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68"/>
            <a:ext cx="3470148" cy="8549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959864" y="2202179"/>
            <a:ext cx="5858255" cy="14386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5053" y="143002"/>
            <a:ext cx="5993892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1873" y="1248536"/>
            <a:ext cx="8420252" cy="2409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26.png"/><Relationship Id="rId5" Type="http://schemas.openxmlformats.org/officeDocument/2006/relationships/image" Target="../media/image2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27.png"/><Relationship Id="rId5" Type="http://schemas.openxmlformats.org/officeDocument/2006/relationships/image" Target="../media/image25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28.png"/><Relationship Id="rId5" Type="http://schemas.openxmlformats.org/officeDocument/2006/relationships/image" Target="../media/image29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3.png"/><Relationship Id="rId13" Type="http://schemas.openxmlformats.org/officeDocument/2006/relationships/image" Target="../media/image4.png"/><Relationship Id="rId14" Type="http://schemas.openxmlformats.org/officeDocument/2006/relationships/image" Target="../media/image43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3.png"/><Relationship Id="rId13" Type="http://schemas.openxmlformats.org/officeDocument/2006/relationships/image" Target="../media/image4.png"/><Relationship Id="rId14" Type="http://schemas.openxmlformats.org/officeDocument/2006/relationships/image" Target="../media/image44.pn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3.png"/><Relationship Id="rId13" Type="http://schemas.openxmlformats.org/officeDocument/2006/relationships/image" Target="../media/image4.png"/><Relationship Id="rId14" Type="http://schemas.openxmlformats.org/officeDocument/2006/relationships/image" Target="../media/image45.pn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46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47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48.pn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49.pn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0.png"/><Relationship Id="rId5" Type="http://schemas.openxmlformats.org/officeDocument/2006/relationships/image" Target="../media/image51.png"/><Relationship Id="rId6" Type="http://schemas.openxmlformats.org/officeDocument/2006/relationships/image" Target="../media/image52.png"/><Relationship Id="rId7" Type="http://schemas.openxmlformats.org/officeDocument/2006/relationships/image" Target="../media/image53.png"/><Relationship Id="rId8" Type="http://schemas.openxmlformats.org/officeDocument/2006/relationships/image" Target="../media/image54.png"/><Relationship Id="rId9" Type="http://schemas.openxmlformats.org/officeDocument/2006/relationships/image" Target="../media/image55.png"/><Relationship Id="rId10" Type="http://schemas.openxmlformats.org/officeDocument/2006/relationships/image" Target="../media/image38.png"/><Relationship Id="rId11" Type="http://schemas.openxmlformats.org/officeDocument/2006/relationships/image" Target="../media/image56.png"/><Relationship Id="rId12" Type="http://schemas.openxmlformats.org/officeDocument/2006/relationships/image" Target="../media/image57.png"/><Relationship Id="rId13" Type="http://schemas.openxmlformats.org/officeDocument/2006/relationships/image" Target="../media/image58.png"/><Relationship Id="rId14" Type="http://schemas.openxmlformats.org/officeDocument/2006/relationships/image" Target="../media/image59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0.png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1.png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2.png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3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4.png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5.png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6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1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image" Target="../media/image19.png"/><Relationship Id="rId10" Type="http://schemas.openxmlformats.org/officeDocument/2006/relationships/image" Target="../media/image20.png"/><Relationship Id="rId11" Type="http://schemas.openxmlformats.org/officeDocument/2006/relationships/image" Target="../media/image21.png"/><Relationship Id="rId12" Type="http://schemas.openxmlformats.org/officeDocument/2006/relationships/image" Target="../media/image22.png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5" Type="http://schemas.openxmlformats.org/officeDocument/2006/relationships/image" Target="../media/image23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957" y="113156"/>
            <a:ext cx="294640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60045" marR="5080" indent="-3479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</a:t>
            </a:r>
            <a:r>
              <a:rPr dirty="0" spc="-114"/>
              <a:t> </a:t>
            </a:r>
            <a:r>
              <a:rPr dirty="0" spc="-5"/>
              <a:t>Activities:  All Cash</a:t>
            </a:r>
            <a:r>
              <a:rPr dirty="0" spc="-60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4959" y="1098296"/>
            <a:ext cx="8526145" cy="711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500" spc="-15">
                <a:latin typeface="Times New Roman"/>
                <a:cs typeface="Times New Roman"/>
              </a:rPr>
              <a:t>Firms </a:t>
            </a:r>
            <a:r>
              <a:rPr dirty="0" sz="1500" spc="-5">
                <a:latin typeface="Times New Roman"/>
                <a:cs typeface="Times New Roman"/>
              </a:rPr>
              <a:t>typically are </a:t>
            </a:r>
            <a:r>
              <a:rPr dirty="0" sz="1500" spc="-10">
                <a:latin typeface="Times New Roman"/>
                <a:cs typeface="Times New Roman"/>
              </a:rPr>
              <a:t>not primarily </a:t>
            </a:r>
            <a:r>
              <a:rPr dirty="0" sz="1500" spc="-5">
                <a:latin typeface="Times New Roman"/>
                <a:cs typeface="Times New Roman"/>
              </a:rPr>
              <a:t>in the </a:t>
            </a:r>
            <a:r>
              <a:rPr dirty="0" sz="1500" spc="-10">
                <a:latin typeface="Times New Roman"/>
                <a:cs typeface="Times New Roman"/>
              </a:rPr>
              <a:t>business </a:t>
            </a:r>
            <a:r>
              <a:rPr dirty="0" sz="1500" spc="-5">
                <a:latin typeface="Times New Roman"/>
                <a:cs typeface="Times New Roman"/>
              </a:rPr>
              <a:t>of buying </a:t>
            </a:r>
            <a:r>
              <a:rPr dirty="0" sz="1500" spc="-10">
                <a:latin typeface="Times New Roman"/>
                <a:cs typeface="Times New Roman"/>
              </a:rPr>
              <a:t>bonds but hold bonds </a:t>
            </a:r>
            <a:r>
              <a:rPr dirty="0" sz="1500" spc="-5">
                <a:latin typeface="Times New Roman"/>
                <a:cs typeface="Times New Roman"/>
              </a:rPr>
              <a:t>only </a:t>
            </a:r>
            <a:r>
              <a:rPr dirty="0" sz="1500" spc="-10">
                <a:latin typeface="Times New Roman"/>
                <a:cs typeface="Times New Roman"/>
              </a:rPr>
              <a:t>temporarily </a:t>
            </a:r>
            <a:r>
              <a:rPr dirty="0" sz="1500">
                <a:latin typeface="Times New Roman"/>
                <a:cs typeface="Times New Roman"/>
              </a:rPr>
              <a:t>to </a:t>
            </a:r>
            <a:r>
              <a:rPr dirty="0" sz="1500" spc="-5">
                <a:latin typeface="Times New Roman"/>
                <a:cs typeface="Times New Roman"/>
              </a:rPr>
              <a:t>invest idle  cash. They invest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operating assets </a:t>
            </a:r>
            <a:r>
              <a:rPr dirty="0" sz="1500">
                <a:latin typeface="Times New Roman"/>
                <a:cs typeface="Times New Roman"/>
              </a:rPr>
              <a:t>– </a:t>
            </a:r>
            <a:r>
              <a:rPr dirty="0" sz="1500" spc="-5">
                <a:latin typeface="Times New Roman"/>
                <a:cs typeface="Times New Roman"/>
              </a:rPr>
              <a:t>land, </a:t>
            </a:r>
            <a:r>
              <a:rPr dirty="0" sz="1500" spc="-10">
                <a:latin typeface="Times New Roman"/>
                <a:cs typeface="Times New Roman"/>
              </a:rPr>
              <a:t>factories, inventories, etc. </a:t>
            </a:r>
            <a:r>
              <a:rPr dirty="0" sz="1500">
                <a:latin typeface="Times New Roman"/>
                <a:cs typeface="Times New Roman"/>
              </a:rPr>
              <a:t>– </a:t>
            </a:r>
            <a:r>
              <a:rPr dirty="0" sz="1500" spc="-10">
                <a:latin typeface="Times New Roman"/>
                <a:cs typeface="Times New Roman"/>
              </a:rPr>
              <a:t>that </a:t>
            </a:r>
            <a:r>
              <a:rPr dirty="0" sz="1500" spc="-5">
                <a:latin typeface="Times New Roman"/>
                <a:cs typeface="Times New Roman"/>
              </a:rPr>
              <a:t>produce products </a:t>
            </a:r>
            <a:r>
              <a:rPr dirty="0" sz="1500" spc="-10">
                <a:latin typeface="Times New Roman"/>
                <a:cs typeface="Times New Roman"/>
              </a:rPr>
              <a:t>for </a:t>
            </a:r>
            <a:r>
              <a:rPr dirty="0" sz="1500" spc="-5">
                <a:latin typeface="Times New Roman"/>
                <a:cs typeface="Times New Roman"/>
              </a:rPr>
              <a:t>sale. </a:t>
            </a:r>
            <a:r>
              <a:rPr dirty="0" sz="1500" spc="-10">
                <a:latin typeface="Times New Roman"/>
                <a:cs typeface="Times New Roman"/>
              </a:rPr>
              <a:t>This </a:t>
            </a:r>
            <a:r>
              <a:rPr dirty="0" sz="1500" spc="-5">
                <a:latin typeface="Times New Roman"/>
                <a:cs typeface="Times New Roman"/>
              </a:rPr>
              <a:t>is  </a:t>
            </a:r>
            <a:r>
              <a:rPr dirty="0" sz="1500">
                <a:latin typeface="Times New Roman"/>
                <a:cs typeface="Times New Roman"/>
              </a:rPr>
              <a:t>the </a:t>
            </a:r>
            <a:r>
              <a:rPr dirty="0" sz="1500" spc="-40">
                <a:latin typeface="Times New Roman"/>
                <a:cs typeface="Times New Roman"/>
              </a:rPr>
              <a:t>firm’s </a:t>
            </a:r>
            <a:r>
              <a:rPr dirty="0" sz="1500" spc="-5" b="1" i="1">
                <a:latin typeface="Times New Roman"/>
                <a:cs typeface="Times New Roman"/>
              </a:rPr>
              <a:t>investing </a:t>
            </a:r>
            <a:r>
              <a:rPr dirty="0" sz="1500" spc="-10" b="1" i="1">
                <a:latin typeface="Times New Roman"/>
                <a:cs typeface="Times New Roman"/>
              </a:rPr>
              <a:t>activities </a:t>
            </a:r>
            <a:r>
              <a:rPr dirty="0" sz="1500" spc="-5">
                <a:latin typeface="Times New Roman"/>
                <a:cs typeface="Times New Roman"/>
              </a:rPr>
              <a:t>and </a:t>
            </a:r>
            <a:r>
              <a:rPr dirty="0" sz="1500">
                <a:latin typeface="Times New Roman"/>
                <a:cs typeface="Times New Roman"/>
              </a:rPr>
              <a:t>the </a:t>
            </a:r>
            <a:r>
              <a:rPr dirty="0" sz="1500" spc="-5">
                <a:latin typeface="Times New Roman"/>
                <a:cs typeface="Times New Roman"/>
              </a:rPr>
              <a:t>CFs </a:t>
            </a:r>
            <a:r>
              <a:rPr dirty="0" sz="1500">
                <a:latin typeface="Times New Roman"/>
                <a:cs typeface="Times New Roman"/>
              </a:rPr>
              <a:t>involved </a:t>
            </a:r>
            <a:r>
              <a:rPr dirty="0" sz="1500" spc="-5">
                <a:latin typeface="Times New Roman"/>
                <a:cs typeface="Times New Roman"/>
              </a:rPr>
              <a:t>are </a:t>
            </a:r>
            <a:r>
              <a:rPr dirty="0" sz="1500" spc="-5" b="1" i="1">
                <a:latin typeface="Times New Roman"/>
                <a:cs typeface="Times New Roman"/>
              </a:rPr>
              <a:t>cash investment </a:t>
            </a:r>
            <a:r>
              <a:rPr dirty="0" sz="1500">
                <a:latin typeface="Times New Roman"/>
                <a:cs typeface="Times New Roman"/>
              </a:rPr>
              <a:t>or </a:t>
            </a:r>
            <a:r>
              <a:rPr dirty="0" sz="1500" spc="-5" b="1" i="1">
                <a:latin typeface="Times New Roman"/>
                <a:cs typeface="Times New Roman"/>
              </a:rPr>
              <a:t>CF </a:t>
            </a:r>
            <a:r>
              <a:rPr dirty="0" sz="1500" b="1" i="1">
                <a:latin typeface="Times New Roman"/>
                <a:cs typeface="Times New Roman"/>
              </a:rPr>
              <a:t>in </a:t>
            </a:r>
            <a:r>
              <a:rPr dirty="0" sz="1500" spc="-5" b="1" i="1">
                <a:latin typeface="Times New Roman"/>
                <a:cs typeface="Times New Roman"/>
              </a:rPr>
              <a:t>investment</a:t>
            </a:r>
            <a:r>
              <a:rPr dirty="0" sz="1500" spc="-60" b="1" i="1">
                <a:latin typeface="Times New Roman"/>
                <a:cs typeface="Times New Roman"/>
              </a:rPr>
              <a:t> </a:t>
            </a:r>
            <a:r>
              <a:rPr dirty="0" sz="1500" spc="5" b="1" i="1">
                <a:latin typeface="Times New Roman"/>
                <a:cs typeface="Times New Roman"/>
              </a:rPr>
              <a:t>activities(I)</a:t>
            </a:r>
            <a:r>
              <a:rPr dirty="0" sz="1500" spc="5">
                <a:latin typeface="Times New Roman"/>
                <a:cs typeface="Times New Roman"/>
              </a:rPr>
              <a:t>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959" y="1910841"/>
            <a:ext cx="7674609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500" spc="-5">
                <a:latin typeface="Times New Roman"/>
                <a:cs typeface="Times New Roman"/>
              </a:rPr>
              <a:t>Note that “investing </a:t>
            </a:r>
            <a:r>
              <a:rPr dirty="0" sz="1500" spc="-10">
                <a:latin typeface="Times New Roman"/>
                <a:cs typeface="Times New Roman"/>
              </a:rPr>
              <a:t>activities” means investment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5">
                <a:latin typeface="Times New Roman"/>
                <a:cs typeface="Times New Roman"/>
              </a:rPr>
              <a:t>operating assets, </a:t>
            </a:r>
            <a:r>
              <a:rPr dirty="0" sz="1500">
                <a:latin typeface="Times New Roman"/>
                <a:cs typeface="Times New Roman"/>
              </a:rPr>
              <a:t>not </a:t>
            </a:r>
            <a:r>
              <a:rPr dirty="0" sz="1500" spc="-5">
                <a:latin typeface="Times New Roman"/>
                <a:cs typeface="Times New Roman"/>
              </a:rPr>
              <a:t>financial assets;</a:t>
            </a:r>
            <a:r>
              <a:rPr dirty="0" sz="1500" spc="-25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indeed,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95523" y="2852958"/>
            <a:ext cx="17780" cy="1540510"/>
          </a:xfrm>
          <a:custGeom>
            <a:avLst/>
            <a:gdLst/>
            <a:ahLst/>
            <a:cxnLst/>
            <a:rect l="l" t="t" r="r" b="b"/>
            <a:pathLst>
              <a:path w="17780" h="1540510">
                <a:moveTo>
                  <a:pt x="0" y="1540401"/>
                </a:moveTo>
                <a:lnTo>
                  <a:pt x="17209" y="1540401"/>
                </a:lnTo>
                <a:lnTo>
                  <a:pt x="17209" y="0"/>
                </a:lnTo>
                <a:lnTo>
                  <a:pt x="0" y="0"/>
                </a:lnTo>
                <a:lnTo>
                  <a:pt x="0" y="15404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259585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4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59585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4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ln w="165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802891" y="2695366"/>
            <a:ext cx="3430270" cy="1812925"/>
          </a:xfrm>
          <a:custGeom>
            <a:avLst/>
            <a:gdLst/>
            <a:ahLst/>
            <a:cxnLst/>
            <a:rect l="l" t="t" r="r" b="b"/>
            <a:pathLst>
              <a:path w="3430270" h="1812925">
                <a:moveTo>
                  <a:pt x="0" y="1812768"/>
                </a:moveTo>
                <a:lnTo>
                  <a:pt x="3429832" y="1812768"/>
                </a:lnTo>
                <a:lnTo>
                  <a:pt x="3429832" y="0"/>
                </a:lnTo>
                <a:lnTo>
                  <a:pt x="0" y="0"/>
                </a:lnTo>
                <a:lnTo>
                  <a:pt x="0" y="1812768"/>
                </a:lnTo>
                <a:close/>
              </a:path>
            </a:pathLst>
          </a:custGeom>
          <a:ln w="149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427633" y="3029847"/>
            <a:ext cx="16129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95">
                <a:latin typeface="Times New Roman"/>
                <a:cs typeface="Times New Roman"/>
              </a:rPr>
              <a:t>C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79311" y="3660213"/>
            <a:ext cx="93345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95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41750" y="3294202"/>
            <a:ext cx="695960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5080">
              <a:lnSpc>
                <a:spcPts val="1300"/>
              </a:lnSpc>
              <a:spcBef>
                <a:spcPts val="165"/>
              </a:spcBef>
            </a:pPr>
            <a:r>
              <a:rPr dirty="0" sz="1100" spc="110">
                <a:latin typeface="Times New Roman"/>
                <a:cs typeface="Times New Roman"/>
              </a:rPr>
              <a:t>Net  </a:t>
            </a:r>
            <a:r>
              <a:rPr dirty="0" sz="1100" spc="150">
                <a:latin typeface="Times New Roman"/>
                <a:cs typeface="Times New Roman"/>
              </a:rPr>
              <a:t>O</a:t>
            </a:r>
            <a:r>
              <a:rPr dirty="0" sz="1100" spc="125">
                <a:latin typeface="Times New Roman"/>
                <a:cs typeface="Times New Roman"/>
              </a:rPr>
              <a:t>p</a:t>
            </a:r>
            <a:r>
              <a:rPr dirty="0" sz="1100" spc="5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r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90">
                <a:latin typeface="Times New Roman"/>
                <a:cs typeface="Times New Roman"/>
              </a:rPr>
              <a:t>t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60">
                <a:latin typeface="Times New Roman"/>
                <a:cs typeface="Times New Roman"/>
              </a:rPr>
              <a:t>n</a:t>
            </a:r>
            <a:r>
              <a:rPr dirty="0" sz="1100" spc="75">
                <a:latin typeface="Times New Roman"/>
                <a:cs typeface="Times New Roman"/>
              </a:rPr>
              <a:t>g  </a:t>
            </a:r>
            <a:r>
              <a:rPr dirty="0" sz="1100" spc="90">
                <a:latin typeface="Times New Roman"/>
                <a:cs typeface="Times New Roman"/>
              </a:rPr>
              <a:t>Assets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79638" y="4126043"/>
            <a:ext cx="59309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00">
                <a:latin typeface="Times New Roman"/>
                <a:cs typeface="Times New Roman"/>
              </a:rPr>
              <a:t>(</a:t>
            </a:r>
            <a:r>
              <a:rPr dirty="0" sz="1300" spc="215">
                <a:latin typeface="Times New Roman"/>
                <a:cs typeface="Times New Roman"/>
              </a:rPr>
              <a:t>NO</a:t>
            </a:r>
            <a:r>
              <a:rPr dirty="0" sz="1300" spc="140">
                <a:latin typeface="Times New Roman"/>
                <a:cs typeface="Times New Roman"/>
              </a:rPr>
              <a:t>A</a:t>
            </a:r>
            <a:r>
              <a:rPr dirty="0" sz="1300" spc="95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637799" y="2695570"/>
            <a:ext cx="1154675" cy="18125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784618" y="2852958"/>
            <a:ext cx="17780" cy="1540510"/>
          </a:xfrm>
          <a:custGeom>
            <a:avLst/>
            <a:gdLst/>
            <a:ahLst/>
            <a:cxnLst/>
            <a:rect l="l" t="t" r="r" b="b"/>
            <a:pathLst>
              <a:path w="17779" h="1540510">
                <a:moveTo>
                  <a:pt x="0" y="1540401"/>
                </a:moveTo>
                <a:lnTo>
                  <a:pt x="17234" y="1540401"/>
                </a:lnTo>
                <a:lnTo>
                  <a:pt x="17234" y="0"/>
                </a:lnTo>
                <a:lnTo>
                  <a:pt x="0" y="0"/>
                </a:lnTo>
                <a:lnTo>
                  <a:pt x="0" y="15404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948679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5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48679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5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ln w="165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818675" y="2845898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268"/>
                </a:moveTo>
                <a:lnTo>
                  <a:pt x="835938" y="494268"/>
                </a:lnTo>
                <a:lnTo>
                  <a:pt x="835938" y="0"/>
                </a:lnTo>
                <a:lnTo>
                  <a:pt x="0" y="0"/>
                </a:lnTo>
                <a:lnTo>
                  <a:pt x="0" y="494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801448" y="2831470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801448" y="2831470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ln w="150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818675" y="3899091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268"/>
                </a:moveTo>
                <a:lnTo>
                  <a:pt x="835938" y="494268"/>
                </a:lnTo>
                <a:lnTo>
                  <a:pt x="835938" y="0"/>
                </a:lnTo>
                <a:lnTo>
                  <a:pt x="0" y="0"/>
                </a:lnTo>
                <a:lnTo>
                  <a:pt x="0" y="494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801448" y="3884699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01448" y="3884699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ln w="150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672526" y="2981952"/>
            <a:ext cx="1198245" cy="172085"/>
          </a:xfrm>
          <a:custGeom>
            <a:avLst/>
            <a:gdLst/>
            <a:ahLst/>
            <a:cxnLst/>
            <a:rect l="l" t="t" r="r" b="b"/>
            <a:pathLst>
              <a:path w="1198245" h="172085">
                <a:moveTo>
                  <a:pt x="189746" y="0"/>
                </a:moveTo>
                <a:lnTo>
                  <a:pt x="0" y="85991"/>
                </a:lnTo>
                <a:lnTo>
                  <a:pt x="189746" y="171982"/>
                </a:lnTo>
                <a:lnTo>
                  <a:pt x="189746" y="129023"/>
                </a:lnTo>
                <a:lnTo>
                  <a:pt x="1103046" y="129023"/>
                </a:lnTo>
                <a:lnTo>
                  <a:pt x="1197999" y="85991"/>
                </a:lnTo>
                <a:lnTo>
                  <a:pt x="1098901" y="43031"/>
                </a:lnTo>
                <a:lnTo>
                  <a:pt x="189746" y="43031"/>
                </a:lnTo>
                <a:lnTo>
                  <a:pt x="189746" y="0"/>
                </a:lnTo>
                <a:close/>
              </a:path>
              <a:path w="1198245" h="172085">
                <a:moveTo>
                  <a:pt x="1103046" y="129023"/>
                </a:moveTo>
                <a:lnTo>
                  <a:pt x="189746" y="129023"/>
                </a:lnTo>
                <a:lnTo>
                  <a:pt x="1008252" y="129023"/>
                </a:lnTo>
                <a:lnTo>
                  <a:pt x="1008252" y="171982"/>
                </a:lnTo>
                <a:lnTo>
                  <a:pt x="1103046" y="129023"/>
                </a:lnTo>
                <a:close/>
              </a:path>
              <a:path w="1198245" h="172085">
                <a:moveTo>
                  <a:pt x="1098901" y="43031"/>
                </a:moveTo>
                <a:lnTo>
                  <a:pt x="999639" y="43031"/>
                </a:lnTo>
                <a:lnTo>
                  <a:pt x="1098901" y="43031"/>
                </a:lnTo>
                <a:close/>
              </a:path>
              <a:path w="1198245" h="172085">
                <a:moveTo>
                  <a:pt x="999639" y="0"/>
                </a:moveTo>
                <a:lnTo>
                  <a:pt x="999639" y="43031"/>
                </a:lnTo>
                <a:lnTo>
                  <a:pt x="1098901" y="43031"/>
                </a:lnTo>
                <a:lnTo>
                  <a:pt x="9996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862273" y="3110975"/>
            <a:ext cx="913765" cy="43180"/>
          </a:xfrm>
          <a:custGeom>
            <a:avLst/>
            <a:gdLst/>
            <a:ahLst/>
            <a:cxnLst/>
            <a:rect l="l" t="t" r="r" b="b"/>
            <a:pathLst>
              <a:path w="913764" h="43180">
                <a:moveTo>
                  <a:pt x="913299" y="0"/>
                </a:moveTo>
                <a:lnTo>
                  <a:pt x="818505" y="42959"/>
                </a:lnTo>
                <a:lnTo>
                  <a:pt x="818505" y="0"/>
                </a:lnTo>
                <a:lnTo>
                  <a:pt x="0" y="0"/>
                </a:lnTo>
                <a:lnTo>
                  <a:pt x="913299" y="0"/>
                </a:lnTo>
              </a:path>
            </a:pathLst>
          </a:custGeom>
          <a:ln w="143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672526" y="2981952"/>
            <a:ext cx="1198245" cy="172085"/>
          </a:xfrm>
          <a:custGeom>
            <a:avLst/>
            <a:gdLst/>
            <a:ahLst/>
            <a:cxnLst/>
            <a:rect l="l" t="t" r="r" b="b"/>
            <a:pathLst>
              <a:path w="1198245" h="172085">
                <a:moveTo>
                  <a:pt x="999639" y="43031"/>
                </a:moveTo>
                <a:lnTo>
                  <a:pt x="1098901" y="43031"/>
                </a:lnTo>
                <a:lnTo>
                  <a:pt x="1197999" y="85991"/>
                </a:lnTo>
                <a:lnTo>
                  <a:pt x="1103046" y="129022"/>
                </a:lnTo>
                <a:lnTo>
                  <a:pt x="189746" y="129022"/>
                </a:lnTo>
                <a:lnTo>
                  <a:pt x="189746" y="171982"/>
                </a:lnTo>
                <a:lnTo>
                  <a:pt x="0" y="85991"/>
                </a:lnTo>
                <a:lnTo>
                  <a:pt x="189746" y="0"/>
                </a:lnTo>
                <a:lnTo>
                  <a:pt x="189746" y="43031"/>
                </a:lnTo>
                <a:lnTo>
                  <a:pt x="999639" y="43031"/>
                </a:lnTo>
              </a:path>
            </a:pathLst>
          </a:custGeom>
          <a:ln w="14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672166" y="2981952"/>
            <a:ext cx="99695" cy="43180"/>
          </a:xfrm>
          <a:custGeom>
            <a:avLst/>
            <a:gdLst/>
            <a:ahLst/>
            <a:cxnLst/>
            <a:rect l="l" t="t" r="r" b="b"/>
            <a:pathLst>
              <a:path w="99695" h="43180">
                <a:moveTo>
                  <a:pt x="0" y="0"/>
                </a:moveTo>
                <a:lnTo>
                  <a:pt x="99262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698365" y="4063756"/>
            <a:ext cx="1189990" cy="165100"/>
          </a:xfrm>
          <a:custGeom>
            <a:avLst/>
            <a:gdLst/>
            <a:ahLst/>
            <a:cxnLst/>
            <a:rect l="l" t="t" r="r" b="b"/>
            <a:pathLst>
              <a:path w="1189989" h="165100">
                <a:moveTo>
                  <a:pt x="189746" y="0"/>
                </a:moveTo>
                <a:lnTo>
                  <a:pt x="0" y="78903"/>
                </a:lnTo>
                <a:lnTo>
                  <a:pt x="189746" y="164894"/>
                </a:lnTo>
                <a:lnTo>
                  <a:pt x="189746" y="129023"/>
                </a:lnTo>
                <a:lnTo>
                  <a:pt x="1083913" y="129023"/>
                </a:lnTo>
                <a:lnTo>
                  <a:pt x="1189386" y="78903"/>
                </a:lnTo>
                <a:lnTo>
                  <a:pt x="1086169" y="35943"/>
                </a:lnTo>
                <a:lnTo>
                  <a:pt x="189746" y="35943"/>
                </a:lnTo>
                <a:lnTo>
                  <a:pt x="189746" y="0"/>
                </a:lnTo>
                <a:close/>
              </a:path>
              <a:path w="1189989" h="165100">
                <a:moveTo>
                  <a:pt x="1083913" y="129023"/>
                </a:moveTo>
                <a:lnTo>
                  <a:pt x="189746" y="129023"/>
                </a:lnTo>
                <a:lnTo>
                  <a:pt x="1008424" y="129023"/>
                </a:lnTo>
                <a:lnTo>
                  <a:pt x="1008424" y="164894"/>
                </a:lnTo>
                <a:lnTo>
                  <a:pt x="1083913" y="129023"/>
                </a:lnTo>
                <a:close/>
              </a:path>
              <a:path w="1189989" h="165100">
                <a:moveTo>
                  <a:pt x="1086169" y="35943"/>
                </a:moveTo>
                <a:lnTo>
                  <a:pt x="999811" y="35943"/>
                </a:lnTo>
                <a:lnTo>
                  <a:pt x="1086169" y="35943"/>
                </a:lnTo>
                <a:close/>
              </a:path>
              <a:path w="1189989" h="165100">
                <a:moveTo>
                  <a:pt x="999811" y="0"/>
                </a:moveTo>
                <a:lnTo>
                  <a:pt x="999811" y="35943"/>
                </a:lnTo>
                <a:lnTo>
                  <a:pt x="1086169" y="35943"/>
                </a:lnTo>
                <a:lnTo>
                  <a:pt x="999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888113" y="4192779"/>
            <a:ext cx="894715" cy="36195"/>
          </a:xfrm>
          <a:custGeom>
            <a:avLst/>
            <a:gdLst/>
            <a:ahLst/>
            <a:cxnLst/>
            <a:rect l="l" t="t" r="r" b="b"/>
            <a:pathLst>
              <a:path w="894714" h="36195">
                <a:moveTo>
                  <a:pt x="894166" y="0"/>
                </a:moveTo>
                <a:lnTo>
                  <a:pt x="818677" y="35871"/>
                </a:lnTo>
                <a:lnTo>
                  <a:pt x="818677" y="0"/>
                </a:lnTo>
                <a:lnTo>
                  <a:pt x="0" y="0"/>
                </a:lnTo>
                <a:lnTo>
                  <a:pt x="894166" y="0"/>
                </a:lnTo>
              </a:path>
            </a:pathLst>
          </a:custGeom>
          <a:ln w="143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698366" y="4063756"/>
            <a:ext cx="1189990" cy="165100"/>
          </a:xfrm>
          <a:custGeom>
            <a:avLst/>
            <a:gdLst/>
            <a:ahLst/>
            <a:cxnLst/>
            <a:rect l="l" t="t" r="r" b="b"/>
            <a:pathLst>
              <a:path w="1189989" h="165100">
                <a:moveTo>
                  <a:pt x="999811" y="35943"/>
                </a:moveTo>
                <a:lnTo>
                  <a:pt x="1086169" y="35943"/>
                </a:lnTo>
                <a:lnTo>
                  <a:pt x="1189386" y="78903"/>
                </a:lnTo>
                <a:lnTo>
                  <a:pt x="1083913" y="129022"/>
                </a:lnTo>
                <a:lnTo>
                  <a:pt x="189746" y="129022"/>
                </a:lnTo>
                <a:lnTo>
                  <a:pt x="189746" y="164894"/>
                </a:lnTo>
                <a:lnTo>
                  <a:pt x="0" y="78903"/>
                </a:lnTo>
                <a:lnTo>
                  <a:pt x="189746" y="0"/>
                </a:lnTo>
                <a:lnTo>
                  <a:pt x="189746" y="35943"/>
                </a:lnTo>
                <a:lnTo>
                  <a:pt x="999811" y="35943"/>
                </a:lnTo>
              </a:path>
            </a:pathLst>
          </a:custGeom>
          <a:ln w="1436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698177" y="4063756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60" h="36195">
                <a:moveTo>
                  <a:pt x="0" y="0"/>
                </a:moveTo>
                <a:lnTo>
                  <a:pt x="86357" y="35943"/>
                </a:lnTo>
                <a:lnTo>
                  <a:pt x="0" y="35943"/>
                </a:lnTo>
                <a:lnTo>
                  <a:pt x="0" y="0"/>
                </a:lnTo>
              </a:path>
            </a:pathLst>
          </a:custGeom>
          <a:ln w="14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601472" y="2047645"/>
            <a:ext cx="4638040" cy="629920"/>
          </a:xfrm>
          <a:prstGeom prst="rect">
            <a:avLst/>
          </a:prstGeom>
        </p:spPr>
        <p:txBody>
          <a:bodyPr wrap="square" lIns="0" tIns="1041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dirty="0" sz="1500" spc="-5">
                <a:latin typeface="Times New Roman"/>
                <a:cs typeface="Times New Roman"/>
              </a:rPr>
              <a:t>investment in operating assets involves </a:t>
            </a:r>
            <a:r>
              <a:rPr dirty="0" sz="1500">
                <a:latin typeface="Times New Roman"/>
                <a:cs typeface="Times New Roman"/>
              </a:rPr>
              <a:t>a </a:t>
            </a:r>
            <a:r>
              <a:rPr dirty="0" sz="1500" spc="-5">
                <a:latin typeface="Times New Roman"/>
                <a:cs typeface="Times New Roman"/>
              </a:rPr>
              <a:t>liquidation </a:t>
            </a:r>
            <a:r>
              <a:rPr dirty="0" sz="1500">
                <a:latin typeface="Times New Roman"/>
                <a:cs typeface="Times New Roman"/>
              </a:rPr>
              <a:t>of</a:t>
            </a:r>
            <a:r>
              <a:rPr dirty="0" sz="1500" spc="-195">
                <a:latin typeface="Times New Roman"/>
                <a:cs typeface="Times New Roman"/>
              </a:rPr>
              <a:t> </a:t>
            </a:r>
            <a:r>
              <a:rPr dirty="0" sz="1500" spc="-60">
                <a:latin typeface="Times New Roman"/>
                <a:cs typeface="Times New Roman"/>
              </a:rPr>
              <a:t>NFA.</a:t>
            </a:r>
            <a:endParaRPr sz="1500">
              <a:latin typeface="Times New Roman"/>
              <a:cs typeface="Times New Roman"/>
            </a:endParaRPr>
          </a:p>
          <a:p>
            <a:pPr marL="2545715">
              <a:lnSpc>
                <a:spcPct val="100000"/>
              </a:lnSpc>
              <a:spcBef>
                <a:spcPts val="670"/>
              </a:spcBef>
            </a:pPr>
            <a:r>
              <a:rPr dirty="0" sz="1300" spc="145">
                <a:latin typeface="Times New Roman"/>
                <a:cs typeface="Times New Roman"/>
              </a:rPr>
              <a:t>The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130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892278" y="2255923"/>
            <a:ext cx="681990" cy="4216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42545">
              <a:lnSpc>
                <a:spcPts val="1520"/>
              </a:lnSpc>
              <a:spcBef>
                <a:spcPts val="210"/>
              </a:spcBef>
            </a:pPr>
            <a:r>
              <a:rPr dirty="0" sz="1300" spc="114">
                <a:latin typeface="Times New Roman"/>
                <a:cs typeface="Times New Roman"/>
              </a:rPr>
              <a:t>Capital  </a:t>
            </a:r>
            <a:r>
              <a:rPr dirty="0" sz="1300" spc="265">
                <a:latin typeface="Times New Roman"/>
                <a:cs typeface="Times New Roman"/>
              </a:rPr>
              <a:t>M</a:t>
            </a:r>
            <a:r>
              <a:rPr dirty="0" sz="1300" spc="100">
                <a:latin typeface="Times New Roman"/>
                <a:cs typeface="Times New Roman"/>
              </a:rPr>
              <a:t>a</a:t>
            </a:r>
            <a:r>
              <a:rPr dirty="0" sz="1300" spc="100">
                <a:latin typeface="Times New Roman"/>
                <a:cs typeface="Times New Roman"/>
              </a:rPr>
              <a:t>r</a:t>
            </a:r>
            <a:r>
              <a:rPr dirty="0" sz="1300" spc="90">
                <a:latin typeface="Times New Roman"/>
                <a:cs typeface="Times New Roman"/>
              </a:rPr>
              <a:t>k</a:t>
            </a:r>
            <a:r>
              <a:rPr dirty="0" sz="1300" spc="165">
                <a:latin typeface="Times New Roman"/>
                <a:cs typeface="Times New Roman"/>
              </a:rPr>
              <a:t>e</a:t>
            </a:r>
            <a:r>
              <a:rPr dirty="0" sz="1300" spc="40">
                <a:latin typeface="Times New Roman"/>
                <a:cs typeface="Times New Roman"/>
              </a:rPr>
              <a:t>t</a:t>
            </a:r>
            <a:r>
              <a:rPr dirty="0" sz="1300" spc="114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63262" y="2821993"/>
            <a:ext cx="13843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65">
                <a:latin typeface="Times New Roman"/>
                <a:cs typeface="Times New Roman"/>
              </a:rPr>
              <a:t>F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263262" y="3882245"/>
            <a:ext cx="12700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45">
                <a:latin typeface="Times New Roman"/>
                <a:cs typeface="Times New Roman"/>
              </a:rPr>
              <a:t>d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065262" y="3301505"/>
            <a:ext cx="649605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700" marR="5080" indent="17145">
              <a:lnSpc>
                <a:spcPts val="1300"/>
              </a:lnSpc>
              <a:spcBef>
                <a:spcPts val="165"/>
              </a:spcBef>
            </a:pPr>
            <a:r>
              <a:rPr dirty="0" sz="1100" spc="110">
                <a:latin typeface="Times New Roman"/>
                <a:cs typeface="Times New Roman"/>
              </a:rPr>
              <a:t>Net  </a:t>
            </a:r>
            <a:r>
              <a:rPr dirty="0" sz="1100" spc="125">
                <a:latin typeface="Times New Roman"/>
                <a:cs typeface="Times New Roman"/>
              </a:rPr>
              <a:t>F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125">
                <a:latin typeface="Times New Roman"/>
                <a:cs typeface="Times New Roman"/>
              </a:rPr>
              <a:t>n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60">
                <a:latin typeface="Times New Roman"/>
                <a:cs typeface="Times New Roman"/>
              </a:rPr>
              <a:t>n</a:t>
            </a:r>
            <a:r>
              <a:rPr dirty="0" sz="1100" spc="114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60">
                <a:latin typeface="Times New Roman"/>
                <a:cs typeface="Times New Roman"/>
              </a:rPr>
              <a:t>l  </a:t>
            </a:r>
            <a:r>
              <a:rPr dirty="0" sz="1100" spc="90">
                <a:latin typeface="Times New Roman"/>
                <a:cs typeface="Times New Roman"/>
              </a:rPr>
              <a:t>Assets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75052" y="2814124"/>
            <a:ext cx="736600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700" marR="5080" indent="16510">
              <a:lnSpc>
                <a:spcPts val="1300"/>
              </a:lnSpc>
              <a:spcBef>
                <a:spcPts val="165"/>
              </a:spcBef>
            </a:pPr>
            <a:r>
              <a:rPr dirty="0" sz="1100" spc="114">
                <a:latin typeface="Times New Roman"/>
                <a:cs typeface="Times New Roman"/>
              </a:rPr>
              <a:t>Debt  </a:t>
            </a:r>
            <a:r>
              <a:rPr dirty="0" sz="1100" spc="95">
                <a:latin typeface="Times New Roman"/>
                <a:cs typeface="Times New Roman"/>
              </a:rPr>
              <a:t>Holders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or  </a:t>
            </a:r>
            <a:r>
              <a:rPr dirty="0" sz="1100" spc="80">
                <a:latin typeface="Times New Roman"/>
                <a:cs typeface="Times New Roman"/>
              </a:rPr>
              <a:t>Issuers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61097" y="3946263"/>
            <a:ext cx="556895" cy="35941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 indent="77470">
              <a:lnSpc>
                <a:spcPts val="1300"/>
              </a:lnSpc>
              <a:spcBef>
                <a:spcPts val="165"/>
              </a:spcBef>
            </a:pPr>
            <a:r>
              <a:rPr dirty="0" sz="1100" spc="100">
                <a:latin typeface="Times New Roman"/>
                <a:cs typeface="Times New Roman"/>
              </a:rPr>
              <a:t>Share  </a:t>
            </a:r>
            <a:r>
              <a:rPr dirty="0" sz="1100" spc="150">
                <a:latin typeface="Times New Roman"/>
                <a:cs typeface="Times New Roman"/>
              </a:rPr>
              <a:t>H</a:t>
            </a:r>
            <a:r>
              <a:rPr dirty="0" sz="1100" spc="125">
                <a:latin typeface="Times New Roman"/>
                <a:cs typeface="Times New Roman"/>
              </a:rPr>
              <a:t>o</a:t>
            </a:r>
            <a:r>
              <a:rPr dirty="0" sz="1100" spc="25">
                <a:latin typeface="Times New Roman"/>
                <a:cs typeface="Times New Roman"/>
              </a:rPr>
              <a:t>l</a:t>
            </a:r>
            <a:r>
              <a:rPr dirty="0" sz="1100" spc="125">
                <a:latin typeface="Times New Roman"/>
                <a:cs typeface="Times New Roman"/>
              </a:rPr>
              <a:t>d</a:t>
            </a:r>
            <a:r>
              <a:rPr dirty="0" sz="1100" spc="5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r</a:t>
            </a:r>
            <a:r>
              <a:rPr dirty="0" sz="1100" spc="9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85932" y="4126043"/>
            <a:ext cx="55880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00">
                <a:latin typeface="Times New Roman"/>
                <a:cs typeface="Times New Roman"/>
              </a:rPr>
              <a:t>(</a:t>
            </a:r>
            <a:r>
              <a:rPr dirty="0" sz="1300" spc="215">
                <a:latin typeface="Times New Roman"/>
                <a:cs typeface="Times New Roman"/>
              </a:rPr>
              <a:t>N</a:t>
            </a:r>
            <a:r>
              <a:rPr dirty="0" sz="1300" spc="155">
                <a:latin typeface="Times New Roman"/>
                <a:cs typeface="Times New Roman"/>
              </a:rPr>
              <a:t>F</a:t>
            </a:r>
            <a:r>
              <a:rPr dirty="0" sz="1300" spc="145">
                <a:latin typeface="Times New Roman"/>
                <a:cs typeface="Times New Roman"/>
              </a:rPr>
              <a:t>A</a:t>
            </a:r>
            <a:r>
              <a:rPr dirty="0" sz="1300" spc="95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957988" y="4687220"/>
            <a:ext cx="1155065" cy="121920"/>
          </a:xfrm>
          <a:custGeom>
            <a:avLst/>
            <a:gdLst/>
            <a:ahLst/>
            <a:cxnLst/>
            <a:rect l="l" t="t" r="r" b="b"/>
            <a:pathLst>
              <a:path w="1155064" h="121920">
                <a:moveTo>
                  <a:pt x="577372" y="14398"/>
                </a:moveTo>
                <a:lnTo>
                  <a:pt x="413671" y="14398"/>
                </a:lnTo>
                <a:lnTo>
                  <a:pt x="267179" y="21501"/>
                </a:lnTo>
                <a:lnTo>
                  <a:pt x="204025" y="21501"/>
                </a:lnTo>
                <a:lnTo>
                  <a:pt x="1154787" y="121698"/>
                </a:lnTo>
                <a:lnTo>
                  <a:pt x="1120334" y="93101"/>
                </a:lnTo>
                <a:lnTo>
                  <a:pt x="1085882" y="78709"/>
                </a:lnTo>
                <a:lnTo>
                  <a:pt x="922233" y="35893"/>
                </a:lnTo>
                <a:lnTo>
                  <a:pt x="749712" y="21501"/>
                </a:lnTo>
                <a:lnTo>
                  <a:pt x="577372" y="14398"/>
                </a:lnTo>
                <a:close/>
              </a:path>
              <a:path w="1155064" h="121920">
                <a:moveTo>
                  <a:pt x="0" y="0"/>
                </a:moveTo>
                <a:lnTo>
                  <a:pt x="51627" y="14398"/>
                </a:lnTo>
                <a:lnTo>
                  <a:pt x="137887" y="21501"/>
                </a:lnTo>
                <a:lnTo>
                  <a:pt x="204025" y="215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57988" y="4687220"/>
            <a:ext cx="1155065" cy="121920"/>
          </a:xfrm>
          <a:custGeom>
            <a:avLst/>
            <a:gdLst/>
            <a:ahLst/>
            <a:cxnLst/>
            <a:rect l="l" t="t" r="r" b="b"/>
            <a:pathLst>
              <a:path w="1155064" h="121920">
                <a:moveTo>
                  <a:pt x="0" y="0"/>
                </a:moveTo>
                <a:lnTo>
                  <a:pt x="51627" y="14398"/>
                </a:lnTo>
                <a:lnTo>
                  <a:pt x="137887" y="21501"/>
                </a:lnTo>
                <a:lnTo>
                  <a:pt x="267179" y="21501"/>
                </a:lnTo>
                <a:lnTo>
                  <a:pt x="413671" y="14398"/>
                </a:lnTo>
                <a:lnTo>
                  <a:pt x="577372" y="14398"/>
                </a:lnTo>
                <a:lnTo>
                  <a:pt x="749712" y="21501"/>
                </a:lnTo>
                <a:lnTo>
                  <a:pt x="922233" y="35893"/>
                </a:lnTo>
                <a:lnTo>
                  <a:pt x="1085882" y="78709"/>
                </a:lnTo>
                <a:lnTo>
                  <a:pt x="1120335" y="93101"/>
                </a:lnTo>
                <a:lnTo>
                  <a:pt x="1154787" y="121698"/>
                </a:lnTo>
              </a:path>
            </a:pathLst>
          </a:custGeom>
          <a:ln w="7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112776" y="4687220"/>
            <a:ext cx="1163320" cy="121920"/>
          </a:xfrm>
          <a:custGeom>
            <a:avLst/>
            <a:gdLst/>
            <a:ahLst/>
            <a:cxnLst/>
            <a:rect l="l" t="t" r="r" b="b"/>
            <a:pathLst>
              <a:path w="1163320" h="121920">
                <a:moveTo>
                  <a:pt x="741245" y="14398"/>
                </a:moveTo>
                <a:lnTo>
                  <a:pt x="577337" y="14398"/>
                </a:lnTo>
                <a:lnTo>
                  <a:pt x="404989" y="21501"/>
                </a:lnTo>
                <a:lnTo>
                  <a:pt x="232726" y="35893"/>
                </a:lnTo>
                <a:lnTo>
                  <a:pt x="68991" y="78709"/>
                </a:lnTo>
                <a:lnTo>
                  <a:pt x="0" y="121698"/>
                </a:lnTo>
                <a:lnTo>
                  <a:pt x="957760" y="21501"/>
                </a:lnTo>
                <a:lnTo>
                  <a:pt x="887754" y="21501"/>
                </a:lnTo>
                <a:lnTo>
                  <a:pt x="741245" y="14398"/>
                </a:lnTo>
                <a:close/>
              </a:path>
              <a:path w="1163320" h="121920">
                <a:moveTo>
                  <a:pt x="1163288" y="0"/>
                </a:moveTo>
                <a:lnTo>
                  <a:pt x="957760" y="21501"/>
                </a:lnTo>
                <a:lnTo>
                  <a:pt x="1008166" y="21501"/>
                </a:lnTo>
                <a:lnTo>
                  <a:pt x="1103082" y="14398"/>
                </a:lnTo>
                <a:lnTo>
                  <a:pt x="1163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112776" y="4687220"/>
            <a:ext cx="1163320" cy="121920"/>
          </a:xfrm>
          <a:custGeom>
            <a:avLst/>
            <a:gdLst/>
            <a:ahLst/>
            <a:cxnLst/>
            <a:rect l="l" t="t" r="r" b="b"/>
            <a:pathLst>
              <a:path w="1163320" h="121920">
                <a:moveTo>
                  <a:pt x="1163288" y="0"/>
                </a:moveTo>
                <a:lnTo>
                  <a:pt x="1103082" y="14398"/>
                </a:lnTo>
                <a:lnTo>
                  <a:pt x="1008166" y="21501"/>
                </a:lnTo>
                <a:lnTo>
                  <a:pt x="887754" y="21501"/>
                </a:lnTo>
                <a:lnTo>
                  <a:pt x="741245" y="14398"/>
                </a:lnTo>
                <a:lnTo>
                  <a:pt x="577337" y="14398"/>
                </a:lnTo>
                <a:lnTo>
                  <a:pt x="404989" y="21501"/>
                </a:lnTo>
                <a:lnTo>
                  <a:pt x="232726" y="35893"/>
                </a:lnTo>
                <a:lnTo>
                  <a:pt x="68991" y="78709"/>
                </a:lnTo>
                <a:lnTo>
                  <a:pt x="34624" y="93101"/>
                </a:lnTo>
                <a:lnTo>
                  <a:pt x="0" y="121698"/>
                </a:lnTo>
              </a:path>
            </a:pathLst>
          </a:custGeom>
          <a:ln w="7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396734" y="4680117"/>
            <a:ext cx="1181100" cy="107314"/>
          </a:xfrm>
          <a:custGeom>
            <a:avLst/>
            <a:gdLst/>
            <a:ahLst/>
            <a:cxnLst/>
            <a:rect l="l" t="t" r="r" b="b"/>
            <a:pathLst>
              <a:path w="1181100" h="107314">
                <a:moveTo>
                  <a:pt x="594822" y="14212"/>
                </a:moveTo>
                <a:lnTo>
                  <a:pt x="422301" y="14212"/>
                </a:lnTo>
                <a:lnTo>
                  <a:pt x="275792" y="21501"/>
                </a:lnTo>
                <a:lnTo>
                  <a:pt x="236595" y="21501"/>
                </a:lnTo>
                <a:lnTo>
                  <a:pt x="1180773" y="107306"/>
                </a:lnTo>
                <a:lnTo>
                  <a:pt x="1146148" y="85812"/>
                </a:lnTo>
                <a:lnTo>
                  <a:pt x="1111782" y="71600"/>
                </a:lnTo>
                <a:lnTo>
                  <a:pt x="939433" y="35706"/>
                </a:lnTo>
                <a:lnTo>
                  <a:pt x="767171" y="21501"/>
                </a:lnTo>
                <a:lnTo>
                  <a:pt x="594822" y="14212"/>
                </a:lnTo>
                <a:close/>
              </a:path>
              <a:path w="1181100" h="107314">
                <a:moveTo>
                  <a:pt x="0" y="0"/>
                </a:moveTo>
                <a:lnTo>
                  <a:pt x="51851" y="14212"/>
                </a:lnTo>
                <a:lnTo>
                  <a:pt x="146509" y="21501"/>
                </a:lnTo>
                <a:lnTo>
                  <a:pt x="236595" y="215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396734" y="4680117"/>
            <a:ext cx="1181100" cy="107314"/>
          </a:xfrm>
          <a:custGeom>
            <a:avLst/>
            <a:gdLst/>
            <a:ahLst/>
            <a:cxnLst/>
            <a:rect l="l" t="t" r="r" b="b"/>
            <a:pathLst>
              <a:path w="1181100" h="107314">
                <a:moveTo>
                  <a:pt x="0" y="0"/>
                </a:moveTo>
                <a:lnTo>
                  <a:pt x="51851" y="14212"/>
                </a:lnTo>
                <a:lnTo>
                  <a:pt x="146509" y="21501"/>
                </a:lnTo>
                <a:lnTo>
                  <a:pt x="275792" y="21501"/>
                </a:lnTo>
                <a:lnTo>
                  <a:pt x="422301" y="14212"/>
                </a:lnTo>
                <a:lnTo>
                  <a:pt x="594822" y="14212"/>
                </a:lnTo>
                <a:lnTo>
                  <a:pt x="767171" y="21501"/>
                </a:lnTo>
                <a:lnTo>
                  <a:pt x="939433" y="35706"/>
                </a:lnTo>
                <a:lnTo>
                  <a:pt x="1111782" y="71600"/>
                </a:lnTo>
                <a:lnTo>
                  <a:pt x="1146148" y="85812"/>
                </a:lnTo>
                <a:lnTo>
                  <a:pt x="1180773" y="107306"/>
                </a:lnTo>
              </a:path>
            </a:pathLst>
          </a:custGeom>
          <a:ln w="71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577508" y="4680117"/>
            <a:ext cx="1189355" cy="107314"/>
          </a:xfrm>
          <a:custGeom>
            <a:avLst/>
            <a:gdLst/>
            <a:ahLst/>
            <a:cxnLst/>
            <a:rect l="l" t="t" r="r" b="b"/>
            <a:pathLst>
              <a:path w="1189354" h="107314">
                <a:moveTo>
                  <a:pt x="758299" y="14212"/>
                </a:moveTo>
                <a:lnTo>
                  <a:pt x="586037" y="14212"/>
                </a:lnTo>
                <a:lnTo>
                  <a:pt x="413688" y="21501"/>
                </a:lnTo>
                <a:lnTo>
                  <a:pt x="241167" y="35706"/>
                </a:lnTo>
                <a:lnTo>
                  <a:pt x="77431" y="71599"/>
                </a:lnTo>
                <a:lnTo>
                  <a:pt x="34452" y="85812"/>
                </a:lnTo>
                <a:lnTo>
                  <a:pt x="0" y="107306"/>
                </a:lnTo>
                <a:lnTo>
                  <a:pt x="950926" y="21501"/>
                </a:lnTo>
                <a:lnTo>
                  <a:pt x="904808" y="21501"/>
                </a:lnTo>
                <a:lnTo>
                  <a:pt x="758299" y="14212"/>
                </a:lnTo>
                <a:close/>
              </a:path>
              <a:path w="1189354" h="107314">
                <a:moveTo>
                  <a:pt x="1189214" y="0"/>
                </a:moveTo>
                <a:lnTo>
                  <a:pt x="950926" y="21501"/>
                </a:lnTo>
                <a:lnTo>
                  <a:pt x="1034091" y="21501"/>
                </a:lnTo>
                <a:lnTo>
                  <a:pt x="1128922" y="14212"/>
                </a:lnTo>
                <a:lnTo>
                  <a:pt x="1189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577508" y="4680117"/>
            <a:ext cx="1189355" cy="107314"/>
          </a:xfrm>
          <a:custGeom>
            <a:avLst/>
            <a:gdLst/>
            <a:ahLst/>
            <a:cxnLst/>
            <a:rect l="l" t="t" r="r" b="b"/>
            <a:pathLst>
              <a:path w="1189354" h="107314">
                <a:moveTo>
                  <a:pt x="1189214" y="0"/>
                </a:moveTo>
                <a:lnTo>
                  <a:pt x="1128922" y="14212"/>
                </a:lnTo>
                <a:lnTo>
                  <a:pt x="1034091" y="21501"/>
                </a:lnTo>
                <a:lnTo>
                  <a:pt x="904808" y="21501"/>
                </a:lnTo>
                <a:lnTo>
                  <a:pt x="758299" y="14212"/>
                </a:lnTo>
                <a:lnTo>
                  <a:pt x="586037" y="14212"/>
                </a:lnTo>
                <a:lnTo>
                  <a:pt x="413688" y="21501"/>
                </a:lnTo>
                <a:lnTo>
                  <a:pt x="241167" y="35706"/>
                </a:lnTo>
                <a:lnTo>
                  <a:pt x="77431" y="71599"/>
                </a:lnTo>
                <a:lnTo>
                  <a:pt x="34452" y="85812"/>
                </a:lnTo>
                <a:lnTo>
                  <a:pt x="0" y="107306"/>
                </a:lnTo>
              </a:path>
            </a:pathLst>
          </a:custGeom>
          <a:ln w="71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992019" y="383456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172520" y="0"/>
                </a:moveTo>
                <a:lnTo>
                  <a:pt x="0" y="85991"/>
                </a:lnTo>
                <a:lnTo>
                  <a:pt x="172520" y="171982"/>
                </a:lnTo>
                <a:lnTo>
                  <a:pt x="172520" y="129023"/>
                </a:lnTo>
                <a:lnTo>
                  <a:pt x="1008309" y="129023"/>
                </a:lnTo>
                <a:lnTo>
                  <a:pt x="1094555" y="85991"/>
                </a:lnTo>
                <a:lnTo>
                  <a:pt x="1004150" y="43031"/>
                </a:lnTo>
                <a:lnTo>
                  <a:pt x="172520" y="43031"/>
                </a:lnTo>
                <a:lnTo>
                  <a:pt x="172520" y="0"/>
                </a:lnTo>
                <a:close/>
              </a:path>
              <a:path w="1094739" h="172085">
                <a:moveTo>
                  <a:pt x="1008309" y="129023"/>
                </a:moveTo>
                <a:lnTo>
                  <a:pt x="172520" y="129023"/>
                </a:lnTo>
                <a:lnTo>
                  <a:pt x="922207" y="129023"/>
                </a:lnTo>
                <a:lnTo>
                  <a:pt x="922207" y="171982"/>
                </a:lnTo>
                <a:lnTo>
                  <a:pt x="1008309" y="129023"/>
                </a:lnTo>
                <a:close/>
              </a:path>
              <a:path w="1094739" h="172085">
                <a:moveTo>
                  <a:pt x="1004150" y="43031"/>
                </a:moveTo>
                <a:lnTo>
                  <a:pt x="913593" y="43031"/>
                </a:lnTo>
                <a:lnTo>
                  <a:pt x="1004150" y="43031"/>
                </a:lnTo>
                <a:close/>
              </a:path>
              <a:path w="1094739" h="172085">
                <a:moveTo>
                  <a:pt x="913594" y="0"/>
                </a:moveTo>
                <a:lnTo>
                  <a:pt x="913594" y="43031"/>
                </a:lnTo>
                <a:lnTo>
                  <a:pt x="1004150" y="43031"/>
                </a:lnTo>
                <a:lnTo>
                  <a:pt x="91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164540" y="3963587"/>
            <a:ext cx="836294" cy="43180"/>
          </a:xfrm>
          <a:custGeom>
            <a:avLst/>
            <a:gdLst/>
            <a:ahLst/>
            <a:cxnLst/>
            <a:rect l="l" t="t" r="r" b="b"/>
            <a:pathLst>
              <a:path w="836295" h="43179">
                <a:moveTo>
                  <a:pt x="835789" y="0"/>
                </a:moveTo>
                <a:lnTo>
                  <a:pt x="749686" y="42959"/>
                </a:lnTo>
                <a:lnTo>
                  <a:pt x="749686" y="0"/>
                </a:lnTo>
                <a:lnTo>
                  <a:pt x="0" y="0"/>
                </a:lnTo>
                <a:lnTo>
                  <a:pt x="835789" y="0"/>
                </a:lnTo>
              </a:path>
            </a:pathLst>
          </a:custGeom>
          <a:ln w="143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992019" y="383456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913594" y="43031"/>
                </a:moveTo>
                <a:lnTo>
                  <a:pt x="1004150" y="43031"/>
                </a:lnTo>
                <a:lnTo>
                  <a:pt x="1094555" y="85991"/>
                </a:lnTo>
                <a:lnTo>
                  <a:pt x="1008309" y="129022"/>
                </a:lnTo>
                <a:lnTo>
                  <a:pt x="172520" y="129022"/>
                </a:lnTo>
                <a:lnTo>
                  <a:pt x="172520" y="171982"/>
                </a:lnTo>
                <a:lnTo>
                  <a:pt x="0" y="85991"/>
                </a:lnTo>
                <a:lnTo>
                  <a:pt x="172520" y="0"/>
                </a:lnTo>
                <a:lnTo>
                  <a:pt x="172520" y="43031"/>
                </a:lnTo>
                <a:lnTo>
                  <a:pt x="913594" y="43031"/>
                </a:lnTo>
              </a:path>
            </a:pathLst>
          </a:custGeom>
          <a:ln w="143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905613" y="3834565"/>
            <a:ext cx="90805" cy="43180"/>
          </a:xfrm>
          <a:custGeom>
            <a:avLst/>
            <a:gdLst/>
            <a:ahLst/>
            <a:cxnLst/>
            <a:rect l="l" t="t" r="r" b="b"/>
            <a:pathLst>
              <a:path w="90804" h="43179">
                <a:moveTo>
                  <a:pt x="0" y="0"/>
                </a:moveTo>
                <a:lnTo>
                  <a:pt x="90556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8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992019" y="320405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172520" y="0"/>
                </a:moveTo>
                <a:lnTo>
                  <a:pt x="0" y="85991"/>
                </a:lnTo>
                <a:lnTo>
                  <a:pt x="172520" y="171982"/>
                </a:lnTo>
                <a:lnTo>
                  <a:pt x="172520" y="136111"/>
                </a:lnTo>
                <a:lnTo>
                  <a:pt x="994102" y="136111"/>
                </a:lnTo>
                <a:lnTo>
                  <a:pt x="1094555" y="85991"/>
                </a:lnTo>
                <a:lnTo>
                  <a:pt x="1004150" y="43031"/>
                </a:lnTo>
                <a:lnTo>
                  <a:pt x="172520" y="43031"/>
                </a:lnTo>
                <a:lnTo>
                  <a:pt x="172520" y="0"/>
                </a:lnTo>
                <a:close/>
              </a:path>
              <a:path w="1094739" h="172085">
                <a:moveTo>
                  <a:pt x="994102" y="136111"/>
                </a:moveTo>
                <a:lnTo>
                  <a:pt x="172520" y="136111"/>
                </a:lnTo>
                <a:lnTo>
                  <a:pt x="922207" y="136111"/>
                </a:lnTo>
                <a:lnTo>
                  <a:pt x="922207" y="171982"/>
                </a:lnTo>
                <a:lnTo>
                  <a:pt x="994102" y="136111"/>
                </a:lnTo>
                <a:close/>
              </a:path>
              <a:path w="1094739" h="172085">
                <a:moveTo>
                  <a:pt x="1004150" y="43031"/>
                </a:moveTo>
                <a:lnTo>
                  <a:pt x="913593" y="43031"/>
                </a:lnTo>
                <a:lnTo>
                  <a:pt x="1004150" y="43031"/>
                </a:lnTo>
                <a:close/>
              </a:path>
              <a:path w="1094739" h="172085">
                <a:moveTo>
                  <a:pt x="913594" y="0"/>
                </a:moveTo>
                <a:lnTo>
                  <a:pt x="913594" y="43031"/>
                </a:lnTo>
                <a:lnTo>
                  <a:pt x="1004150" y="43031"/>
                </a:lnTo>
                <a:lnTo>
                  <a:pt x="91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164540" y="3340167"/>
            <a:ext cx="821690" cy="36195"/>
          </a:xfrm>
          <a:custGeom>
            <a:avLst/>
            <a:gdLst/>
            <a:ahLst/>
            <a:cxnLst/>
            <a:rect l="l" t="t" r="r" b="b"/>
            <a:pathLst>
              <a:path w="821689" h="36195">
                <a:moveTo>
                  <a:pt x="821582" y="0"/>
                </a:moveTo>
                <a:lnTo>
                  <a:pt x="749686" y="35871"/>
                </a:lnTo>
                <a:lnTo>
                  <a:pt x="749686" y="0"/>
                </a:lnTo>
                <a:lnTo>
                  <a:pt x="0" y="0"/>
                </a:lnTo>
                <a:lnTo>
                  <a:pt x="821582" y="0"/>
                </a:lnTo>
              </a:path>
            </a:pathLst>
          </a:custGeom>
          <a:ln w="1431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992019" y="320405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913594" y="43031"/>
                </a:moveTo>
                <a:lnTo>
                  <a:pt x="1004150" y="43031"/>
                </a:lnTo>
                <a:lnTo>
                  <a:pt x="1094555" y="85991"/>
                </a:lnTo>
                <a:lnTo>
                  <a:pt x="994102" y="136111"/>
                </a:lnTo>
                <a:lnTo>
                  <a:pt x="172520" y="136111"/>
                </a:lnTo>
                <a:lnTo>
                  <a:pt x="172520" y="171982"/>
                </a:lnTo>
                <a:lnTo>
                  <a:pt x="0" y="85991"/>
                </a:lnTo>
                <a:lnTo>
                  <a:pt x="172520" y="0"/>
                </a:lnTo>
                <a:lnTo>
                  <a:pt x="172520" y="43031"/>
                </a:lnTo>
                <a:lnTo>
                  <a:pt x="913594" y="43031"/>
                </a:lnTo>
              </a:path>
            </a:pathLst>
          </a:custGeom>
          <a:ln w="143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3905613" y="3204055"/>
            <a:ext cx="90805" cy="43180"/>
          </a:xfrm>
          <a:custGeom>
            <a:avLst/>
            <a:gdLst/>
            <a:ahLst/>
            <a:cxnLst/>
            <a:rect l="l" t="t" r="r" b="b"/>
            <a:pathLst>
              <a:path w="90804" h="43180">
                <a:moveTo>
                  <a:pt x="0" y="0"/>
                </a:moveTo>
                <a:lnTo>
                  <a:pt x="90556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8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 txBox="1"/>
          <p:nvPr/>
        </p:nvSpPr>
        <p:spPr>
          <a:xfrm>
            <a:off x="1471041" y="5165216"/>
            <a:ext cx="370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Ke</a:t>
            </a:r>
            <a:r>
              <a:rPr dirty="0" sz="1400" spc="-20">
                <a:latin typeface="Times New Roman"/>
                <a:cs typeface="Times New Roman"/>
              </a:rPr>
              <a:t>y</a:t>
            </a:r>
            <a:r>
              <a:rPr dirty="0" sz="140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093214" y="4792287"/>
            <a:ext cx="4911090" cy="1679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26695">
              <a:lnSpc>
                <a:spcPct val="100000"/>
              </a:lnSpc>
              <a:spcBef>
                <a:spcPts val="130"/>
              </a:spcBef>
              <a:tabLst>
                <a:tab pos="2716530" algn="l"/>
              </a:tabLst>
            </a:pPr>
            <a:r>
              <a:rPr dirty="0" sz="1300" spc="114">
                <a:latin typeface="Times New Roman"/>
                <a:cs typeface="Times New Roman"/>
              </a:rPr>
              <a:t>Operating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Activities	</a:t>
            </a:r>
            <a:r>
              <a:rPr dirty="0" sz="1300" spc="114">
                <a:latin typeface="Times New Roman"/>
                <a:cs typeface="Times New Roman"/>
              </a:rPr>
              <a:t>Financing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Activities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marL="304800" marR="147383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F = net cash flow to </a:t>
            </a:r>
            <a:r>
              <a:rPr dirty="0" sz="1400" spc="-5">
                <a:latin typeface="Times New Roman"/>
                <a:cs typeface="Times New Roman"/>
              </a:rPr>
              <a:t>debtholders </a:t>
            </a:r>
            <a:r>
              <a:rPr dirty="0" sz="1400">
                <a:latin typeface="Times New Roman"/>
                <a:cs typeface="Times New Roman"/>
              </a:rPr>
              <a:t>and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issuers  d = net cash flow to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shareholders</a:t>
            </a:r>
            <a:endParaRPr sz="14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C = cash flow from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operations</a:t>
            </a:r>
            <a:endParaRPr sz="14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I = cash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investment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1400" spc="-40">
                <a:latin typeface="Times New Roman"/>
                <a:cs typeface="Times New Roman"/>
              </a:rPr>
              <a:t>NFA </a:t>
            </a:r>
            <a:r>
              <a:rPr dirty="0" sz="1400">
                <a:latin typeface="Times New Roman"/>
                <a:cs typeface="Times New Roman"/>
              </a:rPr>
              <a:t>= net financial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assets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NOA </a:t>
            </a:r>
            <a:r>
              <a:rPr dirty="0" sz="1400">
                <a:latin typeface="Times New Roman"/>
                <a:cs typeface="Times New Roman"/>
              </a:rPr>
              <a:t>= net operating assets = operating assets – operating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liabilities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957" y="113156"/>
            <a:ext cx="294640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60045" marR="5080" indent="-3479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</a:t>
            </a:r>
            <a:r>
              <a:rPr dirty="0" spc="-114"/>
              <a:t> </a:t>
            </a:r>
            <a:r>
              <a:rPr dirty="0" spc="-5"/>
              <a:t>Activities:  All Cash</a:t>
            </a:r>
            <a:r>
              <a:rPr dirty="0" spc="-60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095523" y="2852958"/>
            <a:ext cx="17780" cy="1540510"/>
          </a:xfrm>
          <a:custGeom>
            <a:avLst/>
            <a:gdLst/>
            <a:ahLst/>
            <a:cxnLst/>
            <a:rect l="l" t="t" r="r" b="b"/>
            <a:pathLst>
              <a:path w="17780" h="1540510">
                <a:moveTo>
                  <a:pt x="0" y="1540401"/>
                </a:moveTo>
                <a:lnTo>
                  <a:pt x="17209" y="1540401"/>
                </a:lnTo>
                <a:lnTo>
                  <a:pt x="17209" y="0"/>
                </a:lnTo>
                <a:lnTo>
                  <a:pt x="0" y="0"/>
                </a:lnTo>
                <a:lnTo>
                  <a:pt x="0" y="15404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59585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4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259585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4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ln w="165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802891" y="2695366"/>
            <a:ext cx="3430270" cy="1812925"/>
          </a:xfrm>
          <a:custGeom>
            <a:avLst/>
            <a:gdLst/>
            <a:ahLst/>
            <a:cxnLst/>
            <a:rect l="l" t="t" r="r" b="b"/>
            <a:pathLst>
              <a:path w="3430270" h="1812925">
                <a:moveTo>
                  <a:pt x="0" y="1812768"/>
                </a:moveTo>
                <a:lnTo>
                  <a:pt x="3429832" y="1812768"/>
                </a:lnTo>
                <a:lnTo>
                  <a:pt x="3429832" y="0"/>
                </a:lnTo>
                <a:lnTo>
                  <a:pt x="0" y="0"/>
                </a:lnTo>
                <a:lnTo>
                  <a:pt x="0" y="1812768"/>
                </a:lnTo>
                <a:close/>
              </a:path>
            </a:pathLst>
          </a:custGeom>
          <a:ln w="149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427633" y="3029847"/>
            <a:ext cx="16129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95">
                <a:latin typeface="Times New Roman"/>
                <a:cs typeface="Times New Roman"/>
              </a:rPr>
              <a:t>C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79311" y="3660213"/>
            <a:ext cx="93345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95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41750" y="3294202"/>
            <a:ext cx="695960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5080">
              <a:lnSpc>
                <a:spcPts val="1300"/>
              </a:lnSpc>
              <a:spcBef>
                <a:spcPts val="165"/>
              </a:spcBef>
            </a:pPr>
            <a:r>
              <a:rPr dirty="0" sz="1100" spc="110">
                <a:latin typeface="Times New Roman"/>
                <a:cs typeface="Times New Roman"/>
              </a:rPr>
              <a:t>Net  </a:t>
            </a:r>
            <a:r>
              <a:rPr dirty="0" sz="1100" spc="150">
                <a:latin typeface="Times New Roman"/>
                <a:cs typeface="Times New Roman"/>
              </a:rPr>
              <a:t>O</a:t>
            </a:r>
            <a:r>
              <a:rPr dirty="0" sz="1100" spc="125">
                <a:latin typeface="Times New Roman"/>
                <a:cs typeface="Times New Roman"/>
              </a:rPr>
              <a:t>p</a:t>
            </a:r>
            <a:r>
              <a:rPr dirty="0" sz="1100" spc="5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r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90">
                <a:latin typeface="Times New Roman"/>
                <a:cs typeface="Times New Roman"/>
              </a:rPr>
              <a:t>t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60">
                <a:latin typeface="Times New Roman"/>
                <a:cs typeface="Times New Roman"/>
              </a:rPr>
              <a:t>n</a:t>
            </a:r>
            <a:r>
              <a:rPr dirty="0" sz="1100" spc="75">
                <a:latin typeface="Times New Roman"/>
                <a:cs typeface="Times New Roman"/>
              </a:rPr>
              <a:t>g  </a:t>
            </a:r>
            <a:r>
              <a:rPr dirty="0" sz="1100" spc="90">
                <a:latin typeface="Times New Roman"/>
                <a:cs typeface="Times New Roman"/>
              </a:rPr>
              <a:t>Assets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79638" y="4126043"/>
            <a:ext cx="59309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00">
                <a:latin typeface="Times New Roman"/>
                <a:cs typeface="Times New Roman"/>
              </a:rPr>
              <a:t>(</a:t>
            </a:r>
            <a:r>
              <a:rPr dirty="0" sz="1300" spc="215">
                <a:latin typeface="Times New Roman"/>
                <a:cs typeface="Times New Roman"/>
              </a:rPr>
              <a:t>NO</a:t>
            </a:r>
            <a:r>
              <a:rPr dirty="0" sz="1300" spc="140">
                <a:latin typeface="Times New Roman"/>
                <a:cs typeface="Times New Roman"/>
              </a:rPr>
              <a:t>A</a:t>
            </a:r>
            <a:r>
              <a:rPr dirty="0" sz="1300" spc="95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37799" y="2695570"/>
            <a:ext cx="1154675" cy="181251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784618" y="2852958"/>
            <a:ext cx="17780" cy="1540510"/>
          </a:xfrm>
          <a:custGeom>
            <a:avLst/>
            <a:gdLst/>
            <a:ahLst/>
            <a:cxnLst/>
            <a:rect l="l" t="t" r="r" b="b"/>
            <a:pathLst>
              <a:path w="17779" h="1540510">
                <a:moveTo>
                  <a:pt x="0" y="1540401"/>
                </a:moveTo>
                <a:lnTo>
                  <a:pt x="17234" y="1540401"/>
                </a:lnTo>
                <a:lnTo>
                  <a:pt x="17234" y="0"/>
                </a:lnTo>
                <a:lnTo>
                  <a:pt x="0" y="0"/>
                </a:lnTo>
                <a:lnTo>
                  <a:pt x="0" y="15404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48679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5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948679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5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ln w="165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818675" y="2845898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268"/>
                </a:moveTo>
                <a:lnTo>
                  <a:pt x="835938" y="494268"/>
                </a:lnTo>
                <a:lnTo>
                  <a:pt x="835938" y="0"/>
                </a:lnTo>
                <a:lnTo>
                  <a:pt x="0" y="0"/>
                </a:lnTo>
                <a:lnTo>
                  <a:pt x="0" y="494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801448" y="2831470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801448" y="2831470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ln w="150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818675" y="3899091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268"/>
                </a:moveTo>
                <a:lnTo>
                  <a:pt x="835938" y="494268"/>
                </a:lnTo>
                <a:lnTo>
                  <a:pt x="835938" y="0"/>
                </a:lnTo>
                <a:lnTo>
                  <a:pt x="0" y="0"/>
                </a:lnTo>
                <a:lnTo>
                  <a:pt x="0" y="494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01448" y="3884699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801448" y="3884699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ln w="150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672526" y="2981952"/>
            <a:ext cx="1198245" cy="172085"/>
          </a:xfrm>
          <a:custGeom>
            <a:avLst/>
            <a:gdLst/>
            <a:ahLst/>
            <a:cxnLst/>
            <a:rect l="l" t="t" r="r" b="b"/>
            <a:pathLst>
              <a:path w="1198245" h="172085">
                <a:moveTo>
                  <a:pt x="189746" y="0"/>
                </a:moveTo>
                <a:lnTo>
                  <a:pt x="0" y="85991"/>
                </a:lnTo>
                <a:lnTo>
                  <a:pt x="189746" y="171982"/>
                </a:lnTo>
                <a:lnTo>
                  <a:pt x="189746" y="129023"/>
                </a:lnTo>
                <a:lnTo>
                  <a:pt x="1103046" y="129023"/>
                </a:lnTo>
                <a:lnTo>
                  <a:pt x="1197999" y="85991"/>
                </a:lnTo>
                <a:lnTo>
                  <a:pt x="1098901" y="43031"/>
                </a:lnTo>
                <a:lnTo>
                  <a:pt x="189746" y="43031"/>
                </a:lnTo>
                <a:lnTo>
                  <a:pt x="189746" y="0"/>
                </a:lnTo>
                <a:close/>
              </a:path>
              <a:path w="1198245" h="172085">
                <a:moveTo>
                  <a:pt x="1103046" y="129023"/>
                </a:moveTo>
                <a:lnTo>
                  <a:pt x="189746" y="129023"/>
                </a:lnTo>
                <a:lnTo>
                  <a:pt x="1008252" y="129023"/>
                </a:lnTo>
                <a:lnTo>
                  <a:pt x="1008252" y="171982"/>
                </a:lnTo>
                <a:lnTo>
                  <a:pt x="1103046" y="129023"/>
                </a:lnTo>
                <a:close/>
              </a:path>
              <a:path w="1198245" h="172085">
                <a:moveTo>
                  <a:pt x="1098901" y="43031"/>
                </a:moveTo>
                <a:lnTo>
                  <a:pt x="999639" y="43031"/>
                </a:lnTo>
                <a:lnTo>
                  <a:pt x="1098901" y="43031"/>
                </a:lnTo>
                <a:close/>
              </a:path>
              <a:path w="1198245" h="172085">
                <a:moveTo>
                  <a:pt x="999639" y="0"/>
                </a:moveTo>
                <a:lnTo>
                  <a:pt x="999639" y="43031"/>
                </a:lnTo>
                <a:lnTo>
                  <a:pt x="1098901" y="43031"/>
                </a:lnTo>
                <a:lnTo>
                  <a:pt x="9996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862273" y="3110975"/>
            <a:ext cx="913765" cy="43180"/>
          </a:xfrm>
          <a:custGeom>
            <a:avLst/>
            <a:gdLst/>
            <a:ahLst/>
            <a:cxnLst/>
            <a:rect l="l" t="t" r="r" b="b"/>
            <a:pathLst>
              <a:path w="913764" h="43180">
                <a:moveTo>
                  <a:pt x="913299" y="0"/>
                </a:moveTo>
                <a:lnTo>
                  <a:pt x="818505" y="42959"/>
                </a:lnTo>
                <a:lnTo>
                  <a:pt x="818505" y="0"/>
                </a:lnTo>
                <a:lnTo>
                  <a:pt x="0" y="0"/>
                </a:lnTo>
                <a:lnTo>
                  <a:pt x="913299" y="0"/>
                </a:lnTo>
              </a:path>
            </a:pathLst>
          </a:custGeom>
          <a:ln w="143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4672526" y="2981952"/>
            <a:ext cx="1198245" cy="172085"/>
          </a:xfrm>
          <a:custGeom>
            <a:avLst/>
            <a:gdLst/>
            <a:ahLst/>
            <a:cxnLst/>
            <a:rect l="l" t="t" r="r" b="b"/>
            <a:pathLst>
              <a:path w="1198245" h="172085">
                <a:moveTo>
                  <a:pt x="999639" y="43031"/>
                </a:moveTo>
                <a:lnTo>
                  <a:pt x="1098901" y="43031"/>
                </a:lnTo>
                <a:lnTo>
                  <a:pt x="1197999" y="85991"/>
                </a:lnTo>
                <a:lnTo>
                  <a:pt x="1103046" y="129022"/>
                </a:lnTo>
                <a:lnTo>
                  <a:pt x="189746" y="129022"/>
                </a:lnTo>
                <a:lnTo>
                  <a:pt x="189746" y="171982"/>
                </a:lnTo>
                <a:lnTo>
                  <a:pt x="0" y="85991"/>
                </a:lnTo>
                <a:lnTo>
                  <a:pt x="189746" y="0"/>
                </a:lnTo>
                <a:lnTo>
                  <a:pt x="189746" y="43031"/>
                </a:lnTo>
                <a:lnTo>
                  <a:pt x="999639" y="43031"/>
                </a:lnTo>
              </a:path>
            </a:pathLst>
          </a:custGeom>
          <a:ln w="14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672166" y="2981952"/>
            <a:ext cx="99695" cy="43180"/>
          </a:xfrm>
          <a:custGeom>
            <a:avLst/>
            <a:gdLst/>
            <a:ahLst/>
            <a:cxnLst/>
            <a:rect l="l" t="t" r="r" b="b"/>
            <a:pathLst>
              <a:path w="99695" h="43180">
                <a:moveTo>
                  <a:pt x="0" y="0"/>
                </a:moveTo>
                <a:lnTo>
                  <a:pt x="99262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698365" y="4063756"/>
            <a:ext cx="1189990" cy="165100"/>
          </a:xfrm>
          <a:custGeom>
            <a:avLst/>
            <a:gdLst/>
            <a:ahLst/>
            <a:cxnLst/>
            <a:rect l="l" t="t" r="r" b="b"/>
            <a:pathLst>
              <a:path w="1189989" h="165100">
                <a:moveTo>
                  <a:pt x="189746" y="0"/>
                </a:moveTo>
                <a:lnTo>
                  <a:pt x="0" y="78903"/>
                </a:lnTo>
                <a:lnTo>
                  <a:pt x="189746" y="164894"/>
                </a:lnTo>
                <a:lnTo>
                  <a:pt x="189746" y="129023"/>
                </a:lnTo>
                <a:lnTo>
                  <a:pt x="1083913" y="129023"/>
                </a:lnTo>
                <a:lnTo>
                  <a:pt x="1189386" y="78903"/>
                </a:lnTo>
                <a:lnTo>
                  <a:pt x="1086169" y="35943"/>
                </a:lnTo>
                <a:lnTo>
                  <a:pt x="189746" y="35943"/>
                </a:lnTo>
                <a:lnTo>
                  <a:pt x="189746" y="0"/>
                </a:lnTo>
                <a:close/>
              </a:path>
              <a:path w="1189989" h="165100">
                <a:moveTo>
                  <a:pt x="1083913" y="129023"/>
                </a:moveTo>
                <a:lnTo>
                  <a:pt x="189746" y="129023"/>
                </a:lnTo>
                <a:lnTo>
                  <a:pt x="1008424" y="129023"/>
                </a:lnTo>
                <a:lnTo>
                  <a:pt x="1008424" y="164894"/>
                </a:lnTo>
                <a:lnTo>
                  <a:pt x="1083913" y="129023"/>
                </a:lnTo>
                <a:close/>
              </a:path>
              <a:path w="1189989" h="165100">
                <a:moveTo>
                  <a:pt x="1086169" y="35943"/>
                </a:moveTo>
                <a:lnTo>
                  <a:pt x="999811" y="35943"/>
                </a:lnTo>
                <a:lnTo>
                  <a:pt x="1086169" y="35943"/>
                </a:lnTo>
                <a:close/>
              </a:path>
              <a:path w="1189989" h="165100">
                <a:moveTo>
                  <a:pt x="999811" y="0"/>
                </a:moveTo>
                <a:lnTo>
                  <a:pt x="999811" y="35943"/>
                </a:lnTo>
                <a:lnTo>
                  <a:pt x="1086169" y="35943"/>
                </a:lnTo>
                <a:lnTo>
                  <a:pt x="999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888113" y="4192779"/>
            <a:ext cx="894715" cy="36195"/>
          </a:xfrm>
          <a:custGeom>
            <a:avLst/>
            <a:gdLst/>
            <a:ahLst/>
            <a:cxnLst/>
            <a:rect l="l" t="t" r="r" b="b"/>
            <a:pathLst>
              <a:path w="894714" h="36195">
                <a:moveTo>
                  <a:pt x="894166" y="0"/>
                </a:moveTo>
                <a:lnTo>
                  <a:pt x="818677" y="35871"/>
                </a:lnTo>
                <a:lnTo>
                  <a:pt x="818677" y="0"/>
                </a:lnTo>
                <a:lnTo>
                  <a:pt x="0" y="0"/>
                </a:lnTo>
                <a:lnTo>
                  <a:pt x="894166" y="0"/>
                </a:lnTo>
              </a:path>
            </a:pathLst>
          </a:custGeom>
          <a:ln w="143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698366" y="4063756"/>
            <a:ext cx="1189990" cy="165100"/>
          </a:xfrm>
          <a:custGeom>
            <a:avLst/>
            <a:gdLst/>
            <a:ahLst/>
            <a:cxnLst/>
            <a:rect l="l" t="t" r="r" b="b"/>
            <a:pathLst>
              <a:path w="1189989" h="165100">
                <a:moveTo>
                  <a:pt x="999811" y="35943"/>
                </a:moveTo>
                <a:lnTo>
                  <a:pt x="1086169" y="35943"/>
                </a:lnTo>
                <a:lnTo>
                  <a:pt x="1189386" y="78903"/>
                </a:lnTo>
                <a:lnTo>
                  <a:pt x="1083913" y="129022"/>
                </a:lnTo>
                <a:lnTo>
                  <a:pt x="189746" y="129022"/>
                </a:lnTo>
                <a:lnTo>
                  <a:pt x="189746" y="164894"/>
                </a:lnTo>
                <a:lnTo>
                  <a:pt x="0" y="78903"/>
                </a:lnTo>
                <a:lnTo>
                  <a:pt x="189746" y="0"/>
                </a:lnTo>
                <a:lnTo>
                  <a:pt x="189746" y="35943"/>
                </a:lnTo>
                <a:lnTo>
                  <a:pt x="999811" y="35943"/>
                </a:lnTo>
              </a:path>
            </a:pathLst>
          </a:custGeom>
          <a:ln w="1436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698177" y="4063756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60" h="36195">
                <a:moveTo>
                  <a:pt x="0" y="0"/>
                </a:moveTo>
                <a:lnTo>
                  <a:pt x="86357" y="35943"/>
                </a:lnTo>
                <a:lnTo>
                  <a:pt x="0" y="35943"/>
                </a:lnTo>
                <a:lnTo>
                  <a:pt x="0" y="0"/>
                </a:lnTo>
              </a:path>
            </a:pathLst>
          </a:custGeom>
          <a:ln w="14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314959" y="1192148"/>
            <a:ext cx="8524875" cy="14852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The operating assets, </a:t>
            </a:r>
            <a:r>
              <a:rPr dirty="0" sz="1600">
                <a:latin typeface="Times New Roman"/>
                <a:cs typeface="Times New Roman"/>
              </a:rPr>
              <a:t>set </a:t>
            </a:r>
            <a:r>
              <a:rPr dirty="0" sz="1600" spc="-5">
                <a:latin typeface="Times New Roman"/>
                <a:cs typeface="Times New Roman"/>
              </a:rPr>
              <a:t>to work, produce net CFs (cash </a:t>
            </a:r>
            <a:r>
              <a:rPr dirty="0" sz="1600" spc="-10">
                <a:latin typeface="Times New Roman"/>
                <a:cs typeface="Times New Roman"/>
              </a:rPr>
              <a:t>inflows </a:t>
            </a:r>
            <a:r>
              <a:rPr dirty="0" sz="1600">
                <a:latin typeface="Times New Roman"/>
                <a:cs typeface="Times New Roman"/>
              </a:rPr>
              <a:t>from selling </a:t>
            </a:r>
            <a:r>
              <a:rPr dirty="0" sz="1600" spc="-5">
                <a:latin typeface="Times New Roman"/>
                <a:cs typeface="Times New Roman"/>
              </a:rPr>
              <a:t>products – </a:t>
            </a:r>
            <a:r>
              <a:rPr dirty="0" sz="1600">
                <a:latin typeface="Times New Roman"/>
                <a:cs typeface="Times New Roman"/>
              </a:rPr>
              <a:t>cash </a:t>
            </a:r>
            <a:r>
              <a:rPr dirty="0" sz="1600" spc="-5">
                <a:latin typeface="Times New Roman"/>
                <a:cs typeface="Times New Roman"/>
              </a:rPr>
              <a:t>outflows  </a:t>
            </a:r>
            <a:r>
              <a:rPr dirty="0" sz="1600">
                <a:latin typeface="Times New Roman"/>
                <a:cs typeface="Times New Roman"/>
              </a:rPr>
              <a:t>from </a:t>
            </a:r>
            <a:r>
              <a:rPr dirty="0" sz="1600" spc="-5">
                <a:latin typeface="Times New Roman"/>
                <a:cs typeface="Times New Roman"/>
              </a:rPr>
              <a:t>paying wages/rent/invoices/…) and </a:t>
            </a:r>
            <a:r>
              <a:rPr dirty="0" sz="1600" spc="-10">
                <a:latin typeface="Times New Roman"/>
                <a:cs typeface="Times New Roman"/>
              </a:rPr>
              <a:t>this </a:t>
            </a:r>
            <a:r>
              <a:rPr dirty="0" sz="1600" spc="-5">
                <a:latin typeface="Times New Roman"/>
                <a:cs typeface="Times New Roman"/>
              </a:rPr>
              <a:t>CF is referred to as </a:t>
            </a:r>
            <a:r>
              <a:rPr dirty="0" sz="1600" spc="-5" b="1" i="1">
                <a:latin typeface="Times New Roman"/>
                <a:cs typeface="Times New Roman"/>
              </a:rPr>
              <a:t>CF </a:t>
            </a:r>
            <a:r>
              <a:rPr dirty="0" sz="1600" spc="-10" b="1" i="1">
                <a:latin typeface="Times New Roman"/>
                <a:cs typeface="Times New Roman"/>
              </a:rPr>
              <a:t>from </a:t>
            </a:r>
            <a:r>
              <a:rPr dirty="0" sz="1600" spc="-5" b="1" i="1">
                <a:latin typeface="Times New Roman"/>
                <a:cs typeface="Times New Roman"/>
              </a:rPr>
              <a:t>operations </a:t>
            </a:r>
            <a:r>
              <a:rPr dirty="0" sz="1600" spc="-10" b="1" i="1">
                <a:latin typeface="Times New Roman"/>
                <a:cs typeface="Times New Roman"/>
              </a:rPr>
              <a:t>(C)</a:t>
            </a:r>
            <a:r>
              <a:rPr dirty="0" sz="1600" spc="-10">
                <a:latin typeface="Times New Roman"/>
                <a:cs typeface="Times New Roman"/>
              </a:rPr>
              <a:t>. </a:t>
            </a:r>
            <a:r>
              <a:rPr dirty="0" sz="1600" spc="-5">
                <a:latin typeface="Times New Roman"/>
                <a:cs typeface="Times New Roman"/>
              </a:rPr>
              <a:t>Cash </a:t>
            </a:r>
            <a:r>
              <a:rPr dirty="0" sz="1600">
                <a:latin typeface="Times New Roman"/>
                <a:cs typeface="Times New Roman"/>
              </a:rPr>
              <a:t>from  </a:t>
            </a:r>
            <a:r>
              <a:rPr dirty="0" sz="1600" spc="-5">
                <a:latin typeface="Times New Roman"/>
                <a:cs typeface="Times New Roman"/>
              </a:rPr>
              <a:t>operations is never </a:t>
            </a:r>
            <a:r>
              <a:rPr dirty="0" sz="1600">
                <a:latin typeface="Times New Roman"/>
                <a:cs typeface="Times New Roman"/>
              </a:rPr>
              <a:t>“left </a:t>
            </a:r>
            <a:r>
              <a:rPr dirty="0" sz="1600" spc="-5">
                <a:latin typeface="Times New Roman"/>
                <a:cs typeface="Times New Roman"/>
              </a:rPr>
              <a:t>lying around” but is invested in financial assets to earn interest until </a:t>
            </a:r>
            <a:r>
              <a:rPr dirty="0" sz="1600">
                <a:latin typeface="Times New Roman"/>
                <a:cs typeface="Times New Roman"/>
              </a:rPr>
              <a:t>needed.  </a:t>
            </a:r>
            <a:r>
              <a:rPr dirty="0" sz="1600" spc="-5">
                <a:latin typeface="Times New Roman"/>
                <a:cs typeface="Times New Roman"/>
              </a:rPr>
              <a:t>When needed, financial assets are liquidated </a:t>
            </a:r>
            <a:r>
              <a:rPr dirty="0" sz="1600" spc="-10">
                <a:latin typeface="Times New Roman"/>
                <a:cs typeface="Times New Roman"/>
              </a:rPr>
              <a:t>to </a:t>
            </a:r>
            <a:r>
              <a:rPr dirty="0" sz="1600" spc="-15">
                <a:latin typeface="Times New Roman"/>
                <a:cs typeface="Times New Roman"/>
              </a:rPr>
              <a:t>make </a:t>
            </a:r>
            <a:r>
              <a:rPr dirty="0" sz="1600" spc="-5">
                <a:latin typeface="Times New Roman"/>
                <a:cs typeface="Times New Roman"/>
              </a:rPr>
              <a:t>cash investment in</a:t>
            </a:r>
            <a:r>
              <a:rPr dirty="0" sz="1600" spc="1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operations.</a:t>
            </a:r>
            <a:endParaRPr sz="1600">
              <a:latin typeface="Times New Roman"/>
              <a:cs typeface="Times New Roman"/>
            </a:endParaRPr>
          </a:p>
          <a:p>
            <a:pPr algn="r" marR="2302510">
              <a:lnSpc>
                <a:spcPts val="1540"/>
              </a:lnSpc>
              <a:spcBef>
                <a:spcPts val="730"/>
              </a:spcBef>
            </a:pPr>
            <a:r>
              <a:rPr dirty="0" sz="1300" spc="210">
                <a:latin typeface="Times New Roman"/>
                <a:cs typeface="Times New Roman"/>
              </a:rPr>
              <a:t>C</a:t>
            </a:r>
            <a:r>
              <a:rPr dirty="0" sz="1300" spc="95">
                <a:latin typeface="Times New Roman"/>
                <a:cs typeface="Times New Roman"/>
              </a:rPr>
              <a:t>a</a:t>
            </a:r>
            <a:r>
              <a:rPr dirty="0" sz="1300" spc="155">
                <a:latin typeface="Times New Roman"/>
                <a:cs typeface="Times New Roman"/>
              </a:rPr>
              <a:t>p</a:t>
            </a:r>
            <a:r>
              <a:rPr dirty="0" sz="1300" spc="40">
                <a:latin typeface="Times New Roman"/>
                <a:cs typeface="Times New Roman"/>
              </a:rPr>
              <a:t>it</a:t>
            </a:r>
            <a:r>
              <a:rPr dirty="0" sz="1300" spc="165">
                <a:latin typeface="Times New Roman"/>
                <a:cs typeface="Times New Roman"/>
              </a:rPr>
              <a:t>a</a:t>
            </a:r>
            <a:r>
              <a:rPr dirty="0" sz="1300" spc="80">
                <a:latin typeface="Times New Roman"/>
                <a:cs typeface="Times New Roman"/>
              </a:rPr>
              <a:t>l</a:t>
            </a:r>
            <a:endParaRPr sz="1300">
              <a:latin typeface="Times New Roman"/>
              <a:cs typeface="Times New Roman"/>
            </a:endParaRPr>
          </a:p>
          <a:p>
            <a:pPr algn="r" marR="2270760">
              <a:lnSpc>
                <a:spcPts val="1540"/>
              </a:lnSpc>
              <a:tabLst>
                <a:tab pos="2757170" algn="l"/>
              </a:tabLst>
            </a:pPr>
            <a:r>
              <a:rPr dirty="0" sz="1300" spc="150">
                <a:latin typeface="Times New Roman"/>
                <a:cs typeface="Times New Roman"/>
              </a:rPr>
              <a:t>T</a:t>
            </a:r>
            <a:r>
              <a:rPr dirty="0" sz="1300" spc="155">
                <a:latin typeface="Times New Roman"/>
                <a:cs typeface="Times New Roman"/>
              </a:rPr>
              <a:t>h</a:t>
            </a:r>
            <a:r>
              <a:rPr dirty="0" sz="1300" spc="130">
                <a:latin typeface="Times New Roman"/>
                <a:cs typeface="Times New Roman"/>
              </a:rPr>
              <a:t>e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155">
                <a:latin typeface="Times New Roman"/>
                <a:cs typeface="Times New Roman"/>
              </a:rPr>
              <a:t>F</a:t>
            </a:r>
            <a:r>
              <a:rPr dirty="0" sz="1300" spc="40">
                <a:latin typeface="Times New Roman"/>
                <a:cs typeface="Times New Roman"/>
              </a:rPr>
              <a:t>i</a:t>
            </a:r>
            <a:r>
              <a:rPr dirty="0" sz="1300" spc="100">
                <a:latin typeface="Times New Roman"/>
                <a:cs typeface="Times New Roman"/>
              </a:rPr>
              <a:t>r</a:t>
            </a:r>
            <a:r>
              <a:rPr dirty="0" sz="1300" spc="229">
                <a:latin typeface="Times New Roman"/>
                <a:cs typeface="Times New Roman"/>
              </a:rPr>
              <a:t>m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265">
                <a:latin typeface="Times New Roman"/>
                <a:cs typeface="Times New Roman"/>
              </a:rPr>
              <a:t>M</a:t>
            </a:r>
            <a:r>
              <a:rPr dirty="0" sz="1300" spc="100">
                <a:latin typeface="Times New Roman"/>
                <a:cs typeface="Times New Roman"/>
              </a:rPr>
              <a:t>a</a:t>
            </a:r>
            <a:r>
              <a:rPr dirty="0" sz="1300" spc="100">
                <a:latin typeface="Times New Roman"/>
                <a:cs typeface="Times New Roman"/>
              </a:rPr>
              <a:t>r</a:t>
            </a:r>
            <a:r>
              <a:rPr dirty="0" sz="1300" spc="90">
                <a:latin typeface="Times New Roman"/>
                <a:cs typeface="Times New Roman"/>
              </a:rPr>
              <a:t>k</a:t>
            </a:r>
            <a:r>
              <a:rPr dirty="0" sz="1300" spc="165">
                <a:latin typeface="Times New Roman"/>
                <a:cs typeface="Times New Roman"/>
              </a:rPr>
              <a:t>e</a:t>
            </a:r>
            <a:r>
              <a:rPr dirty="0" sz="1300" spc="40">
                <a:latin typeface="Times New Roman"/>
                <a:cs typeface="Times New Roman"/>
              </a:rPr>
              <a:t>t</a:t>
            </a:r>
            <a:r>
              <a:rPr dirty="0" sz="1300" spc="114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63262" y="2821993"/>
            <a:ext cx="13843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65">
                <a:latin typeface="Times New Roman"/>
                <a:cs typeface="Times New Roman"/>
              </a:rPr>
              <a:t>F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263262" y="3882245"/>
            <a:ext cx="12700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45">
                <a:latin typeface="Times New Roman"/>
                <a:cs typeface="Times New Roman"/>
              </a:rPr>
              <a:t>d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065262" y="3301505"/>
            <a:ext cx="649605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700" marR="5080" indent="17145">
              <a:lnSpc>
                <a:spcPts val="1300"/>
              </a:lnSpc>
              <a:spcBef>
                <a:spcPts val="165"/>
              </a:spcBef>
            </a:pPr>
            <a:r>
              <a:rPr dirty="0" sz="1100" spc="110">
                <a:latin typeface="Times New Roman"/>
                <a:cs typeface="Times New Roman"/>
              </a:rPr>
              <a:t>Net  </a:t>
            </a:r>
            <a:r>
              <a:rPr dirty="0" sz="1100" spc="125">
                <a:latin typeface="Times New Roman"/>
                <a:cs typeface="Times New Roman"/>
              </a:rPr>
              <a:t>F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125">
                <a:latin typeface="Times New Roman"/>
                <a:cs typeface="Times New Roman"/>
              </a:rPr>
              <a:t>n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60">
                <a:latin typeface="Times New Roman"/>
                <a:cs typeface="Times New Roman"/>
              </a:rPr>
              <a:t>n</a:t>
            </a:r>
            <a:r>
              <a:rPr dirty="0" sz="1100" spc="114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60">
                <a:latin typeface="Times New Roman"/>
                <a:cs typeface="Times New Roman"/>
              </a:rPr>
              <a:t>l  </a:t>
            </a:r>
            <a:r>
              <a:rPr dirty="0" sz="1100" spc="90">
                <a:latin typeface="Times New Roman"/>
                <a:cs typeface="Times New Roman"/>
              </a:rPr>
              <a:t>Assets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75052" y="2814124"/>
            <a:ext cx="736600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700" marR="5080" indent="16510">
              <a:lnSpc>
                <a:spcPts val="1300"/>
              </a:lnSpc>
              <a:spcBef>
                <a:spcPts val="165"/>
              </a:spcBef>
            </a:pPr>
            <a:r>
              <a:rPr dirty="0" sz="1100" spc="114">
                <a:latin typeface="Times New Roman"/>
                <a:cs typeface="Times New Roman"/>
              </a:rPr>
              <a:t>Debt  </a:t>
            </a:r>
            <a:r>
              <a:rPr dirty="0" sz="1100" spc="95">
                <a:latin typeface="Times New Roman"/>
                <a:cs typeface="Times New Roman"/>
              </a:rPr>
              <a:t>Holders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or  </a:t>
            </a:r>
            <a:r>
              <a:rPr dirty="0" sz="1100" spc="80">
                <a:latin typeface="Times New Roman"/>
                <a:cs typeface="Times New Roman"/>
              </a:rPr>
              <a:t>Issuers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61097" y="3946263"/>
            <a:ext cx="556895" cy="35941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 indent="77470">
              <a:lnSpc>
                <a:spcPts val="1300"/>
              </a:lnSpc>
              <a:spcBef>
                <a:spcPts val="165"/>
              </a:spcBef>
            </a:pPr>
            <a:r>
              <a:rPr dirty="0" sz="1100" spc="100">
                <a:latin typeface="Times New Roman"/>
                <a:cs typeface="Times New Roman"/>
              </a:rPr>
              <a:t>Share  </a:t>
            </a:r>
            <a:r>
              <a:rPr dirty="0" sz="1100" spc="150">
                <a:latin typeface="Times New Roman"/>
                <a:cs typeface="Times New Roman"/>
              </a:rPr>
              <a:t>H</a:t>
            </a:r>
            <a:r>
              <a:rPr dirty="0" sz="1100" spc="125">
                <a:latin typeface="Times New Roman"/>
                <a:cs typeface="Times New Roman"/>
              </a:rPr>
              <a:t>o</a:t>
            </a:r>
            <a:r>
              <a:rPr dirty="0" sz="1100" spc="25">
                <a:latin typeface="Times New Roman"/>
                <a:cs typeface="Times New Roman"/>
              </a:rPr>
              <a:t>l</a:t>
            </a:r>
            <a:r>
              <a:rPr dirty="0" sz="1100" spc="125">
                <a:latin typeface="Times New Roman"/>
                <a:cs typeface="Times New Roman"/>
              </a:rPr>
              <a:t>d</a:t>
            </a:r>
            <a:r>
              <a:rPr dirty="0" sz="1100" spc="5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r</a:t>
            </a:r>
            <a:r>
              <a:rPr dirty="0" sz="1100" spc="9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85932" y="4126043"/>
            <a:ext cx="55880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00">
                <a:latin typeface="Times New Roman"/>
                <a:cs typeface="Times New Roman"/>
              </a:rPr>
              <a:t>(</a:t>
            </a:r>
            <a:r>
              <a:rPr dirty="0" sz="1300" spc="215">
                <a:latin typeface="Times New Roman"/>
                <a:cs typeface="Times New Roman"/>
              </a:rPr>
              <a:t>N</a:t>
            </a:r>
            <a:r>
              <a:rPr dirty="0" sz="1300" spc="155">
                <a:latin typeface="Times New Roman"/>
                <a:cs typeface="Times New Roman"/>
              </a:rPr>
              <a:t>F</a:t>
            </a:r>
            <a:r>
              <a:rPr dirty="0" sz="1300" spc="145">
                <a:latin typeface="Times New Roman"/>
                <a:cs typeface="Times New Roman"/>
              </a:rPr>
              <a:t>A</a:t>
            </a:r>
            <a:r>
              <a:rPr dirty="0" sz="1300" spc="95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957988" y="4687220"/>
            <a:ext cx="1155065" cy="121920"/>
          </a:xfrm>
          <a:custGeom>
            <a:avLst/>
            <a:gdLst/>
            <a:ahLst/>
            <a:cxnLst/>
            <a:rect l="l" t="t" r="r" b="b"/>
            <a:pathLst>
              <a:path w="1155064" h="121920">
                <a:moveTo>
                  <a:pt x="577372" y="14398"/>
                </a:moveTo>
                <a:lnTo>
                  <a:pt x="413671" y="14398"/>
                </a:lnTo>
                <a:lnTo>
                  <a:pt x="267179" y="21501"/>
                </a:lnTo>
                <a:lnTo>
                  <a:pt x="204025" y="21501"/>
                </a:lnTo>
                <a:lnTo>
                  <a:pt x="1154787" y="121698"/>
                </a:lnTo>
                <a:lnTo>
                  <a:pt x="1120334" y="93101"/>
                </a:lnTo>
                <a:lnTo>
                  <a:pt x="1085882" y="78709"/>
                </a:lnTo>
                <a:lnTo>
                  <a:pt x="922233" y="35893"/>
                </a:lnTo>
                <a:lnTo>
                  <a:pt x="749712" y="21501"/>
                </a:lnTo>
                <a:lnTo>
                  <a:pt x="577372" y="14398"/>
                </a:lnTo>
                <a:close/>
              </a:path>
              <a:path w="1155064" h="121920">
                <a:moveTo>
                  <a:pt x="0" y="0"/>
                </a:moveTo>
                <a:lnTo>
                  <a:pt x="51627" y="14398"/>
                </a:lnTo>
                <a:lnTo>
                  <a:pt x="137887" y="21501"/>
                </a:lnTo>
                <a:lnTo>
                  <a:pt x="204025" y="215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57988" y="4687220"/>
            <a:ext cx="1155065" cy="121920"/>
          </a:xfrm>
          <a:custGeom>
            <a:avLst/>
            <a:gdLst/>
            <a:ahLst/>
            <a:cxnLst/>
            <a:rect l="l" t="t" r="r" b="b"/>
            <a:pathLst>
              <a:path w="1155064" h="121920">
                <a:moveTo>
                  <a:pt x="0" y="0"/>
                </a:moveTo>
                <a:lnTo>
                  <a:pt x="51627" y="14398"/>
                </a:lnTo>
                <a:lnTo>
                  <a:pt x="137887" y="21501"/>
                </a:lnTo>
                <a:lnTo>
                  <a:pt x="267179" y="21501"/>
                </a:lnTo>
                <a:lnTo>
                  <a:pt x="413671" y="14398"/>
                </a:lnTo>
                <a:lnTo>
                  <a:pt x="577372" y="14398"/>
                </a:lnTo>
                <a:lnTo>
                  <a:pt x="749712" y="21501"/>
                </a:lnTo>
                <a:lnTo>
                  <a:pt x="922233" y="35893"/>
                </a:lnTo>
                <a:lnTo>
                  <a:pt x="1085882" y="78709"/>
                </a:lnTo>
                <a:lnTo>
                  <a:pt x="1120335" y="93101"/>
                </a:lnTo>
                <a:lnTo>
                  <a:pt x="1154787" y="121698"/>
                </a:lnTo>
              </a:path>
            </a:pathLst>
          </a:custGeom>
          <a:ln w="7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112776" y="4687220"/>
            <a:ext cx="1163320" cy="121920"/>
          </a:xfrm>
          <a:custGeom>
            <a:avLst/>
            <a:gdLst/>
            <a:ahLst/>
            <a:cxnLst/>
            <a:rect l="l" t="t" r="r" b="b"/>
            <a:pathLst>
              <a:path w="1163320" h="121920">
                <a:moveTo>
                  <a:pt x="741245" y="14398"/>
                </a:moveTo>
                <a:lnTo>
                  <a:pt x="577337" y="14398"/>
                </a:lnTo>
                <a:lnTo>
                  <a:pt x="404989" y="21501"/>
                </a:lnTo>
                <a:lnTo>
                  <a:pt x="232726" y="35893"/>
                </a:lnTo>
                <a:lnTo>
                  <a:pt x="68991" y="78709"/>
                </a:lnTo>
                <a:lnTo>
                  <a:pt x="0" y="121698"/>
                </a:lnTo>
                <a:lnTo>
                  <a:pt x="957760" y="21501"/>
                </a:lnTo>
                <a:lnTo>
                  <a:pt x="887754" y="21501"/>
                </a:lnTo>
                <a:lnTo>
                  <a:pt x="741245" y="14398"/>
                </a:lnTo>
                <a:close/>
              </a:path>
              <a:path w="1163320" h="121920">
                <a:moveTo>
                  <a:pt x="1163288" y="0"/>
                </a:moveTo>
                <a:lnTo>
                  <a:pt x="957760" y="21501"/>
                </a:lnTo>
                <a:lnTo>
                  <a:pt x="1008166" y="21501"/>
                </a:lnTo>
                <a:lnTo>
                  <a:pt x="1103082" y="14398"/>
                </a:lnTo>
                <a:lnTo>
                  <a:pt x="1163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112776" y="4687220"/>
            <a:ext cx="1163320" cy="121920"/>
          </a:xfrm>
          <a:custGeom>
            <a:avLst/>
            <a:gdLst/>
            <a:ahLst/>
            <a:cxnLst/>
            <a:rect l="l" t="t" r="r" b="b"/>
            <a:pathLst>
              <a:path w="1163320" h="121920">
                <a:moveTo>
                  <a:pt x="1163288" y="0"/>
                </a:moveTo>
                <a:lnTo>
                  <a:pt x="1103082" y="14398"/>
                </a:lnTo>
                <a:lnTo>
                  <a:pt x="1008166" y="21501"/>
                </a:lnTo>
                <a:lnTo>
                  <a:pt x="887754" y="21501"/>
                </a:lnTo>
                <a:lnTo>
                  <a:pt x="741245" y="14398"/>
                </a:lnTo>
                <a:lnTo>
                  <a:pt x="577337" y="14398"/>
                </a:lnTo>
                <a:lnTo>
                  <a:pt x="404989" y="21501"/>
                </a:lnTo>
                <a:lnTo>
                  <a:pt x="232726" y="35893"/>
                </a:lnTo>
                <a:lnTo>
                  <a:pt x="68991" y="78709"/>
                </a:lnTo>
                <a:lnTo>
                  <a:pt x="34624" y="93101"/>
                </a:lnTo>
                <a:lnTo>
                  <a:pt x="0" y="121698"/>
                </a:lnTo>
              </a:path>
            </a:pathLst>
          </a:custGeom>
          <a:ln w="7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396734" y="4680117"/>
            <a:ext cx="1181100" cy="107314"/>
          </a:xfrm>
          <a:custGeom>
            <a:avLst/>
            <a:gdLst/>
            <a:ahLst/>
            <a:cxnLst/>
            <a:rect l="l" t="t" r="r" b="b"/>
            <a:pathLst>
              <a:path w="1181100" h="107314">
                <a:moveTo>
                  <a:pt x="594822" y="14212"/>
                </a:moveTo>
                <a:lnTo>
                  <a:pt x="422301" y="14212"/>
                </a:lnTo>
                <a:lnTo>
                  <a:pt x="275792" y="21501"/>
                </a:lnTo>
                <a:lnTo>
                  <a:pt x="236595" y="21501"/>
                </a:lnTo>
                <a:lnTo>
                  <a:pt x="1180773" y="107306"/>
                </a:lnTo>
                <a:lnTo>
                  <a:pt x="1146148" y="85812"/>
                </a:lnTo>
                <a:lnTo>
                  <a:pt x="1111782" y="71600"/>
                </a:lnTo>
                <a:lnTo>
                  <a:pt x="939433" y="35706"/>
                </a:lnTo>
                <a:lnTo>
                  <a:pt x="767171" y="21501"/>
                </a:lnTo>
                <a:lnTo>
                  <a:pt x="594822" y="14212"/>
                </a:lnTo>
                <a:close/>
              </a:path>
              <a:path w="1181100" h="107314">
                <a:moveTo>
                  <a:pt x="0" y="0"/>
                </a:moveTo>
                <a:lnTo>
                  <a:pt x="51851" y="14212"/>
                </a:lnTo>
                <a:lnTo>
                  <a:pt x="146509" y="21501"/>
                </a:lnTo>
                <a:lnTo>
                  <a:pt x="236595" y="215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396734" y="4680117"/>
            <a:ext cx="1181100" cy="107314"/>
          </a:xfrm>
          <a:custGeom>
            <a:avLst/>
            <a:gdLst/>
            <a:ahLst/>
            <a:cxnLst/>
            <a:rect l="l" t="t" r="r" b="b"/>
            <a:pathLst>
              <a:path w="1181100" h="107314">
                <a:moveTo>
                  <a:pt x="0" y="0"/>
                </a:moveTo>
                <a:lnTo>
                  <a:pt x="51851" y="14212"/>
                </a:lnTo>
                <a:lnTo>
                  <a:pt x="146509" y="21501"/>
                </a:lnTo>
                <a:lnTo>
                  <a:pt x="275792" y="21501"/>
                </a:lnTo>
                <a:lnTo>
                  <a:pt x="422301" y="14212"/>
                </a:lnTo>
                <a:lnTo>
                  <a:pt x="594822" y="14212"/>
                </a:lnTo>
                <a:lnTo>
                  <a:pt x="767171" y="21501"/>
                </a:lnTo>
                <a:lnTo>
                  <a:pt x="939433" y="35706"/>
                </a:lnTo>
                <a:lnTo>
                  <a:pt x="1111782" y="71600"/>
                </a:lnTo>
                <a:lnTo>
                  <a:pt x="1146148" y="85812"/>
                </a:lnTo>
                <a:lnTo>
                  <a:pt x="1180773" y="107306"/>
                </a:lnTo>
              </a:path>
            </a:pathLst>
          </a:custGeom>
          <a:ln w="71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577508" y="4680117"/>
            <a:ext cx="1189355" cy="107314"/>
          </a:xfrm>
          <a:custGeom>
            <a:avLst/>
            <a:gdLst/>
            <a:ahLst/>
            <a:cxnLst/>
            <a:rect l="l" t="t" r="r" b="b"/>
            <a:pathLst>
              <a:path w="1189354" h="107314">
                <a:moveTo>
                  <a:pt x="758299" y="14212"/>
                </a:moveTo>
                <a:lnTo>
                  <a:pt x="586037" y="14212"/>
                </a:lnTo>
                <a:lnTo>
                  <a:pt x="413688" y="21501"/>
                </a:lnTo>
                <a:lnTo>
                  <a:pt x="241167" y="35706"/>
                </a:lnTo>
                <a:lnTo>
                  <a:pt x="77431" y="71599"/>
                </a:lnTo>
                <a:lnTo>
                  <a:pt x="34452" y="85812"/>
                </a:lnTo>
                <a:lnTo>
                  <a:pt x="0" y="107306"/>
                </a:lnTo>
                <a:lnTo>
                  <a:pt x="950926" y="21501"/>
                </a:lnTo>
                <a:lnTo>
                  <a:pt x="904808" y="21501"/>
                </a:lnTo>
                <a:lnTo>
                  <a:pt x="758299" y="14212"/>
                </a:lnTo>
                <a:close/>
              </a:path>
              <a:path w="1189354" h="107314">
                <a:moveTo>
                  <a:pt x="1189214" y="0"/>
                </a:moveTo>
                <a:lnTo>
                  <a:pt x="950926" y="21501"/>
                </a:lnTo>
                <a:lnTo>
                  <a:pt x="1034091" y="21501"/>
                </a:lnTo>
                <a:lnTo>
                  <a:pt x="1128922" y="14212"/>
                </a:lnTo>
                <a:lnTo>
                  <a:pt x="1189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577508" y="4680117"/>
            <a:ext cx="1189355" cy="107314"/>
          </a:xfrm>
          <a:custGeom>
            <a:avLst/>
            <a:gdLst/>
            <a:ahLst/>
            <a:cxnLst/>
            <a:rect l="l" t="t" r="r" b="b"/>
            <a:pathLst>
              <a:path w="1189354" h="107314">
                <a:moveTo>
                  <a:pt x="1189214" y="0"/>
                </a:moveTo>
                <a:lnTo>
                  <a:pt x="1128922" y="14212"/>
                </a:lnTo>
                <a:lnTo>
                  <a:pt x="1034091" y="21501"/>
                </a:lnTo>
                <a:lnTo>
                  <a:pt x="904808" y="21501"/>
                </a:lnTo>
                <a:lnTo>
                  <a:pt x="758299" y="14212"/>
                </a:lnTo>
                <a:lnTo>
                  <a:pt x="586037" y="14212"/>
                </a:lnTo>
                <a:lnTo>
                  <a:pt x="413688" y="21501"/>
                </a:lnTo>
                <a:lnTo>
                  <a:pt x="241167" y="35706"/>
                </a:lnTo>
                <a:lnTo>
                  <a:pt x="77431" y="71599"/>
                </a:lnTo>
                <a:lnTo>
                  <a:pt x="34452" y="85812"/>
                </a:lnTo>
                <a:lnTo>
                  <a:pt x="0" y="107306"/>
                </a:lnTo>
              </a:path>
            </a:pathLst>
          </a:custGeom>
          <a:ln w="71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992019" y="383456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172520" y="0"/>
                </a:moveTo>
                <a:lnTo>
                  <a:pt x="0" y="85991"/>
                </a:lnTo>
                <a:lnTo>
                  <a:pt x="172520" y="171982"/>
                </a:lnTo>
                <a:lnTo>
                  <a:pt x="172520" y="129023"/>
                </a:lnTo>
                <a:lnTo>
                  <a:pt x="1008309" y="129023"/>
                </a:lnTo>
                <a:lnTo>
                  <a:pt x="1094555" y="85991"/>
                </a:lnTo>
                <a:lnTo>
                  <a:pt x="1004150" y="43031"/>
                </a:lnTo>
                <a:lnTo>
                  <a:pt x="172520" y="43031"/>
                </a:lnTo>
                <a:lnTo>
                  <a:pt x="172520" y="0"/>
                </a:lnTo>
                <a:close/>
              </a:path>
              <a:path w="1094739" h="172085">
                <a:moveTo>
                  <a:pt x="1008309" y="129023"/>
                </a:moveTo>
                <a:lnTo>
                  <a:pt x="172520" y="129023"/>
                </a:lnTo>
                <a:lnTo>
                  <a:pt x="922207" y="129023"/>
                </a:lnTo>
                <a:lnTo>
                  <a:pt x="922207" y="171982"/>
                </a:lnTo>
                <a:lnTo>
                  <a:pt x="1008309" y="129023"/>
                </a:lnTo>
                <a:close/>
              </a:path>
              <a:path w="1094739" h="172085">
                <a:moveTo>
                  <a:pt x="1004150" y="43031"/>
                </a:moveTo>
                <a:lnTo>
                  <a:pt x="913593" y="43031"/>
                </a:lnTo>
                <a:lnTo>
                  <a:pt x="1004150" y="43031"/>
                </a:lnTo>
                <a:close/>
              </a:path>
              <a:path w="1094739" h="172085">
                <a:moveTo>
                  <a:pt x="913594" y="0"/>
                </a:moveTo>
                <a:lnTo>
                  <a:pt x="913594" y="43031"/>
                </a:lnTo>
                <a:lnTo>
                  <a:pt x="1004150" y="43031"/>
                </a:lnTo>
                <a:lnTo>
                  <a:pt x="91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164540" y="3963587"/>
            <a:ext cx="836294" cy="43180"/>
          </a:xfrm>
          <a:custGeom>
            <a:avLst/>
            <a:gdLst/>
            <a:ahLst/>
            <a:cxnLst/>
            <a:rect l="l" t="t" r="r" b="b"/>
            <a:pathLst>
              <a:path w="836295" h="43179">
                <a:moveTo>
                  <a:pt x="835789" y="0"/>
                </a:moveTo>
                <a:lnTo>
                  <a:pt x="749686" y="42959"/>
                </a:lnTo>
                <a:lnTo>
                  <a:pt x="749686" y="0"/>
                </a:lnTo>
                <a:lnTo>
                  <a:pt x="0" y="0"/>
                </a:lnTo>
                <a:lnTo>
                  <a:pt x="835789" y="0"/>
                </a:lnTo>
              </a:path>
            </a:pathLst>
          </a:custGeom>
          <a:ln w="143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992019" y="383456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913594" y="43031"/>
                </a:moveTo>
                <a:lnTo>
                  <a:pt x="1004150" y="43031"/>
                </a:lnTo>
                <a:lnTo>
                  <a:pt x="1094555" y="85991"/>
                </a:lnTo>
                <a:lnTo>
                  <a:pt x="1008309" y="129022"/>
                </a:lnTo>
                <a:lnTo>
                  <a:pt x="172520" y="129022"/>
                </a:lnTo>
                <a:lnTo>
                  <a:pt x="172520" y="171982"/>
                </a:lnTo>
                <a:lnTo>
                  <a:pt x="0" y="85991"/>
                </a:lnTo>
                <a:lnTo>
                  <a:pt x="172520" y="0"/>
                </a:lnTo>
                <a:lnTo>
                  <a:pt x="172520" y="43031"/>
                </a:lnTo>
                <a:lnTo>
                  <a:pt x="913594" y="43031"/>
                </a:lnTo>
              </a:path>
            </a:pathLst>
          </a:custGeom>
          <a:ln w="143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905613" y="3834565"/>
            <a:ext cx="90805" cy="43180"/>
          </a:xfrm>
          <a:custGeom>
            <a:avLst/>
            <a:gdLst/>
            <a:ahLst/>
            <a:cxnLst/>
            <a:rect l="l" t="t" r="r" b="b"/>
            <a:pathLst>
              <a:path w="90804" h="43179">
                <a:moveTo>
                  <a:pt x="0" y="0"/>
                </a:moveTo>
                <a:lnTo>
                  <a:pt x="90556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8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992019" y="320405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172520" y="0"/>
                </a:moveTo>
                <a:lnTo>
                  <a:pt x="0" y="85991"/>
                </a:lnTo>
                <a:lnTo>
                  <a:pt x="172520" y="171982"/>
                </a:lnTo>
                <a:lnTo>
                  <a:pt x="172520" y="136111"/>
                </a:lnTo>
                <a:lnTo>
                  <a:pt x="994102" y="136111"/>
                </a:lnTo>
                <a:lnTo>
                  <a:pt x="1094555" y="85991"/>
                </a:lnTo>
                <a:lnTo>
                  <a:pt x="1004150" y="43031"/>
                </a:lnTo>
                <a:lnTo>
                  <a:pt x="172520" y="43031"/>
                </a:lnTo>
                <a:lnTo>
                  <a:pt x="172520" y="0"/>
                </a:lnTo>
                <a:close/>
              </a:path>
              <a:path w="1094739" h="172085">
                <a:moveTo>
                  <a:pt x="994102" y="136111"/>
                </a:moveTo>
                <a:lnTo>
                  <a:pt x="172520" y="136111"/>
                </a:lnTo>
                <a:lnTo>
                  <a:pt x="922207" y="136111"/>
                </a:lnTo>
                <a:lnTo>
                  <a:pt x="922207" y="171982"/>
                </a:lnTo>
                <a:lnTo>
                  <a:pt x="994102" y="136111"/>
                </a:lnTo>
                <a:close/>
              </a:path>
              <a:path w="1094739" h="172085">
                <a:moveTo>
                  <a:pt x="1004150" y="43031"/>
                </a:moveTo>
                <a:lnTo>
                  <a:pt x="913593" y="43031"/>
                </a:lnTo>
                <a:lnTo>
                  <a:pt x="1004150" y="43031"/>
                </a:lnTo>
                <a:close/>
              </a:path>
              <a:path w="1094739" h="172085">
                <a:moveTo>
                  <a:pt x="913594" y="0"/>
                </a:moveTo>
                <a:lnTo>
                  <a:pt x="913594" y="43031"/>
                </a:lnTo>
                <a:lnTo>
                  <a:pt x="1004150" y="43031"/>
                </a:lnTo>
                <a:lnTo>
                  <a:pt x="91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164540" y="3340167"/>
            <a:ext cx="821690" cy="36195"/>
          </a:xfrm>
          <a:custGeom>
            <a:avLst/>
            <a:gdLst/>
            <a:ahLst/>
            <a:cxnLst/>
            <a:rect l="l" t="t" r="r" b="b"/>
            <a:pathLst>
              <a:path w="821689" h="36195">
                <a:moveTo>
                  <a:pt x="821582" y="0"/>
                </a:moveTo>
                <a:lnTo>
                  <a:pt x="749686" y="35871"/>
                </a:lnTo>
                <a:lnTo>
                  <a:pt x="749686" y="0"/>
                </a:lnTo>
                <a:lnTo>
                  <a:pt x="0" y="0"/>
                </a:lnTo>
                <a:lnTo>
                  <a:pt x="821582" y="0"/>
                </a:lnTo>
              </a:path>
            </a:pathLst>
          </a:custGeom>
          <a:ln w="1431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992019" y="320405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913594" y="43031"/>
                </a:moveTo>
                <a:lnTo>
                  <a:pt x="1004150" y="43031"/>
                </a:lnTo>
                <a:lnTo>
                  <a:pt x="1094555" y="85991"/>
                </a:lnTo>
                <a:lnTo>
                  <a:pt x="994102" y="136111"/>
                </a:lnTo>
                <a:lnTo>
                  <a:pt x="172520" y="136111"/>
                </a:lnTo>
                <a:lnTo>
                  <a:pt x="172520" y="171982"/>
                </a:lnTo>
                <a:lnTo>
                  <a:pt x="0" y="85991"/>
                </a:lnTo>
                <a:lnTo>
                  <a:pt x="172520" y="0"/>
                </a:lnTo>
                <a:lnTo>
                  <a:pt x="172520" y="43031"/>
                </a:lnTo>
                <a:lnTo>
                  <a:pt x="913594" y="43031"/>
                </a:lnTo>
              </a:path>
            </a:pathLst>
          </a:custGeom>
          <a:ln w="143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3905613" y="3204055"/>
            <a:ext cx="90805" cy="43180"/>
          </a:xfrm>
          <a:custGeom>
            <a:avLst/>
            <a:gdLst/>
            <a:ahLst/>
            <a:cxnLst/>
            <a:rect l="l" t="t" r="r" b="b"/>
            <a:pathLst>
              <a:path w="90804" h="43180">
                <a:moveTo>
                  <a:pt x="0" y="0"/>
                </a:moveTo>
                <a:lnTo>
                  <a:pt x="90556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8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 txBox="1"/>
          <p:nvPr/>
        </p:nvSpPr>
        <p:spPr>
          <a:xfrm>
            <a:off x="1471041" y="5165216"/>
            <a:ext cx="370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Ke</a:t>
            </a:r>
            <a:r>
              <a:rPr dirty="0" sz="1400" spc="-20">
                <a:latin typeface="Times New Roman"/>
                <a:cs typeface="Times New Roman"/>
              </a:rPr>
              <a:t>y</a:t>
            </a:r>
            <a:r>
              <a:rPr dirty="0" sz="140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093214" y="4792287"/>
            <a:ext cx="4911090" cy="1679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26695">
              <a:lnSpc>
                <a:spcPct val="100000"/>
              </a:lnSpc>
              <a:spcBef>
                <a:spcPts val="130"/>
              </a:spcBef>
              <a:tabLst>
                <a:tab pos="2716530" algn="l"/>
              </a:tabLst>
            </a:pPr>
            <a:r>
              <a:rPr dirty="0" sz="1300" spc="114">
                <a:latin typeface="Times New Roman"/>
                <a:cs typeface="Times New Roman"/>
              </a:rPr>
              <a:t>Operating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Activities	</a:t>
            </a:r>
            <a:r>
              <a:rPr dirty="0" sz="1300" spc="114">
                <a:latin typeface="Times New Roman"/>
                <a:cs typeface="Times New Roman"/>
              </a:rPr>
              <a:t>Financing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Activities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marL="304800" marR="147383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F = net cash flow to </a:t>
            </a:r>
            <a:r>
              <a:rPr dirty="0" sz="1400" spc="-5">
                <a:latin typeface="Times New Roman"/>
                <a:cs typeface="Times New Roman"/>
              </a:rPr>
              <a:t>debtholders </a:t>
            </a:r>
            <a:r>
              <a:rPr dirty="0" sz="1400">
                <a:latin typeface="Times New Roman"/>
                <a:cs typeface="Times New Roman"/>
              </a:rPr>
              <a:t>and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issuers  d = net cash flow to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shareholders</a:t>
            </a:r>
            <a:endParaRPr sz="14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C = cash flow from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operations</a:t>
            </a:r>
            <a:endParaRPr sz="14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I = cash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investment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1400" spc="-40">
                <a:latin typeface="Times New Roman"/>
                <a:cs typeface="Times New Roman"/>
              </a:rPr>
              <a:t>NFA </a:t>
            </a:r>
            <a:r>
              <a:rPr dirty="0" sz="1400">
                <a:latin typeface="Times New Roman"/>
                <a:cs typeface="Times New Roman"/>
              </a:rPr>
              <a:t>= net financial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assets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NOA </a:t>
            </a:r>
            <a:r>
              <a:rPr dirty="0" sz="1400">
                <a:latin typeface="Times New Roman"/>
                <a:cs typeface="Times New Roman"/>
              </a:rPr>
              <a:t>= net operating assets = operating assets – operating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liabilities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957" y="113156"/>
            <a:ext cx="294640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60045" marR="5080" indent="-3479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</a:t>
            </a:r>
            <a:r>
              <a:rPr dirty="0" spc="-114"/>
              <a:t> </a:t>
            </a:r>
            <a:r>
              <a:rPr dirty="0" spc="-5"/>
              <a:t>Activities:  All Cash</a:t>
            </a:r>
            <a:r>
              <a:rPr dirty="0" spc="-60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091" y="1141222"/>
            <a:ext cx="8721090" cy="1000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Cash generated from operations is invested in net </a:t>
            </a:r>
            <a:r>
              <a:rPr dirty="0" sz="1600" spc="-10">
                <a:latin typeface="Times New Roman"/>
                <a:cs typeface="Times New Roman"/>
              </a:rPr>
              <a:t>financial </a:t>
            </a:r>
            <a:r>
              <a:rPr dirty="0" sz="1600" spc="-5">
                <a:latin typeface="Times New Roman"/>
                <a:cs typeface="Times New Roman"/>
              </a:rPr>
              <a:t>assets (that is, it </a:t>
            </a:r>
            <a:r>
              <a:rPr dirty="0" sz="1600">
                <a:latin typeface="Times New Roman"/>
                <a:cs typeface="Times New Roman"/>
              </a:rPr>
              <a:t>is </a:t>
            </a:r>
            <a:r>
              <a:rPr dirty="0" sz="1600" spc="-5">
                <a:latin typeface="Times New Roman"/>
                <a:cs typeface="Times New Roman"/>
              </a:rPr>
              <a:t>used to </a:t>
            </a:r>
            <a:r>
              <a:rPr dirty="0" sz="1600" spc="-10">
                <a:latin typeface="Times New Roman"/>
                <a:cs typeface="Times New Roman"/>
              </a:rPr>
              <a:t>buy </a:t>
            </a:r>
            <a:r>
              <a:rPr dirty="0" sz="1600" spc="-5">
                <a:latin typeface="Times New Roman"/>
                <a:cs typeface="Times New Roman"/>
              </a:rPr>
              <a:t>financial assets  </a:t>
            </a:r>
            <a:r>
              <a:rPr dirty="0" sz="1600">
                <a:latin typeface="Times New Roman"/>
                <a:cs typeface="Times New Roman"/>
              </a:rPr>
              <a:t>or </a:t>
            </a:r>
            <a:r>
              <a:rPr dirty="0" sz="1600" spc="-10">
                <a:latin typeface="Times New Roman"/>
                <a:cs typeface="Times New Roman"/>
              </a:rPr>
              <a:t>to </a:t>
            </a:r>
            <a:r>
              <a:rPr dirty="0" sz="1600" spc="-5">
                <a:latin typeface="Times New Roman"/>
                <a:cs typeface="Times New Roman"/>
              </a:rPr>
              <a:t>reduce financial liabilities). Cash </a:t>
            </a:r>
            <a:r>
              <a:rPr dirty="0" sz="1600" spc="-10">
                <a:latin typeface="Times New Roman"/>
                <a:cs typeface="Times New Roman"/>
              </a:rPr>
              <a:t>investment </a:t>
            </a:r>
            <a:r>
              <a:rPr dirty="0" sz="1600" spc="-5">
                <a:latin typeface="Times New Roman"/>
                <a:cs typeface="Times New Roman"/>
              </a:rPr>
              <a:t>in operations is </a:t>
            </a:r>
            <a:r>
              <a:rPr dirty="0" sz="1600" spc="-15">
                <a:latin typeface="Times New Roman"/>
                <a:cs typeface="Times New Roman"/>
              </a:rPr>
              <a:t>made </a:t>
            </a:r>
            <a:r>
              <a:rPr dirty="0" sz="1600">
                <a:latin typeface="Times New Roman"/>
                <a:cs typeface="Times New Roman"/>
              </a:rPr>
              <a:t>by </a:t>
            </a:r>
            <a:r>
              <a:rPr dirty="0" sz="1600" spc="-5">
                <a:latin typeface="Times New Roman"/>
                <a:cs typeface="Times New Roman"/>
              </a:rPr>
              <a:t>reducing net financial assets  (i.e., </a:t>
            </a:r>
            <a:r>
              <a:rPr dirty="0" sz="1600" spc="5">
                <a:latin typeface="Times New Roman"/>
                <a:cs typeface="Times New Roman"/>
              </a:rPr>
              <a:t>by </a:t>
            </a:r>
            <a:r>
              <a:rPr dirty="0" sz="1600" spc="-5">
                <a:latin typeface="Times New Roman"/>
                <a:cs typeface="Times New Roman"/>
              </a:rPr>
              <a:t>liquidating financial assets / issuing </a:t>
            </a:r>
            <a:r>
              <a:rPr dirty="0" sz="1600" spc="-10">
                <a:latin typeface="Times New Roman"/>
                <a:cs typeface="Times New Roman"/>
              </a:rPr>
              <a:t>financial </a:t>
            </a:r>
            <a:r>
              <a:rPr dirty="0" sz="1600" spc="-5">
                <a:latin typeface="Times New Roman"/>
                <a:cs typeface="Times New Roman"/>
              </a:rPr>
              <a:t>obligations). Cash </a:t>
            </a:r>
            <a:r>
              <a:rPr dirty="0" sz="1600">
                <a:latin typeface="Times New Roman"/>
                <a:cs typeface="Times New Roman"/>
              </a:rPr>
              <a:t>from </a:t>
            </a:r>
            <a:r>
              <a:rPr dirty="0" sz="1600" spc="-5">
                <a:latin typeface="Times New Roman"/>
                <a:cs typeface="Times New Roman"/>
              </a:rPr>
              <a:t>operations and cash  </a:t>
            </a:r>
            <a:r>
              <a:rPr dirty="0" sz="1600" spc="-10">
                <a:latin typeface="Times New Roman"/>
                <a:cs typeface="Times New Roman"/>
              </a:rPr>
              <a:t>investment may </a:t>
            </a:r>
            <a:r>
              <a:rPr dirty="0" sz="1600" spc="5">
                <a:latin typeface="Times New Roman"/>
                <a:cs typeface="Times New Roman"/>
              </a:rPr>
              <a:t>be </a:t>
            </a:r>
            <a:r>
              <a:rPr dirty="0" sz="1600" spc="-5">
                <a:latin typeface="Times New Roman"/>
                <a:cs typeface="Times New Roman"/>
              </a:rPr>
              <a:t>negative (such that, e.g., cash can </a:t>
            </a:r>
            <a:r>
              <a:rPr dirty="0" sz="1600">
                <a:latin typeface="Times New Roman"/>
                <a:cs typeface="Times New Roman"/>
              </a:rPr>
              <a:t>be </a:t>
            </a:r>
            <a:r>
              <a:rPr dirty="0" sz="1600" spc="-5">
                <a:latin typeface="Times New Roman"/>
                <a:cs typeface="Times New Roman"/>
              </a:rPr>
              <a:t>generated </a:t>
            </a:r>
            <a:r>
              <a:rPr dirty="0" sz="1600">
                <a:latin typeface="Times New Roman"/>
                <a:cs typeface="Times New Roman"/>
              </a:rPr>
              <a:t>by </a:t>
            </a:r>
            <a:r>
              <a:rPr dirty="0" sz="1600" spc="-5">
                <a:latin typeface="Times New Roman"/>
                <a:cs typeface="Times New Roman"/>
              </a:rPr>
              <a:t>liquidating an operating asset</a:t>
            </a:r>
            <a:r>
              <a:rPr dirty="0" sz="1600" spc="38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and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095523" y="2852958"/>
            <a:ext cx="17780" cy="1540510"/>
          </a:xfrm>
          <a:custGeom>
            <a:avLst/>
            <a:gdLst/>
            <a:ahLst/>
            <a:cxnLst/>
            <a:rect l="l" t="t" r="r" b="b"/>
            <a:pathLst>
              <a:path w="17780" h="1540510">
                <a:moveTo>
                  <a:pt x="0" y="1540401"/>
                </a:moveTo>
                <a:lnTo>
                  <a:pt x="17209" y="1540401"/>
                </a:lnTo>
                <a:lnTo>
                  <a:pt x="17209" y="0"/>
                </a:lnTo>
                <a:lnTo>
                  <a:pt x="0" y="0"/>
                </a:lnTo>
                <a:lnTo>
                  <a:pt x="0" y="15404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259585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4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259585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4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ln w="165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802891" y="2695366"/>
            <a:ext cx="3430270" cy="1812925"/>
          </a:xfrm>
          <a:custGeom>
            <a:avLst/>
            <a:gdLst/>
            <a:ahLst/>
            <a:cxnLst/>
            <a:rect l="l" t="t" r="r" b="b"/>
            <a:pathLst>
              <a:path w="3430270" h="1812925">
                <a:moveTo>
                  <a:pt x="0" y="1812768"/>
                </a:moveTo>
                <a:lnTo>
                  <a:pt x="3429832" y="1812768"/>
                </a:lnTo>
                <a:lnTo>
                  <a:pt x="3429832" y="0"/>
                </a:lnTo>
                <a:lnTo>
                  <a:pt x="0" y="0"/>
                </a:lnTo>
                <a:lnTo>
                  <a:pt x="0" y="1812768"/>
                </a:lnTo>
                <a:close/>
              </a:path>
            </a:pathLst>
          </a:custGeom>
          <a:ln w="149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427633" y="3029847"/>
            <a:ext cx="16129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95">
                <a:latin typeface="Times New Roman"/>
                <a:cs typeface="Times New Roman"/>
              </a:rPr>
              <a:t>C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79311" y="3660213"/>
            <a:ext cx="93345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95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41750" y="3294202"/>
            <a:ext cx="695960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5080">
              <a:lnSpc>
                <a:spcPts val="1300"/>
              </a:lnSpc>
              <a:spcBef>
                <a:spcPts val="165"/>
              </a:spcBef>
            </a:pPr>
            <a:r>
              <a:rPr dirty="0" sz="1100" spc="110">
                <a:latin typeface="Times New Roman"/>
                <a:cs typeface="Times New Roman"/>
              </a:rPr>
              <a:t>Net  </a:t>
            </a:r>
            <a:r>
              <a:rPr dirty="0" sz="1100" spc="150">
                <a:latin typeface="Times New Roman"/>
                <a:cs typeface="Times New Roman"/>
              </a:rPr>
              <a:t>O</a:t>
            </a:r>
            <a:r>
              <a:rPr dirty="0" sz="1100" spc="125">
                <a:latin typeface="Times New Roman"/>
                <a:cs typeface="Times New Roman"/>
              </a:rPr>
              <a:t>p</a:t>
            </a:r>
            <a:r>
              <a:rPr dirty="0" sz="1100" spc="5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r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90">
                <a:latin typeface="Times New Roman"/>
                <a:cs typeface="Times New Roman"/>
              </a:rPr>
              <a:t>t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60">
                <a:latin typeface="Times New Roman"/>
                <a:cs typeface="Times New Roman"/>
              </a:rPr>
              <a:t>n</a:t>
            </a:r>
            <a:r>
              <a:rPr dirty="0" sz="1100" spc="75">
                <a:latin typeface="Times New Roman"/>
                <a:cs typeface="Times New Roman"/>
              </a:rPr>
              <a:t>g  </a:t>
            </a:r>
            <a:r>
              <a:rPr dirty="0" sz="1100" spc="90">
                <a:latin typeface="Times New Roman"/>
                <a:cs typeface="Times New Roman"/>
              </a:rPr>
              <a:t>Assets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79638" y="4126043"/>
            <a:ext cx="59309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00">
                <a:latin typeface="Times New Roman"/>
                <a:cs typeface="Times New Roman"/>
              </a:rPr>
              <a:t>(</a:t>
            </a:r>
            <a:r>
              <a:rPr dirty="0" sz="1300" spc="215">
                <a:latin typeface="Times New Roman"/>
                <a:cs typeface="Times New Roman"/>
              </a:rPr>
              <a:t>NO</a:t>
            </a:r>
            <a:r>
              <a:rPr dirty="0" sz="1300" spc="140">
                <a:latin typeface="Times New Roman"/>
                <a:cs typeface="Times New Roman"/>
              </a:rPr>
              <a:t>A</a:t>
            </a:r>
            <a:r>
              <a:rPr dirty="0" sz="1300" spc="95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637799" y="2695570"/>
            <a:ext cx="1154675" cy="181251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784618" y="2852958"/>
            <a:ext cx="17780" cy="1540510"/>
          </a:xfrm>
          <a:custGeom>
            <a:avLst/>
            <a:gdLst/>
            <a:ahLst/>
            <a:cxnLst/>
            <a:rect l="l" t="t" r="r" b="b"/>
            <a:pathLst>
              <a:path w="17779" h="1540510">
                <a:moveTo>
                  <a:pt x="0" y="1540401"/>
                </a:moveTo>
                <a:lnTo>
                  <a:pt x="17234" y="1540401"/>
                </a:lnTo>
                <a:lnTo>
                  <a:pt x="17234" y="0"/>
                </a:lnTo>
                <a:lnTo>
                  <a:pt x="0" y="0"/>
                </a:lnTo>
                <a:lnTo>
                  <a:pt x="0" y="15404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948679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5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948679" y="2831513"/>
            <a:ext cx="836294" cy="1548130"/>
          </a:xfrm>
          <a:custGeom>
            <a:avLst/>
            <a:gdLst/>
            <a:ahLst/>
            <a:cxnLst/>
            <a:rect l="l" t="t" r="r" b="b"/>
            <a:pathLst>
              <a:path w="836295" h="1548129">
                <a:moveTo>
                  <a:pt x="0" y="1547633"/>
                </a:moveTo>
                <a:lnTo>
                  <a:pt x="835938" y="1547633"/>
                </a:lnTo>
                <a:lnTo>
                  <a:pt x="835938" y="0"/>
                </a:lnTo>
                <a:lnTo>
                  <a:pt x="0" y="0"/>
                </a:lnTo>
                <a:lnTo>
                  <a:pt x="0" y="1547633"/>
                </a:lnTo>
                <a:close/>
              </a:path>
            </a:pathLst>
          </a:custGeom>
          <a:ln w="165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818675" y="2845898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268"/>
                </a:moveTo>
                <a:lnTo>
                  <a:pt x="835938" y="494268"/>
                </a:lnTo>
                <a:lnTo>
                  <a:pt x="835938" y="0"/>
                </a:lnTo>
                <a:lnTo>
                  <a:pt x="0" y="0"/>
                </a:lnTo>
                <a:lnTo>
                  <a:pt x="0" y="494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801448" y="2831470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801448" y="2831470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ln w="150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18675" y="3899091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268"/>
                </a:moveTo>
                <a:lnTo>
                  <a:pt x="835938" y="494268"/>
                </a:lnTo>
                <a:lnTo>
                  <a:pt x="835938" y="0"/>
                </a:lnTo>
                <a:lnTo>
                  <a:pt x="0" y="0"/>
                </a:lnTo>
                <a:lnTo>
                  <a:pt x="0" y="494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801448" y="3884699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801448" y="3884699"/>
            <a:ext cx="836294" cy="494665"/>
          </a:xfrm>
          <a:custGeom>
            <a:avLst/>
            <a:gdLst/>
            <a:ahLst/>
            <a:cxnLst/>
            <a:rect l="l" t="t" r="r" b="b"/>
            <a:pathLst>
              <a:path w="836295" h="494664">
                <a:moveTo>
                  <a:pt x="0" y="494447"/>
                </a:moveTo>
                <a:lnTo>
                  <a:pt x="835938" y="494447"/>
                </a:lnTo>
                <a:lnTo>
                  <a:pt x="835938" y="0"/>
                </a:lnTo>
                <a:lnTo>
                  <a:pt x="0" y="0"/>
                </a:lnTo>
                <a:lnTo>
                  <a:pt x="0" y="494447"/>
                </a:lnTo>
                <a:close/>
              </a:path>
            </a:pathLst>
          </a:custGeom>
          <a:ln w="150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672526" y="2981952"/>
            <a:ext cx="1198245" cy="172085"/>
          </a:xfrm>
          <a:custGeom>
            <a:avLst/>
            <a:gdLst/>
            <a:ahLst/>
            <a:cxnLst/>
            <a:rect l="l" t="t" r="r" b="b"/>
            <a:pathLst>
              <a:path w="1198245" h="172085">
                <a:moveTo>
                  <a:pt x="189746" y="0"/>
                </a:moveTo>
                <a:lnTo>
                  <a:pt x="0" y="85991"/>
                </a:lnTo>
                <a:lnTo>
                  <a:pt x="189746" y="171982"/>
                </a:lnTo>
                <a:lnTo>
                  <a:pt x="189746" y="129023"/>
                </a:lnTo>
                <a:lnTo>
                  <a:pt x="1103046" y="129023"/>
                </a:lnTo>
                <a:lnTo>
                  <a:pt x="1197999" y="85991"/>
                </a:lnTo>
                <a:lnTo>
                  <a:pt x="1098901" y="43031"/>
                </a:lnTo>
                <a:lnTo>
                  <a:pt x="189746" y="43031"/>
                </a:lnTo>
                <a:lnTo>
                  <a:pt x="189746" y="0"/>
                </a:lnTo>
                <a:close/>
              </a:path>
              <a:path w="1198245" h="172085">
                <a:moveTo>
                  <a:pt x="1103046" y="129023"/>
                </a:moveTo>
                <a:lnTo>
                  <a:pt x="189746" y="129023"/>
                </a:lnTo>
                <a:lnTo>
                  <a:pt x="1008252" y="129023"/>
                </a:lnTo>
                <a:lnTo>
                  <a:pt x="1008252" y="171982"/>
                </a:lnTo>
                <a:lnTo>
                  <a:pt x="1103046" y="129023"/>
                </a:lnTo>
                <a:close/>
              </a:path>
              <a:path w="1198245" h="172085">
                <a:moveTo>
                  <a:pt x="1098901" y="43031"/>
                </a:moveTo>
                <a:lnTo>
                  <a:pt x="999639" y="43031"/>
                </a:lnTo>
                <a:lnTo>
                  <a:pt x="1098901" y="43031"/>
                </a:lnTo>
                <a:close/>
              </a:path>
              <a:path w="1198245" h="172085">
                <a:moveTo>
                  <a:pt x="999639" y="0"/>
                </a:moveTo>
                <a:lnTo>
                  <a:pt x="999639" y="43031"/>
                </a:lnTo>
                <a:lnTo>
                  <a:pt x="1098901" y="43031"/>
                </a:lnTo>
                <a:lnTo>
                  <a:pt x="9996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4862273" y="3110975"/>
            <a:ext cx="913765" cy="43180"/>
          </a:xfrm>
          <a:custGeom>
            <a:avLst/>
            <a:gdLst/>
            <a:ahLst/>
            <a:cxnLst/>
            <a:rect l="l" t="t" r="r" b="b"/>
            <a:pathLst>
              <a:path w="913764" h="43180">
                <a:moveTo>
                  <a:pt x="913299" y="0"/>
                </a:moveTo>
                <a:lnTo>
                  <a:pt x="818505" y="42959"/>
                </a:lnTo>
                <a:lnTo>
                  <a:pt x="818505" y="0"/>
                </a:lnTo>
                <a:lnTo>
                  <a:pt x="0" y="0"/>
                </a:lnTo>
                <a:lnTo>
                  <a:pt x="913299" y="0"/>
                </a:lnTo>
              </a:path>
            </a:pathLst>
          </a:custGeom>
          <a:ln w="143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672526" y="2981952"/>
            <a:ext cx="1198245" cy="172085"/>
          </a:xfrm>
          <a:custGeom>
            <a:avLst/>
            <a:gdLst/>
            <a:ahLst/>
            <a:cxnLst/>
            <a:rect l="l" t="t" r="r" b="b"/>
            <a:pathLst>
              <a:path w="1198245" h="172085">
                <a:moveTo>
                  <a:pt x="999639" y="43031"/>
                </a:moveTo>
                <a:lnTo>
                  <a:pt x="1098901" y="43031"/>
                </a:lnTo>
                <a:lnTo>
                  <a:pt x="1197999" y="85991"/>
                </a:lnTo>
                <a:lnTo>
                  <a:pt x="1103046" y="129022"/>
                </a:lnTo>
                <a:lnTo>
                  <a:pt x="189746" y="129022"/>
                </a:lnTo>
                <a:lnTo>
                  <a:pt x="189746" y="171982"/>
                </a:lnTo>
                <a:lnTo>
                  <a:pt x="0" y="85991"/>
                </a:lnTo>
                <a:lnTo>
                  <a:pt x="189746" y="0"/>
                </a:lnTo>
                <a:lnTo>
                  <a:pt x="189746" y="43031"/>
                </a:lnTo>
                <a:lnTo>
                  <a:pt x="999639" y="43031"/>
                </a:lnTo>
              </a:path>
            </a:pathLst>
          </a:custGeom>
          <a:ln w="14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672166" y="2981952"/>
            <a:ext cx="99695" cy="43180"/>
          </a:xfrm>
          <a:custGeom>
            <a:avLst/>
            <a:gdLst/>
            <a:ahLst/>
            <a:cxnLst/>
            <a:rect l="l" t="t" r="r" b="b"/>
            <a:pathLst>
              <a:path w="99695" h="43180">
                <a:moveTo>
                  <a:pt x="0" y="0"/>
                </a:moveTo>
                <a:lnTo>
                  <a:pt x="99262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698365" y="4063756"/>
            <a:ext cx="1189990" cy="165100"/>
          </a:xfrm>
          <a:custGeom>
            <a:avLst/>
            <a:gdLst/>
            <a:ahLst/>
            <a:cxnLst/>
            <a:rect l="l" t="t" r="r" b="b"/>
            <a:pathLst>
              <a:path w="1189989" h="165100">
                <a:moveTo>
                  <a:pt x="189746" y="0"/>
                </a:moveTo>
                <a:lnTo>
                  <a:pt x="0" y="78903"/>
                </a:lnTo>
                <a:lnTo>
                  <a:pt x="189746" y="164894"/>
                </a:lnTo>
                <a:lnTo>
                  <a:pt x="189746" y="129023"/>
                </a:lnTo>
                <a:lnTo>
                  <a:pt x="1083913" y="129023"/>
                </a:lnTo>
                <a:lnTo>
                  <a:pt x="1189386" y="78903"/>
                </a:lnTo>
                <a:lnTo>
                  <a:pt x="1086169" y="35943"/>
                </a:lnTo>
                <a:lnTo>
                  <a:pt x="189746" y="35943"/>
                </a:lnTo>
                <a:lnTo>
                  <a:pt x="189746" y="0"/>
                </a:lnTo>
                <a:close/>
              </a:path>
              <a:path w="1189989" h="165100">
                <a:moveTo>
                  <a:pt x="1083913" y="129023"/>
                </a:moveTo>
                <a:lnTo>
                  <a:pt x="189746" y="129023"/>
                </a:lnTo>
                <a:lnTo>
                  <a:pt x="1008424" y="129023"/>
                </a:lnTo>
                <a:lnTo>
                  <a:pt x="1008424" y="164894"/>
                </a:lnTo>
                <a:lnTo>
                  <a:pt x="1083913" y="129023"/>
                </a:lnTo>
                <a:close/>
              </a:path>
              <a:path w="1189989" h="165100">
                <a:moveTo>
                  <a:pt x="1086169" y="35943"/>
                </a:moveTo>
                <a:lnTo>
                  <a:pt x="999811" y="35943"/>
                </a:lnTo>
                <a:lnTo>
                  <a:pt x="1086169" y="35943"/>
                </a:lnTo>
                <a:close/>
              </a:path>
              <a:path w="1189989" h="165100">
                <a:moveTo>
                  <a:pt x="999811" y="0"/>
                </a:moveTo>
                <a:lnTo>
                  <a:pt x="999811" y="35943"/>
                </a:lnTo>
                <a:lnTo>
                  <a:pt x="1086169" y="35943"/>
                </a:lnTo>
                <a:lnTo>
                  <a:pt x="999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888113" y="4192779"/>
            <a:ext cx="894715" cy="36195"/>
          </a:xfrm>
          <a:custGeom>
            <a:avLst/>
            <a:gdLst/>
            <a:ahLst/>
            <a:cxnLst/>
            <a:rect l="l" t="t" r="r" b="b"/>
            <a:pathLst>
              <a:path w="894714" h="36195">
                <a:moveTo>
                  <a:pt x="894166" y="0"/>
                </a:moveTo>
                <a:lnTo>
                  <a:pt x="818677" y="35871"/>
                </a:lnTo>
                <a:lnTo>
                  <a:pt x="818677" y="0"/>
                </a:lnTo>
                <a:lnTo>
                  <a:pt x="0" y="0"/>
                </a:lnTo>
                <a:lnTo>
                  <a:pt x="894166" y="0"/>
                </a:lnTo>
              </a:path>
            </a:pathLst>
          </a:custGeom>
          <a:ln w="143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698366" y="4063756"/>
            <a:ext cx="1189990" cy="165100"/>
          </a:xfrm>
          <a:custGeom>
            <a:avLst/>
            <a:gdLst/>
            <a:ahLst/>
            <a:cxnLst/>
            <a:rect l="l" t="t" r="r" b="b"/>
            <a:pathLst>
              <a:path w="1189989" h="165100">
                <a:moveTo>
                  <a:pt x="999811" y="35943"/>
                </a:moveTo>
                <a:lnTo>
                  <a:pt x="1086169" y="35943"/>
                </a:lnTo>
                <a:lnTo>
                  <a:pt x="1189386" y="78903"/>
                </a:lnTo>
                <a:lnTo>
                  <a:pt x="1083913" y="129022"/>
                </a:lnTo>
                <a:lnTo>
                  <a:pt x="189746" y="129022"/>
                </a:lnTo>
                <a:lnTo>
                  <a:pt x="189746" y="164894"/>
                </a:lnTo>
                <a:lnTo>
                  <a:pt x="0" y="78903"/>
                </a:lnTo>
                <a:lnTo>
                  <a:pt x="189746" y="0"/>
                </a:lnTo>
                <a:lnTo>
                  <a:pt x="189746" y="35943"/>
                </a:lnTo>
                <a:lnTo>
                  <a:pt x="999811" y="35943"/>
                </a:lnTo>
              </a:path>
            </a:pathLst>
          </a:custGeom>
          <a:ln w="1436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698177" y="4063756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60" h="36195">
                <a:moveTo>
                  <a:pt x="0" y="0"/>
                </a:moveTo>
                <a:lnTo>
                  <a:pt x="86357" y="35943"/>
                </a:lnTo>
                <a:lnTo>
                  <a:pt x="0" y="35943"/>
                </a:lnTo>
                <a:lnTo>
                  <a:pt x="0" y="0"/>
                </a:lnTo>
              </a:path>
            </a:pathLst>
          </a:custGeom>
          <a:ln w="14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228091" y="2009868"/>
            <a:ext cx="3684270" cy="668020"/>
          </a:xfrm>
          <a:prstGeom prst="rect">
            <a:avLst/>
          </a:prstGeom>
        </p:spPr>
        <p:txBody>
          <a:bodyPr wrap="square" lIns="0" tIns="1193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dirty="0" sz="1600" spc="-5">
                <a:latin typeface="Times New Roman"/>
                <a:cs typeface="Times New Roman"/>
              </a:rPr>
              <a:t>investing the proceeds in a financial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asset).</a:t>
            </a:r>
            <a:endParaRPr sz="16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730"/>
              </a:spcBef>
            </a:pPr>
            <a:r>
              <a:rPr dirty="0" sz="1300" spc="145">
                <a:latin typeface="Times New Roman"/>
                <a:cs typeface="Times New Roman"/>
              </a:rPr>
              <a:t>The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130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92278" y="2255923"/>
            <a:ext cx="681990" cy="4216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42545">
              <a:lnSpc>
                <a:spcPts val="1520"/>
              </a:lnSpc>
              <a:spcBef>
                <a:spcPts val="210"/>
              </a:spcBef>
            </a:pPr>
            <a:r>
              <a:rPr dirty="0" sz="1300" spc="114">
                <a:latin typeface="Times New Roman"/>
                <a:cs typeface="Times New Roman"/>
              </a:rPr>
              <a:t>Capital  </a:t>
            </a:r>
            <a:r>
              <a:rPr dirty="0" sz="1300" spc="265">
                <a:latin typeface="Times New Roman"/>
                <a:cs typeface="Times New Roman"/>
              </a:rPr>
              <a:t>M</a:t>
            </a:r>
            <a:r>
              <a:rPr dirty="0" sz="1300" spc="100">
                <a:latin typeface="Times New Roman"/>
                <a:cs typeface="Times New Roman"/>
              </a:rPr>
              <a:t>a</a:t>
            </a:r>
            <a:r>
              <a:rPr dirty="0" sz="1300" spc="100">
                <a:latin typeface="Times New Roman"/>
                <a:cs typeface="Times New Roman"/>
              </a:rPr>
              <a:t>r</a:t>
            </a:r>
            <a:r>
              <a:rPr dirty="0" sz="1300" spc="90">
                <a:latin typeface="Times New Roman"/>
                <a:cs typeface="Times New Roman"/>
              </a:rPr>
              <a:t>k</a:t>
            </a:r>
            <a:r>
              <a:rPr dirty="0" sz="1300" spc="165">
                <a:latin typeface="Times New Roman"/>
                <a:cs typeface="Times New Roman"/>
              </a:rPr>
              <a:t>e</a:t>
            </a:r>
            <a:r>
              <a:rPr dirty="0" sz="1300" spc="40">
                <a:latin typeface="Times New Roman"/>
                <a:cs typeface="Times New Roman"/>
              </a:rPr>
              <a:t>t</a:t>
            </a:r>
            <a:r>
              <a:rPr dirty="0" sz="1300" spc="114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263262" y="2821993"/>
            <a:ext cx="13843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65">
                <a:latin typeface="Times New Roman"/>
                <a:cs typeface="Times New Roman"/>
              </a:rPr>
              <a:t>F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263262" y="3882245"/>
            <a:ext cx="12700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45">
                <a:latin typeface="Times New Roman"/>
                <a:cs typeface="Times New Roman"/>
              </a:rPr>
              <a:t>d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065262" y="3301505"/>
            <a:ext cx="649605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700" marR="5080" indent="17145">
              <a:lnSpc>
                <a:spcPts val="1300"/>
              </a:lnSpc>
              <a:spcBef>
                <a:spcPts val="165"/>
              </a:spcBef>
            </a:pPr>
            <a:r>
              <a:rPr dirty="0" sz="1100" spc="110">
                <a:latin typeface="Times New Roman"/>
                <a:cs typeface="Times New Roman"/>
              </a:rPr>
              <a:t>Net  </a:t>
            </a:r>
            <a:r>
              <a:rPr dirty="0" sz="1100" spc="125">
                <a:latin typeface="Times New Roman"/>
                <a:cs typeface="Times New Roman"/>
              </a:rPr>
              <a:t>F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125">
                <a:latin typeface="Times New Roman"/>
                <a:cs typeface="Times New Roman"/>
              </a:rPr>
              <a:t>n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60">
                <a:latin typeface="Times New Roman"/>
                <a:cs typeface="Times New Roman"/>
              </a:rPr>
              <a:t>n</a:t>
            </a:r>
            <a:r>
              <a:rPr dirty="0" sz="1100" spc="114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i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60">
                <a:latin typeface="Times New Roman"/>
                <a:cs typeface="Times New Roman"/>
              </a:rPr>
              <a:t>l  </a:t>
            </a:r>
            <a:r>
              <a:rPr dirty="0" sz="1100" spc="90">
                <a:latin typeface="Times New Roman"/>
                <a:cs typeface="Times New Roman"/>
              </a:rPr>
              <a:t>Assets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875052" y="2814124"/>
            <a:ext cx="736600" cy="5238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700" marR="5080" indent="16510">
              <a:lnSpc>
                <a:spcPts val="1300"/>
              </a:lnSpc>
              <a:spcBef>
                <a:spcPts val="165"/>
              </a:spcBef>
            </a:pPr>
            <a:r>
              <a:rPr dirty="0" sz="1100" spc="114">
                <a:latin typeface="Times New Roman"/>
                <a:cs typeface="Times New Roman"/>
              </a:rPr>
              <a:t>Debt  </a:t>
            </a:r>
            <a:r>
              <a:rPr dirty="0" sz="1100" spc="95">
                <a:latin typeface="Times New Roman"/>
                <a:cs typeface="Times New Roman"/>
              </a:rPr>
              <a:t>Holders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or  </a:t>
            </a:r>
            <a:r>
              <a:rPr dirty="0" sz="1100" spc="80">
                <a:latin typeface="Times New Roman"/>
                <a:cs typeface="Times New Roman"/>
              </a:rPr>
              <a:t>Issuers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961097" y="3946263"/>
            <a:ext cx="556895" cy="35941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 indent="77470">
              <a:lnSpc>
                <a:spcPts val="1300"/>
              </a:lnSpc>
              <a:spcBef>
                <a:spcPts val="165"/>
              </a:spcBef>
            </a:pPr>
            <a:r>
              <a:rPr dirty="0" sz="1100" spc="100">
                <a:latin typeface="Times New Roman"/>
                <a:cs typeface="Times New Roman"/>
              </a:rPr>
              <a:t>Share  </a:t>
            </a:r>
            <a:r>
              <a:rPr dirty="0" sz="1100" spc="150">
                <a:latin typeface="Times New Roman"/>
                <a:cs typeface="Times New Roman"/>
              </a:rPr>
              <a:t>H</a:t>
            </a:r>
            <a:r>
              <a:rPr dirty="0" sz="1100" spc="125">
                <a:latin typeface="Times New Roman"/>
                <a:cs typeface="Times New Roman"/>
              </a:rPr>
              <a:t>o</a:t>
            </a:r>
            <a:r>
              <a:rPr dirty="0" sz="1100" spc="25">
                <a:latin typeface="Times New Roman"/>
                <a:cs typeface="Times New Roman"/>
              </a:rPr>
              <a:t>l</a:t>
            </a:r>
            <a:r>
              <a:rPr dirty="0" sz="1100" spc="125">
                <a:latin typeface="Times New Roman"/>
                <a:cs typeface="Times New Roman"/>
              </a:rPr>
              <a:t>d</a:t>
            </a:r>
            <a:r>
              <a:rPr dirty="0" sz="1100" spc="5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r</a:t>
            </a:r>
            <a:r>
              <a:rPr dirty="0" sz="1100" spc="9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185932" y="4126043"/>
            <a:ext cx="558800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00">
                <a:latin typeface="Times New Roman"/>
                <a:cs typeface="Times New Roman"/>
              </a:rPr>
              <a:t>(</a:t>
            </a:r>
            <a:r>
              <a:rPr dirty="0" sz="1300" spc="215">
                <a:latin typeface="Times New Roman"/>
                <a:cs typeface="Times New Roman"/>
              </a:rPr>
              <a:t>N</a:t>
            </a:r>
            <a:r>
              <a:rPr dirty="0" sz="1300" spc="155">
                <a:latin typeface="Times New Roman"/>
                <a:cs typeface="Times New Roman"/>
              </a:rPr>
              <a:t>F</a:t>
            </a:r>
            <a:r>
              <a:rPr dirty="0" sz="1300" spc="145">
                <a:latin typeface="Times New Roman"/>
                <a:cs typeface="Times New Roman"/>
              </a:rPr>
              <a:t>A</a:t>
            </a:r>
            <a:r>
              <a:rPr dirty="0" sz="1300" spc="95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957988" y="4687220"/>
            <a:ext cx="1155065" cy="121920"/>
          </a:xfrm>
          <a:custGeom>
            <a:avLst/>
            <a:gdLst/>
            <a:ahLst/>
            <a:cxnLst/>
            <a:rect l="l" t="t" r="r" b="b"/>
            <a:pathLst>
              <a:path w="1155064" h="121920">
                <a:moveTo>
                  <a:pt x="577372" y="14398"/>
                </a:moveTo>
                <a:lnTo>
                  <a:pt x="413671" y="14398"/>
                </a:lnTo>
                <a:lnTo>
                  <a:pt x="267179" y="21501"/>
                </a:lnTo>
                <a:lnTo>
                  <a:pt x="204025" y="21501"/>
                </a:lnTo>
                <a:lnTo>
                  <a:pt x="1154787" y="121698"/>
                </a:lnTo>
                <a:lnTo>
                  <a:pt x="1120334" y="93101"/>
                </a:lnTo>
                <a:lnTo>
                  <a:pt x="1085882" y="78709"/>
                </a:lnTo>
                <a:lnTo>
                  <a:pt x="922233" y="35893"/>
                </a:lnTo>
                <a:lnTo>
                  <a:pt x="749712" y="21501"/>
                </a:lnTo>
                <a:lnTo>
                  <a:pt x="577372" y="14398"/>
                </a:lnTo>
                <a:close/>
              </a:path>
              <a:path w="1155064" h="121920">
                <a:moveTo>
                  <a:pt x="0" y="0"/>
                </a:moveTo>
                <a:lnTo>
                  <a:pt x="51627" y="14398"/>
                </a:lnTo>
                <a:lnTo>
                  <a:pt x="137887" y="21501"/>
                </a:lnTo>
                <a:lnTo>
                  <a:pt x="204025" y="215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957988" y="4687220"/>
            <a:ext cx="1155065" cy="121920"/>
          </a:xfrm>
          <a:custGeom>
            <a:avLst/>
            <a:gdLst/>
            <a:ahLst/>
            <a:cxnLst/>
            <a:rect l="l" t="t" r="r" b="b"/>
            <a:pathLst>
              <a:path w="1155064" h="121920">
                <a:moveTo>
                  <a:pt x="0" y="0"/>
                </a:moveTo>
                <a:lnTo>
                  <a:pt x="51627" y="14398"/>
                </a:lnTo>
                <a:lnTo>
                  <a:pt x="137887" y="21501"/>
                </a:lnTo>
                <a:lnTo>
                  <a:pt x="267179" y="21501"/>
                </a:lnTo>
                <a:lnTo>
                  <a:pt x="413671" y="14398"/>
                </a:lnTo>
                <a:lnTo>
                  <a:pt x="577372" y="14398"/>
                </a:lnTo>
                <a:lnTo>
                  <a:pt x="749712" y="21501"/>
                </a:lnTo>
                <a:lnTo>
                  <a:pt x="922233" y="35893"/>
                </a:lnTo>
                <a:lnTo>
                  <a:pt x="1085882" y="78709"/>
                </a:lnTo>
                <a:lnTo>
                  <a:pt x="1120335" y="93101"/>
                </a:lnTo>
                <a:lnTo>
                  <a:pt x="1154787" y="121698"/>
                </a:lnTo>
              </a:path>
            </a:pathLst>
          </a:custGeom>
          <a:ln w="7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112776" y="4687220"/>
            <a:ext cx="1163320" cy="121920"/>
          </a:xfrm>
          <a:custGeom>
            <a:avLst/>
            <a:gdLst/>
            <a:ahLst/>
            <a:cxnLst/>
            <a:rect l="l" t="t" r="r" b="b"/>
            <a:pathLst>
              <a:path w="1163320" h="121920">
                <a:moveTo>
                  <a:pt x="741245" y="14398"/>
                </a:moveTo>
                <a:lnTo>
                  <a:pt x="577337" y="14398"/>
                </a:lnTo>
                <a:lnTo>
                  <a:pt x="404989" y="21501"/>
                </a:lnTo>
                <a:lnTo>
                  <a:pt x="232726" y="35893"/>
                </a:lnTo>
                <a:lnTo>
                  <a:pt x="68991" y="78709"/>
                </a:lnTo>
                <a:lnTo>
                  <a:pt x="0" y="121698"/>
                </a:lnTo>
                <a:lnTo>
                  <a:pt x="957760" y="21501"/>
                </a:lnTo>
                <a:lnTo>
                  <a:pt x="887754" y="21501"/>
                </a:lnTo>
                <a:lnTo>
                  <a:pt x="741245" y="14398"/>
                </a:lnTo>
                <a:close/>
              </a:path>
              <a:path w="1163320" h="121920">
                <a:moveTo>
                  <a:pt x="1163288" y="0"/>
                </a:moveTo>
                <a:lnTo>
                  <a:pt x="957760" y="21501"/>
                </a:lnTo>
                <a:lnTo>
                  <a:pt x="1008166" y="21501"/>
                </a:lnTo>
                <a:lnTo>
                  <a:pt x="1103082" y="14398"/>
                </a:lnTo>
                <a:lnTo>
                  <a:pt x="1163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112776" y="4687220"/>
            <a:ext cx="1163320" cy="121920"/>
          </a:xfrm>
          <a:custGeom>
            <a:avLst/>
            <a:gdLst/>
            <a:ahLst/>
            <a:cxnLst/>
            <a:rect l="l" t="t" r="r" b="b"/>
            <a:pathLst>
              <a:path w="1163320" h="121920">
                <a:moveTo>
                  <a:pt x="1163288" y="0"/>
                </a:moveTo>
                <a:lnTo>
                  <a:pt x="1103082" y="14398"/>
                </a:lnTo>
                <a:lnTo>
                  <a:pt x="1008166" y="21501"/>
                </a:lnTo>
                <a:lnTo>
                  <a:pt x="887754" y="21501"/>
                </a:lnTo>
                <a:lnTo>
                  <a:pt x="741245" y="14398"/>
                </a:lnTo>
                <a:lnTo>
                  <a:pt x="577337" y="14398"/>
                </a:lnTo>
                <a:lnTo>
                  <a:pt x="404989" y="21501"/>
                </a:lnTo>
                <a:lnTo>
                  <a:pt x="232726" y="35893"/>
                </a:lnTo>
                <a:lnTo>
                  <a:pt x="68991" y="78709"/>
                </a:lnTo>
                <a:lnTo>
                  <a:pt x="34624" y="93101"/>
                </a:lnTo>
                <a:lnTo>
                  <a:pt x="0" y="121698"/>
                </a:lnTo>
              </a:path>
            </a:pathLst>
          </a:custGeom>
          <a:ln w="7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4396734" y="4680117"/>
            <a:ext cx="1181100" cy="107314"/>
          </a:xfrm>
          <a:custGeom>
            <a:avLst/>
            <a:gdLst/>
            <a:ahLst/>
            <a:cxnLst/>
            <a:rect l="l" t="t" r="r" b="b"/>
            <a:pathLst>
              <a:path w="1181100" h="107314">
                <a:moveTo>
                  <a:pt x="594822" y="14212"/>
                </a:moveTo>
                <a:lnTo>
                  <a:pt x="422301" y="14212"/>
                </a:lnTo>
                <a:lnTo>
                  <a:pt x="275792" y="21501"/>
                </a:lnTo>
                <a:lnTo>
                  <a:pt x="236595" y="21501"/>
                </a:lnTo>
                <a:lnTo>
                  <a:pt x="1180773" y="107306"/>
                </a:lnTo>
                <a:lnTo>
                  <a:pt x="1146148" y="85812"/>
                </a:lnTo>
                <a:lnTo>
                  <a:pt x="1111782" y="71600"/>
                </a:lnTo>
                <a:lnTo>
                  <a:pt x="939433" y="35706"/>
                </a:lnTo>
                <a:lnTo>
                  <a:pt x="767171" y="21501"/>
                </a:lnTo>
                <a:lnTo>
                  <a:pt x="594822" y="14212"/>
                </a:lnTo>
                <a:close/>
              </a:path>
              <a:path w="1181100" h="107314">
                <a:moveTo>
                  <a:pt x="0" y="0"/>
                </a:moveTo>
                <a:lnTo>
                  <a:pt x="51851" y="14212"/>
                </a:lnTo>
                <a:lnTo>
                  <a:pt x="146509" y="21501"/>
                </a:lnTo>
                <a:lnTo>
                  <a:pt x="236595" y="215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396734" y="4680117"/>
            <a:ext cx="1181100" cy="107314"/>
          </a:xfrm>
          <a:custGeom>
            <a:avLst/>
            <a:gdLst/>
            <a:ahLst/>
            <a:cxnLst/>
            <a:rect l="l" t="t" r="r" b="b"/>
            <a:pathLst>
              <a:path w="1181100" h="107314">
                <a:moveTo>
                  <a:pt x="0" y="0"/>
                </a:moveTo>
                <a:lnTo>
                  <a:pt x="51851" y="14212"/>
                </a:lnTo>
                <a:lnTo>
                  <a:pt x="146509" y="21501"/>
                </a:lnTo>
                <a:lnTo>
                  <a:pt x="275792" y="21501"/>
                </a:lnTo>
                <a:lnTo>
                  <a:pt x="422301" y="14212"/>
                </a:lnTo>
                <a:lnTo>
                  <a:pt x="594822" y="14212"/>
                </a:lnTo>
                <a:lnTo>
                  <a:pt x="767171" y="21501"/>
                </a:lnTo>
                <a:lnTo>
                  <a:pt x="939433" y="35706"/>
                </a:lnTo>
                <a:lnTo>
                  <a:pt x="1111782" y="71600"/>
                </a:lnTo>
                <a:lnTo>
                  <a:pt x="1146148" y="85812"/>
                </a:lnTo>
                <a:lnTo>
                  <a:pt x="1180773" y="107306"/>
                </a:lnTo>
              </a:path>
            </a:pathLst>
          </a:custGeom>
          <a:ln w="71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577508" y="4680117"/>
            <a:ext cx="1189355" cy="107314"/>
          </a:xfrm>
          <a:custGeom>
            <a:avLst/>
            <a:gdLst/>
            <a:ahLst/>
            <a:cxnLst/>
            <a:rect l="l" t="t" r="r" b="b"/>
            <a:pathLst>
              <a:path w="1189354" h="107314">
                <a:moveTo>
                  <a:pt x="758299" y="14212"/>
                </a:moveTo>
                <a:lnTo>
                  <a:pt x="586037" y="14212"/>
                </a:lnTo>
                <a:lnTo>
                  <a:pt x="413688" y="21501"/>
                </a:lnTo>
                <a:lnTo>
                  <a:pt x="241167" y="35706"/>
                </a:lnTo>
                <a:lnTo>
                  <a:pt x="77431" y="71599"/>
                </a:lnTo>
                <a:lnTo>
                  <a:pt x="34452" y="85812"/>
                </a:lnTo>
                <a:lnTo>
                  <a:pt x="0" y="107306"/>
                </a:lnTo>
                <a:lnTo>
                  <a:pt x="950926" y="21501"/>
                </a:lnTo>
                <a:lnTo>
                  <a:pt x="904808" y="21501"/>
                </a:lnTo>
                <a:lnTo>
                  <a:pt x="758299" y="14212"/>
                </a:lnTo>
                <a:close/>
              </a:path>
              <a:path w="1189354" h="107314">
                <a:moveTo>
                  <a:pt x="1189214" y="0"/>
                </a:moveTo>
                <a:lnTo>
                  <a:pt x="950926" y="21501"/>
                </a:lnTo>
                <a:lnTo>
                  <a:pt x="1034091" y="21501"/>
                </a:lnTo>
                <a:lnTo>
                  <a:pt x="1128922" y="14212"/>
                </a:lnTo>
                <a:lnTo>
                  <a:pt x="1189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5577508" y="4680117"/>
            <a:ext cx="1189355" cy="107314"/>
          </a:xfrm>
          <a:custGeom>
            <a:avLst/>
            <a:gdLst/>
            <a:ahLst/>
            <a:cxnLst/>
            <a:rect l="l" t="t" r="r" b="b"/>
            <a:pathLst>
              <a:path w="1189354" h="107314">
                <a:moveTo>
                  <a:pt x="1189214" y="0"/>
                </a:moveTo>
                <a:lnTo>
                  <a:pt x="1128922" y="14212"/>
                </a:lnTo>
                <a:lnTo>
                  <a:pt x="1034091" y="21501"/>
                </a:lnTo>
                <a:lnTo>
                  <a:pt x="904808" y="21501"/>
                </a:lnTo>
                <a:lnTo>
                  <a:pt x="758299" y="14212"/>
                </a:lnTo>
                <a:lnTo>
                  <a:pt x="586037" y="14212"/>
                </a:lnTo>
                <a:lnTo>
                  <a:pt x="413688" y="21501"/>
                </a:lnTo>
                <a:lnTo>
                  <a:pt x="241167" y="35706"/>
                </a:lnTo>
                <a:lnTo>
                  <a:pt x="77431" y="71599"/>
                </a:lnTo>
                <a:lnTo>
                  <a:pt x="34452" y="85812"/>
                </a:lnTo>
                <a:lnTo>
                  <a:pt x="0" y="107306"/>
                </a:lnTo>
              </a:path>
            </a:pathLst>
          </a:custGeom>
          <a:ln w="71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992019" y="383456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172520" y="0"/>
                </a:moveTo>
                <a:lnTo>
                  <a:pt x="0" y="85991"/>
                </a:lnTo>
                <a:lnTo>
                  <a:pt x="172520" y="171982"/>
                </a:lnTo>
                <a:lnTo>
                  <a:pt x="172520" y="129023"/>
                </a:lnTo>
                <a:lnTo>
                  <a:pt x="1008309" y="129023"/>
                </a:lnTo>
                <a:lnTo>
                  <a:pt x="1094555" y="85991"/>
                </a:lnTo>
                <a:lnTo>
                  <a:pt x="1004150" y="43031"/>
                </a:lnTo>
                <a:lnTo>
                  <a:pt x="172520" y="43031"/>
                </a:lnTo>
                <a:lnTo>
                  <a:pt x="172520" y="0"/>
                </a:lnTo>
                <a:close/>
              </a:path>
              <a:path w="1094739" h="172085">
                <a:moveTo>
                  <a:pt x="1008309" y="129023"/>
                </a:moveTo>
                <a:lnTo>
                  <a:pt x="172520" y="129023"/>
                </a:lnTo>
                <a:lnTo>
                  <a:pt x="922207" y="129023"/>
                </a:lnTo>
                <a:lnTo>
                  <a:pt x="922207" y="171982"/>
                </a:lnTo>
                <a:lnTo>
                  <a:pt x="1008309" y="129023"/>
                </a:lnTo>
                <a:close/>
              </a:path>
              <a:path w="1094739" h="172085">
                <a:moveTo>
                  <a:pt x="1004150" y="43031"/>
                </a:moveTo>
                <a:lnTo>
                  <a:pt x="913593" y="43031"/>
                </a:lnTo>
                <a:lnTo>
                  <a:pt x="1004150" y="43031"/>
                </a:lnTo>
                <a:close/>
              </a:path>
              <a:path w="1094739" h="172085">
                <a:moveTo>
                  <a:pt x="913594" y="0"/>
                </a:moveTo>
                <a:lnTo>
                  <a:pt x="913594" y="43031"/>
                </a:lnTo>
                <a:lnTo>
                  <a:pt x="1004150" y="43031"/>
                </a:lnTo>
                <a:lnTo>
                  <a:pt x="91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164540" y="3963587"/>
            <a:ext cx="836294" cy="43180"/>
          </a:xfrm>
          <a:custGeom>
            <a:avLst/>
            <a:gdLst/>
            <a:ahLst/>
            <a:cxnLst/>
            <a:rect l="l" t="t" r="r" b="b"/>
            <a:pathLst>
              <a:path w="836295" h="43179">
                <a:moveTo>
                  <a:pt x="835789" y="0"/>
                </a:moveTo>
                <a:lnTo>
                  <a:pt x="749686" y="42959"/>
                </a:lnTo>
                <a:lnTo>
                  <a:pt x="749686" y="0"/>
                </a:lnTo>
                <a:lnTo>
                  <a:pt x="0" y="0"/>
                </a:lnTo>
                <a:lnTo>
                  <a:pt x="835789" y="0"/>
                </a:lnTo>
              </a:path>
            </a:pathLst>
          </a:custGeom>
          <a:ln w="143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992019" y="383456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913594" y="43031"/>
                </a:moveTo>
                <a:lnTo>
                  <a:pt x="1004150" y="43031"/>
                </a:lnTo>
                <a:lnTo>
                  <a:pt x="1094555" y="85991"/>
                </a:lnTo>
                <a:lnTo>
                  <a:pt x="1008309" y="129022"/>
                </a:lnTo>
                <a:lnTo>
                  <a:pt x="172520" y="129022"/>
                </a:lnTo>
                <a:lnTo>
                  <a:pt x="172520" y="171982"/>
                </a:lnTo>
                <a:lnTo>
                  <a:pt x="0" y="85991"/>
                </a:lnTo>
                <a:lnTo>
                  <a:pt x="172520" y="0"/>
                </a:lnTo>
                <a:lnTo>
                  <a:pt x="172520" y="43031"/>
                </a:lnTo>
                <a:lnTo>
                  <a:pt x="913594" y="43031"/>
                </a:lnTo>
              </a:path>
            </a:pathLst>
          </a:custGeom>
          <a:ln w="143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905613" y="3834565"/>
            <a:ext cx="90805" cy="43180"/>
          </a:xfrm>
          <a:custGeom>
            <a:avLst/>
            <a:gdLst/>
            <a:ahLst/>
            <a:cxnLst/>
            <a:rect l="l" t="t" r="r" b="b"/>
            <a:pathLst>
              <a:path w="90804" h="43179">
                <a:moveTo>
                  <a:pt x="0" y="0"/>
                </a:moveTo>
                <a:lnTo>
                  <a:pt x="90556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8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992019" y="320405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172520" y="0"/>
                </a:moveTo>
                <a:lnTo>
                  <a:pt x="0" y="85991"/>
                </a:lnTo>
                <a:lnTo>
                  <a:pt x="172520" y="171982"/>
                </a:lnTo>
                <a:lnTo>
                  <a:pt x="172520" y="136111"/>
                </a:lnTo>
                <a:lnTo>
                  <a:pt x="994102" y="136111"/>
                </a:lnTo>
                <a:lnTo>
                  <a:pt x="1094555" y="85991"/>
                </a:lnTo>
                <a:lnTo>
                  <a:pt x="1004150" y="43031"/>
                </a:lnTo>
                <a:lnTo>
                  <a:pt x="172520" y="43031"/>
                </a:lnTo>
                <a:lnTo>
                  <a:pt x="172520" y="0"/>
                </a:lnTo>
                <a:close/>
              </a:path>
              <a:path w="1094739" h="172085">
                <a:moveTo>
                  <a:pt x="994102" y="136111"/>
                </a:moveTo>
                <a:lnTo>
                  <a:pt x="172520" y="136111"/>
                </a:lnTo>
                <a:lnTo>
                  <a:pt x="922207" y="136111"/>
                </a:lnTo>
                <a:lnTo>
                  <a:pt x="922207" y="171982"/>
                </a:lnTo>
                <a:lnTo>
                  <a:pt x="994102" y="136111"/>
                </a:lnTo>
                <a:close/>
              </a:path>
              <a:path w="1094739" h="172085">
                <a:moveTo>
                  <a:pt x="1004150" y="43031"/>
                </a:moveTo>
                <a:lnTo>
                  <a:pt x="913593" y="43031"/>
                </a:lnTo>
                <a:lnTo>
                  <a:pt x="1004150" y="43031"/>
                </a:lnTo>
                <a:close/>
              </a:path>
              <a:path w="1094739" h="172085">
                <a:moveTo>
                  <a:pt x="913594" y="0"/>
                </a:moveTo>
                <a:lnTo>
                  <a:pt x="913594" y="43031"/>
                </a:lnTo>
                <a:lnTo>
                  <a:pt x="1004150" y="43031"/>
                </a:lnTo>
                <a:lnTo>
                  <a:pt x="91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3164540" y="3340167"/>
            <a:ext cx="821690" cy="36195"/>
          </a:xfrm>
          <a:custGeom>
            <a:avLst/>
            <a:gdLst/>
            <a:ahLst/>
            <a:cxnLst/>
            <a:rect l="l" t="t" r="r" b="b"/>
            <a:pathLst>
              <a:path w="821689" h="36195">
                <a:moveTo>
                  <a:pt x="821582" y="0"/>
                </a:moveTo>
                <a:lnTo>
                  <a:pt x="749686" y="35871"/>
                </a:lnTo>
                <a:lnTo>
                  <a:pt x="749686" y="0"/>
                </a:lnTo>
                <a:lnTo>
                  <a:pt x="0" y="0"/>
                </a:lnTo>
                <a:lnTo>
                  <a:pt x="821582" y="0"/>
                </a:lnTo>
              </a:path>
            </a:pathLst>
          </a:custGeom>
          <a:ln w="1431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992019" y="3204055"/>
            <a:ext cx="1094740" cy="172085"/>
          </a:xfrm>
          <a:custGeom>
            <a:avLst/>
            <a:gdLst/>
            <a:ahLst/>
            <a:cxnLst/>
            <a:rect l="l" t="t" r="r" b="b"/>
            <a:pathLst>
              <a:path w="1094739" h="172085">
                <a:moveTo>
                  <a:pt x="913594" y="43031"/>
                </a:moveTo>
                <a:lnTo>
                  <a:pt x="1004150" y="43031"/>
                </a:lnTo>
                <a:lnTo>
                  <a:pt x="1094555" y="85991"/>
                </a:lnTo>
                <a:lnTo>
                  <a:pt x="994102" y="136111"/>
                </a:lnTo>
                <a:lnTo>
                  <a:pt x="172520" y="136111"/>
                </a:lnTo>
                <a:lnTo>
                  <a:pt x="172520" y="171982"/>
                </a:lnTo>
                <a:lnTo>
                  <a:pt x="0" y="85991"/>
                </a:lnTo>
                <a:lnTo>
                  <a:pt x="172520" y="0"/>
                </a:lnTo>
                <a:lnTo>
                  <a:pt x="172520" y="43031"/>
                </a:lnTo>
                <a:lnTo>
                  <a:pt x="913594" y="43031"/>
                </a:lnTo>
              </a:path>
            </a:pathLst>
          </a:custGeom>
          <a:ln w="143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905613" y="3204055"/>
            <a:ext cx="90805" cy="43180"/>
          </a:xfrm>
          <a:custGeom>
            <a:avLst/>
            <a:gdLst/>
            <a:ahLst/>
            <a:cxnLst/>
            <a:rect l="l" t="t" r="r" b="b"/>
            <a:pathLst>
              <a:path w="90804" h="43180">
                <a:moveTo>
                  <a:pt x="0" y="0"/>
                </a:moveTo>
                <a:lnTo>
                  <a:pt x="90556" y="43031"/>
                </a:lnTo>
                <a:lnTo>
                  <a:pt x="0" y="43031"/>
                </a:lnTo>
                <a:lnTo>
                  <a:pt x="0" y="0"/>
                </a:lnTo>
              </a:path>
            </a:pathLst>
          </a:custGeom>
          <a:ln w="148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 txBox="1"/>
          <p:nvPr/>
        </p:nvSpPr>
        <p:spPr>
          <a:xfrm>
            <a:off x="1471041" y="5165216"/>
            <a:ext cx="370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Ke</a:t>
            </a:r>
            <a:r>
              <a:rPr dirty="0" sz="1400" spc="-20">
                <a:latin typeface="Times New Roman"/>
                <a:cs typeface="Times New Roman"/>
              </a:rPr>
              <a:t>y</a:t>
            </a:r>
            <a:r>
              <a:rPr dirty="0" sz="140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093214" y="4792287"/>
            <a:ext cx="4911090" cy="1679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26695">
              <a:lnSpc>
                <a:spcPct val="100000"/>
              </a:lnSpc>
              <a:spcBef>
                <a:spcPts val="130"/>
              </a:spcBef>
              <a:tabLst>
                <a:tab pos="2716530" algn="l"/>
              </a:tabLst>
            </a:pPr>
            <a:r>
              <a:rPr dirty="0" sz="1300" spc="114">
                <a:latin typeface="Times New Roman"/>
                <a:cs typeface="Times New Roman"/>
              </a:rPr>
              <a:t>Operating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Activities	</a:t>
            </a:r>
            <a:r>
              <a:rPr dirty="0" sz="1300" spc="114">
                <a:latin typeface="Times New Roman"/>
                <a:cs typeface="Times New Roman"/>
              </a:rPr>
              <a:t>Financing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Activities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marL="304800" marR="147383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F = net cash flow to </a:t>
            </a:r>
            <a:r>
              <a:rPr dirty="0" sz="1400" spc="-5">
                <a:latin typeface="Times New Roman"/>
                <a:cs typeface="Times New Roman"/>
              </a:rPr>
              <a:t>debtholders </a:t>
            </a:r>
            <a:r>
              <a:rPr dirty="0" sz="1400">
                <a:latin typeface="Times New Roman"/>
                <a:cs typeface="Times New Roman"/>
              </a:rPr>
              <a:t>and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issuers  d = net cash flow to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shareholders</a:t>
            </a:r>
            <a:endParaRPr sz="14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C = cash flow from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operations</a:t>
            </a:r>
            <a:endParaRPr sz="14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I = cash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investment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1400" spc="-40">
                <a:latin typeface="Times New Roman"/>
                <a:cs typeface="Times New Roman"/>
              </a:rPr>
              <a:t>NFA </a:t>
            </a:r>
            <a:r>
              <a:rPr dirty="0" sz="1400">
                <a:latin typeface="Times New Roman"/>
                <a:cs typeface="Times New Roman"/>
              </a:rPr>
              <a:t>= net financial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assets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NOA </a:t>
            </a:r>
            <a:r>
              <a:rPr dirty="0" sz="1400">
                <a:latin typeface="Times New Roman"/>
                <a:cs typeface="Times New Roman"/>
              </a:rPr>
              <a:t>= net operating assets = operating assets – operating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liabilities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5114" y="278968"/>
            <a:ext cx="5078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Cash Conservation</a:t>
            </a:r>
            <a:r>
              <a:rPr dirty="0" spc="-110"/>
              <a:t> </a:t>
            </a:r>
            <a:r>
              <a:rPr dirty="0" spc="-5"/>
              <a:t>Equation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648" y="1359063"/>
            <a:ext cx="5135245" cy="826769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2000" b="1">
                <a:latin typeface="Times New Roman"/>
                <a:cs typeface="Times New Roman"/>
              </a:rPr>
              <a:t>A fundamental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spc="10" b="1">
                <a:latin typeface="Times New Roman"/>
                <a:cs typeface="Times New Roman"/>
              </a:rPr>
              <a:t>accountingidentity:</a:t>
            </a:r>
            <a:endParaRPr sz="2000">
              <a:latin typeface="Times New Roman"/>
              <a:cs typeface="Times New Roman"/>
            </a:endParaRPr>
          </a:p>
          <a:p>
            <a:pPr marL="3392804">
              <a:lnSpc>
                <a:spcPct val="100000"/>
              </a:lnSpc>
              <a:spcBef>
                <a:spcPts val="705"/>
              </a:spcBef>
              <a:tabLst>
                <a:tab pos="4450715" algn="l"/>
              </a:tabLst>
            </a:pPr>
            <a:r>
              <a:rPr dirty="0" sz="2100">
                <a:latin typeface="Times New Roman"/>
                <a:cs typeface="Times New Roman"/>
              </a:rPr>
              <a:t>C  </a:t>
            </a:r>
            <a:r>
              <a:rPr dirty="0" sz="2100">
                <a:latin typeface="Symbol"/>
                <a:cs typeface="Symbol"/>
              </a:rPr>
              <a:t></a:t>
            </a:r>
            <a:r>
              <a:rPr dirty="0" sz="2100" spc="34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I</a:t>
            </a:r>
            <a:r>
              <a:rPr dirty="0" sz="2100" spc="405">
                <a:latin typeface="Times New Roman"/>
                <a:cs typeface="Times New Roman"/>
              </a:rPr>
              <a:t> </a:t>
            </a:r>
            <a:r>
              <a:rPr dirty="0" sz="2100">
                <a:latin typeface="Symbol"/>
                <a:cs typeface="Symbol"/>
              </a:rPr>
              <a:t></a:t>
            </a:r>
            <a:r>
              <a:rPr dirty="0" sz="2100">
                <a:latin typeface="Times New Roman"/>
                <a:cs typeface="Times New Roman"/>
              </a:rPr>
              <a:t>	d </a:t>
            </a:r>
            <a:r>
              <a:rPr dirty="0" sz="2100">
                <a:latin typeface="Symbol"/>
                <a:cs typeface="Symbol"/>
              </a:rPr>
              <a:t></a:t>
            </a:r>
            <a:r>
              <a:rPr dirty="0" sz="2100" spc="24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F</a:t>
            </a:r>
            <a:endParaRPr sz="21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54405" y="2197480"/>
          <a:ext cx="7604759" cy="189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415"/>
                <a:gridCol w="330834"/>
                <a:gridCol w="6746240"/>
              </a:tblGrid>
              <a:tr h="263738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4765">
                        <a:lnSpc>
                          <a:spcPts val="196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964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from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operations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184">
                <a:tc>
                  <a:txBody>
                    <a:bodyPr/>
                    <a:lstStyle/>
                    <a:p>
                      <a:pPr marL="3175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4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outflow for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investing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679">
                <a:tc>
                  <a:txBody>
                    <a:bodyPr/>
                    <a:lstStyle/>
                    <a:p>
                      <a:pPr marL="31750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C -</a:t>
                      </a:r>
                      <a:r>
                        <a:rPr dirty="0" sz="18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5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flow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477">
                <a:tc>
                  <a:txBody>
                    <a:bodyPr/>
                    <a:lstStyle/>
                    <a:p>
                      <a:pPr marL="31750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2545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5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(common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 +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share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repurchases – share</a:t>
                      </a:r>
                      <a:r>
                        <a:rPr dirty="0" sz="18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issues)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3175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F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4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outflow to debtholders and debt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issuers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(the net cash flow</a:t>
                      </a:r>
                      <a:r>
                        <a:rPr dirty="0" sz="18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from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borrowing and lending)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37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0640">
                        <a:lnSpc>
                          <a:spcPts val="19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97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principal payments + net interest paid</a:t>
                      </a:r>
                      <a:r>
                        <a:rPr dirty="0" sz="18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800" spc="5" i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85648" y="4353001"/>
            <a:ext cx="7854950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CF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from operations </a:t>
            </a: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less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cash investment in operation always equals</a:t>
            </a:r>
            <a:r>
              <a:rPr dirty="0" sz="2000" spc="-270" b="1" i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2000" spc="40" b="1" i="1">
                <a:solidFill>
                  <a:srgbClr val="800000"/>
                </a:solidFill>
                <a:latin typeface="Times New Roman"/>
                <a:cs typeface="Times New Roman"/>
              </a:rPr>
              <a:t>thenet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CFs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paid to debtholders (or issuers) and</a:t>
            </a:r>
            <a:r>
              <a:rPr dirty="0" sz="2000" spc="-290" b="1" i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shareholders.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The sources of cash must be equal to</a:t>
            </a:r>
            <a:r>
              <a:rPr dirty="0" sz="2000" spc="-400" b="1" i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its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uses.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5114" y="278968"/>
            <a:ext cx="5078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Cash Conservation</a:t>
            </a:r>
            <a:r>
              <a:rPr dirty="0" spc="-110"/>
              <a:t> </a:t>
            </a:r>
            <a:r>
              <a:rPr dirty="0" spc="-5"/>
              <a:t>Equation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648" y="1359063"/>
            <a:ext cx="5135245" cy="826769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2000" b="1">
                <a:latin typeface="Times New Roman"/>
                <a:cs typeface="Times New Roman"/>
              </a:rPr>
              <a:t>A fundamental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spc="10" b="1">
                <a:latin typeface="Times New Roman"/>
                <a:cs typeface="Times New Roman"/>
              </a:rPr>
              <a:t>accountingidentity:</a:t>
            </a:r>
            <a:endParaRPr sz="2000">
              <a:latin typeface="Times New Roman"/>
              <a:cs typeface="Times New Roman"/>
            </a:endParaRPr>
          </a:p>
          <a:p>
            <a:pPr marL="3392804">
              <a:lnSpc>
                <a:spcPct val="100000"/>
              </a:lnSpc>
              <a:spcBef>
                <a:spcPts val="705"/>
              </a:spcBef>
              <a:tabLst>
                <a:tab pos="4450715" algn="l"/>
              </a:tabLst>
            </a:pPr>
            <a:r>
              <a:rPr dirty="0" sz="2100">
                <a:latin typeface="Times New Roman"/>
                <a:cs typeface="Times New Roman"/>
              </a:rPr>
              <a:t>C  </a:t>
            </a:r>
            <a:r>
              <a:rPr dirty="0" sz="2100">
                <a:latin typeface="Symbol"/>
                <a:cs typeface="Symbol"/>
              </a:rPr>
              <a:t></a:t>
            </a:r>
            <a:r>
              <a:rPr dirty="0" sz="2100" spc="34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I</a:t>
            </a:r>
            <a:r>
              <a:rPr dirty="0" sz="2100" spc="405">
                <a:latin typeface="Times New Roman"/>
                <a:cs typeface="Times New Roman"/>
              </a:rPr>
              <a:t> </a:t>
            </a:r>
            <a:r>
              <a:rPr dirty="0" sz="2100">
                <a:latin typeface="Symbol"/>
                <a:cs typeface="Symbol"/>
              </a:rPr>
              <a:t></a:t>
            </a:r>
            <a:r>
              <a:rPr dirty="0" sz="2100">
                <a:latin typeface="Times New Roman"/>
                <a:cs typeface="Times New Roman"/>
              </a:rPr>
              <a:t>	d </a:t>
            </a:r>
            <a:r>
              <a:rPr dirty="0" sz="2100">
                <a:latin typeface="Symbol"/>
                <a:cs typeface="Symbol"/>
              </a:rPr>
              <a:t></a:t>
            </a:r>
            <a:r>
              <a:rPr dirty="0" sz="2100" spc="24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F</a:t>
            </a:r>
            <a:endParaRPr sz="21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54405" y="2197480"/>
          <a:ext cx="7604759" cy="189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415"/>
                <a:gridCol w="330834"/>
                <a:gridCol w="6746240"/>
              </a:tblGrid>
              <a:tr h="263738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4765">
                        <a:lnSpc>
                          <a:spcPts val="196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964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from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operations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184">
                <a:tc>
                  <a:txBody>
                    <a:bodyPr/>
                    <a:lstStyle/>
                    <a:p>
                      <a:pPr marL="3175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4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outflow for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investing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679">
                <a:tc>
                  <a:txBody>
                    <a:bodyPr/>
                    <a:lstStyle/>
                    <a:p>
                      <a:pPr marL="31750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C -</a:t>
                      </a:r>
                      <a:r>
                        <a:rPr dirty="0" sz="18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5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flow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477">
                <a:tc>
                  <a:txBody>
                    <a:bodyPr/>
                    <a:lstStyle/>
                    <a:p>
                      <a:pPr marL="31750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2545">
                        <a:lnSpc>
                          <a:spcPts val="205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5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(common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 +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share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repurchases – share</a:t>
                      </a:r>
                      <a:r>
                        <a:rPr dirty="0" sz="18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issues)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3175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F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4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outflow to debtholders and debt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issuers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(the net cash flow</a:t>
                      </a:r>
                      <a:r>
                        <a:rPr dirty="0" sz="18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from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04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borrowing and lending)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37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0640">
                        <a:lnSpc>
                          <a:spcPts val="19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97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principal payments + net interest paid</a:t>
                      </a:r>
                      <a:r>
                        <a:rPr dirty="0" sz="18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800" spc="5" i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25855" y="4353001"/>
            <a:ext cx="8030209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lr>
                <a:srgbClr val="006699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000" i="1">
                <a:latin typeface="Times New Roman"/>
                <a:cs typeface="Times New Roman"/>
              </a:rPr>
              <a:t>If C&gt;I, a pos. FCF is used either to pay net </a:t>
            </a:r>
            <a:r>
              <a:rPr dirty="0" sz="2000" spc="-25" i="1">
                <a:latin typeface="Times New Roman"/>
                <a:cs typeface="Times New Roman"/>
              </a:rPr>
              <a:t>interest </a:t>
            </a:r>
            <a:r>
              <a:rPr dirty="0" sz="2000" i="1">
                <a:latin typeface="Times New Roman"/>
                <a:cs typeface="Times New Roman"/>
              </a:rPr>
              <a:t>and buy </a:t>
            </a:r>
            <a:r>
              <a:rPr dirty="0" sz="2000" spc="5" i="1">
                <a:latin typeface="Times New Roman"/>
                <a:cs typeface="Times New Roman"/>
              </a:rPr>
              <a:t>bonds </a:t>
            </a:r>
            <a:r>
              <a:rPr dirty="0" sz="2000" spc="-5" i="1">
                <a:latin typeface="Times New Roman"/>
                <a:cs typeface="Times New Roman"/>
              </a:rPr>
              <a:t>(F) </a:t>
            </a:r>
            <a:r>
              <a:rPr dirty="0" sz="2000" i="1">
                <a:latin typeface="Times New Roman"/>
                <a:cs typeface="Times New Roman"/>
              </a:rPr>
              <a:t>or</a:t>
            </a:r>
            <a:r>
              <a:rPr dirty="0" sz="2000" spc="75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to</a:t>
            </a:r>
            <a:endParaRPr sz="20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dirty="0" sz="2000" spc="5" i="1">
                <a:latin typeface="Times New Roman"/>
                <a:cs typeface="Times New Roman"/>
              </a:rPr>
              <a:t>pay </a:t>
            </a:r>
            <a:r>
              <a:rPr dirty="0" sz="2000" i="1">
                <a:latin typeface="Times New Roman"/>
                <a:cs typeface="Times New Roman"/>
              </a:rPr>
              <a:t>net dividends</a:t>
            </a:r>
            <a:r>
              <a:rPr dirty="0" sz="2000" spc="-155" i="1">
                <a:latin typeface="Times New Roman"/>
                <a:cs typeface="Times New Roman"/>
              </a:rPr>
              <a:t> </a:t>
            </a:r>
            <a:r>
              <a:rPr dirty="0" sz="2000" spc="-5" i="1">
                <a:latin typeface="Times New Roman"/>
                <a:cs typeface="Times New Roman"/>
              </a:rPr>
              <a:t>(d);</a:t>
            </a:r>
            <a:endParaRPr sz="2000">
              <a:latin typeface="Times New Roman"/>
              <a:cs typeface="Times New Roman"/>
            </a:endParaRPr>
          </a:p>
          <a:p>
            <a:pPr marL="299085" marR="747395" indent="-287020">
              <a:lnSpc>
                <a:spcPct val="100000"/>
              </a:lnSpc>
              <a:buClr>
                <a:srgbClr val="006699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000" i="1">
                <a:latin typeface="Times New Roman"/>
                <a:cs typeface="Times New Roman"/>
              </a:rPr>
              <a:t>If C&lt;I, a neg. FCF </a:t>
            </a:r>
            <a:r>
              <a:rPr dirty="0" sz="2000" spc="-40" i="1">
                <a:latin typeface="Times New Roman"/>
                <a:cs typeface="Times New Roman"/>
              </a:rPr>
              <a:t>requires </a:t>
            </a:r>
            <a:r>
              <a:rPr dirty="0" sz="2000" i="1">
                <a:latin typeface="Times New Roman"/>
                <a:cs typeface="Times New Roman"/>
              </a:rPr>
              <a:t>that a </a:t>
            </a:r>
            <a:r>
              <a:rPr dirty="0" sz="2000" spc="-5" i="1">
                <a:latin typeface="Times New Roman"/>
                <a:cs typeface="Times New Roman"/>
              </a:rPr>
              <a:t>firm either </a:t>
            </a:r>
            <a:r>
              <a:rPr dirty="0" sz="2000" i="1">
                <a:latin typeface="Times New Roman"/>
                <a:cs typeface="Times New Roman"/>
              </a:rPr>
              <a:t>issue </a:t>
            </a:r>
            <a:r>
              <a:rPr dirty="0" sz="2000" spc="5" i="1">
                <a:latin typeface="Times New Roman"/>
                <a:cs typeface="Times New Roman"/>
              </a:rPr>
              <a:t>bonds </a:t>
            </a:r>
            <a:r>
              <a:rPr dirty="0" sz="2000" i="1">
                <a:latin typeface="Times New Roman"/>
                <a:cs typeface="Times New Roman"/>
              </a:rPr>
              <a:t>(neg. </a:t>
            </a:r>
            <a:r>
              <a:rPr dirty="0" sz="2000" spc="-5" i="1">
                <a:latin typeface="Times New Roman"/>
                <a:cs typeface="Times New Roman"/>
              </a:rPr>
              <a:t>F)</a:t>
            </a:r>
            <a:r>
              <a:rPr dirty="0" sz="2000" spc="-380" i="1">
                <a:latin typeface="Times New Roman"/>
                <a:cs typeface="Times New Roman"/>
              </a:rPr>
              <a:t> </a:t>
            </a:r>
            <a:r>
              <a:rPr dirty="0" sz="2000" spc="5" i="1">
                <a:latin typeface="Times New Roman"/>
                <a:cs typeface="Times New Roman"/>
              </a:rPr>
              <a:t>or  </a:t>
            </a:r>
            <a:r>
              <a:rPr dirty="0" sz="2000" i="1">
                <a:latin typeface="Times New Roman"/>
                <a:cs typeface="Times New Roman"/>
              </a:rPr>
              <a:t>issue </a:t>
            </a:r>
            <a:r>
              <a:rPr dirty="0" sz="2000" spc="-25" i="1">
                <a:latin typeface="Times New Roman"/>
                <a:cs typeface="Times New Roman"/>
              </a:rPr>
              <a:t>shares </a:t>
            </a:r>
            <a:r>
              <a:rPr dirty="0" sz="2000" i="1">
                <a:latin typeface="Times New Roman"/>
                <a:cs typeface="Times New Roman"/>
              </a:rPr>
              <a:t>(neg. d) to </a:t>
            </a:r>
            <a:r>
              <a:rPr dirty="0" sz="2000" spc="-5" i="1">
                <a:latin typeface="Times New Roman"/>
                <a:cs typeface="Times New Roman"/>
              </a:rPr>
              <a:t>satisfy </a:t>
            </a:r>
            <a:r>
              <a:rPr dirty="0" sz="2000" i="1">
                <a:latin typeface="Times New Roman"/>
                <a:cs typeface="Times New Roman"/>
              </a:rPr>
              <a:t>the cash</a:t>
            </a:r>
            <a:r>
              <a:rPr dirty="0" sz="2000" spc="-320" i="1">
                <a:latin typeface="Times New Roman"/>
                <a:cs typeface="Times New Roman"/>
              </a:rPr>
              <a:t> </a:t>
            </a:r>
            <a:r>
              <a:rPr dirty="0" sz="2000" spc="-5" i="1">
                <a:latin typeface="Times New Roman"/>
                <a:cs typeface="Times New Roman"/>
              </a:rPr>
              <a:t>shortfall.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5114" y="278968"/>
            <a:ext cx="5078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Cash Conservation</a:t>
            </a:r>
            <a:r>
              <a:rPr dirty="0" spc="-110"/>
              <a:t> </a:t>
            </a:r>
            <a:r>
              <a:rPr dirty="0" spc="-5"/>
              <a:t>Equation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648" y="1363471"/>
            <a:ext cx="8158480" cy="37077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25" b="1">
                <a:latin typeface="Times New Roman"/>
                <a:cs typeface="Times New Roman"/>
              </a:rPr>
              <a:t>treasurer’s</a:t>
            </a:r>
            <a:r>
              <a:rPr dirty="0" sz="2000" spc="-1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rule: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If </a:t>
            </a:r>
            <a:r>
              <a:rPr dirty="0" sz="2000" i="1">
                <a:latin typeface="Times New Roman"/>
                <a:cs typeface="Times New Roman"/>
              </a:rPr>
              <a:t>C – I – i &gt; </a:t>
            </a:r>
            <a:r>
              <a:rPr dirty="0" sz="2000" spc="5" i="1">
                <a:latin typeface="Times New Roman"/>
                <a:cs typeface="Times New Roman"/>
              </a:rPr>
              <a:t>d</a:t>
            </a:r>
            <a:r>
              <a:rPr dirty="0" sz="2000" spc="5">
                <a:latin typeface="Times New Roman"/>
                <a:cs typeface="Times New Roman"/>
              </a:rPr>
              <a:t>: </a:t>
            </a:r>
            <a:r>
              <a:rPr dirty="0" sz="2000">
                <a:latin typeface="Times New Roman"/>
                <a:cs typeface="Times New Roman"/>
              </a:rPr>
              <a:t>lend </a:t>
            </a:r>
            <a:r>
              <a:rPr dirty="0" sz="2000" spc="5">
                <a:latin typeface="Times New Roman"/>
                <a:cs typeface="Times New Roman"/>
              </a:rPr>
              <a:t>or buy down own</a:t>
            </a:r>
            <a:r>
              <a:rPr dirty="0" sz="2000" spc="-3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debt</a:t>
            </a:r>
            <a:endParaRPr sz="200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If </a:t>
            </a:r>
            <a:r>
              <a:rPr dirty="0" sz="2000" i="1">
                <a:latin typeface="Times New Roman"/>
                <a:cs typeface="Times New Roman"/>
              </a:rPr>
              <a:t>C – I – i &lt; d</a:t>
            </a:r>
            <a:r>
              <a:rPr dirty="0" sz="2000">
                <a:latin typeface="Times New Roman"/>
                <a:cs typeface="Times New Roman"/>
              </a:rPr>
              <a:t>: </a:t>
            </a:r>
            <a:r>
              <a:rPr dirty="0" sz="2000" spc="5">
                <a:latin typeface="Times New Roman"/>
                <a:cs typeface="Times New Roman"/>
              </a:rPr>
              <a:t>borrow </a:t>
            </a:r>
            <a:r>
              <a:rPr dirty="0" sz="2000">
                <a:latin typeface="Times New Roman"/>
                <a:cs typeface="Times New Roman"/>
              </a:rPr>
              <a:t>or reduce</a:t>
            </a:r>
            <a:r>
              <a:rPr dirty="0" sz="2000" spc="-3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lending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buClr>
                <a:srgbClr val="00669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If the FCF after </a:t>
            </a:r>
            <a:r>
              <a:rPr dirty="0" sz="2000" spc="-5">
                <a:latin typeface="Times New Roman"/>
                <a:cs typeface="Times New Roman"/>
              </a:rPr>
              <a:t>making after-tax </a:t>
            </a:r>
            <a:r>
              <a:rPr dirty="0" sz="2000">
                <a:latin typeface="Times New Roman"/>
                <a:cs typeface="Times New Roman"/>
              </a:rPr>
              <a:t>net interest </a:t>
            </a:r>
            <a:r>
              <a:rPr dirty="0" sz="2000" spc="-5">
                <a:latin typeface="Times New Roman"/>
                <a:cs typeface="Times New Roman"/>
              </a:rPr>
              <a:t>payment </a:t>
            </a:r>
            <a:r>
              <a:rPr dirty="0" sz="2000">
                <a:latin typeface="Times New Roman"/>
                <a:cs typeface="Times New Roman"/>
              </a:rPr>
              <a:t>&gt; net dividend that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firm wants to </a:t>
            </a:r>
            <a:r>
              <a:rPr dirty="0" sz="2000" spc="-35">
                <a:latin typeface="Times New Roman"/>
                <a:cs typeface="Times New Roman"/>
              </a:rPr>
              <a:t>pay, </a:t>
            </a:r>
            <a:r>
              <a:rPr dirty="0" sz="2000" spc="-5">
                <a:latin typeface="Times New Roman"/>
                <a:cs typeface="Times New Roman"/>
              </a:rPr>
              <a:t>then </a:t>
            </a:r>
            <a:r>
              <a:rPr dirty="0" sz="2000">
                <a:latin typeface="Times New Roman"/>
                <a:cs typeface="Times New Roman"/>
              </a:rPr>
              <a:t>the firm could use the excess cash to </a:t>
            </a:r>
            <a:r>
              <a:rPr dirty="0" sz="2000" spc="5">
                <a:latin typeface="Times New Roman"/>
                <a:cs typeface="Times New Roman"/>
              </a:rPr>
              <a:t>buy </a:t>
            </a:r>
            <a:r>
              <a:rPr dirty="0" sz="2000">
                <a:latin typeface="Times New Roman"/>
                <a:cs typeface="Times New Roman"/>
              </a:rPr>
              <a:t>others’  </a:t>
            </a:r>
            <a:r>
              <a:rPr dirty="0" sz="2000" spc="5">
                <a:latin typeface="Times New Roman"/>
                <a:cs typeface="Times New Roman"/>
              </a:rPr>
              <a:t>bonds </a:t>
            </a:r>
            <a:r>
              <a:rPr dirty="0" sz="2000">
                <a:latin typeface="Times New Roman"/>
                <a:cs typeface="Times New Roman"/>
              </a:rPr>
              <a:t>or redeem </a:t>
            </a:r>
            <a:r>
              <a:rPr dirty="0" sz="2000" spc="-5">
                <a:latin typeface="Times New Roman"/>
                <a:cs typeface="Times New Roman"/>
              </a:rPr>
              <a:t>its </a:t>
            </a:r>
            <a:r>
              <a:rPr dirty="0" sz="2000" spc="5">
                <a:latin typeface="Times New Roman"/>
                <a:cs typeface="Times New Roman"/>
              </a:rPr>
              <a:t>own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6699"/>
              </a:buClr>
              <a:buFont typeface="Arial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354965" marR="47625" indent="-342900">
              <a:lnSpc>
                <a:spcPct val="100000"/>
              </a:lnSpc>
              <a:spcBef>
                <a:spcPts val="5"/>
              </a:spcBef>
              <a:buClr>
                <a:srgbClr val="00669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If the FCF after </a:t>
            </a:r>
            <a:r>
              <a:rPr dirty="0" sz="2000" spc="-5">
                <a:latin typeface="Times New Roman"/>
                <a:cs typeface="Times New Roman"/>
              </a:rPr>
              <a:t>making </a:t>
            </a:r>
            <a:r>
              <a:rPr dirty="0" sz="2000">
                <a:latin typeface="Times New Roman"/>
                <a:cs typeface="Times New Roman"/>
              </a:rPr>
              <a:t>the net interest </a:t>
            </a:r>
            <a:r>
              <a:rPr dirty="0" sz="2000" spc="-5">
                <a:latin typeface="Times New Roman"/>
                <a:cs typeface="Times New Roman"/>
              </a:rPr>
              <a:t>payment </a:t>
            </a:r>
            <a:r>
              <a:rPr dirty="0" sz="2000">
                <a:latin typeface="Times New Roman"/>
                <a:cs typeface="Times New Roman"/>
              </a:rPr>
              <a:t>&lt; dividend payout that the  firm wanted to </a:t>
            </a:r>
            <a:r>
              <a:rPr dirty="0" sz="2000" spc="-5">
                <a:latin typeface="Times New Roman"/>
                <a:cs typeface="Times New Roman"/>
              </a:rPr>
              <a:t>maintain, </a:t>
            </a:r>
            <a:r>
              <a:rPr dirty="0" sz="2000">
                <a:latin typeface="Times New Roman"/>
                <a:cs typeface="Times New Roman"/>
              </a:rPr>
              <a:t>then </a:t>
            </a:r>
            <a:r>
              <a:rPr dirty="0" sz="2000" spc="-5">
                <a:latin typeface="Times New Roman"/>
                <a:cs typeface="Times New Roman"/>
              </a:rPr>
              <a:t>the </a:t>
            </a:r>
            <a:r>
              <a:rPr dirty="0" sz="2000">
                <a:latin typeface="Times New Roman"/>
                <a:cs typeface="Times New Roman"/>
              </a:rPr>
              <a:t>firm need to issue debt or </a:t>
            </a:r>
            <a:r>
              <a:rPr dirty="0" sz="2000" spc="-5">
                <a:latin typeface="Times New Roman"/>
                <a:cs typeface="Times New Roman"/>
              </a:rPr>
              <a:t>sell </a:t>
            </a:r>
            <a:r>
              <a:rPr dirty="0" sz="2000" spc="-10">
                <a:latin typeface="Times New Roman"/>
                <a:cs typeface="Times New Roman"/>
              </a:rPr>
              <a:t>off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financial 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2875" y="326212"/>
            <a:ext cx="63468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Applying the Treasurer’s Rule:</a:t>
            </a:r>
            <a:r>
              <a:rPr dirty="0" spc="-125"/>
              <a:t> </a:t>
            </a:r>
            <a:r>
              <a:rPr dirty="0" spc="-5"/>
              <a:t>Microsoft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7294" y="1045209"/>
            <a:ext cx="8592820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50800" marR="4318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5">
                <a:latin typeface="Times New Roman"/>
                <a:cs typeface="Times New Roman"/>
              </a:rPr>
              <a:t>its </a:t>
            </a:r>
            <a:r>
              <a:rPr dirty="0" sz="1500" spc="-10">
                <a:latin typeface="Times New Roman"/>
                <a:cs typeface="Times New Roman"/>
              </a:rPr>
              <a:t>2</a:t>
            </a:r>
            <a:r>
              <a:rPr dirty="0" baseline="19444" sz="1500" spc="-15">
                <a:latin typeface="Times New Roman"/>
                <a:cs typeface="Times New Roman"/>
              </a:rPr>
              <a:t>nd </a:t>
            </a:r>
            <a:r>
              <a:rPr dirty="0" sz="1500" spc="-10">
                <a:latin typeface="Times New Roman"/>
                <a:cs typeface="Times New Roman"/>
              </a:rPr>
              <a:t>quarter </a:t>
            </a:r>
            <a:r>
              <a:rPr dirty="0" sz="1500">
                <a:latin typeface="Times New Roman"/>
                <a:cs typeface="Times New Roman"/>
              </a:rPr>
              <a:t>for </a:t>
            </a:r>
            <a:r>
              <a:rPr dirty="0" sz="1500" spc="-5">
                <a:latin typeface="Times New Roman"/>
                <a:cs typeface="Times New Roman"/>
              </a:rPr>
              <a:t>2004, Microsoft </a:t>
            </a:r>
            <a:r>
              <a:rPr dirty="0" sz="1500" spc="-10">
                <a:latin typeface="Times New Roman"/>
                <a:cs typeface="Times New Roman"/>
              </a:rPr>
              <a:t>generated </a:t>
            </a:r>
            <a:r>
              <a:rPr dirty="0" sz="1500" spc="-5">
                <a:latin typeface="Times New Roman"/>
                <a:cs typeface="Times New Roman"/>
              </a:rPr>
              <a:t>$4,064 </a:t>
            </a:r>
            <a:r>
              <a:rPr dirty="0" sz="1500" spc="-15">
                <a:latin typeface="Times New Roman"/>
                <a:cs typeface="Times New Roman"/>
              </a:rPr>
              <a:t>million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FCF and received </a:t>
            </a:r>
            <a:r>
              <a:rPr dirty="0" sz="1500" spc="-5">
                <a:latin typeface="Times New Roman"/>
                <a:cs typeface="Times New Roman"/>
              </a:rPr>
              <a:t>$338 </a:t>
            </a:r>
            <a:r>
              <a:rPr dirty="0" sz="1500" spc="-15">
                <a:latin typeface="Times New Roman"/>
                <a:cs typeface="Times New Roman"/>
              </a:rPr>
              <a:t>million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15">
                <a:latin typeface="Times New Roman"/>
                <a:cs typeface="Times New Roman"/>
              </a:rPr>
              <a:t>interest, </a:t>
            </a:r>
            <a:r>
              <a:rPr dirty="0" sz="1500" spc="-10">
                <a:latin typeface="Times New Roman"/>
                <a:cs typeface="Times New Roman"/>
              </a:rPr>
              <a:t>net  </a:t>
            </a:r>
            <a:r>
              <a:rPr dirty="0" sz="1500">
                <a:latin typeface="Times New Roman"/>
                <a:cs typeface="Times New Roman"/>
              </a:rPr>
              <a:t>of tax, from </a:t>
            </a:r>
            <a:r>
              <a:rPr dirty="0" sz="1500" spc="-5">
                <a:latin typeface="Times New Roman"/>
                <a:cs typeface="Times New Roman"/>
              </a:rPr>
              <a:t>short-term (ST) </a:t>
            </a:r>
            <a:r>
              <a:rPr dirty="0" sz="1500" spc="-10">
                <a:latin typeface="Times New Roman"/>
                <a:cs typeface="Times New Roman"/>
              </a:rPr>
              <a:t>marketable securities </a:t>
            </a:r>
            <a:r>
              <a:rPr dirty="0" sz="1500" spc="-5">
                <a:latin typeface="Times New Roman"/>
                <a:cs typeface="Times New Roman"/>
              </a:rPr>
              <a:t>it held. It </a:t>
            </a:r>
            <a:r>
              <a:rPr dirty="0" sz="1500" spc="-10">
                <a:latin typeface="Times New Roman"/>
                <a:cs typeface="Times New Roman"/>
              </a:rPr>
              <a:t>paid </a:t>
            </a:r>
            <a:r>
              <a:rPr dirty="0" sz="1500">
                <a:latin typeface="Times New Roman"/>
                <a:cs typeface="Times New Roman"/>
              </a:rPr>
              <a:t>a </a:t>
            </a:r>
            <a:r>
              <a:rPr dirty="0" sz="1500" spc="-10">
                <a:latin typeface="Times New Roman"/>
                <a:cs typeface="Times New Roman"/>
              </a:rPr>
              <a:t>net </a:t>
            </a:r>
            <a:r>
              <a:rPr dirty="0" sz="1500" spc="-5">
                <a:latin typeface="Times New Roman"/>
                <a:cs typeface="Times New Roman"/>
              </a:rPr>
              <a:t>$2,270 </a:t>
            </a:r>
            <a:r>
              <a:rPr dirty="0" sz="1500" spc="-10">
                <a:latin typeface="Times New Roman"/>
                <a:cs typeface="Times New Roman"/>
              </a:rPr>
              <a:t>million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20">
                <a:latin typeface="Times New Roman"/>
                <a:cs typeface="Times New Roman"/>
              </a:rPr>
              <a:t>cash </a:t>
            </a:r>
            <a:r>
              <a:rPr dirty="0" sz="1500">
                <a:latin typeface="Times New Roman"/>
                <a:cs typeface="Times New Roman"/>
              </a:rPr>
              <a:t>out </a:t>
            </a:r>
            <a:r>
              <a:rPr dirty="0" sz="1500" spc="-10">
                <a:latin typeface="Times New Roman"/>
                <a:cs typeface="Times New Roman"/>
              </a:rPr>
              <a:t>to  </a:t>
            </a:r>
            <a:r>
              <a:rPr dirty="0" sz="1500" spc="-5">
                <a:latin typeface="Times New Roman"/>
                <a:cs typeface="Times New Roman"/>
              </a:rPr>
              <a:t>shareholders,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leaving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$2,132</a:t>
            </a:r>
            <a:r>
              <a:rPr dirty="0" sz="1500" spc="-2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million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with</a:t>
            </a:r>
            <a:r>
              <a:rPr dirty="0" sz="1500" spc="-1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which</a:t>
            </a:r>
            <a:r>
              <a:rPr dirty="0" sz="1500" spc="-3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it</a:t>
            </a:r>
            <a:r>
              <a:rPr dirty="0" sz="1500" spc="-1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purchased</a:t>
            </a:r>
            <a:r>
              <a:rPr dirty="0" sz="1500" spc="-4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ST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interest-bearing</a:t>
            </a:r>
            <a:r>
              <a:rPr dirty="0" sz="1500" spc="-18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securities.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marL="50800" marR="43180">
              <a:lnSpc>
                <a:spcPct val="100000"/>
              </a:lnSpc>
            </a:pP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its </a:t>
            </a:r>
            <a:r>
              <a:rPr dirty="0" sz="1500" spc="-5">
                <a:latin typeface="Times New Roman"/>
                <a:cs typeface="Times New Roman"/>
              </a:rPr>
              <a:t>2</a:t>
            </a:r>
            <a:r>
              <a:rPr dirty="0" baseline="19444" sz="1500" spc="-7">
                <a:latin typeface="Times New Roman"/>
                <a:cs typeface="Times New Roman"/>
              </a:rPr>
              <a:t>nd </a:t>
            </a:r>
            <a:r>
              <a:rPr dirty="0" sz="1500" spc="-10">
                <a:latin typeface="Times New Roman"/>
                <a:cs typeface="Times New Roman"/>
              </a:rPr>
              <a:t>quarter </a:t>
            </a:r>
            <a:r>
              <a:rPr dirty="0" sz="1500" spc="-5">
                <a:latin typeface="Times New Roman"/>
                <a:cs typeface="Times New Roman"/>
              </a:rPr>
              <a:t>for </a:t>
            </a:r>
            <a:r>
              <a:rPr dirty="0" sz="1500">
                <a:latin typeface="Times New Roman"/>
                <a:cs typeface="Times New Roman"/>
              </a:rPr>
              <a:t>2005, Microsoft </a:t>
            </a:r>
            <a:r>
              <a:rPr dirty="0" sz="1500" spc="-10">
                <a:latin typeface="Times New Roman"/>
                <a:cs typeface="Times New Roman"/>
              </a:rPr>
              <a:t>generated </a:t>
            </a:r>
            <a:r>
              <a:rPr dirty="0" sz="1500" spc="-5">
                <a:latin typeface="Times New Roman"/>
                <a:cs typeface="Times New Roman"/>
              </a:rPr>
              <a:t>$3,200 </a:t>
            </a:r>
            <a:r>
              <a:rPr dirty="0" sz="1500" spc="-10">
                <a:latin typeface="Times New Roman"/>
                <a:cs typeface="Times New Roman"/>
              </a:rPr>
              <a:t>million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FCF and received </a:t>
            </a:r>
            <a:r>
              <a:rPr dirty="0" sz="1500" spc="-5">
                <a:latin typeface="Times New Roman"/>
                <a:cs typeface="Times New Roman"/>
              </a:rPr>
              <a:t>$242 </a:t>
            </a:r>
            <a:r>
              <a:rPr dirty="0" sz="1500" spc="-10">
                <a:latin typeface="Times New Roman"/>
                <a:cs typeface="Times New Roman"/>
              </a:rPr>
              <a:t>million </a:t>
            </a:r>
            <a:r>
              <a:rPr dirty="0" sz="1500" spc="-5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interest, net  </a:t>
            </a:r>
            <a:r>
              <a:rPr dirty="0" sz="1500">
                <a:latin typeface="Times New Roman"/>
                <a:cs typeface="Times New Roman"/>
              </a:rPr>
              <a:t>of </a:t>
            </a:r>
            <a:r>
              <a:rPr dirty="0" sz="1500" spc="-5">
                <a:latin typeface="Times New Roman"/>
                <a:cs typeface="Times New Roman"/>
              </a:rPr>
              <a:t>tax, </a:t>
            </a:r>
            <a:r>
              <a:rPr dirty="0" sz="1500">
                <a:latin typeface="Times New Roman"/>
                <a:cs typeface="Times New Roman"/>
              </a:rPr>
              <a:t>for ST </a:t>
            </a:r>
            <a:r>
              <a:rPr dirty="0" sz="1500" spc="-10">
                <a:latin typeface="Times New Roman"/>
                <a:cs typeface="Times New Roman"/>
              </a:rPr>
              <a:t>marketable securities </a:t>
            </a:r>
            <a:r>
              <a:rPr dirty="0" sz="1500">
                <a:latin typeface="Times New Roman"/>
                <a:cs typeface="Times New Roman"/>
              </a:rPr>
              <a:t>it </a:t>
            </a:r>
            <a:r>
              <a:rPr dirty="0" sz="1500" spc="-5">
                <a:latin typeface="Times New Roman"/>
                <a:cs typeface="Times New Roman"/>
              </a:rPr>
              <a:t>held.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5">
                <a:latin typeface="Times New Roman"/>
                <a:cs typeface="Times New Roman"/>
              </a:rPr>
              <a:t>this </a:t>
            </a:r>
            <a:r>
              <a:rPr dirty="0" sz="1500" spc="-20">
                <a:latin typeface="Times New Roman"/>
                <a:cs typeface="Times New Roman"/>
              </a:rPr>
              <a:t>quarter, </a:t>
            </a:r>
            <a:r>
              <a:rPr dirty="0" sz="1500">
                <a:latin typeface="Times New Roman"/>
                <a:cs typeface="Times New Roman"/>
              </a:rPr>
              <a:t>the </a:t>
            </a:r>
            <a:r>
              <a:rPr dirty="0" sz="1500" spc="-5">
                <a:latin typeface="Times New Roman"/>
                <a:cs typeface="Times New Roman"/>
              </a:rPr>
              <a:t>firm </a:t>
            </a:r>
            <a:r>
              <a:rPr dirty="0" sz="1500" spc="-10">
                <a:latin typeface="Times New Roman"/>
                <a:cs typeface="Times New Roman"/>
              </a:rPr>
              <a:t>paid </a:t>
            </a:r>
            <a:r>
              <a:rPr dirty="0" sz="1500" spc="-5">
                <a:latin typeface="Times New Roman"/>
                <a:cs typeface="Times New Roman"/>
              </a:rPr>
              <a:t>out </a:t>
            </a:r>
            <a:r>
              <a:rPr dirty="0" sz="1500">
                <a:latin typeface="Times New Roman"/>
                <a:cs typeface="Times New Roman"/>
              </a:rPr>
              <a:t>a </a:t>
            </a:r>
            <a:r>
              <a:rPr dirty="0" sz="1500" spc="-5">
                <a:latin typeface="Times New Roman"/>
                <a:cs typeface="Times New Roman"/>
              </a:rPr>
              <a:t>large </a:t>
            </a:r>
            <a:r>
              <a:rPr dirty="0" sz="1500" spc="-10">
                <a:latin typeface="Times New Roman"/>
                <a:cs typeface="Times New Roman"/>
              </a:rPr>
              <a:t>special net </a:t>
            </a:r>
            <a:r>
              <a:rPr dirty="0" sz="1500" spc="-5">
                <a:latin typeface="Times New Roman"/>
                <a:cs typeface="Times New Roman"/>
              </a:rPr>
              <a:t>dividend </a:t>
            </a:r>
            <a:r>
              <a:rPr dirty="0" sz="1500" spc="-10">
                <a:latin typeface="Times New Roman"/>
                <a:cs typeface="Times New Roman"/>
              </a:rPr>
              <a:t>to  shareholders </a:t>
            </a:r>
            <a:r>
              <a:rPr dirty="0" sz="1500">
                <a:latin typeface="Times New Roman"/>
                <a:cs typeface="Times New Roman"/>
              </a:rPr>
              <a:t>of </a:t>
            </a:r>
            <a:r>
              <a:rPr dirty="0" sz="1500" spc="-5">
                <a:latin typeface="Times New Roman"/>
                <a:cs typeface="Times New Roman"/>
              </a:rPr>
              <a:t>$33,672 </a:t>
            </a:r>
            <a:r>
              <a:rPr dirty="0" sz="1500" spc="-10">
                <a:latin typeface="Times New Roman"/>
                <a:cs typeface="Times New Roman"/>
              </a:rPr>
              <a:t>million, leaving </a:t>
            </a:r>
            <a:r>
              <a:rPr dirty="0" sz="1500">
                <a:latin typeface="Times New Roman"/>
                <a:cs typeface="Times New Roman"/>
              </a:rPr>
              <a:t>a </a:t>
            </a:r>
            <a:r>
              <a:rPr dirty="0" sz="1500" spc="-15">
                <a:latin typeface="Times New Roman"/>
                <a:cs typeface="Times New Roman"/>
              </a:rPr>
              <a:t>cash </a:t>
            </a:r>
            <a:r>
              <a:rPr dirty="0" sz="1500">
                <a:latin typeface="Times New Roman"/>
                <a:cs typeface="Times New Roman"/>
              </a:rPr>
              <a:t>shortfall. </a:t>
            </a:r>
            <a:r>
              <a:rPr dirty="0" sz="1500" spc="-15">
                <a:latin typeface="Times New Roman"/>
                <a:cs typeface="Times New Roman"/>
              </a:rPr>
              <a:t>Accordingly, </a:t>
            </a:r>
            <a:r>
              <a:rPr dirty="0" sz="1500">
                <a:latin typeface="Times New Roman"/>
                <a:cs typeface="Times New Roman"/>
              </a:rPr>
              <a:t>it sold $30,230 </a:t>
            </a:r>
            <a:r>
              <a:rPr dirty="0" sz="1500" spc="-10">
                <a:latin typeface="Times New Roman"/>
                <a:cs typeface="Times New Roman"/>
              </a:rPr>
              <a:t>million </a:t>
            </a:r>
            <a:r>
              <a:rPr dirty="0" sz="1500">
                <a:latin typeface="Times New Roman"/>
                <a:cs typeface="Times New Roman"/>
              </a:rPr>
              <a:t>of </a:t>
            </a:r>
            <a:r>
              <a:rPr dirty="0" sz="1500" spc="-10">
                <a:latin typeface="Times New Roman"/>
                <a:cs typeface="Times New Roman"/>
              </a:rPr>
              <a:t>marketable  </a:t>
            </a:r>
            <a:r>
              <a:rPr dirty="0" sz="1500" spc="-5">
                <a:latin typeface="Times New Roman"/>
                <a:cs typeface="Times New Roman"/>
              </a:rPr>
              <a:t>securities </a:t>
            </a:r>
            <a:r>
              <a:rPr dirty="0" sz="1500">
                <a:latin typeface="Times New Roman"/>
                <a:cs typeface="Times New Roman"/>
              </a:rPr>
              <a:t>to provide </a:t>
            </a:r>
            <a:r>
              <a:rPr dirty="0" sz="1500" spc="-15">
                <a:latin typeface="Times New Roman"/>
                <a:cs typeface="Times New Roman"/>
              </a:rPr>
              <a:t>cash </a:t>
            </a:r>
            <a:r>
              <a:rPr dirty="0" sz="1500">
                <a:latin typeface="Times New Roman"/>
                <a:cs typeface="Times New Roman"/>
              </a:rPr>
              <a:t>for the</a:t>
            </a:r>
            <a:r>
              <a:rPr dirty="0" sz="1500" spc="-20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dividend.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1627" y="2983992"/>
            <a:ext cx="9000744" cy="36347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8405" y="326212"/>
            <a:ext cx="73526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Applying the Treasurer’s Rule: </a:t>
            </a:r>
            <a:r>
              <a:rPr dirty="0" spc="-15"/>
              <a:t>General</a:t>
            </a:r>
            <a:r>
              <a:rPr dirty="0" spc="-120"/>
              <a:t> </a:t>
            </a:r>
            <a:r>
              <a:rPr dirty="0" spc="-5"/>
              <a:t>Electric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5394" y="1045209"/>
            <a:ext cx="8472170" cy="1169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During </a:t>
            </a:r>
            <a:r>
              <a:rPr dirty="0" sz="1500" spc="-5">
                <a:latin typeface="Times New Roman"/>
                <a:cs typeface="Times New Roman"/>
              </a:rPr>
              <a:t>2002, </a:t>
            </a:r>
            <a:r>
              <a:rPr dirty="0" sz="1500" spc="-10">
                <a:latin typeface="Times New Roman"/>
                <a:cs typeface="Times New Roman"/>
              </a:rPr>
              <a:t>General Electric generated </a:t>
            </a:r>
            <a:r>
              <a:rPr dirty="0" sz="1500" spc="-5">
                <a:latin typeface="Times New Roman"/>
                <a:cs typeface="Times New Roman"/>
              </a:rPr>
              <a:t>$34.8 </a:t>
            </a:r>
            <a:r>
              <a:rPr dirty="0" sz="1500" spc="-10">
                <a:latin typeface="Times New Roman"/>
                <a:cs typeface="Times New Roman"/>
              </a:rPr>
              <a:t>billion </a:t>
            </a:r>
            <a:r>
              <a:rPr dirty="0" sz="1500" spc="-5">
                <a:latin typeface="Times New Roman"/>
                <a:cs typeface="Times New Roman"/>
              </a:rPr>
              <a:t>in CF from </a:t>
            </a:r>
            <a:r>
              <a:rPr dirty="0" sz="1500" spc="-10">
                <a:latin typeface="Times New Roman"/>
                <a:cs typeface="Times New Roman"/>
              </a:rPr>
              <a:t>operations </a:t>
            </a:r>
            <a:r>
              <a:rPr dirty="0" sz="1500" spc="-5">
                <a:latin typeface="Times New Roman"/>
                <a:cs typeface="Times New Roman"/>
              </a:rPr>
              <a:t>but </a:t>
            </a:r>
            <a:r>
              <a:rPr dirty="0" sz="1500" spc="-15">
                <a:latin typeface="Times New Roman"/>
                <a:cs typeface="Times New Roman"/>
              </a:rPr>
              <a:t>made </a:t>
            </a:r>
            <a:r>
              <a:rPr dirty="0" sz="1500">
                <a:latin typeface="Times New Roman"/>
                <a:cs typeface="Times New Roman"/>
              </a:rPr>
              <a:t>$61.2 </a:t>
            </a:r>
            <a:r>
              <a:rPr dirty="0" sz="1500" spc="-10">
                <a:latin typeface="Times New Roman"/>
                <a:cs typeface="Times New Roman"/>
              </a:rPr>
              <a:t>billion </a:t>
            </a:r>
            <a:r>
              <a:rPr dirty="0" sz="1500" spc="-5">
                <a:latin typeface="Times New Roman"/>
                <a:cs typeface="Times New Roman"/>
              </a:rPr>
              <a:t>further  </a:t>
            </a:r>
            <a:r>
              <a:rPr dirty="0" sz="1500" spc="-10">
                <a:latin typeface="Times New Roman"/>
                <a:cs typeface="Times New Roman"/>
              </a:rPr>
              <a:t>investment </a:t>
            </a:r>
            <a:r>
              <a:rPr dirty="0" sz="1500" spc="-5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operations, including </a:t>
            </a:r>
            <a:r>
              <a:rPr dirty="0" sz="1500" spc="-5">
                <a:latin typeface="Times New Roman"/>
                <a:cs typeface="Times New Roman"/>
              </a:rPr>
              <a:t>$7.7 </a:t>
            </a:r>
            <a:r>
              <a:rPr dirty="0" sz="1500" spc="-10">
                <a:latin typeface="Times New Roman"/>
                <a:cs typeface="Times New Roman"/>
              </a:rPr>
              <a:t>billion </a:t>
            </a:r>
            <a:r>
              <a:rPr dirty="0" sz="1500">
                <a:latin typeface="Times New Roman"/>
                <a:cs typeface="Times New Roman"/>
              </a:rPr>
              <a:t>of </a:t>
            </a:r>
            <a:r>
              <a:rPr dirty="0" sz="1500" spc="-15">
                <a:latin typeface="Times New Roman"/>
                <a:cs typeface="Times New Roman"/>
              </a:rPr>
              <a:t>capital </a:t>
            </a:r>
            <a:r>
              <a:rPr dirty="0" sz="1500" spc="-10">
                <a:latin typeface="Times New Roman"/>
                <a:cs typeface="Times New Roman"/>
              </a:rPr>
              <a:t>exp. </a:t>
            </a:r>
            <a:r>
              <a:rPr dirty="0" sz="1500">
                <a:latin typeface="Times New Roman"/>
                <a:cs typeface="Times New Roman"/>
              </a:rPr>
              <a:t>on </a:t>
            </a:r>
            <a:r>
              <a:rPr dirty="0" sz="1500" spc="-5">
                <a:latin typeface="Times New Roman"/>
                <a:cs typeface="Times New Roman"/>
              </a:rPr>
              <a:t>plant, property </a:t>
            </a:r>
            <a:r>
              <a:rPr dirty="0" sz="1500">
                <a:latin typeface="Times New Roman"/>
                <a:cs typeface="Times New Roman"/>
              </a:rPr>
              <a:t>&amp; </a:t>
            </a:r>
            <a:r>
              <a:rPr dirty="0" sz="1500" spc="-10">
                <a:latin typeface="Times New Roman"/>
                <a:cs typeface="Times New Roman"/>
              </a:rPr>
              <a:t>equipment, </a:t>
            </a:r>
            <a:r>
              <a:rPr dirty="0" sz="1500" spc="-5">
                <a:latin typeface="Times New Roman"/>
                <a:cs typeface="Times New Roman"/>
              </a:rPr>
              <a:t>$21.6 </a:t>
            </a:r>
            <a:r>
              <a:rPr dirty="0" sz="1500" spc="-10">
                <a:latin typeface="Times New Roman"/>
                <a:cs typeface="Times New Roman"/>
              </a:rPr>
              <a:t>billion in  acquisitions, and </a:t>
            </a:r>
            <a:r>
              <a:rPr dirty="0" sz="1500" spc="-5">
                <a:latin typeface="Times New Roman"/>
                <a:cs typeface="Times New Roman"/>
              </a:rPr>
              <a:t>$18.1 billion </a:t>
            </a:r>
            <a:r>
              <a:rPr dirty="0" sz="1500" spc="-10">
                <a:latin typeface="Times New Roman"/>
                <a:cs typeface="Times New Roman"/>
              </a:rPr>
              <a:t>investment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10">
                <a:latin typeface="Times New Roman"/>
                <a:cs typeface="Times New Roman"/>
              </a:rPr>
              <a:t>financing receivables. </a:t>
            </a:r>
            <a:r>
              <a:rPr dirty="0" sz="1500" spc="-20">
                <a:latin typeface="Times New Roman"/>
                <a:cs typeface="Times New Roman"/>
              </a:rPr>
              <a:t>Accordingly, </a:t>
            </a:r>
            <a:r>
              <a:rPr dirty="0" sz="1500" spc="-10">
                <a:latin typeface="Times New Roman"/>
                <a:cs typeface="Times New Roman"/>
              </a:rPr>
              <a:t>its FCF </a:t>
            </a:r>
            <a:r>
              <a:rPr dirty="0" sz="1500" spc="-15">
                <a:latin typeface="Times New Roman"/>
                <a:cs typeface="Times New Roman"/>
              </a:rPr>
              <a:t>was </a:t>
            </a:r>
            <a:r>
              <a:rPr dirty="0" sz="1500" spc="-10">
                <a:latin typeface="Times New Roman"/>
                <a:cs typeface="Times New Roman"/>
              </a:rPr>
              <a:t>negative </a:t>
            </a:r>
            <a:r>
              <a:rPr dirty="0" sz="1500">
                <a:latin typeface="Times New Roman"/>
                <a:cs typeface="Times New Roman"/>
              </a:rPr>
              <a:t>to </a:t>
            </a:r>
            <a:r>
              <a:rPr dirty="0" sz="1500" spc="-5">
                <a:latin typeface="Times New Roman"/>
                <a:cs typeface="Times New Roman"/>
              </a:rPr>
              <a:t>the  </a:t>
            </a:r>
            <a:r>
              <a:rPr dirty="0" sz="1500" spc="-10">
                <a:latin typeface="Times New Roman"/>
                <a:cs typeface="Times New Roman"/>
              </a:rPr>
              <a:t>amount </a:t>
            </a:r>
            <a:r>
              <a:rPr dirty="0" sz="1500" spc="-5">
                <a:latin typeface="Times New Roman"/>
                <a:cs typeface="Times New Roman"/>
              </a:rPr>
              <a:t>of -$26.4 </a:t>
            </a:r>
            <a:r>
              <a:rPr dirty="0" sz="1500" spc="-10">
                <a:latin typeface="Times New Roman"/>
                <a:cs typeface="Times New Roman"/>
              </a:rPr>
              <a:t>billion. As </a:t>
            </a:r>
            <a:r>
              <a:rPr dirty="0" sz="1500">
                <a:latin typeface="Times New Roman"/>
                <a:cs typeface="Times New Roman"/>
              </a:rPr>
              <a:t>it </a:t>
            </a:r>
            <a:r>
              <a:rPr dirty="0" sz="1500" spc="-10">
                <a:latin typeface="Times New Roman"/>
                <a:cs typeface="Times New Roman"/>
              </a:rPr>
              <a:t>paid out </a:t>
            </a:r>
            <a:r>
              <a:rPr dirty="0" sz="1500">
                <a:latin typeface="Times New Roman"/>
                <a:cs typeface="Times New Roman"/>
              </a:rPr>
              <a:t>$8.1 </a:t>
            </a:r>
            <a:r>
              <a:rPr dirty="0" sz="1500" spc="-10">
                <a:latin typeface="Times New Roman"/>
                <a:cs typeface="Times New Roman"/>
              </a:rPr>
              <a:t>billion </a:t>
            </a:r>
            <a:r>
              <a:rPr dirty="0" sz="1500" spc="-5">
                <a:latin typeface="Times New Roman"/>
                <a:cs typeface="Times New Roman"/>
              </a:rPr>
              <a:t>to </a:t>
            </a:r>
            <a:r>
              <a:rPr dirty="0" sz="1500" spc="-10">
                <a:latin typeface="Times New Roman"/>
                <a:cs typeface="Times New Roman"/>
              </a:rPr>
              <a:t>shareholders, </a:t>
            </a:r>
            <a:r>
              <a:rPr dirty="0" sz="1500" spc="-5">
                <a:latin typeface="Times New Roman"/>
                <a:cs typeface="Times New Roman"/>
              </a:rPr>
              <a:t>it </a:t>
            </a:r>
            <a:r>
              <a:rPr dirty="0" sz="1500" spc="-10">
                <a:latin typeface="Times New Roman"/>
                <a:cs typeface="Times New Roman"/>
              </a:rPr>
              <a:t>had </a:t>
            </a:r>
            <a:r>
              <a:rPr dirty="0" sz="1500" spc="-5">
                <a:latin typeface="Times New Roman"/>
                <a:cs typeface="Times New Roman"/>
              </a:rPr>
              <a:t>to borrow </a:t>
            </a:r>
            <a:r>
              <a:rPr dirty="0" sz="1500">
                <a:latin typeface="Times New Roman"/>
                <a:cs typeface="Times New Roman"/>
              </a:rPr>
              <a:t>$40.6 </a:t>
            </a:r>
            <a:r>
              <a:rPr dirty="0" sz="1500" spc="-10">
                <a:latin typeface="Times New Roman"/>
                <a:cs typeface="Times New Roman"/>
              </a:rPr>
              <a:t>billion </a:t>
            </a:r>
            <a:r>
              <a:rPr dirty="0" sz="1500" spc="-5">
                <a:latin typeface="Times New Roman"/>
                <a:cs typeface="Times New Roman"/>
              </a:rPr>
              <a:t>to </a:t>
            </a:r>
            <a:r>
              <a:rPr dirty="0" sz="1500" spc="-10">
                <a:latin typeface="Times New Roman"/>
                <a:cs typeface="Times New Roman"/>
              </a:rPr>
              <a:t>cover </a:t>
            </a:r>
            <a:r>
              <a:rPr dirty="0" sz="1500" spc="-5">
                <a:latin typeface="Times New Roman"/>
                <a:cs typeface="Times New Roman"/>
              </a:rPr>
              <a:t>this  payout,</a:t>
            </a:r>
            <a:r>
              <a:rPr dirty="0" sz="1500" spc="-4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the</a:t>
            </a:r>
            <a:r>
              <a:rPr dirty="0" sz="1500" spc="-2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free</a:t>
            </a:r>
            <a:r>
              <a:rPr dirty="0" sz="1500" spc="-35">
                <a:latin typeface="Times New Roman"/>
                <a:cs typeface="Times New Roman"/>
              </a:rPr>
              <a:t> </a:t>
            </a:r>
            <a:r>
              <a:rPr dirty="0" sz="1500" spc="-15">
                <a:latin typeface="Times New Roman"/>
                <a:cs typeface="Times New Roman"/>
              </a:rPr>
              <a:t>cash</a:t>
            </a:r>
            <a:r>
              <a:rPr dirty="0" sz="1500" spc="-1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deficit,</a:t>
            </a:r>
            <a:r>
              <a:rPr dirty="0" sz="1500" spc="-5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and</a:t>
            </a:r>
            <a:r>
              <a:rPr dirty="0" sz="1500" spc="-2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$6.1</a:t>
            </a:r>
            <a:r>
              <a:rPr dirty="0" sz="1500" spc="-15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billion</a:t>
            </a:r>
            <a:r>
              <a:rPr dirty="0" sz="1500" spc="-35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in </a:t>
            </a:r>
            <a:r>
              <a:rPr dirty="0" sz="1500" spc="-5">
                <a:latin typeface="Times New Roman"/>
                <a:cs typeface="Times New Roman"/>
              </a:rPr>
              <a:t>interest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 spc="-15">
                <a:latin typeface="Times New Roman"/>
                <a:cs typeface="Times New Roman"/>
              </a:rPr>
              <a:t>payments</a:t>
            </a:r>
            <a:r>
              <a:rPr dirty="0" sz="1500">
                <a:latin typeface="Times New Roman"/>
                <a:cs typeface="Times New Roman"/>
              </a:rPr>
              <a:t> on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debt.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4923" y="2430779"/>
            <a:ext cx="7725156" cy="29626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032000" marR="5080" indent="-201993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Statement of Cash</a:t>
            </a:r>
            <a:r>
              <a:rPr dirty="0" spc="-80"/>
              <a:t> </a:t>
            </a:r>
            <a:r>
              <a:rPr dirty="0" spc="-20"/>
              <a:t>Flows  </a:t>
            </a:r>
            <a:r>
              <a:rPr dirty="0" spc="-5"/>
              <a:t>C – I = d +</a:t>
            </a:r>
            <a:r>
              <a:rPr dirty="0" spc="-15"/>
              <a:t> </a:t>
            </a:r>
            <a:r>
              <a:rPr dirty="0" spc="-5"/>
              <a:t>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45911" y="1187786"/>
            <a:ext cx="492759" cy="13442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27000">
              <a:lnSpc>
                <a:spcPct val="144200"/>
              </a:lnSpc>
              <a:spcBef>
                <a:spcPts val="95"/>
              </a:spcBef>
            </a:pPr>
            <a:r>
              <a:rPr dirty="0" sz="2000">
                <a:latin typeface="Times New Roman"/>
                <a:cs typeface="Times New Roman"/>
              </a:rPr>
              <a:t>C  </a:t>
            </a:r>
            <a:r>
              <a:rPr dirty="0" u="heavy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(I) 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u="dbl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 -</a:t>
            </a:r>
            <a:r>
              <a:rPr dirty="0" u="dbl" sz="2000" spc="-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40804" y="1187786"/>
            <a:ext cx="4385310" cy="25165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541780">
              <a:lnSpc>
                <a:spcPct val="144200"/>
              </a:lnSpc>
              <a:spcBef>
                <a:spcPts val="95"/>
              </a:spcBef>
            </a:pPr>
            <a:r>
              <a:rPr dirty="0" sz="2000">
                <a:latin typeface="Times New Roman"/>
                <a:cs typeface="Times New Roman"/>
              </a:rPr>
              <a:t>Cash flows from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  Cash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investment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2000">
                <a:latin typeface="Times New Roman"/>
                <a:cs typeface="Times New Roman"/>
              </a:rPr>
              <a:t>Free cash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dirty="0" sz="2000">
                <a:latin typeface="Times New Roman"/>
                <a:cs typeface="Times New Roman"/>
              </a:rPr>
              <a:t>Equity financing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flows:</a:t>
            </a:r>
            <a:endParaRPr sz="2000">
              <a:latin typeface="Times New Roman"/>
              <a:cs typeface="Times New Roman"/>
            </a:endParaRPr>
          </a:p>
          <a:p>
            <a:pPr marL="394335" marR="5080">
              <a:lnSpc>
                <a:spcPts val="2310"/>
              </a:lnSpc>
              <a:spcBef>
                <a:spcPts val="1210"/>
              </a:spcBef>
              <a:tabLst>
                <a:tab pos="3834765" algn="l"/>
                <a:tab pos="3898265" algn="l"/>
              </a:tabLst>
            </a:pPr>
            <a:r>
              <a:rPr dirty="0" sz="2000">
                <a:latin typeface="Times New Roman"/>
                <a:cs typeface="Times New Roman"/>
              </a:rPr>
              <a:t>Dividends and</a:t>
            </a:r>
            <a:r>
              <a:rPr dirty="0" sz="2000" spc="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</a:t>
            </a:r>
            <a:r>
              <a:rPr dirty="0" sz="2000" spc="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repurchases		XX  </a:t>
            </a:r>
            <a:r>
              <a:rPr dirty="0" sz="2000">
                <a:latin typeface="Times New Roman"/>
                <a:cs typeface="Times New Roman"/>
              </a:rPr>
              <a:t>Share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issue</a:t>
            </a:r>
            <a:r>
              <a:rPr dirty="0" sz="2000">
                <a:latin typeface="Times New Roman"/>
                <a:cs typeface="Times New Roman"/>
              </a:rPr>
              <a:t>s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(XX)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00688" y="3372590"/>
            <a:ext cx="15303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40804" y="3958544"/>
            <a:ext cx="4385310" cy="15036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355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Debt financing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flows:</a:t>
            </a:r>
            <a:endParaRPr sz="2000">
              <a:latin typeface="Times New Roman"/>
              <a:cs typeface="Times New Roman"/>
            </a:endParaRPr>
          </a:p>
          <a:p>
            <a:pPr marL="394335" marR="5080">
              <a:lnSpc>
                <a:spcPts val="2310"/>
              </a:lnSpc>
              <a:spcBef>
                <a:spcPts val="105"/>
              </a:spcBef>
              <a:tabLst>
                <a:tab pos="3834765" algn="l"/>
                <a:tab pos="3898265" algn="l"/>
              </a:tabLst>
            </a:pPr>
            <a:r>
              <a:rPr dirty="0" sz="2000">
                <a:latin typeface="Times New Roman"/>
                <a:cs typeface="Times New Roman"/>
              </a:rPr>
              <a:t>Net purchases of</a:t>
            </a:r>
            <a:r>
              <a:rPr dirty="0" sz="2000" spc="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financial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assets		XX  </a:t>
            </a:r>
            <a:r>
              <a:rPr dirty="0" sz="2000">
                <a:latin typeface="Times New Roman"/>
                <a:cs typeface="Times New Roman"/>
              </a:rPr>
              <a:t>Inte</a:t>
            </a:r>
            <a:r>
              <a:rPr dirty="0" sz="2000">
                <a:latin typeface="Times New Roman"/>
                <a:cs typeface="Times New Roman"/>
              </a:rPr>
              <a:t>rest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financial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>
                <a:latin typeface="Times New Roman"/>
                <a:cs typeface="Times New Roman"/>
              </a:rPr>
              <a:t>ssets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2000">
                <a:latin typeface="Times New Roman"/>
                <a:cs typeface="Times New Roman"/>
              </a:rPr>
              <a:t>(XX)  Net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issue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debt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2000">
                <a:latin typeface="Times New Roman"/>
                <a:cs typeface="Times New Roman"/>
              </a:rPr>
              <a:t>(XX)</a:t>
            </a:r>
            <a:endParaRPr sz="2000">
              <a:latin typeface="Times New Roman"/>
              <a:cs typeface="Times New Roman"/>
            </a:endParaRPr>
          </a:p>
          <a:p>
            <a:pPr marL="394335">
              <a:lnSpc>
                <a:spcPts val="2240"/>
              </a:lnSpc>
              <a:tabLst>
                <a:tab pos="3898265" algn="l"/>
              </a:tabLst>
            </a:pPr>
            <a:r>
              <a:rPr dirty="0" sz="2000">
                <a:latin typeface="Times New Roman"/>
                <a:cs typeface="Times New Roman"/>
              </a:rPr>
              <a:t>Interest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debt	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09605" y="5130666"/>
            <a:ext cx="35814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3200" algn="l"/>
              </a:tabLst>
            </a:pP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40804" y="5716620"/>
            <a:ext cx="220091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30">
                <a:latin typeface="Times New Roman"/>
                <a:cs typeface="Times New Roman"/>
              </a:rPr>
              <a:t>Total </a:t>
            </a:r>
            <a:r>
              <a:rPr dirty="0" sz="2000">
                <a:latin typeface="Times New Roman"/>
                <a:cs typeface="Times New Roman"/>
              </a:rPr>
              <a:t>financing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flows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82216" y="5716620"/>
            <a:ext cx="56578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dbl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 +</a:t>
            </a:r>
            <a:r>
              <a:rPr dirty="0" u="dbl" sz="20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6505" y="326212"/>
            <a:ext cx="728725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Cash Flow Statements:</a:t>
            </a:r>
            <a:r>
              <a:rPr dirty="0" spc="20"/>
              <a:t> </a:t>
            </a:r>
            <a:r>
              <a:rPr dirty="0" spc="-5"/>
              <a:t>Microsoft</a:t>
            </a:r>
          </a:p>
        </p:txBody>
      </p:sp>
      <p:sp>
        <p:nvSpPr>
          <p:cNvPr id="3" name="object 3"/>
          <p:cNvSpPr/>
          <p:nvPr/>
        </p:nvSpPr>
        <p:spPr>
          <a:xfrm>
            <a:off x="169862" y="1209675"/>
            <a:ext cx="2856865" cy="220345"/>
          </a:xfrm>
          <a:custGeom>
            <a:avLst/>
            <a:gdLst/>
            <a:ahLst/>
            <a:cxnLst/>
            <a:rect l="l" t="t" r="r" b="b"/>
            <a:pathLst>
              <a:path w="2856865" h="220344">
                <a:moveTo>
                  <a:pt x="0" y="220345"/>
                </a:moveTo>
                <a:lnTo>
                  <a:pt x="2856865" y="220345"/>
                </a:lnTo>
                <a:lnTo>
                  <a:pt x="2856865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26664" y="1209675"/>
            <a:ext cx="887730" cy="220345"/>
          </a:xfrm>
          <a:custGeom>
            <a:avLst/>
            <a:gdLst/>
            <a:ahLst/>
            <a:cxnLst/>
            <a:rect l="l" t="t" r="r" b="b"/>
            <a:pathLst>
              <a:path w="887729" h="220344">
                <a:moveTo>
                  <a:pt x="0" y="220345"/>
                </a:moveTo>
                <a:lnTo>
                  <a:pt x="887730" y="220345"/>
                </a:lnTo>
                <a:lnTo>
                  <a:pt x="887730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914394" y="1209675"/>
            <a:ext cx="1689100" cy="220345"/>
          </a:xfrm>
          <a:custGeom>
            <a:avLst/>
            <a:gdLst/>
            <a:ahLst/>
            <a:cxnLst/>
            <a:rect l="l" t="t" r="r" b="b"/>
            <a:pathLst>
              <a:path w="1689100" h="220344">
                <a:moveTo>
                  <a:pt x="0" y="220345"/>
                </a:moveTo>
                <a:lnTo>
                  <a:pt x="1689100" y="220345"/>
                </a:lnTo>
                <a:lnTo>
                  <a:pt x="1689100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603494" y="1209675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4">
                <a:moveTo>
                  <a:pt x="0" y="220345"/>
                </a:moveTo>
                <a:lnTo>
                  <a:pt x="844550" y="220345"/>
                </a:lnTo>
                <a:lnTo>
                  <a:pt x="844550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48044" y="1209675"/>
            <a:ext cx="2440305" cy="220345"/>
          </a:xfrm>
          <a:custGeom>
            <a:avLst/>
            <a:gdLst/>
            <a:ahLst/>
            <a:cxnLst/>
            <a:rect l="l" t="t" r="r" b="b"/>
            <a:pathLst>
              <a:path w="2440304" h="220344">
                <a:moveTo>
                  <a:pt x="0" y="220345"/>
                </a:moveTo>
                <a:lnTo>
                  <a:pt x="2440304" y="220345"/>
                </a:lnTo>
                <a:lnTo>
                  <a:pt x="2440304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69862" y="1429969"/>
            <a:ext cx="2856865" cy="338455"/>
          </a:xfrm>
          <a:custGeom>
            <a:avLst/>
            <a:gdLst/>
            <a:ahLst/>
            <a:cxnLst/>
            <a:rect l="l" t="t" r="r" b="b"/>
            <a:pathLst>
              <a:path w="2856865" h="338455">
                <a:moveTo>
                  <a:pt x="0" y="338378"/>
                </a:moveTo>
                <a:lnTo>
                  <a:pt x="2856865" y="338378"/>
                </a:lnTo>
                <a:lnTo>
                  <a:pt x="2856865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026664" y="1429969"/>
            <a:ext cx="887730" cy="338455"/>
          </a:xfrm>
          <a:custGeom>
            <a:avLst/>
            <a:gdLst/>
            <a:ahLst/>
            <a:cxnLst/>
            <a:rect l="l" t="t" r="r" b="b"/>
            <a:pathLst>
              <a:path w="887729" h="338455">
                <a:moveTo>
                  <a:pt x="0" y="338378"/>
                </a:moveTo>
                <a:lnTo>
                  <a:pt x="887730" y="338378"/>
                </a:lnTo>
                <a:lnTo>
                  <a:pt x="887730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914394" y="1429969"/>
            <a:ext cx="844550" cy="338455"/>
          </a:xfrm>
          <a:custGeom>
            <a:avLst/>
            <a:gdLst/>
            <a:ahLst/>
            <a:cxnLst/>
            <a:rect l="l" t="t" r="r" b="b"/>
            <a:pathLst>
              <a:path w="844550" h="338455">
                <a:moveTo>
                  <a:pt x="0" y="338378"/>
                </a:moveTo>
                <a:lnTo>
                  <a:pt x="844550" y="338378"/>
                </a:lnTo>
                <a:lnTo>
                  <a:pt x="844550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758944" y="1429969"/>
            <a:ext cx="844550" cy="338455"/>
          </a:xfrm>
          <a:custGeom>
            <a:avLst/>
            <a:gdLst/>
            <a:ahLst/>
            <a:cxnLst/>
            <a:rect l="l" t="t" r="r" b="b"/>
            <a:pathLst>
              <a:path w="844550" h="338455">
                <a:moveTo>
                  <a:pt x="0" y="338378"/>
                </a:moveTo>
                <a:lnTo>
                  <a:pt x="844550" y="338378"/>
                </a:lnTo>
                <a:lnTo>
                  <a:pt x="844550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603494" y="1429969"/>
            <a:ext cx="844550" cy="338455"/>
          </a:xfrm>
          <a:custGeom>
            <a:avLst/>
            <a:gdLst/>
            <a:ahLst/>
            <a:cxnLst/>
            <a:rect l="l" t="t" r="r" b="b"/>
            <a:pathLst>
              <a:path w="844550" h="338455">
                <a:moveTo>
                  <a:pt x="0" y="338378"/>
                </a:moveTo>
                <a:lnTo>
                  <a:pt x="844550" y="338378"/>
                </a:lnTo>
                <a:lnTo>
                  <a:pt x="844550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448044" y="1429969"/>
            <a:ext cx="1631314" cy="338455"/>
          </a:xfrm>
          <a:custGeom>
            <a:avLst/>
            <a:gdLst/>
            <a:ahLst/>
            <a:cxnLst/>
            <a:rect l="l" t="t" r="r" b="b"/>
            <a:pathLst>
              <a:path w="1631315" h="338455">
                <a:moveTo>
                  <a:pt x="0" y="338378"/>
                </a:moveTo>
                <a:lnTo>
                  <a:pt x="1631315" y="338378"/>
                </a:lnTo>
                <a:lnTo>
                  <a:pt x="1631315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8079358" y="1429969"/>
            <a:ext cx="808990" cy="338455"/>
          </a:xfrm>
          <a:custGeom>
            <a:avLst/>
            <a:gdLst/>
            <a:ahLst/>
            <a:cxnLst/>
            <a:rect l="l" t="t" r="r" b="b"/>
            <a:pathLst>
              <a:path w="808990" h="338455">
                <a:moveTo>
                  <a:pt x="0" y="338378"/>
                </a:moveTo>
                <a:lnTo>
                  <a:pt x="808990" y="338378"/>
                </a:lnTo>
                <a:lnTo>
                  <a:pt x="808990" y="0"/>
                </a:lnTo>
                <a:lnTo>
                  <a:pt x="0" y="0"/>
                </a:lnTo>
                <a:lnTo>
                  <a:pt x="0" y="33837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69862" y="1768373"/>
            <a:ext cx="2856865" cy="329565"/>
          </a:xfrm>
          <a:custGeom>
            <a:avLst/>
            <a:gdLst/>
            <a:ahLst/>
            <a:cxnLst/>
            <a:rect l="l" t="t" r="r" b="b"/>
            <a:pathLst>
              <a:path w="2856865" h="329564">
                <a:moveTo>
                  <a:pt x="0" y="329285"/>
                </a:moveTo>
                <a:lnTo>
                  <a:pt x="2856865" y="329285"/>
                </a:lnTo>
                <a:lnTo>
                  <a:pt x="2856865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026664" y="1768373"/>
            <a:ext cx="887730" cy="329565"/>
          </a:xfrm>
          <a:custGeom>
            <a:avLst/>
            <a:gdLst/>
            <a:ahLst/>
            <a:cxnLst/>
            <a:rect l="l" t="t" r="r" b="b"/>
            <a:pathLst>
              <a:path w="887729" h="329564">
                <a:moveTo>
                  <a:pt x="0" y="329285"/>
                </a:moveTo>
                <a:lnTo>
                  <a:pt x="887730" y="329285"/>
                </a:lnTo>
                <a:lnTo>
                  <a:pt x="887730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914394" y="1768373"/>
            <a:ext cx="844550" cy="329565"/>
          </a:xfrm>
          <a:custGeom>
            <a:avLst/>
            <a:gdLst/>
            <a:ahLst/>
            <a:cxnLst/>
            <a:rect l="l" t="t" r="r" b="b"/>
            <a:pathLst>
              <a:path w="844550" h="329564">
                <a:moveTo>
                  <a:pt x="0" y="329285"/>
                </a:moveTo>
                <a:lnTo>
                  <a:pt x="844550" y="329285"/>
                </a:lnTo>
                <a:lnTo>
                  <a:pt x="844550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758944" y="1768373"/>
            <a:ext cx="844550" cy="329565"/>
          </a:xfrm>
          <a:custGeom>
            <a:avLst/>
            <a:gdLst/>
            <a:ahLst/>
            <a:cxnLst/>
            <a:rect l="l" t="t" r="r" b="b"/>
            <a:pathLst>
              <a:path w="844550" h="329564">
                <a:moveTo>
                  <a:pt x="0" y="329285"/>
                </a:moveTo>
                <a:lnTo>
                  <a:pt x="844550" y="329285"/>
                </a:lnTo>
                <a:lnTo>
                  <a:pt x="844550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603494" y="1768373"/>
            <a:ext cx="844550" cy="329565"/>
          </a:xfrm>
          <a:custGeom>
            <a:avLst/>
            <a:gdLst/>
            <a:ahLst/>
            <a:cxnLst/>
            <a:rect l="l" t="t" r="r" b="b"/>
            <a:pathLst>
              <a:path w="844550" h="329564">
                <a:moveTo>
                  <a:pt x="0" y="329285"/>
                </a:moveTo>
                <a:lnTo>
                  <a:pt x="844550" y="329285"/>
                </a:lnTo>
                <a:lnTo>
                  <a:pt x="844550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448044" y="1768373"/>
            <a:ext cx="1631314" cy="329565"/>
          </a:xfrm>
          <a:custGeom>
            <a:avLst/>
            <a:gdLst/>
            <a:ahLst/>
            <a:cxnLst/>
            <a:rect l="l" t="t" r="r" b="b"/>
            <a:pathLst>
              <a:path w="1631315" h="329564">
                <a:moveTo>
                  <a:pt x="0" y="329285"/>
                </a:moveTo>
                <a:lnTo>
                  <a:pt x="1631315" y="329285"/>
                </a:lnTo>
                <a:lnTo>
                  <a:pt x="1631315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079358" y="1768373"/>
            <a:ext cx="808990" cy="329565"/>
          </a:xfrm>
          <a:custGeom>
            <a:avLst/>
            <a:gdLst/>
            <a:ahLst/>
            <a:cxnLst/>
            <a:rect l="l" t="t" r="r" b="b"/>
            <a:pathLst>
              <a:path w="808990" h="329564">
                <a:moveTo>
                  <a:pt x="0" y="329285"/>
                </a:moveTo>
                <a:lnTo>
                  <a:pt x="808990" y="329285"/>
                </a:lnTo>
                <a:lnTo>
                  <a:pt x="808990" y="0"/>
                </a:lnTo>
                <a:lnTo>
                  <a:pt x="0" y="0"/>
                </a:lnTo>
                <a:lnTo>
                  <a:pt x="0" y="32928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69862" y="2097709"/>
            <a:ext cx="2856865" cy="220979"/>
          </a:xfrm>
          <a:custGeom>
            <a:avLst/>
            <a:gdLst/>
            <a:ahLst/>
            <a:cxnLst/>
            <a:rect l="l" t="t" r="r" b="b"/>
            <a:pathLst>
              <a:path w="2856865" h="220980">
                <a:moveTo>
                  <a:pt x="0" y="220675"/>
                </a:moveTo>
                <a:lnTo>
                  <a:pt x="2856865" y="220675"/>
                </a:lnTo>
                <a:lnTo>
                  <a:pt x="2856865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026664" y="2097709"/>
            <a:ext cx="887730" cy="220979"/>
          </a:xfrm>
          <a:custGeom>
            <a:avLst/>
            <a:gdLst/>
            <a:ahLst/>
            <a:cxnLst/>
            <a:rect l="l" t="t" r="r" b="b"/>
            <a:pathLst>
              <a:path w="887729" h="220980">
                <a:moveTo>
                  <a:pt x="0" y="220675"/>
                </a:moveTo>
                <a:lnTo>
                  <a:pt x="887730" y="220675"/>
                </a:lnTo>
                <a:lnTo>
                  <a:pt x="887730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914394" y="2097709"/>
            <a:ext cx="844550" cy="220979"/>
          </a:xfrm>
          <a:custGeom>
            <a:avLst/>
            <a:gdLst/>
            <a:ahLst/>
            <a:cxnLst/>
            <a:rect l="l" t="t" r="r" b="b"/>
            <a:pathLst>
              <a:path w="844550" h="220980">
                <a:moveTo>
                  <a:pt x="0" y="220675"/>
                </a:moveTo>
                <a:lnTo>
                  <a:pt x="844550" y="220675"/>
                </a:lnTo>
                <a:lnTo>
                  <a:pt x="844550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758944" y="2097709"/>
            <a:ext cx="844550" cy="220979"/>
          </a:xfrm>
          <a:custGeom>
            <a:avLst/>
            <a:gdLst/>
            <a:ahLst/>
            <a:cxnLst/>
            <a:rect l="l" t="t" r="r" b="b"/>
            <a:pathLst>
              <a:path w="844550" h="220980">
                <a:moveTo>
                  <a:pt x="0" y="220675"/>
                </a:moveTo>
                <a:lnTo>
                  <a:pt x="844550" y="220675"/>
                </a:lnTo>
                <a:lnTo>
                  <a:pt x="844550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603494" y="2097709"/>
            <a:ext cx="844550" cy="220979"/>
          </a:xfrm>
          <a:custGeom>
            <a:avLst/>
            <a:gdLst/>
            <a:ahLst/>
            <a:cxnLst/>
            <a:rect l="l" t="t" r="r" b="b"/>
            <a:pathLst>
              <a:path w="844550" h="220980">
                <a:moveTo>
                  <a:pt x="0" y="220675"/>
                </a:moveTo>
                <a:lnTo>
                  <a:pt x="844550" y="220675"/>
                </a:lnTo>
                <a:lnTo>
                  <a:pt x="844550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448044" y="2097709"/>
            <a:ext cx="1631314" cy="220979"/>
          </a:xfrm>
          <a:custGeom>
            <a:avLst/>
            <a:gdLst/>
            <a:ahLst/>
            <a:cxnLst/>
            <a:rect l="l" t="t" r="r" b="b"/>
            <a:pathLst>
              <a:path w="1631315" h="220980">
                <a:moveTo>
                  <a:pt x="0" y="220675"/>
                </a:moveTo>
                <a:lnTo>
                  <a:pt x="1631315" y="220675"/>
                </a:lnTo>
                <a:lnTo>
                  <a:pt x="1631315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8079358" y="2097709"/>
            <a:ext cx="808990" cy="220979"/>
          </a:xfrm>
          <a:custGeom>
            <a:avLst/>
            <a:gdLst/>
            <a:ahLst/>
            <a:cxnLst/>
            <a:rect l="l" t="t" r="r" b="b"/>
            <a:pathLst>
              <a:path w="808990" h="220980">
                <a:moveTo>
                  <a:pt x="0" y="220675"/>
                </a:moveTo>
                <a:lnTo>
                  <a:pt x="808990" y="220675"/>
                </a:lnTo>
                <a:lnTo>
                  <a:pt x="808990" y="0"/>
                </a:lnTo>
                <a:lnTo>
                  <a:pt x="0" y="0"/>
                </a:lnTo>
                <a:lnTo>
                  <a:pt x="0" y="2206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69862" y="2318385"/>
            <a:ext cx="2856865" cy="330835"/>
          </a:xfrm>
          <a:custGeom>
            <a:avLst/>
            <a:gdLst/>
            <a:ahLst/>
            <a:cxnLst/>
            <a:rect l="l" t="t" r="r" b="b"/>
            <a:pathLst>
              <a:path w="2856865" h="330835">
                <a:moveTo>
                  <a:pt x="0" y="330581"/>
                </a:moveTo>
                <a:lnTo>
                  <a:pt x="2856865" y="330581"/>
                </a:lnTo>
                <a:lnTo>
                  <a:pt x="2856865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026664" y="2318385"/>
            <a:ext cx="887730" cy="330835"/>
          </a:xfrm>
          <a:custGeom>
            <a:avLst/>
            <a:gdLst/>
            <a:ahLst/>
            <a:cxnLst/>
            <a:rect l="l" t="t" r="r" b="b"/>
            <a:pathLst>
              <a:path w="887729" h="330835">
                <a:moveTo>
                  <a:pt x="0" y="330581"/>
                </a:moveTo>
                <a:lnTo>
                  <a:pt x="887730" y="330581"/>
                </a:lnTo>
                <a:lnTo>
                  <a:pt x="887730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914394" y="2318385"/>
            <a:ext cx="844550" cy="330835"/>
          </a:xfrm>
          <a:custGeom>
            <a:avLst/>
            <a:gdLst/>
            <a:ahLst/>
            <a:cxnLst/>
            <a:rect l="l" t="t" r="r" b="b"/>
            <a:pathLst>
              <a:path w="844550" h="330835">
                <a:moveTo>
                  <a:pt x="0" y="330581"/>
                </a:moveTo>
                <a:lnTo>
                  <a:pt x="844550" y="330581"/>
                </a:lnTo>
                <a:lnTo>
                  <a:pt x="844550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758944" y="2318385"/>
            <a:ext cx="844550" cy="330835"/>
          </a:xfrm>
          <a:custGeom>
            <a:avLst/>
            <a:gdLst/>
            <a:ahLst/>
            <a:cxnLst/>
            <a:rect l="l" t="t" r="r" b="b"/>
            <a:pathLst>
              <a:path w="844550" h="330835">
                <a:moveTo>
                  <a:pt x="0" y="330581"/>
                </a:moveTo>
                <a:lnTo>
                  <a:pt x="844550" y="330581"/>
                </a:lnTo>
                <a:lnTo>
                  <a:pt x="844550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603494" y="2318385"/>
            <a:ext cx="844550" cy="330835"/>
          </a:xfrm>
          <a:custGeom>
            <a:avLst/>
            <a:gdLst/>
            <a:ahLst/>
            <a:cxnLst/>
            <a:rect l="l" t="t" r="r" b="b"/>
            <a:pathLst>
              <a:path w="844550" h="330835">
                <a:moveTo>
                  <a:pt x="0" y="330581"/>
                </a:moveTo>
                <a:lnTo>
                  <a:pt x="844550" y="330581"/>
                </a:lnTo>
                <a:lnTo>
                  <a:pt x="844550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448044" y="2318385"/>
            <a:ext cx="1631314" cy="330835"/>
          </a:xfrm>
          <a:custGeom>
            <a:avLst/>
            <a:gdLst/>
            <a:ahLst/>
            <a:cxnLst/>
            <a:rect l="l" t="t" r="r" b="b"/>
            <a:pathLst>
              <a:path w="1631315" h="330835">
                <a:moveTo>
                  <a:pt x="0" y="330581"/>
                </a:moveTo>
                <a:lnTo>
                  <a:pt x="1631315" y="330581"/>
                </a:lnTo>
                <a:lnTo>
                  <a:pt x="1631315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8079358" y="2318385"/>
            <a:ext cx="808990" cy="330835"/>
          </a:xfrm>
          <a:custGeom>
            <a:avLst/>
            <a:gdLst/>
            <a:ahLst/>
            <a:cxnLst/>
            <a:rect l="l" t="t" r="r" b="b"/>
            <a:pathLst>
              <a:path w="808990" h="330835">
                <a:moveTo>
                  <a:pt x="0" y="330581"/>
                </a:moveTo>
                <a:lnTo>
                  <a:pt x="808990" y="330581"/>
                </a:lnTo>
                <a:lnTo>
                  <a:pt x="808990" y="0"/>
                </a:lnTo>
                <a:lnTo>
                  <a:pt x="0" y="0"/>
                </a:lnTo>
                <a:lnTo>
                  <a:pt x="0" y="33058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69862" y="2648927"/>
            <a:ext cx="2856865" cy="344805"/>
          </a:xfrm>
          <a:custGeom>
            <a:avLst/>
            <a:gdLst/>
            <a:ahLst/>
            <a:cxnLst/>
            <a:rect l="l" t="t" r="r" b="b"/>
            <a:pathLst>
              <a:path w="2856865" h="344805">
                <a:moveTo>
                  <a:pt x="0" y="344208"/>
                </a:moveTo>
                <a:lnTo>
                  <a:pt x="2856865" y="344208"/>
                </a:lnTo>
                <a:lnTo>
                  <a:pt x="2856865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026664" y="2648927"/>
            <a:ext cx="887730" cy="344805"/>
          </a:xfrm>
          <a:custGeom>
            <a:avLst/>
            <a:gdLst/>
            <a:ahLst/>
            <a:cxnLst/>
            <a:rect l="l" t="t" r="r" b="b"/>
            <a:pathLst>
              <a:path w="887729" h="344805">
                <a:moveTo>
                  <a:pt x="0" y="344208"/>
                </a:moveTo>
                <a:lnTo>
                  <a:pt x="887730" y="344208"/>
                </a:lnTo>
                <a:lnTo>
                  <a:pt x="887730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914394" y="2648927"/>
            <a:ext cx="844550" cy="344805"/>
          </a:xfrm>
          <a:custGeom>
            <a:avLst/>
            <a:gdLst/>
            <a:ahLst/>
            <a:cxnLst/>
            <a:rect l="l" t="t" r="r" b="b"/>
            <a:pathLst>
              <a:path w="844550" h="344805">
                <a:moveTo>
                  <a:pt x="0" y="344208"/>
                </a:moveTo>
                <a:lnTo>
                  <a:pt x="844550" y="344208"/>
                </a:lnTo>
                <a:lnTo>
                  <a:pt x="844550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758944" y="2648927"/>
            <a:ext cx="844550" cy="344805"/>
          </a:xfrm>
          <a:custGeom>
            <a:avLst/>
            <a:gdLst/>
            <a:ahLst/>
            <a:cxnLst/>
            <a:rect l="l" t="t" r="r" b="b"/>
            <a:pathLst>
              <a:path w="844550" h="344805">
                <a:moveTo>
                  <a:pt x="0" y="344208"/>
                </a:moveTo>
                <a:lnTo>
                  <a:pt x="844550" y="344208"/>
                </a:lnTo>
                <a:lnTo>
                  <a:pt x="844550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603494" y="2648927"/>
            <a:ext cx="844550" cy="344805"/>
          </a:xfrm>
          <a:custGeom>
            <a:avLst/>
            <a:gdLst/>
            <a:ahLst/>
            <a:cxnLst/>
            <a:rect l="l" t="t" r="r" b="b"/>
            <a:pathLst>
              <a:path w="844550" h="344805">
                <a:moveTo>
                  <a:pt x="0" y="344208"/>
                </a:moveTo>
                <a:lnTo>
                  <a:pt x="844550" y="344208"/>
                </a:lnTo>
                <a:lnTo>
                  <a:pt x="844550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448044" y="2648927"/>
            <a:ext cx="1631314" cy="344805"/>
          </a:xfrm>
          <a:custGeom>
            <a:avLst/>
            <a:gdLst/>
            <a:ahLst/>
            <a:cxnLst/>
            <a:rect l="l" t="t" r="r" b="b"/>
            <a:pathLst>
              <a:path w="1631315" h="344805">
                <a:moveTo>
                  <a:pt x="0" y="344208"/>
                </a:moveTo>
                <a:lnTo>
                  <a:pt x="1631315" y="344208"/>
                </a:lnTo>
                <a:lnTo>
                  <a:pt x="1631315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8079358" y="2648927"/>
            <a:ext cx="808990" cy="344805"/>
          </a:xfrm>
          <a:custGeom>
            <a:avLst/>
            <a:gdLst/>
            <a:ahLst/>
            <a:cxnLst/>
            <a:rect l="l" t="t" r="r" b="b"/>
            <a:pathLst>
              <a:path w="808990" h="344805">
                <a:moveTo>
                  <a:pt x="0" y="344208"/>
                </a:moveTo>
                <a:lnTo>
                  <a:pt x="808990" y="344208"/>
                </a:lnTo>
                <a:lnTo>
                  <a:pt x="808990" y="0"/>
                </a:lnTo>
                <a:lnTo>
                  <a:pt x="0" y="0"/>
                </a:lnTo>
                <a:lnTo>
                  <a:pt x="0" y="3442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69862" y="2993199"/>
            <a:ext cx="2856865" cy="234315"/>
          </a:xfrm>
          <a:custGeom>
            <a:avLst/>
            <a:gdLst/>
            <a:ahLst/>
            <a:cxnLst/>
            <a:rect l="l" t="t" r="r" b="b"/>
            <a:pathLst>
              <a:path w="2856865" h="234314">
                <a:moveTo>
                  <a:pt x="0" y="234251"/>
                </a:moveTo>
                <a:lnTo>
                  <a:pt x="2856865" y="234251"/>
                </a:lnTo>
                <a:lnTo>
                  <a:pt x="2856865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026664" y="2993199"/>
            <a:ext cx="887730" cy="234315"/>
          </a:xfrm>
          <a:custGeom>
            <a:avLst/>
            <a:gdLst/>
            <a:ahLst/>
            <a:cxnLst/>
            <a:rect l="l" t="t" r="r" b="b"/>
            <a:pathLst>
              <a:path w="887729" h="234314">
                <a:moveTo>
                  <a:pt x="0" y="234251"/>
                </a:moveTo>
                <a:lnTo>
                  <a:pt x="887730" y="234251"/>
                </a:lnTo>
                <a:lnTo>
                  <a:pt x="887730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3914394" y="2993199"/>
            <a:ext cx="844550" cy="234315"/>
          </a:xfrm>
          <a:custGeom>
            <a:avLst/>
            <a:gdLst/>
            <a:ahLst/>
            <a:cxnLst/>
            <a:rect l="l" t="t" r="r" b="b"/>
            <a:pathLst>
              <a:path w="844550" h="234314">
                <a:moveTo>
                  <a:pt x="0" y="234251"/>
                </a:moveTo>
                <a:lnTo>
                  <a:pt x="844550" y="234251"/>
                </a:lnTo>
                <a:lnTo>
                  <a:pt x="844550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758944" y="2993199"/>
            <a:ext cx="844550" cy="234315"/>
          </a:xfrm>
          <a:custGeom>
            <a:avLst/>
            <a:gdLst/>
            <a:ahLst/>
            <a:cxnLst/>
            <a:rect l="l" t="t" r="r" b="b"/>
            <a:pathLst>
              <a:path w="844550" h="234314">
                <a:moveTo>
                  <a:pt x="0" y="234251"/>
                </a:moveTo>
                <a:lnTo>
                  <a:pt x="844550" y="234251"/>
                </a:lnTo>
                <a:lnTo>
                  <a:pt x="844550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603494" y="2993199"/>
            <a:ext cx="844550" cy="234315"/>
          </a:xfrm>
          <a:custGeom>
            <a:avLst/>
            <a:gdLst/>
            <a:ahLst/>
            <a:cxnLst/>
            <a:rect l="l" t="t" r="r" b="b"/>
            <a:pathLst>
              <a:path w="844550" h="234314">
                <a:moveTo>
                  <a:pt x="0" y="234251"/>
                </a:moveTo>
                <a:lnTo>
                  <a:pt x="844550" y="234251"/>
                </a:lnTo>
                <a:lnTo>
                  <a:pt x="844550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6448044" y="2993199"/>
            <a:ext cx="1631314" cy="234315"/>
          </a:xfrm>
          <a:custGeom>
            <a:avLst/>
            <a:gdLst/>
            <a:ahLst/>
            <a:cxnLst/>
            <a:rect l="l" t="t" r="r" b="b"/>
            <a:pathLst>
              <a:path w="1631315" h="234314">
                <a:moveTo>
                  <a:pt x="0" y="234251"/>
                </a:moveTo>
                <a:lnTo>
                  <a:pt x="1631315" y="234251"/>
                </a:lnTo>
                <a:lnTo>
                  <a:pt x="1631315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8079358" y="2993199"/>
            <a:ext cx="808990" cy="234315"/>
          </a:xfrm>
          <a:custGeom>
            <a:avLst/>
            <a:gdLst/>
            <a:ahLst/>
            <a:cxnLst/>
            <a:rect l="l" t="t" r="r" b="b"/>
            <a:pathLst>
              <a:path w="808990" h="234314">
                <a:moveTo>
                  <a:pt x="0" y="234251"/>
                </a:moveTo>
                <a:lnTo>
                  <a:pt x="808990" y="234251"/>
                </a:lnTo>
                <a:lnTo>
                  <a:pt x="808990" y="0"/>
                </a:lnTo>
                <a:lnTo>
                  <a:pt x="0" y="0"/>
                </a:lnTo>
                <a:lnTo>
                  <a:pt x="0" y="2342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69862" y="3227374"/>
            <a:ext cx="2856865" cy="332740"/>
          </a:xfrm>
          <a:custGeom>
            <a:avLst/>
            <a:gdLst/>
            <a:ahLst/>
            <a:cxnLst/>
            <a:rect l="l" t="t" r="r" b="b"/>
            <a:pathLst>
              <a:path w="2856865" h="332739">
                <a:moveTo>
                  <a:pt x="0" y="332435"/>
                </a:moveTo>
                <a:lnTo>
                  <a:pt x="2856865" y="332435"/>
                </a:lnTo>
                <a:lnTo>
                  <a:pt x="2856865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026664" y="3227374"/>
            <a:ext cx="887730" cy="332740"/>
          </a:xfrm>
          <a:custGeom>
            <a:avLst/>
            <a:gdLst/>
            <a:ahLst/>
            <a:cxnLst/>
            <a:rect l="l" t="t" r="r" b="b"/>
            <a:pathLst>
              <a:path w="887729" h="332739">
                <a:moveTo>
                  <a:pt x="0" y="332435"/>
                </a:moveTo>
                <a:lnTo>
                  <a:pt x="887730" y="332435"/>
                </a:lnTo>
                <a:lnTo>
                  <a:pt x="887730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914394" y="3227374"/>
            <a:ext cx="844550" cy="332740"/>
          </a:xfrm>
          <a:custGeom>
            <a:avLst/>
            <a:gdLst/>
            <a:ahLst/>
            <a:cxnLst/>
            <a:rect l="l" t="t" r="r" b="b"/>
            <a:pathLst>
              <a:path w="844550" h="332739">
                <a:moveTo>
                  <a:pt x="0" y="332435"/>
                </a:moveTo>
                <a:lnTo>
                  <a:pt x="844550" y="332435"/>
                </a:lnTo>
                <a:lnTo>
                  <a:pt x="844550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4758944" y="3227374"/>
            <a:ext cx="844550" cy="332740"/>
          </a:xfrm>
          <a:custGeom>
            <a:avLst/>
            <a:gdLst/>
            <a:ahLst/>
            <a:cxnLst/>
            <a:rect l="l" t="t" r="r" b="b"/>
            <a:pathLst>
              <a:path w="844550" h="332739">
                <a:moveTo>
                  <a:pt x="0" y="332435"/>
                </a:moveTo>
                <a:lnTo>
                  <a:pt x="844550" y="332435"/>
                </a:lnTo>
                <a:lnTo>
                  <a:pt x="844550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5603494" y="3227374"/>
            <a:ext cx="844550" cy="332740"/>
          </a:xfrm>
          <a:custGeom>
            <a:avLst/>
            <a:gdLst/>
            <a:ahLst/>
            <a:cxnLst/>
            <a:rect l="l" t="t" r="r" b="b"/>
            <a:pathLst>
              <a:path w="844550" h="332739">
                <a:moveTo>
                  <a:pt x="0" y="332435"/>
                </a:moveTo>
                <a:lnTo>
                  <a:pt x="844550" y="332435"/>
                </a:lnTo>
                <a:lnTo>
                  <a:pt x="844550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6448044" y="3227374"/>
            <a:ext cx="1631314" cy="332740"/>
          </a:xfrm>
          <a:custGeom>
            <a:avLst/>
            <a:gdLst/>
            <a:ahLst/>
            <a:cxnLst/>
            <a:rect l="l" t="t" r="r" b="b"/>
            <a:pathLst>
              <a:path w="1631315" h="332739">
                <a:moveTo>
                  <a:pt x="0" y="332435"/>
                </a:moveTo>
                <a:lnTo>
                  <a:pt x="1631315" y="332435"/>
                </a:lnTo>
                <a:lnTo>
                  <a:pt x="1631315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8079358" y="3227374"/>
            <a:ext cx="808990" cy="332740"/>
          </a:xfrm>
          <a:custGeom>
            <a:avLst/>
            <a:gdLst/>
            <a:ahLst/>
            <a:cxnLst/>
            <a:rect l="l" t="t" r="r" b="b"/>
            <a:pathLst>
              <a:path w="808990" h="332739">
                <a:moveTo>
                  <a:pt x="0" y="332435"/>
                </a:moveTo>
                <a:lnTo>
                  <a:pt x="808990" y="332435"/>
                </a:lnTo>
                <a:lnTo>
                  <a:pt x="808990" y="0"/>
                </a:lnTo>
                <a:lnTo>
                  <a:pt x="0" y="0"/>
                </a:lnTo>
                <a:lnTo>
                  <a:pt x="0" y="3324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69862" y="3559898"/>
            <a:ext cx="2856865" cy="329565"/>
          </a:xfrm>
          <a:custGeom>
            <a:avLst/>
            <a:gdLst/>
            <a:ahLst/>
            <a:cxnLst/>
            <a:rect l="l" t="t" r="r" b="b"/>
            <a:pathLst>
              <a:path w="2856865" h="329564">
                <a:moveTo>
                  <a:pt x="0" y="328968"/>
                </a:moveTo>
                <a:lnTo>
                  <a:pt x="2856865" y="328968"/>
                </a:lnTo>
                <a:lnTo>
                  <a:pt x="2856865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026664" y="3559898"/>
            <a:ext cx="887730" cy="329565"/>
          </a:xfrm>
          <a:custGeom>
            <a:avLst/>
            <a:gdLst/>
            <a:ahLst/>
            <a:cxnLst/>
            <a:rect l="l" t="t" r="r" b="b"/>
            <a:pathLst>
              <a:path w="887729" h="329564">
                <a:moveTo>
                  <a:pt x="0" y="328968"/>
                </a:moveTo>
                <a:lnTo>
                  <a:pt x="887730" y="328968"/>
                </a:lnTo>
                <a:lnTo>
                  <a:pt x="887730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914394" y="3559898"/>
            <a:ext cx="844550" cy="329565"/>
          </a:xfrm>
          <a:custGeom>
            <a:avLst/>
            <a:gdLst/>
            <a:ahLst/>
            <a:cxnLst/>
            <a:rect l="l" t="t" r="r" b="b"/>
            <a:pathLst>
              <a:path w="844550" h="329564">
                <a:moveTo>
                  <a:pt x="0" y="328968"/>
                </a:moveTo>
                <a:lnTo>
                  <a:pt x="844550" y="328968"/>
                </a:lnTo>
                <a:lnTo>
                  <a:pt x="844550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4758944" y="3559898"/>
            <a:ext cx="844550" cy="329565"/>
          </a:xfrm>
          <a:custGeom>
            <a:avLst/>
            <a:gdLst/>
            <a:ahLst/>
            <a:cxnLst/>
            <a:rect l="l" t="t" r="r" b="b"/>
            <a:pathLst>
              <a:path w="844550" h="329564">
                <a:moveTo>
                  <a:pt x="0" y="328968"/>
                </a:moveTo>
                <a:lnTo>
                  <a:pt x="844550" y="328968"/>
                </a:lnTo>
                <a:lnTo>
                  <a:pt x="844550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5603494" y="3559898"/>
            <a:ext cx="844550" cy="329565"/>
          </a:xfrm>
          <a:custGeom>
            <a:avLst/>
            <a:gdLst/>
            <a:ahLst/>
            <a:cxnLst/>
            <a:rect l="l" t="t" r="r" b="b"/>
            <a:pathLst>
              <a:path w="844550" h="329564">
                <a:moveTo>
                  <a:pt x="0" y="328968"/>
                </a:moveTo>
                <a:lnTo>
                  <a:pt x="844550" y="328968"/>
                </a:lnTo>
                <a:lnTo>
                  <a:pt x="844550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6448044" y="3559898"/>
            <a:ext cx="1631314" cy="329565"/>
          </a:xfrm>
          <a:custGeom>
            <a:avLst/>
            <a:gdLst/>
            <a:ahLst/>
            <a:cxnLst/>
            <a:rect l="l" t="t" r="r" b="b"/>
            <a:pathLst>
              <a:path w="1631315" h="329564">
                <a:moveTo>
                  <a:pt x="0" y="328968"/>
                </a:moveTo>
                <a:lnTo>
                  <a:pt x="1631315" y="328968"/>
                </a:lnTo>
                <a:lnTo>
                  <a:pt x="1631315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8079358" y="3559898"/>
            <a:ext cx="808990" cy="329565"/>
          </a:xfrm>
          <a:custGeom>
            <a:avLst/>
            <a:gdLst/>
            <a:ahLst/>
            <a:cxnLst/>
            <a:rect l="l" t="t" r="r" b="b"/>
            <a:pathLst>
              <a:path w="808990" h="329564">
                <a:moveTo>
                  <a:pt x="0" y="328968"/>
                </a:moveTo>
                <a:lnTo>
                  <a:pt x="808990" y="328968"/>
                </a:lnTo>
                <a:lnTo>
                  <a:pt x="808990" y="0"/>
                </a:lnTo>
                <a:lnTo>
                  <a:pt x="0" y="0"/>
                </a:lnTo>
                <a:lnTo>
                  <a:pt x="0" y="3289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69862" y="3888866"/>
            <a:ext cx="2856865" cy="220345"/>
          </a:xfrm>
          <a:custGeom>
            <a:avLst/>
            <a:gdLst/>
            <a:ahLst/>
            <a:cxnLst/>
            <a:rect l="l" t="t" r="r" b="b"/>
            <a:pathLst>
              <a:path w="2856865" h="220345">
                <a:moveTo>
                  <a:pt x="0" y="220344"/>
                </a:moveTo>
                <a:lnTo>
                  <a:pt x="2856865" y="220344"/>
                </a:lnTo>
                <a:lnTo>
                  <a:pt x="2856865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026664" y="3888866"/>
            <a:ext cx="887730" cy="220345"/>
          </a:xfrm>
          <a:custGeom>
            <a:avLst/>
            <a:gdLst/>
            <a:ahLst/>
            <a:cxnLst/>
            <a:rect l="l" t="t" r="r" b="b"/>
            <a:pathLst>
              <a:path w="887729" h="220345">
                <a:moveTo>
                  <a:pt x="0" y="220344"/>
                </a:moveTo>
                <a:lnTo>
                  <a:pt x="887730" y="220344"/>
                </a:lnTo>
                <a:lnTo>
                  <a:pt x="887730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914394" y="3888866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5">
                <a:moveTo>
                  <a:pt x="0" y="220344"/>
                </a:moveTo>
                <a:lnTo>
                  <a:pt x="844550" y="220344"/>
                </a:lnTo>
                <a:lnTo>
                  <a:pt x="844550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4758944" y="3888866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5">
                <a:moveTo>
                  <a:pt x="0" y="220344"/>
                </a:moveTo>
                <a:lnTo>
                  <a:pt x="844550" y="220344"/>
                </a:lnTo>
                <a:lnTo>
                  <a:pt x="844550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5603494" y="3888866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5">
                <a:moveTo>
                  <a:pt x="0" y="220344"/>
                </a:moveTo>
                <a:lnTo>
                  <a:pt x="844550" y="220344"/>
                </a:lnTo>
                <a:lnTo>
                  <a:pt x="844550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6448044" y="3888866"/>
            <a:ext cx="1631314" cy="220345"/>
          </a:xfrm>
          <a:custGeom>
            <a:avLst/>
            <a:gdLst/>
            <a:ahLst/>
            <a:cxnLst/>
            <a:rect l="l" t="t" r="r" b="b"/>
            <a:pathLst>
              <a:path w="1631315" h="220345">
                <a:moveTo>
                  <a:pt x="0" y="220344"/>
                </a:moveTo>
                <a:lnTo>
                  <a:pt x="1631315" y="220344"/>
                </a:lnTo>
                <a:lnTo>
                  <a:pt x="1631315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8079358" y="3888866"/>
            <a:ext cx="808990" cy="220345"/>
          </a:xfrm>
          <a:custGeom>
            <a:avLst/>
            <a:gdLst/>
            <a:ahLst/>
            <a:cxnLst/>
            <a:rect l="l" t="t" r="r" b="b"/>
            <a:pathLst>
              <a:path w="808990" h="220345">
                <a:moveTo>
                  <a:pt x="0" y="220344"/>
                </a:moveTo>
                <a:lnTo>
                  <a:pt x="808990" y="220344"/>
                </a:lnTo>
                <a:lnTo>
                  <a:pt x="808990" y="0"/>
                </a:lnTo>
                <a:lnTo>
                  <a:pt x="0" y="0"/>
                </a:lnTo>
                <a:lnTo>
                  <a:pt x="0" y="22034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169862" y="4109148"/>
            <a:ext cx="2856865" cy="220979"/>
          </a:xfrm>
          <a:custGeom>
            <a:avLst/>
            <a:gdLst/>
            <a:ahLst/>
            <a:cxnLst/>
            <a:rect l="l" t="t" r="r" b="b"/>
            <a:pathLst>
              <a:path w="2856865" h="220979">
                <a:moveTo>
                  <a:pt x="0" y="220408"/>
                </a:moveTo>
                <a:lnTo>
                  <a:pt x="2856865" y="220408"/>
                </a:lnTo>
                <a:lnTo>
                  <a:pt x="2856865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3026664" y="4109148"/>
            <a:ext cx="887730" cy="220979"/>
          </a:xfrm>
          <a:custGeom>
            <a:avLst/>
            <a:gdLst/>
            <a:ahLst/>
            <a:cxnLst/>
            <a:rect l="l" t="t" r="r" b="b"/>
            <a:pathLst>
              <a:path w="887729" h="220979">
                <a:moveTo>
                  <a:pt x="0" y="220408"/>
                </a:moveTo>
                <a:lnTo>
                  <a:pt x="887730" y="220408"/>
                </a:lnTo>
                <a:lnTo>
                  <a:pt x="887730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3914394" y="4109148"/>
            <a:ext cx="844550" cy="220979"/>
          </a:xfrm>
          <a:custGeom>
            <a:avLst/>
            <a:gdLst/>
            <a:ahLst/>
            <a:cxnLst/>
            <a:rect l="l" t="t" r="r" b="b"/>
            <a:pathLst>
              <a:path w="844550" h="220979">
                <a:moveTo>
                  <a:pt x="0" y="220408"/>
                </a:moveTo>
                <a:lnTo>
                  <a:pt x="844550" y="220408"/>
                </a:lnTo>
                <a:lnTo>
                  <a:pt x="844550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4758944" y="4109148"/>
            <a:ext cx="844550" cy="220979"/>
          </a:xfrm>
          <a:custGeom>
            <a:avLst/>
            <a:gdLst/>
            <a:ahLst/>
            <a:cxnLst/>
            <a:rect l="l" t="t" r="r" b="b"/>
            <a:pathLst>
              <a:path w="844550" h="220979">
                <a:moveTo>
                  <a:pt x="0" y="220408"/>
                </a:moveTo>
                <a:lnTo>
                  <a:pt x="844550" y="220408"/>
                </a:lnTo>
                <a:lnTo>
                  <a:pt x="844550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5603494" y="4109148"/>
            <a:ext cx="844550" cy="220979"/>
          </a:xfrm>
          <a:custGeom>
            <a:avLst/>
            <a:gdLst/>
            <a:ahLst/>
            <a:cxnLst/>
            <a:rect l="l" t="t" r="r" b="b"/>
            <a:pathLst>
              <a:path w="844550" h="220979">
                <a:moveTo>
                  <a:pt x="0" y="220408"/>
                </a:moveTo>
                <a:lnTo>
                  <a:pt x="844550" y="220408"/>
                </a:lnTo>
                <a:lnTo>
                  <a:pt x="844550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448044" y="4109148"/>
            <a:ext cx="1631314" cy="220979"/>
          </a:xfrm>
          <a:custGeom>
            <a:avLst/>
            <a:gdLst/>
            <a:ahLst/>
            <a:cxnLst/>
            <a:rect l="l" t="t" r="r" b="b"/>
            <a:pathLst>
              <a:path w="1631315" h="220979">
                <a:moveTo>
                  <a:pt x="0" y="220408"/>
                </a:moveTo>
                <a:lnTo>
                  <a:pt x="1631315" y="220408"/>
                </a:lnTo>
                <a:lnTo>
                  <a:pt x="1631315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8079358" y="4109148"/>
            <a:ext cx="808990" cy="220979"/>
          </a:xfrm>
          <a:custGeom>
            <a:avLst/>
            <a:gdLst/>
            <a:ahLst/>
            <a:cxnLst/>
            <a:rect l="l" t="t" r="r" b="b"/>
            <a:pathLst>
              <a:path w="808990" h="220979">
                <a:moveTo>
                  <a:pt x="0" y="220408"/>
                </a:moveTo>
                <a:lnTo>
                  <a:pt x="808990" y="220408"/>
                </a:lnTo>
                <a:lnTo>
                  <a:pt x="808990" y="0"/>
                </a:lnTo>
                <a:lnTo>
                  <a:pt x="0" y="0"/>
                </a:lnTo>
                <a:lnTo>
                  <a:pt x="0" y="22040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169862" y="4329633"/>
            <a:ext cx="2856865" cy="220345"/>
          </a:xfrm>
          <a:custGeom>
            <a:avLst/>
            <a:gdLst/>
            <a:ahLst/>
            <a:cxnLst/>
            <a:rect l="l" t="t" r="r" b="b"/>
            <a:pathLst>
              <a:path w="2856865" h="220345">
                <a:moveTo>
                  <a:pt x="0" y="220268"/>
                </a:moveTo>
                <a:lnTo>
                  <a:pt x="2856865" y="220268"/>
                </a:lnTo>
                <a:lnTo>
                  <a:pt x="2856865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3026664" y="4329633"/>
            <a:ext cx="887730" cy="220345"/>
          </a:xfrm>
          <a:custGeom>
            <a:avLst/>
            <a:gdLst/>
            <a:ahLst/>
            <a:cxnLst/>
            <a:rect l="l" t="t" r="r" b="b"/>
            <a:pathLst>
              <a:path w="887729" h="220345">
                <a:moveTo>
                  <a:pt x="0" y="220268"/>
                </a:moveTo>
                <a:lnTo>
                  <a:pt x="887730" y="220268"/>
                </a:lnTo>
                <a:lnTo>
                  <a:pt x="887730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3914394" y="4329633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5">
                <a:moveTo>
                  <a:pt x="0" y="220268"/>
                </a:moveTo>
                <a:lnTo>
                  <a:pt x="844550" y="220268"/>
                </a:lnTo>
                <a:lnTo>
                  <a:pt x="844550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4758944" y="4329633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5">
                <a:moveTo>
                  <a:pt x="0" y="220268"/>
                </a:moveTo>
                <a:lnTo>
                  <a:pt x="844550" y="220268"/>
                </a:lnTo>
                <a:lnTo>
                  <a:pt x="844550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603494" y="4329633"/>
            <a:ext cx="844550" cy="220345"/>
          </a:xfrm>
          <a:custGeom>
            <a:avLst/>
            <a:gdLst/>
            <a:ahLst/>
            <a:cxnLst/>
            <a:rect l="l" t="t" r="r" b="b"/>
            <a:pathLst>
              <a:path w="844550" h="220345">
                <a:moveTo>
                  <a:pt x="0" y="220268"/>
                </a:moveTo>
                <a:lnTo>
                  <a:pt x="844550" y="220268"/>
                </a:lnTo>
                <a:lnTo>
                  <a:pt x="844550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448044" y="4329633"/>
            <a:ext cx="1631314" cy="220345"/>
          </a:xfrm>
          <a:custGeom>
            <a:avLst/>
            <a:gdLst/>
            <a:ahLst/>
            <a:cxnLst/>
            <a:rect l="l" t="t" r="r" b="b"/>
            <a:pathLst>
              <a:path w="1631315" h="220345">
                <a:moveTo>
                  <a:pt x="0" y="220268"/>
                </a:moveTo>
                <a:lnTo>
                  <a:pt x="1631315" y="220268"/>
                </a:lnTo>
                <a:lnTo>
                  <a:pt x="1631315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8079358" y="4329633"/>
            <a:ext cx="808990" cy="220345"/>
          </a:xfrm>
          <a:custGeom>
            <a:avLst/>
            <a:gdLst/>
            <a:ahLst/>
            <a:cxnLst/>
            <a:rect l="l" t="t" r="r" b="b"/>
            <a:pathLst>
              <a:path w="808990" h="220345">
                <a:moveTo>
                  <a:pt x="0" y="220268"/>
                </a:moveTo>
                <a:lnTo>
                  <a:pt x="808990" y="220268"/>
                </a:lnTo>
                <a:lnTo>
                  <a:pt x="808990" y="0"/>
                </a:lnTo>
                <a:lnTo>
                  <a:pt x="0" y="0"/>
                </a:lnTo>
                <a:lnTo>
                  <a:pt x="0" y="2202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69862" y="4549838"/>
            <a:ext cx="2856865" cy="209550"/>
          </a:xfrm>
          <a:custGeom>
            <a:avLst/>
            <a:gdLst/>
            <a:ahLst/>
            <a:cxnLst/>
            <a:rect l="l" t="t" r="r" b="b"/>
            <a:pathLst>
              <a:path w="2856865" h="209550">
                <a:moveTo>
                  <a:pt x="0" y="209105"/>
                </a:moveTo>
                <a:lnTo>
                  <a:pt x="2856865" y="209105"/>
                </a:lnTo>
                <a:lnTo>
                  <a:pt x="2856865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3026664" y="4549838"/>
            <a:ext cx="887730" cy="209550"/>
          </a:xfrm>
          <a:custGeom>
            <a:avLst/>
            <a:gdLst/>
            <a:ahLst/>
            <a:cxnLst/>
            <a:rect l="l" t="t" r="r" b="b"/>
            <a:pathLst>
              <a:path w="887729" h="209550">
                <a:moveTo>
                  <a:pt x="0" y="209105"/>
                </a:moveTo>
                <a:lnTo>
                  <a:pt x="887730" y="209105"/>
                </a:lnTo>
                <a:lnTo>
                  <a:pt x="887730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3914394" y="4549838"/>
            <a:ext cx="844550" cy="209550"/>
          </a:xfrm>
          <a:custGeom>
            <a:avLst/>
            <a:gdLst/>
            <a:ahLst/>
            <a:cxnLst/>
            <a:rect l="l" t="t" r="r" b="b"/>
            <a:pathLst>
              <a:path w="844550" h="209550">
                <a:moveTo>
                  <a:pt x="0" y="209105"/>
                </a:moveTo>
                <a:lnTo>
                  <a:pt x="844550" y="209105"/>
                </a:lnTo>
                <a:lnTo>
                  <a:pt x="844550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4758944" y="4549838"/>
            <a:ext cx="844550" cy="209550"/>
          </a:xfrm>
          <a:custGeom>
            <a:avLst/>
            <a:gdLst/>
            <a:ahLst/>
            <a:cxnLst/>
            <a:rect l="l" t="t" r="r" b="b"/>
            <a:pathLst>
              <a:path w="844550" h="209550">
                <a:moveTo>
                  <a:pt x="0" y="209105"/>
                </a:moveTo>
                <a:lnTo>
                  <a:pt x="844550" y="209105"/>
                </a:lnTo>
                <a:lnTo>
                  <a:pt x="844550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5603494" y="4549838"/>
            <a:ext cx="844550" cy="209550"/>
          </a:xfrm>
          <a:custGeom>
            <a:avLst/>
            <a:gdLst/>
            <a:ahLst/>
            <a:cxnLst/>
            <a:rect l="l" t="t" r="r" b="b"/>
            <a:pathLst>
              <a:path w="844550" h="209550">
                <a:moveTo>
                  <a:pt x="0" y="209105"/>
                </a:moveTo>
                <a:lnTo>
                  <a:pt x="844550" y="209105"/>
                </a:lnTo>
                <a:lnTo>
                  <a:pt x="844550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6448044" y="4549838"/>
            <a:ext cx="1631314" cy="209550"/>
          </a:xfrm>
          <a:custGeom>
            <a:avLst/>
            <a:gdLst/>
            <a:ahLst/>
            <a:cxnLst/>
            <a:rect l="l" t="t" r="r" b="b"/>
            <a:pathLst>
              <a:path w="1631315" h="209550">
                <a:moveTo>
                  <a:pt x="0" y="209105"/>
                </a:moveTo>
                <a:lnTo>
                  <a:pt x="1631315" y="209105"/>
                </a:lnTo>
                <a:lnTo>
                  <a:pt x="1631315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8079358" y="4549838"/>
            <a:ext cx="808990" cy="209550"/>
          </a:xfrm>
          <a:custGeom>
            <a:avLst/>
            <a:gdLst/>
            <a:ahLst/>
            <a:cxnLst/>
            <a:rect l="l" t="t" r="r" b="b"/>
            <a:pathLst>
              <a:path w="808990" h="209550">
                <a:moveTo>
                  <a:pt x="0" y="209105"/>
                </a:moveTo>
                <a:lnTo>
                  <a:pt x="808990" y="209105"/>
                </a:lnTo>
                <a:lnTo>
                  <a:pt x="808990" y="0"/>
                </a:lnTo>
                <a:lnTo>
                  <a:pt x="0" y="0"/>
                </a:lnTo>
                <a:lnTo>
                  <a:pt x="0" y="20910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169862" y="4758944"/>
            <a:ext cx="2856865" cy="645160"/>
          </a:xfrm>
          <a:custGeom>
            <a:avLst/>
            <a:gdLst/>
            <a:ahLst/>
            <a:cxnLst/>
            <a:rect l="l" t="t" r="r" b="b"/>
            <a:pathLst>
              <a:path w="2856865" h="645160">
                <a:moveTo>
                  <a:pt x="0" y="645159"/>
                </a:moveTo>
                <a:lnTo>
                  <a:pt x="2856865" y="645159"/>
                </a:lnTo>
                <a:lnTo>
                  <a:pt x="2856865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3026664" y="4758944"/>
            <a:ext cx="887730" cy="645160"/>
          </a:xfrm>
          <a:custGeom>
            <a:avLst/>
            <a:gdLst/>
            <a:ahLst/>
            <a:cxnLst/>
            <a:rect l="l" t="t" r="r" b="b"/>
            <a:pathLst>
              <a:path w="887729" h="645160">
                <a:moveTo>
                  <a:pt x="0" y="645159"/>
                </a:moveTo>
                <a:lnTo>
                  <a:pt x="887730" y="645159"/>
                </a:lnTo>
                <a:lnTo>
                  <a:pt x="887730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3914394" y="4758944"/>
            <a:ext cx="844550" cy="645160"/>
          </a:xfrm>
          <a:custGeom>
            <a:avLst/>
            <a:gdLst/>
            <a:ahLst/>
            <a:cxnLst/>
            <a:rect l="l" t="t" r="r" b="b"/>
            <a:pathLst>
              <a:path w="844550" h="645160">
                <a:moveTo>
                  <a:pt x="0" y="645159"/>
                </a:moveTo>
                <a:lnTo>
                  <a:pt x="844550" y="645159"/>
                </a:lnTo>
                <a:lnTo>
                  <a:pt x="844550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4758944" y="4758944"/>
            <a:ext cx="844550" cy="645160"/>
          </a:xfrm>
          <a:custGeom>
            <a:avLst/>
            <a:gdLst/>
            <a:ahLst/>
            <a:cxnLst/>
            <a:rect l="l" t="t" r="r" b="b"/>
            <a:pathLst>
              <a:path w="844550" h="645160">
                <a:moveTo>
                  <a:pt x="0" y="645159"/>
                </a:moveTo>
                <a:lnTo>
                  <a:pt x="844550" y="645159"/>
                </a:lnTo>
                <a:lnTo>
                  <a:pt x="844550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5603494" y="4758944"/>
            <a:ext cx="844550" cy="645160"/>
          </a:xfrm>
          <a:custGeom>
            <a:avLst/>
            <a:gdLst/>
            <a:ahLst/>
            <a:cxnLst/>
            <a:rect l="l" t="t" r="r" b="b"/>
            <a:pathLst>
              <a:path w="844550" h="645160">
                <a:moveTo>
                  <a:pt x="0" y="645159"/>
                </a:moveTo>
                <a:lnTo>
                  <a:pt x="844550" y="645159"/>
                </a:lnTo>
                <a:lnTo>
                  <a:pt x="844550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6448044" y="4758944"/>
            <a:ext cx="1631314" cy="645160"/>
          </a:xfrm>
          <a:custGeom>
            <a:avLst/>
            <a:gdLst/>
            <a:ahLst/>
            <a:cxnLst/>
            <a:rect l="l" t="t" r="r" b="b"/>
            <a:pathLst>
              <a:path w="1631315" h="645160">
                <a:moveTo>
                  <a:pt x="0" y="645159"/>
                </a:moveTo>
                <a:lnTo>
                  <a:pt x="1631315" y="645159"/>
                </a:lnTo>
                <a:lnTo>
                  <a:pt x="1631315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8079358" y="4758944"/>
            <a:ext cx="808990" cy="645160"/>
          </a:xfrm>
          <a:custGeom>
            <a:avLst/>
            <a:gdLst/>
            <a:ahLst/>
            <a:cxnLst/>
            <a:rect l="l" t="t" r="r" b="b"/>
            <a:pathLst>
              <a:path w="808990" h="645160">
                <a:moveTo>
                  <a:pt x="0" y="645159"/>
                </a:moveTo>
                <a:lnTo>
                  <a:pt x="808990" y="645159"/>
                </a:lnTo>
                <a:lnTo>
                  <a:pt x="808990" y="0"/>
                </a:lnTo>
                <a:lnTo>
                  <a:pt x="0" y="0"/>
                </a:lnTo>
                <a:lnTo>
                  <a:pt x="0" y="645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99" name="object 99"/>
          <p:cNvGraphicFramePr>
            <a:graphicFrameLocks noGrp="1"/>
          </p:cNvGraphicFramePr>
          <p:nvPr/>
        </p:nvGraphicFramePr>
        <p:xfrm>
          <a:off x="169862" y="1206500"/>
          <a:ext cx="8801100" cy="4202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9880"/>
                <a:gridCol w="894715"/>
                <a:gridCol w="844550"/>
                <a:gridCol w="844550"/>
                <a:gridCol w="844550"/>
                <a:gridCol w="1595120"/>
                <a:gridCol w="928370"/>
              </a:tblGrid>
              <a:tr h="220345">
                <a:tc>
                  <a:txBody>
                    <a:bodyPr/>
                    <a:lstStyle/>
                    <a:p>
                      <a:pPr marL="4445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4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millions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73075">
                        <a:lnSpc>
                          <a:spcPts val="1580"/>
                        </a:lnSpc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Microsoft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68755">
                        <a:lnSpc>
                          <a:spcPts val="1580"/>
                        </a:lnSpc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GE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2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Q1,</a:t>
                      </a:r>
                      <a:r>
                        <a:rPr dirty="0" u="heavy" sz="1400" spc="-9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50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Q2,</a:t>
                      </a:r>
                      <a:r>
                        <a:rPr dirty="0" u="heavy" sz="1400" spc="-9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2005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6520">
                        <a:lnSpc>
                          <a:spcPts val="1650"/>
                        </a:lnSpc>
                      </a:pP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2002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327977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Cash flow from operations</a:t>
                      </a:r>
                      <a:r>
                        <a:rPr dirty="0" sz="1400" spc="-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(C)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$4,236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$3,377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652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$34,848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0">
                    <a:solidFill>
                      <a:srgbClr val="F8F8F8"/>
                    </a:solidFill>
                  </a:tcPr>
                </a:tc>
              </a:tr>
              <a:tr h="219138">
                <a:tc>
                  <a:txBody>
                    <a:bodyPr/>
                    <a:lstStyle/>
                    <a:p>
                      <a:pPr marL="4445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Cash investment</a:t>
                      </a:r>
                      <a:r>
                        <a:rPr dirty="0" sz="14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(I)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(172)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(177)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1440">
                        <a:lnSpc>
                          <a:spcPts val="16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(61,227)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2041">
                <a:tc>
                  <a:txBody>
                    <a:bodyPr/>
                    <a:lstStyle/>
                    <a:p>
                      <a:pPr marL="4445">
                        <a:lnSpc>
                          <a:spcPts val="1620"/>
                        </a:lnSpc>
                      </a:pPr>
                      <a:r>
                        <a:rPr dirty="0" sz="1400" spc="-15" b="1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cash flow</a:t>
                      </a:r>
                      <a:r>
                        <a:rPr dirty="0" sz="1400" spc="-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(C-I)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4,064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3,200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1440">
                        <a:lnSpc>
                          <a:spcPts val="1620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(26,379)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594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Equity financing flows</a:t>
                      </a:r>
                      <a:r>
                        <a:rPr dirty="0" sz="1400" spc="-2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(d):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1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3285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Dividends and share</a:t>
                      </a:r>
                      <a:r>
                        <a:rPr dirty="0" sz="1400" spc="-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repurchases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$2,459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$34,467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36294" marR="762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$8,142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0708">
                <a:tc>
                  <a:txBody>
                    <a:bodyPr/>
                    <a:lstStyle/>
                    <a:p>
                      <a:pPr marL="4445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Share</a:t>
                      </a:r>
                      <a:r>
                        <a:rPr dirty="0" sz="14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issues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16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(189)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2,270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(795)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33,672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49935">
                        <a:lnSpc>
                          <a:spcPts val="1610"/>
                        </a:lnSpc>
                        <a:tabLst>
                          <a:tab pos="1144270" algn="l"/>
                          <a:tab pos="159448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-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8,142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089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Debt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financing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flows</a:t>
                      </a:r>
                      <a:r>
                        <a:rPr dirty="0" sz="1400" spc="-15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(F):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1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9011">
                <a:tc>
                  <a:txBody>
                    <a:bodyPr/>
                    <a:lstStyle/>
                    <a:p>
                      <a:pPr marL="4445">
                        <a:lnSpc>
                          <a:spcPts val="161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purchase of financial</a:t>
                      </a:r>
                      <a:r>
                        <a:rPr dirty="0" sz="1400" spc="-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assets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2,132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(30,230)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0">
                        <a:lnSpc>
                          <a:spcPts val="16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0345">
                <a:tc>
                  <a:txBody>
                    <a:bodyPr/>
                    <a:lstStyle/>
                    <a:p>
                      <a:pPr marL="4445">
                        <a:lnSpc>
                          <a:spcPts val="16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Interest on financial assets (after</a:t>
                      </a:r>
                      <a:r>
                        <a:rPr dirty="0" sz="1400" spc="-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tax)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(338)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(242)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0">
                        <a:lnSpc>
                          <a:spcPts val="16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4248">
                <a:tc>
                  <a:txBody>
                    <a:bodyPr/>
                    <a:lstStyle/>
                    <a:p>
                      <a:pPr marL="4445">
                        <a:lnSpc>
                          <a:spcPts val="158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issue of</a:t>
                      </a:r>
                      <a:r>
                        <a:rPr dirty="0" sz="14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debt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1440">
                        <a:lnSpc>
                          <a:spcPts val="158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(40,603)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912">
                <a:tc>
                  <a:txBody>
                    <a:bodyPr/>
                    <a:lstStyle/>
                    <a:p>
                      <a:pPr marL="4445">
                        <a:lnSpc>
                          <a:spcPts val="157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Interet paid on debt (after</a:t>
                      </a:r>
                      <a:r>
                        <a:rPr dirty="0" sz="1400" spc="-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tax)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ts val="157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6,082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645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620"/>
                        </a:lnSpc>
                      </a:pPr>
                      <a:r>
                        <a:rPr dirty="0" sz="1400" spc="-20" b="1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finaning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flows</a:t>
                      </a:r>
                      <a:r>
                        <a:rPr dirty="0" sz="1400" spc="-20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(d+F)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$4,064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$3,200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 marL="93980">
                        <a:lnSpc>
                          <a:spcPts val="16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$(26,379)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2332" y="391668"/>
            <a:ext cx="3470148" cy="8549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34211" y="2119883"/>
            <a:ext cx="8208264" cy="20848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11936" y="2145792"/>
            <a:ext cx="8106156" cy="12816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746504" y="2846832"/>
            <a:ext cx="6492240" cy="12816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59788" y="2278125"/>
            <a:ext cx="7212965" cy="14274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47395" marR="5080" indent="-735330">
              <a:lnSpc>
                <a:spcPct val="100000"/>
              </a:lnSpc>
              <a:spcBef>
                <a:spcPts val="95"/>
              </a:spcBef>
            </a:pPr>
            <a:r>
              <a:rPr dirty="0" sz="4600" spc="-45" b="0">
                <a:solidFill>
                  <a:srgbClr val="CC99FF"/>
                </a:solidFill>
                <a:latin typeface="Times New Roman"/>
                <a:cs typeface="Times New Roman"/>
              </a:rPr>
              <a:t>Viewing </a:t>
            </a:r>
            <a:r>
              <a:rPr dirty="0" sz="4600" spc="-5" b="0">
                <a:solidFill>
                  <a:srgbClr val="CC99FF"/>
                </a:solidFill>
                <a:latin typeface="Times New Roman"/>
                <a:cs typeface="Times New Roman"/>
              </a:rPr>
              <a:t>the Business</a:t>
            </a:r>
            <a:r>
              <a:rPr dirty="0" sz="4600" spc="-195" b="0">
                <a:solidFill>
                  <a:srgbClr val="CC99FF"/>
                </a:solidFill>
                <a:latin typeface="Times New Roman"/>
                <a:cs typeface="Times New Roman"/>
              </a:rPr>
              <a:t> </a:t>
            </a:r>
            <a:r>
              <a:rPr dirty="0" sz="4600" spc="-5" b="0">
                <a:solidFill>
                  <a:srgbClr val="CC99FF"/>
                </a:solidFill>
                <a:latin typeface="Times New Roman"/>
                <a:cs typeface="Times New Roman"/>
              </a:rPr>
              <a:t>Through  the Financial</a:t>
            </a:r>
            <a:r>
              <a:rPr dirty="0" sz="4600" spc="-95" b="0">
                <a:solidFill>
                  <a:srgbClr val="CC99FF"/>
                </a:solidFill>
                <a:latin typeface="Times New Roman"/>
                <a:cs typeface="Times New Roman"/>
              </a:rPr>
              <a:t> </a:t>
            </a:r>
            <a:r>
              <a:rPr dirty="0" sz="4600" spc="-5" b="0">
                <a:solidFill>
                  <a:srgbClr val="CC99FF"/>
                </a:solidFill>
                <a:latin typeface="Times New Roman"/>
                <a:cs typeface="Times New Roman"/>
              </a:rPr>
              <a:t>Statements</a:t>
            </a:r>
            <a:endParaRPr sz="4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2398" y="323545"/>
            <a:ext cx="43370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Balance</a:t>
            </a:r>
            <a:r>
              <a:rPr dirty="0" spc="-130"/>
              <a:t> </a:t>
            </a:r>
            <a:r>
              <a:rPr dirty="0"/>
              <a:t>Sheet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4699" y="1095949"/>
            <a:ext cx="2216150" cy="1804035"/>
          </a:xfrm>
          <a:prstGeom prst="rect">
            <a:avLst/>
          </a:prstGeom>
        </p:spPr>
        <p:txBody>
          <a:bodyPr wrap="square" lIns="0" tIns="1593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Assets</a:t>
            </a:r>
            <a:endParaRPr sz="1950">
              <a:latin typeface="Times New Roman"/>
              <a:cs typeface="Times New Roman"/>
            </a:endParaRPr>
          </a:p>
          <a:p>
            <a:pPr algn="r" marL="507365" marR="71755">
              <a:lnSpc>
                <a:spcPct val="149500"/>
              </a:lnSpc>
            </a:pPr>
            <a:r>
              <a:rPr dirty="0" sz="1950" spc="-5">
                <a:latin typeface="Times New Roman"/>
                <a:cs typeface="Times New Roman"/>
              </a:rPr>
              <a:t>Operating</a:t>
            </a:r>
            <a:r>
              <a:rPr dirty="0" sz="1950" spc="-40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Times New Roman"/>
                <a:cs typeface="Times New Roman"/>
              </a:rPr>
              <a:t>assets </a:t>
            </a:r>
            <a:r>
              <a:rPr dirty="0" sz="1950" spc="-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Times New Roman"/>
                <a:cs typeface="Times New Roman"/>
              </a:rPr>
              <a:t>Financial</a:t>
            </a:r>
            <a:r>
              <a:rPr dirty="0" sz="1950" spc="-3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Times New Roman"/>
                <a:cs typeface="Times New Roman"/>
              </a:rPr>
              <a:t>assets</a:t>
            </a:r>
            <a:endParaRPr sz="1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160"/>
              </a:spcBef>
            </a:pPr>
            <a:r>
              <a:rPr dirty="0" sz="1950" spc="-30">
                <a:latin typeface="Times New Roman"/>
                <a:cs typeface="Times New Roman"/>
              </a:rPr>
              <a:t>Total</a:t>
            </a:r>
            <a:r>
              <a:rPr dirty="0" sz="1950" spc="-16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Times New Roman"/>
                <a:cs typeface="Times New Roman"/>
              </a:rPr>
              <a:t>Assets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9580" y="1541136"/>
            <a:ext cx="938530" cy="13589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L="632460" marR="5080" indent="-63500">
              <a:lnSpc>
                <a:spcPct val="149500"/>
              </a:lnSpc>
              <a:spcBef>
                <a:spcPts val="90"/>
              </a:spcBef>
            </a:pPr>
            <a:r>
              <a:rPr dirty="0" sz="1950" spc="-10">
                <a:latin typeface="Times New Roman"/>
                <a:cs typeface="Times New Roman"/>
              </a:rPr>
              <a:t>OA  </a:t>
            </a:r>
            <a:r>
              <a:rPr dirty="0" u="sng" sz="1950" spc="-1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</a:t>
            </a:r>
            <a:endParaRPr sz="1950">
              <a:latin typeface="Times New Roman"/>
              <a:cs typeface="Times New Roman"/>
            </a:endParaRPr>
          </a:p>
          <a:p>
            <a:pPr algn="r" marR="12700">
              <a:lnSpc>
                <a:spcPct val="100000"/>
              </a:lnSpc>
              <a:spcBef>
                <a:spcPts val="1160"/>
              </a:spcBef>
            </a:pP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</a:t>
            </a:r>
            <a:r>
              <a:rPr dirty="0" sz="1950" spc="-5">
                <a:latin typeface="Times New Roman"/>
                <a:cs typeface="Times New Roman"/>
              </a:rPr>
              <a:t>A +</a:t>
            </a:r>
            <a:r>
              <a:rPr dirty="0" sz="1950" spc="-190">
                <a:latin typeface="Times New Roman"/>
                <a:cs typeface="Times New Roman"/>
              </a:rPr>
              <a:t> </a:t>
            </a:r>
            <a:r>
              <a:rPr dirty="0" sz="1950" spc="-80">
                <a:latin typeface="Times New Roman"/>
                <a:cs typeface="Times New Roman"/>
              </a:rPr>
              <a:t>FA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44700" y="3022564"/>
            <a:ext cx="3496310" cy="1803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07365" marR="895350" indent="-495300">
              <a:lnSpc>
                <a:spcPct val="149500"/>
              </a:lnSpc>
              <a:spcBef>
                <a:spcPts val="90"/>
              </a:spcBef>
            </a:pPr>
            <a:r>
              <a:rPr dirty="0" u="sng" sz="19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Liabilities </a:t>
            </a: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Equity </a:t>
            </a:r>
            <a:r>
              <a:rPr dirty="0" sz="1950" spc="-5">
                <a:latin typeface="Times New Roman"/>
                <a:cs typeface="Times New Roman"/>
              </a:rPr>
              <a:t> Operating </a:t>
            </a:r>
            <a:r>
              <a:rPr dirty="0" sz="1950">
                <a:latin typeface="Times New Roman"/>
                <a:cs typeface="Times New Roman"/>
              </a:rPr>
              <a:t>liabilities  </a:t>
            </a:r>
            <a:r>
              <a:rPr dirty="0" sz="1950" spc="-5">
                <a:latin typeface="Times New Roman"/>
                <a:cs typeface="Times New Roman"/>
              </a:rPr>
              <a:t>Financial obligations</a:t>
            </a:r>
            <a:endParaRPr sz="1950">
              <a:latin typeface="Times New Roman"/>
              <a:cs typeface="Times New Roman"/>
            </a:endParaRPr>
          </a:p>
          <a:p>
            <a:pPr marL="507365">
              <a:lnSpc>
                <a:spcPct val="100000"/>
              </a:lnSpc>
              <a:spcBef>
                <a:spcPts val="1160"/>
              </a:spcBef>
            </a:pPr>
            <a:r>
              <a:rPr dirty="0" sz="1950" spc="-10">
                <a:latin typeface="Times New Roman"/>
                <a:cs typeface="Times New Roman"/>
              </a:rPr>
              <a:t>Common </a:t>
            </a:r>
            <a:r>
              <a:rPr dirty="0" sz="1950" spc="-5">
                <a:latin typeface="Times New Roman"/>
                <a:cs typeface="Times New Roman"/>
              </a:rPr>
              <a:t>stockholders’</a:t>
            </a:r>
            <a:r>
              <a:rPr dirty="0" sz="1950" spc="-16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Times New Roman"/>
                <a:cs typeface="Times New Roman"/>
              </a:rPr>
              <a:t>equity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84000" y="3466909"/>
            <a:ext cx="479425" cy="13589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 indent="125095">
              <a:lnSpc>
                <a:spcPct val="149500"/>
              </a:lnSpc>
              <a:spcBef>
                <a:spcPts val="90"/>
              </a:spcBef>
            </a:pPr>
            <a:r>
              <a:rPr dirty="0" sz="1950" spc="-10">
                <a:latin typeface="Times New Roman"/>
                <a:cs typeface="Times New Roman"/>
              </a:rPr>
              <a:t>OL  </a:t>
            </a:r>
            <a:r>
              <a:rPr dirty="0" sz="1950" spc="-15">
                <a:latin typeface="Times New Roman"/>
                <a:cs typeface="Times New Roman"/>
              </a:rPr>
              <a:t>FO  </a:t>
            </a: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</a:t>
            </a:r>
            <a:r>
              <a:rPr dirty="0" u="sng" sz="195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33867" y="4941690"/>
            <a:ext cx="532765" cy="3289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50" spc="-130">
                <a:latin typeface="Times New Roman"/>
                <a:cs typeface="Times New Roman"/>
              </a:rPr>
              <a:t>T</a:t>
            </a:r>
            <a:r>
              <a:rPr dirty="0" sz="1950" spc="-5">
                <a:latin typeface="Times New Roman"/>
                <a:cs typeface="Times New Roman"/>
              </a:rPr>
              <a:t>ot</a:t>
            </a:r>
            <a:r>
              <a:rPr dirty="0" sz="1950">
                <a:latin typeface="Times New Roman"/>
                <a:cs typeface="Times New Roman"/>
              </a:rPr>
              <a:t>a</a:t>
            </a:r>
            <a:r>
              <a:rPr dirty="0" sz="1950" spc="-5">
                <a:latin typeface="Times New Roman"/>
                <a:cs typeface="Times New Roman"/>
              </a:rPr>
              <a:t>l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07007" y="4941690"/>
            <a:ext cx="1642110" cy="3289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</a:t>
            </a:r>
            <a:r>
              <a:rPr dirty="0" sz="1950" spc="-5">
                <a:latin typeface="Times New Roman"/>
                <a:cs typeface="Times New Roman"/>
              </a:rPr>
              <a:t>L + </a:t>
            </a:r>
            <a:r>
              <a:rPr dirty="0" u="sng" sz="19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</a:t>
            </a:r>
            <a:r>
              <a:rPr dirty="0" sz="1950" spc="-5">
                <a:latin typeface="Times New Roman"/>
                <a:cs typeface="Times New Roman"/>
              </a:rPr>
              <a:t>O +</a:t>
            </a:r>
            <a:r>
              <a:rPr dirty="0" sz="1950" spc="-130">
                <a:latin typeface="Times New Roman"/>
                <a:cs typeface="Times New Roman"/>
              </a:rPr>
              <a:t> </a:t>
            </a:r>
            <a:r>
              <a:rPr dirty="0" sz="1950" spc="-10">
                <a:latin typeface="Times New Roman"/>
                <a:cs typeface="Times New Roman"/>
              </a:rPr>
              <a:t>CSE</a:t>
            </a:r>
            <a:endParaRPr sz="1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3370" y="118694"/>
            <a:ext cx="43357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Balance</a:t>
            </a:r>
            <a:r>
              <a:rPr dirty="0" spc="-120"/>
              <a:t> </a:t>
            </a:r>
            <a:r>
              <a:rPr dirty="0" spc="-5"/>
              <a:t>Sheet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985263" y="761725"/>
            <a:ext cx="1931670" cy="3263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u="sng" sz="1950" spc="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Operating</a:t>
            </a:r>
            <a:r>
              <a:rPr dirty="0" u="sng" sz="1950" spc="-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950" spc="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Assets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05417" y="1062276"/>
            <a:ext cx="2702560" cy="13423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445770">
              <a:lnSpc>
                <a:spcPct val="147700"/>
              </a:lnSpc>
              <a:spcBef>
                <a:spcPts val="95"/>
              </a:spcBef>
            </a:pPr>
            <a:r>
              <a:rPr dirty="0" sz="1950" spc="110">
                <a:latin typeface="Times New Roman"/>
                <a:cs typeface="Times New Roman"/>
              </a:rPr>
              <a:t>Operating </a:t>
            </a:r>
            <a:r>
              <a:rPr dirty="0" sz="1950" spc="100">
                <a:latin typeface="Times New Roman"/>
                <a:cs typeface="Times New Roman"/>
              </a:rPr>
              <a:t>assets  </a:t>
            </a:r>
            <a:r>
              <a:rPr dirty="0" sz="1950" spc="110">
                <a:latin typeface="Times New Roman"/>
                <a:cs typeface="Times New Roman"/>
              </a:rPr>
              <a:t>Operating</a:t>
            </a:r>
            <a:r>
              <a:rPr dirty="0" sz="1950" spc="20">
                <a:latin typeface="Times New Roman"/>
                <a:cs typeface="Times New Roman"/>
              </a:rPr>
              <a:t> </a:t>
            </a:r>
            <a:r>
              <a:rPr dirty="0" sz="1950" spc="85">
                <a:latin typeface="Times New Roman"/>
                <a:cs typeface="Times New Roman"/>
              </a:rPr>
              <a:t>liabilities</a:t>
            </a:r>
            <a:endParaRPr sz="1950">
              <a:latin typeface="Times New Roman"/>
              <a:cs typeface="Times New Roman"/>
            </a:endParaRPr>
          </a:p>
          <a:p>
            <a:pPr marL="432434">
              <a:lnSpc>
                <a:spcPct val="100000"/>
              </a:lnSpc>
              <a:spcBef>
                <a:spcPts val="1115"/>
              </a:spcBef>
            </a:pPr>
            <a:r>
              <a:rPr dirty="0" sz="1950" spc="120">
                <a:latin typeface="Times New Roman"/>
                <a:cs typeface="Times New Roman"/>
              </a:rPr>
              <a:t>Net </a:t>
            </a:r>
            <a:r>
              <a:rPr dirty="0" sz="1950" spc="105">
                <a:latin typeface="Times New Roman"/>
                <a:cs typeface="Times New Roman"/>
              </a:rPr>
              <a:t>operating</a:t>
            </a:r>
            <a:r>
              <a:rPr dirty="0" sz="1950" spc="-45">
                <a:latin typeface="Times New Roman"/>
                <a:cs typeface="Times New Roman"/>
              </a:rPr>
              <a:t> </a:t>
            </a:r>
            <a:r>
              <a:rPr dirty="0" sz="1950" spc="95">
                <a:latin typeface="Times New Roman"/>
                <a:cs typeface="Times New Roman"/>
              </a:rPr>
              <a:t>assets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5634" y="1062276"/>
            <a:ext cx="655320" cy="13423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53340">
              <a:lnSpc>
                <a:spcPct val="147700"/>
              </a:lnSpc>
              <a:spcBef>
                <a:spcPts val="95"/>
              </a:spcBef>
            </a:pPr>
            <a:r>
              <a:rPr dirty="0" sz="1950" spc="175">
                <a:latin typeface="Times New Roman"/>
                <a:cs typeface="Times New Roman"/>
              </a:rPr>
              <a:t>OA  </a:t>
            </a:r>
            <a:r>
              <a:rPr dirty="0" u="sng" sz="1950" spc="1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(OL) </a:t>
            </a:r>
            <a:r>
              <a:rPr dirty="0" sz="1950" spc="125">
                <a:latin typeface="Times New Roman"/>
                <a:cs typeface="Times New Roman"/>
              </a:rPr>
              <a:t> </a:t>
            </a:r>
            <a:r>
              <a:rPr dirty="0" u="dbl" sz="1950" spc="1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NOA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85263" y="2662706"/>
            <a:ext cx="4565015" cy="3263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u="sng" sz="1950" spc="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Financial </a:t>
            </a:r>
            <a:r>
              <a:rPr dirty="0" u="sng" sz="1950" spc="10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Obligations </a:t>
            </a:r>
            <a:r>
              <a:rPr dirty="0" u="sng" sz="1950" spc="1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 </a:t>
            </a:r>
            <a:r>
              <a:rPr dirty="0" u="sng" sz="195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Owners’</a:t>
            </a:r>
            <a:r>
              <a:rPr dirty="0" u="sng" sz="1950" spc="-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950" spc="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Equity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05417" y="2963361"/>
            <a:ext cx="3216275" cy="17811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36955">
              <a:lnSpc>
                <a:spcPct val="147700"/>
              </a:lnSpc>
              <a:spcBef>
                <a:spcPts val="95"/>
              </a:spcBef>
            </a:pPr>
            <a:r>
              <a:rPr dirty="0" sz="1950" spc="105">
                <a:latin typeface="Times New Roman"/>
                <a:cs typeface="Times New Roman"/>
              </a:rPr>
              <a:t>Financial</a:t>
            </a:r>
            <a:r>
              <a:rPr dirty="0" sz="1950" spc="-5">
                <a:latin typeface="Times New Roman"/>
                <a:cs typeface="Times New Roman"/>
              </a:rPr>
              <a:t> </a:t>
            </a:r>
            <a:r>
              <a:rPr dirty="0" sz="1950" spc="85">
                <a:latin typeface="Times New Roman"/>
                <a:cs typeface="Times New Roman"/>
              </a:rPr>
              <a:t>liabilities  </a:t>
            </a:r>
            <a:r>
              <a:rPr dirty="0" sz="1950" spc="105">
                <a:latin typeface="Times New Roman"/>
                <a:cs typeface="Times New Roman"/>
              </a:rPr>
              <a:t>Financial</a:t>
            </a:r>
            <a:r>
              <a:rPr dirty="0" sz="1950" spc="55">
                <a:latin typeface="Times New Roman"/>
                <a:cs typeface="Times New Roman"/>
              </a:rPr>
              <a:t> </a:t>
            </a:r>
            <a:r>
              <a:rPr dirty="0" sz="1950" spc="95">
                <a:latin typeface="Times New Roman"/>
                <a:cs typeface="Times New Roman"/>
              </a:rPr>
              <a:t>assets</a:t>
            </a:r>
            <a:endParaRPr sz="1950">
              <a:latin typeface="Times New Roman"/>
              <a:cs typeface="Times New Roman"/>
            </a:endParaRPr>
          </a:p>
          <a:p>
            <a:pPr marL="12700" marR="5080" indent="419734">
              <a:lnSpc>
                <a:spcPts val="3460"/>
              </a:lnSpc>
              <a:spcBef>
                <a:spcPts val="295"/>
              </a:spcBef>
            </a:pPr>
            <a:r>
              <a:rPr dirty="0" sz="1950" spc="120">
                <a:latin typeface="Times New Roman"/>
                <a:cs typeface="Times New Roman"/>
              </a:rPr>
              <a:t>Net </a:t>
            </a:r>
            <a:r>
              <a:rPr dirty="0" sz="1950" spc="95">
                <a:latin typeface="Times New Roman"/>
                <a:cs typeface="Times New Roman"/>
              </a:rPr>
              <a:t>financial</a:t>
            </a:r>
            <a:r>
              <a:rPr dirty="0" sz="1950" spc="-20">
                <a:latin typeface="Times New Roman"/>
                <a:cs typeface="Times New Roman"/>
              </a:rPr>
              <a:t> </a:t>
            </a:r>
            <a:r>
              <a:rPr dirty="0" sz="1950" spc="100">
                <a:latin typeface="Times New Roman"/>
                <a:cs typeface="Times New Roman"/>
              </a:rPr>
              <a:t>obligations  </a:t>
            </a:r>
            <a:r>
              <a:rPr dirty="0" sz="1950" spc="150">
                <a:latin typeface="Times New Roman"/>
                <a:cs typeface="Times New Roman"/>
              </a:rPr>
              <a:t>Common</a:t>
            </a:r>
            <a:r>
              <a:rPr dirty="0" sz="1950" spc="55">
                <a:latin typeface="Times New Roman"/>
                <a:cs typeface="Times New Roman"/>
              </a:rPr>
              <a:t> </a:t>
            </a:r>
            <a:r>
              <a:rPr dirty="0" sz="1950" spc="105">
                <a:latin typeface="Times New Roman"/>
                <a:cs typeface="Times New Roman"/>
              </a:rPr>
              <a:t>equity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85634" y="2963361"/>
            <a:ext cx="584835" cy="17811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69850">
              <a:lnSpc>
                <a:spcPct val="147700"/>
              </a:lnSpc>
              <a:spcBef>
                <a:spcPts val="95"/>
              </a:spcBef>
            </a:pPr>
            <a:r>
              <a:rPr dirty="0" sz="1950" spc="155">
                <a:latin typeface="Times New Roman"/>
                <a:cs typeface="Times New Roman"/>
              </a:rPr>
              <a:t>FO  </a:t>
            </a:r>
            <a:r>
              <a:rPr dirty="0" u="sng" sz="1950" spc="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(FA) </a:t>
            </a:r>
            <a:r>
              <a:rPr dirty="0" sz="1950" spc="80">
                <a:latin typeface="Times New Roman"/>
                <a:cs typeface="Times New Roman"/>
              </a:rPr>
              <a:t> </a:t>
            </a:r>
            <a:r>
              <a:rPr dirty="0" sz="1950" spc="180">
                <a:latin typeface="Times New Roman"/>
                <a:cs typeface="Times New Roman"/>
              </a:rPr>
              <a:t>N</a:t>
            </a:r>
            <a:r>
              <a:rPr dirty="0" sz="1950" spc="130">
                <a:latin typeface="Times New Roman"/>
                <a:cs typeface="Times New Roman"/>
              </a:rPr>
              <a:t>F</a:t>
            </a:r>
            <a:r>
              <a:rPr dirty="0" sz="1950" spc="100">
                <a:latin typeface="Times New Roman"/>
                <a:cs typeface="Times New Roman"/>
              </a:rPr>
              <a:t>O  </a:t>
            </a:r>
            <a:r>
              <a:rPr dirty="0" u="sng" sz="195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CSE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25291" y="4857012"/>
            <a:ext cx="3915410" cy="3263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532380" algn="l"/>
              </a:tabLst>
            </a:pPr>
            <a:r>
              <a:rPr dirty="0" sz="1950" spc="75">
                <a:latin typeface="Times New Roman"/>
                <a:cs typeface="Times New Roman"/>
              </a:rPr>
              <a:t>Total </a:t>
            </a:r>
            <a:r>
              <a:rPr dirty="0" sz="1950" spc="165">
                <a:latin typeface="Times New Roman"/>
                <a:cs typeface="Times New Roman"/>
              </a:rPr>
              <a:t>NFO</a:t>
            </a:r>
            <a:r>
              <a:rPr dirty="0" sz="1950" spc="60">
                <a:latin typeface="Times New Roman"/>
                <a:cs typeface="Times New Roman"/>
              </a:rPr>
              <a:t> </a:t>
            </a:r>
            <a:r>
              <a:rPr dirty="0" sz="1950" spc="195">
                <a:latin typeface="Times New Roman"/>
                <a:cs typeface="Times New Roman"/>
              </a:rPr>
              <a:t>&amp;</a:t>
            </a:r>
            <a:r>
              <a:rPr dirty="0" sz="1950" spc="65">
                <a:latin typeface="Times New Roman"/>
                <a:cs typeface="Times New Roman"/>
              </a:rPr>
              <a:t> </a:t>
            </a:r>
            <a:r>
              <a:rPr dirty="0" sz="1950" spc="110">
                <a:latin typeface="Times New Roman"/>
                <a:cs typeface="Times New Roman"/>
              </a:rPr>
              <a:t>Equity	</a:t>
            </a:r>
            <a:r>
              <a:rPr dirty="0" u="dbl" sz="1950" spc="1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NFO </a:t>
            </a:r>
            <a:r>
              <a:rPr dirty="0" u="dbl" sz="1950" spc="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+</a:t>
            </a:r>
            <a:r>
              <a:rPr dirty="0" u="dbl" sz="1950" spc="-1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195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CSE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57400" y="5329428"/>
            <a:ext cx="5638800" cy="140817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088" y="349123"/>
            <a:ext cx="64801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 Activities: All the Stocks &amp;</a:t>
            </a:r>
            <a:r>
              <a:rPr dirty="0" spc="-45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679" y="1375994"/>
            <a:ext cx="2247265" cy="1306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 i="1">
                <a:latin typeface="Times New Roman"/>
                <a:cs typeface="Times New Roman"/>
              </a:rPr>
              <a:t>Firms </a:t>
            </a:r>
            <a:r>
              <a:rPr dirty="0" sz="1400" i="1">
                <a:latin typeface="Times New Roman"/>
                <a:cs typeface="Times New Roman"/>
              </a:rPr>
              <a:t>raise cash </a:t>
            </a:r>
            <a:r>
              <a:rPr dirty="0" sz="1400" spc="-20" i="1">
                <a:latin typeface="Times New Roman"/>
                <a:cs typeface="Times New Roman"/>
              </a:rPr>
              <a:t>from </a:t>
            </a:r>
            <a:r>
              <a:rPr dirty="0" sz="1400" i="1">
                <a:latin typeface="Times New Roman"/>
                <a:cs typeface="Times New Roman"/>
              </a:rPr>
              <a:t>capital  </a:t>
            </a:r>
            <a:r>
              <a:rPr dirty="0" sz="1400" i="1">
                <a:latin typeface="Times New Roman"/>
                <a:cs typeface="Times New Roman"/>
              </a:rPr>
              <a:t>markets to invest in </a:t>
            </a:r>
            <a:r>
              <a:rPr dirty="0" sz="1400" spc="-10" i="1">
                <a:latin typeface="Times New Roman"/>
                <a:cs typeface="Times New Roman"/>
              </a:rPr>
              <a:t>financial  </a:t>
            </a:r>
            <a:r>
              <a:rPr dirty="0" sz="1400" i="1">
                <a:latin typeface="Times New Roman"/>
                <a:cs typeface="Times New Roman"/>
              </a:rPr>
              <a:t>assets which </a:t>
            </a:r>
            <a:r>
              <a:rPr dirty="0" sz="1400" spc="-20" i="1">
                <a:latin typeface="Times New Roman"/>
                <a:cs typeface="Times New Roman"/>
              </a:rPr>
              <a:t>are </a:t>
            </a:r>
            <a:r>
              <a:rPr dirty="0" sz="1400" i="1">
                <a:latin typeface="Times New Roman"/>
                <a:cs typeface="Times New Roman"/>
              </a:rPr>
              <a:t>then turned  into operating assets. </a:t>
            </a:r>
            <a:r>
              <a:rPr dirty="0" sz="1400" spc="-5" i="1">
                <a:latin typeface="Times New Roman"/>
                <a:cs typeface="Times New Roman"/>
              </a:rPr>
              <a:t>But </a:t>
            </a:r>
            <a:r>
              <a:rPr dirty="0" sz="1400" i="1">
                <a:latin typeface="Times New Roman"/>
                <a:cs typeface="Times New Roman"/>
              </a:rPr>
              <a:t>they  then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use</a:t>
            </a:r>
            <a:r>
              <a:rPr dirty="0" sz="1400" spc="-1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the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operating</a:t>
            </a:r>
            <a:r>
              <a:rPr dirty="0" sz="1400" spc="-5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assets</a:t>
            </a:r>
            <a:r>
              <a:rPr dirty="0" sz="1400" spc="-16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in  operations.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61682" y="160477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43628" y="1618488"/>
            <a:ext cx="2235835" cy="0"/>
          </a:xfrm>
          <a:custGeom>
            <a:avLst/>
            <a:gdLst/>
            <a:ahLst/>
            <a:cxnLst/>
            <a:rect l="l" t="t" r="r" b="b"/>
            <a:pathLst>
              <a:path w="2235834" h="0">
                <a:moveTo>
                  <a:pt x="0" y="0"/>
                </a:moveTo>
                <a:lnTo>
                  <a:pt x="2235580" y="0"/>
                </a:lnTo>
              </a:path>
            </a:pathLst>
          </a:custGeom>
          <a:ln w="27431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43628" y="1632204"/>
            <a:ext cx="588010" cy="694690"/>
          </a:xfrm>
          <a:custGeom>
            <a:avLst/>
            <a:gdLst/>
            <a:ahLst/>
            <a:cxnLst/>
            <a:rect l="l" t="t" r="r" b="b"/>
            <a:pathLst>
              <a:path w="588010" h="694689">
                <a:moveTo>
                  <a:pt x="587756" y="0"/>
                </a:moveTo>
                <a:lnTo>
                  <a:pt x="0" y="0"/>
                </a:lnTo>
                <a:lnTo>
                  <a:pt x="0" y="694690"/>
                </a:lnTo>
                <a:lnTo>
                  <a:pt x="587756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43628" y="1632204"/>
            <a:ext cx="1176655" cy="1390015"/>
          </a:xfrm>
          <a:custGeom>
            <a:avLst/>
            <a:gdLst/>
            <a:ahLst/>
            <a:cxnLst/>
            <a:rect l="l" t="t" r="r" b="b"/>
            <a:pathLst>
              <a:path w="1176654" h="1390014">
                <a:moveTo>
                  <a:pt x="1176527" y="0"/>
                </a:moveTo>
                <a:lnTo>
                  <a:pt x="588137" y="0"/>
                </a:lnTo>
                <a:lnTo>
                  <a:pt x="0" y="694690"/>
                </a:lnTo>
                <a:lnTo>
                  <a:pt x="0" y="1389507"/>
                </a:lnTo>
                <a:lnTo>
                  <a:pt x="1176527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43628" y="1632204"/>
            <a:ext cx="1468120" cy="1732280"/>
          </a:xfrm>
          <a:custGeom>
            <a:avLst/>
            <a:gdLst/>
            <a:ahLst/>
            <a:cxnLst/>
            <a:rect l="l" t="t" r="r" b="b"/>
            <a:pathLst>
              <a:path w="1468120" h="1732279">
                <a:moveTo>
                  <a:pt x="1467612" y="0"/>
                </a:moveTo>
                <a:lnTo>
                  <a:pt x="1176782" y="0"/>
                </a:lnTo>
                <a:lnTo>
                  <a:pt x="0" y="1388872"/>
                </a:lnTo>
                <a:lnTo>
                  <a:pt x="0" y="1732153"/>
                </a:lnTo>
                <a:lnTo>
                  <a:pt x="1467612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43628" y="1632204"/>
            <a:ext cx="1757045" cy="2075814"/>
          </a:xfrm>
          <a:custGeom>
            <a:avLst/>
            <a:gdLst/>
            <a:ahLst/>
            <a:cxnLst/>
            <a:rect l="l" t="t" r="r" b="b"/>
            <a:pathLst>
              <a:path w="1757045" h="2075814">
                <a:moveTo>
                  <a:pt x="1757045" y="0"/>
                </a:moveTo>
                <a:lnTo>
                  <a:pt x="1466469" y="0"/>
                </a:lnTo>
                <a:lnTo>
                  <a:pt x="0" y="1732153"/>
                </a:lnTo>
                <a:lnTo>
                  <a:pt x="0" y="2075434"/>
                </a:lnTo>
                <a:lnTo>
                  <a:pt x="1757045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643628" y="1632204"/>
            <a:ext cx="2055495" cy="2427605"/>
          </a:xfrm>
          <a:custGeom>
            <a:avLst/>
            <a:gdLst/>
            <a:ahLst/>
            <a:cxnLst/>
            <a:rect l="l" t="t" r="r" b="b"/>
            <a:pathLst>
              <a:path w="2055495" h="2427604">
                <a:moveTo>
                  <a:pt x="2055368" y="0"/>
                </a:moveTo>
                <a:lnTo>
                  <a:pt x="1757934" y="0"/>
                </a:lnTo>
                <a:lnTo>
                  <a:pt x="0" y="2076196"/>
                </a:lnTo>
                <a:lnTo>
                  <a:pt x="0" y="2427478"/>
                </a:lnTo>
                <a:lnTo>
                  <a:pt x="2055368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43628" y="1632204"/>
            <a:ext cx="2207895" cy="2599690"/>
          </a:xfrm>
          <a:custGeom>
            <a:avLst/>
            <a:gdLst/>
            <a:ahLst/>
            <a:cxnLst/>
            <a:rect l="l" t="t" r="r" b="b"/>
            <a:pathLst>
              <a:path w="2207895" h="2599690">
                <a:moveTo>
                  <a:pt x="2207895" y="0"/>
                </a:moveTo>
                <a:lnTo>
                  <a:pt x="2055368" y="0"/>
                </a:lnTo>
                <a:lnTo>
                  <a:pt x="0" y="2427605"/>
                </a:lnTo>
                <a:lnTo>
                  <a:pt x="0" y="2599436"/>
                </a:lnTo>
                <a:lnTo>
                  <a:pt x="145161" y="2599436"/>
                </a:lnTo>
                <a:lnTo>
                  <a:pt x="2207895" y="163322"/>
                </a:lnTo>
                <a:lnTo>
                  <a:pt x="2207895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788408" y="1795272"/>
            <a:ext cx="2063750" cy="2436495"/>
          </a:xfrm>
          <a:custGeom>
            <a:avLst/>
            <a:gdLst/>
            <a:ahLst/>
            <a:cxnLst/>
            <a:rect l="l" t="t" r="r" b="b"/>
            <a:pathLst>
              <a:path w="2063750" h="2436495">
                <a:moveTo>
                  <a:pt x="2063368" y="0"/>
                </a:moveTo>
                <a:lnTo>
                  <a:pt x="0" y="2436367"/>
                </a:lnTo>
                <a:lnTo>
                  <a:pt x="297814" y="2436367"/>
                </a:lnTo>
                <a:lnTo>
                  <a:pt x="2063368" y="351536"/>
                </a:lnTo>
                <a:lnTo>
                  <a:pt x="206336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085588" y="2147316"/>
            <a:ext cx="1766570" cy="2084705"/>
          </a:xfrm>
          <a:custGeom>
            <a:avLst/>
            <a:gdLst/>
            <a:ahLst/>
            <a:cxnLst/>
            <a:rect l="l" t="t" r="r" b="b"/>
            <a:pathLst>
              <a:path w="1766570" h="2084704">
                <a:moveTo>
                  <a:pt x="1766189" y="0"/>
                </a:moveTo>
                <a:lnTo>
                  <a:pt x="0" y="2084705"/>
                </a:lnTo>
                <a:lnTo>
                  <a:pt x="290829" y="2084705"/>
                </a:lnTo>
                <a:lnTo>
                  <a:pt x="1766189" y="343408"/>
                </a:lnTo>
                <a:lnTo>
                  <a:pt x="1766189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376671" y="2490216"/>
            <a:ext cx="1475105" cy="1741805"/>
          </a:xfrm>
          <a:custGeom>
            <a:avLst/>
            <a:gdLst/>
            <a:ahLst/>
            <a:cxnLst/>
            <a:rect l="l" t="t" r="r" b="b"/>
            <a:pathLst>
              <a:path w="1475104" h="1741804">
                <a:moveTo>
                  <a:pt x="1474597" y="0"/>
                </a:moveTo>
                <a:lnTo>
                  <a:pt x="0" y="1741424"/>
                </a:lnTo>
                <a:lnTo>
                  <a:pt x="290829" y="1741424"/>
                </a:lnTo>
                <a:lnTo>
                  <a:pt x="1474597" y="343281"/>
                </a:lnTo>
                <a:lnTo>
                  <a:pt x="1474597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667755" y="2833116"/>
            <a:ext cx="1183640" cy="1397635"/>
          </a:xfrm>
          <a:custGeom>
            <a:avLst/>
            <a:gdLst/>
            <a:ahLst/>
            <a:cxnLst/>
            <a:rect l="l" t="t" r="r" b="b"/>
            <a:pathLst>
              <a:path w="1183640" h="1397635">
                <a:moveTo>
                  <a:pt x="1183513" y="0"/>
                </a:moveTo>
                <a:lnTo>
                  <a:pt x="0" y="1397381"/>
                </a:lnTo>
                <a:lnTo>
                  <a:pt x="297434" y="1397381"/>
                </a:lnTo>
                <a:lnTo>
                  <a:pt x="1183513" y="351282"/>
                </a:lnTo>
                <a:lnTo>
                  <a:pt x="1183513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964935" y="3185160"/>
            <a:ext cx="887094" cy="1047115"/>
          </a:xfrm>
          <a:custGeom>
            <a:avLst/>
            <a:gdLst/>
            <a:ahLst/>
            <a:cxnLst/>
            <a:rect l="l" t="t" r="r" b="b"/>
            <a:pathLst>
              <a:path w="887095" h="1047114">
                <a:moveTo>
                  <a:pt x="886713" y="0"/>
                </a:moveTo>
                <a:lnTo>
                  <a:pt x="0" y="1046733"/>
                </a:lnTo>
                <a:lnTo>
                  <a:pt x="588771" y="1046733"/>
                </a:lnTo>
                <a:lnTo>
                  <a:pt x="886713" y="695070"/>
                </a:lnTo>
                <a:lnTo>
                  <a:pt x="886713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553200" y="3880103"/>
            <a:ext cx="299085" cy="351790"/>
          </a:xfrm>
          <a:custGeom>
            <a:avLst/>
            <a:gdLst/>
            <a:ahLst/>
            <a:cxnLst/>
            <a:rect l="l" t="t" r="r" b="b"/>
            <a:pathLst>
              <a:path w="299084" h="351789">
                <a:moveTo>
                  <a:pt x="298576" y="0"/>
                </a:moveTo>
                <a:lnTo>
                  <a:pt x="0" y="351790"/>
                </a:lnTo>
                <a:lnTo>
                  <a:pt x="291592" y="351790"/>
                </a:lnTo>
                <a:lnTo>
                  <a:pt x="298576" y="343408"/>
                </a:lnTo>
                <a:lnTo>
                  <a:pt x="298576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661150" y="1743455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259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957315" y="1767649"/>
            <a:ext cx="728345" cy="0"/>
          </a:xfrm>
          <a:custGeom>
            <a:avLst/>
            <a:gdLst/>
            <a:ahLst/>
            <a:cxnLst/>
            <a:rect l="l" t="t" r="r" b="b"/>
            <a:pathLst>
              <a:path w="728345" h="0">
                <a:moveTo>
                  <a:pt x="0" y="0"/>
                </a:moveTo>
                <a:lnTo>
                  <a:pt x="728217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957315" y="1944141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8851"/>
                </a:moveTo>
                <a:lnTo>
                  <a:pt x="679284" y="158851"/>
                </a:lnTo>
                <a:lnTo>
                  <a:pt x="679284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957315" y="1792274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1968"/>
                </a:moveTo>
                <a:lnTo>
                  <a:pt x="679284" y="151968"/>
                </a:lnTo>
                <a:lnTo>
                  <a:pt x="679284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957315" y="2255723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9308"/>
                </a:moveTo>
                <a:lnTo>
                  <a:pt x="679284" y="159308"/>
                </a:lnTo>
                <a:lnTo>
                  <a:pt x="679284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957315" y="2103145"/>
            <a:ext cx="679450" cy="153035"/>
          </a:xfrm>
          <a:custGeom>
            <a:avLst/>
            <a:gdLst/>
            <a:ahLst/>
            <a:cxnLst/>
            <a:rect l="l" t="t" r="r" b="b"/>
            <a:pathLst>
              <a:path w="679450" h="153035">
                <a:moveTo>
                  <a:pt x="0" y="152628"/>
                </a:moveTo>
                <a:lnTo>
                  <a:pt x="679284" y="152628"/>
                </a:lnTo>
                <a:lnTo>
                  <a:pt x="679284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957315" y="2415539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957315" y="2567914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19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957315" y="2727960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957315" y="2880309"/>
            <a:ext cx="679450" cy="158750"/>
          </a:xfrm>
          <a:custGeom>
            <a:avLst/>
            <a:gdLst/>
            <a:ahLst/>
            <a:cxnLst/>
            <a:rect l="l" t="t" r="r" b="b"/>
            <a:pathLst>
              <a:path w="679450" h="158750">
                <a:moveTo>
                  <a:pt x="0" y="158419"/>
                </a:moveTo>
                <a:lnTo>
                  <a:pt x="679284" y="158419"/>
                </a:lnTo>
                <a:lnTo>
                  <a:pt x="679284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957315" y="3038855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957315" y="3191230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957315" y="3351276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957315" y="3503625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943"/>
                </a:moveTo>
                <a:lnTo>
                  <a:pt x="679284" y="159943"/>
                </a:lnTo>
                <a:lnTo>
                  <a:pt x="679284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957315" y="3814673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957315" y="366217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957315" y="397459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399"/>
                </a:moveTo>
                <a:lnTo>
                  <a:pt x="679284" y="152399"/>
                </a:lnTo>
                <a:lnTo>
                  <a:pt x="679284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9042527" y="160477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778495" y="1618488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59" h="0">
                <a:moveTo>
                  <a:pt x="0" y="0"/>
                </a:moveTo>
                <a:lnTo>
                  <a:pt x="1280159" y="0"/>
                </a:lnTo>
              </a:path>
            </a:pathLst>
          </a:custGeom>
          <a:ln w="27431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778495" y="1632204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4" h="693419">
                <a:moveTo>
                  <a:pt x="331850" y="0"/>
                </a:moveTo>
                <a:lnTo>
                  <a:pt x="0" y="0"/>
                </a:lnTo>
                <a:lnTo>
                  <a:pt x="0" y="693166"/>
                </a:lnTo>
                <a:lnTo>
                  <a:pt x="33185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778495" y="1632204"/>
            <a:ext cx="664210" cy="1386205"/>
          </a:xfrm>
          <a:custGeom>
            <a:avLst/>
            <a:gdLst/>
            <a:ahLst/>
            <a:cxnLst/>
            <a:rect l="l" t="t" r="r" b="b"/>
            <a:pathLst>
              <a:path w="664209" h="1386205">
                <a:moveTo>
                  <a:pt x="664209" y="0"/>
                </a:moveTo>
                <a:lnTo>
                  <a:pt x="332231" y="0"/>
                </a:lnTo>
                <a:lnTo>
                  <a:pt x="0" y="693166"/>
                </a:lnTo>
                <a:lnTo>
                  <a:pt x="0" y="1386205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778495" y="1632204"/>
            <a:ext cx="830580" cy="1732914"/>
          </a:xfrm>
          <a:custGeom>
            <a:avLst/>
            <a:gdLst/>
            <a:ahLst/>
            <a:cxnLst/>
            <a:rect l="l" t="t" r="r" b="b"/>
            <a:pathLst>
              <a:path w="830579" h="1732914">
                <a:moveTo>
                  <a:pt x="830579" y="0"/>
                </a:moveTo>
                <a:lnTo>
                  <a:pt x="664590" y="0"/>
                </a:lnTo>
                <a:lnTo>
                  <a:pt x="0" y="1386078"/>
                </a:lnTo>
                <a:lnTo>
                  <a:pt x="0" y="1732407"/>
                </a:lnTo>
                <a:lnTo>
                  <a:pt x="830579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778495" y="1632204"/>
            <a:ext cx="996950" cy="2080260"/>
          </a:xfrm>
          <a:custGeom>
            <a:avLst/>
            <a:gdLst/>
            <a:ahLst/>
            <a:cxnLst/>
            <a:rect l="l" t="t" r="r" b="b"/>
            <a:pathLst>
              <a:path w="996950" h="2080260">
                <a:moveTo>
                  <a:pt x="996696" y="0"/>
                </a:moveTo>
                <a:lnTo>
                  <a:pt x="830326" y="0"/>
                </a:lnTo>
                <a:lnTo>
                  <a:pt x="0" y="1733042"/>
                </a:lnTo>
                <a:lnTo>
                  <a:pt x="0" y="2079879"/>
                </a:lnTo>
                <a:lnTo>
                  <a:pt x="996696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778495" y="1632204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4" h="2426335">
                <a:moveTo>
                  <a:pt x="1162430" y="0"/>
                </a:moveTo>
                <a:lnTo>
                  <a:pt x="996442" y="0"/>
                </a:lnTo>
                <a:lnTo>
                  <a:pt x="0" y="2079625"/>
                </a:lnTo>
                <a:lnTo>
                  <a:pt x="0" y="2426081"/>
                </a:lnTo>
                <a:lnTo>
                  <a:pt x="1162430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778495" y="1632204"/>
            <a:ext cx="1254125" cy="2599690"/>
          </a:xfrm>
          <a:custGeom>
            <a:avLst/>
            <a:gdLst/>
            <a:ahLst/>
            <a:cxnLst/>
            <a:rect l="l" t="t" r="r" b="b"/>
            <a:pathLst>
              <a:path w="1254125" h="2599690">
                <a:moveTo>
                  <a:pt x="1253744" y="0"/>
                </a:moveTo>
                <a:lnTo>
                  <a:pt x="1163701" y="0"/>
                </a:lnTo>
                <a:lnTo>
                  <a:pt x="0" y="2426335"/>
                </a:lnTo>
                <a:lnTo>
                  <a:pt x="0" y="2599436"/>
                </a:lnTo>
                <a:lnTo>
                  <a:pt x="83057" y="2599436"/>
                </a:lnTo>
                <a:lnTo>
                  <a:pt x="1253744" y="158876"/>
                </a:lnTo>
                <a:lnTo>
                  <a:pt x="125374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860792" y="1792223"/>
            <a:ext cx="1170305" cy="2439670"/>
          </a:xfrm>
          <a:custGeom>
            <a:avLst/>
            <a:gdLst/>
            <a:ahLst/>
            <a:cxnLst/>
            <a:rect l="l" t="t" r="r" b="b"/>
            <a:pathLst>
              <a:path w="1170304" h="2439670">
                <a:moveTo>
                  <a:pt x="1170051" y="0"/>
                </a:moveTo>
                <a:lnTo>
                  <a:pt x="0" y="2439289"/>
                </a:lnTo>
                <a:lnTo>
                  <a:pt x="166369" y="2439289"/>
                </a:lnTo>
                <a:lnTo>
                  <a:pt x="1170051" y="346328"/>
                </a:lnTo>
                <a:lnTo>
                  <a:pt x="1170051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8028431" y="2138172"/>
            <a:ext cx="1002665" cy="2094230"/>
          </a:xfrm>
          <a:custGeom>
            <a:avLst/>
            <a:gdLst/>
            <a:ahLst/>
            <a:cxnLst/>
            <a:rect l="l" t="t" r="r" b="b"/>
            <a:pathLst>
              <a:path w="1002665" h="2094229">
                <a:moveTo>
                  <a:pt x="1002538" y="0"/>
                </a:moveTo>
                <a:lnTo>
                  <a:pt x="0" y="2093721"/>
                </a:lnTo>
                <a:lnTo>
                  <a:pt x="165735" y="2093721"/>
                </a:lnTo>
                <a:lnTo>
                  <a:pt x="1002538" y="346582"/>
                </a:lnTo>
                <a:lnTo>
                  <a:pt x="1002538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8194547" y="2484120"/>
            <a:ext cx="838200" cy="1746885"/>
          </a:xfrm>
          <a:custGeom>
            <a:avLst/>
            <a:gdLst/>
            <a:ahLst/>
            <a:cxnLst/>
            <a:rect l="l" t="t" r="r" b="b"/>
            <a:pathLst>
              <a:path w="838200" h="1746885">
                <a:moveTo>
                  <a:pt x="837692" y="0"/>
                </a:moveTo>
                <a:lnTo>
                  <a:pt x="0" y="1746503"/>
                </a:lnTo>
                <a:lnTo>
                  <a:pt x="166370" y="1746503"/>
                </a:lnTo>
                <a:lnTo>
                  <a:pt x="837692" y="346455"/>
                </a:lnTo>
                <a:lnTo>
                  <a:pt x="837692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8360664" y="2831592"/>
            <a:ext cx="670560" cy="1400175"/>
          </a:xfrm>
          <a:custGeom>
            <a:avLst/>
            <a:gdLst/>
            <a:ahLst/>
            <a:cxnLst/>
            <a:rect l="l" t="t" r="r" b="b"/>
            <a:pathLst>
              <a:path w="670559" h="1400175">
                <a:moveTo>
                  <a:pt x="670178" y="0"/>
                </a:moveTo>
                <a:lnTo>
                  <a:pt x="0" y="1400048"/>
                </a:lnTo>
                <a:lnTo>
                  <a:pt x="165734" y="1400048"/>
                </a:lnTo>
                <a:lnTo>
                  <a:pt x="670178" y="346456"/>
                </a:lnTo>
                <a:lnTo>
                  <a:pt x="670178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8526780" y="3177539"/>
            <a:ext cx="504825" cy="1054735"/>
          </a:xfrm>
          <a:custGeom>
            <a:avLst/>
            <a:gdLst/>
            <a:ahLst/>
            <a:cxnLst/>
            <a:rect l="l" t="t" r="r" b="b"/>
            <a:pathLst>
              <a:path w="504825" h="1054735">
                <a:moveTo>
                  <a:pt x="504317" y="0"/>
                </a:moveTo>
                <a:lnTo>
                  <a:pt x="0" y="1054354"/>
                </a:lnTo>
                <a:lnTo>
                  <a:pt x="331597" y="1054354"/>
                </a:lnTo>
                <a:lnTo>
                  <a:pt x="504317" y="693293"/>
                </a:lnTo>
                <a:lnTo>
                  <a:pt x="504317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8859011" y="3870959"/>
            <a:ext cx="172085" cy="361315"/>
          </a:xfrm>
          <a:custGeom>
            <a:avLst/>
            <a:gdLst/>
            <a:ahLst/>
            <a:cxnLst/>
            <a:rect l="l" t="t" r="r" b="b"/>
            <a:pathLst>
              <a:path w="172084" h="361314">
                <a:moveTo>
                  <a:pt x="171958" y="0"/>
                </a:moveTo>
                <a:lnTo>
                  <a:pt x="0" y="360806"/>
                </a:lnTo>
                <a:lnTo>
                  <a:pt x="165100" y="360806"/>
                </a:lnTo>
                <a:lnTo>
                  <a:pt x="171958" y="346582"/>
                </a:lnTo>
                <a:lnTo>
                  <a:pt x="171958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6057235" y="2294914"/>
            <a:ext cx="539115" cy="12928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4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Financial</a:t>
            </a:r>
            <a:endParaRPr sz="175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25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30" b="1">
                <a:solidFill>
                  <a:srgbClr val="043BE8"/>
                </a:solidFill>
                <a:latin typeface="Times New Roman"/>
                <a:cs typeface="Times New Roman"/>
              </a:rPr>
              <a:t>(NFA)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8893047" y="1688592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5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882128" y="1712848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7882128" y="17713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61"/>
                </a:moveTo>
                <a:lnTo>
                  <a:pt x="982751" y="20361"/>
                </a:lnTo>
                <a:lnTo>
                  <a:pt x="982751" y="0"/>
                </a:lnTo>
                <a:lnTo>
                  <a:pt x="0" y="0"/>
                </a:lnTo>
                <a:lnTo>
                  <a:pt x="0" y="2036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7882128" y="175769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78"/>
                </a:moveTo>
                <a:lnTo>
                  <a:pt x="982751" y="13578"/>
                </a:lnTo>
                <a:lnTo>
                  <a:pt x="982751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7882128" y="17373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7882128" y="182668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7882128" y="1792223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417"/>
                </a:moveTo>
                <a:lnTo>
                  <a:pt x="982726" y="34417"/>
                </a:lnTo>
                <a:lnTo>
                  <a:pt x="982726" y="0"/>
                </a:lnTo>
                <a:lnTo>
                  <a:pt x="0" y="0"/>
                </a:lnTo>
                <a:lnTo>
                  <a:pt x="0" y="3441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7882128" y="18409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882128" y="187464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882128" y="186076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882128" y="18958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882128" y="190952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882128" y="1930907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7882128" y="1964446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7882128" y="19857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882128" y="19994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882128" y="20208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882128" y="20344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7882128" y="20558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882128" y="206953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7882128" y="20894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7882128" y="210313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7882128" y="21244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882128" y="213812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7882128" y="21594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7882128" y="217934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7882128" y="21945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7882128" y="221442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7882128" y="22280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7882128" y="22632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7882128" y="22493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7882128" y="22844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7882128" y="22981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7882128" y="23180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7882128" y="233173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7882128" y="235301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7882128" y="23743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7882128" y="23880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7882128" y="2409444"/>
            <a:ext cx="982980" cy="33655"/>
          </a:xfrm>
          <a:custGeom>
            <a:avLst/>
            <a:gdLst/>
            <a:ahLst/>
            <a:cxnLst/>
            <a:rect l="l" t="t" r="r" b="b"/>
            <a:pathLst>
              <a:path w="982979" h="33655">
                <a:moveTo>
                  <a:pt x="0" y="33146"/>
                </a:moveTo>
                <a:lnTo>
                  <a:pt x="982726" y="33146"/>
                </a:lnTo>
                <a:lnTo>
                  <a:pt x="982726" y="0"/>
                </a:lnTo>
                <a:lnTo>
                  <a:pt x="0" y="0"/>
                </a:lnTo>
                <a:lnTo>
                  <a:pt x="0" y="33146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7882128" y="24429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7882128" y="24566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7882128" y="24780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7882128" y="24916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882128" y="2526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882128" y="2513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882128" y="25466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7882128" y="25617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882128" y="260270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882128" y="258168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6"/>
                </a:moveTo>
                <a:lnTo>
                  <a:pt x="982751" y="21056"/>
                </a:lnTo>
                <a:lnTo>
                  <a:pt x="982751" y="0"/>
                </a:lnTo>
                <a:lnTo>
                  <a:pt x="0" y="0"/>
                </a:lnTo>
                <a:lnTo>
                  <a:pt x="0" y="2105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882128" y="26374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882128" y="261670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882128" y="26857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7882128" y="267220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91"/>
                </a:moveTo>
                <a:lnTo>
                  <a:pt x="982751" y="13591"/>
                </a:lnTo>
                <a:lnTo>
                  <a:pt x="982751" y="0"/>
                </a:lnTo>
                <a:lnTo>
                  <a:pt x="0" y="0"/>
                </a:lnTo>
                <a:lnTo>
                  <a:pt x="0" y="13591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7882128" y="26517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7882128" y="274167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544"/>
                </a:moveTo>
                <a:lnTo>
                  <a:pt x="982726" y="34544"/>
                </a:lnTo>
                <a:lnTo>
                  <a:pt x="982726" y="0"/>
                </a:lnTo>
                <a:lnTo>
                  <a:pt x="0" y="0"/>
                </a:lnTo>
                <a:lnTo>
                  <a:pt x="0" y="3454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7882128" y="27206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751" y="21057"/>
                </a:lnTo>
                <a:lnTo>
                  <a:pt x="982751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7882128" y="27065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7903971" y="2122042"/>
            <a:ext cx="421005" cy="372110"/>
          </a:xfrm>
          <a:custGeom>
            <a:avLst/>
            <a:gdLst/>
            <a:ahLst/>
            <a:cxnLst/>
            <a:rect l="l" t="t" r="r" b="b"/>
            <a:pathLst>
              <a:path w="421004" h="372110">
                <a:moveTo>
                  <a:pt x="59021" y="279400"/>
                </a:moveTo>
                <a:lnTo>
                  <a:pt x="16509" y="279400"/>
                </a:lnTo>
                <a:lnTo>
                  <a:pt x="18033" y="280670"/>
                </a:lnTo>
                <a:lnTo>
                  <a:pt x="19557" y="280670"/>
                </a:lnTo>
                <a:lnTo>
                  <a:pt x="22478" y="283210"/>
                </a:lnTo>
                <a:lnTo>
                  <a:pt x="26797" y="288289"/>
                </a:lnTo>
                <a:lnTo>
                  <a:pt x="82676" y="345439"/>
                </a:lnTo>
                <a:lnTo>
                  <a:pt x="86995" y="350520"/>
                </a:lnTo>
                <a:lnTo>
                  <a:pt x="89407" y="353060"/>
                </a:lnTo>
                <a:lnTo>
                  <a:pt x="89916" y="354330"/>
                </a:lnTo>
                <a:lnTo>
                  <a:pt x="90677" y="356870"/>
                </a:lnTo>
                <a:lnTo>
                  <a:pt x="90677" y="358139"/>
                </a:lnTo>
                <a:lnTo>
                  <a:pt x="90043" y="360680"/>
                </a:lnTo>
                <a:lnTo>
                  <a:pt x="89534" y="363220"/>
                </a:lnTo>
                <a:lnTo>
                  <a:pt x="87883" y="364489"/>
                </a:lnTo>
                <a:lnTo>
                  <a:pt x="85344" y="367030"/>
                </a:lnTo>
                <a:lnTo>
                  <a:pt x="82423" y="370839"/>
                </a:lnTo>
                <a:lnTo>
                  <a:pt x="84835" y="372110"/>
                </a:lnTo>
                <a:lnTo>
                  <a:pt x="124078" y="335280"/>
                </a:lnTo>
                <a:lnTo>
                  <a:pt x="126365" y="332739"/>
                </a:lnTo>
                <a:lnTo>
                  <a:pt x="112522" y="332739"/>
                </a:lnTo>
                <a:lnTo>
                  <a:pt x="107950" y="330200"/>
                </a:lnTo>
                <a:lnTo>
                  <a:pt x="59021" y="279400"/>
                </a:lnTo>
                <a:close/>
              </a:path>
              <a:path w="421004" h="372110">
                <a:moveTo>
                  <a:pt x="129729" y="242570"/>
                </a:moveTo>
                <a:lnTo>
                  <a:pt x="68960" y="242570"/>
                </a:lnTo>
                <a:lnTo>
                  <a:pt x="76834" y="245110"/>
                </a:lnTo>
                <a:lnTo>
                  <a:pt x="84433" y="247650"/>
                </a:lnTo>
                <a:lnTo>
                  <a:pt x="117228" y="276860"/>
                </a:lnTo>
                <a:lnTo>
                  <a:pt x="130301" y="304800"/>
                </a:lnTo>
                <a:lnTo>
                  <a:pt x="130280" y="311150"/>
                </a:lnTo>
                <a:lnTo>
                  <a:pt x="128698" y="317500"/>
                </a:lnTo>
                <a:lnTo>
                  <a:pt x="125569" y="322580"/>
                </a:lnTo>
                <a:lnTo>
                  <a:pt x="120903" y="328930"/>
                </a:lnTo>
                <a:lnTo>
                  <a:pt x="118745" y="330200"/>
                </a:lnTo>
                <a:lnTo>
                  <a:pt x="116712" y="331470"/>
                </a:lnTo>
                <a:lnTo>
                  <a:pt x="114934" y="332739"/>
                </a:lnTo>
                <a:lnTo>
                  <a:pt x="126365" y="332739"/>
                </a:lnTo>
                <a:lnTo>
                  <a:pt x="129794" y="328930"/>
                </a:lnTo>
                <a:lnTo>
                  <a:pt x="133603" y="325120"/>
                </a:lnTo>
                <a:lnTo>
                  <a:pt x="135762" y="321310"/>
                </a:lnTo>
                <a:lnTo>
                  <a:pt x="140716" y="314960"/>
                </a:lnTo>
                <a:lnTo>
                  <a:pt x="144145" y="308610"/>
                </a:lnTo>
                <a:lnTo>
                  <a:pt x="148462" y="295910"/>
                </a:lnTo>
                <a:lnTo>
                  <a:pt x="149478" y="290830"/>
                </a:lnTo>
                <a:lnTo>
                  <a:pt x="149225" y="276860"/>
                </a:lnTo>
                <a:lnTo>
                  <a:pt x="147700" y="270510"/>
                </a:lnTo>
                <a:lnTo>
                  <a:pt x="141604" y="256539"/>
                </a:lnTo>
                <a:lnTo>
                  <a:pt x="137032" y="250189"/>
                </a:lnTo>
                <a:lnTo>
                  <a:pt x="131063" y="243839"/>
                </a:lnTo>
                <a:lnTo>
                  <a:pt x="129729" y="242570"/>
                </a:lnTo>
                <a:close/>
              </a:path>
              <a:path w="421004" h="372110">
                <a:moveTo>
                  <a:pt x="93638" y="223520"/>
                </a:moveTo>
                <a:lnTo>
                  <a:pt x="85375" y="223520"/>
                </a:lnTo>
                <a:lnTo>
                  <a:pt x="68706" y="226060"/>
                </a:lnTo>
                <a:lnTo>
                  <a:pt x="61727" y="229870"/>
                </a:lnTo>
                <a:lnTo>
                  <a:pt x="54498" y="233680"/>
                </a:lnTo>
                <a:lnTo>
                  <a:pt x="47007" y="240030"/>
                </a:lnTo>
                <a:lnTo>
                  <a:pt x="39243" y="246380"/>
                </a:lnTo>
                <a:lnTo>
                  <a:pt x="0" y="284480"/>
                </a:lnTo>
                <a:lnTo>
                  <a:pt x="2285" y="287020"/>
                </a:lnTo>
                <a:lnTo>
                  <a:pt x="5206" y="284480"/>
                </a:lnTo>
                <a:lnTo>
                  <a:pt x="7620" y="281939"/>
                </a:lnTo>
                <a:lnTo>
                  <a:pt x="10032" y="280670"/>
                </a:lnTo>
                <a:lnTo>
                  <a:pt x="12319" y="279400"/>
                </a:lnTo>
                <a:lnTo>
                  <a:pt x="59021" y="279400"/>
                </a:lnTo>
                <a:lnTo>
                  <a:pt x="38226" y="257810"/>
                </a:lnTo>
                <a:lnTo>
                  <a:pt x="45466" y="250189"/>
                </a:lnTo>
                <a:lnTo>
                  <a:pt x="51180" y="246380"/>
                </a:lnTo>
                <a:lnTo>
                  <a:pt x="55625" y="245110"/>
                </a:lnTo>
                <a:lnTo>
                  <a:pt x="61849" y="242570"/>
                </a:lnTo>
                <a:lnTo>
                  <a:pt x="129729" y="242570"/>
                </a:lnTo>
                <a:lnTo>
                  <a:pt x="124392" y="237489"/>
                </a:lnTo>
                <a:lnTo>
                  <a:pt x="117316" y="232410"/>
                </a:lnTo>
                <a:lnTo>
                  <a:pt x="109811" y="228600"/>
                </a:lnTo>
                <a:lnTo>
                  <a:pt x="101853" y="226060"/>
                </a:lnTo>
                <a:lnTo>
                  <a:pt x="93638" y="223520"/>
                </a:lnTo>
                <a:close/>
              </a:path>
              <a:path w="421004" h="372110">
                <a:moveTo>
                  <a:pt x="172847" y="181610"/>
                </a:moveTo>
                <a:lnTo>
                  <a:pt x="163449" y="181610"/>
                </a:lnTo>
                <a:lnTo>
                  <a:pt x="155701" y="184150"/>
                </a:lnTo>
                <a:lnTo>
                  <a:pt x="139064" y="217170"/>
                </a:lnTo>
                <a:lnTo>
                  <a:pt x="140158" y="224789"/>
                </a:lnTo>
                <a:lnTo>
                  <a:pt x="166560" y="259080"/>
                </a:lnTo>
                <a:lnTo>
                  <a:pt x="187967" y="265430"/>
                </a:lnTo>
                <a:lnTo>
                  <a:pt x="195802" y="264160"/>
                </a:lnTo>
                <a:lnTo>
                  <a:pt x="218948" y="242570"/>
                </a:lnTo>
                <a:lnTo>
                  <a:pt x="199771" y="242570"/>
                </a:lnTo>
                <a:lnTo>
                  <a:pt x="187031" y="240030"/>
                </a:lnTo>
                <a:lnTo>
                  <a:pt x="180816" y="237489"/>
                </a:lnTo>
                <a:lnTo>
                  <a:pt x="174648" y="233680"/>
                </a:lnTo>
                <a:lnTo>
                  <a:pt x="168528" y="228600"/>
                </a:lnTo>
                <a:lnTo>
                  <a:pt x="172521" y="224789"/>
                </a:lnTo>
                <a:lnTo>
                  <a:pt x="163956" y="224789"/>
                </a:lnTo>
                <a:lnTo>
                  <a:pt x="161798" y="222250"/>
                </a:lnTo>
                <a:lnTo>
                  <a:pt x="155321" y="215900"/>
                </a:lnTo>
                <a:lnTo>
                  <a:pt x="151510" y="209550"/>
                </a:lnTo>
                <a:lnTo>
                  <a:pt x="149732" y="199389"/>
                </a:lnTo>
                <a:lnTo>
                  <a:pt x="150495" y="196850"/>
                </a:lnTo>
                <a:lnTo>
                  <a:pt x="152653" y="194310"/>
                </a:lnTo>
                <a:lnTo>
                  <a:pt x="154177" y="193039"/>
                </a:lnTo>
                <a:lnTo>
                  <a:pt x="157479" y="193039"/>
                </a:lnTo>
                <a:lnTo>
                  <a:pt x="160274" y="191770"/>
                </a:lnTo>
                <a:lnTo>
                  <a:pt x="195897" y="191770"/>
                </a:lnTo>
                <a:lnTo>
                  <a:pt x="194421" y="190500"/>
                </a:lnTo>
                <a:lnTo>
                  <a:pt x="187134" y="185420"/>
                </a:lnTo>
                <a:lnTo>
                  <a:pt x="179943" y="182880"/>
                </a:lnTo>
                <a:lnTo>
                  <a:pt x="172847" y="181610"/>
                </a:lnTo>
                <a:close/>
              </a:path>
              <a:path w="421004" h="372110">
                <a:moveTo>
                  <a:pt x="217043" y="213360"/>
                </a:moveTo>
                <a:lnTo>
                  <a:pt x="213486" y="213360"/>
                </a:lnTo>
                <a:lnTo>
                  <a:pt x="214756" y="219710"/>
                </a:lnTo>
                <a:lnTo>
                  <a:pt x="215010" y="224789"/>
                </a:lnTo>
                <a:lnTo>
                  <a:pt x="199771" y="242570"/>
                </a:lnTo>
                <a:lnTo>
                  <a:pt x="218948" y="242570"/>
                </a:lnTo>
                <a:lnTo>
                  <a:pt x="221233" y="231139"/>
                </a:lnTo>
                <a:lnTo>
                  <a:pt x="220218" y="222250"/>
                </a:lnTo>
                <a:lnTo>
                  <a:pt x="217043" y="213360"/>
                </a:lnTo>
                <a:close/>
              </a:path>
              <a:path w="421004" h="372110">
                <a:moveTo>
                  <a:pt x="195897" y="191770"/>
                </a:moveTo>
                <a:lnTo>
                  <a:pt x="160274" y="191770"/>
                </a:lnTo>
                <a:lnTo>
                  <a:pt x="166624" y="194310"/>
                </a:lnTo>
                <a:lnTo>
                  <a:pt x="174878" y="200660"/>
                </a:lnTo>
                <a:lnTo>
                  <a:pt x="181609" y="208280"/>
                </a:lnTo>
                <a:lnTo>
                  <a:pt x="163956" y="224789"/>
                </a:lnTo>
                <a:lnTo>
                  <a:pt x="172521" y="224789"/>
                </a:lnTo>
                <a:lnTo>
                  <a:pt x="201802" y="196850"/>
                </a:lnTo>
                <a:lnTo>
                  <a:pt x="195897" y="191770"/>
                </a:lnTo>
                <a:close/>
              </a:path>
              <a:path w="421004" h="372110">
                <a:moveTo>
                  <a:pt x="200806" y="135889"/>
                </a:moveTo>
                <a:lnTo>
                  <a:pt x="165988" y="135889"/>
                </a:lnTo>
                <a:lnTo>
                  <a:pt x="167131" y="137160"/>
                </a:lnTo>
                <a:lnTo>
                  <a:pt x="169291" y="138430"/>
                </a:lnTo>
                <a:lnTo>
                  <a:pt x="247142" y="219710"/>
                </a:lnTo>
                <a:lnTo>
                  <a:pt x="249300" y="217170"/>
                </a:lnTo>
                <a:lnTo>
                  <a:pt x="252983" y="200660"/>
                </a:lnTo>
                <a:lnTo>
                  <a:pt x="261874" y="200660"/>
                </a:lnTo>
                <a:lnTo>
                  <a:pt x="265429" y="199389"/>
                </a:lnTo>
                <a:lnTo>
                  <a:pt x="268985" y="196850"/>
                </a:lnTo>
                <a:lnTo>
                  <a:pt x="272414" y="195580"/>
                </a:lnTo>
                <a:lnTo>
                  <a:pt x="275589" y="191770"/>
                </a:lnTo>
                <a:lnTo>
                  <a:pt x="258699" y="191770"/>
                </a:lnTo>
                <a:lnTo>
                  <a:pt x="255777" y="190500"/>
                </a:lnTo>
                <a:lnTo>
                  <a:pt x="252856" y="187960"/>
                </a:lnTo>
                <a:lnTo>
                  <a:pt x="251078" y="187960"/>
                </a:lnTo>
                <a:lnTo>
                  <a:pt x="247650" y="184150"/>
                </a:lnTo>
                <a:lnTo>
                  <a:pt x="242316" y="179070"/>
                </a:lnTo>
                <a:lnTo>
                  <a:pt x="216280" y="151130"/>
                </a:lnTo>
                <a:lnTo>
                  <a:pt x="215857" y="146050"/>
                </a:lnTo>
                <a:lnTo>
                  <a:pt x="210693" y="146050"/>
                </a:lnTo>
                <a:lnTo>
                  <a:pt x="200806" y="135889"/>
                </a:lnTo>
                <a:close/>
              </a:path>
              <a:path w="421004" h="372110">
                <a:moveTo>
                  <a:pt x="274109" y="130810"/>
                </a:moveTo>
                <a:lnTo>
                  <a:pt x="227202" y="130810"/>
                </a:lnTo>
                <a:lnTo>
                  <a:pt x="231394" y="132080"/>
                </a:lnTo>
                <a:lnTo>
                  <a:pt x="235914" y="133350"/>
                </a:lnTo>
                <a:lnTo>
                  <a:pt x="241077" y="137160"/>
                </a:lnTo>
                <a:lnTo>
                  <a:pt x="268597" y="165100"/>
                </a:lnTo>
                <a:lnTo>
                  <a:pt x="274700" y="177800"/>
                </a:lnTo>
                <a:lnTo>
                  <a:pt x="273938" y="184150"/>
                </a:lnTo>
                <a:lnTo>
                  <a:pt x="272669" y="186689"/>
                </a:lnTo>
                <a:lnTo>
                  <a:pt x="270509" y="187960"/>
                </a:lnTo>
                <a:lnTo>
                  <a:pt x="267970" y="190500"/>
                </a:lnTo>
                <a:lnTo>
                  <a:pt x="265049" y="191770"/>
                </a:lnTo>
                <a:lnTo>
                  <a:pt x="275589" y="191770"/>
                </a:lnTo>
                <a:lnTo>
                  <a:pt x="281304" y="186689"/>
                </a:lnTo>
                <a:lnTo>
                  <a:pt x="284987" y="180339"/>
                </a:lnTo>
                <a:lnTo>
                  <a:pt x="288289" y="166370"/>
                </a:lnTo>
                <a:lnTo>
                  <a:pt x="287908" y="158750"/>
                </a:lnTo>
                <a:lnTo>
                  <a:pt x="285242" y="151130"/>
                </a:lnTo>
                <a:lnTo>
                  <a:pt x="282979" y="144780"/>
                </a:lnTo>
                <a:lnTo>
                  <a:pt x="276312" y="133350"/>
                </a:lnTo>
                <a:lnTo>
                  <a:pt x="274109" y="130810"/>
                </a:lnTo>
                <a:close/>
              </a:path>
              <a:path w="421004" h="372110">
                <a:moveTo>
                  <a:pt x="241046" y="113030"/>
                </a:moveTo>
                <a:lnTo>
                  <a:pt x="211264" y="138430"/>
                </a:lnTo>
                <a:lnTo>
                  <a:pt x="210693" y="146050"/>
                </a:lnTo>
                <a:lnTo>
                  <a:pt x="215857" y="146050"/>
                </a:lnTo>
                <a:lnTo>
                  <a:pt x="215646" y="143510"/>
                </a:lnTo>
                <a:lnTo>
                  <a:pt x="217170" y="138430"/>
                </a:lnTo>
                <a:lnTo>
                  <a:pt x="220979" y="134620"/>
                </a:lnTo>
                <a:lnTo>
                  <a:pt x="223774" y="132080"/>
                </a:lnTo>
                <a:lnTo>
                  <a:pt x="227202" y="130810"/>
                </a:lnTo>
                <a:lnTo>
                  <a:pt x="274109" y="130810"/>
                </a:lnTo>
                <a:lnTo>
                  <a:pt x="271906" y="128270"/>
                </a:lnTo>
                <a:lnTo>
                  <a:pt x="266192" y="123189"/>
                </a:lnTo>
                <a:lnTo>
                  <a:pt x="260096" y="118110"/>
                </a:lnTo>
                <a:lnTo>
                  <a:pt x="253746" y="116839"/>
                </a:lnTo>
                <a:lnTo>
                  <a:pt x="247269" y="114300"/>
                </a:lnTo>
                <a:lnTo>
                  <a:pt x="241046" y="113030"/>
                </a:lnTo>
                <a:close/>
              </a:path>
              <a:path w="421004" h="372110">
                <a:moveTo>
                  <a:pt x="178561" y="113030"/>
                </a:moveTo>
                <a:lnTo>
                  <a:pt x="153416" y="137160"/>
                </a:lnTo>
                <a:lnTo>
                  <a:pt x="155701" y="139700"/>
                </a:lnTo>
                <a:lnTo>
                  <a:pt x="157987" y="137160"/>
                </a:lnTo>
                <a:lnTo>
                  <a:pt x="159893" y="135889"/>
                </a:lnTo>
                <a:lnTo>
                  <a:pt x="200806" y="135889"/>
                </a:lnTo>
                <a:lnTo>
                  <a:pt x="178561" y="113030"/>
                </a:lnTo>
                <a:close/>
              </a:path>
              <a:path w="421004" h="372110">
                <a:moveTo>
                  <a:pt x="300017" y="92710"/>
                </a:moveTo>
                <a:lnTo>
                  <a:pt x="265810" y="92710"/>
                </a:lnTo>
                <a:lnTo>
                  <a:pt x="297433" y="125730"/>
                </a:lnTo>
                <a:lnTo>
                  <a:pt x="303656" y="132080"/>
                </a:lnTo>
                <a:lnTo>
                  <a:pt x="307721" y="135889"/>
                </a:lnTo>
                <a:lnTo>
                  <a:pt x="309625" y="137160"/>
                </a:lnTo>
                <a:lnTo>
                  <a:pt x="312927" y="139700"/>
                </a:lnTo>
                <a:lnTo>
                  <a:pt x="326262" y="139700"/>
                </a:lnTo>
                <a:lnTo>
                  <a:pt x="330580" y="137160"/>
                </a:lnTo>
                <a:lnTo>
                  <a:pt x="334391" y="133350"/>
                </a:lnTo>
                <a:lnTo>
                  <a:pt x="339131" y="127000"/>
                </a:lnTo>
                <a:lnTo>
                  <a:pt x="341550" y="120650"/>
                </a:lnTo>
                <a:lnTo>
                  <a:pt x="328422" y="120650"/>
                </a:lnTo>
                <a:lnTo>
                  <a:pt x="327151" y="119380"/>
                </a:lnTo>
                <a:lnTo>
                  <a:pt x="325754" y="118110"/>
                </a:lnTo>
                <a:lnTo>
                  <a:pt x="323469" y="116839"/>
                </a:lnTo>
                <a:lnTo>
                  <a:pt x="300017" y="92710"/>
                </a:lnTo>
                <a:close/>
              </a:path>
              <a:path w="421004" h="372110">
                <a:moveTo>
                  <a:pt x="339471" y="104139"/>
                </a:moveTo>
                <a:lnTo>
                  <a:pt x="336169" y="105410"/>
                </a:lnTo>
                <a:lnTo>
                  <a:pt x="337820" y="111760"/>
                </a:lnTo>
                <a:lnTo>
                  <a:pt x="337184" y="116839"/>
                </a:lnTo>
                <a:lnTo>
                  <a:pt x="334391" y="119380"/>
                </a:lnTo>
                <a:lnTo>
                  <a:pt x="333628" y="119380"/>
                </a:lnTo>
                <a:lnTo>
                  <a:pt x="332612" y="120650"/>
                </a:lnTo>
                <a:lnTo>
                  <a:pt x="341550" y="120650"/>
                </a:lnTo>
                <a:lnTo>
                  <a:pt x="341659" y="113030"/>
                </a:lnTo>
                <a:lnTo>
                  <a:pt x="339471" y="104139"/>
                </a:lnTo>
                <a:close/>
              </a:path>
              <a:path w="421004" h="372110">
                <a:moveTo>
                  <a:pt x="316692" y="22860"/>
                </a:moveTo>
                <a:lnTo>
                  <a:pt x="279907" y="22860"/>
                </a:lnTo>
                <a:lnTo>
                  <a:pt x="281939" y="24130"/>
                </a:lnTo>
                <a:lnTo>
                  <a:pt x="285114" y="26670"/>
                </a:lnTo>
                <a:lnTo>
                  <a:pt x="289432" y="30480"/>
                </a:lnTo>
                <a:lnTo>
                  <a:pt x="348869" y="92710"/>
                </a:lnTo>
                <a:lnTo>
                  <a:pt x="353313" y="96520"/>
                </a:lnTo>
                <a:lnTo>
                  <a:pt x="355726" y="100330"/>
                </a:lnTo>
                <a:lnTo>
                  <a:pt x="356107" y="104139"/>
                </a:lnTo>
                <a:lnTo>
                  <a:pt x="355092" y="106680"/>
                </a:lnTo>
                <a:lnTo>
                  <a:pt x="352805" y="109220"/>
                </a:lnTo>
                <a:lnTo>
                  <a:pt x="355092" y="111760"/>
                </a:lnTo>
                <a:lnTo>
                  <a:pt x="385825" y="82550"/>
                </a:lnTo>
                <a:lnTo>
                  <a:pt x="375793" y="82550"/>
                </a:lnTo>
                <a:lnTo>
                  <a:pt x="374142" y="81280"/>
                </a:lnTo>
                <a:lnTo>
                  <a:pt x="371221" y="78739"/>
                </a:lnTo>
                <a:lnTo>
                  <a:pt x="335660" y="41910"/>
                </a:lnTo>
                <a:lnTo>
                  <a:pt x="334772" y="38100"/>
                </a:lnTo>
                <a:lnTo>
                  <a:pt x="334602" y="35560"/>
                </a:lnTo>
                <a:lnTo>
                  <a:pt x="328802" y="35560"/>
                </a:lnTo>
                <a:lnTo>
                  <a:pt x="316692" y="22860"/>
                </a:lnTo>
                <a:close/>
              </a:path>
              <a:path w="421004" h="372110">
                <a:moveTo>
                  <a:pt x="256412" y="46989"/>
                </a:moveTo>
                <a:lnTo>
                  <a:pt x="254253" y="49530"/>
                </a:lnTo>
                <a:lnTo>
                  <a:pt x="256412" y="57150"/>
                </a:lnTo>
                <a:lnTo>
                  <a:pt x="257682" y="64770"/>
                </a:lnTo>
                <a:lnTo>
                  <a:pt x="257755" y="67310"/>
                </a:lnTo>
                <a:lnTo>
                  <a:pt x="257865" y="80010"/>
                </a:lnTo>
                <a:lnTo>
                  <a:pt x="257571" y="85089"/>
                </a:lnTo>
                <a:lnTo>
                  <a:pt x="256847" y="91439"/>
                </a:lnTo>
                <a:lnTo>
                  <a:pt x="255777" y="99060"/>
                </a:lnTo>
                <a:lnTo>
                  <a:pt x="257936" y="100330"/>
                </a:lnTo>
                <a:lnTo>
                  <a:pt x="265810" y="92710"/>
                </a:lnTo>
                <a:lnTo>
                  <a:pt x="300017" y="92710"/>
                </a:lnTo>
                <a:lnTo>
                  <a:pt x="283972" y="76200"/>
                </a:lnTo>
                <a:lnTo>
                  <a:pt x="290495" y="69850"/>
                </a:lnTo>
                <a:lnTo>
                  <a:pt x="277749" y="69850"/>
                </a:lnTo>
                <a:lnTo>
                  <a:pt x="256412" y="46989"/>
                </a:lnTo>
                <a:close/>
              </a:path>
              <a:path w="421004" h="372110">
                <a:moveTo>
                  <a:pt x="383539" y="80010"/>
                </a:moveTo>
                <a:lnTo>
                  <a:pt x="380619" y="81280"/>
                </a:lnTo>
                <a:lnTo>
                  <a:pt x="378078" y="82550"/>
                </a:lnTo>
                <a:lnTo>
                  <a:pt x="385825" y="82550"/>
                </a:lnTo>
                <a:lnTo>
                  <a:pt x="383539" y="80010"/>
                </a:lnTo>
                <a:close/>
              </a:path>
              <a:path w="421004" h="372110">
                <a:moveTo>
                  <a:pt x="382049" y="21589"/>
                </a:moveTo>
                <a:lnTo>
                  <a:pt x="344043" y="21589"/>
                </a:lnTo>
                <a:lnTo>
                  <a:pt x="345694" y="22860"/>
                </a:lnTo>
                <a:lnTo>
                  <a:pt x="348996" y="24130"/>
                </a:lnTo>
                <a:lnTo>
                  <a:pt x="352171" y="26670"/>
                </a:lnTo>
                <a:lnTo>
                  <a:pt x="356997" y="31750"/>
                </a:lnTo>
                <a:lnTo>
                  <a:pt x="383158" y="59689"/>
                </a:lnTo>
                <a:lnTo>
                  <a:pt x="387350" y="63500"/>
                </a:lnTo>
                <a:lnTo>
                  <a:pt x="389635" y="67310"/>
                </a:lnTo>
                <a:lnTo>
                  <a:pt x="389889" y="68580"/>
                </a:lnTo>
                <a:lnTo>
                  <a:pt x="390144" y="71120"/>
                </a:lnTo>
                <a:lnTo>
                  <a:pt x="389381" y="73660"/>
                </a:lnTo>
                <a:lnTo>
                  <a:pt x="387476" y="76200"/>
                </a:lnTo>
                <a:lnTo>
                  <a:pt x="389762" y="78739"/>
                </a:lnTo>
                <a:lnTo>
                  <a:pt x="419216" y="49530"/>
                </a:lnTo>
                <a:lnTo>
                  <a:pt x="410845" y="49530"/>
                </a:lnTo>
                <a:lnTo>
                  <a:pt x="408939" y="48260"/>
                </a:lnTo>
                <a:lnTo>
                  <a:pt x="405764" y="46989"/>
                </a:lnTo>
                <a:lnTo>
                  <a:pt x="401193" y="41910"/>
                </a:lnTo>
                <a:lnTo>
                  <a:pt x="382049" y="21589"/>
                </a:lnTo>
                <a:close/>
              </a:path>
              <a:path w="421004" h="372110">
                <a:moveTo>
                  <a:pt x="292226" y="55880"/>
                </a:moveTo>
                <a:lnTo>
                  <a:pt x="277749" y="69850"/>
                </a:lnTo>
                <a:lnTo>
                  <a:pt x="290495" y="69850"/>
                </a:lnTo>
                <a:lnTo>
                  <a:pt x="298323" y="62230"/>
                </a:lnTo>
                <a:lnTo>
                  <a:pt x="292226" y="55880"/>
                </a:lnTo>
                <a:close/>
              </a:path>
              <a:path w="421004" h="372110">
                <a:moveTo>
                  <a:pt x="418210" y="45720"/>
                </a:moveTo>
                <a:lnTo>
                  <a:pt x="415289" y="48260"/>
                </a:lnTo>
                <a:lnTo>
                  <a:pt x="412876" y="49530"/>
                </a:lnTo>
                <a:lnTo>
                  <a:pt x="419216" y="49530"/>
                </a:lnTo>
                <a:lnTo>
                  <a:pt x="420497" y="48260"/>
                </a:lnTo>
                <a:lnTo>
                  <a:pt x="418210" y="45720"/>
                </a:lnTo>
                <a:close/>
              </a:path>
              <a:path w="421004" h="372110">
                <a:moveTo>
                  <a:pt x="354964" y="1270"/>
                </a:moveTo>
                <a:lnTo>
                  <a:pt x="350138" y="2539"/>
                </a:lnTo>
                <a:lnTo>
                  <a:pt x="345312" y="2539"/>
                </a:lnTo>
                <a:lnTo>
                  <a:pt x="340995" y="5080"/>
                </a:lnTo>
                <a:lnTo>
                  <a:pt x="337311" y="8889"/>
                </a:lnTo>
                <a:lnTo>
                  <a:pt x="334263" y="11430"/>
                </a:lnTo>
                <a:lnTo>
                  <a:pt x="332104" y="15239"/>
                </a:lnTo>
                <a:lnTo>
                  <a:pt x="329310" y="22860"/>
                </a:lnTo>
                <a:lnTo>
                  <a:pt x="328834" y="26670"/>
                </a:lnTo>
                <a:lnTo>
                  <a:pt x="328802" y="35560"/>
                </a:lnTo>
                <a:lnTo>
                  <a:pt x="334602" y="35560"/>
                </a:lnTo>
                <a:lnTo>
                  <a:pt x="334518" y="34289"/>
                </a:lnTo>
                <a:lnTo>
                  <a:pt x="335533" y="27939"/>
                </a:lnTo>
                <a:lnTo>
                  <a:pt x="336550" y="25400"/>
                </a:lnTo>
                <a:lnTo>
                  <a:pt x="338327" y="24130"/>
                </a:lnTo>
                <a:lnTo>
                  <a:pt x="339471" y="22860"/>
                </a:lnTo>
                <a:lnTo>
                  <a:pt x="342519" y="22860"/>
                </a:lnTo>
                <a:lnTo>
                  <a:pt x="344043" y="21589"/>
                </a:lnTo>
                <a:lnTo>
                  <a:pt x="382049" y="21589"/>
                </a:lnTo>
                <a:lnTo>
                  <a:pt x="378459" y="17780"/>
                </a:lnTo>
                <a:lnTo>
                  <a:pt x="371728" y="11430"/>
                </a:lnTo>
                <a:lnTo>
                  <a:pt x="366522" y="6350"/>
                </a:lnTo>
                <a:lnTo>
                  <a:pt x="362838" y="5080"/>
                </a:lnTo>
                <a:lnTo>
                  <a:pt x="359155" y="2539"/>
                </a:lnTo>
                <a:lnTo>
                  <a:pt x="354964" y="1270"/>
                </a:lnTo>
                <a:close/>
              </a:path>
              <a:path w="421004" h="372110">
                <a:moveTo>
                  <a:pt x="294894" y="0"/>
                </a:moveTo>
                <a:lnTo>
                  <a:pt x="270255" y="24130"/>
                </a:lnTo>
                <a:lnTo>
                  <a:pt x="272542" y="26670"/>
                </a:lnTo>
                <a:lnTo>
                  <a:pt x="275589" y="24130"/>
                </a:lnTo>
                <a:lnTo>
                  <a:pt x="278002" y="22860"/>
                </a:lnTo>
                <a:lnTo>
                  <a:pt x="316692" y="22860"/>
                </a:lnTo>
                <a:lnTo>
                  <a:pt x="294894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284081" y="1984629"/>
            <a:ext cx="139828" cy="159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8373109" y="1777069"/>
            <a:ext cx="274955" cy="266700"/>
          </a:xfrm>
          <a:custGeom>
            <a:avLst/>
            <a:gdLst/>
            <a:ahLst/>
            <a:cxnLst/>
            <a:rect l="l" t="t" r="r" b="b"/>
            <a:pathLst>
              <a:path w="274954" h="266700">
                <a:moveTo>
                  <a:pt x="50049" y="160020"/>
                </a:moveTo>
                <a:lnTo>
                  <a:pt x="14350" y="160020"/>
                </a:lnTo>
                <a:lnTo>
                  <a:pt x="15621" y="161289"/>
                </a:lnTo>
                <a:lnTo>
                  <a:pt x="18542" y="163829"/>
                </a:lnTo>
                <a:lnTo>
                  <a:pt x="22987" y="168910"/>
                </a:lnTo>
                <a:lnTo>
                  <a:pt x="40640" y="186689"/>
                </a:lnTo>
                <a:lnTo>
                  <a:pt x="30988" y="186689"/>
                </a:lnTo>
                <a:lnTo>
                  <a:pt x="24384" y="189229"/>
                </a:lnTo>
                <a:lnTo>
                  <a:pt x="8382" y="217170"/>
                </a:lnTo>
                <a:lnTo>
                  <a:pt x="8890" y="222250"/>
                </a:lnTo>
                <a:lnTo>
                  <a:pt x="11684" y="229870"/>
                </a:lnTo>
                <a:lnTo>
                  <a:pt x="14350" y="237489"/>
                </a:lnTo>
                <a:lnTo>
                  <a:pt x="43880" y="264160"/>
                </a:lnTo>
                <a:lnTo>
                  <a:pt x="50546" y="266700"/>
                </a:lnTo>
                <a:lnTo>
                  <a:pt x="66040" y="266700"/>
                </a:lnTo>
                <a:lnTo>
                  <a:pt x="72798" y="264160"/>
                </a:lnTo>
                <a:lnTo>
                  <a:pt x="81915" y="256539"/>
                </a:lnTo>
                <a:lnTo>
                  <a:pt x="84074" y="252729"/>
                </a:lnTo>
                <a:lnTo>
                  <a:pt x="85090" y="248920"/>
                </a:lnTo>
                <a:lnTo>
                  <a:pt x="68199" y="248920"/>
                </a:lnTo>
                <a:lnTo>
                  <a:pt x="64135" y="247650"/>
                </a:lnTo>
                <a:lnTo>
                  <a:pt x="34671" y="222250"/>
                </a:lnTo>
                <a:lnTo>
                  <a:pt x="24765" y="204470"/>
                </a:lnTo>
                <a:lnTo>
                  <a:pt x="25019" y="201929"/>
                </a:lnTo>
                <a:lnTo>
                  <a:pt x="25273" y="200660"/>
                </a:lnTo>
                <a:lnTo>
                  <a:pt x="26162" y="198120"/>
                </a:lnTo>
                <a:lnTo>
                  <a:pt x="27686" y="196850"/>
                </a:lnTo>
                <a:lnTo>
                  <a:pt x="32385" y="191770"/>
                </a:lnTo>
                <a:lnTo>
                  <a:pt x="80645" y="191770"/>
                </a:lnTo>
                <a:lnTo>
                  <a:pt x="50049" y="160020"/>
                </a:lnTo>
                <a:close/>
              </a:path>
              <a:path w="274954" h="266700">
                <a:moveTo>
                  <a:pt x="80645" y="191770"/>
                </a:moveTo>
                <a:lnTo>
                  <a:pt x="39243" y="191770"/>
                </a:lnTo>
                <a:lnTo>
                  <a:pt x="48387" y="194310"/>
                </a:lnTo>
                <a:lnTo>
                  <a:pt x="79121" y="226060"/>
                </a:lnTo>
                <a:lnTo>
                  <a:pt x="81534" y="236220"/>
                </a:lnTo>
                <a:lnTo>
                  <a:pt x="80772" y="242570"/>
                </a:lnTo>
                <a:lnTo>
                  <a:pt x="76962" y="246379"/>
                </a:lnTo>
                <a:lnTo>
                  <a:pt x="75311" y="247650"/>
                </a:lnTo>
                <a:lnTo>
                  <a:pt x="73533" y="248920"/>
                </a:lnTo>
                <a:lnTo>
                  <a:pt x="85090" y="248920"/>
                </a:lnTo>
                <a:lnTo>
                  <a:pt x="86233" y="245110"/>
                </a:lnTo>
                <a:lnTo>
                  <a:pt x="86487" y="240029"/>
                </a:lnTo>
                <a:lnTo>
                  <a:pt x="85979" y="233679"/>
                </a:lnTo>
                <a:lnTo>
                  <a:pt x="102192" y="233679"/>
                </a:lnTo>
                <a:lnTo>
                  <a:pt x="114342" y="215900"/>
                </a:lnTo>
                <a:lnTo>
                  <a:pt x="105918" y="215900"/>
                </a:lnTo>
                <a:lnTo>
                  <a:pt x="102616" y="213360"/>
                </a:lnTo>
                <a:lnTo>
                  <a:pt x="101473" y="213360"/>
                </a:lnTo>
                <a:lnTo>
                  <a:pt x="98679" y="210820"/>
                </a:lnTo>
                <a:lnTo>
                  <a:pt x="94107" y="205739"/>
                </a:lnTo>
                <a:lnTo>
                  <a:pt x="80645" y="191770"/>
                </a:lnTo>
                <a:close/>
              </a:path>
              <a:path w="274954" h="266700">
                <a:moveTo>
                  <a:pt x="102192" y="233679"/>
                </a:moveTo>
                <a:lnTo>
                  <a:pt x="85979" y="233679"/>
                </a:lnTo>
                <a:lnTo>
                  <a:pt x="95250" y="243839"/>
                </a:lnTo>
                <a:lnTo>
                  <a:pt x="102192" y="233679"/>
                </a:lnTo>
                <a:close/>
              </a:path>
              <a:path w="274954" h="266700">
                <a:moveTo>
                  <a:pt x="113919" y="210820"/>
                </a:moveTo>
                <a:lnTo>
                  <a:pt x="111379" y="213360"/>
                </a:lnTo>
                <a:lnTo>
                  <a:pt x="109220" y="214629"/>
                </a:lnTo>
                <a:lnTo>
                  <a:pt x="105918" y="215900"/>
                </a:lnTo>
                <a:lnTo>
                  <a:pt x="114342" y="215900"/>
                </a:lnTo>
                <a:lnTo>
                  <a:pt x="116078" y="213360"/>
                </a:lnTo>
                <a:lnTo>
                  <a:pt x="113919" y="210820"/>
                </a:lnTo>
                <a:close/>
              </a:path>
              <a:path w="274954" h="266700">
                <a:moveTo>
                  <a:pt x="116205" y="113029"/>
                </a:moveTo>
                <a:lnTo>
                  <a:pt x="106807" y="113029"/>
                </a:lnTo>
                <a:lnTo>
                  <a:pt x="99060" y="115570"/>
                </a:lnTo>
                <a:lnTo>
                  <a:pt x="82423" y="148589"/>
                </a:lnTo>
                <a:lnTo>
                  <a:pt x="83516" y="157479"/>
                </a:lnTo>
                <a:lnTo>
                  <a:pt x="109823" y="190500"/>
                </a:lnTo>
                <a:lnTo>
                  <a:pt x="123063" y="196850"/>
                </a:lnTo>
                <a:lnTo>
                  <a:pt x="131325" y="196850"/>
                </a:lnTo>
                <a:lnTo>
                  <a:pt x="162386" y="173989"/>
                </a:lnTo>
                <a:lnTo>
                  <a:pt x="136651" y="173989"/>
                </a:lnTo>
                <a:lnTo>
                  <a:pt x="130389" y="172720"/>
                </a:lnTo>
                <a:lnTo>
                  <a:pt x="124174" y="170179"/>
                </a:lnTo>
                <a:lnTo>
                  <a:pt x="118006" y="166370"/>
                </a:lnTo>
                <a:lnTo>
                  <a:pt x="111887" y="161289"/>
                </a:lnTo>
                <a:lnTo>
                  <a:pt x="115864" y="157479"/>
                </a:lnTo>
                <a:lnTo>
                  <a:pt x="107315" y="157479"/>
                </a:lnTo>
                <a:lnTo>
                  <a:pt x="105156" y="154939"/>
                </a:lnTo>
                <a:lnTo>
                  <a:pt x="98679" y="148589"/>
                </a:lnTo>
                <a:lnTo>
                  <a:pt x="94869" y="140970"/>
                </a:lnTo>
                <a:lnTo>
                  <a:pt x="93725" y="134620"/>
                </a:lnTo>
                <a:lnTo>
                  <a:pt x="92964" y="132079"/>
                </a:lnTo>
                <a:lnTo>
                  <a:pt x="93725" y="128270"/>
                </a:lnTo>
                <a:lnTo>
                  <a:pt x="96012" y="127000"/>
                </a:lnTo>
                <a:lnTo>
                  <a:pt x="99060" y="124460"/>
                </a:lnTo>
                <a:lnTo>
                  <a:pt x="139144" y="124460"/>
                </a:lnTo>
                <a:lnTo>
                  <a:pt x="137671" y="123189"/>
                </a:lnTo>
                <a:lnTo>
                  <a:pt x="130429" y="118110"/>
                </a:lnTo>
                <a:lnTo>
                  <a:pt x="123281" y="114300"/>
                </a:lnTo>
                <a:lnTo>
                  <a:pt x="116205" y="113029"/>
                </a:lnTo>
                <a:close/>
              </a:path>
              <a:path w="274954" h="266700">
                <a:moveTo>
                  <a:pt x="160400" y="144779"/>
                </a:moveTo>
                <a:lnTo>
                  <a:pt x="156845" y="146050"/>
                </a:lnTo>
                <a:lnTo>
                  <a:pt x="157988" y="151129"/>
                </a:lnTo>
                <a:lnTo>
                  <a:pt x="158242" y="156210"/>
                </a:lnTo>
                <a:lnTo>
                  <a:pt x="143129" y="173989"/>
                </a:lnTo>
                <a:lnTo>
                  <a:pt x="162386" y="173989"/>
                </a:lnTo>
                <a:lnTo>
                  <a:pt x="164465" y="162560"/>
                </a:lnTo>
                <a:lnTo>
                  <a:pt x="163575" y="154939"/>
                </a:lnTo>
                <a:lnTo>
                  <a:pt x="160400" y="144779"/>
                </a:lnTo>
                <a:close/>
              </a:path>
              <a:path w="274954" h="266700">
                <a:moveTo>
                  <a:pt x="26797" y="135889"/>
                </a:moveTo>
                <a:lnTo>
                  <a:pt x="0" y="162560"/>
                </a:lnTo>
                <a:lnTo>
                  <a:pt x="2540" y="165100"/>
                </a:lnTo>
                <a:lnTo>
                  <a:pt x="5461" y="162560"/>
                </a:lnTo>
                <a:lnTo>
                  <a:pt x="7620" y="160020"/>
                </a:lnTo>
                <a:lnTo>
                  <a:pt x="50049" y="160020"/>
                </a:lnTo>
                <a:lnTo>
                  <a:pt x="26797" y="135889"/>
                </a:lnTo>
                <a:close/>
              </a:path>
              <a:path w="274954" h="266700">
                <a:moveTo>
                  <a:pt x="139144" y="124460"/>
                </a:moveTo>
                <a:lnTo>
                  <a:pt x="106680" y="124460"/>
                </a:lnTo>
                <a:lnTo>
                  <a:pt x="109982" y="127000"/>
                </a:lnTo>
                <a:lnTo>
                  <a:pt x="113284" y="128270"/>
                </a:lnTo>
                <a:lnTo>
                  <a:pt x="118237" y="133350"/>
                </a:lnTo>
                <a:lnTo>
                  <a:pt x="124968" y="139700"/>
                </a:lnTo>
                <a:lnTo>
                  <a:pt x="107315" y="157479"/>
                </a:lnTo>
                <a:lnTo>
                  <a:pt x="115864" y="157479"/>
                </a:lnTo>
                <a:lnTo>
                  <a:pt x="145034" y="129539"/>
                </a:lnTo>
                <a:lnTo>
                  <a:pt x="139144" y="124460"/>
                </a:lnTo>
                <a:close/>
              </a:path>
              <a:path w="274954" h="266700">
                <a:moveTo>
                  <a:pt x="173228" y="92710"/>
                </a:moveTo>
                <a:lnTo>
                  <a:pt x="135763" y="92710"/>
                </a:lnTo>
                <a:lnTo>
                  <a:pt x="138557" y="95250"/>
                </a:lnTo>
                <a:lnTo>
                  <a:pt x="140843" y="96520"/>
                </a:lnTo>
                <a:lnTo>
                  <a:pt x="144272" y="100329"/>
                </a:lnTo>
                <a:lnTo>
                  <a:pt x="176530" y="133350"/>
                </a:lnTo>
                <a:lnTo>
                  <a:pt x="181610" y="138429"/>
                </a:lnTo>
                <a:lnTo>
                  <a:pt x="184276" y="142239"/>
                </a:lnTo>
                <a:lnTo>
                  <a:pt x="184658" y="144779"/>
                </a:lnTo>
                <a:lnTo>
                  <a:pt x="184912" y="147320"/>
                </a:lnTo>
                <a:lnTo>
                  <a:pt x="183769" y="149860"/>
                </a:lnTo>
                <a:lnTo>
                  <a:pt x="181356" y="152400"/>
                </a:lnTo>
                <a:lnTo>
                  <a:pt x="183642" y="154939"/>
                </a:lnTo>
                <a:lnTo>
                  <a:pt x="214975" y="124460"/>
                </a:lnTo>
                <a:lnTo>
                  <a:pt x="204850" y="124460"/>
                </a:lnTo>
                <a:lnTo>
                  <a:pt x="202184" y="123189"/>
                </a:lnTo>
                <a:lnTo>
                  <a:pt x="200533" y="121920"/>
                </a:lnTo>
                <a:lnTo>
                  <a:pt x="194564" y="116839"/>
                </a:lnTo>
                <a:lnTo>
                  <a:pt x="181101" y="102870"/>
                </a:lnTo>
                <a:lnTo>
                  <a:pt x="176275" y="97789"/>
                </a:lnTo>
                <a:lnTo>
                  <a:pt x="173228" y="92710"/>
                </a:lnTo>
                <a:close/>
              </a:path>
              <a:path w="274954" h="266700">
                <a:moveTo>
                  <a:pt x="214122" y="120650"/>
                </a:moveTo>
                <a:lnTo>
                  <a:pt x="211455" y="123189"/>
                </a:lnTo>
                <a:lnTo>
                  <a:pt x="209423" y="124460"/>
                </a:lnTo>
                <a:lnTo>
                  <a:pt x="214975" y="124460"/>
                </a:lnTo>
                <a:lnTo>
                  <a:pt x="216281" y="123189"/>
                </a:lnTo>
                <a:lnTo>
                  <a:pt x="214122" y="120650"/>
                </a:lnTo>
                <a:close/>
              </a:path>
              <a:path w="274954" h="266700">
                <a:moveTo>
                  <a:pt x="225679" y="74929"/>
                </a:moveTo>
                <a:lnTo>
                  <a:pt x="223520" y="77470"/>
                </a:lnTo>
                <a:lnTo>
                  <a:pt x="245491" y="97789"/>
                </a:lnTo>
                <a:lnTo>
                  <a:pt x="247650" y="95250"/>
                </a:lnTo>
                <a:lnTo>
                  <a:pt x="246507" y="92710"/>
                </a:lnTo>
                <a:lnTo>
                  <a:pt x="246634" y="90170"/>
                </a:lnTo>
                <a:lnTo>
                  <a:pt x="248158" y="88900"/>
                </a:lnTo>
                <a:lnTo>
                  <a:pt x="248539" y="88900"/>
                </a:lnTo>
                <a:lnTo>
                  <a:pt x="249682" y="87629"/>
                </a:lnTo>
                <a:lnTo>
                  <a:pt x="251460" y="87629"/>
                </a:lnTo>
                <a:lnTo>
                  <a:pt x="258064" y="83820"/>
                </a:lnTo>
                <a:lnTo>
                  <a:pt x="262763" y="81279"/>
                </a:lnTo>
                <a:lnTo>
                  <a:pt x="264083" y="80010"/>
                </a:lnTo>
                <a:lnTo>
                  <a:pt x="239903" y="80010"/>
                </a:lnTo>
                <a:lnTo>
                  <a:pt x="233172" y="78739"/>
                </a:lnTo>
                <a:lnTo>
                  <a:pt x="225679" y="74929"/>
                </a:lnTo>
                <a:close/>
              </a:path>
              <a:path w="274954" h="266700">
                <a:moveTo>
                  <a:pt x="149860" y="69850"/>
                </a:moveTo>
                <a:lnTo>
                  <a:pt x="125095" y="93979"/>
                </a:lnTo>
                <a:lnTo>
                  <a:pt x="127381" y="96520"/>
                </a:lnTo>
                <a:lnTo>
                  <a:pt x="129667" y="93979"/>
                </a:lnTo>
                <a:lnTo>
                  <a:pt x="131572" y="93979"/>
                </a:lnTo>
                <a:lnTo>
                  <a:pt x="132842" y="92710"/>
                </a:lnTo>
                <a:lnTo>
                  <a:pt x="173228" y="92710"/>
                </a:lnTo>
                <a:lnTo>
                  <a:pt x="172466" y="91439"/>
                </a:lnTo>
                <a:lnTo>
                  <a:pt x="169799" y="86360"/>
                </a:lnTo>
                <a:lnTo>
                  <a:pt x="168698" y="83820"/>
                </a:lnTo>
                <a:lnTo>
                  <a:pt x="163068" y="83820"/>
                </a:lnTo>
                <a:lnTo>
                  <a:pt x="149860" y="69850"/>
                </a:lnTo>
                <a:close/>
              </a:path>
              <a:path w="274954" h="266700">
                <a:moveTo>
                  <a:pt x="178308" y="45720"/>
                </a:moveTo>
                <a:lnTo>
                  <a:pt x="172466" y="45720"/>
                </a:lnTo>
                <a:lnTo>
                  <a:pt x="169799" y="46989"/>
                </a:lnTo>
                <a:lnTo>
                  <a:pt x="167386" y="49529"/>
                </a:lnTo>
                <a:lnTo>
                  <a:pt x="164592" y="52070"/>
                </a:lnTo>
                <a:lnTo>
                  <a:pt x="162687" y="55879"/>
                </a:lnTo>
                <a:lnTo>
                  <a:pt x="160909" y="64770"/>
                </a:lnTo>
                <a:lnTo>
                  <a:pt x="160782" y="68579"/>
                </a:lnTo>
                <a:lnTo>
                  <a:pt x="161036" y="73660"/>
                </a:lnTo>
                <a:lnTo>
                  <a:pt x="163068" y="83820"/>
                </a:lnTo>
                <a:lnTo>
                  <a:pt x="168698" y="83820"/>
                </a:lnTo>
                <a:lnTo>
                  <a:pt x="168148" y="82550"/>
                </a:lnTo>
                <a:lnTo>
                  <a:pt x="167386" y="80010"/>
                </a:lnTo>
                <a:lnTo>
                  <a:pt x="168021" y="73660"/>
                </a:lnTo>
                <a:lnTo>
                  <a:pt x="168656" y="72389"/>
                </a:lnTo>
                <a:lnTo>
                  <a:pt x="169925" y="71120"/>
                </a:lnTo>
                <a:lnTo>
                  <a:pt x="171196" y="71120"/>
                </a:lnTo>
                <a:lnTo>
                  <a:pt x="171831" y="69850"/>
                </a:lnTo>
                <a:lnTo>
                  <a:pt x="180340" y="69850"/>
                </a:lnTo>
                <a:lnTo>
                  <a:pt x="183007" y="68579"/>
                </a:lnTo>
                <a:lnTo>
                  <a:pt x="185293" y="66039"/>
                </a:lnTo>
                <a:lnTo>
                  <a:pt x="187198" y="64770"/>
                </a:lnTo>
                <a:lnTo>
                  <a:pt x="188214" y="62229"/>
                </a:lnTo>
                <a:lnTo>
                  <a:pt x="188087" y="59689"/>
                </a:lnTo>
                <a:lnTo>
                  <a:pt x="187833" y="55879"/>
                </a:lnTo>
                <a:lnTo>
                  <a:pt x="186436" y="53339"/>
                </a:lnTo>
                <a:lnTo>
                  <a:pt x="183642" y="50800"/>
                </a:lnTo>
                <a:lnTo>
                  <a:pt x="178308" y="45720"/>
                </a:lnTo>
                <a:close/>
              </a:path>
              <a:path w="274954" h="266700">
                <a:moveTo>
                  <a:pt x="274700" y="58420"/>
                </a:moveTo>
                <a:lnTo>
                  <a:pt x="256159" y="58420"/>
                </a:lnTo>
                <a:lnTo>
                  <a:pt x="258572" y="59689"/>
                </a:lnTo>
                <a:lnTo>
                  <a:pt x="260604" y="60960"/>
                </a:lnTo>
                <a:lnTo>
                  <a:pt x="262255" y="63500"/>
                </a:lnTo>
                <a:lnTo>
                  <a:pt x="263144" y="66039"/>
                </a:lnTo>
                <a:lnTo>
                  <a:pt x="263017" y="71120"/>
                </a:lnTo>
                <a:lnTo>
                  <a:pt x="261874" y="72389"/>
                </a:lnTo>
                <a:lnTo>
                  <a:pt x="259842" y="74929"/>
                </a:lnTo>
                <a:lnTo>
                  <a:pt x="256794" y="77470"/>
                </a:lnTo>
                <a:lnTo>
                  <a:pt x="252222" y="80010"/>
                </a:lnTo>
                <a:lnTo>
                  <a:pt x="264083" y="80010"/>
                </a:lnTo>
                <a:lnTo>
                  <a:pt x="269367" y="74929"/>
                </a:lnTo>
                <a:lnTo>
                  <a:pt x="271907" y="71120"/>
                </a:lnTo>
                <a:lnTo>
                  <a:pt x="274700" y="60960"/>
                </a:lnTo>
                <a:lnTo>
                  <a:pt x="274700" y="58420"/>
                </a:lnTo>
                <a:close/>
              </a:path>
              <a:path w="274954" h="266700">
                <a:moveTo>
                  <a:pt x="219456" y="0"/>
                </a:moveTo>
                <a:lnTo>
                  <a:pt x="217297" y="1270"/>
                </a:lnTo>
                <a:lnTo>
                  <a:pt x="217678" y="3810"/>
                </a:lnTo>
                <a:lnTo>
                  <a:pt x="217805" y="6350"/>
                </a:lnTo>
                <a:lnTo>
                  <a:pt x="217550" y="7620"/>
                </a:lnTo>
                <a:lnTo>
                  <a:pt x="217043" y="7620"/>
                </a:lnTo>
                <a:lnTo>
                  <a:pt x="215519" y="10160"/>
                </a:lnTo>
                <a:lnTo>
                  <a:pt x="212471" y="10160"/>
                </a:lnTo>
                <a:lnTo>
                  <a:pt x="207899" y="11429"/>
                </a:lnTo>
                <a:lnTo>
                  <a:pt x="203962" y="13970"/>
                </a:lnTo>
                <a:lnTo>
                  <a:pt x="194564" y="22860"/>
                </a:lnTo>
                <a:lnTo>
                  <a:pt x="191770" y="29210"/>
                </a:lnTo>
                <a:lnTo>
                  <a:pt x="192532" y="43179"/>
                </a:lnTo>
                <a:lnTo>
                  <a:pt x="195072" y="49529"/>
                </a:lnTo>
                <a:lnTo>
                  <a:pt x="199517" y="53339"/>
                </a:lnTo>
                <a:lnTo>
                  <a:pt x="203708" y="58420"/>
                </a:lnTo>
                <a:lnTo>
                  <a:pt x="208915" y="60960"/>
                </a:lnTo>
                <a:lnTo>
                  <a:pt x="215138" y="60960"/>
                </a:lnTo>
                <a:lnTo>
                  <a:pt x="219456" y="62229"/>
                </a:lnTo>
                <a:lnTo>
                  <a:pt x="227075" y="60960"/>
                </a:lnTo>
                <a:lnTo>
                  <a:pt x="238125" y="59689"/>
                </a:lnTo>
                <a:lnTo>
                  <a:pt x="245618" y="58420"/>
                </a:lnTo>
                <a:lnTo>
                  <a:pt x="274700" y="58420"/>
                </a:lnTo>
                <a:lnTo>
                  <a:pt x="274700" y="57150"/>
                </a:lnTo>
                <a:lnTo>
                  <a:pt x="273304" y="52070"/>
                </a:lnTo>
                <a:lnTo>
                  <a:pt x="271780" y="46989"/>
                </a:lnTo>
                <a:lnTo>
                  <a:pt x="269494" y="43179"/>
                </a:lnTo>
                <a:lnTo>
                  <a:pt x="262636" y="35560"/>
                </a:lnTo>
                <a:lnTo>
                  <a:pt x="208153" y="35560"/>
                </a:lnTo>
                <a:lnTo>
                  <a:pt x="206629" y="34289"/>
                </a:lnTo>
                <a:lnTo>
                  <a:pt x="205486" y="33020"/>
                </a:lnTo>
                <a:lnTo>
                  <a:pt x="203962" y="31750"/>
                </a:lnTo>
                <a:lnTo>
                  <a:pt x="203200" y="30479"/>
                </a:lnTo>
                <a:lnTo>
                  <a:pt x="203454" y="25400"/>
                </a:lnTo>
                <a:lnTo>
                  <a:pt x="204343" y="22860"/>
                </a:lnTo>
                <a:lnTo>
                  <a:pt x="206121" y="21589"/>
                </a:lnTo>
                <a:lnTo>
                  <a:pt x="209042" y="19050"/>
                </a:lnTo>
                <a:lnTo>
                  <a:pt x="212851" y="17779"/>
                </a:lnTo>
                <a:lnTo>
                  <a:pt x="222885" y="16510"/>
                </a:lnTo>
                <a:lnTo>
                  <a:pt x="237617" y="16510"/>
                </a:lnTo>
                <a:lnTo>
                  <a:pt x="219456" y="0"/>
                </a:lnTo>
                <a:close/>
              </a:path>
              <a:path w="274954" h="266700">
                <a:moveTo>
                  <a:pt x="248539" y="31750"/>
                </a:moveTo>
                <a:lnTo>
                  <a:pt x="240919" y="31750"/>
                </a:lnTo>
                <a:lnTo>
                  <a:pt x="230378" y="33020"/>
                </a:lnTo>
                <a:lnTo>
                  <a:pt x="219837" y="35560"/>
                </a:lnTo>
                <a:lnTo>
                  <a:pt x="262636" y="35560"/>
                </a:lnTo>
                <a:lnTo>
                  <a:pt x="258445" y="33020"/>
                </a:lnTo>
                <a:lnTo>
                  <a:pt x="253492" y="33020"/>
                </a:lnTo>
                <a:lnTo>
                  <a:pt x="248539" y="31750"/>
                </a:lnTo>
                <a:close/>
              </a:path>
              <a:path w="274954" h="266700">
                <a:moveTo>
                  <a:pt x="237617" y="16510"/>
                </a:moveTo>
                <a:lnTo>
                  <a:pt x="222885" y="16510"/>
                </a:lnTo>
                <a:lnTo>
                  <a:pt x="229616" y="17779"/>
                </a:lnTo>
                <a:lnTo>
                  <a:pt x="238251" y="21589"/>
                </a:lnTo>
                <a:lnTo>
                  <a:pt x="240411" y="19050"/>
                </a:lnTo>
                <a:lnTo>
                  <a:pt x="237617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8237219" y="2345308"/>
            <a:ext cx="143001" cy="1583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8372347" y="2068534"/>
            <a:ext cx="285115" cy="288290"/>
          </a:xfrm>
          <a:custGeom>
            <a:avLst/>
            <a:gdLst/>
            <a:ahLst/>
            <a:cxnLst/>
            <a:rect l="l" t="t" r="r" b="b"/>
            <a:pathLst>
              <a:path w="285115" h="288289">
                <a:moveTo>
                  <a:pt x="50049" y="181610"/>
                </a:moveTo>
                <a:lnTo>
                  <a:pt x="14350" y="181610"/>
                </a:lnTo>
                <a:lnTo>
                  <a:pt x="15621" y="182879"/>
                </a:lnTo>
                <a:lnTo>
                  <a:pt x="18542" y="185419"/>
                </a:lnTo>
                <a:lnTo>
                  <a:pt x="22986" y="190500"/>
                </a:lnTo>
                <a:lnTo>
                  <a:pt x="40640" y="208279"/>
                </a:lnTo>
                <a:lnTo>
                  <a:pt x="31115" y="208279"/>
                </a:lnTo>
                <a:lnTo>
                  <a:pt x="27685" y="209550"/>
                </a:lnTo>
                <a:lnTo>
                  <a:pt x="8254" y="237489"/>
                </a:lnTo>
                <a:lnTo>
                  <a:pt x="8890" y="243839"/>
                </a:lnTo>
                <a:lnTo>
                  <a:pt x="31277" y="278129"/>
                </a:lnTo>
                <a:lnTo>
                  <a:pt x="50673" y="288289"/>
                </a:lnTo>
                <a:lnTo>
                  <a:pt x="66119" y="288289"/>
                </a:lnTo>
                <a:lnTo>
                  <a:pt x="72872" y="285750"/>
                </a:lnTo>
                <a:lnTo>
                  <a:pt x="82042" y="278129"/>
                </a:lnTo>
                <a:lnTo>
                  <a:pt x="84074" y="274319"/>
                </a:lnTo>
                <a:lnTo>
                  <a:pt x="85217" y="270510"/>
                </a:lnTo>
                <a:lnTo>
                  <a:pt x="68199" y="270510"/>
                </a:lnTo>
                <a:lnTo>
                  <a:pt x="64134" y="269239"/>
                </a:lnTo>
                <a:lnTo>
                  <a:pt x="34671" y="243839"/>
                </a:lnTo>
                <a:lnTo>
                  <a:pt x="27940" y="233679"/>
                </a:lnTo>
                <a:lnTo>
                  <a:pt x="25780" y="229869"/>
                </a:lnTo>
                <a:lnTo>
                  <a:pt x="24765" y="226060"/>
                </a:lnTo>
                <a:lnTo>
                  <a:pt x="25273" y="220979"/>
                </a:lnTo>
                <a:lnTo>
                  <a:pt x="26161" y="219710"/>
                </a:lnTo>
                <a:lnTo>
                  <a:pt x="27812" y="218439"/>
                </a:lnTo>
                <a:lnTo>
                  <a:pt x="32384" y="213360"/>
                </a:lnTo>
                <a:lnTo>
                  <a:pt x="80645" y="213360"/>
                </a:lnTo>
                <a:lnTo>
                  <a:pt x="50049" y="181610"/>
                </a:lnTo>
                <a:close/>
              </a:path>
              <a:path w="285115" h="288289">
                <a:moveTo>
                  <a:pt x="80645" y="213360"/>
                </a:moveTo>
                <a:lnTo>
                  <a:pt x="39243" y="213360"/>
                </a:lnTo>
                <a:lnTo>
                  <a:pt x="48386" y="215900"/>
                </a:lnTo>
                <a:lnTo>
                  <a:pt x="79121" y="247650"/>
                </a:lnTo>
                <a:lnTo>
                  <a:pt x="81533" y="257810"/>
                </a:lnTo>
                <a:lnTo>
                  <a:pt x="80772" y="264160"/>
                </a:lnTo>
                <a:lnTo>
                  <a:pt x="77088" y="267969"/>
                </a:lnTo>
                <a:lnTo>
                  <a:pt x="73532" y="270510"/>
                </a:lnTo>
                <a:lnTo>
                  <a:pt x="85217" y="270510"/>
                </a:lnTo>
                <a:lnTo>
                  <a:pt x="86232" y="266700"/>
                </a:lnTo>
                <a:lnTo>
                  <a:pt x="86613" y="261619"/>
                </a:lnTo>
                <a:lnTo>
                  <a:pt x="85978" y="255269"/>
                </a:lnTo>
                <a:lnTo>
                  <a:pt x="102192" y="255269"/>
                </a:lnTo>
                <a:lnTo>
                  <a:pt x="115210" y="236219"/>
                </a:lnTo>
                <a:lnTo>
                  <a:pt x="104394" y="236219"/>
                </a:lnTo>
                <a:lnTo>
                  <a:pt x="102616" y="234950"/>
                </a:lnTo>
                <a:lnTo>
                  <a:pt x="101473" y="234950"/>
                </a:lnTo>
                <a:lnTo>
                  <a:pt x="98678" y="232410"/>
                </a:lnTo>
                <a:lnTo>
                  <a:pt x="94106" y="227329"/>
                </a:lnTo>
                <a:lnTo>
                  <a:pt x="80645" y="213360"/>
                </a:lnTo>
                <a:close/>
              </a:path>
              <a:path w="285115" h="288289">
                <a:moveTo>
                  <a:pt x="102192" y="255269"/>
                </a:moveTo>
                <a:lnTo>
                  <a:pt x="85978" y="255269"/>
                </a:lnTo>
                <a:lnTo>
                  <a:pt x="95250" y="265429"/>
                </a:lnTo>
                <a:lnTo>
                  <a:pt x="102192" y="255269"/>
                </a:lnTo>
                <a:close/>
              </a:path>
              <a:path w="285115" h="288289">
                <a:moveTo>
                  <a:pt x="114046" y="232410"/>
                </a:moveTo>
                <a:lnTo>
                  <a:pt x="111378" y="234950"/>
                </a:lnTo>
                <a:lnTo>
                  <a:pt x="109347" y="236219"/>
                </a:lnTo>
                <a:lnTo>
                  <a:pt x="115210" y="236219"/>
                </a:lnTo>
                <a:lnTo>
                  <a:pt x="116077" y="234950"/>
                </a:lnTo>
                <a:lnTo>
                  <a:pt x="114046" y="232410"/>
                </a:lnTo>
                <a:close/>
              </a:path>
              <a:path w="285115" h="288289">
                <a:moveTo>
                  <a:pt x="116204" y="134619"/>
                </a:moveTo>
                <a:lnTo>
                  <a:pt x="106806" y="134619"/>
                </a:lnTo>
                <a:lnTo>
                  <a:pt x="99059" y="137160"/>
                </a:lnTo>
                <a:lnTo>
                  <a:pt x="82423" y="170179"/>
                </a:lnTo>
                <a:lnTo>
                  <a:pt x="83516" y="179069"/>
                </a:lnTo>
                <a:lnTo>
                  <a:pt x="109918" y="212089"/>
                </a:lnTo>
                <a:lnTo>
                  <a:pt x="123062" y="218439"/>
                </a:lnTo>
                <a:lnTo>
                  <a:pt x="131325" y="218439"/>
                </a:lnTo>
                <a:lnTo>
                  <a:pt x="162513" y="195579"/>
                </a:lnTo>
                <a:lnTo>
                  <a:pt x="136651" y="195579"/>
                </a:lnTo>
                <a:lnTo>
                  <a:pt x="130389" y="194310"/>
                </a:lnTo>
                <a:lnTo>
                  <a:pt x="124174" y="191769"/>
                </a:lnTo>
                <a:lnTo>
                  <a:pt x="118006" y="187960"/>
                </a:lnTo>
                <a:lnTo>
                  <a:pt x="111886" y="182879"/>
                </a:lnTo>
                <a:lnTo>
                  <a:pt x="115726" y="179069"/>
                </a:lnTo>
                <a:lnTo>
                  <a:pt x="107315" y="179069"/>
                </a:lnTo>
                <a:lnTo>
                  <a:pt x="105155" y="176529"/>
                </a:lnTo>
                <a:lnTo>
                  <a:pt x="98678" y="170179"/>
                </a:lnTo>
                <a:lnTo>
                  <a:pt x="94869" y="162560"/>
                </a:lnTo>
                <a:lnTo>
                  <a:pt x="93091" y="153669"/>
                </a:lnTo>
                <a:lnTo>
                  <a:pt x="93852" y="149860"/>
                </a:lnTo>
                <a:lnTo>
                  <a:pt x="96011" y="148589"/>
                </a:lnTo>
                <a:lnTo>
                  <a:pt x="97535" y="147319"/>
                </a:lnTo>
                <a:lnTo>
                  <a:pt x="99186" y="146050"/>
                </a:lnTo>
                <a:lnTo>
                  <a:pt x="140731" y="146050"/>
                </a:lnTo>
                <a:lnTo>
                  <a:pt x="137779" y="143510"/>
                </a:lnTo>
                <a:lnTo>
                  <a:pt x="123301" y="135889"/>
                </a:lnTo>
                <a:lnTo>
                  <a:pt x="116204" y="134619"/>
                </a:lnTo>
                <a:close/>
              </a:path>
              <a:path w="285115" h="288289">
                <a:moveTo>
                  <a:pt x="160400" y="166369"/>
                </a:moveTo>
                <a:lnTo>
                  <a:pt x="156845" y="167639"/>
                </a:lnTo>
                <a:lnTo>
                  <a:pt x="158115" y="172719"/>
                </a:lnTo>
                <a:lnTo>
                  <a:pt x="158369" y="177800"/>
                </a:lnTo>
                <a:lnTo>
                  <a:pt x="143128" y="195579"/>
                </a:lnTo>
                <a:lnTo>
                  <a:pt x="162513" y="195579"/>
                </a:lnTo>
                <a:lnTo>
                  <a:pt x="164592" y="184150"/>
                </a:lnTo>
                <a:lnTo>
                  <a:pt x="163575" y="176529"/>
                </a:lnTo>
                <a:lnTo>
                  <a:pt x="160400" y="166369"/>
                </a:lnTo>
                <a:close/>
              </a:path>
              <a:path w="285115" h="288289">
                <a:moveTo>
                  <a:pt x="26797" y="157479"/>
                </a:moveTo>
                <a:lnTo>
                  <a:pt x="0" y="184150"/>
                </a:lnTo>
                <a:lnTo>
                  <a:pt x="2667" y="186689"/>
                </a:lnTo>
                <a:lnTo>
                  <a:pt x="5460" y="184150"/>
                </a:lnTo>
                <a:lnTo>
                  <a:pt x="7747" y="181610"/>
                </a:lnTo>
                <a:lnTo>
                  <a:pt x="50049" y="181610"/>
                </a:lnTo>
                <a:lnTo>
                  <a:pt x="26797" y="157479"/>
                </a:lnTo>
                <a:close/>
              </a:path>
              <a:path w="285115" h="288289">
                <a:moveTo>
                  <a:pt x="140731" y="146050"/>
                </a:moveTo>
                <a:lnTo>
                  <a:pt x="106806" y="146050"/>
                </a:lnTo>
                <a:lnTo>
                  <a:pt x="109981" y="148589"/>
                </a:lnTo>
                <a:lnTo>
                  <a:pt x="113283" y="149860"/>
                </a:lnTo>
                <a:lnTo>
                  <a:pt x="118236" y="154939"/>
                </a:lnTo>
                <a:lnTo>
                  <a:pt x="124968" y="161289"/>
                </a:lnTo>
                <a:lnTo>
                  <a:pt x="107315" y="179069"/>
                </a:lnTo>
                <a:lnTo>
                  <a:pt x="115726" y="179069"/>
                </a:lnTo>
                <a:lnTo>
                  <a:pt x="145160" y="149860"/>
                </a:lnTo>
                <a:lnTo>
                  <a:pt x="140731" y="146050"/>
                </a:lnTo>
                <a:close/>
              </a:path>
              <a:path w="285115" h="288289">
                <a:moveTo>
                  <a:pt x="144164" y="88900"/>
                </a:moveTo>
                <a:lnTo>
                  <a:pt x="107823" y="88900"/>
                </a:lnTo>
                <a:lnTo>
                  <a:pt x="109347" y="90169"/>
                </a:lnTo>
                <a:lnTo>
                  <a:pt x="110490" y="90169"/>
                </a:lnTo>
                <a:lnTo>
                  <a:pt x="112649" y="92710"/>
                </a:lnTo>
                <a:lnTo>
                  <a:pt x="190500" y="172719"/>
                </a:lnTo>
                <a:lnTo>
                  <a:pt x="192658" y="170179"/>
                </a:lnTo>
                <a:lnTo>
                  <a:pt x="196342" y="154939"/>
                </a:lnTo>
                <a:lnTo>
                  <a:pt x="201041" y="154939"/>
                </a:lnTo>
                <a:lnTo>
                  <a:pt x="205231" y="153669"/>
                </a:lnTo>
                <a:lnTo>
                  <a:pt x="212344" y="151129"/>
                </a:lnTo>
                <a:lnTo>
                  <a:pt x="215773" y="148589"/>
                </a:lnTo>
                <a:lnTo>
                  <a:pt x="218948" y="144779"/>
                </a:lnTo>
                <a:lnTo>
                  <a:pt x="199135" y="144779"/>
                </a:lnTo>
                <a:lnTo>
                  <a:pt x="196215" y="142239"/>
                </a:lnTo>
                <a:lnTo>
                  <a:pt x="194436" y="140969"/>
                </a:lnTo>
                <a:lnTo>
                  <a:pt x="191007" y="137160"/>
                </a:lnTo>
                <a:lnTo>
                  <a:pt x="185674" y="132079"/>
                </a:lnTo>
                <a:lnTo>
                  <a:pt x="159638" y="105410"/>
                </a:lnTo>
                <a:lnTo>
                  <a:pt x="159109" y="99060"/>
                </a:lnTo>
                <a:lnTo>
                  <a:pt x="154050" y="99060"/>
                </a:lnTo>
                <a:lnTo>
                  <a:pt x="144164" y="88900"/>
                </a:lnTo>
                <a:close/>
              </a:path>
              <a:path w="285115" h="288289">
                <a:moveTo>
                  <a:pt x="217467" y="85089"/>
                </a:moveTo>
                <a:lnTo>
                  <a:pt x="174751" y="85089"/>
                </a:lnTo>
                <a:lnTo>
                  <a:pt x="179274" y="87629"/>
                </a:lnTo>
                <a:lnTo>
                  <a:pt x="184451" y="90169"/>
                </a:lnTo>
                <a:lnTo>
                  <a:pt x="190271" y="95250"/>
                </a:lnTo>
                <a:lnTo>
                  <a:pt x="217043" y="128269"/>
                </a:lnTo>
                <a:lnTo>
                  <a:pt x="218058" y="130810"/>
                </a:lnTo>
                <a:lnTo>
                  <a:pt x="217297" y="137160"/>
                </a:lnTo>
                <a:lnTo>
                  <a:pt x="216026" y="139700"/>
                </a:lnTo>
                <a:lnTo>
                  <a:pt x="213868" y="140969"/>
                </a:lnTo>
                <a:lnTo>
                  <a:pt x="211327" y="143510"/>
                </a:lnTo>
                <a:lnTo>
                  <a:pt x="208406" y="144779"/>
                </a:lnTo>
                <a:lnTo>
                  <a:pt x="218948" y="144779"/>
                </a:lnTo>
                <a:lnTo>
                  <a:pt x="224662" y="139700"/>
                </a:lnTo>
                <a:lnTo>
                  <a:pt x="228346" y="133350"/>
                </a:lnTo>
                <a:lnTo>
                  <a:pt x="229997" y="127000"/>
                </a:lnTo>
                <a:lnTo>
                  <a:pt x="231648" y="119379"/>
                </a:lnTo>
                <a:lnTo>
                  <a:pt x="231267" y="111760"/>
                </a:lnTo>
                <a:lnTo>
                  <a:pt x="228600" y="104139"/>
                </a:lnTo>
                <a:lnTo>
                  <a:pt x="226337" y="97789"/>
                </a:lnTo>
                <a:lnTo>
                  <a:pt x="223361" y="92710"/>
                </a:lnTo>
                <a:lnTo>
                  <a:pt x="219670" y="87629"/>
                </a:lnTo>
                <a:lnTo>
                  <a:pt x="217467" y="85089"/>
                </a:lnTo>
                <a:close/>
              </a:path>
              <a:path w="285115" h="288289">
                <a:moveTo>
                  <a:pt x="184403" y="66039"/>
                </a:moveTo>
                <a:lnTo>
                  <a:pt x="154622" y="91439"/>
                </a:lnTo>
                <a:lnTo>
                  <a:pt x="154050" y="99060"/>
                </a:lnTo>
                <a:lnTo>
                  <a:pt x="159109" y="99060"/>
                </a:lnTo>
                <a:lnTo>
                  <a:pt x="159003" y="97789"/>
                </a:lnTo>
                <a:lnTo>
                  <a:pt x="160527" y="91439"/>
                </a:lnTo>
                <a:lnTo>
                  <a:pt x="164337" y="88900"/>
                </a:lnTo>
                <a:lnTo>
                  <a:pt x="167131" y="85089"/>
                </a:lnTo>
                <a:lnTo>
                  <a:pt x="217467" y="85089"/>
                </a:lnTo>
                <a:lnTo>
                  <a:pt x="215265" y="82550"/>
                </a:lnTo>
                <a:lnTo>
                  <a:pt x="209550" y="76200"/>
                </a:lnTo>
                <a:lnTo>
                  <a:pt x="203453" y="72389"/>
                </a:lnTo>
                <a:lnTo>
                  <a:pt x="190626" y="67310"/>
                </a:lnTo>
                <a:lnTo>
                  <a:pt x="184403" y="66039"/>
                </a:lnTo>
                <a:close/>
              </a:path>
              <a:path w="285115" h="288289">
                <a:moveTo>
                  <a:pt x="121920" y="66039"/>
                </a:moveTo>
                <a:lnTo>
                  <a:pt x="96774" y="90169"/>
                </a:lnTo>
                <a:lnTo>
                  <a:pt x="99059" y="92710"/>
                </a:lnTo>
                <a:lnTo>
                  <a:pt x="101346" y="90169"/>
                </a:lnTo>
                <a:lnTo>
                  <a:pt x="103250" y="88900"/>
                </a:lnTo>
                <a:lnTo>
                  <a:pt x="144164" y="88900"/>
                </a:lnTo>
                <a:lnTo>
                  <a:pt x="121920" y="66039"/>
                </a:lnTo>
                <a:close/>
              </a:path>
              <a:path w="285115" h="288289">
                <a:moveTo>
                  <a:pt x="244609" y="46989"/>
                </a:moveTo>
                <a:lnTo>
                  <a:pt x="209169" y="46989"/>
                </a:lnTo>
                <a:lnTo>
                  <a:pt x="240792" y="78739"/>
                </a:lnTo>
                <a:lnTo>
                  <a:pt x="247015" y="86360"/>
                </a:lnTo>
                <a:lnTo>
                  <a:pt x="251078" y="90169"/>
                </a:lnTo>
                <a:lnTo>
                  <a:pt x="252983" y="90169"/>
                </a:lnTo>
                <a:lnTo>
                  <a:pt x="256285" y="92710"/>
                </a:lnTo>
                <a:lnTo>
                  <a:pt x="269621" y="92710"/>
                </a:lnTo>
                <a:lnTo>
                  <a:pt x="273938" y="90169"/>
                </a:lnTo>
                <a:lnTo>
                  <a:pt x="277749" y="86360"/>
                </a:lnTo>
                <a:lnTo>
                  <a:pt x="282489" y="80010"/>
                </a:lnTo>
                <a:lnTo>
                  <a:pt x="284908" y="73660"/>
                </a:lnTo>
                <a:lnTo>
                  <a:pt x="271779" y="73660"/>
                </a:lnTo>
                <a:lnTo>
                  <a:pt x="270509" y="72389"/>
                </a:lnTo>
                <a:lnTo>
                  <a:pt x="269112" y="72389"/>
                </a:lnTo>
                <a:lnTo>
                  <a:pt x="266826" y="69850"/>
                </a:lnTo>
                <a:lnTo>
                  <a:pt x="244609" y="46989"/>
                </a:lnTo>
                <a:close/>
              </a:path>
              <a:path w="285115" h="288289">
                <a:moveTo>
                  <a:pt x="282828" y="58419"/>
                </a:moveTo>
                <a:lnTo>
                  <a:pt x="279526" y="58419"/>
                </a:lnTo>
                <a:lnTo>
                  <a:pt x="281177" y="64769"/>
                </a:lnTo>
                <a:lnTo>
                  <a:pt x="280543" y="69850"/>
                </a:lnTo>
                <a:lnTo>
                  <a:pt x="277749" y="72389"/>
                </a:lnTo>
                <a:lnTo>
                  <a:pt x="276986" y="73660"/>
                </a:lnTo>
                <a:lnTo>
                  <a:pt x="284908" y="73660"/>
                </a:lnTo>
                <a:lnTo>
                  <a:pt x="285017" y="66039"/>
                </a:lnTo>
                <a:lnTo>
                  <a:pt x="282828" y="58419"/>
                </a:lnTo>
                <a:close/>
              </a:path>
              <a:path w="285115" h="288289">
                <a:moveTo>
                  <a:pt x="199771" y="0"/>
                </a:moveTo>
                <a:lnTo>
                  <a:pt x="197611" y="2539"/>
                </a:lnTo>
                <a:lnTo>
                  <a:pt x="199771" y="10160"/>
                </a:lnTo>
                <a:lnTo>
                  <a:pt x="201041" y="19050"/>
                </a:lnTo>
                <a:lnTo>
                  <a:pt x="201295" y="26669"/>
                </a:lnTo>
                <a:lnTo>
                  <a:pt x="201314" y="33019"/>
                </a:lnTo>
                <a:lnTo>
                  <a:pt x="200977" y="39369"/>
                </a:lnTo>
                <a:lnTo>
                  <a:pt x="200259" y="45719"/>
                </a:lnTo>
                <a:lnTo>
                  <a:pt x="199135" y="52069"/>
                </a:lnTo>
                <a:lnTo>
                  <a:pt x="201295" y="54610"/>
                </a:lnTo>
                <a:lnTo>
                  <a:pt x="209169" y="46989"/>
                </a:lnTo>
                <a:lnTo>
                  <a:pt x="244609" y="46989"/>
                </a:lnTo>
                <a:lnTo>
                  <a:pt x="227329" y="29210"/>
                </a:lnTo>
                <a:lnTo>
                  <a:pt x="233853" y="22860"/>
                </a:lnTo>
                <a:lnTo>
                  <a:pt x="221106" y="22860"/>
                </a:lnTo>
                <a:lnTo>
                  <a:pt x="199771" y="0"/>
                </a:lnTo>
                <a:close/>
              </a:path>
              <a:path w="285115" h="288289">
                <a:moveTo>
                  <a:pt x="235584" y="8889"/>
                </a:moveTo>
                <a:lnTo>
                  <a:pt x="221106" y="22860"/>
                </a:lnTo>
                <a:lnTo>
                  <a:pt x="233853" y="22860"/>
                </a:lnTo>
                <a:lnTo>
                  <a:pt x="241680" y="15239"/>
                </a:lnTo>
                <a:lnTo>
                  <a:pt x="235584" y="8889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8376284" y="2477389"/>
            <a:ext cx="194310" cy="1823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8523478" y="2247138"/>
            <a:ext cx="277495" cy="264160"/>
          </a:xfrm>
          <a:custGeom>
            <a:avLst/>
            <a:gdLst/>
            <a:ahLst/>
            <a:cxnLst/>
            <a:rect l="l" t="t" r="r" b="b"/>
            <a:pathLst>
              <a:path w="277495" h="264160">
                <a:moveTo>
                  <a:pt x="46735" y="217170"/>
                </a:moveTo>
                <a:lnTo>
                  <a:pt x="11556" y="217170"/>
                </a:lnTo>
                <a:lnTo>
                  <a:pt x="14731" y="219710"/>
                </a:lnTo>
                <a:lnTo>
                  <a:pt x="42418" y="248920"/>
                </a:lnTo>
                <a:lnTo>
                  <a:pt x="49149" y="255270"/>
                </a:lnTo>
                <a:lnTo>
                  <a:pt x="54355" y="260350"/>
                </a:lnTo>
                <a:lnTo>
                  <a:pt x="57912" y="261620"/>
                </a:lnTo>
                <a:lnTo>
                  <a:pt x="61595" y="264160"/>
                </a:lnTo>
                <a:lnTo>
                  <a:pt x="75056" y="264160"/>
                </a:lnTo>
                <a:lnTo>
                  <a:pt x="89916" y="246380"/>
                </a:lnTo>
                <a:lnTo>
                  <a:pt x="90847" y="243839"/>
                </a:lnTo>
                <a:lnTo>
                  <a:pt x="74929" y="243839"/>
                </a:lnTo>
                <a:lnTo>
                  <a:pt x="71627" y="242570"/>
                </a:lnTo>
                <a:lnTo>
                  <a:pt x="68833" y="240030"/>
                </a:lnTo>
                <a:lnTo>
                  <a:pt x="46735" y="217170"/>
                </a:lnTo>
                <a:close/>
              </a:path>
              <a:path w="277495" h="264160">
                <a:moveTo>
                  <a:pt x="81104" y="184150"/>
                </a:moveTo>
                <a:lnTo>
                  <a:pt x="45847" y="184150"/>
                </a:lnTo>
                <a:lnTo>
                  <a:pt x="49022" y="186689"/>
                </a:lnTo>
                <a:lnTo>
                  <a:pt x="53340" y="191770"/>
                </a:lnTo>
                <a:lnTo>
                  <a:pt x="84708" y="223520"/>
                </a:lnTo>
                <a:lnTo>
                  <a:pt x="85598" y="229870"/>
                </a:lnTo>
                <a:lnTo>
                  <a:pt x="85725" y="233680"/>
                </a:lnTo>
                <a:lnTo>
                  <a:pt x="84963" y="237489"/>
                </a:lnTo>
                <a:lnTo>
                  <a:pt x="84581" y="238760"/>
                </a:lnTo>
                <a:lnTo>
                  <a:pt x="83566" y="240030"/>
                </a:lnTo>
                <a:lnTo>
                  <a:pt x="82042" y="242570"/>
                </a:lnTo>
                <a:lnTo>
                  <a:pt x="80772" y="243839"/>
                </a:lnTo>
                <a:lnTo>
                  <a:pt x="90847" y="243839"/>
                </a:lnTo>
                <a:lnTo>
                  <a:pt x="91313" y="242570"/>
                </a:lnTo>
                <a:lnTo>
                  <a:pt x="91821" y="237489"/>
                </a:lnTo>
                <a:lnTo>
                  <a:pt x="91313" y="231139"/>
                </a:lnTo>
                <a:lnTo>
                  <a:pt x="106967" y="231139"/>
                </a:lnTo>
                <a:lnTo>
                  <a:pt x="122528" y="215900"/>
                </a:lnTo>
                <a:lnTo>
                  <a:pt x="112268" y="215900"/>
                </a:lnTo>
                <a:lnTo>
                  <a:pt x="109093" y="213360"/>
                </a:lnTo>
                <a:lnTo>
                  <a:pt x="104648" y="208280"/>
                </a:lnTo>
                <a:lnTo>
                  <a:pt x="81104" y="184150"/>
                </a:lnTo>
                <a:close/>
              </a:path>
              <a:path w="277495" h="264160">
                <a:moveTo>
                  <a:pt x="106967" y="231139"/>
                </a:moveTo>
                <a:lnTo>
                  <a:pt x="91313" y="231139"/>
                </a:lnTo>
                <a:lnTo>
                  <a:pt x="99187" y="238760"/>
                </a:lnTo>
                <a:lnTo>
                  <a:pt x="106967" y="231139"/>
                </a:lnTo>
                <a:close/>
              </a:path>
              <a:path w="277495" h="264160">
                <a:moveTo>
                  <a:pt x="24638" y="194310"/>
                </a:moveTo>
                <a:lnTo>
                  <a:pt x="0" y="218439"/>
                </a:lnTo>
                <a:lnTo>
                  <a:pt x="2286" y="219710"/>
                </a:lnTo>
                <a:lnTo>
                  <a:pt x="5333" y="218439"/>
                </a:lnTo>
                <a:lnTo>
                  <a:pt x="7747" y="217170"/>
                </a:lnTo>
                <a:lnTo>
                  <a:pt x="46735" y="217170"/>
                </a:lnTo>
                <a:lnTo>
                  <a:pt x="24638" y="194310"/>
                </a:lnTo>
                <a:close/>
              </a:path>
              <a:path w="277495" h="264160">
                <a:moveTo>
                  <a:pt x="121666" y="213360"/>
                </a:moveTo>
                <a:lnTo>
                  <a:pt x="118618" y="214630"/>
                </a:lnTo>
                <a:lnTo>
                  <a:pt x="116204" y="215900"/>
                </a:lnTo>
                <a:lnTo>
                  <a:pt x="122528" y="215900"/>
                </a:lnTo>
                <a:lnTo>
                  <a:pt x="123825" y="214630"/>
                </a:lnTo>
                <a:lnTo>
                  <a:pt x="121666" y="213360"/>
                </a:lnTo>
                <a:close/>
              </a:path>
              <a:path w="277495" h="264160">
                <a:moveTo>
                  <a:pt x="121157" y="111760"/>
                </a:moveTo>
                <a:lnTo>
                  <a:pt x="111760" y="111760"/>
                </a:lnTo>
                <a:lnTo>
                  <a:pt x="104013" y="114300"/>
                </a:lnTo>
                <a:lnTo>
                  <a:pt x="87375" y="147320"/>
                </a:lnTo>
                <a:lnTo>
                  <a:pt x="88469" y="156210"/>
                </a:lnTo>
                <a:lnTo>
                  <a:pt x="114823" y="189230"/>
                </a:lnTo>
                <a:lnTo>
                  <a:pt x="136278" y="195580"/>
                </a:lnTo>
                <a:lnTo>
                  <a:pt x="144113" y="194310"/>
                </a:lnTo>
                <a:lnTo>
                  <a:pt x="167157" y="172720"/>
                </a:lnTo>
                <a:lnTo>
                  <a:pt x="141604" y="172720"/>
                </a:lnTo>
                <a:lnTo>
                  <a:pt x="135342" y="171450"/>
                </a:lnTo>
                <a:lnTo>
                  <a:pt x="129127" y="168910"/>
                </a:lnTo>
                <a:lnTo>
                  <a:pt x="122959" y="165100"/>
                </a:lnTo>
                <a:lnTo>
                  <a:pt x="116840" y="158750"/>
                </a:lnTo>
                <a:lnTo>
                  <a:pt x="120817" y="154939"/>
                </a:lnTo>
                <a:lnTo>
                  <a:pt x="112268" y="154939"/>
                </a:lnTo>
                <a:lnTo>
                  <a:pt x="110108" y="152400"/>
                </a:lnTo>
                <a:lnTo>
                  <a:pt x="103631" y="146050"/>
                </a:lnTo>
                <a:lnTo>
                  <a:pt x="99822" y="139700"/>
                </a:lnTo>
                <a:lnTo>
                  <a:pt x="98678" y="133350"/>
                </a:lnTo>
                <a:lnTo>
                  <a:pt x="97917" y="129539"/>
                </a:lnTo>
                <a:lnTo>
                  <a:pt x="98805" y="127000"/>
                </a:lnTo>
                <a:lnTo>
                  <a:pt x="102489" y="123189"/>
                </a:lnTo>
                <a:lnTo>
                  <a:pt x="105791" y="123189"/>
                </a:lnTo>
                <a:lnTo>
                  <a:pt x="108585" y="121920"/>
                </a:lnTo>
                <a:lnTo>
                  <a:pt x="144140" y="121920"/>
                </a:lnTo>
                <a:lnTo>
                  <a:pt x="142678" y="120650"/>
                </a:lnTo>
                <a:lnTo>
                  <a:pt x="128252" y="113030"/>
                </a:lnTo>
                <a:lnTo>
                  <a:pt x="121157" y="111760"/>
                </a:lnTo>
                <a:close/>
              </a:path>
              <a:path w="277495" h="264160">
                <a:moveTo>
                  <a:pt x="58800" y="161289"/>
                </a:moveTo>
                <a:lnTo>
                  <a:pt x="34163" y="184150"/>
                </a:lnTo>
                <a:lnTo>
                  <a:pt x="36449" y="186689"/>
                </a:lnTo>
                <a:lnTo>
                  <a:pt x="39497" y="185420"/>
                </a:lnTo>
                <a:lnTo>
                  <a:pt x="41910" y="184150"/>
                </a:lnTo>
                <a:lnTo>
                  <a:pt x="81104" y="184150"/>
                </a:lnTo>
                <a:lnTo>
                  <a:pt x="58800" y="161289"/>
                </a:lnTo>
                <a:close/>
              </a:path>
              <a:path w="277495" h="264160">
                <a:moveTo>
                  <a:pt x="165353" y="143510"/>
                </a:moveTo>
                <a:lnTo>
                  <a:pt x="161798" y="143510"/>
                </a:lnTo>
                <a:lnTo>
                  <a:pt x="162941" y="149860"/>
                </a:lnTo>
                <a:lnTo>
                  <a:pt x="163195" y="154939"/>
                </a:lnTo>
                <a:lnTo>
                  <a:pt x="148081" y="172720"/>
                </a:lnTo>
                <a:lnTo>
                  <a:pt x="167157" y="172720"/>
                </a:lnTo>
                <a:lnTo>
                  <a:pt x="168275" y="167639"/>
                </a:lnTo>
                <a:lnTo>
                  <a:pt x="169545" y="161289"/>
                </a:lnTo>
                <a:lnTo>
                  <a:pt x="168528" y="152400"/>
                </a:lnTo>
                <a:lnTo>
                  <a:pt x="165353" y="143510"/>
                </a:lnTo>
                <a:close/>
              </a:path>
              <a:path w="277495" h="264160">
                <a:moveTo>
                  <a:pt x="144140" y="121920"/>
                </a:moveTo>
                <a:lnTo>
                  <a:pt x="108585" y="121920"/>
                </a:lnTo>
                <a:lnTo>
                  <a:pt x="114935" y="124460"/>
                </a:lnTo>
                <a:lnTo>
                  <a:pt x="123190" y="130810"/>
                </a:lnTo>
                <a:lnTo>
                  <a:pt x="129921" y="138430"/>
                </a:lnTo>
                <a:lnTo>
                  <a:pt x="112268" y="154939"/>
                </a:lnTo>
                <a:lnTo>
                  <a:pt x="120817" y="154939"/>
                </a:lnTo>
                <a:lnTo>
                  <a:pt x="149987" y="127000"/>
                </a:lnTo>
                <a:lnTo>
                  <a:pt x="144140" y="121920"/>
                </a:lnTo>
                <a:close/>
              </a:path>
              <a:path w="277495" h="264160">
                <a:moveTo>
                  <a:pt x="177323" y="92710"/>
                </a:moveTo>
                <a:lnTo>
                  <a:pt x="139573" y="92710"/>
                </a:lnTo>
                <a:lnTo>
                  <a:pt x="141224" y="93980"/>
                </a:lnTo>
                <a:lnTo>
                  <a:pt x="142494" y="93980"/>
                </a:lnTo>
                <a:lnTo>
                  <a:pt x="144779" y="96520"/>
                </a:lnTo>
                <a:lnTo>
                  <a:pt x="180467" y="133350"/>
                </a:lnTo>
                <a:lnTo>
                  <a:pt x="185547" y="138430"/>
                </a:lnTo>
                <a:lnTo>
                  <a:pt x="188214" y="142239"/>
                </a:lnTo>
                <a:lnTo>
                  <a:pt x="188722" y="146050"/>
                </a:lnTo>
                <a:lnTo>
                  <a:pt x="187705" y="148589"/>
                </a:lnTo>
                <a:lnTo>
                  <a:pt x="185166" y="151130"/>
                </a:lnTo>
                <a:lnTo>
                  <a:pt x="187451" y="153670"/>
                </a:lnTo>
                <a:lnTo>
                  <a:pt x="217596" y="124460"/>
                </a:lnTo>
                <a:lnTo>
                  <a:pt x="208661" y="124460"/>
                </a:lnTo>
                <a:lnTo>
                  <a:pt x="207010" y="123189"/>
                </a:lnTo>
                <a:lnTo>
                  <a:pt x="206121" y="123189"/>
                </a:lnTo>
                <a:lnTo>
                  <a:pt x="204343" y="121920"/>
                </a:lnTo>
                <a:lnTo>
                  <a:pt x="202056" y="119380"/>
                </a:lnTo>
                <a:lnTo>
                  <a:pt x="198500" y="115570"/>
                </a:lnTo>
                <a:lnTo>
                  <a:pt x="185039" y="101600"/>
                </a:lnTo>
                <a:lnTo>
                  <a:pt x="180086" y="96520"/>
                </a:lnTo>
                <a:lnTo>
                  <a:pt x="177323" y="92710"/>
                </a:lnTo>
                <a:close/>
              </a:path>
              <a:path w="277495" h="264160">
                <a:moveTo>
                  <a:pt x="217931" y="119380"/>
                </a:moveTo>
                <a:lnTo>
                  <a:pt x="215392" y="121920"/>
                </a:lnTo>
                <a:lnTo>
                  <a:pt x="213360" y="123189"/>
                </a:lnTo>
                <a:lnTo>
                  <a:pt x="211836" y="123189"/>
                </a:lnTo>
                <a:lnTo>
                  <a:pt x="210312" y="124460"/>
                </a:lnTo>
                <a:lnTo>
                  <a:pt x="217596" y="124460"/>
                </a:lnTo>
                <a:lnTo>
                  <a:pt x="220218" y="121920"/>
                </a:lnTo>
                <a:lnTo>
                  <a:pt x="217931" y="119380"/>
                </a:lnTo>
                <a:close/>
              </a:path>
              <a:path w="277495" h="264160">
                <a:moveTo>
                  <a:pt x="228473" y="74930"/>
                </a:moveTo>
                <a:lnTo>
                  <a:pt x="226314" y="77470"/>
                </a:lnTo>
                <a:lnTo>
                  <a:pt x="248285" y="97789"/>
                </a:lnTo>
                <a:lnTo>
                  <a:pt x="250444" y="96520"/>
                </a:lnTo>
                <a:lnTo>
                  <a:pt x="249300" y="92710"/>
                </a:lnTo>
                <a:lnTo>
                  <a:pt x="249427" y="91439"/>
                </a:lnTo>
                <a:lnTo>
                  <a:pt x="250951" y="88900"/>
                </a:lnTo>
                <a:lnTo>
                  <a:pt x="252475" y="88900"/>
                </a:lnTo>
                <a:lnTo>
                  <a:pt x="254253" y="87630"/>
                </a:lnTo>
                <a:lnTo>
                  <a:pt x="260857" y="85089"/>
                </a:lnTo>
                <a:lnTo>
                  <a:pt x="265556" y="81280"/>
                </a:lnTo>
                <a:lnTo>
                  <a:pt x="242697" y="81280"/>
                </a:lnTo>
                <a:lnTo>
                  <a:pt x="235966" y="78739"/>
                </a:lnTo>
                <a:lnTo>
                  <a:pt x="228473" y="74930"/>
                </a:lnTo>
                <a:close/>
              </a:path>
              <a:path w="277495" h="264160">
                <a:moveTo>
                  <a:pt x="153797" y="69850"/>
                </a:moveTo>
                <a:lnTo>
                  <a:pt x="129031" y="92710"/>
                </a:lnTo>
                <a:lnTo>
                  <a:pt x="131318" y="95250"/>
                </a:lnTo>
                <a:lnTo>
                  <a:pt x="133603" y="93980"/>
                </a:lnTo>
                <a:lnTo>
                  <a:pt x="135381" y="92710"/>
                </a:lnTo>
                <a:lnTo>
                  <a:pt x="177323" y="92710"/>
                </a:lnTo>
                <a:lnTo>
                  <a:pt x="176402" y="91439"/>
                </a:lnTo>
                <a:lnTo>
                  <a:pt x="173736" y="86360"/>
                </a:lnTo>
                <a:lnTo>
                  <a:pt x="171957" y="82550"/>
                </a:lnTo>
                <a:lnTo>
                  <a:pt x="167004" y="82550"/>
                </a:lnTo>
                <a:lnTo>
                  <a:pt x="153797" y="69850"/>
                </a:lnTo>
                <a:close/>
              </a:path>
              <a:path w="277495" h="264160">
                <a:moveTo>
                  <a:pt x="182118" y="45720"/>
                </a:moveTo>
                <a:lnTo>
                  <a:pt x="176402" y="45720"/>
                </a:lnTo>
                <a:lnTo>
                  <a:pt x="173736" y="46989"/>
                </a:lnTo>
                <a:lnTo>
                  <a:pt x="168528" y="52070"/>
                </a:lnTo>
                <a:lnTo>
                  <a:pt x="166497" y="55880"/>
                </a:lnTo>
                <a:lnTo>
                  <a:pt x="164465" y="66039"/>
                </a:lnTo>
                <a:lnTo>
                  <a:pt x="164973" y="72389"/>
                </a:lnTo>
                <a:lnTo>
                  <a:pt x="167004" y="82550"/>
                </a:lnTo>
                <a:lnTo>
                  <a:pt x="171957" y="82550"/>
                </a:lnTo>
                <a:lnTo>
                  <a:pt x="171323" y="78739"/>
                </a:lnTo>
                <a:lnTo>
                  <a:pt x="171703" y="76200"/>
                </a:lnTo>
                <a:lnTo>
                  <a:pt x="171830" y="73660"/>
                </a:lnTo>
                <a:lnTo>
                  <a:pt x="172593" y="72389"/>
                </a:lnTo>
                <a:lnTo>
                  <a:pt x="173863" y="71120"/>
                </a:lnTo>
                <a:lnTo>
                  <a:pt x="174371" y="69850"/>
                </a:lnTo>
                <a:lnTo>
                  <a:pt x="181101" y="69850"/>
                </a:lnTo>
                <a:lnTo>
                  <a:pt x="184150" y="68580"/>
                </a:lnTo>
                <a:lnTo>
                  <a:pt x="186817" y="68580"/>
                </a:lnTo>
                <a:lnTo>
                  <a:pt x="189102" y="66039"/>
                </a:lnTo>
                <a:lnTo>
                  <a:pt x="191135" y="63500"/>
                </a:lnTo>
                <a:lnTo>
                  <a:pt x="192024" y="60960"/>
                </a:lnTo>
                <a:lnTo>
                  <a:pt x="191770" y="55880"/>
                </a:lnTo>
                <a:lnTo>
                  <a:pt x="190246" y="53339"/>
                </a:lnTo>
                <a:lnTo>
                  <a:pt x="187451" y="49530"/>
                </a:lnTo>
                <a:lnTo>
                  <a:pt x="184912" y="46989"/>
                </a:lnTo>
                <a:lnTo>
                  <a:pt x="182118" y="45720"/>
                </a:lnTo>
                <a:close/>
              </a:path>
              <a:path w="277495" h="264160">
                <a:moveTo>
                  <a:pt x="277495" y="58420"/>
                </a:moveTo>
                <a:lnTo>
                  <a:pt x="258952" y="58420"/>
                </a:lnTo>
                <a:lnTo>
                  <a:pt x="261366" y="59689"/>
                </a:lnTo>
                <a:lnTo>
                  <a:pt x="263398" y="62230"/>
                </a:lnTo>
                <a:lnTo>
                  <a:pt x="265049" y="63500"/>
                </a:lnTo>
                <a:lnTo>
                  <a:pt x="265938" y="66039"/>
                </a:lnTo>
                <a:lnTo>
                  <a:pt x="265811" y="71120"/>
                </a:lnTo>
                <a:lnTo>
                  <a:pt x="264668" y="73660"/>
                </a:lnTo>
                <a:lnTo>
                  <a:pt x="262636" y="74930"/>
                </a:lnTo>
                <a:lnTo>
                  <a:pt x="259588" y="78739"/>
                </a:lnTo>
                <a:lnTo>
                  <a:pt x="255016" y="80010"/>
                </a:lnTo>
                <a:lnTo>
                  <a:pt x="242697" y="81280"/>
                </a:lnTo>
                <a:lnTo>
                  <a:pt x="265556" y="81280"/>
                </a:lnTo>
                <a:lnTo>
                  <a:pt x="272161" y="74930"/>
                </a:lnTo>
                <a:lnTo>
                  <a:pt x="274700" y="71120"/>
                </a:lnTo>
                <a:lnTo>
                  <a:pt x="277495" y="62230"/>
                </a:lnTo>
                <a:lnTo>
                  <a:pt x="277495" y="58420"/>
                </a:lnTo>
                <a:close/>
              </a:path>
              <a:path w="277495" h="264160">
                <a:moveTo>
                  <a:pt x="222250" y="0"/>
                </a:moveTo>
                <a:lnTo>
                  <a:pt x="220091" y="2539"/>
                </a:lnTo>
                <a:lnTo>
                  <a:pt x="220472" y="5080"/>
                </a:lnTo>
                <a:lnTo>
                  <a:pt x="220599" y="6350"/>
                </a:lnTo>
                <a:lnTo>
                  <a:pt x="220345" y="7620"/>
                </a:lnTo>
                <a:lnTo>
                  <a:pt x="219837" y="8889"/>
                </a:lnTo>
                <a:lnTo>
                  <a:pt x="218313" y="10160"/>
                </a:lnTo>
                <a:lnTo>
                  <a:pt x="217043" y="10160"/>
                </a:lnTo>
                <a:lnTo>
                  <a:pt x="215265" y="11430"/>
                </a:lnTo>
                <a:lnTo>
                  <a:pt x="210693" y="12700"/>
                </a:lnTo>
                <a:lnTo>
                  <a:pt x="206755" y="15239"/>
                </a:lnTo>
                <a:lnTo>
                  <a:pt x="197357" y="24130"/>
                </a:lnTo>
                <a:lnTo>
                  <a:pt x="194564" y="30480"/>
                </a:lnTo>
                <a:lnTo>
                  <a:pt x="195325" y="44450"/>
                </a:lnTo>
                <a:lnTo>
                  <a:pt x="222250" y="62230"/>
                </a:lnTo>
                <a:lnTo>
                  <a:pt x="229870" y="62230"/>
                </a:lnTo>
                <a:lnTo>
                  <a:pt x="240919" y="59689"/>
                </a:lnTo>
                <a:lnTo>
                  <a:pt x="248285" y="58420"/>
                </a:lnTo>
                <a:lnTo>
                  <a:pt x="277495" y="58420"/>
                </a:lnTo>
                <a:lnTo>
                  <a:pt x="277495" y="57150"/>
                </a:lnTo>
                <a:lnTo>
                  <a:pt x="276098" y="52070"/>
                </a:lnTo>
                <a:lnTo>
                  <a:pt x="274574" y="46989"/>
                </a:lnTo>
                <a:lnTo>
                  <a:pt x="272288" y="43180"/>
                </a:lnTo>
                <a:lnTo>
                  <a:pt x="265429" y="36830"/>
                </a:lnTo>
                <a:lnTo>
                  <a:pt x="215900" y="36830"/>
                </a:lnTo>
                <a:lnTo>
                  <a:pt x="212725" y="35560"/>
                </a:lnTo>
                <a:lnTo>
                  <a:pt x="209423" y="35560"/>
                </a:lnTo>
                <a:lnTo>
                  <a:pt x="206755" y="33020"/>
                </a:lnTo>
                <a:lnTo>
                  <a:pt x="205994" y="30480"/>
                </a:lnTo>
                <a:lnTo>
                  <a:pt x="206248" y="25400"/>
                </a:lnTo>
                <a:lnTo>
                  <a:pt x="208915" y="21589"/>
                </a:lnTo>
                <a:lnTo>
                  <a:pt x="211708" y="19050"/>
                </a:lnTo>
                <a:lnTo>
                  <a:pt x="215646" y="17780"/>
                </a:lnTo>
                <a:lnTo>
                  <a:pt x="225678" y="16510"/>
                </a:lnTo>
                <a:lnTo>
                  <a:pt x="240410" y="16510"/>
                </a:lnTo>
                <a:lnTo>
                  <a:pt x="222250" y="0"/>
                </a:lnTo>
                <a:close/>
              </a:path>
              <a:path w="277495" h="264160">
                <a:moveTo>
                  <a:pt x="251332" y="31750"/>
                </a:moveTo>
                <a:lnTo>
                  <a:pt x="243713" y="31750"/>
                </a:lnTo>
                <a:lnTo>
                  <a:pt x="215900" y="36830"/>
                </a:lnTo>
                <a:lnTo>
                  <a:pt x="265429" y="36830"/>
                </a:lnTo>
                <a:lnTo>
                  <a:pt x="261239" y="34289"/>
                </a:lnTo>
                <a:lnTo>
                  <a:pt x="251332" y="31750"/>
                </a:lnTo>
                <a:close/>
              </a:path>
              <a:path w="277495" h="264160">
                <a:moveTo>
                  <a:pt x="240410" y="16510"/>
                </a:moveTo>
                <a:lnTo>
                  <a:pt x="225678" y="16510"/>
                </a:lnTo>
                <a:lnTo>
                  <a:pt x="232410" y="17780"/>
                </a:lnTo>
                <a:lnTo>
                  <a:pt x="241046" y="21589"/>
                </a:lnTo>
                <a:lnTo>
                  <a:pt x="243204" y="19050"/>
                </a:lnTo>
                <a:lnTo>
                  <a:pt x="240410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8893047" y="3095244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0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7882128" y="3119437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386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7882128" y="3164458"/>
            <a:ext cx="982980" cy="34290"/>
          </a:xfrm>
          <a:custGeom>
            <a:avLst/>
            <a:gdLst/>
            <a:ahLst/>
            <a:cxnLst/>
            <a:rect l="l" t="t" r="r" b="b"/>
            <a:pathLst>
              <a:path w="982979" h="34289">
                <a:moveTo>
                  <a:pt x="0" y="33781"/>
                </a:moveTo>
                <a:lnTo>
                  <a:pt x="982726" y="33781"/>
                </a:lnTo>
                <a:lnTo>
                  <a:pt x="982726" y="0"/>
                </a:lnTo>
                <a:lnTo>
                  <a:pt x="0" y="0"/>
                </a:lnTo>
                <a:lnTo>
                  <a:pt x="0" y="3378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7882128" y="31439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7882128" y="323359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7882128" y="319887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7882128" y="32475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7882128" y="328129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7882128" y="32674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7882128" y="330251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7882128" y="331617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7882128" y="3337559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798"/>
                </a:moveTo>
                <a:lnTo>
                  <a:pt x="982726" y="34798"/>
                </a:lnTo>
                <a:lnTo>
                  <a:pt x="982726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7882128" y="33725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7882128" y="33924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7882128" y="34060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7882128" y="34274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7882128" y="34411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7882128" y="346252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7"/>
                </a:moveTo>
                <a:lnTo>
                  <a:pt x="982751" y="13207"/>
                </a:lnTo>
                <a:lnTo>
                  <a:pt x="982751" y="0"/>
                </a:lnTo>
                <a:lnTo>
                  <a:pt x="0" y="0"/>
                </a:lnTo>
                <a:lnTo>
                  <a:pt x="0" y="13207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7882128" y="347619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7882128" y="349608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7882128" y="350972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7882128" y="353111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7882128" y="354477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7882128" y="35661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7882128" y="358602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7882128" y="36011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7882128" y="36210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7882128" y="36346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7882128" y="366992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7882128" y="3656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882128" y="36911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7882128" y="370481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751" y="20732"/>
                </a:lnTo>
                <a:lnTo>
                  <a:pt x="982751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7882128" y="372468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7882128" y="373983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7882128" y="37596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7882128" y="37810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7882128" y="37947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7882128" y="3814571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925"/>
                </a:moveTo>
                <a:lnTo>
                  <a:pt x="982726" y="34925"/>
                </a:lnTo>
                <a:lnTo>
                  <a:pt x="98272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7882128" y="38496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7882128" y="38632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7882128" y="38846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7882128" y="38983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7882128" y="39335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7882128" y="391967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7882128" y="395331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7882128" y="396843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7882128" y="400909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751" y="13881"/>
                </a:lnTo>
                <a:lnTo>
                  <a:pt x="982751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7882128" y="398830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7882128" y="404413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7882128" y="402337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751" y="20814"/>
                </a:lnTo>
                <a:lnTo>
                  <a:pt x="982751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7882128" y="409264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7882128" y="407888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16"/>
                </a:moveTo>
                <a:lnTo>
                  <a:pt x="982751" y="13816"/>
                </a:lnTo>
                <a:lnTo>
                  <a:pt x="982751" y="0"/>
                </a:lnTo>
                <a:lnTo>
                  <a:pt x="0" y="0"/>
                </a:lnTo>
                <a:lnTo>
                  <a:pt x="0" y="13816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7882128" y="40583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7882128" y="41613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49"/>
                </a:moveTo>
                <a:lnTo>
                  <a:pt x="982751" y="20549"/>
                </a:lnTo>
                <a:lnTo>
                  <a:pt x="982751" y="0"/>
                </a:lnTo>
                <a:lnTo>
                  <a:pt x="0" y="0"/>
                </a:lnTo>
                <a:lnTo>
                  <a:pt x="0" y="205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7882128" y="41475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7882128" y="412700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61"/>
                </a:moveTo>
                <a:lnTo>
                  <a:pt x="982751" y="20561"/>
                </a:lnTo>
                <a:lnTo>
                  <a:pt x="982751" y="0"/>
                </a:lnTo>
                <a:lnTo>
                  <a:pt x="0" y="0"/>
                </a:lnTo>
                <a:lnTo>
                  <a:pt x="0" y="20561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7882128" y="411328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8058911" y="3640328"/>
            <a:ext cx="276225" cy="274320"/>
          </a:xfrm>
          <a:custGeom>
            <a:avLst/>
            <a:gdLst/>
            <a:ahLst/>
            <a:cxnLst/>
            <a:rect l="l" t="t" r="r" b="b"/>
            <a:pathLst>
              <a:path w="276225" h="274320">
                <a:moveTo>
                  <a:pt x="39751" y="243840"/>
                </a:moveTo>
                <a:lnTo>
                  <a:pt x="37592" y="245110"/>
                </a:lnTo>
                <a:lnTo>
                  <a:pt x="66167" y="274320"/>
                </a:lnTo>
                <a:lnTo>
                  <a:pt x="68326" y="273050"/>
                </a:lnTo>
                <a:lnTo>
                  <a:pt x="67564" y="270510"/>
                </a:lnTo>
                <a:lnTo>
                  <a:pt x="67310" y="267970"/>
                </a:lnTo>
                <a:lnTo>
                  <a:pt x="68072" y="265430"/>
                </a:lnTo>
                <a:lnTo>
                  <a:pt x="68707" y="262890"/>
                </a:lnTo>
                <a:lnTo>
                  <a:pt x="70866" y="261620"/>
                </a:lnTo>
                <a:lnTo>
                  <a:pt x="72771" y="260350"/>
                </a:lnTo>
                <a:lnTo>
                  <a:pt x="75438" y="259080"/>
                </a:lnTo>
                <a:lnTo>
                  <a:pt x="80010" y="257810"/>
                </a:lnTo>
                <a:lnTo>
                  <a:pt x="83693" y="255270"/>
                </a:lnTo>
                <a:lnTo>
                  <a:pt x="89027" y="252730"/>
                </a:lnTo>
                <a:lnTo>
                  <a:pt x="61110" y="252730"/>
                </a:lnTo>
                <a:lnTo>
                  <a:pt x="47013" y="247650"/>
                </a:lnTo>
                <a:lnTo>
                  <a:pt x="39751" y="243840"/>
                </a:lnTo>
                <a:close/>
              </a:path>
              <a:path w="276225" h="274320">
                <a:moveTo>
                  <a:pt x="105887" y="213360"/>
                </a:moveTo>
                <a:lnTo>
                  <a:pt x="80391" y="213360"/>
                </a:lnTo>
                <a:lnTo>
                  <a:pt x="83439" y="214630"/>
                </a:lnTo>
                <a:lnTo>
                  <a:pt x="88773" y="215900"/>
                </a:lnTo>
                <a:lnTo>
                  <a:pt x="90932" y="217170"/>
                </a:lnTo>
                <a:lnTo>
                  <a:pt x="92710" y="218440"/>
                </a:lnTo>
                <a:lnTo>
                  <a:pt x="95758" y="222250"/>
                </a:lnTo>
                <a:lnTo>
                  <a:pt x="97155" y="226060"/>
                </a:lnTo>
                <a:lnTo>
                  <a:pt x="96774" y="231140"/>
                </a:lnTo>
                <a:lnTo>
                  <a:pt x="96520" y="236220"/>
                </a:lnTo>
                <a:lnTo>
                  <a:pt x="94234" y="240030"/>
                </a:lnTo>
                <a:lnTo>
                  <a:pt x="84328" y="250190"/>
                </a:lnTo>
                <a:lnTo>
                  <a:pt x="76962" y="252730"/>
                </a:lnTo>
                <a:lnTo>
                  <a:pt x="89027" y="252730"/>
                </a:lnTo>
                <a:lnTo>
                  <a:pt x="91694" y="250190"/>
                </a:lnTo>
                <a:lnTo>
                  <a:pt x="94107" y="247650"/>
                </a:lnTo>
                <a:lnTo>
                  <a:pt x="99321" y="242570"/>
                </a:lnTo>
                <a:lnTo>
                  <a:pt x="103155" y="236220"/>
                </a:lnTo>
                <a:lnTo>
                  <a:pt x="105608" y="229870"/>
                </a:lnTo>
                <a:lnTo>
                  <a:pt x="106680" y="222250"/>
                </a:lnTo>
                <a:lnTo>
                  <a:pt x="106491" y="215900"/>
                </a:lnTo>
                <a:lnTo>
                  <a:pt x="105887" y="213360"/>
                </a:lnTo>
                <a:close/>
              </a:path>
              <a:path w="276225" h="274320">
                <a:moveTo>
                  <a:pt x="36576" y="144780"/>
                </a:moveTo>
                <a:lnTo>
                  <a:pt x="34798" y="147320"/>
                </a:lnTo>
                <a:lnTo>
                  <a:pt x="37465" y="151130"/>
                </a:lnTo>
                <a:lnTo>
                  <a:pt x="37465" y="153670"/>
                </a:lnTo>
                <a:lnTo>
                  <a:pt x="36957" y="154940"/>
                </a:lnTo>
                <a:lnTo>
                  <a:pt x="34925" y="157480"/>
                </a:lnTo>
                <a:lnTo>
                  <a:pt x="32512" y="158750"/>
                </a:lnTo>
                <a:lnTo>
                  <a:pt x="24892" y="161290"/>
                </a:lnTo>
                <a:lnTo>
                  <a:pt x="21844" y="162560"/>
                </a:lnTo>
                <a:lnTo>
                  <a:pt x="19558" y="163830"/>
                </a:lnTo>
                <a:lnTo>
                  <a:pt x="16637" y="165100"/>
                </a:lnTo>
                <a:lnTo>
                  <a:pt x="13843" y="167640"/>
                </a:lnTo>
                <a:lnTo>
                  <a:pt x="0" y="201930"/>
                </a:lnTo>
                <a:lnTo>
                  <a:pt x="2794" y="209550"/>
                </a:lnTo>
                <a:lnTo>
                  <a:pt x="8890" y="215900"/>
                </a:lnTo>
                <a:lnTo>
                  <a:pt x="12446" y="219710"/>
                </a:lnTo>
                <a:lnTo>
                  <a:pt x="16510" y="222250"/>
                </a:lnTo>
                <a:lnTo>
                  <a:pt x="25654" y="224790"/>
                </a:lnTo>
                <a:lnTo>
                  <a:pt x="36322" y="224790"/>
                </a:lnTo>
                <a:lnTo>
                  <a:pt x="41783" y="223520"/>
                </a:lnTo>
                <a:lnTo>
                  <a:pt x="49784" y="222250"/>
                </a:lnTo>
                <a:lnTo>
                  <a:pt x="60325" y="218440"/>
                </a:lnTo>
                <a:lnTo>
                  <a:pt x="67818" y="215900"/>
                </a:lnTo>
                <a:lnTo>
                  <a:pt x="73279" y="214630"/>
                </a:lnTo>
                <a:lnTo>
                  <a:pt x="80391" y="213360"/>
                </a:lnTo>
                <a:lnTo>
                  <a:pt x="105887" y="213360"/>
                </a:lnTo>
                <a:lnTo>
                  <a:pt x="104981" y="209550"/>
                </a:lnTo>
                <a:lnTo>
                  <a:pt x="102161" y="203200"/>
                </a:lnTo>
                <a:lnTo>
                  <a:pt x="99073" y="199390"/>
                </a:lnTo>
                <a:lnTo>
                  <a:pt x="19431" y="199390"/>
                </a:lnTo>
                <a:lnTo>
                  <a:pt x="17399" y="198120"/>
                </a:lnTo>
                <a:lnTo>
                  <a:pt x="15494" y="196850"/>
                </a:lnTo>
                <a:lnTo>
                  <a:pt x="13843" y="195580"/>
                </a:lnTo>
                <a:lnTo>
                  <a:pt x="11176" y="193040"/>
                </a:lnTo>
                <a:lnTo>
                  <a:pt x="10033" y="189230"/>
                </a:lnTo>
                <a:lnTo>
                  <a:pt x="10541" y="180340"/>
                </a:lnTo>
                <a:lnTo>
                  <a:pt x="12573" y="176530"/>
                </a:lnTo>
                <a:lnTo>
                  <a:pt x="16510" y="172720"/>
                </a:lnTo>
                <a:lnTo>
                  <a:pt x="21590" y="167640"/>
                </a:lnTo>
                <a:lnTo>
                  <a:pt x="28321" y="165100"/>
                </a:lnTo>
                <a:lnTo>
                  <a:pt x="57200" y="165100"/>
                </a:lnTo>
                <a:lnTo>
                  <a:pt x="36576" y="144780"/>
                </a:lnTo>
                <a:close/>
              </a:path>
              <a:path w="276225" h="274320">
                <a:moveTo>
                  <a:pt x="92413" y="134620"/>
                </a:moveTo>
                <a:lnTo>
                  <a:pt x="60706" y="134620"/>
                </a:lnTo>
                <a:lnTo>
                  <a:pt x="63500" y="137160"/>
                </a:lnTo>
                <a:lnTo>
                  <a:pt x="124460" y="200660"/>
                </a:lnTo>
                <a:lnTo>
                  <a:pt x="126492" y="203200"/>
                </a:lnTo>
                <a:lnTo>
                  <a:pt x="126746" y="204470"/>
                </a:lnTo>
                <a:lnTo>
                  <a:pt x="126873" y="207010"/>
                </a:lnTo>
                <a:lnTo>
                  <a:pt x="125984" y="209550"/>
                </a:lnTo>
                <a:lnTo>
                  <a:pt x="123952" y="212090"/>
                </a:lnTo>
                <a:lnTo>
                  <a:pt x="125984" y="213360"/>
                </a:lnTo>
                <a:lnTo>
                  <a:pt x="152109" y="187960"/>
                </a:lnTo>
                <a:lnTo>
                  <a:pt x="146558" y="187960"/>
                </a:lnTo>
                <a:lnTo>
                  <a:pt x="144526" y="186690"/>
                </a:lnTo>
                <a:lnTo>
                  <a:pt x="143002" y="186690"/>
                </a:lnTo>
                <a:lnTo>
                  <a:pt x="140335" y="184150"/>
                </a:lnTo>
                <a:lnTo>
                  <a:pt x="108712" y="152400"/>
                </a:lnTo>
                <a:lnTo>
                  <a:pt x="107823" y="147320"/>
                </a:lnTo>
                <a:lnTo>
                  <a:pt x="107653" y="144780"/>
                </a:lnTo>
                <a:lnTo>
                  <a:pt x="102489" y="144780"/>
                </a:lnTo>
                <a:lnTo>
                  <a:pt x="92413" y="134620"/>
                </a:lnTo>
                <a:close/>
              </a:path>
              <a:path w="276225" h="274320">
                <a:moveTo>
                  <a:pt x="87122" y="189230"/>
                </a:moveTo>
                <a:lnTo>
                  <a:pt x="67008" y="189230"/>
                </a:lnTo>
                <a:lnTo>
                  <a:pt x="58668" y="191770"/>
                </a:lnTo>
                <a:lnTo>
                  <a:pt x="39497" y="196850"/>
                </a:lnTo>
                <a:lnTo>
                  <a:pt x="33147" y="198120"/>
                </a:lnTo>
                <a:lnTo>
                  <a:pt x="30099" y="199390"/>
                </a:lnTo>
                <a:lnTo>
                  <a:pt x="99073" y="199390"/>
                </a:lnTo>
                <a:lnTo>
                  <a:pt x="98044" y="198120"/>
                </a:lnTo>
                <a:lnTo>
                  <a:pt x="93091" y="193040"/>
                </a:lnTo>
                <a:lnTo>
                  <a:pt x="87122" y="189230"/>
                </a:lnTo>
                <a:close/>
              </a:path>
              <a:path w="276225" h="274320">
                <a:moveTo>
                  <a:pt x="151384" y="185420"/>
                </a:moveTo>
                <a:lnTo>
                  <a:pt x="148844" y="186690"/>
                </a:lnTo>
                <a:lnTo>
                  <a:pt x="146558" y="187960"/>
                </a:lnTo>
                <a:lnTo>
                  <a:pt x="152109" y="187960"/>
                </a:lnTo>
                <a:lnTo>
                  <a:pt x="153416" y="186690"/>
                </a:lnTo>
                <a:lnTo>
                  <a:pt x="151384" y="185420"/>
                </a:lnTo>
                <a:close/>
              </a:path>
              <a:path w="276225" h="274320">
                <a:moveTo>
                  <a:pt x="150397" y="133350"/>
                </a:moveTo>
                <a:lnTo>
                  <a:pt x="116205" y="133350"/>
                </a:lnTo>
                <a:lnTo>
                  <a:pt x="117602" y="134620"/>
                </a:lnTo>
                <a:lnTo>
                  <a:pt x="119126" y="134620"/>
                </a:lnTo>
                <a:lnTo>
                  <a:pt x="120523" y="135890"/>
                </a:lnTo>
                <a:lnTo>
                  <a:pt x="123444" y="138430"/>
                </a:lnTo>
                <a:lnTo>
                  <a:pt x="127762" y="142240"/>
                </a:lnTo>
                <a:lnTo>
                  <a:pt x="151003" y="166370"/>
                </a:lnTo>
                <a:lnTo>
                  <a:pt x="154813" y="170180"/>
                </a:lnTo>
                <a:lnTo>
                  <a:pt x="156718" y="173990"/>
                </a:lnTo>
                <a:lnTo>
                  <a:pt x="157099" y="175260"/>
                </a:lnTo>
                <a:lnTo>
                  <a:pt x="157353" y="177800"/>
                </a:lnTo>
                <a:lnTo>
                  <a:pt x="156591" y="179070"/>
                </a:lnTo>
                <a:lnTo>
                  <a:pt x="154940" y="181610"/>
                </a:lnTo>
                <a:lnTo>
                  <a:pt x="156972" y="184150"/>
                </a:lnTo>
                <a:lnTo>
                  <a:pt x="183097" y="158750"/>
                </a:lnTo>
                <a:lnTo>
                  <a:pt x="177546" y="158750"/>
                </a:lnTo>
                <a:lnTo>
                  <a:pt x="175768" y="157480"/>
                </a:lnTo>
                <a:lnTo>
                  <a:pt x="173990" y="157480"/>
                </a:lnTo>
                <a:lnTo>
                  <a:pt x="171196" y="154940"/>
                </a:lnTo>
                <a:lnTo>
                  <a:pt x="167132" y="151130"/>
                </a:lnTo>
                <a:lnTo>
                  <a:pt x="150397" y="133350"/>
                </a:lnTo>
                <a:close/>
              </a:path>
              <a:path w="276225" h="274320">
                <a:moveTo>
                  <a:pt x="57200" y="165100"/>
                </a:moveTo>
                <a:lnTo>
                  <a:pt x="44704" y="165100"/>
                </a:lnTo>
                <a:lnTo>
                  <a:pt x="52578" y="167640"/>
                </a:lnTo>
                <a:lnTo>
                  <a:pt x="60071" y="172720"/>
                </a:lnTo>
                <a:lnTo>
                  <a:pt x="62357" y="170180"/>
                </a:lnTo>
                <a:lnTo>
                  <a:pt x="57200" y="165100"/>
                </a:lnTo>
                <a:close/>
              </a:path>
              <a:path w="276225" h="274320">
                <a:moveTo>
                  <a:pt x="182372" y="154940"/>
                </a:moveTo>
                <a:lnTo>
                  <a:pt x="179705" y="157480"/>
                </a:lnTo>
                <a:lnTo>
                  <a:pt x="177546" y="158750"/>
                </a:lnTo>
                <a:lnTo>
                  <a:pt x="183097" y="158750"/>
                </a:lnTo>
                <a:lnTo>
                  <a:pt x="184404" y="157480"/>
                </a:lnTo>
                <a:lnTo>
                  <a:pt x="182372" y="154940"/>
                </a:lnTo>
                <a:close/>
              </a:path>
              <a:path w="276225" h="274320">
                <a:moveTo>
                  <a:pt x="204828" y="76200"/>
                </a:moveTo>
                <a:lnTo>
                  <a:pt x="171450" y="76200"/>
                </a:lnTo>
                <a:lnTo>
                  <a:pt x="172974" y="77470"/>
                </a:lnTo>
                <a:lnTo>
                  <a:pt x="174371" y="77470"/>
                </a:lnTo>
                <a:lnTo>
                  <a:pt x="177165" y="80010"/>
                </a:lnTo>
                <a:lnTo>
                  <a:pt x="186309" y="88900"/>
                </a:lnTo>
                <a:lnTo>
                  <a:pt x="181931" y="101600"/>
                </a:lnTo>
                <a:lnTo>
                  <a:pt x="178720" y="110490"/>
                </a:lnTo>
                <a:lnTo>
                  <a:pt x="176700" y="119380"/>
                </a:lnTo>
                <a:lnTo>
                  <a:pt x="175895" y="124460"/>
                </a:lnTo>
                <a:lnTo>
                  <a:pt x="175514" y="132080"/>
                </a:lnTo>
                <a:lnTo>
                  <a:pt x="177292" y="137160"/>
                </a:lnTo>
                <a:lnTo>
                  <a:pt x="181229" y="140970"/>
                </a:lnTo>
                <a:lnTo>
                  <a:pt x="184277" y="144780"/>
                </a:lnTo>
                <a:lnTo>
                  <a:pt x="187706" y="146050"/>
                </a:lnTo>
                <a:lnTo>
                  <a:pt x="195707" y="146050"/>
                </a:lnTo>
                <a:lnTo>
                  <a:pt x="199263" y="144780"/>
                </a:lnTo>
                <a:lnTo>
                  <a:pt x="202311" y="140970"/>
                </a:lnTo>
                <a:lnTo>
                  <a:pt x="205831" y="137160"/>
                </a:lnTo>
                <a:lnTo>
                  <a:pt x="208565" y="130810"/>
                </a:lnTo>
                <a:lnTo>
                  <a:pt x="210490" y="124460"/>
                </a:lnTo>
                <a:lnTo>
                  <a:pt x="210646" y="123190"/>
                </a:lnTo>
                <a:lnTo>
                  <a:pt x="195834" y="123190"/>
                </a:lnTo>
                <a:lnTo>
                  <a:pt x="193675" y="121920"/>
                </a:lnTo>
                <a:lnTo>
                  <a:pt x="187452" y="106680"/>
                </a:lnTo>
                <a:lnTo>
                  <a:pt x="188087" y="100330"/>
                </a:lnTo>
                <a:lnTo>
                  <a:pt x="190119" y="92710"/>
                </a:lnTo>
                <a:lnTo>
                  <a:pt x="220367" y="92710"/>
                </a:lnTo>
                <a:lnTo>
                  <a:pt x="204828" y="76200"/>
                </a:lnTo>
                <a:close/>
              </a:path>
              <a:path w="276225" h="274320">
                <a:moveTo>
                  <a:pt x="125857" y="115570"/>
                </a:moveTo>
                <a:lnTo>
                  <a:pt x="117348" y="116840"/>
                </a:lnTo>
                <a:lnTo>
                  <a:pt x="113411" y="118110"/>
                </a:lnTo>
                <a:lnTo>
                  <a:pt x="110109" y="121920"/>
                </a:lnTo>
                <a:lnTo>
                  <a:pt x="107442" y="124460"/>
                </a:lnTo>
                <a:lnTo>
                  <a:pt x="105410" y="127000"/>
                </a:lnTo>
                <a:lnTo>
                  <a:pt x="104267" y="130810"/>
                </a:lnTo>
                <a:lnTo>
                  <a:pt x="102997" y="134620"/>
                </a:lnTo>
                <a:lnTo>
                  <a:pt x="102616" y="138430"/>
                </a:lnTo>
                <a:lnTo>
                  <a:pt x="102489" y="144780"/>
                </a:lnTo>
                <a:lnTo>
                  <a:pt x="107653" y="144780"/>
                </a:lnTo>
                <a:lnTo>
                  <a:pt x="107569" y="143510"/>
                </a:lnTo>
                <a:lnTo>
                  <a:pt x="108077" y="142240"/>
                </a:lnTo>
                <a:lnTo>
                  <a:pt x="108458" y="139700"/>
                </a:lnTo>
                <a:lnTo>
                  <a:pt x="109474" y="137160"/>
                </a:lnTo>
                <a:lnTo>
                  <a:pt x="112014" y="134620"/>
                </a:lnTo>
                <a:lnTo>
                  <a:pt x="113284" y="134620"/>
                </a:lnTo>
                <a:lnTo>
                  <a:pt x="116205" y="133350"/>
                </a:lnTo>
                <a:lnTo>
                  <a:pt x="150397" y="133350"/>
                </a:lnTo>
                <a:lnTo>
                  <a:pt x="146812" y="129540"/>
                </a:lnTo>
                <a:lnTo>
                  <a:pt x="140843" y="124460"/>
                </a:lnTo>
                <a:lnTo>
                  <a:pt x="136271" y="119380"/>
                </a:lnTo>
                <a:lnTo>
                  <a:pt x="129667" y="116840"/>
                </a:lnTo>
                <a:lnTo>
                  <a:pt x="125857" y="115570"/>
                </a:lnTo>
                <a:close/>
              </a:path>
              <a:path w="276225" h="274320">
                <a:moveTo>
                  <a:pt x="72263" y="114300"/>
                </a:moveTo>
                <a:lnTo>
                  <a:pt x="50292" y="135890"/>
                </a:lnTo>
                <a:lnTo>
                  <a:pt x="52324" y="137160"/>
                </a:lnTo>
                <a:lnTo>
                  <a:pt x="54991" y="135890"/>
                </a:lnTo>
                <a:lnTo>
                  <a:pt x="57277" y="134620"/>
                </a:lnTo>
                <a:lnTo>
                  <a:pt x="92413" y="134620"/>
                </a:lnTo>
                <a:lnTo>
                  <a:pt x="72263" y="114300"/>
                </a:lnTo>
                <a:close/>
              </a:path>
              <a:path w="276225" h="274320">
                <a:moveTo>
                  <a:pt x="220367" y="92710"/>
                </a:moveTo>
                <a:lnTo>
                  <a:pt x="190119" y="92710"/>
                </a:lnTo>
                <a:lnTo>
                  <a:pt x="207518" y="111760"/>
                </a:lnTo>
                <a:lnTo>
                  <a:pt x="207137" y="115570"/>
                </a:lnTo>
                <a:lnTo>
                  <a:pt x="205867" y="119380"/>
                </a:lnTo>
                <a:lnTo>
                  <a:pt x="203962" y="120650"/>
                </a:lnTo>
                <a:lnTo>
                  <a:pt x="202184" y="123190"/>
                </a:lnTo>
                <a:lnTo>
                  <a:pt x="210646" y="123190"/>
                </a:lnTo>
                <a:lnTo>
                  <a:pt x="211582" y="115570"/>
                </a:lnTo>
                <a:lnTo>
                  <a:pt x="228758" y="115570"/>
                </a:lnTo>
                <a:lnTo>
                  <a:pt x="233045" y="111760"/>
                </a:lnTo>
                <a:lnTo>
                  <a:pt x="234823" y="109220"/>
                </a:lnTo>
                <a:lnTo>
                  <a:pt x="235585" y="105410"/>
                </a:lnTo>
                <a:lnTo>
                  <a:pt x="236474" y="102870"/>
                </a:lnTo>
                <a:lnTo>
                  <a:pt x="236474" y="100330"/>
                </a:lnTo>
                <a:lnTo>
                  <a:pt x="229108" y="100330"/>
                </a:lnTo>
                <a:lnTo>
                  <a:pt x="228346" y="99060"/>
                </a:lnTo>
                <a:lnTo>
                  <a:pt x="226695" y="99060"/>
                </a:lnTo>
                <a:lnTo>
                  <a:pt x="225044" y="97790"/>
                </a:lnTo>
                <a:lnTo>
                  <a:pt x="222758" y="95250"/>
                </a:lnTo>
                <a:lnTo>
                  <a:pt x="220367" y="92710"/>
                </a:lnTo>
                <a:close/>
              </a:path>
              <a:path w="276225" h="274320">
                <a:moveTo>
                  <a:pt x="228758" y="115570"/>
                </a:moveTo>
                <a:lnTo>
                  <a:pt x="211582" y="115570"/>
                </a:lnTo>
                <a:lnTo>
                  <a:pt x="214884" y="118110"/>
                </a:lnTo>
                <a:lnTo>
                  <a:pt x="218059" y="119380"/>
                </a:lnTo>
                <a:lnTo>
                  <a:pt x="224282" y="119380"/>
                </a:lnTo>
                <a:lnTo>
                  <a:pt x="227330" y="116840"/>
                </a:lnTo>
                <a:lnTo>
                  <a:pt x="228758" y="115570"/>
                </a:lnTo>
                <a:close/>
              </a:path>
              <a:path w="276225" h="274320">
                <a:moveTo>
                  <a:pt x="183261" y="60960"/>
                </a:moveTo>
                <a:lnTo>
                  <a:pt x="178181" y="62230"/>
                </a:lnTo>
                <a:lnTo>
                  <a:pt x="173101" y="62230"/>
                </a:lnTo>
                <a:lnTo>
                  <a:pt x="168021" y="66040"/>
                </a:lnTo>
                <a:lnTo>
                  <a:pt x="162941" y="71120"/>
                </a:lnTo>
                <a:lnTo>
                  <a:pt x="158623" y="74930"/>
                </a:lnTo>
                <a:lnTo>
                  <a:pt x="155194" y="78740"/>
                </a:lnTo>
                <a:lnTo>
                  <a:pt x="152654" y="83820"/>
                </a:lnTo>
                <a:lnTo>
                  <a:pt x="149987" y="88900"/>
                </a:lnTo>
                <a:lnTo>
                  <a:pt x="148717" y="93980"/>
                </a:lnTo>
                <a:lnTo>
                  <a:pt x="157734" y="113030"/>
                </a:lnTo>
                <a:lnTo>
                  <a:pt x="163830" y="113030"/>
                </a:lnTo>
                <a:lnTo>
                  <a:pt x="172720" y="99060"/>
                </a:lnTo>
                <a:lnTo>
                  <a:pt x="171958" y="96520"/>
                </a:lnTo>
                <a:lnTo>
                  <a:pt x="170053" y="95250"/>
                </a:lnTo>
                <a:lnTo>
                  <a:pt x="168656" y="93980"/>
                </a:lnTo>
                <a:lnTo>
                  <a:pt x="166370" y="92710"/>
                </a:lnTo>
                <a:lnTo>
                  <a:pt x="161036" y="92710"/>
                </a:lnTo>
                <a:lnTo>
                  <a:pt x="159512" y="91440"/>
                </a:lnTo>
                <a:lnTo>
                  <a:pt x="158750" y="91440"/>
                </a:lnTo>
                <a:lnTo>
                  <a:pt x="157861" y="90170"/>
                </a:lnTo>
                <a:lnTo>
                  <a:pt x="157607" y="88900"/>
                </a:lnTo>
                <a:lnTo>
                  <a:pt x="157861" y="87630"/>
                </a:lnTo>
                <a:lnTo>
                  <a:pt x="158496" y="83820"/>
                </a:lnTo>
                <a:lnTo>
                  <a:pt x="160020" y="81280"/>
                </a:lnTo>
                <a:lnTo>
                  <a:pt x="163957" y="77470"/>
                </a:lnTo>
                <a:lnTo>
                  <a:pt x="165735" y="77470"/>
                </a:lnTo>
                <a:lnTo>
                  <a:pt x="167767" y="76200"/>
                </a:lnTo>
                <a:lnTo>
                  <a:pt x="204828" y="76200"/>
                </a:lnTo>
                <a:lnTo>
                  <a:pt x="202438" y="73660"/>
                </a:lnTo>
                <a:lnTo>
                  <a:pt x="196850" y="68580"/>
                </a:lnTo>
                <a:lnTo>
                  <a:pt x="193040" y="64770"/>
                </a:lnTo>
                <a:lnTo>
                  <a:pt x="190881" y="63500"/>
                </a:lnTo>
                <a:lnTo>
                  <a:pt x="187579" y="62230"/>
                </a:lnTo>
                <a:lnTo>
                  <a:pt x="183261" y="60960"/>
                </a:lnTo>
                <a:close/>
              </a:path>
              <a:path w="276225" h="274320">
                <a:moveTo>
                  <a:pt x="235585" y="93980"/>
                </a:moveTo>
                <a:lnTo>
                  <a:pt x="232537" y="93980"/>
                </a:lnTo>
                <a:lnTo>
                  <a:pt x="232791" y="96520"/>
                </a:lnTo>
                <a:lnTo>
                  <a:pt x="232537" y="97790"/>
                </a:lnTo>
                <a:lnTo>
                  <a:pt x="231013" y="99060"/>
                </a:lnTo>
                <a:lnTo>
                  <a:pt x="230378" y="100330"/>
                </a:lnTo>
                <a:lnTo>
                  <a:pt x="236474" y="100330"/>
                </a:lnTo>
                <a:lnTo>
                  <a:pt x="236474" y="97790"/>
                </a:lnTo>
                <a:lnTo>
                  <a:pt x="235585" y="93980"/>
                </a:lnTo>
                <a:close/>
              </a:path>
              <a:path w="276225" h="274320">
                <a:moveTo>
                  <a:pt x="236982" y="41910"/>
                </a:moveTo>
                <a:lnTo>
                  <a:pt x="204089" y="41910"/>
                </a:lnTo>
                <a:lnTo>
                  <a:pt x="205613" y="43180"/>
                </a:lnTo>
                <a:lnTo>
                  <a:pt x="206629" y="43180"/>
                </a:lnTo>
                <a:lnTo>
                  <a:pt x="208788" y="45720"/>
                </a:lnTo>
                <a:lnTo>
                  <a:pt x="240538" y="78740"/>
                </a:lnTo>
                <a:lnTo>
                  <a:pt x="245110" y="83820"/>
                </a:lnTo>
                <a:lnTo>
                  <a:pt x="247523" y="86360"/>
                </a:lnTo>
                <a:lnTo>
                  <a:pt x="247904" y="90170"/>
                </a:lnTo>
                <a:lnTo>
                  <a:pt x="247015" y="92710"/>
                </a:lnTo>
                <a:lnTo>
                  <a:pt x="244856" y="95250"/>
                </a:lnTo>
                <a:lnTo>
                  <a:pt x="246888" y="96520"/>
                </a:lnTo>
                <a:lnTo>
                  <a:pt x="273442" y="71120"/>
                </a:lnTo>
                <a:lnTo>
                  <a:pt x="265811" y="71120"/>
                </a:lnTo>
                <a:lnTo>
                  <a:pt x="264287" y="69850"/>
                </a:lnTo>
                <a:lnTo>
                  <a:pt x="263398" y="69850"/>
                </a:lnTo>
                <a:lnTo>
                  <a:pt x="262001" y="68580"/>
                </a:lnTo>
                <a:lnTo>
                  <a:pt x="259842" y="66040"/>
                </a:lnTo>
                <a:lnTo>
                  <a:pt x="256667" y="63500"/>
                </a:lnTo>
                <a:lnTo>
                  <a:pt x="240284" y="45720"/>
                </a:lnTo>
                <a:lnTo>
                  <a:pt x="236982" y="41910"/>
                </a:lnTo>
                <a:close/>
              </a:path>
              <a:path w="276225" h="274320">
                <a:moveTo>
                  <a:pt x="274066" y="67310"/>
                </a:moveTo>
                <a:lnTo>
                  <a:pt x="271780" y="68580"/>
                </a:lnTo>
                <a:lnTo>
                  <a:pt x="270002" y="69850"/>
                </a:lnTo>
                <a:lnTo>
                  <a:pt x="267208" y="71120"/>
                </a:lnTo>
                <a:lnTo>
                  <a:pt x="273442" y="71120"/>
                </a:lnTo>
                <a:lnTo>
                  <a:pt x="276098" y="68580"/>
                </a:lnTo>
                <a:lnTo>
                  <a:pt x="274066" y="67310"/>
                </a:lnTo>
                <a:close/>
              </a:path>
              <a:path w="276225" h="274320">
                <a:moveTo>
                  <a:pt x="216789" y="21590"/>
                </a:moveTo>
                <a:lnTo>
                  <a:pt x="194691" y="43180"/>
                </a:lnTo>
                <a:lnTo>
                  <a:pt x="196723" y="45720"/>
                </a:lnTo>
                <a:lnTo>
                  <a:pt x="198755" y="43180"/>
                </a:lnTo>
                <a:lnTo>
                  <a:pt x="200406" y="43180"/>
                </a:lnTo>
                <a:lnTo>
                  <a:pt x="201549" y="41910"/>
                </a:lnTo>
                <a:lnTo>
                  <a:pt x="236982" y="41910"/>
                </a:lnTo>
                <a:lnTo>
                  <a:pt x="233607" y="34290"/>
                </a:lnTo>
                <a:lnTo>
                  <a:pt x="228600" y="34290"/>
                </a:lnTo>
                <a:lnTo>
                  <a:pt x="216789" y="21590"/>
                </a:lnTo>
                <a:close/>
              </a:path>
              <a:path w="276225" h="274320">
                <a:moveTo>
                  <a:pt x="242062" y="0"/>
                </a:moveTo>
                <a:lnTo>
                  <a:pt x="236982" y="0"/>
                </a:lnTo>
                <a:lnTo>
                  <a:pt x="234569" y="1270"/>
                </a:lnTo>
                <a:lnTo>
                  <a:pt x="229870" y="6350"/>
                </a:lnTo>
                <a:lnTo>
                  <a:pt x="228219" y="8890"/>
                </a:lnTo>
                <a:lnTo>
                  <a:pt x="227203" y="13970"/>
                </a:lnTo>
                <a:lnTo>
                  <a:pt x="226314" y="17780"/>
                </a:lnTo>
                <a:lnTo>
                  <a:pt x="226695" y="25400"/>
                </a:lnTo>
                <a:lnTo>
                  <a:pt x="228600" y="34290"/>
                </a:lnTo>
                <a:lnTo>
                  <a:pt x="233607" y="34290"/>
                </a:lnTo>
                <a:lnTo>
                  <a:pt x="233045" y="33020"/>
                </a:lnTo>
                <a:lnTo>
                  <a:pt x="232410" y="30480"/>
                </a:lnTo>
                <a:lnTo>
                  <a:pt x="232918" y="25400"/>
                </a:lnTo>
                <a:lnTo>
                  <a:pt x="233553" y="24130"/>
                </a:lnTo>
                <a:lnTo>
                  <a:pt x="234696" y="22860"/>
                </a:lnTo>
                <a:lnTo>
                  <a:pt x="235712" y="21590"/>
                </a:lnTo>
                <a:lnTo>
                  <a:pt x="243840" y="21590"/>
                </a:lnTo>
                <a:lnTo>
                  <a:pt x="246253" y="20320"/>
                </a:lnTo>
                <a:lnTo>
                  <a:pt x="248285" y="19050"/>
                </a:lnTo>
                <a:lnTo>
                  <a:pt x="250952" y="15240"/>
                </a:lnTo>
                <a:lnTo>
                  <a:pt x="250698" y="8890"/>
                </a:lnTo>
                <a:lnTo>
                  <a:pt x="249428" y="6350"/>
                </a:lnTo>
                <a:lnTo>
                  <a:pt x="244475" y="1270"/>
                </a:lnTo>
                <a:lnTo>
                  <a:pt x="242062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8314563" y="3237728"/>
            <a:ext cx="430910" cy="4351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5142738" y="121691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5142738" y="15293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5142738" y="15293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 txBox="1"/>
          <p:nvPr/>
        </p:nvSpPr>
        <p:spPr>
          <a:xfrm>
            <a:off x="5246623" y="1242441"/>
            <a:ext cx="64325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20" b="1">
                <a:latin typeface="Times New Roman"/>
                <a:cs typeface="Times New Roman"/>
              </a:rPr>
              <a:t>The</a:t>
            </a:r>
            <a:r>
              <a:rPr dirty="0" sz="1300" spc="-9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5142738" y="121691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7585709" y="121691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7585709" y="15293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7585709" y="15293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6865619" y="2221992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30">
                <a:moveTo>
                  <a:pt x="48259" y="0"/>
                </a:moveTo>
                <a:lnTo>
                  <a:pt x="0" y="48513"/>
                </a:lnTo>
                <a:lnTo>
                  <a:pt x="0" y="138303"/>
                </a:lnTo>
                <a:lnTo>
                  <a:pt x="48259" y="89788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6865619" y="2066353"/>
            <a:ext cx="878840" cy="0"/>
          </a:xfrm>
          <a:custGeom>
            <a:avLst/>
            <a:gdLst/>
            <a:ahLst/>
            <a:cxnLst/>
            <a:rect l="l" t="t" r="r" b="b"/>
            <a:pathLst>
              <a:path w="878840" h="0">
                <a:moveTo>
                  <a:pt x="0" y="0"/>
                </a:moveTo>
                <a:lnTo>
                  <a:pt x="878839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6865619" y="1950720"/>
            <a:ext cx="48260" cy="139700"/>
          </a:xfrm>
          <a:custGeom>
            <a:avLst/>
            <a:gdLst/>
            <a:ahLst/>
            <a:cxnLst/>
            <a:rect l="l" t="t" r="r" b="b"/>
            <a:pathLst>
              <a:path w="48259" h="139700">
                <a:moveTo>
                  <a:pt x="48259" y="0"/>
                </a:moveTo>
                <a:lnTo>
                  <a:pt x="0" y="49021"/>
                </a:lnTo>
                <a:lnTo>
                  <a:pt x="0" y="139700"/>
                </a:lnTo>
                <a:lnTo>
                  <a:pt x="48259" y="90804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6588252" y="1950720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325247" y="0"/>
                </a:moveTo>
                <a:lnTo>
                  <a:pt x="48514" y="180975"/>
                </a:lnTo>
                <a:lnTo>
                  <a:pt x="0" y="229488"/>
                </a:lnTo>
                <a:lnTo>
                  <a:pt x="276859" y="4876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7695310" y="1950720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48387" y="0"/>
                </a:moveTo>
                <a:lnTo>
                  <a:pt x="0" y="48767"/>
                </a:lnTo>
                <a:lnTo>
                  <a:pt x="276860" y="229488"/>
                </a:lnTo>
                <a:lnTo>
                  <a:pt x="325247" y="18097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6844283" y="1999488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21209" y="0"/>
                </a:moveTo>
                <a:lnTo>
                  <a:pt x="10668" y="7492"/>
                </a:lnTo>
                <a:lnTo>
                  <a:pt x="0" y="14986"/>
                </a:lnTo>
                <a:lnTo>
                  <a:pt x="21209" y="14986"/>
                </a:lnTo>
                <a:lnTo>
                  <a:pt x="2120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7696200" y="1999488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0" y="0"/>
                </a:moveTo>
                <a:lnTo>
                  <a:pt x="0" y="14986"/>
                </a:lnTo>
                <a:lnTo>
                  <a:pt x="21081" y="14986"/>
                </a:lnTo>
                <a:lnTo>
                  <a:pt x="10541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6833616" y="2013204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4" h="7619">
                <a:moveTo>
                  <a:pt x="31876" y="0"/>
                </a:moveTo>
                <a:lnTo>
                  <a:pt x="10667" y="0"/>
                </a:lnTo>
                <a:lnTo>
                  <a:pt x="0" y="7493"/>
                </a:lnTo>
                <a:lnTo>
                  <a:pt x="31876" y="7493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7695945" y="2013204"/>
            <a:ext cx="31750" cy="7620"/>
          </a:xfrm>
          <a:custGeom>
            <a:avLst/>
            <a:gdLst/>
            <a:ahLst/>
            <a:cxnLst/>
            <a:rect l="l" t="t" r="r" b="b"/>
            <a:pathLst>
              <a:path w="31750" h="7619">
                <a:moveTo>
                  <a:pt x="21081" y="0"/>
                </a:moveTo>
                <a:lnTo>
                  <a:pt x="0" y="0"/>
                </a:lnTo>
                <a:lnTo>
                  <a:pt x="0" y="7493"/>
                </a:lnTo>
                <a:lnTo>
                  <a:pt x="31750" y="7493"/>
                </a:lnTo>
                <a:lnTo>
                  <a:pt x="21081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6822947" y="2020823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42545" y="0"/>
                </a:moveTo>
                <a:lnTo>
                  <a:pt x="10668" y="0"/>
                </a:lnTo>
                <a:lnTo>
                  <a:pt x="0" y="6096"/>
                </a:lnTo>
                <a:lnTo>
                  <a:pt x="42545" y="6096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7696200" y="2020823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31876" y="0"/>
                </a:moveTo>
                <a:lnTo>
                  <a:pt x="0" y="0"/>
                </a:lnTo>
                <a:lnTo>
                  <a:pt x="0" y="6096"/>
                </a:lnTo>
                <a:lnTo>
                  <a:pt x="42545" y="6096"/>
                </a:lnTo>
                <a:lnTo>
                  <a:pt x="31876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6812280" y="2026920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53086" y="0"/>
                </a:moveTo>
                <a:lnTo>
                  <a:pt x="10668" y="0"/>
                </a:lnTo>
                <a:lnTo>
                  <a:pt x="0" y="7492"/>
                </a:lnTo>
                <a:lnTo>
                  <a:pt x="53086" y="7492"/>
                </a:lnTo>
                <a:lnTo>
                  <a:pt x="53086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7695945" y="2026920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42545" y="0"/>
                </a:moveTo>
                <a:lnTo>
                  <a:pt x="0" y="0"/>
                </a:lnTo>
                <a:lnTo>
                  <a:pt x="0" y="7492"/>
                </a:lnTo>
                <a:lnTo>
                  <a:pt x="53212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801611" y="203453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3754" y="0"/>
                </a:moveTo>
                <a:lnTo>
                  <a:pt x="10668" y="0"/>
                </a:lnTo>
                <a:lnTo>
                  <a:pt x="0" y="7493"/>
                </a:lnTo>
                <a:lnTo>
                  <a:pt x="63754" y="7493"/>
                </a:lnTo>
                <a:lnTo>
                  <a:pt x="63754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7694930" y="203453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53086" y="0"/>
                </a:moveTo>
                <a:lnTo>
                  <a:pt x="0" y="0"/>
                </a:lnTo>
                <a:lnTo>
                  <a:pt x="0" y="7493"/>
                </a:lnTo>
                <a:lnTo>
                  <a:pt x="63626" y="7493"/>
                </a:lnTo>
                <a:lnTo>
                  <a:pt x="53086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6790943" y="2042160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422" y="0"/>
                </a:moveTo>
                <a:lnTo>
                  <a:pt x="10667" y="0"/>
                </a:lnTo>
                <a:lnTo>
                  <a:pt x="0" y="5968"/>
                </a:lnTo>
                <a:lnTo>
                  <a:pt x="74422" y="5968"/>
                </a:lnTo>
                <a:lnTo>
                  <a:pt x="74422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7696072" y="2042160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753" y="0"/>
                </a:moveTo>
                <a:lnTo>
                  <a:pt x="0" y="0"/>
                </a:lnTo>
                <a:lnTo>
                  <a:pt x="0" y="5968"/>
                </a:lnTo>
                <a:lnTo>
                  <a:pt x="74422" y="5968"/>
                </a:lnTo>
                <a:lnTo>
                  <a:pt x="63753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6780276" y="2048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84963" y="0"/>
                </a:moveTo>
                <a:lnTo>
                  <a:pt x="10668" y="0"/>
                </a:lnTo>
                <a:lnTo>
                  <a:pt x="0" y="7493"/>
                </a:lnTo>
                <a:lnTo>
                  <a:pt x="84963" y="7493"/>
                </a:lnTo>
                <a:lnTo>
                  <a:pt x="84963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695056" y="2048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74295" y="0"/>
                </a:moveTo>
                <a:lnTo>
                  <a:pt x="0" y="0"/>
                </a:lnTo>
                <a:lnTo>
                  <a:pt x="0" y="7493"/>
                </a:lnTo>
                <a:lnTo>
                  <a:pt x="84963" y="7493"/>
                </a:lnTo>
                <a:lnTo>
                  <a:pt x="7429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769607" y="205886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8" y="0"/>
                </a:lnTo>
              </a:path>
            </a:pathLst>
          </a:custGeom>
          <a:ln w="5969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7696200" y="205886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7" y="0"/>
                </a:lnTo>
              </a:path>
            </a:pathLst>
          </a:custGeom>
          <a:ln w="5969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758940" y="20657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425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7695945" y="20657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299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6748271" y="20726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7696200" y="20726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6737604" y="2079434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7696072" y="207943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634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6731507" y="208638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235" y="0"/>
                </a:lnTo>
              </a:path>
            </a:pathLst>
          </a:custGeom>
          <a:ln w="5530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7696072" y="208635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29" y="0"/>
                </a:lnTo>
              </a:path>
            </a:pathLst>
          </a:custGeom>
          <a:ln w="6095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6716268" y="2093150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776" y="0"/>
                </a:lnTo>
              </a:path>
            </a:pathLst>
          </a:custGeom>
          <a:ln w="7493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6705600" y="210007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8969" y="0"/>
                </a:lnTo>
              </a:path>
            </a:pathLst>
          </a:custGeom>
          <a:ln w="6096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6694931" y="2106676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6684264" y="2114486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5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3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6673595" y="2121407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6662928" y="2128202"/>
            <a:ext cx="1236345" cy="0"/>
          </a:xfrm>
          <a:custGeom>
            <a:avLst/>
            <a:gdLst/>
            <a:ahLst/>
            <a:cxnLst/>
            <a:rect l="l" t="t" r="r" b="b"/>
            <a:pathLst>
              <a:path w="1236345" h="0">
                <a:moveTo>
                  <a:pt x="0" y="0"/>
                </a:moveTo>
                <a:lnTo>
                  <a:pt x="1235964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6652259" y="2135123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919" y="0"/>
                </a:lnTo>
              </a:path>
            </a:pathLst>
          </a:custGeom>
          <a:ln w="6096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6641592" y="2141918"/>
            <a:ext cx="1278255" cy="0"/>
          </a:xfrm>
          <a:custGeom>
            <a:avLst/>
            <a:gdLst/>
            <a:ahLst/>
            <a:cxnLst/>
            <a:rect l="l" t="t" r="r" b="b"/>
            <a:pathLst>
              <a:path w="1278254" h="0">
                <a:moveTo>
                  <a:pt x="0" y="0"/>
                </a:moveTo>
                <a:lnTo>
                  <a:pt x="1278001" y="0"/>
                </a:lnTo>
              </a:path>
            </a:pathLst>
          </a:custGeom>
          <a:ln w="7492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6630923" y="2148839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464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6620256" y="2155634"/>
            <a:ext cx="1319530" cy="0"/>
          </a:xfrm>
          <a:custGeom>
            <a:avLst/>
            <a:gdLst/>
            <a:ahLst/>
            <a:cxnLst/>
            <a:rect l="l" t="t" r="r" b="b"/>
            <a:pathLst>
              <a:path w="1319529" h="0">
                <a:moveTo>
                  <a:pt x="0" y="0"/>
                </a:moveTo>
                <a:lnTo>
                  <a:pt x="1319529" y="0"/>
                </a:lnTo>
              </a:path>
            </a:pathLst>
          </a:custGeom>
          <a:ln w="7492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6609588" y="2162555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135" y="0"/>
                </a:lnTo>
              </a:path>
            </a:pathLst>
          </a:custGeom>
          <a:ln w="6095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6598919" y="2169350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3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6588252" y="2176272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6096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6588252" y="2183066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749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6598919" y="2190686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6609588" y="2197607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262" y="0"/>
                </a:lnTo>
              </a:path>
            </a:pathLst>
          </a:custGeom>
          <a:ln w="6095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6620256" y="2204402"/>
            <a:ext cx="1320165" cy="0"/>
          </a:xfrm>
          <a:custGeom>
            <a:avLst/>
            <a:gdLst/>
            <a:ahLst/>
            <a:cxnLst/>
            <a:rect l="l" t="t" r="r" b="b"/>
            <a:pathLst>
              <a:path w="1320165" h="0">
                <a:moveTo>
                  <a:pt x="0" y="0"/>
                </a:moveTo>
                <a:lnTo>
                  <a:pt x="1319657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6630923" y="2211323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591" y="0"/>
                </a:lnTo>
              </a:path>
            </a:pathLst>
          </a:custGeom>
          <a:ln w="6096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6641592" y="2218118"/>
            <a:ext cx="1276985" cy="0"/>
          </a:xfrm>
          <a:custGeom>
            <a:avLst/>
            <a:gdLst/>
            <a:ahLst/>
            <a:cxnLst/>
            <a:rect l="l" t="t" r="r" b="b"/>
            <a:pathLst>
              <a:path w="1276984" h="0">
                <a:moveTo>
                  <a:pt x="0" y="0"/>
                </a:moveTo>
                <a:lnTo>
                  <a:pt x="1276984" y="0"/>
                </a:lnTo>
              </a:path>
            </a:pathLst>
          </a:custGeom>
          <a:ln w="7492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6652259" y="2225548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7046" y="0"/>
                </a:lnTo>
              </a:path>
            </a:pathLst>
          </a:custGeom>
          <a:ln w="711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6662928" y="2231834"/>
            <a:ext cx="1234440" cy="0"/>
          </a:xfrm>
          <a:custGeom>
            <a:avLst/>
            <a:gdLst/>
            <a:ahLst/>
            <a:cxnLst/>
            <a:rect l="l" t="t" r="r" b="b"/>
            <a:pathLst>
              <a:path w="1234440" h="0">
                <a:moveTo>
                  <a:pt x="0" y="0"/>
                </a:moveTo>
                <a:lnTo>
                  <a:pt x="123444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6673595" y="2239454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7492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6684264" y="2245550"/>
            <a:ext cx="1191895" cy="0"/>
          </a:xfrm>
          <a:custGeom>
            <a:avLst/>
            <a:gdLst/>
            <a:ahLst/>
            <a:cxnLst/>
            <a:rect l="l" t="t" r="r" b="b"/>
            <a:pathLst>
              <a:path w="1191895" h="0">
                <a:moveTo>
                  <a:pt x="0" y="0"/>
                </a:moveTo>
                <a:lnTo>
                  <a:pt x="1191767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6694931" y="2253170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575" y="0"/>
                </a:lnTo>
              </a:path>
            </a:pathLst>
          </a:custGeom>
          <a:ln w="7492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6705600" y="226009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6095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6716268" y="2266886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6726935" y="227380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3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7695056" y="227380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6737604" y="2280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7696072" y="2280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1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6748271" y="228752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7694930" y="228752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6758940" y="229057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679" y="0"/>
                </a:moveTo>
                <a:lnTo>
                  <a:pt x="0" y="0"/>
                </a:lnTo>
                <a:lnTo>
                  <a:pt x="21208" y="13588"/>
                </a:lnTo>
                <a:lnTo>
                  <a:pt x="106679" y="13588"/>
                </a:lnTo>
                <a:lnTo>
                  <a:pt x="106679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7696200" y="229057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4" y="13588"/>
                </a:lnTo>
                <a:lnTo>
                  <a:pt x="96011" y="6857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6790943" y="2311145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75" y="0"/>
                </a:moveTo>
                <a:lnTo>
                  <a:pt x="0" y="0"/>
                </a:lnTo>
                <a:lnTo>
                  <a:pt x="10540" y="6730"/>
                </a:lnTo>
                <a:lnTo>
                  <a:pt x="74675" y="6730"/>
                </a:lnTo>
                <a:lnTo>
                  <a:pt x="74675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6780276" y="2304288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10668" y="6858"/>
                </a:lnTo>
                <a:lnTo>
                  <a:pt x="85344" y="6858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7696072" y="2311145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802" y="0"/>
                </a:moveTo>
                <a:lnTo>
                  <a:pt x="0" y="0"/>
                </a:lnTo>
                <a:lnTo>
                  <a:pt x="0" y="6730"/>
                </a:lnTo>
                <a:lnTo>
                  <a:pt x="64134" y="6730"/>
                </a:lnTo>
                <a:lnTo>
                  <a:pt x="74802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7696072" y="2304288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0" y="6858"/>
                </a:lnTo>
                <a:lnTo>
                  <a:pt x="74802" y="6858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7696072" y="231800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007" y="0"/>
                </a:moveTo>
                <a:lnTo>
                  <a:pt x="0" y="0"/>
                </a:lnTo>
                <a:lnTo>
                  <a:pt x="0" y="7493"/>
                </a:lnTo>
                <a:lnTo>
                  <a:pt x="53467" y="7493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6801611" y="231800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135" y="0"/>
                </a:moveTo>
                <a:lnTo>
                  <a:pt x="0" y="0"/>
                </a:lnTo>
                <a:lnTo>
                  <a:pt x="10668" y="7493"/>
                </a:lnTo>
                <a:lnTo>
                  <a:pt x="64135" y="7493"/>
                </a:lnTo>
                <a:lnTo>
                  <a:pt x="6413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6822947" y="2332482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10541" y="6730"/>
                </a:lnTo>
                <a:lnTo>
                  <a:pt x="42799" y="6730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6812280" y="2325623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7" y="0"/>
                </a:moveTo>
                <a:lnTo>
                  <a:pt x="0" y="0"/>
                </a:lnTo>
                <a:lnTo>
                  <a:pt x="10668" y="6730"/>
                </a:lnTo>
                <a:lnTo>
                  <a:pt x="53467" y="6730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7695692" y="2332482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0" y="6730"/>
                </a:lnTo>
                <a:lnTo>
                  <a:pt x="32257" y="6730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7695692" y="2325623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6" y="0"/>
                </a:moveTo>
                <a:lnTo>
                  <a:pt x="0" y="0"/>
                </a:lnTo>
                <a:lnTo>
                  <a:pt x="0" y="6730"/>
                </a:lnTo>
                <a:lnTo>
                  <a:pt x="42799" y="6730"/>
                </a:lnTo>
                <a:lnTo>
                  <a:pt x="5346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6853681" y="2353691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10668" y="6985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6832092" y="2339339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21589" y="14224"/>
                </a:lnTo>
                <a:lnTo>
                  <a:pt x="3225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7695565" y="2353691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7" y="0"/>
                </a:moveTo>
                <a:lnTo>
                  <a:pt x="0" y="0"/>
                </a:lnTo>
                <a:lnTo>
                  <a:pt x="0" y="6985"/>
                </a:lnTo>
                <a:lnTo>
                  <a:pt x="1066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7695565" y="2339339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0" y="14224"/>
                </a:lnTo>
                <a:lnTo>
                  <a:pt x="1066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6865619" y="3745991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59"/>
                </a:lnTo>
                <a:lnTo>
                  <a:pt x="0" y="138175"/>
                </a:lnTo>
                <a:lnTo>
                  <a:pt x="48259" y="89915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6865619" y="3590416"/>
            <a:ext cx="891540" cy="0"/>
          </a:xfrm>
          <a:custGeom>
            <a:avLst/>
            <a:gdLst/>
            <a:ahLst/>
            <a:cxnLst/>
            <a:rect l="l" t="t" r="r" b="b"/>
            <a:pathLst>
              <a:path w="891540" h="0">
                <a:moveTo>
                  <a:pt x="0" y="0"/>
                </a:moveTo>
                <a:lnTo>
                  <a:pt x="89153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6865619" y="347624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59"/>
                </a:lnTo>
                <a:lnTo>
                  <a:pt x="0" y="138175"/>
                </a:lnTo>
                <a:lnTo>
                  <a:pt x="48259" y="89661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6588252" y="3476244"/>
            <a:ext cx="325755" cy="228600"/>
          </a:xfrm>
          <a:custGeom>
            <a:avLst/>
            <a:gdLst/>
            <a:ahLst/>
            <a:cxnLst/>
            <a:rect l="l" t="t" r="r" b="b"/>
            <a:pathLst>
              <a:path w="325754" h="228600">
                <a:moveTo>
                  <a:pt x="325247" y="0"/>
                </a:moveTo>
                <a:lnTo>
                  <a:pt x="48514" y="179958"/>
                </a:lnTo>
                <a:lnTo>
                  <a:pt x="0" y="228472"/>
                </a:lnTo>
                <a:lnTo>
                  <a:pt x="276859" y="48386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7708900" y="3476244"/>
            <a:ext cx="325120" cy="228600"/>
          </a:xfrm>
          <a:custGeom>
            <a:avLst/>
            <a:gdLst/>
            <a:ahLst/>
            <a:cxnLst/>
            <a:rect l="l" t="t" r="r" b="b"/>
            <a:pathLst>
              <a:path w="325120" h="228600">
                <a:moveTo>
                  <a:pt x="48386" y="0"/>
                </a:moveTo>
                <a:lnTo>
                  <a:pt x="0" y="48386"/>
                </a:lnTo>
                <a:lnTo>
                  <a:pt x="276859" y="228472"/>
                </a:lnTo>
                <a:lnTo>
                  <a:pt x="325120" y="179958"/>
                </a:lnTo>
                <a:lnTo>
                  <a:pt x="48386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6844283" y="3525011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21336" y="0"/>
                </a:moveTo>
                <a:lnTo>
                  <a:pt x="10668" y="6858"/>
                </a:lnTo>
                <a:lnTo>
                  <a:pt x="0" y="13588"/>
                </a:lnTo>
                <a:lnTo>
                  <a:pt x="21336" y="13588"/>
                </a:lnTo>
                <a:lnTo>
                  <a:pt x="2133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7709789" y="3525011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0" y="0"/>
                </a:moveTo>
                <a:lnTo>
                  <a:pt x="0" y="13588"/>
                </a:lnTo>
                <a:lnTo>
                  <a:pt x="21335" y="13588"/>
                </a:lnTo>
                <a:lnTo>
                  <a:pt x="10667" y="685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6833616" y="3538728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31876" y="0"/>
                </a:moveTo>
                <a:lnTo>
                  <a:pt x="10667" y="0"/>
                </a:lnTo>
                <a:lnTo>
                  <a:pt x="0" y="6096"/>
                </a:lnTo>
                <a:lnTo>
                  <a:pt x="31876" y="6096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7709534" y="3538728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21336" y="0"/>
                </a:moveTo>
                <a:lnTo>
                  <a:pt x="0" y="0"/>
                </a:lnTo>
                <a:lnTo>
                  <a:pt x="0" y="6096"/>
                </a:lnTo>
                <a:lnTo>
                  <a:pt x="32004" y="6096"/>
                </a:lnTo>
                <a:lnTo>
                  <a:pt x="2133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6822947" y="3544823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42545" y="0"/>
                </a:moveTo>
                <a:lnTo>
                  <a:pt x="10668" y="0"/>
                </a:lnTo>
                <a:lnTo>
                  <a:pt x="0" y="7492"/>
                </a:lnTo>
                <a:lnTo>
                  <a:pt x="42545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7709916" y="3544823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32003" y="0"/>
                </a:moveTo>
                <a:lnTo>
                  <a:pt x="0" y="0"/>
                </a:lnTo>
                <a:lnTo>
                  <a:pt x="0" y="7492"/>
                </a:lnTo>
                <a:lnTo>
                  <a:pt x="42544" y="7492"/>
                </a:lnTo>
                <a:lnTo>
                  <a:pt x="3200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6812280" y="355244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53213" y="0"/>
                </a:moveTo>
                <a:lnTo>
                  <a:pt x="10668" y="0"/>
                </a:lnTo>
                <a:lnTo>
                  <a:pt x="0" y="6095"/>
                </a:lnTo>
                <a:lnTo>
                  <a:pt x="53213" y="6095"/>
                </a:lnTo>
                <a:lnTo>
                  <a:pt x="53213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7709661" y="355244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42545" y="0"/>
                </a:moveTo>
                <a:lnTo>
                  <a:pt x="0" y="0"/>
                </a:lnTo>
                <a:lnTo>
                  <a:pt x="0" y="6095"/>
                </a:lnTo>
                <a:lnTo>
                  <a:pt x="53213" y="6095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6801611" y="355854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63881" y="0"/>
                </a:moveTo>
                <a:lnTo>
                  <a:pt x="10668" y="0"/>
                </a:lnTo>
                <a:lnTo>
                  <a:pt x="0" y="7493"/>
                </a:lnTo>
                <a:lnTo>
                  <a:pt x="63881" y="7493"/>
                </a:lnTo>
                <a:lnTo>
                  <a:pt x="638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7710043" y="355854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53212" y="0"/>
                </a:moveTo>
                <a:lnTo>
                  <a:pt x="0" y="0"/>
                </a:lnTo>
                <a:lnTo>
                  <a:pt x="0" y="7493"/>
                </a:lnTo>
                <a:lnTo>
                  <a:pt x="63880" y="7493"/>
                </a:lnTo>
                <a:lnTo>
                  <a:pt x="53212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6790943" y="356615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549" y="0"/>
                </a:moveTo>
                <a:lnTo>
                  <a:pt x="10667" y="0"/>
                </a:lnTo>
                <a:lnTo>
                  <a:pt x="0" y="6095"/>
                </a:lnTo>
                <a:lnTo>
                  <a:pt x="74549" y="6095"/>
                </a:lnTo>
                <a:lnTo>
                  <a:pt x="74549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7709789" y="356615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880" y="0"/>
                </a:moveTo>
                <a:lnTo>
                  <a:pt x="0" y="0"/>
                </a:lnTo>
                <a:lnTo>
                  <a:pt x="0" y="6095"/>
                </a:lnTo>
                <a:lnTo>
                  <a:pt x="74421" y="6095"/>
                </a:lnTo>
                <a:lnTo>
                  <a:pt x="63880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6780276" y="3572255"/>
            <a:ext cx="85725" cy="7620"/>
          </a:xfrm>
          <a:custGeom>
            <a:avLst/>
            <a:gdLst/>
            <a:ahLst/>
            <a:cxnLst/>
            <a:rect l="l" t="t" r="r" b="b"/>
            <a:pathLst>
              <a:path w="85725" h="7620">
                <a:moveTo>
                  <a:pt x="85217" y="0"/>
                </a:moveTo>
                <a:lnTo>
                  <a:pt x="10668" y="0"/>
                </a:lnTo>
                <a:lnTo>
                  <a:pt x="0" y="7493"/>
                </a:lnTo>
                <a:lnTo>
                  <a:pt x="85217" y="7493"/>
                </a:lnTo>
                <a:lnTo>
                  <a:pt x="8521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7709534" y="3572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20">
                <a:moveTo>
                  <a:pt x="74422" y="0"/>
                </a:moveTo>
                <a:lnTo>
                  <a:pt x="0" y="0"/>
                </a:lnTo>
                <a:lnTo>
                  <a:pt x="0" y="7493"/>
                </a:lnTo>
                <a:lnTo>
                  <a:pt x="85090" y="7493"/>
                </a:lnTo>
                <a:lnTo>
                  <a:pt x="74422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6769607" y="3582923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7709789" y="3582923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6758940" y="3589528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 h="0">
                <a:moveTo>
                  <a:pt x="0" y="0"/>
                </a:moveTo>
                <a:lnTo>
                  <a:pt x="106806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7709916" y="358952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6748271" y="35973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348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7709661" y="35973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6737604" y="360425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8016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7709407" y="360425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6731507" y="361109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 h="0">
                <a:moveTo>
                  <a:pt x="0" y="0"/>
                </a:moveTo>
                <a:lnTo>
                  <a:pt x="133362" y="0"/>
                </a:lnTo>
              </a:path>
            </a:pathLst>
          </a:custGeom>
          <a:ln w="691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7709281" y="3611054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684" y="0"/>
                </a:lnTo>
              </a:path>
            </a:pathLst>
          </a:custGeom>
          <a:ln w="749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6716268" y="361797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1" y="0"/>
                </a:lnTo>
              </a:path>
            </a:pathLst>
          </a:custGeom>
          <a:ln w="6096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6705600" y="3624770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6694931" y="363169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6095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684264" y="363848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880" y="0"/>
                </a:lnTo>
              </a:path>
            </a:pathLst>
          </a:custGeom>
          <a:ln w="7493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673595" y="3645408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6662928" y="3652202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299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6652259" y="3659822"/>
            <a:ext cx="1269365" cy="0"/>
          </a:xfrm>
          <a:custGeom>
            <a:avLst/>
            <a:gdLst/>
            <a:ahLst/>
            <a:cxnLst/>
            <a:rect l="l" t="t" r="r" b="b"/>
            <a:pathLst>
              <a:path w="1269365" h="0">
                <a:moveTo>
                  <a:pt x="0" y="0"/>
                </a:moveTo>
                <a:lnTo>
                  <a:pt x="1269365" y="0"/>
                </a:lnTo>
              </a:path>
            </a:pathLst>
          </a:custGeom>
          <a:ln w="7493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6641592" y="366591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971" y="0"/>
                </a:lnTo>
              </a:path>
            </a:pathLst>
          </a:custGeom>
          <a:ln w="7492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6630923" y="3673538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 h="0">
                <a:moveTo>
                  <a:pt x="0" y="0"/>
                </a:moveTo>
                <a:lnTo>
                  <a:pt x="1312164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6620256" y="3680459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643" y="0"/>
                </a:lnTo>
              </a:path>
            </a:pathLst>
          </a:custGeom>
          <a:ln w="6095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6609588" y="3687254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90" h="0">
                <a:moveTo>
                  <a:pt x="0" y="0"/>
                </a:moveTo>
                <a:lnTo>
                  <a:pt x="1354835" y="0"/>
                </a:lnTo>
              </a:path>
            </a:pathLst>
          </a:custGeom>
          <a:ln w="7493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6598919" y="3694176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1" y="0"/>
                </a:lnTo>
              </a:path>
            </a:pathLst>
          </a:custGeom>
          <a:ln w="6096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6588252" y="370097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493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6588252" y="370840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11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6598919" y="3714686"/>
            <a:ext cx="1376045" cy="0"/>
          </a:xfrm>
          <a:custGeom>
            <a:avLst/>
            <a:gdLst/>
            <a:ahLst/>
            <a:cxnLst/>
            <a:rect l="l" t="t" r="r" b="b"/>
            <a:pathLst>
              <a:path w="1376045" h="0">
                <a:moveTo>
                  <a:pt x="0" y="0"/>
                </a:moveTo>
                <a:lnTo>
                  <a:pt x="1375918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6609588" y="372230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59" h="0">
                <a:moveTo>
                  <a:pt x="0" y="0"/>
                </a:moveTo>
                <a:lnTo>
                  <a:pt x="1355852" y="0"/>
                </a:lnTo>
              </a:path>
            </a:pathLst>
          </a:custGeom>
          <a:ln w="7492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6620256" y="3728402"/>
            <a:ext cx="1333500" cy="0"/>
          </a:xfrm>
          <a:custGeom>
            <a:avLst/>
            <a:gdLst/>
            <a:ahLst/>
            <a:cxnLst/>
            <a:rect l="l" t="t" r="r" b="b"/>
            <a:pathLst>
              <a:path w="1333500" h="0">
                <a:moveTo>
                  <a:pt x="0" y="0"/>
                </a:moveTo>
                <a:lnTo>
                  <a:pt x="1333246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6630923" y="3736022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3179" y="0"/>
                </a:lnTo>
              </a:path>
            </a:pathLst>
          </a:custGeom>
          <a:ln w="7493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6641592" y="3742944"/>
            <a:ext cx="1290955" cy="0"/>
          </a:xfrm>
          <a:custGeom>
            <a:avLst/>
            <a:gdLst/>
            <a:ahLst/>
            <a:cxnLst/>
            <a:rect l="l" t="t" r="r" b="b"/>
            <a:pathLst>
              <a:path w="1290954" h="0">
                <a:moveTo>
                  <a:pt x="0" y="0"/>
                </a:moveTo>
                <a:lnTo>
                  <a:pt x="1290574" y="0"/>
                </a:lnTo>
              </a:path>
            </a:pathLst>
          </a:custGeom>
          <a:ln w="6096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6652259" y="3749738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4" h="0">
                <a:moveTo>
                  <a:pt x="0" y="0"/>
                </a:moveTo>
                <a:lnTo>
                  <a:pt x="1270508" y="0"/>
                </a:lnTo>
              </a:path>
            </a:pathLst>
          </a:custGeom>
          <a:ln w="7493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6662928" y="3756659"/>
            <a:ext cx="1248410" cy="0"/>
          </a:xfrm>
          <a:custGeom>
            <a:avLst/>
            <a:gdLst/>
            <a:ahLst/>
            <a:cxnLst/>
            <a:rect l="l" t="t" r="r" b="b"/>
            <a:pathLst>
              <a:path w="1248409" h="0">
                <a:moveTo>
                  <a:pt x="0" y="0"/>
                </a:moveTo>
                <a:lnTo>
                  <a:pt x="1247902" y="0"/>
                </a:lnTo>
              </a:path>
            </a:pathLst>
          </a:custGeom>
          <a:ln w="6095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6673595" y="3763454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7493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6684264" y="377037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753" y="0"/>
                </a:lnTo>
              </a:path>
            </a:pathLst>
          </a:custGeom>
          <a:ln w="6096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6694931" y="3777170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7493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6705600" y="3784091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6095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6716268" y="379088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746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6726935" y="3797808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557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7709534" y="379780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30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6737604" y="3804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7709789" y="3804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6748271" y="381222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7709534" y="381222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6769607" y="3825938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6012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6758940" y="38183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492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7709789" y="3825938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7709789" y="38183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492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6780276" y="3829811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344" y="0"/>
                </a:moveTo>
                <a:lnTo>
                  <a:pt x="0" y="0"/>
                </a:lnTo>
                <a:lnTo>
                  <a:pt x="10922" y="6731"/>
                </a:lnTo>
                <a:lnTo>
                  <a:pt x="21463" y="13081"/>
                </a:lnTo>
                <a:lnTo>
                  <a:pt x="85344" y="13081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7709661" y="3829811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217" y="0"/>
                </a:moveTo>
                <a:lnTo>
                  <a:pt x="0" y="0"/>
                </a:lnTo>
                <a:lnTo>
                  <a:pt x="0" y="13081"/>
                </a:lnTo>
                <a:lnTo>
                  <a:pt x="63754" y="13081"/>
                </a:lnTo>
                <a:lnTo>
                  <a:pt x="74168" y="6731"/>
                </a:lnTo>
                <a:lnTo>
                  <a:pt x="74422" y="6604"/>
                </a:lnTo>
                <a:lnTo>
                  <a:pt x="85217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6801611" y="3843528"/>
            <a:ext cx="64135" cy="6350"/>
          </a:xfrm>
          <a:custGeom>
            <a:avLst/>
            <a:gdLst/>
            <a:ahLst/>
            <a:cxnLst/>
            <a:rect l="l" t="t" r="r" b="b"/>
            <a:pathLst>
              <a:path w="64134" h="6350">
                <a:moveTo>
                  <a:pt x="63881" y="0"/>
                </a:moveTo>
                <a:lnTo>
                  <a:pt x="0" y="0"/>
                </a:lnTo>
                <a:lnTo>
                  <a:pt x="10668" y="6096"/>
                </a:lnTo>
                <a:lnTo>
                  <a:pt x="63881" y="6096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6822947" y="385648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10541" y="6731"/>
                </a:lnTo>
                <a:lnTo>
                  <a:pt x="42545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6812280" y="3849623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213" y="0"/>
                </a:moveTo>
                <a:lnTo>
                  <a:pt x="0" y="0"/>
                </a:lnTo>
                <a:lnTo>
                  <a:pt x="10668" y="6731"/>
                </a:lnTo>
                <a:lnTo>
                  <a:pt x="53213" y="6731"/>
                </a:lnTo>
                <a:lnTo>
                  <a:pt x="5321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7709661" y="3849623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086" y="0"/>
                </a:moveTo>
                <a:lnTo>
                  <a:pt x="0" y="0"/>
                </a:lnTo>
                <a:lnTo>
                  <a:pt x="0" y="6731"/>
                </a:lnTo>
                <a:lnTo>
                  <a:pt x="42418" y="6731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6833616" y="3863340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10667" y="6985"/>
                </a:lnTo>
                <a:lnTo>
                  <a:pt x="21208" y="14097"/>
                </a:lnTo>
                <a:lnTo>
                  <a:pt x="31876" y="21082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7709534" y="3863340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0" y="21082"/>
                </a:lnTo>
                <a:lnTo>
                  <a:pt x="10668" y="14097"/>
                </a:lnTo>
                <a:lnTo>
                  <a:pt x="21209" y="6985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 txBox="1"/>
          <p:nvPr/>
        </p:nvSpPr>
        <p:spPr>
          <a:xfrm>
            <a:off x="7711185" y="1242441"/>
            <a:ext cx="115760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" b="1">
                <a:latin typeface="Times New Roman"/>
                <a:cs typeface="Times New Roman"/>
              </a:rPr>
              <a:t>Capital</a:t>
            </a:r>
            <a:r>
              <a:rPr dirty="0" sz="1300" spc="-9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2" name="object 332"/>
          <p:cNvSpPr/>
          <p:nvPr/>
        </p:nvSpPr>
        <p:spPr>
          <a:xfrm>
            <a:off x="7585709" y="121691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6512814" y="5188458"/>
            <a:ext cx="2346960" cy="138430"/>
          </a:xfrm>
          <a:custGeom>
            <a:avLst/>
            <a:gdLst/>
            <a:ahLst/>
            <a:cxnLst/>
            <a:rect l="l" t="t" r="r" b="b"/>
            <a:pathLst>
              <a:path w="2346959" h="138429">
                <a:moveTo>
                  <a:pt x="0" y="0"/>
                </a:moveTo>
                <a:lnTo>
                  <a:pt x="38734" y="39370"/>
                </a:lnTo>
                <a:lnTo>
                  <a:pt x="82168" y="54864"/>
                </a:lnTo>
                <a:lnTo>
                  <a:pt x="137286" y="65405"/>
                </a:lnTo>
                <a:lnTo>
                  <a:pt x="200659" y="69215"/>
                </a:lnTo>
                <a:lnTo>
                  <a:pt x="982852" y="69215"/>
                </a:lnTo>
                <a:lnTo>
                  <a:pt x="1042924" y="73025"/>
                </a:lnTo>
                <a:lnTo>
                  <a:pt x="1096009" y="83566"/>
                </a:lnTo>
                <a:lnTo>
                  <a:pt x="1138427" y="99060"/>
                </a:lnTo>
                <a:lnTo>
                  <a:pt x="1166494" y="117856"/>
                </a:lnTo>
                <a:lnTo>
                  <a:pt x="1176781" y="138430"/>
                </a:lnTo>
                <a:lnTo>
                  <a:pt x="1186306" y="117856"/>
                </a:lnTo>
                <a:lnTo>
                  <a:pt x="1213103" y="99060"/>
                </a:lnTo>
                <a:lnTo>
                  <a:pt x="1254505" y="83566"/>
                </a:lnTo>
                <a:lnTo>
                  <a:pt x="1307845" y="73025"/>
                </a:lnTo>
                <a:lnTo>
                  <a:pt x="1370583" y="69215"/>
                </a:lnTo>
                <a:lnTo>
                  <a:pt x="2152777" y="69215"/>
                </a:lnTo>
                <a:lnTo>
                  <a:pt x="2212847" y="65405"/>
                </a:lnTo>
                <a:lnTo>
                  <a:pt x="2265806" y="54864"/>
                </a:lnTo>
                <a:lnTo>
                  <a:pt x="2308225" y="39370"/>
                </a:lnTo>
                <a:lnTo>
                  <a:pt x="2336291" y="20574"/>
                </a:lnTo>
                <a:lnTo>
                  <a:pt x="234657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 txBox="1"/>
          <p:nvPr/>
        </p:nvSpPr>
        <p:spPr>
          <a:xfrm>
            <a:off x="7205853" y="5338953"/>
            <a:ext cx="976630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Financing</a:t>
            </a:r>
            <a:endParaRPr sz="175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5" name="object 335"/>
          <p:cNvSpPr txBox="1"/>
          <p:nvPr/>
        </p:nvSpPr>
        <p:spPr>
          <a:xfrm>
            <a:off x="7247381" y="2013661"/>
            <a:ext cx="16192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b="1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6" name="object 336"/>
          <p:cNvSpPr/>
          <p:nvPr/>
        </p:nvSpPr>
        <p:spPr>
          <a:xfrm>
            <a:off x="5449633" y="1743455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387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 txBox="1"/>
          <p:nvPr/>
        </p:nvSpPr>
        <p:spPr>
          <a:xfrm>
            <a:off x="7247381" y="3531870"/>
            <a:ext cx="59182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1645" algn="l"/>
              </a:tabLst>
            </a:pPr>
            <a:r>
              <a:rPr dirty="0" sz="1750" b="1">
                <a:latin typeface="Times New Roman"/>
                <a:cs typeface="Times New Roman"/>
              </a:rPr>
              <a:t>d	</a:t>
            </a:r>
            <a:r>
              <a:rPr dirty="0" u="heavy" sz="175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50" spc="4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4747259" y="1767649"/>
            <a:ext cx="727075" cy="0"/>
          </a:xfrm>
          <a:custGeom>
            <a:avLst/>
            <a:gdLst/>
            <a:ahLst/>
            <a:cxnLst/>
            <a:rect l="l" t="t" r="r" b="b"/>
            <a:pathLst>
              <a:path w="727075" h="0">
                <a:moveTo>
                  <a:pt x="0" y="0"/>
                </a:moveTo>
                <a:lnTo>
                  <a:pt x="726693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4747259" y="1944141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8851"/>
                </a:moveTo>
                <a:lnTo>
                  <a:pt x="677760" y="158851"/>
                </a:lnTo>
                <a:lnTo>
                  <a:pt x="677760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4747259" y="1792274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1968"/>
                </a:moveTo>
                <a:lnTo>
                  <a:pt x="677760" y="151968"/>
                </a:lnTo>
                <a:lnTo>
                  <a:pt x="677760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4747259" y="2255723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9308"/>
                </a:moveTo>
                <a:lnTo>
                  <a:pt x="677760" y="159308"/>
                </a:lnTo>
                <a:lnTo>
                  <a:pt x="677760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4747259" y="2103145"/>
            <a:ext cx="678180" cy="153035"/>
          </a:xfrm>
          <a:custGeom>
            <a:avLst/>
            <a:gdLst/>
            <a:ahLst/>
            <a:cxnLst/>
            <a:rect l="l" t="t" r="r" b="b"/>
            <a:pathLst>
              <a:path w="678179" h="153035">
                <a:moveTo>
                  <a:pt x="0" y="152628"/>
                </a:moveTo>
                <a:lnTo>
                  <a:pt x="677760" y="152628"/>
                </a:lnTo>
                <a:lnTo>
                  <a:pt x="677760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4747259" y="2415539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4747259" y="2567914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19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4747259" y="2727960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4747259" y="2880309"/>
            <a:ext cx="678180" cy="158750"/>
          </a:xfrm>
          <a:custGeom>
            <a:avLst/>
            <a:gdLst/>
            <a:ahLst/>
            <a:cxnLst/>
            <a:rect l="l" t="t" r="r" b="b"/>
            <a:pathLst>
              <a:path w="678179" h="158750">
                <a:moveTo>
                  <a:pt x="0" y="158419"/>
                </a:moveTo>
                <a:lnTo>
                  <a:pt x="677760" y="158419"/>
                </a:lnTo>
                <a:lnTo>
                  <a:pt x="677760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4747259" y="3038855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4747259" y="3191230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4747259" y="3351276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4747259" y="3503625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943"/>
                </a:moveTo>
                <a:lnTo>
                  <a:pt x="677760" y="159943"/>
                </a:lnTo>
                <a:lnTo>
                  <a:pt x="677760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4747259" y="3814673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4747259" y="366217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4747259" y="397459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399"/>
                </a:moveTo>
                <a:lnTo>
                  <a:pt x="677760" y="152399"/>
                </a:lnTo>
                <a:lnTo>
                  <a:pt x="677760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 txBox="1"/>
          <p:nvPr/>
        </p:nvSpPr>
        <p:spPr>
          <a:xfrm>
            <a:off x="4790537" y="2252948"/>
            <a:ext cx="539115" cy="13760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6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Operating</a:t>
            </a:r>
            <a:endParaRPr sz="17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14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(NOA)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55" name="object 355"/>
          <p:cNvSpPr/>
          <p:nvPr/>
        </p:nvSpPr>
        <p:spPr>
          <a:xfrm>
            <a:off x="5398008" y="2228088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387" y="0"/>
                </a:moveTo>
                <a:lnTo>
                  <a:pt x="0" y="48895"/>
                </a:lnTo>
                <a:lnTo>
                  <a:pt x="0" y="139700"/>
                </a:lnTo>
                <a:lnTo>
                  <a:pt x="48387" y="90677"/>
                </a:lnTo>
                <a:lnTo>
                  <a:pt x="48387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5398008" y="2072449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4" h="0">
                <a:moveTo>
                  <a:pt x="0" y="0"/>
                </a:moveTo>
                <a:lnTo>
                  <a:pt x="60896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5202935" y="1950720"/>
            <a:ext cx="242315" cy="2362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5957315" y="1950720"/>
            <a:ext cx="236220" cy="236220"/>
          </a:xfrm>
          <a:custGeom>
            <a:avLst/>
            <a:gdLst/>
            <a:ahLst/>
            <a:cxnLst/>
            <a:rect l="l" t="t" r="r" b="b"/>
            <a:pathLst>
              <a:path w="236220" h="236219">
                <a:moveTo>
                  <a:pt x="48513" y="0"/>
                </a:moveTo>
                <a:lnTo>
                  <a:pt x="0" y="48767"/>
                </a:lnTo>
                <a:lnTo>
                  <a:pt x="187451" y="236219"/>
                </a:lnTo>
                <a:lnTo>
                  <a:pt x="236093" y="187705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5369052" y="2013711"/>
            <a:ext cx="28575" cy="14604"/>
          </a:xfrm>
          <a:custGeom>
            <a:avLst/>
            <a:gdLst/>
            <a:ahLst/>
            <a:cxnLst/>
            <a:rect l="l" t="t" r="r" b="b"/>
            <a:pathLst>
              <a:path w="28575" h="14605">
                <a:moveTo>
                  <a:pt x="28575" y="0"/>
                </a:moveTo>
                <a:lnTo>
                  <a:pt x="14350" y="0"/>
                </a:lnTo>
                <a:lnTo>
                  <a:pt x="7238" y="7238"/>
                </a:lnTo>
                <a:lnTo>
                  <a:pt x="0" y="14350"/>
                </a:lnTo>
                <a:lnTo>
                  <a:pt x="28575" y="14350"/>
                </a:lnTo>
                <a:lnTo>
                  <a:pt x="2857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5383403" y="199948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4224" y="0"/>
                </a:moveTo>
                <a:lnTo>
                  <a:pt x="7238" y="7112"/>
                </a:lnTo>
                <a:lnTo>
                  <a:pt x="0" y="14224"/>
                </a:lnTo>
                <a:lnTo>
                  <a:pt x="14224" y="14224"/>
                </a:lnTo>
                <a:lnTo>
                  <a:pt x="14224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5958332" y="1999488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5">
                <a:moveTo>
                  <a:pt x="0" y="0"/>
                </a:moveTo>
                <a:lnTo>
                  <a:pt x="0" y="14224"/>
                </a:lnTo>
                <a:lnTo>
                  <a:pt x="13715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5958332" y="2013711"/>
            <a:ext cx="27940" cy="14604"/>
          </a:xfrm>
          <a:custGeom>
            <a:avLst/>
            <a:gdLst/>
            <a:ahLst/>
            <a:cxnLst/>
            <a:rect l="l" t="t" r="r" b="b"/>
            <a:pathLst>
              <a:path w="27939" h="14605">
                <a:moveTo>
                  <a:pt x="13715" y="0"/>
                </a:moveTo>
                <a:lnTo>
                  <a:pt x="0" y="0"/>
                </a:lnTo>
                <a:lnTo>
                  <a:pt x="0" y="14350"/>
                </a:lnTo>
                <a:lnTo>
                  <a:pt x="27558" y="14350"/>
                </a:lnTo>
                <a:lnTo>
                  <a:pt x="1371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5353811" y="2026920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5958332" y="2026920"/>
            <a:ext cx="41910" cy="15240"/>
          </a:xfrm>
          <a:custGeom>
            <a:avLst/>
            <a:gdLst/>
            <a:ahLst/>
            <a:cxnLst/>
            <a:rect l="l" t="t" r="r" b="b"/>
            <a:pathLst>
              <a:path w="41910" h="15239">
                <a:moveTo>
                  <a:pt x="27685" y="0"/>
                </a:moveTo>
                <a:lnTo>
                  <a:pt x="0" y="0"/>
                </a:lnTo>
                <a:lnTo>
                  <a:pt x="0" y="15112"/>
                </a:lnTo>
                <a:lnTo>
                  <a:pt x="41528" y="15112"/>
                </a:lnTo>
                <a:lnTo>
                  <a:pt x="34670" y="7492"/>
                </a:lnTo>
                <a:lnTo>
                  <a:pt x="27685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5332476" y="2055241"/>
            <a:ext cx="64769" cy="6985"/>
          </a:xfrm>
          <a:custGeom>
            <a:avLst/>
            <a:gdLst/>
            <a:ahLst/>
            <a:cxnLst/>
            <a:rect l="l" t="t" r="r" b="b"/>
            <a:pathLst>
              <a:path w="64770" h="6985">
                <a:moveTo>
                  <a:pt x="64643" y="0"/>
                </a:moveTo>
                <a:lnTo>
                  <a:pt x="7238" y="0"/>
                </a:lnTo>
                <a:lnTo>
                  <a:pt x="0" y="6476"/>
                </a:lnTo>
                <a:lnTo>
                  <a:pt x="64643" y="6476"/>
                </a:lnTo>
                <a:lnTo>
                  <a:pt x="64643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5339715" y="2042160"/>
            <a:ext cx="57785" cy="13335"/>
          </a:xfrm>
          <a:custGeom>
            <a:avLst/>
            <a:gdLst/>
            <a:ahLst/>
            <a:cxnLst/>
            <a:rect l="l" t="t" r="r" b="b"/>
            <a:pathLst>
              <a:path w="57785" h="13335">
                <a:moveTo>
                  <a:pt x="57404" y="0"/>
                </a:moveTo>
                <a:lnTo>
                  <a:pt x="14350" y="0"/>
                </a:lnTo>
                <a:lnTo>
                  <a:pt x="0" y="13080"/>
                </a:lnTo>
                <a:lnTo>
                  <a:pt x="57404" y="13080"/>
                </a:lnTo>
                <a:lnTo>
                  <a:pt x="5740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5958713" y="2042160"/>
            <a:ext cx="55880" cy="13335"/>
          </a:xfrm>
          <a:custGeom>
            <a:avLst/>
            <a:gdLst/>
            <a:ahLst/>
            <a:cxnLst/>
            <a:rect l="l" t="t" r="r" b="b"/>
            <a:pathLst>
              <a:path w="55879" h="13335">
                <a:moveTo>
                  <a:pt x="41528" y="0"/>
                </a:moveTo>
                <a:lnTo>
                  <a:pt x="0" y="0"/>
                </a:lnTo>
                <a:lnTo>
                  <a:pt x="0" y="13080"/>
                </a:lnTo>
                <a:lnTo>
                  <a:pt x="55372" y="13080"/>
                </a:lnTo>
                <a:lnTo>
                  <a:pt x="41528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5958713" y="2055241"/>
            <a:ext cx="62230" cy="6985"/>
          </a:xfrm>
          <a:custGeom>
            <a:avLst/>
            <a:gdLst/>
            <a:ahLst/>
            <a:cxnLst/>
            <a:rect l="l" t="t" r="r" b="b"/>
            <a:pathLst>
              <a:path w="62229" h="6985">
                <a:moveTo>
                  <a:pt x="55372" y="0"/>
                </a:moveTo>
                <a:lnTo>
                  <a:pt x="0" y="0"/>
                </a:lnTo>
                <a:lnTo>
                  <a:pt x="0" y="6476"/>
                </a:lnTo>
                <a:lnTo>
                  <a:pt x="62229" y="6476"/>
                </a:lnTo>
                <a:lnTo>
                  <a:pt x="5537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5326379" y="2061972"/>
            <a:ext cx="71755" cy="7620"/>
          </a:xfrm>
          <a:custGeom>
            <a:avLst/>
            <a:gdLst/>
            <a:ahLst/>
            <a:cxnLst/>
            <a:rect l="l" t="t" r="r" b="b"/>
            <a:pathLst>
              <a:path w="71754" h="7619">
                <a:moveTo>
                  <a:pt x="71628" y="0"/>
                </a:moveTo>
                <a:lnTo>
                  <a:pt x="7112" y="0"/>
                </a:lnTo>
                <a:lnTo>
                  <a:pt x="0" y="7492"/>
                </a:lnTo>
                <a:lnTo>
                  <a:pt x="71628" y="7492"/>
                </a:lnTo>
                <a:lnTo>
                  <a:pt x="71628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5958078" y="2061972"/>
            <a:ext cx="69215" cy="7620"/>
          </a:xfrm>
          <a:custGeom>
            <a:avLst/>
            <a:gdLst/>
            <a:ahLst/>
            <a:cxnLst/>
            <a:rect l="l" t="t" r="r" b="b"/>
            <a:pathLst>
              <a:path w="69214" h="7619">
                <a:moveTo>
                  <a:pt x="62230" y="0"/>
                </a:moveTo>
                <a:lnTo>
                  <a:pt x="0" y="0"/>
                </a:lnTo>
                <a:lnTo>
                  <a:pt x="0" y="7492"/>
                </a:lnTo>
                <a:lnTo>
                  <a:pt x="69087" y="7492"/>
                </a:lnTo>
                <a:lnTo>
                  <a:pt x="62230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5318759" y="2069592"/>
            <a:ext cx="79375" cy="6350"/>
          </a:xfrm>
          <a:custGeom>
            <a:avLst/>
            <a:gdLst/>
            <a:ahLst/>
            <a:cxnLst/>
            <a:rect l="l" t="t" r="r" b="b"/>
            <a:pathLst>
              <a:path w="79375" h="6350">
                <a:moveTo>
                  <a:pt x="78866" y="0"/>
                </a:moveTo>
                <a:lnTo>
                  <a:pt x="7112" y="0"/>
                </a:lnTo>
                <a:lnTo>
                  <a:pt x="0" y="6096"/>
                </a:lnTo>
                <a:lnTo>
                  <a:pt x="78866" y="6096"/>
                </a:lnTo>
                <a:lnTo>
                  <a:pt x="78866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5957442" y="2069592"/>
            <a:ext cx="76200" cy="6350"/>
          </a:xfrm>
          <a:custGeom>
            <a:avLst/>
            <a:gdLst/>
            <a:ahLst/>
            <a:cxnLst/>
            <a:rect l="l" t="t" r="r" b="b"/>
            <a:pathLst>
              <a:path w="76200" h="6350">
                <a:moveTo>
                  <a:pt x="69087" y="0"/>
                </a:moveTo>
                <a:lnTo>
                  <a:pt x="0" y="0"/>
                </a:lnTo>
                <a:lnTo>
                  <a:pt x="0" y="6096"/>
                </a:lnTo>
                <a:lnTo>
                  <a:pt x="75946" y="6096"/>
                </a:lnTo>
                <a:lnTo>
                  <a:pt x="6908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5311140" y="207943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106" y="0"/>
                </a:lnTo>
              </a:path>
            </a:pathLst>
          </a:custGeom>
          <a:ln w="749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5957570" y="2075688"/>
            <a:ext cx="83185" cy="7620"/>
          </a:xfrm>
          <a:custGeom>
            <a:avLst/>
            <a:gdLst/>
            <a:ahLst/>
            <a:cxnLst/>
            <a:rect l="l" t="t" r="r" b="b"/>
            <a:pathLst>
              <a:path w="83185" h="7619">
                <a:moveTo>
                  <a:pt x="76072" y="0"/>
                </a:moveTo>
                <a:lnTo>
                  <a:pt x="0" y="0"/>
                </a:lnTo>
                <a:lnTo>
                  <a:pt x="0" y="7492"/>
                </a:lnTo>
                <a:lnTo>
                  <a:pt x="83057" y="7492"/>
                </a:lnTo>
                <a:lnTo>
                  <a:pt x="76072" y="0"/>
                </a:lnTo>
                <a:close/>
              </a:path>
            </a:pathLst>
          </a:custGeom>
          <a:solidFill>
            <a:srgbClr val="2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5300471" y="2090039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1346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5957442" y="2086546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89916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5957442" y="2093023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5289803" y="2100072"/>
            <a:ext cx="772795" cy="0"/>
          </a:xfrm>
          <a:custGeom>
            <a:avLst/>
            <a:gdLst/>
            <a:ahLst/>
            <a:cxnLst/>
            <a:rect l="l" t="t" r="r" b="b"/>
            <a:pathLst>
              <a:path w="772795" h="0">
                <a:moveTo>
                  <a:pt x="0" y="0"/>
                </a:moveTo>
                <a:lnTo>
                  <a:pt x="772541" y="0"/>
                </a:lnTo>
              </a:path>
            </a:pathLst>
          </a:custGeom>
          <a:ln w="6096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5282184" y="2106676"/>
            <a:ext cx="786130" cy="0"/>
          </a:xfrm>
          <a:custGeom>
            <a:avLst/>
            <a:gdLst/>
            <a:ahLst/>
            <a:cxnLst/>
            <a:rect l="l" t="t" r="r" b="b"/>
            <a:pathLst>
              <a:path w="786129" h="0">
                <a:moveTo>
                  <a:pt x="0" y="0"/>
                </a:moveTo>
                <a:lnTo>
                  <a:pt x="786129" y="0"/>
                </a:lnTo>
              </a:path>
            </a:pathLst>
          </a:custGeom>
          <a:ln w="7112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5274564" y="2114486"/>
            <a:ext cx="802005" cy="0"/>
          </a:xfrm>
          <a:custGeom>
            <a:avLst/>
            <a:gdLst/>
            <a:ahLst/>
            <a:cxnLst/>
            <a:rect l="l" t="t" r="r" b="b"/>
            <a:pathLst>
              <a:path w="802004" h="0">
                <a:moveTo>
                  <a:pt x="0" y="0"/>
                </a:moveTo>
                <a:lnTo>
                  <a:pt x="80149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5268467" y="2121407"/>
            <a:ext cx="814069" cy="0"/>
          </a:xfrm>
          <a:custGeom>
            <a:avLst/>
            <a:gdLst/>
            <a:ahLst/>
            <a:cxnLst/>
            <a:rect l="l" t="t" r="r" b="b"/>
            <a:pathLst>
              <a:path w="814070" h="0">
                <a:moveTo>
                  <a:pt x="0" y="0"/>
                </a:moveTo>
                <a:lnTo>
                  <a:pt x="813816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5260847" y="2128202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 h="0">
                <a:moveTo>
                  <a:pt x="0" y="0"/>
                </a:moveTo>
                <a:lnTo>
                  <a:pt x="828548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5247132" y="2138870"/>
            <a:ext cx="856615" cy="0"/>
          </a:xfrm>
          <a:custGeom>
            <a:avLst/>
            <a:gdLst/>
            <a:ahLst/>
            <a:cxnLst/>
            <a:rect l="l" t="t" r="r" b="b"/>
            <a:pathLst>
              <a:path w="856614" h="0">
                <a:moveTo>
                  <a:pt x="0" y="0"/>
                </a:moveTo>
                <a:lnTo>
                  <a:pt x="856233" y="0"/>
                </a:lnTo>
              </a:path>
            </a:pathLst>
          </a:custGeom>
          <a:ln w="13588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5239511" y="2148839"/>
            <a:ext cx="871855" cy="0"/>
          </a:xfrm>
          <a:custGeom>
            <a:avLst/>
            <a:gdLst/>
            <a:ahLst/>
            <a:cxnLst/>
            <a:rect l="l" t="t" r="r" b="b"/>
            <a:pathLst>
              <a:path w="871854" h="0">
                <a:moveTo>
                  <a:pt x="0" y="0"/>
                </a:moveTo>
                <a:lnTo>
                  <a:pt x="871474" y="0"/>
                </a:lnTo>
              </a:path>
            </a:pathLst>
          </a:custGeom>
          <a:ln w="6096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5231891" y="2155634"/>
            <a:ext cx="885825" cy="0"/>
          </a:xfrm>
          <a:custGeom>
            <a:avLst/>
            <a:gdLst/>
            <a:ahLst/>
            <a:cxnLst/>
            <a:rect l="l" t="t" r="r" b="b"/>
            <a:pathLst>
              <a:path w="885825" h="0">
                <a:moveTo>
                  <a:pt x="0" y="0"/>
                </a:moveTo>
                <a:lnTo>
                  <a:pt x="885317" y="0"/>
                </a:lnTo>
              </a:path>
            </a:pathLst>
          </a:custGeom>
          <a:ln w="7492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5225796" y="2162555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159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5218176" y="2169350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368" y="0"/>
                </a:lnTo>
              </a:path>
            </a:pathLst>
          </a:custGeom>
          <a:ln w="7493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5210555" y="2176272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735" y="0"/>
                </a:lnTo>
              </a:path>
            </a:pathLst>
          </a:custGeom>
          <a:ln w="6096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5202935" y="218306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2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5202935" y="219068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5210555" y="2197607"/>
            <a:ext cx="928369" cy="0"/>
          </a:xfrm>
          <a:custGeom>
            <a:avLst/>
            <a:gdLst/>
            <a:ahLst/>
            <a:cxnLst/>
            <a:rect l="l" t="t" r="r" b="b"/>
            <a:pathLst>
              <a:path w="928370" h="0">
                <a:moveTo>
                  <a:pt x="0" y="0"/>
                </a:moveTo>
                <a:lnTo>
                  <a:pt x="927862" y="0"/>
                </a:lnTo>
              </a:path>
            </a:pathLst>
          </a:custGeom>
          <a:ln w="6095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5218176" y="2204402"/>
            <a:ext cx="913130" cy="0"/>
          </a:xfrm>
          <a:custGeom>
            <a:avLst/>
            <a:gdLst/>
            <a:ahLst/>
            <a:cxnLst/>
            <a:rect l="l" t="t" r="r" b="b"/>
            <a:pathLst>
              <a:path w="913129" h="0">
                <a:moveTo>
                  <a:pt x="0" y="0"/>
                </a:moveTo>
                <a:lnTo>
                  <a:pt x="912622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5225796" y="2211323"/>
            <a:ext cx="897890" cy="0"/>
          </a:xfrm>
          <a:custGeom>
            <a:avLst/>
            <a:gdLst/>
            <a:ahLst/>
            <a:cxnLst/>
            <a:rect l="l" t="t" r="r" b="b"/>
            <a:pathLst>
              <a:path w="897889" h="0">
                <a:moveTo>
                  <a:pt x="0" y="0"/>
                </a:moveTo>
                <a:lnTo>
                  <a:pt x="897381" y="0"/>
                </a:lnTo>
              </a:path>
            </a:pathLst>
          </a:custGeom>
          <a:ln w="6096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5233415" y="2221674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14604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5248655" y="2235644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 h="0">
                <a:moveTo>
                  <a:pt x="0" y="0"/>
                </a:moveTo>
                <a:lnTo>
                  <a:pt x="853313" y="0"/>
                </a:lnTo>
              </a:path>
            </a:pathLst>
          </a:custGeom>
          <a:ln w="15112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5263896" y="2245550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 h="0">
                <a:moveTo>
                  <a:pt x="0" y="0"/>
                </a:moveTo>
                <a:lnTo>
                  <a:pt x="822832" y="0"/>
                </a:lnTo>
              </a:path>
            </a:pathLst>
          </a:custGeom>
          <a:ln w="7493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5271515" y="2253170"/>
            <a:ext cx="808990" cy="0"/>
          </a:xfrm>
          <a:custGeom>
            <a:avLst/>
            <a:gdLst/>
            <a:ahLst/>
            <a:cxnLst/>
            <a:rect l="l" t="t" r="r" b="b"/>
            <a:pathLst>
              <a:path w="808989" h="0">
                <a:moveTo>
                  <a:pt x="0" y="0"/>
                </a:moveTo>
                <a:lnTo>
                  <a:pt x="808989" y="0"/>
                </a:lnTo>
              </a:path>
            </a:pathLst>
          </a:custGeom>
          <a:ln w="7492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5277611" y="2260092"/>
            <a:ext cx="795655" cy="0"/>
          </a:xfrm>
          <a:custGeom>
            <a:avLst/>
            <a:gdLst/>
            <a:ahLst/>
            <a:cxnLst/>
            <a:rect l="l" t="t" r="r" b="b"/>
            <a:pathLst>
              <a:path w="795654" h="0">
                <a:moveTo>
                  <a:pt x="0" y="0"/>
                </a:moveTo>
                <a:lnTo>
                  <a:pt x="795274" y="0"/>
                </a:lnTo>
              </a:path>
            </a:pathLst>
          </a:custGeom>
          <a:ln w="6095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5285232" y="2266886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4" h="0">
                <a:moveTo>
                  <a:pt x="0" y="0"/>
                </a:moveTo>
                <a:lnTo>
                  <a:pt x="780033" y="0"/>
                </a:lnTo>
              </a:path>
            </a:pathLst>
          </a:custGeom>
          <a:ln w="7493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5292852" y="2273807"/>
            <a:ext cx="766445" cy="0"/>
          </a:xfrm>
          <a:custGeom>
            <a:avLst/>
            <a:gdLst/>
            <a:ahLst/>
            <a:cxnLst/>
            <a:rect l="l" t="t" r="r" b="b"/>
            <a:pathLst>
              <a:path w="766445" h="0">
                <a:moveTo>
                  <a:pt x="0" y="0"/>
                </a:moveTo>
                <a:lnTo>
                  <a:pt x="766318" y="0"/>
                </a:lnTo>
              </a:path>
            </a:pathLst>
          </a:custGeom>
          <a:ln w="6095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5300471" y="2280602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5958078" y="2280602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72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5308091" y="2287523"/>
            <a:ext cx="89535" cy="0"/>
          </a:xfrm>
          <a:custGeom>
            <a:avLst/>
            <a:gdLst/>
            <a:ahLst/>
            <a:cxnLst/>
            <a:rect l="l" t="t" r="r" b="b"/>
            <a:pathLst>
              <a:path w="89535" h="0">
                <a:moveTo>
                  <a:pt x="0" y="0"/>
                </a:moveTo>
                <a:lnTo>
                  <a:pt x="89408" y="0"/>
                </a:lnTo>
              </a:path>
            </a:pathLst>
          </a:custGeom>
          <a:ln w="6096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5957696" y="228752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32" y="0"/>
                </a:lnTo>
              </a:path>
            </a:pathLst>
          </a:custGeom>
          <a:ln w="6096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5315711" y="2290572"/>
            <a:ext cx="82550" cy="21590"/>
          </a:xfrm>
          <a:custGeom>
            <a:avLst/>
            <a:gdLst/>
            <a:ahLst/>
            <a:cxnLst/>
            <a:rect l="l" t="t" r="r" b="b"/>
            <a:pathLst>
              <a:path w="82550" h="21589">
                <a:moveTo>
                  <a:pt x="82168" y="0"/>
                </a:moveTo>
                <a:lnTo>
                  <a:pt x="0" y="0"/>
                </a:lnTo>
                <a:lnTo>
                  <a:pt x="7492" y="6985"/>
                </a:lnTo>
                <a:lnTo>
                  <a:pt x="14859" y="14097"/>
                </a:lnTo>
                <a:lnTo>
                  <a:pt x="22351" y="21081"/>
                </a:lnTo>
                <a:lnTo>
                  <a:pt x="82168" y="21081"/>
                </a:lnTo>
                <a:lnTo>
                  <a:pt x="8216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958713" y="2290572"/>
            <a:ext cx="79375" cy="21590"/>
          </a:xfrm>
          <a:custGeom>
            <a:avLst/>
            <a:gdLst/>
            <a:ahLst/>
            <a:cxnLst/>
            <a:rect l="l" t="t" r="r" b="b"/>
            <a:pathLst>
              <a:path w="79375" h="21589">
                <a:moveTo>
                  <a:pt x="79248" y="0"/>
                </a:moveTo>
                <a:lnTo>
                  <a:pt x="0" y="0"/>
                </a:lnTo>
                <a:lnTo>
                  <a:pt x="0" y="21081"/>
                </a:lnTo>
                <a:lnTo>
                  <a:pt x="57658" y="21081"/>
                </a:lnTo>
                <a:lnTo>
                  <a:pt x="64897" y="14097"/>
                </a:lnTo>
                <a:lnTo>
                  <a:pt x="72009" y="6985"/>
                </a:lnTo>
                <a:lnTo>
                  <a:pt x="7924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359527" y="2332101"/>
            <a:ext cx="37465" cy="6985"/>
          </a:xfrm>
          <a:custGeom>
            <a:avLst/>
            <a:gdLst/>
            <a:ahLst/>
            <a:cxnLst/>
            <a:rect l="l" t="t" r="r" b="b"/>
            <a:pathLst>
              <a:path w="37464" h="6985">
                <a:moveTo>
                  <a:pt x="37464" y="0"/>
                </a:moveTo>
                <a:lnTo>
                  <a:pt x="0" y="0"/>
                </a:lnTo>
                <a:lnTo>
                  <a:pt x="7493" y="6985"/>
                </a:lnTo>
                <a:lnTo>
                  <a:pt x="37464" y="6985"/>
                </a:lnTo>
                <a:lnTo>
                  <a:pt x="3746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5344667" y="2318004"/>
            <a:ext cx="52705" cy="14604"/>
          </a:xfrm>
          <a:custGeom>
            <a:avLst/>
            <a:gdLst/>
            <a:ahLst/>
            <a:cxnLst/>
            <a:rect l="l" t="t" r="r" b="b"/>
            <a:pathLst>
              <a:path w="52704" h="14605">
                <a:moveTo>
                  <a:pt x="52324" y="0"/>
                </a:moveTo>
                <a:lnTo>
                  <a:pt x="0" y="0"/>
                </a:lnTo>
                <a:lnTo>
                  <a:pt x="14859" y="14097"/>
                </a:lnTo>
                <a:lnTo>
                  <a:pt x="52324" y="14097"/>
                </a:lnTo>
                <a:lnTo>
                  <a:pt x="5232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5958459" y="2332101"/>
            <a:ext cx="36195" cy="6985"/>
          </a:xfrm>
          <a:custGeom>
            <a:avLst/>
            <a:gdLst/>
            <a:ahLst/>
            <a:cxnLst/>
            <a:rect l="l" t="t" r="r" b="b"/>
            <a:pathLst>
              <a:path w="36195" h="6985">
                <a:moveTo>
                  <a:pt x="36067" y="0"/>
                </a:moveTo>
                <a:lnTo>
                  <a:pt x="0" y="0"/>
                </a:lnTo>
                <a:lnTo>
                  <a:pt x="0" y="6985"/>
                </a:lnTo>
                <a:lnTo>
                  <a:pt x="28828" y="6985"/>
                </a:lnTo>
                <a:lnTo>
                  <a:pt x="36067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5958459" y="2318004"/>
            <a:ext cx="50800" cy="14604"/>
          </a:xfrm>
          <a:custGeom>
            <a:avLst/>
            <a:gdLst/>
            <a:ahLst/>
            <a:cxnLst/>
            <a:rect l="l" t="t" r="r" b="b"/>
            <a:pathLst>
              <a:path w="50800" h="14605">
                <a:moveTo>
                  <a:pt x="50418" y="0"/>
                </a:moveTo>
                <a:lnTo>
                  <a:pt x="0" y="0"/>
                </a:lnTo>
                <a:lnTo>
                  <a:pt x="0" y="14097"/>
                </a:lnTo>
                <a:lnTo>
                  <a:pt x="36067" y="14097"/>
                </a:lnTo>
                <a:lnTo>
                  <a:pt x="50418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5367528" y="2339339"/>
            <a:ext cx="30480" cy="14604"/>
          </a:xfrm>
          <a:custGeom>
            <a:avLst/>
            <a:gdLst/>
            <a:ahLst/>
            <a:cxnLst/>
            <a:rect l="l" t="t" r="r" b="b"/>
            <a:pathLst>
              <a:path w="30479" h="14605">
                <a:moveTo>
                  <a:pt x="29972" y="0"/>
                </a:moveTo>
                <a:lnTo>
                  <a:pt x="0" y="0"/>
                </a:lnTo>
                <a:lnTo>
                  <a:pt x="15112" y="14605"/>
                </a:lnTo>
                <a:lnTo>
                  <a:pt x="29972" y="14605"/>
                </a:lnTo>
                <a:lnTo>
                  <a:pt x="29972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5958585" y="2339339"/>
            <a:ext cx="29209" cy="14604"/>
          </a:xfrm>
          <a:custGeom>
            <a:avLst/>
            <a:gdLst/>
            <a:ahLst/>
            <a:cxnLst/>
            <a:rect l="l" t="t" r="r" b="b"/>
            <a:pathLst>
              <a:path w="29210" h="14605">
                <a:moveTo>
                  <a:pt x="28955" y="0"/>
                </a:moveTo>
                <a:lnTo>
                  <a:pt x="0" y="0"/>
                </a:lnTo>
                <a:lnTo>
                  <a:pt x="0" y="14605"/>
                </a:lnTo>
                <a:lnTo>
                  <a:pt x="14350" y="14605"/>
                </a:lnTo>
                <a:lnTo>
                  <a:pt x="2895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5390260" y="2359914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365" y="0"/>
                </a:moveTo>
                <a:lnTo>
                  <a:pt x="0" y="0"/>
                </a:lnTo>
                <a:lnTo>
                  <a:pt x="7365" y="6731"/>
                </a:lnTo>
                <a:lnTo>
                  <a:pt x="7365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5382767" y="2353055"/>
            <a:ext cx="15240" cy="6985"/>
          </a:xfrm>
          <a:custGeom>
            <a:avLst/>
            <a:gdLst/>
            <a:ahLst/>
            <a:cxnLst/>
            <a:rect l="l" t="t" r="r" b="b"/>
            <a:pathLst>
              <a:path w="15239" h="6985">
                <a:moveTo>
                  <a:pt x="14859" y="0"/>
                </a:moveTo>
                <a:lnTo>
                  <a:pt x="0" y="0"/>
                </a:lnTo>
                <a:lnTo>
                  <a:pt x="7366" y="6731"/>
                </a:lnTo>
                <a:lnTo>
                  <a:pt x="14859" y="6731"/>
                </a:lnTo>
                <a:lnTo>
                  <a:pt x="14859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5958078" y="2359914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5958078" y="2353055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5384291" y="385724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60" h="138429">
                <a:moveTo>
                  <a:pt x="48260" y="0"/>
                </a:moveTo>
                <a:lnTo>
                  <a:pt x="0" y="48386"/>
                </a:lnTo>
                <a:lnTo>
                  <a:pt x="0" y="138175"/>
                </a:lnTo>
                <a:lnTo>
                  <a:pt x="48260" y="89661"/>
                </a:lnTo>
                <a:lnTo>
                  <a:pt x="48260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5384291" y="3701669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 h="0">
                <a:moveTo>
                  <a:pt x="0" y="0"/>
                </a:moveTo>
                <a:lnTo>
                  <a:pt x="61556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5196840" y="3585971"/>
            <a:ext cx="234696" cy="228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5951220" y="3585971"/>
            <a:ext cx="236220" cy="229870"/>
          </a:xfrm>
          <a:custGeom>
            <a:avLst/>
            <a:gdLst/>
            <a:ahLst/>
            <a:cxnLst/>
            <a:rect l="l" t="t" r="r" b="b"/>
            <a:pathLst>
              <a:path w="236220" h="229870">
                <a:moveTo>
                  <a:pt x="48513" y="0"/>
                </a:moveTo>
                <a:lnTo>
                  <a:pt x="0" y="48894"/>
                </a:lnTo>
                <a:lnTo>
                  <a:pt x="187578" y="229488"/>
                </a:lnTo>
                <a:lnTo>
                  <a:pt x="236092" y="180975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5355335" y="3656203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8701" y="0"/>
                </a:moveTo>
                <a:lnTo>
                  <a:pt x="7238" y="0"/>
                </a:lnTo>
                <a:lnTo>
                  <a:pt x="0" y="7112"/>
                </a:lnTo>
                <a:lnTo>
                  <a:pt x="28701" y="7112"/>
                </a:lnTo>
                <a:lnTo>
                  <a:pt x="28701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5362575" y="3641852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21462" y="0"/>
                </a:moveTo>
                <a:lnTo>
                  <a:pt x="14224" y="0"/>
                </a:lnTo>
                <a:lnTo>
                  <a:pt x="7112" y="7112"/>
                </a:lnTo>
                <a:lnTo>
                  <a:pt x="0" y="14350"/>
                </a:lnTo>
                <a:lnTo>
                  <a:pt x="21462" y="14350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5376798" y="363474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7238" y="0"/>
                </a:moveTo>
                <a:lnTo>
                  <a:pt x="0" y="7112"/>
                </a:lnTo>
                <a:lnTo>
                  <a:pt x="7238" y="7112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5951473" y="363474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112"/>
                </a:lnTo>
                <a:lnTo>
                  <a:pt x="7238" y="7112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5951473" y="3641852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7238" y="0"/>
                </a:moveTo>
                <a:lnTo>
                  <a:pt x="0" y="0"/>
                </a:lnTo>
                <a:lnTo>
                  <a:pt x="0" y="14350"/>
                </a:lnTo>
                <a:lnTo>
                  <a:pt x="21462" y="14350"/>
                </a:lnTo>
                <a:lnTo>
                  <a:pt x="14350" y="7239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5951473" y="3656203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1462" y="0"/>
                </a:moveTo>
                <a:lnTo>
                  <a:pt x="0" y="0"/>
                </a:lnTo>
                <a:lnTo>
                  <a:pt x="0" y="7112"/>
                </a:lnTo>
                <a:lnTo>
                  <a:pt x="28701" y="7112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5340096" y="366217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5950330" y="366217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28702" y="0"/>
                </a:moveTo>
                <a:lnTo>
                  <a:pt x="0" y="0"/>
                </a:lnTo>
                <a:lnTo>
                  <a:pt x="0" y="15112"/>
                </a:lnTo>
                <a:lnTo>
                  <a:pt x="43053" y="15112"/>
                </a:lnTo>
                <a:lnTo>
                  <a:pt x="35941" y="7492"/>
                </a:lnTo>
                <a:lnTo>
                  <a:pt x="2870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5326379" y="368427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7531" y="0"/>
                </a:moveTo>
                <a:lnTo>
                  <a:pt x="7239" y="0"/>
                </a:lnTo>
                <a:lnTo>
                  <a:pt x="0" y="6730"/>
                </a:lnTo>
                <a:lnTo>
                  <a:pt x="57531" y="6730"/>
                </a:lnTo>
                <a:lnTo>
                  <a:pt x="5753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5333619" y="3677411"/>
            <a:ext cx="50800" cy="6985"/>
          </a:xfrm>
          <a:custGeom>
            <a:avLst/>
            <a:gdLst/>
            <a:ahLst/>
            <a:cxnLst/>
            <a:rect l="l" t="t" r="r" b="b"/>
            <a:pathLst>
              <a:path w="50800" h="6985">
                <a:moveTo>
                  <a:pt x="50291" y="0"/>
                </a:moveTo>
                <a:lnTo>
                  <a:pt x="7111" y="0"/>
                </a:lnTo>
                <a:lnTo>
                  <a:pt x="0" y="6857"/>
                </a:lnTo>
                <a:lnTo>
                  <a:pt x="50291" y="6857"/>
                </a:lnTo>
                <a:lnTo>
                  <a:pt x="5029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5951473" y="3677411"/>
            <a:ext cx="50165" cy="6985"/>
          </a:xfrm>
          <a:custGeom>
            <a:avLst/>
            <a:gdLst/>
            <a:ahLst/>
            <a:cxnLst/>
            <a:rect l="l" t="t" r="r" b="b"/>
            <a:pathLst>
              <a:path w="50164" h="6985">
                <a:moveTo>
                  <a:pt x="43052" y="0"/>
                </a:moveTo>
                <a:lnTo>
                  <a:pt x="0" y="0"/>
                </a:lnTo>
                <a:lnTo>
                  <a:pt x="0" y="6857"/>
                </a:lnTo>
                <a:lnTo>
                  <a:pt x="50164" y="6857"/>
                </a:lnTo>
                <a:lnTo>
                  <a:pt x="4305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5951473" y="368427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0164" y="0"/>
                </a:moveTo>
                <a:lnTo>
                  <a:pt x="0" y="0"/>
                </a:lnTo>
                <a:lnTo>
                  <a:pt x="0" y="6730"/>
                </a:lnTo>
                <a:lnTo>
                  <a:pt x="57403" y="6730"/>
                </a:lnTo>
                <a:lnTo>
                  <a:pt x="5016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5311140" y="3691128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71882" y="0"/>
                </a:moveTo>
                <a:lnTo>
                  <a:pt x="14350" y="0"/>
                </a:lnTo>
                <a:lnTo>
                  <a:pt x="0" y="13589"/>
                </a:lnTo>
                <a:lnTo>
                  <a:pt x="71882" y="13589"/>
                </a:lnTo>
                <a:lnTo>
                  <a:pt x="71882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5950839" y="3691128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57531" y="0"/>
                </a:moveTo>
                <a:lnTo>
                  <a:pt x="0" y="0"/>
                </a:lnTo>
                <a:lnTo>
                  <a:pt x="0" y="13589"/>
                </a:lnTo>
                <a:lnTo>
                  <a:pt x="72009" y="13589"/>
                </a:lnTo>
                <a:lnTo>
                  <a:pt x="57531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5305044" y="370484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9120" y="0"/>
                </a:moveTo>
                <a:lnTo>
                  <a:pt x="7365" y="0"/>
                </a:lnTo>
                <a:lnTo>
                  <a:pt x="0" y="7111"/>
                </a:lnTo>
                <a:lnTo>
                  <a:pt x="79120" y="7111"/>
                </a:lnTo>
                <a:lnTo>
                  <a:pt x="79120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5950839" y="370484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1627" y="0"/>
                </a:moveTo>
                <a:lnTo>
                  <a:pt x="0" y="0"/>
                </a:lnTo>
                <a:lnTo>
                  <a:pt x="0" y="7111"/>
                </a:lnTo>
                <a:lnTo>
                  <a:pt x="79121" y="7111"/>
                </a:lnTo>
                <a:lnTo>
                  <a:pt x="7162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5297423" y="371468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3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5951473" y="371468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3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5282184" y="3728529"/>
            <a:ext cx="769620" cy="0"/>
          </a:xfrm>
          <a:custGeom>
            <a:avLst/>
            <a:gdLst/>
            <a:ahLst/>
            <a:cxnLst/>
            <a:rect l="l" t="t" r="r" b="b"/>
            <a:pathLst>
              <a:path w="769620" h="0">
                <a:moveTo>
                  <a:pt x="0" y="0"/>
                </a:moveTo>
                <a:lnTo>
                  <a:pt x="769112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5292852" y="3721925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170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5950458" y="3721925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042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5276088" y="3736022"/>
            <a:ext cx="783590" cy="0"/>
          </a:xfrm>
          <a:custGeom>
            <a:avLst/>
            <a:gdLst/>
            <a:ahLst/>
            <a:cxnLst/>
            <a:rect l="l" t="t" r="r" b="b"/>
            <a:pathLst>
              <a:path w="783589" h="0">
                <a:moveTo>
                  <a:pt x="0" y="0"/>
                </a:moveTo>
                <a:lnTo>
                  <a:pt x="783209" y="0"/>
                </a:lnTo>
              </a:path>
            </a:pathLst>
          </a:custGeom>
          <a:ln w="7493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5268467" y="3742944"/>
            <a:ext cx="798195" cy="0"/>
          </a:xfrm>
          <a:custGeom>
            <a:avLst/>
            <a:gdLst/>
            <a:ahLst/>
            <a:cxnLst/>
            <a:rect l="l" t="t" r="r" b="b"/>
            <a:pathLst>
              <a:path w="798195" h="0">
                <a:moveTo>
                  <a:pt x="0" y="0"/>
                </a:moveTo>
                <a:lnTo>
                  <a:pt x="798195" y="0"/>
                </a:lnTo>
              </a:path>
            </a:pathLst>
          </a:custGeom>
          <a:ln w="6096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5260847" y="3749738"/>
            <a:ext cx="813435" cy="0"/>
          </a:xfrm>
          <a:custGeom>
            <a:avLst/>
            <a:gdLst/>
            <a:ahLst/>
            <a:cxnLst/>
            <a:rect l="l" t="t" r="r" b="b"/>
            <a:pathLst>
              <a:path w="813435" h="0">
                <a:moveTo>
                  <a:pt x="0" y="0"/>
                </a:moveTo>
                <a:lnTo>
                  <a:pt x="81330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5254752" y="3756659"/>
            <a:ext cx="826135" cy="0"/>
          </a:xfrm>
          <a:custGeom>
            <a:avLst/>
            <a:gdLst/>
            <a:ahLst/>
            <a:cxnLst/>
            <a:rect l="l" t="t" r="r" b="b"/>
            <a:pathLst>
              <a:path w="826135" h="0">
                <a:moveTo>
                  <a:pt x="0" y="0"/>
                </a:moveTo>
                <a:lnTo>
                  <a:pt x="825881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5247132" y="3763454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0866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5239511" y="3770376"/>
            <a:ext cx="855980" cy="0"/>
          </a:xfrm>
          <a:custGeom>
            <a:avLst/>
            <a:gdLst/>
            <a:ahLst/>
            <a:cxnLst/>
            <a:rect l="l" t="t" r="r" b="b"/>
            <a:pathLst>
              <a:path w="855979" h="0">
                <a:moveTo>
                  <a:pt x="0" y="0"/>
                </a:moveTo>
                <a:lnTo>
                  <a:pt x="855979" y="0"/>
                </a:lnTo>
              </a:path>
            </a:pathLst>
          </a:custGeom>
          <a:ln w="6096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5231891" y="3777170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 h="0">
                <a:moveTo>
                  <a:pt x="0" y="0"/>
                </a:moveTo>
                <a:lnTo>
                  <a:pt x="870077" y="0"/>
                </a:lnTo>
              </a:path>
            </a:pathLst>
          </a:custGeom>
          <a:ln w="7493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5225796" y="3784091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6095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5218176" y="3790886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033" y="0"/>
                </a:lnTo>
              </a:path>
            </a:pathLst>
          </a:custGeom>
          <a:ln w="7493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5210555" y="3797808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5204459" y="3804602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5200396" y="3819080"/>
            <a:ext cx="934719" cy="0"/>
          </a:xfrm>
          <a:custGeom>
            <a:avLst/>
            <a:gdLst/>
            <a:ahLst/>
            <a:cxnLst/>
            <a:rect l="l" t="t" r="r" b="b"/>
            <a:pathLst>
              <a:path w="934720" h="0">
                <a:moveTo>
                  <a:pt x="0" y="0"/>
                </a:moveTo>
                <a:lnTo>
                  <a:pt x="934212" y="0"/>
                </a:lnTo>
              </a:path>
            </a:pathLst>
          </a:custGeom>
          <a:ln w="622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5199888" y="3812222"/>
            <a:ext cx="935355" cy="0"/>
          </a:xfrm>
          <a:custGeom>
            <a:avLst/>
            <a:gdLst/>
            <a:ahLst/>
            <a:cxnLst/>
            <a:rect l="l" t="t" r="r" b="b"/>
            <a:pathLst>
              <a:path w="935354" h="0">
                <a:moveTo>
                  <a:pt x="0" y="0"/>
                </a:moveTo>
                <a:lnTo>
                  <a:pt x="935227" y="0"/>
                </a:lnTo>
              </a:path>
            </a:pathLst>
          </a:custGeom>
          <a:ln w="749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5204459" y="3825938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5210555" y="3833367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7112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5218176" y="3839654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651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5225796" y="3846576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665" y="0"/>
                </a:lnTo>
              </a:path>
            </a:pathLst>
          </a:custGeom>
          <a:ln w="6096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5240654" y="3859847"/>
            <a:ext cx="854075" cy="0"/>
          </a:xfrm>
          <a:custGeom>
            <a:avLst/>
            <a:gdLst/>
            <a:ahLst/>
            <a:cxnLst/>
            <a:rect l="l" t="t" r="r" b="b"/>
            <a:pathLst>
              <a:path w="854075" h="0">
                <a:moveTo>
                  <a:pt x="0" y="0"/>
                </a:moveTo>
                <a:lnTo>
                  <a:pt x="853694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5233415" y="3852989"/>
            <a:ext cx="868044" cy="0"/>
          </a:xfrm>
          <a:custGeom>
            <a:avLst/>
            <a:gdLst/>
            <a:ahLst/>
            <a:cxnLst/>
            <a:rect l="l" t="t" r="r" b="b"/>
            <a:pathLst>
              <a:path w="868045" h="0">
                <a:moveTo>
                  <a:pt x="0" y="0"/>
                </a:moveTo>
                <a:lnTo>
                  <a:pt x="868045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5247132" y="3867086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120" y="0"/>
                </a:lnTo>
              </a:path>
            </a:pathLst>
          </a:custGeom>
          <a:ln w="7493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5254752" y="3874706"/>
            <a:ext cx="825500" cy="0"/>
          </a:xfrm>
          <a:custGeom>
            <a:avLst/>
            <a:gdLst/>
            <a:ahLst/>
            <a:cxnLst/>
            <a:rect l="l" t="t" r="r" b="b"/>
            <a:pathLst>
              <a:path w="825500" h="0">
                <a:moveTo>
                  <a:pt x="0" y="0"/>
                </a:moveTo>
                <a:lnTo>
                  <a:pt x="825500" y="0"/>
                </a:lnTo>
              </a:path>
            </a:pathLst>
          </a:custGeom>
          <a:ln w="7492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5260847" y="3880802"/>
            <a:ext cx="812165" cy="0"/>
          </a:xfrm>
          <a:custGeom>
            <a:avLst/>
            <a:gdLst/>
            <a:ahLst/>
            <a:cxnLst/>
            <a:rect l="l" t="t" r="r" b="b"/>
            <a:pathLst>
              <a:path w="812164" h="0">
                <a:moveTo>
                  <a:pt x="0" y="0"/>
                </a:moveTo>
                <a:lnTo>
                  <a:pt x="812038" y="0"/>
                </a:lnTo>
              </a:path>
            </a:pathLst>
          </a:custGeom>
          <a:ln w="7493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5268467" y="3888422"/>
            <a:ext cx="796925" cy="0"/>
          </a:xfrm>
          <a:custGeom>
            <a:avLst/>
            <a:gdLst/>
            <a:ahLst/>
            <a:cxnLst/>
            <a:rect l="l" t="t" r="r" b="b"/>
            <a:pathLst>
              <a:path w="796925" h="0">
                <a:moveTo>
                  <a:pt x="0" y="0"/>
                </a:moveTo>
                <a:lnTo>
                  <a:pt x="796925" y="0"/>
                </a:lnTo>
              </a:path>
            </a:pathLst>
          </a:custGeom>
          <a:ln w="7493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5276088" y="3895344"/>
            <a:ext cx="782955" cy="0"/>
          </a:xfrm>
          <a:custGeom>
            <a:avLst/>
            <a:gdLst/>
            <a:ahLst/>
            <a:cxnLst/>
            <a:rect l="l" t="t" r="r" b="b"/>
            <a:pathLst>
              <a:path w="782954" h="0">
                <a:moveTo>
                  <a:pt x="0" y="0"/>
                </a:moveTo>
                <a:lnTo>
                  <a:pt x="782827" y="0"/>
                </a:lnTo>
              </a:path>
            </a:pathLst>
          </a:custGeom>
          <a:ln w="6096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5283708" y="3902138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7841" y="0"/>
                </a:lnTo>
              </a:path>
            </a:pathLst>
          </a:custGeom>
          <a:ln w="7493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5289803" y="390899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5951473" y="390899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5297423" y="3915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5951346" y="3915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5319267" y="3933190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7" y="0"/>
                </a:moveTo>
                <a:lnTo>
                  <a:pt x="0" y="0"/>
                </a:lnTo>
                <a:lnTo>
                  <a:pt x="14351" y="13589"/>
                </a:lnTo>
                <a:lnTo>
                  <a:pt x="64897" y="13589"/>
                </a:lnTo>
                <a:lnTo>
                  <a:pt x="6489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5305044" y="3919728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7111" y="6858"/>
                </a:lnTo>
                <a:lnTo>
                  <a:pt x="14223" y="13462"/>
                </a:lnTo>
                <a:lnTo>
                  <a:pt x="79120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5951220" y="3933190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6" y="0"/>
                </a:moveTo>
                <a:lnTo>
                  <a:pt x="0" y="0"/>
                </a:lnTo>
                <a:lnTo>
                  <a:pt x="0" y="13589"/>
                </a:lnTo>
                <a:lnTo>
                  <a:pt x="50545" y="13589"/>
                </a:lnTo>
                <a:lnTo>
                  <a:pt x="64896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5951220" y="3919728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0" y="13462"/>
                </a:lnTo>
                <a:lnTo>
                  <a:pt x="64896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5950711" y="394715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0" y="6095"/>
                </a:lnTo>
                <a:lnTo>
                  <a:pt x="43307" y="6095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5332476" y="394715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7238" y="6095"/>
                </a:lnTo>
                <a:lnTo>
                  <a:pt x="50546" y="6095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5340096" y="3953255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7365" y="7493"/>
                </a:lnTo>
                <a:lnTo>
                  <a:pt x="14604" y="14732"/>
                </a:lnTo>
                <a:lnTo>
                  <a:pt x="43179" y="14732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5950584" y="3953255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0" y="14732"/>
                </a:lnTo>
                <a:lnTo>
                  <a:pt x="28575" y="14732"/>
                </a:lnTo>
                <a:lnTo>
                  <a:pt x="35813" y="7493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5355335" y="3968496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14224" y="13461"/>
                </a:lnTo>
                <a:lnTo>
                  <a:pt x="28575" y="13461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5951473" y="3968496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0" y="13461"/>
                </a:lnTo>
                <a:lnTo>
                  <a:pt x="14350" y="13461"/>
                </a:lnTo>
                <a:lnTo>
                  <a:pt x="21336" y="6730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5376290" y="398907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112" y="0"/>
                </a:moveTo>
                <a:lnTo>
                  <a:pt x="0" y="0"/>
                </a:lnTo>
                <a:lnTo>
                  <a:pt x="7112" y="6730"/>
                </a:lnTo>
                <a:lnTo>
                  <a:pt x="7112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5369052" y="3982211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7112" y="6731"/>
                </a:lnTo>
                <a:lnTo>
                  <a:pt x="14350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5950458" y="398907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0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5950458" y="3982211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 txBox="1"/>
          <p:nvPr/>
        </p:nvSpPr>
        <p:spPr>
          <a:xfrm>
            <a:off x="5599557" y="3649726"/>
            <a:ext cx="11239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b="1">
                <a:latin typeface="Times New Roman"/>
                <a:cs typeface="Times New Roman"/>
              </a:rPr>
              <a:t>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6" name="object 486"/>
          <p:cNvSpPr txBox="1"/>
          <p:nvPr/>
        </p:nvSpPr>
        <p:spPr>
          <a:xfrm>
            <a:off x="4353559" y="5338953"/>
            <a:ext cx="998219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O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p</a:t>
            </a: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er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at</a:t>
            </a: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i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g</a:t>
            </a:r>
            <a:endParaRPr sz="175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7" name="object 487"/>
          <p:cNvSpPr/>
          <p:nvPr/>
        </p:nvSpPr>
        <p:spPr>
          <a:xfrm>
            <a:off x="3321558" y="5188458"/>
            <a:ext cx="3052445" cy="138430"/>
          </a:xfrm>
          <a:custGeom>
            <a:avLst/>
            <a:gdLst/>
            <a:ahLst/>
            <a:cxnLst/>
            <a:rect l="l" t="t" r="r" b="b"/>
            <a:pathLst>
              <a:path w="3052445" h="138429">
                <a:moveTo>
                  <a:pt x="0" y="0"/>
                </a:moveTo>
                <a:lnTo>
                  <a:pt x="34162" y="33401"/>
                </a:lnTo>
                <a:lnTo>
                  <a:pt x="73532" y="47625"/>
                </a:lnTo>
                <a:lnTo>
                  <a:pt x="125221" y="58928"/>
                </a:lnTo>
                <a:lnTo>
                  <a:pt x="186689" y="66548"/>
                </a:lnTo>
                <a:lnTo>
                  <a:pt x="256158" y="69215"/>
                </a:lnTo>
                <a:lnTo>
                  <a:pt x="1273555" y="69215"/>
                </a:lnTo>
                <a:lnTo>
                  <a:pt x="1340484" y="71882"/>
                </a:lnTo>
                <a:lnTo>
                  <a:pt x="1401317" y="79375"/>
                </a:lnTo>
                <a:lnTo>
                  <a:pt x="1453388" y="90805"/>
                </a:lnTo>
                <a:lnTo>
                  <a:pt x="1493901" y="105029"/>
                </a:lnTo>
                <a:lnTo>
                  <a:pt x="1529461" y="138430"/>
                </a:lnTo>
                <a:lnTo>
                  <a:pt x="1538351" y="121285"/>
                </a:lnTo>
                <a:lnTo>
                  <a:pt x="1603120" y="90805"/>
                </a:lnTo>
                <a:lnTo>
                  <a:pt x="1654682" y="79375"/>
                </a:lnTo>
                <a:lnTo>
                  <a:pt x="1716277" y="71882"/>
                </a:lnTo>
                <a:lnTo>
                  <a:pt x="1785619" y="69215"/>
                </a:lnTo>
                <a:lnTo>
                  <a:pt x="2803016" y="69215"/>
                </a:lnTo>
                <a:lnTo>
                  <a:pt x="2869438" y="66548"/>
                </a:lnTo>
                <a:lnTo>
                  <a:pt x="2929001" y="58928"/>
                </a:lnTo>
                <a:lnTo>
                  <a:pt x="2979419" y="47625"/>
                </a:lnTo>
                <a:lnTo>
                  <a:pt x="3018281" y="33401"/>
                </a:lnTo>
                <a:lnTo>
                  <a:pt x="3043174" y="17145"/>
                </a:lnTo>
                <a:lnTo>
                  <a:pt x="305206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3753484" y="1604772"/>
            <a:ext cx="0" cy="2633980"/>
          </a:xfrm>
          <a:custGeom>
            <a:avLst/>
            <a:gdLst/>
            <a:ahLst/>
            <a:cxnLst/>
            <a:rect l="l" t="t" r="r" b="b"/>
            <a:pathLst>
              <a:path w="0" h="2633979">
                <a:moveTo>
                  <a:pt x="0" y="0"/>
                </a:moveTo>
                <a:lnTo>
                  <a:pt x="0" y="2633472"/>
                </a:lnTo>
              </a:path>
            </a:pathLst>
          </a:custGeom>
          <a:ln w="33274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2490216" y="1622234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60" h="0">
                <a:moveTo>
                  <a:pt x="0" y="0"/>
                </a:moveTo>
                <a:lnTo>
                  <a:pt x="1279906" y="0"/>
                </a:lnTo>
              </a:path>
            </a:pathLst>
          </a:custGeom>
          <a:ln w="34925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2490216" y="1639823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5" h="693419">
                <a:moveTo>
                  <a:pt x="331723" y="0"/>
                </a:moveTo>
                <a:lnTo>
                  <a:pt x="0" y="0"/>
                </a:lnTo>
                <a:lnTo>
                  <a:pt x="0" y="693038"/>
                </a:lnTo>
                <a:lnTo>
                  <a:pt x="331723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2490216" y="1639823"/>
            <a:ext cx="664210" cy="1384935"/>
          </a:xfrm>
          <a:custGeom>
            <a:avLst/>
            <a:gdLst/>
            <a:ahLst/>
            <a:cxnLst/>
            <a:rect l="l" t="t" r="r" b="b"/>
            <a:pathLst>
              <a:path w="664210" h="1384935">
                <a:moveTo>
                  <a:pt x="664209" y="0"/>
                </a:moveTo>
                <a:lnTo>
                  <a:pt x="332104" y="0"/>
                </a:lnTo>
                <a:lnTo>
                  <a:pt x="0" y="692530"/>
                </a:lnTo>
                <a:lnTo>
                  <a:pt x="0" y="1384935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2490216" y="1639823"/>
            <a:ext cx="830580" cy="1732280"/>
          </a:xfrm>
          <a:custGeom>
            <a:avLst/>
            <a:gdLst/>
            <a:ahLst/>
            <a:cxnLst/>
            <a:rect l="l" t="t" r="r" b="b"/>
            <a:pathLst>
              <a:path w="830579" h="1732279">
                <a:moveTo>
                  <a:pt x="830580" y="0"/>
                </a:moveTo>
                <a:lnTo>
                  <a:pt x="664590" y="0"/>
                </a:lnTo>
                <a:lnTo>
                  <a:pt x="0" y="1385697"/>
                </a:lnTo>
                <a:lnTo>
                  <a:pt x="0" y="1732279"/>
                </a:lnTo>
                <a:lnTo>
                  <a:pt x="830580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2490216" y="1639823"/>
            <a:ext cx="996950" cy="2078989"/>
          </a:xfrm>
          <a:custGeom>
            <a:avLst/>
            <a:gdLst/>
            <a:ahLst/>
            <a:cxnLst/>
            <a:rect l="l" t="t" r="r" b="b"/>
            <a:pathLst>
              <a:path w="996950" h="2078989">
                <a:moveTo>
                  <a:pt x="996569" y="0"/>
                </a:moveTo>
                <a:lnTo>
                  <a:pt x="830325" y="0"/>
                </a:lnTo>
                <a:lnTo>
                  <a:pt x="0" y="1732152"/>
                </a:lnTo>
                <a:lnTo>
                  <a:pt x="0" y="2078482"/>
                </a:lnTo>
                <a:lnTo>
                  <a:pt x="996569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2490216" y="1639823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5" h="2426335">
                <a:moveTo>
                  <a:pt x="1162304" y="0"/>
                </a:moveTo>
                <a:lnTo>
                  <a:pt x="996314" y="0"/>
                </a:lnTo>
                <a:lnTo>
                  <a:pt x="0" y="2079117"/>
                </a:lnTo>
                <a:lnTo>
                  <a:pt x="0" y="2425954"/>
                </a:lnTo>
                <a:lnTo>
                  <a:pt x="1162304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2490216" y="1639823"/>
            <a:ext cx="1252855" cy="2598420"/>
          </a:xfrm>
          <a:custGeom>
            <a:avLst/>
            <a:gdLst/>
            <a:ahLst/>
            <a:cxnLst/>
            <a:rect l="l" t="t" r="r" b="b"/>
            <a:pathLst>
              <a:path w="1252854" h="2598420">
                <a:moveTo>
                  <a:pt x="1252728" y="0"/>
                </a:moveTo>
                <a:lnTo>
                  <a:pt x="1162684" y="0"/>
                </a:lnTo>
                <a:lnTo>
                  <a:pt x="0" y="2424811"/>
                </a:lnTo>
                <a:lnTo>
                  <a:pt x="0" y="2597912"/>
                </a:lnTo>
                <a:lnTo>
                  <a:pt x="83057" y="2597912"/>
                </a:lnTo>
                <a:lnTo>
                  <a:pt x="1252728" y="159003"/>
                </a:lnTo>
                <a:lnTo>
                  <a:pt x="125272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2572511" y="1798320"/>
            <a:ext cx="1170305" cy="2440305"/>
          </a:xfrm>
          <a:custGeom>
            <a:avLst/>
            <a:gdLst/>
            <a:ahLst/>
            <a:cxnLst/>
            <a:rect l="l" t="t" r="r" b="b"/>
            <a:pathLst>
              <a:path w="1170304" h="2440304">
                <a:moveTo>
                  <a:pt x="1169924" y="0"/>
                </a:moveTo>
                <a:lnTo>
                  <a:pt x="0" y="2439797"/>
                </a:lnTo>
                <a:lnTo>
                  <a:pt x="166243" y="2439797"/>
                </a:lnTo>
                <a:lnTo>
                  <a:pt x="1169924" y="346328"/>
                </a:lnTo>
                <a:lnTo>
                  <a:pt x="116992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2740151" y="2144267"/>
            <a:ext cx="1002665" cy="2093595"/>
          </a:xfrm>
          <a:custGeom>
            <a:avLst/>
            <a:gdLst/>
            <a:ahLst/>
            <a:cxnLst/>
            <a:rect l="l" t="t" r="r" b="b"/>
            <a:pathLst>
              <a:path w="1002664" h="2093595">
                <a:moveTo>
                  <a:pt x="1002411" y="0"/>
                </a:moveTo>
                <a:lnTo>
                  <a:pt x="0" y="2093468"/>
                </a:lnTo>
                <a:lnTo>
                  <a:pt x="165862" y="2093468"/>
                </a:lnTo>
                <a:lnTo>
                  <a:pt x="1002411" y="346583"/>
                </a:lnTo>
                <a:lnTo>
                  <a:pt x="1002411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2906267" y="2491739"/>
            <a:ext cx="836930" cy="1746250"/>
          </a:xfrm>
          <a:custGeom>
            <a:avLst/>
            <a:gdLst/>
            <a:ahLst/>
            <a:cxnLst/>
            <a:rect l="l" t="t" r="r" b="b"/>
            <a:pathLst>
              <a:path w="836929" h="1746250">
                <a:moveTo>
                  <a:pt x="836676" y="0"/>
                </a:moveTo>
                <a:lnTo>
                  <a:pt x="0" y="1746250"/>
                </a:lnTo>
                <a:lnTo>
                  <a:pt x="166115" y="1746250"/>
                </a:lnTo>
                <a:lnTo>
                  <a:pt x="836676" y="346456"/>
                </a:lnTo>
                <a:lnTo>
                  <a:pt x="836676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3072383" y="2837688"/>
            <a:ext cx="670560" cy="1400810"/>
          </a:xfrm>
          <a:custGeom>
            <a:avLst/>
            <a:gdLst/>
            <a:ahLst/>
            <a:cxnLst/>
            <a:rect l="l" t="t" r="r" b="b"/>
            <a:pathLst>
              <a:path w="670560" h="1400810">
                <a:moveTo>
                  <a:pt x="670052" y="0"/>
                </a:moveTo>
                <a:lnTo>
                  <a:pt x="0" y="1400429"/>
                </a:lnTo>
                <a:lnTo>
                  <a:pt x="165735" y="1400429"/>
                </a:lnTo>
                <a:lnTo>
                  <a:pt x="670052" y="346456"/>
                </a:lnTo>
                <a:lnTo>
                  <a:pt x="670052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3238500" y="3183635"/>
            <a:ext cx="504190" cy="1054735"/>
          </a:xfrm>
          <a:custGeom>
            <a:avLst/>
            <a:gdLst/>
            <a:ahLst/>
            <a:cxnLst/>
            <a:rect l="l" t="t" r="r" b="b"/>
            <a:pathLst>
              <a:path w="504189" h="1054735">
                <a:moveTo>
                  <a:pt x="504189" y="0"/>
                </a:moveTo>
                <a:lnTo>
                  <a:pt x="0" y="1054353"/>
                </a:lnTo>
                <a:lnTo>
                  <a:pt x="331597" y="1054353"/>
                </a:lnTo>
                <a:lnTo>
                  <a:pt x="504189" y="693293"/>
                </a:lnTo>
                <a:lnTo>
                  <a:pt x="504189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3570732" y="3877055"/>
            <a:ext cx="172085" cy="360680"/>
          </a:xfrm>
          <a:custGeom>
            <a:avLst/>
            <a:gdLst/>
            <a:ahLst/>
            <a:cxnLst/>
            <a:rect l="l" t="t" r="r" b="b"/>
            <a:pathLst>
              <a:path w="172085" h="360679">
                <a:moveTo>
                  <a:pt x="171830" y="0"/>
                </a:moveTo>
                <a:lnTo>
                  <a:pt x="0" y="360680"/>
                </a:lnTo>
                <a:lnTo>
                  <a:pt x="164972" y="360680"/>
                </a:lnTo>
                <a:lnTo>
                  <a:pt x="171830" y="346202"/>
                </a:lnTo>
                <a:lnTo>
                  <a:pt x="171830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3611626" y="1694688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4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601467" y="1718945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2601467" y="177839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2601467" y="176442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956"/>
                </a:moveTo>
                <a:lnTo>
                  <a:pt x="982383" y="13956"/>
                </a:lnTo>
                <a:lnTo>
                  <a:pt x="982383" y="0"/>
                </a:lnTo>
                <a:lnTo>
                  <a:pt x="0" y="0"/>
                </a:lnTo>
                <a:lnTo>
                  <a:pt x="0" y="13956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2601467" y="17434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39"/>
                </a:moveTo>
                <a:lnTo>
                  <a:pt x="982383" y="20939"/>
                </a:lnTo>
                <a:lnTo>
                  <a:pt x="982383" y="0"/>
                </a:lnTo>
                <a:lnTo>
                  <a:pt x="0" y="0"/>
                </a:lnTo>
                <a:lnTo>
                  <a:pt x="0" y="2093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2601467" y="1833878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5">
                <a:moveTo>
                  <a:pt x="0" y="14225"/>
                </a:moveTo>
                <a:lnTo>
                  <a:pt x="982383" y="14225"/>
                </a:lnTo>
                <a:lnTo>
                  <a:pt x="982383" y="0"/>
                </a:lnTo>
                <a:lnTo>
                  <a:pt x="0" y="0"/>
                </a:lnTo>
                <a:lnTo>
                  <a:pt x="0" y="14225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601467" y="1798320"/>
            <a:ext cx="982344" cy="35560"/>
          </a:xfrm>
          <a:custGeom>
            <a:avLst/>
            <a:gdLst/>
            <a:ahLst/>
            <a:cxnLst/>
            <a:rect l="l" t="t" r="r" b="b"/>
            <a:pathLst>
              <a:path w="982345" h="35560">
                <a:moveTo>
                  <a:pt x="0" y="35432"/>
                </a:moveTo>
                <a:lnTo>
                  <a:pt x="982344" y="35432"/>
                </a:lnTo>
                <a:lnTo>
                  <a:pt x="982344" y="0"/>
                </a:lnTo>
                <a:lnTo>
                  <a:pt x="0" y="0"/>
                </a:lnTo>
                <a:lnTo>
                  <a:pt x="0" y="354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601467" y="18470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601467" y="18822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601467" y="18683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93"/>
                </a:moveTo>
                <a:lnTo>
                  <a:pt x="982383" y="13893"/>
                </a:lnTo>
                <a:lnTo>
                  <a:pt x="982383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601467" y="19034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601467" y="191713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601467" y="1937004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601467" y="197202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2601467" y="19933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2601467" y="20070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2601467" y="202694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2601467" y="20421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2601467" y="20619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2601467" y="20756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2601467" y="2097025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2601467" y="21106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2601467" y="21320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2601467" y="21457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2601467" y="216555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2601467" y="218694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2601467" y="220061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2601467" y="2221993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2601467" y="22356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2601467" y="227039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2"/>
                </a:moveTo>
                <a:lnTo>
                  <a:pt x="982383" y="19922"/>
                </a:lnTo>
                <a:lnTo>
                  <a:pt x="982383" y="0"/>
                </a:lnTo>
                <a:lnTo>
                  <a:pt x="0" y="0"/>
                </a:lnTo>
                <a:lnTo>
                  <a:pt x="0" y="1992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601467" y="2257102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2601467" y="22905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2601467" y="23042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2601467" y="23256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2601467" y="233930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2601467" y="236063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601467" y="238051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2601467" y="239415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2601467" y="2415539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601467" y="24505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601467" y="246427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601467" y="24856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601467" y="24993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601467" y="253301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601467" y="251913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601467" y="25542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601467" y="25678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601467" y="258927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601467" y="264419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601467" y="262434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1"/>
                </a:moveTo>
                <a:lnTo>
                  <a:pt x="982383" y="19921"/>
                </a:lnTo>
                <a:lnTo>
                  <a:pt x="982383" y="0"/>
                </a:lnTo>
                <a:lnTo>
                  <a:pt x="0" y="0"/>
                </a:lnTo>
                <a:lnTo>
                  <a:pt x="0" y="1992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601467" y="2678810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601467" y="265788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27"/>
                </a:moveTo>
                <a:lnTo>
                  <a:pt x="982383" y="20927"/>
                </a:lnTo>
                <a:lnTo>
                  <a:pt x="982383" y="0"/>
                </a:lnTo>
                <a:lnTo>
                  <a:pt x="0" y="0"/>
                </a:lnTo>
                <a:lnTo>
                  <a:pt x="0" y="20927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601467" y="27619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601467" y="2728086"/>
            <a:ext cx="982344" cy="34290"/>
          </a:xfrm>
          <a:custGeom>
            <a:avLst/>
            <a:gdLst/>
            <a:ahLst/>
            <a:cxnLst/>
            <a:rect l="l" t="t" r="r" b="b"/>
            <a:pathLst>
              <a:path w="982345" h="34289">
                <a:moveTo>
                  <a:pt x="0" y="33909"/>
                </a:moveTo>
                <a:lnTo>
                  <a:pt x="982344" y="33909"/>
                </a:lnTo>
                <a:lnTo>
                  <a:pt x="982344" y="0"/>
                </a:lnTo>
                <a:lnTo>
                  <a:pt x="0" y="0"/>
                </a:lnTo>
                <a:lnTo>
                  <a:pt x="0" y="3390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601467" y="27142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02"/>
                </a:moveTo>
                <a:lnTo>
                  <a:pt x="982383" y="13802"/>
                </a:lnTo>
                <a:lnTo>
                  <a:pt x="982383" y="0"/>
                </a:lnTo>
                <a:lnTo>
                  <a:pt x="0" y="0"/>
                </a:lnTo>
                <a:lnTo>
                  <a:pt x="0" y="1380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789824" y="2396870"/>
            <a:ext cx="216646" cy="1831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958845" y="2145157"/>
            <a:ext cx="307975" cy="294640"/>
          </a:xfrm>
          <a:custGeom>
            <a:avLst/>
            <a:gdLst/>
            <a:ahLst/>
            <a:cxnLst/>
            <a:rect l="l" t="t" r="r" b="b"/>
            <a:pathLst>
              <a:path w="307975" h="294639">
                <a:moveTo>
                  <a:pt x="34036" y="271779"/>
                </a:moveTo>
                <a:lnTo>
                  <a:pt x="31750" y="274319"/>
                </a:lnTo>
                <a:lnTo>
                  <a:pt x="53848" y="294639"/>
                </a:lnTo>
                <a:lnTo>
                  <a:pt x="56006" y="293369"/>
                </a:lnTo>
                <a:lnTo>
                  <a:pt x="54864" y="289560"/>
                </a:lnTo>
                <a:lnTo>
                  <a:pt x="54991" y="288289"/>
                </a:lnTo>
                <a:lnTo>
                  <a:pt x="56387" y="287019"/>
                </a:lnTo>
                <a:lnTo>
                  <a:pt x="56896" y="285750"/>
                </a:lnTo>
                <a:lnTo>
                  <a:pt x="58039" y="285750"/>
                </a:lnTo>
                <a:lnTo>
                  <a:pt x="59817" y="284479"/>
                </a:lnTo>
                <a:lnTo>
                  <a:pt x="66421" y="281939"/>
                </a:lnTo>
                <a:lnTo>
                  <a:pt x="71120" y="279400"/>
                </a:lnTo>
                <a:lnTo>
                  <a:pt x="72440" y="278129"/>
                </a:lnTo>
                <a:lnTo>
                  <a:pt x="48260" y="278129"/>
                </a:lnTo>
                <a:lnTo>
                  <a:pt x="41402" y="275589"/>
                </a:lnTo>
                <a:lnTo>
                  <a:pt x="34036" y="271779"/>
                </a:lnTo>
                <a:close/>
              </a:path>
              <a:path w="307975" h="294639">
                <a:moveTo>
                  <a:pt x="83058" y="255269"/>
                </a:moveTo>
                <a:lnTo>
                  <a:pt x="64516" y="255269"/>
                </a:lnTo>
                <a:lnTo>
                  <a:pt x="66929" y="256539"/>
                </a:lnTo>
                <a:lnTo>
                  <a:pt x="70612" y="261619"/>
                </a:lnTo>
                <a:lnTo>
                  <a:pt x="71501" y="262889"/>
                </a:lnTo>
                <a:lnTo>
                  <a:pt x="71247" y="267969"/>
                </a:lnTo>
                <a:lnTo>
                  <a:pt x="70231" y="270510"/>
                </a:lnTo>
                <a:lnTo>
                  <a:pt x="68199" y="273050"/>
                </a:lnTo>
                <a:lnTo>
                  <a:pt x="65151" y="275589"/>
                </a:lnTo>
                <a:lnTo>
                  <a:pt x="60579" y="276860"/>
                </a:lnTo>
                <a:lnTo>
                  <a:pt x="48260" y="278129"/>
                </a:lnTo>
                <a:lnTo>
                  <a:pt x="72440" y="278129"/>
                </a:lnTo>
                <a:lnTo>
                  <a:pt x="77724" y="273050"/>
                </a:lnTo>
                <a:lnTo>
                  <a:pt x="80264" y="267969"/>
                </a:lnTo>
                <a:lnTo>
                  <a:pt x="83058" y="259079"/>
                </a:lnTo>
                <a:lnTo>
                  <a:pt x="83058" y="255269"/>
                </a:lnTo>
                <a:close/>
              </a:path>
              <a:path w="307975" h="294639">
                <a:moveTo>
                  <a:pt x="27812" y="196850"/>
                </a:moveTo>
                <a:lnTo>
                  <a:pt x="25654" y="199389"/>
                </a:lnTo>
                <a:lnTo>
                  <a:pt x="26035" y="201929"/>
                </a:lnTo>
                <a:lnTo>
                  <a:pt x="26035" y="204469"/>
                </a:lnTo>
                <a:lnTo>
                  <a:pt x="25781" y="204469"/>
                </a:lnTo>
                <a:lnTo>
                  <a:pt x="25400" y="205739"/>
                </a:lnTo>
                <a:lnTo>
                  <a:pt x="23876" y="207010"/>
                </a:lnTo>
                <a:lnTo>
                  <a:pt x="22606" y="207010"/>
                </a:lnTo>
                <a:lnTo>
                  <a:pt x="20828" y="208279"/>
                </a:lnTo>
                <a:lnTo>
                  <a:pt x="16129" y="209550"/>
                </a:lnTo>
                <a:lnTo>
                  <a:pt x="12192" y="212089"/>
                </a:lnTo>
                <a:lnTo>
                  <a:pt x="9017" y="214629"/>
                </a:lnTo>
                <a:lnTo>
                  <a:pt x="2921" y="220979"/>
                </a:lnTo>
                <a:lnTo>
                  <a:pt x="0" y="227329"/>
                </a:lnTo>
                <a:lnTo>
                  <a:pt x="508" y="233679"/>
                </a:lnTo>
                <a:lnTo>
                  <a:pt x="889" y="241300"/>
                </a:lnTo>
                <a:lnTo>
                  <a:pt x="23495" y="259079"/>
                </a:lnTo>
                <a:lnTo>
                  <a:pt x="35433" y="259079"/>
                </a:lnTo>
                <a:lnTo>
                  <a:pt x="46481" y="256539"/>
                </a:lnTo>
                <a:lnTo>
                  <a:pt x="53848" y="255269"/>
                </a:lnTo>
                <a:lnTo>
                  <a:pt x="83058" y="255269"/>
                </a:lnTo>
                <a:lnTo>
                  <a:pt x="83058" y="254000"/>
                </a:lnTo>
                <a:lnTo>
                  <a:pt x="81534" y="248919"/>
                </a:lnTo>
                <a:lnTo>
                  <a:pt x="80137" y="245110"/>
                </a:lnTo>
                <a:lnTo>
                  <a:pt x="77851" y="240029"/>
                </a:lnTo>
                <a:lnTo>
                  <a:pt x="70993" y="233679"/>
                </a:lnTo>
                <a:lnTo>
                  <a:pt x="18287" y="233679"/>
                </a:lnTo>
                <a:lnTo>
                  <a:pt x="16383" y="232410"/>
                </a:lnTo>
                <a:lnTo>
                  <a:pt x="14859" y="232410"/>
                </a:lnTo>
                <a:lnTo>
                  <a:pt x="13716" y="231139"/>
                </a:lnTo>
                <a:lnTo>
                  <a:pt x="12318" y="229869"/>
                </a:lnTo>
                <a:lnTo>
                  <a:pt x="11556" y="227329"/>
                </a:lnTo>
                <a:lnTo>
                  <a:pt x="11811" y="222250"/>
                </a:lnTo>
                <a:lnTo>
                  <a:pt x="14478" y="218439"/>
                </a:lnTo>
                <a:lnTo>
                  <a:pt x="17272" y="215900"/>
                </a:lnTo>
                <a:lnTo>
                  <a:pt x="21209" y="214629"/>
                </a:lnTo>
                <a:lnTo>
                  <a:pt x="31242" y="213360"/>
                </a:lnTo>
                <a:lnTo>
                  <a:pt x="44838" y="213360"/>
                </a:lnTo>
                <a:lnTo>
                  <a:pt x="27812" y="196850"/>
                </a:lnTo>
                <a:close/>
              </a:path>
              <a:path w="307975" h="294639">
                <a:moveTo>
                  <a:pt x="88151" y="189229"/>
                </a:moveTo>
                <a:lnTo>
                  <a:pt x="52578" y="189229"/>
                </a:lnTo>
                <a:lnTo>
                  <a:pt x="84201" y="220979"/>
                </a:lnTo>
                <a:lnTo>
                  <a:pt x="90424" y="227329"/>
                </a:lnTo>
                <a:lnTo>
                  <a:pt x="94487" y="231139"/>
                </a:lnTo>
                <a:lnTo>
                  <a:pt x="96266" y="232410"/>
                </a:lnTo>
                <a:lnTo>
                  <a:pt x="99568" y="234950"/>
                </a:lnTo>
                <a:lnTo>
                  <a:pt x="113030" y="234950"/>
                </a:lnTo>
                <a:lnTo>
                  <a:pt x="117348" y="232410"/>
                </a:lnTo>
                <a:lnTo>
                  <a:pt x="121158" y="228600"/>
                </a:lnTo>
                <a:lnTo>
                  <a:pt x="125898" y="222250"/>
                </a:lnTo>
                <a:lnTo>
                  <a:pt x="128317" y="215900"/>
                </a:lnTo>
                <a:lnTo>
                  <a:pt x="115062" y="215900"/>
                </a:lnTo>
                <a:lnTo>
                  <a:pt x="113792" y="214629"/>
                </a:lnTo>
                <a:lnTo>
                  <a:pt x="112522" y="214629"/>
                </a:lnTo>
                <a:lnTo>
                  <a:pt x="106806" y="208279"/>
                </a:lnTo>
                <a:lnTo>
                  <a:pt x="88151" y="189229"/>
                </a:lnTo>
                <a:close/>
              </a:path>
              <a:path w="307975" h="294639">
                <a:moveTo>
                  <a:pt x="56896" y="228600"/>
                </a:moveTo>
                <a:lnTo>
                  <a:pt x="49149" y="229869"/>
                </a:lnTo>
                <a:lnTo>
                  <a:pt x="28193" y="232410"/>
                </a:lnTo>
                <a:lnTo>
                  <a:pt x="21462" y="233679"/>
                </a:lnTo>
                <a:lnTo>
                  <a:pt x="70993" y="233679"/>
                </a:lnTo>
                <a:lnTo>
                  <a:pt x="66675" y="231139"/>
                </a:lnTo>
                <a:lnTo>
                  <a:pt x="56896" y="228600"/>
                </a:lnTo>
                <a:close/>
              </a:path>
              <a:path w="307975" h="294639">
                <a:moveTo>
                  <a:pt x="44838" y="213360"/>
                </a:moveTo>
                <a:lnTo>
                  <a:pt x="31242" y="213360"/>
                </a:lnTo>
                <a:lnTo>
                  <a:pt x="37973" y="214629"/>
                </a:lnTo>
                <a:lnTo>
                  <a:pt x="46481" y="218439"/>
                </a:lnTo>
                <a:lnTo>
                  <a:pt x="48768" y="217169"/>
                </a:lnTo>
                <a:lnTo>
                  <a:pt x="44838" y="213360"/>
                </a:lnTo>
                <a:close/>
              </a:path>
              <a:path w="307975" h="294639">
                <a:moveTo>
                  <a:pt x="126237" y="199389"/>
                </a:moveTo>
                <a:lnTo>
                  <a:pt x="122809" y="200660"/>
                </a:lnTo>
                <a:lnTo>
                  <a:pt x="124460" y="207010"/>
                </a:lnTo>
                <a:lnTo>
                  <a:pt x="123952" y="212089"/>
                </a:lnTo>
                <a:lnTo>
                  <a:pt x="121031" y="214629"/>
                </a:lnTo>
                <a:lnTo>
                  <a:pt x="120396" y="214629"/>
                </a:lnTo>
                <a:lnTo>
                  <a:pt x="119380" y="215900"/>
                </a:lnTo>
                <a:lnTo>
                  <a:pt x="128317" y="215900"/>
                </a:lnTo>
                <a:lnTo>
                  <a:pt x="128426" y="208279"/>
                </a:lnTo>
                <a:lnTo>
                  <a:pt x="126237" y="199389"/>
                </a:lnTo>
                <a:close/>
              </a:path>
              <a:path w="307975" h="294639">
                <a:moveTo>
                  <a:pt x="43180" y="142239"/>
                </a:moveTo>
                <a:lnTo>
                  <a:pt x="41021" y="144779"/>
                </a:lnTo>
                <a:lnTo>
                  <a:pt x="43180" y="152400"/>
                </a:lnTo>
                <a:lnTo>
                  <a:pt x="44450" y="160019"/>
                </a:lnTo>
                <a:lnTo>
                  <a:pt x="44522" y="162560"/>
                </a:lnTo>
                <a:lnTo>
                  <a:pt x="44632" y="175260"/>
                </a:lnTo>
                <a:lnTo>
                  <a:pt x="44338" y="180339"/>
                </a:lnTo>
                <a:lnTo>
                  <a:pt x="43614" y="187960"/>
                </a:lnTo>
                <a:lnTo>
                  <a:pt x="42545" y="194310"/>
                </a:lnTo>
                <a:lnTo>
                  <a:pt x="44704" y="196850"/>
                </a:lnTo>
                <a:lnTo>
                  <a:pt x="52578" y="189229"/>
                </a:lnTo>
                <a:lnTo>
                  <a:pt x="88151" y="189229"/>
                </a:lnTo>
                <a:lnTo>
                  <a:pt x="70739" y="171450"/>
                </a:lnTo>
                <a:lnTo>
                  <a:pt x="77262" y="165100"/>
                </a:lnTo>
                <a:lnTo>
                  <a:pt x="64516" y="165100"/>
                </a:lnTo>
                <a:lnTo>
                  <a:pt x="43180" y="142239"/>
                </a:lnTo>
                <a:close/>
              </a:path>
              <a:path w="307975" h="294639">
                <a:moveTo>
                  <a:pt x="141986" y="106679"/>
                </a:moveTo>
                <a:lnTo>
                  <a:pt x="134747" y="106679"/>
                </a:lnTo>
                <a:lnTo>
                  <a:pt x="127635" y="107950"/>
                </a:lnTo>
                <a:lnTo>
                  <a:pt x="97661" y="139700"/>
                </a:lnTo>
                <a:lnTo>
                  <a:pt x="97662" y="148589"/>
                </a:lnTo>
                <a:lnTo>
                  <a:pt x="118393" y="184150"/>
                </a:lnTo>
                <a:lnTo>
                  <a:pt x="140843" y="193039"/>
                </a:lnTo>
                <a:lnTo>
                  <a:pt x="148961" y="193039"/>
                </a:lnTo>
                <a:lnTo>
                  <a:pt x="156733" y="191769"/>
                </a:lnTo>
                <a:lnTo>
                  <a:pt x="164149" y="187960"/>
                </a:lnTo>
                <a:lnTo>
                  <a:pt x="171196" y="182879"/>
                </a:lnTo>
                <a:lnTo>
                  <a:pt x="173173" y="180339"/>
                </a:lnTo>
                <a:lnTo>
                  <a:pt x="155956" y="180339"/>
                </a:lnTo>
                <a:lnTo>
                  <a:pt x="152654" y="179069"/>
                </a:lnTo>
                <a:lnTo>
                  <a:pt x="124729" y="152400"/>
                </a:lnTo>
                <a:lnTo>
                  <a:pt x="120386" y="147319"/>
                </a:lnTo>
                <a:lnTo>
                  <a:pt x="112522" y="138429"/>
                </a:lnTo>
                <a:lnTo>
                  <a:pt x="110490" y="133350"/>
                </a:lnTo>
                <a:lnTo>
                  <a:pt x="110426" y="132079"/>
                </a:lnTo>
                <a:lnTo>
                  <a:pt x="110362" y="127000"/>
                </a:lnTo>
                <a:lnTo>
                  <a:pt x="111506" y="124460"/>
                </a:lnTo>
                <a:lnTo>
                  <a:pt x="113665" y="123189"/>
                </a:lnTo>
                <a:lnTo>
                  <a:pt x="115443" y="120650"/>
                </a:lnTo>
                <a:lnTo>
                  <a:pt x="117348" y="119379"/>
                </a:lnTo>
                <a:lnTo>
                  <a:pt x="165100" y="119379"/>
                </a:lnTo>
                <a:lnTo>
                  <a:pt x="162814" y="116839"/>
                </a:lnTo>
                <a:lnTo>
                  <a:pt x="156337" y="113029"/>
                </a:lnTo>
                <a:lnTo>
                  <a:pt x="149098" y="109219"/>
                </a:lnTo>
                <a:lnTo>
                  <a:pt x="141986" y="106679"/>
                </a:lnTo>
                <a:close/>
              </a:path>
              <a:path w="307975" h="294639">
                <a:moveTo>
                  <a:pt x="165100" y="119379"/>
                </a:moveTo>
                <a:lnTo>
                  <a:pt x="122174" y="119379"/>
                </a:lnTo>
                <a:lnTo>
                  <a:pt x="125349" y="120650"/>
                </a:lnTo>
                <a:lnTo>
                  <a:pt x="128778" y="121919"/>
                </a:lnTo>
                <a:lnTo>
                  <a:pt x="132206" y="124460"/>
                </a:lnTo>
                <a:lnTo>
                  <a:pt x="137541" y="128269"/>
                </a:lnTo>
                <a:lnTo>
                  <a:pt x="144653" y="135889"/>
                </a:lnTo>
                <a:lnTo>
                  <a:pt x="152848" y="144779"/>
                </a:lnTo>
                <a:lnTo>
                  <a:pt x="159353" y="152400"/>
                </a:lnTo>
                <a:lnTo>
                  <a:pt x="164191" y="157479"/>
                </a:lnTo>
                <a:lnTo>
                  <a:pt x="167386" y="162560"/>
                </a:lnTo>
                <a:lnTo>
                  <a:pt x="169291" y="165100"/>
                </a:lnTo>
                <a:lnTo>
                  <a:pt x="170180" y="168910"/>
                </a:lnTo>
                <a:lnTo>
                  <a:pt x="169672" y="173989"/>
                </a:lnTo>
                <a:lnTo>
                  <a:pt x="168529" y="176529"/>
                </a:lnTo>
                <a:lnTo>
                  <a:pt x="166624" y="177800"/>
                </a:lnTo>
                <a:lnTo>
                  <a:pt x="164592" y="180339"/>
                </a:lnTo>
                <a:lnTo>
                  <a:pt x="173173" y="180339"/>
                </a:lnTo>
                <a:lnTo>
                  <a:pt x="177129" y="175260"/>
                </a:lnTo>
                <a:lnTo>
                  <a:pt x="181038" y="167639"/>
                </a:lnTo>
                <a:lnTo>
                  <a:pt x="182947" y="160019"/>
                </a:lnTo>
                <a:lnTo>
                  <a:pt x="182880" y="151129"/>
                </a:lnTo>
                <a:lnTo>
                  <a:pt x="181262" y="143510"/>
                </a:lnTo>
                <a:lnTo>
                  <a:pt x="178323" y="135889"/>
                </a:lnTo>
                <a:lnTo>
                  <a:pt x="174075" y="129539"/>
                </a:lnTo>
                <a:lnTo>
                  <a:pt x="168529" y="123189"/>
                </a:lnTo>
                <a:lnTo>
                  <a:pt x="165100" y="119379"/>
                </a:lnTo>
                <a:close/>
              </a:path>
              <a:path w="307975" h="294639">
                <a:moveTo>
                  <a:pt x="78867" y="151129"/>
                </a:moveTo>
                <a:lnTo>
                  <a:pt x="64516" y="165100"/>
                </a:lnTo>
                <a:lnTo>
                  <a:pt x="77262" y="165100"/>
                </a:lnTo>
                <a:lnTo>
                  <a:pt x="85090" y="157479"/>
                </a:lnTo>
                <a:lnTo>
                  <a:pt x="78867" y="151129"/>
                </a:lnTo>
                <a:close/>
              </a:path>
              <a:path w="307975" h="294639">
                <a:moveTo>
                  <a:pt x="193837" y="83819"/>
                </a:moveTo>
                <a:lnTo>
                  <a:pt x="156972" y="83819"/>
                </a:lnTo>
                <a:lnTo>
                  <a:pt x="158877" y="85089"/>
                </a:lnTo>
                <a:lnTo>
                  <a:pt x="162052" y="87629"/>
                </a:lnTo>
                <a:lnTo>
                  <a:pt x="166497" y="91439"/>
                </a:lnTo>
                <a:lnTo>
                  <a:pt x="199517" y="125729"/>
                </a:lnTo>
                <a:lnTo>
                  <a:pt x="206375" y="133350"/>
                </a:lnTo>
                <a:lnTo>
                  <a:pt x="206629" y="135889"/>
                </a:lnTo>
                <a:lnTo>
                  <a:pt x="206883" y="137160"/>
                </a:lnTo>
                <a:lnTo>
                  <a:pt x="205867" y="140969"/>
                </a:lnTo>
                <a:lnTo>
                  <a:pt x="203454" y="143510"/>
                </a:lnTo>
                <a:lnTo>
                  <a:pt x="205740" y="144779"/>
                </a:lnTo>
                <a:lnTo>
                  <a:pt x="236981" y="115569"/>
                </a:lnTo>
                <a:lnTo>
                  <a:pt x="224917" y="115569"/>
                </a:lnTo>
                <a:lnTo>
                  <a:pt x="221869" y="113029"/>
                </a:lnTo>
                <a:lnTo>
                  <a:pt x="217678" y="107950"/>
                </a:lnTo>
                <a:lnTo>
                  <a:pt x="193837" y="83819"/>
                </a:lnTo>
                <a:close/>
              </a:path>
              <a:path w="307975" h="294639">
                <a:moveTo>
                  <a:pt x="234696" y="113029"/>
                </a:moveTo>
                <a:lnTo>
                  <a:pt x="231775" y="115569"/>
                </a:lnTo>
                <a:lnTo>
                  <a:pt x="236981" y="115569"/>
                </a:lnTo>
                <a:lnTo>
                  <a:pt x="234696" y="113029"/>
                </a:lnTo>
                <a:close/>
              </a:path>
              <a:path w="307975" h="294639">
                <a:moveTo>
                  <a:pt x="234289" y="54610"/>
                </a:moveTo>
                <a:lnTo>
                  <a:pt x="197485" y="54610"/>
                </a:lnTo>
                <a:lnTo>
                  <a:pt x="201041" y="57150"/>
                </a:lnTo>
                <a:lnTo>
                  <a:pt x="204470" y="59689"/>
                </a:lnTo>
                <a:lnTo>
                  <a:pt x="209804" y="66039"/>
                </a:lnTo>
                <a:lnTo>
                  <a:pt x="238379" y="95250"/>
                </a:lnTo>
                <a:lnTo>
                  <a:pt x="240411" y="97789"/>
                </a:lnTo>
                <a:lnTo>
                  <a:pt x="241173" y="99060"/>
                </a:lnTo>
                <a:lnTo>
                  <a:pt x="241808" y="100329"/>
                </a:lnTo>
                <a:lnTo>
                  <a:pt x="242062" y="101600"/>
                </a:lnTo>
                <a:lnTo>
                  <a:pt x="241554" y="105410"/>
                </a:lnTo>
                <a:lnTo>
                  <a:pt x="240665" y="106679"/>
                </a:lnTo>
                <a:lnTo>
                  <a:pt x="239014" y="109219"/>
                </a:lnTo>
                <a:lnTo>
                  <a:pt x="241300" y="110489"/>
                </a:lnTo>
                <a:lnTo>
                  <a:pt x="271305" y="82550"/>
                </a:lnTo>
                <a:lnTo>
                  <a:pt x="264668" y="82550"/>
                </a:lnTo>
                <a:lnTo>
                  <a:pt x="262128" y="81279"/>
                </a:lnTo>
                <a:lnTo>
                  <a:pt x="260350" y="81279"/>
                </a:lnTo>
                <a:lnTo>
                  <a:pt x="257302" y="78739"/>
                </a:lnTo>
                <a:lnTo>
                  <a:pt x="253111" y="73660"/>
                </a:lnTo>
                <a:lnTo>
                  <a:pt x="234289" y="54610"/>
                </a:lnTo>
                <a:close/>
              </a:path>
              <a:path w="307975" h="294639">
                <a:moveTo>
                  <a:pt x="171958" y="60960"/>
                </a:moveTo>
                <a:lnTo>
                  <a:pt x="147320" y="85089"/>
                </a:lnTo>
                <a:lnTo>
                  <a:pt x="149606" y="87629"/>
                </a:lnTo>
                <a:lnTo>
                  <a:pt x="152654" y="85089"/>
                </a:lnTo>
                <a:lnTo>
                  <a:pt x="155067" y="83819"/>
                </a:lnTo>
                <a:lnTo>
                  <a:pt x="193837" y="83819"/>
                </a:lnTo>
                <a:lnTo>
                  <a:pt x="186309" y="76200"/>
                </a:lnTo>
                <a:lnTo>
                  <a:pt x="185420" y="71119"/>
                </a:lnTo>
                <a:lnTo>
                  <a:pt x="185420" y="68579"/>
                </a:lnTo>
                <a:lnTo>
                  <a:pt x="179705" y="68579"/>
                </a:lnTo>
                <a:lnTo>
                  <a:pt x="171958" y="60960"/>
                </a:lnTo>
                <a:close/>
              </a:path>
              <a:path w="307975" h="294639">
                <a:moveTo>
                  <a:pt x="270383" y="78739"/>
                </a:moveTo>
                <a:lnTo>
                  <a:pt x="267462" y="81279"/>
                </a:lnTo>
                <a:lnTo>
                  <a:pt x="264668" y="82550"/>
                </a:lnTo>
                <a:lnTo>
                  <a:pt x="271305" y="82550"/>
                </a:lnTo>
                <a:lnTo>
                  <a:pt x="272669" y="81279"/>
                </a:lnTo>
                <a:lnTo>
                  <a:pt x="270383" y="78739"/>
                </a:lnTo>
                <a:close/>
              </a:path>
              <a:path w="307975" h="294639">
                <a:moveTo>
                  <a:pt x="269732" y="20319"/>
                </a:moveTo>
                <a:lnTo>
                  <a:pt x="232918" y="20319"/>
                </a:lnTo>
                <a:lnTo>
                  <a:pt x="234696" y="21589"/>
                </a:lnTo>
                <a:lnTo>
                  <a:pt x="236601" y="22860"/>
                </a:lnTo>
                <a:lnTo>
                  <a:pt x="240156" y="26669"/>
                </a:lnTo>
                <a:lnTo>
                  <a:pt x="274574" y="60960"/>
                </a:lnTo>
                <a:lnTo>
                  <a:pt x="277495" y="69850"/>
                </a:lnTo>
                <a:lnTo>
                  <a:pt x="276606" y="72389"/>
                </a:lnTo>
                <a:lnTo>
                  <a:pt x="274320" y="74929"/>
                </a:lnTo>
                <a:lnTo>
                  <a:pt x="276606" y="77469"/>
                </a:lnTo>
                <a:lnTo>
                  <a:pt x="306546" y="48260"/>
                </a:lnTo>
                <a:lnTo>
                  <a:pt x="300228" y="48260"/>
                </a:lnTo>
                <a:lnTo>
                  <a:pt x="298195" y="46989"/>
                </a:lnTo>
                <a:lnTo>
                  <a:pt x="296291" y="46989"/>
                </a:lnTo>
                <a:lnTo>
                  <a:pt x="293116" y="44450"/>
                </a:lnTo>
                <a:lnTo>
                  <a:pt x="288544" y="39369"/>
                </a:lnTo>
                <a:lnTo>
                  <a:pt x="269732" y="20319"/>
                </a:lnTo>
                <a:close/>
              </a:path>
              <a:path w="307975" h="294639">
                <a:moveTo>
                  <a:pt x="210185" y="34289"/>
                </a:moveTo>
                <a:lnTo>
                  <a:pt x="205486" y="34289"/>
                </a:lnTo>
                <a:lnTo>
                  <a:pt x="196723" y="35560"/>
                </a:lnTo>
                <a:lnTo>
                  <a:pt x="179552" y="64769"/>
                </a:lnTo>
                <a:lnTo>
                  <a:pt x="179705" y="68579"/>
                </a:lnTo>
                <a:lnTo>
                  <a:pt x="185420" y="68579"/>
                </a:lnTo>
                <a:lnTo>
                  <a:pt x="185420" y="66039"/>
                </a:lnTo>
                <a:lnTo>
                  <a:pt x="186690" y="60960"/>
                </a:lnTo>
                <a:lnTo>
                  <a:pt x="187833" y="58419"/>
                </a:lnTo>
                <a:lnTo>
                  <a:pt x="189484" y="57150"/>
                </a:lnTo>
                <a:lnTo>
                  <a:pt x="190754" y="55879"/>
                </a:lnTo>
                <a:lnTo>
                  <a:pt x="192151" y="54610"/>
                </a:lnTo>
                <a:lnTo>
                  <a:pt x="234289" y="54610"/>
                </a:lnTo>
                <a:lnTo>
                  <a:pt x="221742" y="41910"/>
                </a:lnTo>
                <a:lnTo>
                  <a:pt x="220980" y="36829"/>
                </a:lnTo>
                <a:lnTo>
                  <a:pt x="215265" y="36829"/>
                </a:lnTo>
                <a:lnTo>
                  <a:pt x="210185" y="34289"/>
                </a:lnTo>
                <a:close/>
              </a:path>
              <a:path w="307975" h="294639">
                <a:moveTo>
                  <a:pt x="305689" y="44450"/>
                </a:moveTo>
                <a:lnTo>
                  <a:pt x="302641" y="46989"/>
                </a:lnTo>
                <a:lnTo>
                  <a:pt x="300228" y="48260"/>
                </a:lnTo>
                <a:lnTo>
                  <a:pt x="306546" y="48260"/>
                </a:lnTo>
                <a:lnTo>
                  <a:pt x="307848" y="46989"/>
                </a:lnTo>
                <a:lnTo>
                  <a:pt x="305689" y="44450"/>
                </a:lnTo>
                <a:close/>
              </a:path>
              <a:path w="307975" h="294639">
                <a:moveTo>
                  <a:pt x="245745" y="0"/>
                </a:moveTo>
                <a:lnTo>
                  <a:pt x="232918" y="0"/>
                </a:lnTo>
                <a:lnTo>
                  <a:pt x="228727" y="2539"/>
                </a:lnTo>
                <a:lnTo>
                  <a:pt x="214884" y="29210"/>
                </a:lnTo>
                <a:lnTo>
                  <a:pt x="215265" y="36829"/>
                </a:lnTo>
                <a:lnTo>
                  <a:pt x="220980" y="36829"/>
                </a:lnTo>
                <a:lnTo>
                  <a:pt x="220980" y="33019"/>
                </a:lnTo>
                <a:lnTo>
                  <a:pt x="221615" y="30479"/>
                </a:lnTo>
                <a:lnTo>
                  <a:pt x="222123" y="26669"/>
                </a:lnTo>
                <a:lnTo>
                  <a:pt x="223393" y="24129"/>
                </a:lnTo>
                <a:lnTo>
                  <a:pt x="225171" y="22860"/>
                </a:lnTo>
                <a:lnTo>
                  <a:pt x="226441" y="21589"/>
                </a:lnTo>
                <a:lnTo>
                  <a:pt x="227965" y="20319"/>
                </a:lnTo>
                <a:lnTo>
                  <a:pt x="269732" y="20319"/>
                </a:lnTo>
                <a:lnTo>
                  <a:pt x="258445" y="8889"/>
                </a:lnTo>
                <a:lnTo>
                  <a:pt x="253365" y="3810"/>
                </a:lnTo>
                <a:lnTo>
                  <a:pt x="245745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3226816" y="1973072"/>
            <a:ext cx="190119" cy="19547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3611626" y="3101339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1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601467" y="31255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387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601467" y="3184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2601467" y="3150107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601467" y="32396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07"/>
                </a:moveTo>
                <a:lnTo>
                  <a:pt x="982383" y="13807"/>
                </a:lnTo>
                <a:lnTo>
                  <a:pt x="982383" y="0"/>
                </a:lnTo>
                <a:lnTo>
                  <a:pt x="0" y="0"/>
                </a:lnTo>
                <a:lnTo>
                  <a:pt x="0" y="1380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601467" y="3204972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601467" y="32536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601467" y="3288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601467" y="3275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601467" y="33101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83" y="13580"/>
                </a:lnTo>
                <a:lnTo>
                  <a:pt x="982383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601467" y="332381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601467" y="3343655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601467" y="33786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601467" y="34000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601467" y="34137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601467" y="343359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395" y="15088"/>
                </a:lnTo>
                <a:lnTo>
                  <a:pt x="982395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601467" y="344878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395" y="20732"/>
                </a:lnTo>
                <a:lnTo>
                  <a:pt x="982395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601467" y="34686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601467" y="34822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601467" y="35036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2601467" y="35173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2601467" y="35387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2601467" y="35523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2601467" y="357222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2601467" y="359360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2601467" y="36072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2601467" y="36286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601467" y="36423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601467" y="367601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601467" y="366213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601467" y="3697281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395" y="14674"/>
                </a:lnTo>
                <a:lnTo>
                  <a:pt x="982395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601467" y="37108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601467" y="37322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601467" y="37459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2601467" y="3767268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2601467" y="378714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2601467" y="3800810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2601467" y="3822191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2601467" y="38572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2601467" y="38709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2601467" y="38923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2601467" y="39059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2601467" y="39398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383" y="21057"/>
                </a:lnTo>
                <a:lnTo>
                  <a:pt x="982383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2601467" y="39257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2601467" y="39608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601467" y="39745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601467" y="401671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601467" y="399592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2601467" y="405024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601467" y="402946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383" y="20814"/>
                </a:lnTo>
                <a:lnTo>
                  <a:pt x="982383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601467" y="408571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601467" y="40645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70"/>
                </a:moveTo>
                <a:lnTo>
                  <a:pt x="982383" y="21170"/>
                </a:lnTo>
                <a:lnTo>
                  <a:pt x="982383" y="0"/>
                </a:lnTo>
                <a:lnTo>
                  <a:pt x="0" y="0"/>
                </a:lnTo>
                <a:lnTo>
                  <a:pt x="0" y="21170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601467" y="416846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601467" y="415494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601467" y="413455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601467" y="412090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839306" y="3704716"/>
            <a:ext cx="242856" cy="2203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3035173" y="3471417"/>
            <a:ext cx="259079" cy="293370"/>
          </a:xfrm>
          <a:custGeom>
            <a:avLst/>
            <a:gdLst/>
            <a:ahLst/>
            <a:cxnLst/>
            <a:rect l="l" t="t" r="r" b="b"/>
            <a:pathLst>
              <a:path w="259079" h="293370">
                <a:moveTo>
                  <a:pt x="42389" y="213360"/>
                </a:moveTo>
                <a:lnTo>
                  <a:pt x="10794" y="213360"/>
                </a:lnTo>
                <a:lnTo>
                  <a:pt x="13588" y="215900"/>
                </a:lnTo>
                <a:lnTo>
                  <a:pt x="75945" y="280670"/>
                </a:lnTo>
                <a:lnTo>
                  <a:pt x="77850" y="283210"/>
                </a:lnTo>
                <a:lnTo>
                  <a:pt x="77977" y="287020"/>
                </a:lnTo>
                <a:lnTo>
                  <a:pt x="76834" y="289560"/>
                </a:lnTo>
                <a:lnTo>
                  <a:pt x="74549" y="292100"/>
                </a:lnTo>
                <a:lnTo>
                  <a:pt x="76581" y="293370"/>
                </a:lnTo>
                <a:lnTo>
                  <a:pt x="104758" y="266700"/>
                </a:lnTo>
                <a:lnTo>
                  <a:pt x="95122" y="266700"/>
                </a:lnTo>
                <a:lnTo>
                  <a:pt x="93725" y="265430"/>
                </a:lnTo>
                <a:lnTo>
                  <a:pt x="91566" y="264160"/>
                </a:lnTo>
                <a:lnTo>
                  <a:pt x="88900" y="261620"/>
                </a:lnTo>
                <a:lnTo>
                  <a:pt x="69468" y="241300"/>
                </a:lnTo>
                <a:lnTo>
                  <a:pt x="77724" y="241300"/>
                </a:lnTo>
                <a:lnTo>
                  <a:pt x="80518" y="240030"/>
                </a:lnTo>
                <a:lnTo>
                  <a:pt x="84454" y="238760"/>
                </a:lnTo>
                <a:lnTo>
                  <a:pt x="87756" y="237490"/>
                </a:lnTo>
                <a:lnTo>
                  <a:pt x="71754" y="237490"/>
                </a:lnTo>
                <a:lnTo>
                  <a:pt x="63881" y="234950"/>
                </a:lnTo>
                <a:lnTo>
                  <a:pt x="42389" y="213360"/>
                </a:lnTo>
                <a:close/>
              </a:path>
              <a:path w="259079" h="293370">
                <a:moveTo>
                  <a:pt x="105409" y="261620"/>
                </a:moveTo>
                <a:lnTo>
                  <a:pt x="102615" y="264160"/>
                </a:lnTo>
                <a:lnTo>
                  <a:pt x="100583" y="266700"/>
                </a:lnTo>
                <a:lnTo>
                  <a:pt x="104758" y="266700"/>
                </a:lnTo>
                <a:lnTo>
                  <a:pt x="107441" y="264160"/>
                </a:lnTo>
                <a:lnTo>
                  <a:pt x="105409" y="261620"/>
                </a:lnTo>
                <a:close/>
              </a:path>
              <a:path w="259079" h="293370">
                <a:moveTo>
                  <a:pt x="84200" y="185420"/>
                </a:moveTo>
                <a:lnTo>
                  <a:pt x="43052" y="185420"/>
                </a:lnTo>
                <a:lnTo>
                  <a:pt x="46608" y="186690"/>
                </a:lnTo>
                <a:lnTo>
                  <a:pt x="51111" y="187960"/>
                </a:lnTo>
                <a:lnTo>
                  <a:pt x="56245" y="191770"/>
                </a:lnTo>
                <a:lnTo>
                  <a:pt x="83312" y="223520"/>
                </a:lnTo>
                <a:lnTo>
                  <a:pt x="84074" y="227330"/>
                </a:lnTo>
                <a:lnTo>
                  <a:pt x="83438" y="229870"/>
                </a:lnTo>
                <a:lnTo>
                  <a:pt x="81279" y="232410"/>
                </a:lnTo>
                <a:lnTo>
                  <a:pt x="77596" y="236220"/>
                </a:lnTo>
                <a:lnTo>
                  <a:pt x="71754" y="237490"/>
                </a:lnTo>
                <a:lnTo>
                  <a:pt x="87756" y="237490"/>
                </a:lnTo>
                <a:lnTo>
                  <a:pt x="90804" y="234950"/>
                </a:lnTo>
                <a:lnTo>
                  <a:pt x="94868" y="229870"/>
                </a:lnTo>
                <a:lnTo>
                  <a:pt x="97408" y="226060"/>
                </a:lnTo>
                <a:lnTo>
                  <a:pt x="98425" y="219710"/>
                </a:lnTo>
                <a:lnTo>
                  <a:pt x="99568" y="214630"/>
                </a:lnTo>
                <a:lnTo>
                  <a:pt x="98678" y="208280"/>
                </a:lnTo>
                <a:lnTo>
                  <a:pt x="96138" y="201930"/>
                </a:lnTo>
                <a:lnTo>
                  <a:pt x="93471" y="196850"/>
                </a:lnTo>
                <a:lnTo>
                  <a:pt x="89534" y="190500"/>
                </a:lnTo>
                <a:lnTo>
                  <a:pt x="84200" y="185420"/>
                </a:lnTo>
                <a:close/>
              </a:path>
              <a:path w="259079" h="293370">
                <a:moveTo>
                  <a:pt x="22606" y="193040"/>
                </a:moveTo>
                <a:lnTo>
                  <a:pt x="0" y="214630"/>
                </a:lnTo>
                <a:lnTo>
                  <a:pt x="2031" y="217170"/>
                </a:lnTo>
                <a:lnTo>
                  <a:pt x="4699" y="214630"/>
                </a:lnTo>
                <a:lnTo>
                  <a:pt x="6984" y="213360"/>
                </a:lnTo>
                <a:lnTo>
                  <a:pt x="42389" y="213360"/>
                </a:lnTo>
                <a:lnTo>
                  <a:pt x="36068" y="207010"/>
                </a:lnTo>
                <a:lnTo>
                  <a:pt x="33564" y="199390"/>
                </a:lnTo>
                <a:lnTo>
                  <a:pt x="29463" y="199390"/>
                </a:lnTo>
                <a:lnTo>
                  <a:pt x="22606" y="193040"/>
                </a:lnTo>
                <a:close/>
              </a:path>
              <a:path w="259079" h="293370">
                <a:moveTo>
                  <a:pt x="82549" y="127000"/>
                </a:moveTo>
                <a:lnTo>
                  <a:pt x="47370" y="127000"/>
                </a:lnTo>
                <a:lnTo>
                  <a:pt x="51181" y="128270"/>
                </a:lnTo>
                <a:lnTo>
                  <a:pt x="53975" y="129540"/>
                </a:lnTo>
                <a:lnTo>
                  <a:pt x="57531" y="133350"/>
                </a:lnTo>
                <a:lnTo>
                  <a:pt x="115315" y="193040"/>
                </a:lnTo>
                <a:lnTo>
                  <a:pt x="117220" y="195580"/>
                </a:lnTo>
                <a:lnTo>
                  <a:pt x="117347" y="200660"/>
                </a:lnTo>
                <a:lnTo>
                  <a:pt x="116331" y="203200"/>
                </a:lnTo>
                <a:lnTo>
                  <a:pt x="113918" y="204470"/>
                </a:lnTo>
                <a:lnTo>
                  <a:pt x="115950" y="207010"/>
                </a:lnTo>
                <a:lnTo>
                  <a:pt x="143833" y="180340"/>
                </a:lnTo>
                <a:lnTo>
                  <a:pt x="134238" y="180340"/>
                </a:lnTo>
                <a:lnTo>
                  <a:pt x="131444" y="177800"/>
                </a:lnTo>
                <a:lnTo>
                  <a:pt x="82549" y="127000"/>
                </a:lnTo>
                <a:close/>
              </a:path>
              <a:path w="259079" h="293370">
                <a:moveTo>
                  <a:pt x="56133" y="168910"/>
                </a:moveTo>
                <a:lnTo>
                  <a:pt x="28701" y="191770"/>
                </a:lnTo>
                <a:lnTo>
                  <a:pt x="28701" y="195580"/>
                </a:lnTo>
                <a:lnTo>
                  <a:pt x="29463" y="199390"/>
                </a:lnTo>
                <a:lnTo>
                  <a:pt x="33564" y="199390"/>
                </a:lnTo>
                <a:lnTo>
                  <a:pt x="33146" y="198120"/>
                </a:lnTo>
                <a:lnTo>
                  <a:pt x="33527" y="193040"/>
                </a:lnTo>
                <a:lnTo>
                  <a:pt x="37464" y="189230"/>
                </a:lnTo>
                <a:lnTo>
                  <a:pt x="39877" y="186690"/>
                </a:lnTo>
                <a:lnTo>
                  <a:pt x="43052" y="185420"/>
                </a:lnTo>
                <a:lnTo>
                  <a:pt x="84200" y="185420"/>
                </a:lnTo>
                <a:lnTo>
                  <a:pt x="79375" y="180340"/>
                </a:lnTo>
                <a:lnTo>
                  <a:pt x="73913" y="175260"/>
                </a:lnTo>
                <a:lnTo>
                  <a:pt x="61975" y="170180"/>
                </a:lnTo>
                <a:lnTo>
                  <a:pt x="56133" y="168910"/>
                </a:lnTo>
                <a:close/>
              </a:path>
              <a:path w="259079" h="293370">
                <a:moveTo>
                  <a:pt x="143128" y="176530"/>
                </a:moveTo>
                <a:lnTo>
                  <a:pt x="140462" y="179070"/>
                </a:lnTo>
                <a:lnTo>
                  <a:pt x="138049" y="180340"/>
                </a:lnTo>
                <a:lnTo>
                  <a:pt x="143833" y="180340"/>
                </a:lnTo>
                <a:lnTo>
                  <a:pt x="145160" y="179070"/>
                </a:lnTo>
                <a:lnTo>
                  <a:pt x="143128" y="176530"/>
                </a:lnTo>
                <a:close/>
              </a:path>
              <a:path w="259079" h="293370">
                <a:moveTo>
                  <a:pt x="136590" y="121920"/>
                </a:moveTo>
                <a:lnTo>
                  <a:pt x="105282" y="121920"/>
                </a:lnTo>
                <a:lnTo>
                  <a:pt x="108076" y="124460"/>
                </a:lnTo>
                <a:lnTo>
                  <a:pt x="145922" y="163830"/>
                </a:lnTo>
                <a:lnTo>
                  <a:pt x="147827" y="166370"/>
                </a:lnTo>
                <a:lnTo>
                  <a:pt x="147954" y="167640"/>
                </a:lnTo>
                <a:lnTo>
                  <a:pt x="148081" y="170180"/>
                </a:lnTo>
                <a:lnTo>
                  <a:pt x="146938" y="172720"/>
                </a:lnTo>
                <a:lnTo>
                  <a:pt x="144652" y="175260"/>
                </a:lnTo>
                <a:lnTo>
                  <a:pt x="146557" y="177800"/>
                </a:lnTo>
                <a:lnTo>
                  <a:pt x="173227" y="151130"/>
                </a:lnTo>
                <a:lnTo>
                  <a:pt x="168782" y="151130"/>
                </a:lnTo>
                <a:lnTo>
                  <a:pt x="166877" y="149860"/>
                </a:lnTo>
                <a:lnTo>
                  <a:pt x="164972" y="149860"/>
                </a:lnTo>
                <a:lnTo>
                  <a:pt x="162178" y="148590"/>
                </a:lnTo>
                <a:lnTo>
                  <a:pt x="136590" y="121920"/>
                </a:lnTo>
                <a:close/>
              </a:path>
              <a:path w="259079" h="293370">
                <a:moveTo>
                  <a:pt x="173735" y="147320"/>
                </a:moveTo>
                <a:lnTo>
                  <a:pt x="171069" y="149860"/>
                </a:lnTo>
                <a:lnTo>
                  <a:pt x="168782" y="151130"/>
                </a:lnTo>
                <a:lnTo>
                  <a:pt x="173227" y="151130"/>
                </a:lnTo>
                <a:lnTo>
                  <a:pt x="175768" y="148590"/>
                </a:lnTo>
                <a:lnTo>
                  <a:pt x="173735" y="147320"/>
                </a:lnTo>
                <a:close/>
              </a:path>
              <a:path w="259079" h="293370">
                <a:moveTo>
                  <a:pt x="162559" y="58420"/>
                </a:moveTo>
                <a:lnTo>
                  <a:pt x="140715" y="91440"/>
                </a:lnTo>
                <a:lnTo>
                  <a:pt x="141712" y="99060"/>
                </a:lnTo>
                <a:lnTo>
                  <a:pt x="171037" y="132080"/>
                </a:lnTo>
                <a:lnTo>
                  <a:pt x="184392" y="134620"/>
                </a:lnTo>
                <a:lnTo>
                  <a:pt x="191388" y="133350"/>
                </a:lnTo>
                <a:lnTo>
                  <a:pt x="198004" y="129540"/>
                </a:lnTo>
                <a:lnTo>
                  <a:pt x="208914" y="120650"/>
                </a:lnTo>
                <a:lnTo>
                  <a:pt x="211708" y="115570"/>
                </a:lnTo>
                <a:lnTo>
                  <a:pt x="211937" y="114300"/>
                </a:lnTo>
                <a:lnTo>
                  <a:pt x="194944" y="114300"/>
                </a:lnTo>
                <a:lnTo>
                  <a:pt x="189102" y="113030"/>
                </a:lnTo>
                <a:lnTo>
                  <a:pt x="181737" y="111760"/>
                </a:lnTo>
                <a:lnTo>
                  <a:pt x="174244" y="107950"/>
                </a:lnTo>
                <a:lnTo>
                  <a:pt x="167004" y="101600"/>
                </a:lnTo>
                <a:lnTo>
                  <a:pt x="171057" y="97790"/>
                </a:lnTo>
                <a:lnTo>
                  <a:pt x="162940" y="97790"/>
                </a:lnTo>
                <a:lnTo>
                  <a:pt x="161035" y="96520"/>
                </a:lnTo>
                <a:lnTo>
                  <a:pt x="155320" y="90170"/>
                </a:lnTo>
                <a:lnTo>
                  <a:pt x="151891" y="83820"/>
                </a:lnTo>
                <a:lnTo>
                  <a:pt x="150875" y="78740"/>
                </a:lnTo>
                <a:lnTo>
                  <a:pt x="150240" y="76200"/>
                </a:lnTo>
                <a:lnTo>
                  <a:pt x="150875" y="73660"/>
                </a:lnTo>
                <a:lnTo>
                  <a:pt x="152907" y="71120"/>
                </a:lnTo>
                <a:lnTo>
                  <a:pt x="155701" y="68580"/>
                </a:lnTo>
                <a:lnTo>
                  <a:pt x="191428" y="68580"/>
                </a:lnTo>
                <a:lnTo>
                  <a:pt x="190105" y="67310"/>
                </a:lnTo>
                <a:lnTo>
                  <a:pt x="183594" y="63500"/>
                </a:lnTo>
                <a:lnTo>
                  <a:pt x="177202" y="60960"/>
                </a:lnTo>
                <a:lnTo>
                  <a:pt x="170941" y="59690"/>
                </a:lnTo>
                <a:lnTo>
                  <a:pt x="162559" y="58420"/>
                </a:lnTo>
                <a:close/>
              </a:path>
              <a:path w="259079" h="293370">
                <a:moveTo>
                  <a:pt x="62991" y="106680"/>
                </a:moveTo>
                <a:lnTo>
                  <a:pt x="40258" y="128270"/>
                </a:lnTo>
                <a:lnTo>
                  <a:pt x="42290" y="130810"/>
                </a:lnTo>
                <a:lnTo>
                  <a:pt x="45084" y="128270"/>
                </a:lnTo>
                <a:lnTo>
                  <a:pt x="47370" y="127000"/>
                </a:lnTo>
                <a:lnTo>
                  <a:pt x="82549" y="127000"/>
                </a:lnTo>
                <a:lnTo>
                  <a:pt x="62991" y="106680"/>
                </a:lnTo>
                <a:close/>
              </a:path>
              <a:path w="259079" h="293370">
                <a:moveTo>
                  <a:pt x="117093" y="101600"/>
                </a:moveTo>
                <a:lnTo>
                  <a:pt x="94360" y="123190"/>
                </a:lnTo>
                <a:lnTo>
                  <a:pt x="96519" y="125730"/>
                </a:lnTo>
                <a:lnTo>
                  <a:pt x="99187" y="123190"/>
                </a:lnTo>
                <a:lnTo>
                  <a:pt x="101472" y="121920"/>
                </a:lnTo>
                <a:lnTo>
                  <a:pt x="136590" y="121920"/>
                </a:lnTo>
                <a:lnTo>
                  <a:pt x="117093" y="101600"/>
                </a:lnTo>
                <a:close/>
              </a:path>
              <a:path w="259079" h="293370">
                <a:moveTo>
                  <a:pt x="210312" y="87630"/>
                </a:moveTo>
                <a:lnTo>
                  <a:pt x="207137" y="87630"/>
                </a:lnTo>
                <a:lnTo>
                  <a:pt x="208279" y="92710"/>
                </a:lnTo>
                <a:lnTo>
                  <a:pt x="208406" y="97790"/>
                </a:lnTo>
                <a:lnTo>
                  <a:pt x="194944" y="114300"/>
                </a:lnTo>
                <a:lnTo>
                  <a:pt x="211937" y="114300"/>
                </a:lnTo>
                <a:lnTo>
                  <a:pt x="213994" y="102870"/>
                </a:lnTo>
                <a:lnTo>
                  <a:pt x="213232" y="96520"/>
                </a:lnTo>
                <a:lnTo>
                  <a:pt x="210312" y="87630"/>
                </a:lnTo>
                <a:close/>
              </a:path>
              <a:path w="259079" h="293370">
                <a:moveTo>
                  <a:pt x="96012" y="80010"/>
                </a:moveTo>
                <a:lnTo>
                  <a:pt x="89153" y="80010"/>
                </a:lnTo>
                <a:lnTo>
                  <a:pt x="86232" y="81280"/>
                </a:lnTo>
                <a:lnTo>
                  <a:pt x="83693" y="82550"/>
                </a:lnTo>
                <a:lnTo>
                  <a:pt x="81279" y="85090"/>
                </a:lnTo>
                <a:lnTo>
                  <a:pt x="80009" y="88900"/>
                </a:lnTo>
                <a:lnTo>
                  <a:pt x="79882" y="95250"/>
                </a:lnTo>
                <a:lnTo>
                  <a:pt x="81025" y="97790"/>
                </a:lnTo>
                <a:lnTo>
                  <a:pt x="85851" y="102870"/>
                </a:lnTo>
                <a:lnTo>
                  <a:pt x="88772" y="104140"/>
                </a:lnTo>
                <a:lnTo>
                  <a:pt x="95503" y="104140"/>
                </a:lnTo>
                <a:lnTo>
                  <a:pt x="98425" y="102870"/>
                </a:lnTo>
                <a:lnTo>
                  <a:pt x="103377" y="99060"/>
                </a:lnTo>
                <a:lnTo>
                  <a:pt x="104647" y="95250"/>
                </a:lnTo>
                <a:lnTo>
                  <a:pt x="104901" y="88900"/>
                </a:lnTo>
                <a:lnTo>
                  <a:pt x="103631" y="86360"/>
                </a:lnTo>
                <a:lnTo>
                  <a:pt x="101345" y="83820"/>
                </a:lnTo>
                <a:lnTo>
                  <a:pt x="98932" y="81280"/>
                </a:lnTo>
                <a:lnTo>
                  <a:pt x="96012" y="80010"/>
                </a:lnTo>
                <a:close/>
              </a:path>
              <a:path w="259079" h="293370">
                <a:moveTo>
                  <a:pt x="191428" y="68580"/>
                </a:moveTo>
                <a:lnTo>
                  <a:pt x="159765" y="68580"/>
                </a:lnTo>
                <a:lnTo>
                  <a:pt x="162432" y="69850"/>
                </a:lnTo>
                <a:lnTo>
                  <a:pt x="168275" y="72390"/>
                </a:lnTo>
                <a:lnTo>
                  <a:pt x="172719" y="76200"/>
                </a:lnTo>
                <a:lnTo>
                  <a:pt x="178688" y="82550"/>
                </a:lnTo>
                <a:lnTo>
                  <a:pt x="162940" y="97790"/>
                </a:lnTo>
                <a:lnTo>
                  <a:pt x="171057" y="97790"/>
                </a:lnTo>
                <a:lnTo>
                  <a:pt x="196722" y="73660"/>
                </a:lnTo>
                <a:lnTo>
                  <a:pt x="191428" y="68580"/>
                </a:lnTo>
                <a:close/>
              </a:path>
              <a:path w="259079" h="293370">
                <a:moveTo>
                  <a:pt x="219710" y="41910"/>
                </a:moveTo>
                <a:lnTo>
                  <a:pt x="185546" y="41910"/>
                </a:lnTo>
                <a:lnTo>
                  <a:pt x="186944" y="43180"/>
                </a:lnTo>
                <a:lnTo>
                  <a:pt x="188340" y="43180"/>
                </a:lnTo>
                <a:lnTo>
                  <a:pt x="189483" y="44450"/>
                </a:lnTo>
                <a:lnTo>
                  <a:pt x="191515" y="45720"/>
                </a:lnTo>
                <a:lnTo>
                  <a:pt x="223392" y="78740"/>
                </a:lnTo>
                <a:lnTo>
                  <a:pt x="230250" y="86360"/>
                </a:lnTo>
                <a:lnTo>
                  <a:pt x="230759" y="90170"/>
                </a:lnTo>
                <a:lnTo>
                  <a:pt x="229742" y="92710"/>
                </a:lnTo>
                <a:lnTo>
                  <a:pt x="227584" y="95250"/>
                </a:lnTo>
                <a:lnTo>
                  <a:pt x="229615" y="97790"/>
                </a:lnTo>
                <a:lnTo>
                  <a:pt x="256286" y="71120"/>
                </a:lnTo>
                <a:lnTo>
                  <a:pt x="248538" y="71120"/>
                </a:lnTo>
                <a:lnTo>
                  <a:pt x="247141" y="69850"/>
                </a:lnTo>
                <a:lnTo>
                  <a:pt x="246252" y="69850"/>
                </a:lnTo>
                <a:lnTo>
                  <a:pt x="244728" y="68580"/>
                </a:lnTo>
                <a:lnTo>
                  <a:pt x="239394" y="63500"/>
                </a:lnTo>
                <a:lnTo>
                  <a:pt x="227456" y="50800"/>
                </a:lnTo>
                <a:lnTo>
                  <a:pt x="223138" y="45720"/>
                </a:lnTo>
                <a:lnTo>
                  <a:pt x="219710" y="41910"/>
                </a:lnTo>
                <a:close/>
              </a:path>
              <a:path w="259079" h="293370">
                <a:moveTo>
                  <a:pt x="256793" y="67310"/>
                </a:moveTo>
                <a:lnTo>
                  <a:pt x="254507" y="68580"/>
                </a:lnTo>
                <a:lnTo>
                  <a:pt x="252729" y="69850"/>
                </a:lnTo>
                <a:lnTo>
                  <a:pt x="251332" y="69850"/>
                </a:lnTo>
                <a:lnTo>
                  <a:pt x="249936" y="71120"/>
                </a:lnTo>
                <a:lnTo>
                  <a:pt x="256286" y="71120"/>
                </a:lnTo>
                <a:lnTo>
                  <a:pt x="258825" y="68580"/>
                </a:lnTo>
                <a:lnTo>
                  <a:pt x="256793" y="67310"/>
                </a:lnTo>
                <a:close/>
              </a:path>
              <a:path w="259079" h="293370">
                <a:moveTo>
                  <a:pt x="199516" y="21590"/>
                </a:moveTo>
                <a:lnTo>
                  <a:pt x="177419" y="43180"/>
                </a:lnTo>
                <a:lnTo>
                  <a:pt x="179450" y="45720"/>
                </a:lnTo>
                <a:lnTo>
                  <a:pt x="181609" y="44450"/>
                </a:lnTo>
                <a:lnTo>
                  <a:pt x="183133" y="43180"/>
                </a:lnTo>
                <a:lnTo>
                  <a:pt x="184403" y="43180"/>
                </a:lnTo>
                <a:lnTo>
                  <a:pt x="185546" y="41910"/>
                </a:lnTo>
                <a:lnTo>
                  <a:pt x="219710" y="41910"/>
                </a:lnTo>
                <a:lnTo>
                  <a:pt x="217297" y="36830"/>
                </a:lnTo>
                <a:lnTo>
                  <a:pt x="216280" y="34290"/>
                </a:lnTo>
                <a:lnTo>
                  <a:pt x="211327" y="34290"/>
                </a:lnTo>
                <a:lnTo>
                  <a:pt x="199516" y="21590"/>
                </a:lnTo>
                <a:close/>
              </a:path>
              <a:path w="259079" h="293370">
                <a:moveTo>
                  <a:pt x="219710" y="0"/>
                </a:moveTo>
                <a:lnTo>
                  <a:pt x="217297" y="1270"/>
                </a:lnTo>
                <a:lnTo>
                  <a:pt x="212725" y="6350"/>
                </a:lnTo>
                <a:lnTo>
                  <a:pt x="210946" y="10160"/>
                </a:lnTo>
                <a:lnTo>
                  <a:pt x="209169" y="19050"/>
                </a:lnTo>
                <a:lnTo>
                  <a:pt x="209550" y="25400"/>
                </a:lnTo>
                <a:lnTo>
                  <a:pt x="211327" y="34290"/>
                </a:lnTo>
                <a:lnTo>
                  <a:pt x="216280" y="34290"/>
                </a:lnTo>
                <a:lnTo>
                  <a:pt x="215772" y="33020"/>
                </a:lnTo>
                <a:lnTo>
                  <a:pt x="215137" y="30480"/>
                </a:lnTo>
                <a:lnTo>
                  <a:pt x="215519" y="27940"/>
                </a:lnTo>
                <a:lnTo>
                  <a:pt x="215645" y="25400"/>
                </a:lnTo>
                <a:lnTo>
                  <a:pt x="216407" y="24130"/>
                </a:lnTo>
                <a:lnTo>
                  <a:pt x="217931" y="22860"/>
                </a:lnTo>
                <a:lnTo>
                  <a:pt x="219582" y="22860"/>
                </a:lnTo>
                <a:lnTo>
                  <a:pt x="221106" y="21590"/>
                </a:lnTo>
                <a:lnTo>
                  <a:pt x="226694" y="21590"/>
                </a:lnTo>
                <a:lnTo>
                  <a:pt x="229107" y="20320"/>
                </a:lnTo>
                <a:lnTo>
                  <a:pt x="231139" y="19050"/>
                </a:lnTo>
                <a:lnTo>
                  <a:pt x="232917" y="16510"/>
                </a:lnTo>
                <a:lnTo>
                  <a:pt x="233679" y="15240"/>
                </a:lnTo>
                <a:lnTo>
                  <a:pt x="233425" y="10160"/>
                </a:lnTo>
                <a:lnTo>
                  <a:pt x="232155" y="6350"/>
                </a:lnTo>
                <a:lnTo>
                  <a:pt x="229615" y="3810"/>
                </a:lnTo>
                <a:lnTo>
                  <a:pt x="227329" y="2540"/>
                </a:lnTo>
                <a:lnTo>
                  <a:pt x="224916" y="1270"/>
                </a:lnTo>
                <a:lnTo>
                  <a:pt x="219710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3266440" y="3426714"/>
            <a:ext cx="74040" cy="877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3764279" y="2228088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514" y="0"/>
                </a:moveTo>
                <a:lnTo>
                  <a:pt x="0" y="48895"/>
                </a:lnTo>
                <a:lnTo>
                  <a:pt x="0" y="139700"/>
                </a:lnTo>
                <a:lnTo>
                  <a:pt x="48514" y="9067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3764279" y="2072449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 h="0">
                <a:moveTo>
                  <a:pt x="0" y="0"/>
                </a:moveTo>
                <a:lnTo>
                  <a:pt x="87909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3764279" y="1950720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767"/>
                </a:lnTo>
                <a:lnTo>
                  <a:pt x="0" y="145795"/>
                </a:lnTo>
                <a:lnTo>
                  <a:pt x="48514" y="97154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486911" y="1950720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325247" y="0"/>
                </a:moveTo>
                <a:lnTo>
                  <a:pt x="48387" y="187705"/>
                </a:lnTo>
                <a:lnTo>
                  <a:pt x="0" y="236219"/>
                </a:lnTo>
                <a:lnTo>
                  <a:pt x="276605" y="4876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4593971" y="1950720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48387" y="0"/>
                </a:moveTo>
                <a:lnTo>
                  <a:pt x="0" y="48767"/>
                </a:lnTo>
                <a:lnTo>
                  <a:pt x="276605" y="236219"/>
                </a:lnTo>
                <a:lnTo>
                  <a:pt x="325246" y="18770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742944" y="1999488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20319" y="0"/>
                </a:moveTo>
                <a:lnTo>
                  <a:pt x="10286" y="7492"/>
                </a:lnTo>
                <a:lnTo>
                  <a:pt x="0" y="14986"/>
                </a:lnTo>
                <a:lnTo>
                  <a:pt x="20319" y="14986"/>
                </a:lnTo>
                <a:lnTo>
                  <a:pt x="2031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4593971" y="1999488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0" y="0"/>
                </a:moveTo>
                <a:lnTo>
                  <a:pt x="0" y="14986"/>
                </a:lnTo>
                <a:lnTo>
                  <a:pt x="20319" y="14986"/>
                </a:lnTo>
                <a:lnTo>
                  <a:pt x="10287" y="7492"/>
                </a:lnTo>
                <a:lnTo>
                  <a:pt x="10159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733800" y="2013204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30607" y="0"/>
                </a:moveTo>
                <a:lnTo>
                  <a:pt x="10287" y="0"/>
                </a:lnTo>
                <a:lnTo>
                  <a:pt x="0" y="7493"/>
                </a:lnTo>
                <a:lnTo>
                  <a:pt x="30607" y="7493"/>
                </a:lnTo>
                <a:lnTo>
                  <a:pt x="3060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4594605" y="2013204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20320" y="0"/>
                </a:moveTo>
                <a:lnTo>
                  <a:pt x="0" y="0"/>
                </a:lnTo>
                <a:lnTo>
                  <a:pt x="0" y="7493"/>
                </a:lnTo>
                <a:lnTo>
                  <a:pt x="30607" y="7493"/>
                </a:lnTo>
                <a:lnTo>
                  <a:pt x="20320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723132" y="2020823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40893" y="0"/>
                </a:moveTo>
                <a:lnTo>
                  <a:pt x="10287" y="0"/>
                </a:lnTo>
                <a:lnTo>
                  <a:pt x="0" y="6096"/>
                </a:lnTo>
                <a:lnTo>
                  <a:pt x="40893" y="6096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595114" y="2020823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30607" y="0"/>
                </a:moveTo>
                <a:lnTo>
                  <a:pt x="0" y="0"/>
                </a:lnTo>
                <a:lnTo>
                  <a:pt x="0" y="6096"/>
                </a:lnTo>
                <a:lnTo>
                  <a:pt x="40894" y="6096"/>
                </a:lnTo>
                <a:lnTo>
                  <a:pt x="30607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712464" y="2026920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51181" y="0"/>
                </a:moveTo>
                <a:lnTo>
                  <a:pt x="10287" y="0"/>
                </a:lnTo>
                <a:lnTo>
                  <a:pt x="0" y="7492"/>
                </a:lnTo>
                <a:lnTo>
                  <a:pt x="51181" y="7492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4595114" y="2026920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40894" y="0"/>
                </a:moveTo>
                <a:lnTo>
                  <a:pt x="0" y="0"/>
                </a:lnTo>
                <a:lnTo>
                  <a:pt x="0" y="7492"/>
                </a:lnTo>
                <a:lnTo>
                  <a:pt x="51053" y="7492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701796" y="203453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61340" y="0"/>
                </a:moveTo>
                <a:lnTo>
                  <a:pt x="10287" y="0"/>
                </a:lnTo>
                <a:lnTo>
                  <a:pt x="0" y="7493"/>
                </a:lnTo>
                <a:lnTo>
                  <a:pt x="61340" y="7493"/>
                </a:lnTo>
                <a:lnTo>
                  <a:pt x="61340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4594225" y="203453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51053" y="0"/>
                </a:moveTo>
                <a:lnTo>
                  <a:pt x="0" y="0"/>
                </a:lnTo>
                <a:lnTo>
                  <a:pt x="0" y="7493"/>
                </a:lnTo>
                <a:lnTo>
                  <a:pt x="61340" y="7493"/>
                </a:lnTo>
                <a:lnTo>
                  <a:pt x="51053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692652" y="2042160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287" y="0"/>
                </a:lnTo>
                <a:lnTo>
                  <a:pt x="0" y="5968"/>
                </a:lnTo>
                <a:lnTo>
                  <a:pt x="71627" y="5968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4594733" y="2042160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5968"/>
                </a:lnTo>
                <a:lnTo>
                  <a:pt x="71627" y="5968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671315" y="205847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1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3681603" y="204825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81787" y="0"/>
                </a:moveTo>
                <a:lnTo>
                  <a:pt x="10160" y="0"/>
                </a:lnTo>
                <a:lnTo>
                  <a:pt x="0" y="6731"/>
                </a:lnTo>
                <a:lnTo>
                  <a:pt x="81787" y="6731"/>
                </a:lnTo>
                <a:lnTo>
                  <a:pt x="8178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4593844" y="204825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71627" y="0"/>
                </a:moveTo>
                <a:lnTo>
                  <a:pt x="0" y="0"/>
                </a:lnTo>
                <a:lnTo>
                  <a:pt x="0" y="6731"/>
                </a:lnTo>
                <a:lnTo>
                  <a:pt x="81787" y="6731"/>
                </a:lnTo>
                <a:lnTo>
                  <a:pt x="7162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4593844" y="205847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1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3660647" y="206571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4594352" y="206571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3651503" y="207263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4594986" y="207263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3640835" y="207943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594859" y="207943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3630167" y="20863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5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4594097" y="20863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5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3625596" y="209321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53" y="0"/>
                </a:lnTo>
              </a:path>
            </a:pathLst>
          </a:custGeom>
          <a:ln w="760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4594605" y="209321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53" y="0"/>
                </a:lnTo>
              </a:path>
            </a:pathLst>
          </a:custGeom>
          <a:ln w="760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3610355" y="2100072"/>
            <a:ext cx="1137920" cy="0"/>
          </a:xfrm>
          <a:custGeom>
            <a:avLst/>
            <a:gdLst/>
            <a:ahLst/>
            <a:cxnLst/>
            <a:rect l="l" t="t" r="r" b="b"/>
            <a:pathLst>
              <a:path w="1137920" h="0">
                <a:moveTo>
                  <a:pt x="0" y="0"/>
                </a:moveTo>
                <a:lnTo>
                  <a:pt x="1137920" y="0"/>
                </a:lnTo>
              </a:path>
            </a:pathLst>
          </a:custGeom>
          <a:ln w="6096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3599688" y="2106676"/>
            <a:ext cx="1159510" cy="0"/>
          </a:xfrm>
          <a:custGeom>
            <a:avLst/>
            <a:gdLst/>
            <a:ahLst/>
            <a:cxnLst/>
            <a:rect l="l" t="t" r="r" b="b"/>
            <a:pathLst>
              <a:path w="1159510" h="0">
                <a:moveTo>
                  <a:pt x="0" y="0"/>
                </a:moveTo>
                <a:lnTo>
                  <a:pt x="1159256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3589020" y="2114486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 h="0">
                <a:moveTo>
                  <a:pt x="0" y="0"/>
                </a:moveTo>
                <a:lnTo>
                  <a:pt x="1179321" y="0"/>
                </a:lnTo>
              </a:path>
            </a:pathLst>
          </a:custGeom>
          <a:ln w="7493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3579876" y="2121407"/>
            <a:ext cx="1199515" cy="0"/>
          </a:xfrm>
          <a:custGeom>
            <a:avLst/>
            <a:gdLst/>
            <a:ahLst/>
            <a:cxnLst/>
            <a:rect l="l" t="t" r="r" b="b"/>
            <a:pathLst>
              <a:path w="1199514" h="0">
                <a:moveTo>
                  <a:pt x="0" y="0"/>
                </a:moveTo>
                <a:lnTo>
                  <a:pt x="1199261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3569208" y="2128202"/>
            <a:ext cx="1220470" cy="0"/>
          </a:xfrm>
          <a:custGeom>
            <a:avLst/>
            <a:gdLst/>
            <a:ahLst/>
            <a:cxnLst/>
            <a:rect l="l" t="t" r="r" b="b"/>
            <a:pathLst>
              <a:path w="1220470" h="0">
                <a:moveTo>
                  <a:pt x="0" y="0"/>
                </a:moveTo>
                <a:lnTo>
                  <a:pt x="1220089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3558540" y="2135123"/>
            <a:ext cx="1242060" cy="0"/>
          </a:xfrm>
          <a:custGeom>
            <a:avLst/>
            <a:gdLst/>
            <a:ahLst/>
            <a:cxnLst/>
            <a:rect l="l" t="t" r="r" b="b"/>
            <a:pathLst>
              <a:path w="1242060" h="0">
                <a:moveTo>
                  <a:pt x="0" y="0"/>
                </a:moveTo>
                <a:lnTo>
                  <a:pt x="1241679" y="0"/>
                </a:lnTo>
              </a:path>
            </a:pathLst>
          </a:custGeom>
          <a:ln w="6096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3547871" y="2141918"/>
            <a:ext cx="1261745" cy="0"/>
          </a:xfrm>
          <a:custGeom>
            <a:avLst/>
            <a:gdLst/>
            <a:ahLst/>
            <a:cxnLst/>
            <a:rect l="l" t="t" r="r" b="b"/>
            <a:pathLst>
              <a:path w="1261745" h="0">
                <a:moveTo>
                  <a:pt x="0" y="0"/>
                </a:moveTo>
                <a:lnTo>
                  <a:pt x="1261617" y="0"/>
                </a:lnTo>
              </a:path>
            </a:pathLst>
          </a:custGeom>
          <a:ln w="7492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3538728" y="2148839"/>
            <a:ext cx="1281430" cy="0"/>
          </a:xfrm>
          <a:custGeom>
            <a:avLst/>
            <a:gdLst/>
            <a:ahLst/>
            <a:cxnLst/>
            <a:rect l="l" t="t" r="r" b="b"/>
            <a:pathLst>
              <a:path w="1281429" h="0">
                <a:moveTo>
                  <a:pt x="0" y="0"/>
                </a:moveTo>
                <a:lnTo>
                  <a:pt x="1281430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3528059" y="2155634"/>
            <a:ext cx="1303020" cy="0"/>
          </a:xfrm>
          <a:custGeom>
            <a:avLst/>
            <a:gdLst/>
            <a:ahLst/>
            <a:cxnLst/>
            <a:rect l="l" t="t" r="r" b="b"/>
            <a:pathLst>
              <a:path w="1303020" h="0">
                <a:moveTo>
                  <a:pt x="0" y="0"/>
                </a:moveTo>
                <a:lnTo>
                  <a:pt x="1302892" y="0"/>
                </a:lnTo>
              </a:path>
            </a:pathLst>
          </a:custGeom>
          <a:ln w="7492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3517391" y="2162555"/>
            <a:ext cx="1323975" cy="0"/>
          </a:xfrm>
          <a:custGeom>
            <a:avLst/>
            <a:gdLst/>
            <a:ahLst/>
            <a:cxnLst/>
            <a:rect l="l" t="t" r="r" b="b"/>
            <a:pathLst>
              <a:path w="1323975" h="0">
                <a:moveTo>
                  <a:pt x="0" y="0"/>
                </a:moveTo>
                <a:lnTo>
                  <a:pt x="1323721" y="0"/>
                </a:lnTo>
              </a:path>
            </a:pathLst>
          </a:custGeom>
          <a:ln w="6095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3508247" y="2169350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89" h="0">
                <a:moveTo>
                  <a:pt x="0" y="0"/>
                </a:moveTo>
                <a:lnTo>
                  <a:pt x="1342263" y="0"/>
                </a:lnTo>
              </a:path>
            </a:pathLst>
          </a:custGeom>
          <a:ln w="7493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3497579" y="2176272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726" y="0"/>
                </a:lnTo>
              </a:path>
            </a:pathLst>
          </a:custGeom>
          <a:ln w="6096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3486911" y="2183066"/>
            <a:ext cx="1384300" cy="0"/>
          </a:xfrm>
          <a:custGeom>
            <a:avLst/>
            <a:gdLst/>
            <a:ahLst/>
            <a:cxnLst/>
            <a:rect l="l" t="t" r="r" b="b"/>
            <a:pathLst>
              <a:path w="1384300" h="0">
                <a:moveTo>
                  <a:pt x="0" y="0"/>
                </a:moveTo>
                <a:lnTo>
                  <a:pt x="1383791" y="0"/>
                </a:lnTo>
              </a:path>
            </a:pathLst>
          </a:custGeom>
          <a:ln w="749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3486911" y="2190686"/>
            <a:ext cx="1383665" cy="0"/>
          </a:xfrm>
          <a:custGeom>
            <a:avLst/>
            <a:gdLst/>
            <a:ahLst/>
            <a:cxnLst/>
            <a:rect l="l" t="t" r="r" b="b"/>
            <a:pathLst>
              <a:path w="1383664" h="0">
                <a:moveTo>
                  <a:pt x="0" y="0"/>
                </a:moveTo>
                <a:lnTo>
                  <a:pt x="1383664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3497579" y="2197607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599" y="0"/>
                </a:lnTo>
              </a:path>
            </a:pathLst>
          </a:custGeom>
          <a:ln w="6095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3508247" y="2204402"/>
            <a:ext cx="1341120" cy="0"/>
          </a:xfrm>
          <a:custGeom>
            <a:avLst/>
            <a:gdLst/>
            <a:ahLst/>
            <a:cxnLst/>
            <a:rect l="l" t="t" r="r" b="b"/>
            <a:pathLst>
              <a:path w="1341120" h="0">
                <a:moveTo>
                  <a:pt x="0" y="0"/>
                </a:moveTo>
                <a:lnTo>
                  <a:pt x="1341119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3518915" y="221132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 h="0">
                <a:moveTo>
                  <a:pt x="0" y="0"/>
                </a:moveTo>
                <a:lnTo>
                  <a:pt x="1320927" y="0"/>
                </a:lnTo>
              </a:path>
            </a:pathLst>
          </a:custGeom>
          <a:ln w="6096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3529584" y="2218118"/>
            <a:ext cx="1298575" cy="0"/>
          </a:xfrm>
          <a:custGeom>
            <a:avLst/>
            <a:gdLst/>
            <a:ahLst/>
            <a:cxnLst/>
            <a:rect l="l" t="t" r="r" b="b"/>
            <a:pathLst>
              <a:path w="1298575" h="0">
                <a:moveTo>
                  <a:pt x="0" y="0"/>
                </a:moveTo>
                <a:lnTo>
                  <a:pt x="1298448" y="0"/>
                </a:lnTo>
              </a:path>
            </a:pathLst>
          </a:custGeom>
          <a:ln w="7492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3540252" y="2225548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 h="0">
                <a:moveTo>
                  <a:pt x="0" y="0"/>
                </a:moveTo>
                <a:lnTo>
                  <a:pt x="1278509" y="0"/>
                </a:lnTo>
              </a:path>
            </a:pathLst>
          </a:custGeom>
          <a:ln w="7112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3550920" y="2231834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791" y="0"/>
                </a:lnTo>
              </a:path>
            </a:pathLst>
          </a:custGeom>
          <a:ln w="749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3561588" y="2239454"/>
            <a:ext cx="1235710" cy="0"/>
          </a:xfrm>
          <a:custGeom>
            <a:avLst/>
            <a:gdLst/>
            <a:ahLst/>
            <a:cxnLst/>
            <a:rect l="l" t="t" r="r" b="b"/>
            <a:pathLst>
              <a:path w="1235710" h="0">
                <a:moveTo>
                  <a:pt x="0" y="0"/>
                </a:moveTo>
                <a:lnTo>
                  <a:pt x="123571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3572255" y="2245550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4120" y="0"/>
                </a:lnTo>
              </a:path>
            </a:pathLst>
          </a:custGeom>
          <a:ln w="7493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3582923" y="2253170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4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2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3593591" y="2260092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6095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3604259" y="2266886"/>
            <a:ext cx="1150620" cy="0"/>
          </a:xfrm>
          <a:custGeom>
            <a:avLst/>
            <a:gdLst/>
            <a:ahLst/>
            <a:cxnLst/>
            <a:rect l="l" t="t" r="r" b="b"/>
            <a:pathLst>
              <a:path w="1150620" h="0">
                <a:moveTo>
                  <a:pt x="0" y="0"/>
                </a:moveTo>
                <a:lnTo>
                  <a:pt x="1150492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3614928" y="2273807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3625596" y="228060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4595114" y="228060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3636264" y="2287523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4594859" y="2287523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3646932" y="2294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3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4594605" y="2294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3657600" y="22981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21209" y="13588"/>
                </a:lnTo>
                <a:lnTo>
                  <a:pt x="106552" y="1358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4594859" y="22981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3" y="13588"/>
                </a:lnTo>
                <a:lnTo>
                  <a:pt x="96012" y="685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3678935" y="231190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10667" y="5968"/>
                </a:lnTo>
                <a:lnTo>
                  <a:pt x="85343" y="5968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4594859" y="231190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0" y="5968"/>
                </a:lnTo>
                <a:lnTo>
                  <a:pt x="74675" y="5968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3700271" y="232549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7" y="0"/>
                </a:moveTo>
                <a:lnTo>
                  <a:pt x="0" y="0"/>
                </a:lnTo>
                <a:lnTo>
                  <a:pt x="10540" y="7619"/>
                </a:lnTo>
                <a:lnTo>
                  <a:pt x="64007" y="7619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3689603" y="2318004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675" y="0"/>
                </a:moveTo>
                <a:lnTo>
                  <a:pt x="0" y="0"/>
                </a:lnTo>
                <a:lnTo>
                  <a:pt x="10668" y="7493"/>
                </a:lnTo>
                <a:lnTo>
                  <a:pt x="74675" y="7493"/>
                </a:lnTo>
                <a:lnTo>
                  <a:pt x="7467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4594605" y="232549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8" y="0"/>
                </a:moveTo>
                <a:lnTo>
                  <a:pt x="0" y="0"/>
                </a:lnTo>
                <a:lnTo>
                  <a:pt x="0" y="7619"/>
                </a:lnTo>
                <a:lnTo>
                  <a:pt x="53340" y="7619"/>
                </a:lnTo>
                <a:lnTo>
                  <a:pt x="64008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4594605" y="2318004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549" y="0"/>
                </a:moveTo>
                <a:lnTo>
                  <a:pt x="0" y="0"/>
                </a:lnTo>
                <a:lnTo>
                  <a:pt x="0" y="7493"/>
                </a:lnTo>
                <a:lnTo>
                  <a:pt x="64008" y="7493"/>
                </a:lnTo>
                <a:lnTo>
                  <a:pt x="7454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3710940" y="2331720"/>
            <a:ext cx="53340" cy="15240"/>
          </a:xfrm>
          <a:custGeom>
            <a:avLst/>
            <a:gdLst/>
            <a:ahLst/>
            <a:cxnLst/>
            <a:rect l="l" t="t" r="r" b="b"/>
            <a:pathLst>
              <a:path w="53339" h="15239">
                <a:moveTo>
                  <a:pt x="53339" y="0"/>
                </a:moveTo>
                <a:lnTo>
                  <a:pt x="0" y="0"/>
                </a:lnTo>
                <a:lnTo>
                  <a:pt x="10668" y="7492"/>
                </a:lnTo>
                <a:lnTo>
                  <a:pt x="21209" y="15112"/>
                </a:lnTo>
                <a:lnTo>
                  <a:pt x="53339" y="15112"/>
                </a:lnTo>
                <a:lnTo>
                  <a:pt x="5333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4594478" y="2331720"/>
            <a:ext cx="53975" cy="15240"/>
          </a:xfrm>
          <a:custGeom>
            <a:avLst/>
            <a:gdLst/>
            <a:ahLst/>
            <a:cxnLst/>
            <a:rect l="l" t="t" r="r" b="b"/>
            <a:pathLst>
              <a:path w="53975" h="15239">
                <a:moveTo>
                  <a:pt x="53467" y="0"/>
                </a:moveTo>
                <a:lnTo>
                  <a:pt x="0" y="0"/>
                </a:lnTo>
                <a:lnTo>
                  <a:pt x="0" y="15112"/>
                </a:lnTo>
                <a:lnTo>
                  <a:pt x="32131" y="15112"/>
                </a:lnTo>
                <a:lnTo>
                  <a:pt x="42799" y="7492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3753865" y="2360802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541" y="0"/>
                </a:moveTo>
                <a:lnTo>
                  <a:pt x="0" y="0"/>
                </a:lnTo>
                <a:lnTo>
                  <a:pt x="10541" y="6858"/>
                </a:lnTo>
                <a:lnTo>
                  <a:pt x="1054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3743197" y="235407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209" y="0"/>
                </a:moveTo>
                <a:lnTo>
                  <a:pt x="0" y="0"/>
                </a:lnTo>
                <a:lnTo>
                  <a:pt x="10667" y="6730"/>
                </a:lnTo>
                <a:lnTo>
                  <a:pt x="21209" y="6730"/>
                </a:lnTo>
                <a:lnTo>
                  <a:pt x="21209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3732276" y="2346960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131" y="0"/>
                </a:moveTo>
                <a:lnTo>
                  <a:pt x="0" y="0"/>
                </a:lnTo>
                <a:lnTo>
                  <a:pt x="10922" y="7112"/>
                </a:lnTo>
                <a:lnTo>
                  <a:pt x="32131" y="7112"/>
                </a:lnTo>
                <a:lnTo>
                  <a:pt x="3213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594478" y="2360802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0" y="6858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4594478" y="235407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336" y="0"/>
                </a:moveTo>
                <a:lnTo>
                  <a:pt x="0" y="0"/>
                </a:lnTo>
                <a:lnTo>
                  <a:pt x="0" y="6730"/>
                </a:lnTo>
                <a:lnTo>
                  <a:pt x="10668" y="6730"/>
                </a:lnTo>
                <a:lnTo>
                  <a:pt x="2133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4594478" y="2346960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258" y="0"/>
                </a:moveTo>
                <a:lnTo>
                  <a:pt x="0" y="0"/>
                </a:lnTo>
                <a:lnTo>
                  <a:pt x="0" y="7112"/>
                </a:lnTo>
                <a:lnTo>
                  <a:pt x="21336" y="7112"/>
                </a:lnTo>
                <a:lnTo>
                  <a:pt x="3225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3764279" y="3753611"/>
            <a:ext cx="48895" cy="138430"/>
          </a:xfrm>
          <a:custGeom>
            <a:avLst/>
            <a:gdLst/>
            <a:ahLst/>
            <a:cxnLst/>
            <a:rect l="l" t="t" r="r" b="b"/>
            <a:pathLst>
              <a:path w="48895" h="138429">
                <a:moveTo>
                  <a:pt x="48514" y="0"/>
                </a:moveTo>
                <a:lnTo>
                  <a:pt x="0" y="48260"/>
                </a:lnTo>
                <a:lnTo>
                  <a:pt x="0" y="138175"/>
                </a:lnTo>
                <a:lnTo>
                  <a:pt x="48514" y="89788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3764279" y="3596513"/>
            <a:ext cx="892810" cy="0"/>
          </a:xfrm>
          <a:custGeom>
            <a:avLst/>
            <a:gdLst/>
            <a:ahLst/>
            <a:cxnLst/>
            <a:rect l="l" t="t" r="r" b="b"/>
            <a:pathLst>
              <a:path w="892810" h="0">
                <a:moveTo>
                  <a:pt x="0" y="0"/>
                </a:moveTo>
                <a:lnTo>
                  <a:pt x="892683" y="0"/>
                </a:lnTo>
              </a:path>
            </a:pathLst>
          </a:custGeom>
          <a:ln w="48514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3764279" y="3476244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513"/>
                </a:lnTo>
                <a:lnTo>
                  <a:pt x="0" y="145795"/>
                </a:lnTo>
                <a:lnTo>
                  <a:pt x="48514" y="9702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3486911" y="347624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325627" y="0"/>
                </a:moveTo>
                <a:lnTo>
                  <a:pt x="48387" y="186181"/>
                </a:lnTo>
                <a:lnTo>
                  <a:pt x="0" y="234695"/>
                </a:lnTo>
                <a:lnTo>
                  <a:pt x="276860" y="48132"/>
                </a:lnTo>
                <a:lnTo>
                  <a:pt x="32562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608829" y="347624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48387" y="0"/>
                </a:moveTo>
                <a:lnTo>
                  <a:pt x="0" y="48132"/>
                </a:lnTo>
                <a:lnTo>
                  <a:pt x="276860" y="234695"/>
                </a:lnTo>
                <a:lnTo>
                  <a:pt x="325374" y="186181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3742944" y="3525011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20446" y="0"/>
                </a:moveTo>
                <a:lnTo>
                  <a:pt x="10286" y="6858"/>
                </a:lnTo>
                <a:lnTo>
                  <a:pt x="0" y="13588"/>
                </a:lnTo>
                <a:lnTo>
                  <a:pt x="20446" y="13588"/>
                </a:lnTo>
                <a:lnTo>
                  <a:pt x="2044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4607686" y="3525011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0" y="0"/>
                </a:moveTo>
                <a:lnTo>
                  <a:pt x="0" y="13588"/>
                </a:lnTo>
                <a:lnTo>
                  <a:pt x="20447" y="1358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3733800" y="3538728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30734" y="0"/>
                </a:moveTo>
                <a:lnTo>
                  <a:pt x="10160" y="0"/>
                </a:lnTo>
                <a:lnTo>
                  <a:pt x="0" y="6096"/>
                </a:lnTo>
                <a:lnTo>
                  <a:pt x="30734" y="6096"/>
                </a:lnTo>
                <a:lnTo>
                  <a:pt x="30734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4608321" y="3538728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20447" y="0"/>
                </a:moveTo>
                <a:lnTo>
                  <a:pt x="0" y="0"/>
                </a:lnTo>
                <a:lnTo>
                  <a:pt x="0" y="6096"/>
                </a:lnTo>
                <a:lnTo>
                  <a:pt x="30606" y="6096"/>
                </a:lnTo>
                <a:lnTo>
                  <a:pt x="2044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3723132" y="3544823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40893" y="0"/>
                </a:moveTo>
                <a:lnTo>
                  <a:pt x="10159" y="0"/>
                </a:lnTo>
                <a:lnTo>
                  <a:pt x="0" y="7492"/>
                </a:lnTo>
                <a:lnTo>
                  <a:pt x="40893" y="7492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4608195" y="3544823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30733" y="0"/>
                </a:moveTo>
                <a:lnTo>
                  <a:pt x="0" y="0"/>
                </a:lnTo>
                <a:lnTo>
                  <a:pt x="0" y="7492"/>
                </a:lnTo>
                <a:lnTo>
                  <a:pt x="41020" y="7492"/>
                </a:lnTo>
                <a:lnTo>
                  <a:pt x="3073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3712464" y="355244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51181" y="0"/>
                </a:moveTo>
                <a:lnTo>
                  <a:pt x="10287" y="0"/>
                </a:lnTo>
                <a:lnTo>
                  <a:pt x="0" y="6095"/>
                </a:lnTo>
                <a:lnTo>
                  <a:pt x="51181" y="6095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608829" y="355244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40894" y="0"/>
                </a:moveTo>
                <a:lnTo>
                  <a:pt x="0" y="0"/>
                </a:lnTo>
                <a:lnTo>
                  <a:pt x="0" y="6095"/>
                </a:lnTo>
                <a:lnTo>
                  <a:pt x="51181" y="6095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3701796" y="355854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61467" y="0"/>
                </a:moveTo>
                <a:lnTo>
                  <a:pt x="10287" y="0"/>
                </a:lnTo>
                <a:lnTo>
                  <a:pt x="0" y="7493"/>
                </a:lnTo>
                <a:lnTo>
                  <a:pt x="61467" y="7493"/>
                </a:lnTo>
                <a:lnTo>
                  <a:pt x="61467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607814" y="355854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51181" y="0"/>
                </a:moveTo>
                <a:lnTo>
                  <a:pt x="0" y="0"/>
                </a:lnTo>
                <a:lnTo>
                  <a:pt x="0" y="7493"/>
                </a:lnTo>
                <a:lnTo>
                  <a:pt x="61468" y="7493"/>
                </a:lnTo>
                <a:lnTo>
                  <a:pt x="511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3692652" y="356615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160" y="0"/>
                </a:lnTo>
                <a:lnTo>
                  <a:pt x="0" y="6095"/>
                </a:lnTo>
                <a:lnTo>
                  <a:pt x="71627" y="6095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608448" y="356615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6095"/>
                </a:lnTo>
                <a:lnTo>
                  <a:pt x="71627" y="6095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3671315" y="3572255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92201" y="0"/>
                </a:moveTo>
                <a:lnTo>
                  <a:pt x="20447" y="0"/>
                </a:lnTo>
                <a:lnTo>
                  <a:pt x="0" y="15113"/>
                </a:lnTo>
                <a:lnTo>
                  <a:pt x="92201" y="15113"/>
                </a:lnTo>
                <a:lnTo>
                  <a:pt x="92201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608829" y="3572255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71755" y="0"/>
                </a:moveTo>
                <a:lnTo>
                  <a:pt x="0" y="0"/>
                </a:lnTo>
                <a:lnTo>
                  <a:pt x="0" y="15113"/>
                </a:lnTo>
                <a:lnTo>
                  <a:pt x="92202" y="15113"/>
                </a:lnTo>
                <a:lnTo>
                  <a:pt x="82042" y="7493"/>
                </a:lnTo>
                <a:lnTo>
                  <a:pt x="7175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3660647" y="358952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607686" y="358952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3651503" y="359733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4608321" y="359733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3640835" y="360425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4608829" y="360425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3630167" y="361105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4608703" y="361105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3625596" y="361874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41" y="0"/>
                </a:lnTo>
              </a:path>
            </a:pathLst>
          </a:custGeom>
          <a:ln w="7606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4607940" y="3618738"/>
            <a:ext cx="143510" cy="0"/>
          </a:xfrm>
          <a:custGeom>
            <a:avLst/>
            <a:gdLst/>
            <a:ahLst/>
            <a:cxnLst/>
            <a:rect l="l" t="t" r="r" b="b"/>
            <a:pathLst>
              <a:path w="143510" h="0">
                <a:moveTo>
                  <a:pt x="0" y="0"/>
                </a:moveTo>
                <a:lnTo>
                  <a:pt x="143383" y="0"/>
                </a:lnTo>
              </a:path>
            </a:pathLst>
          </a:custGeom>
          <a:ln w="685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3610355" y="3624770"/>
            <a:ext cx="1151890" cy="0"/>
          </a:xfrm>
          <a:custGeom>
            <a:avLst/>
            <a:gdLst/>
            <a:ahLst/>
            <a:cxnLst/>
            <a:rect l="l" t="t" r="r" b="b"/>
            <a:pathLst>
              <a:path w="1151889" h="0">
                <a:moveTo>
                  <a:pt x="0" y="0"/>
                </a:moveTo>
                <a:lnTo>
                  <a:pt x="1151890" y="0"/>
                </a:lnTo>
              </a:path>
            </a:pathLst>
          </a:custGeom>
          <a:ln w="7493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3599688" y="3631691"/>
            <a:ext cx="1173480" cy="0"/>
          </a:xfrm>
          <a:custGeom>
            <a:avLst/>
            <a:gdLst/>
            <a:ahLst/>
            <a:cxnLst/>
            <a:rect l="l" t="t" r="r" b="b"/>
            <a:pathLst>
              <a:path w="1173479" h="0">
                <a:moveTo>
                  <a:pt x="0" y="0"/>
                </a:moveTo>
                <a:lnTo>
                  <a:pt x="1173352" y="0"/>
                </a:lnTo>
              </a:path>
            </a:pathLst>
          </a:custGeom>
          <a:ln w="6095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3589020" y="3638486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 h="0">
                <a:moveTo>
                  <a:pt x="0" y="0"/>
                </a:moveTo>
                <a:lnTo>
                  <a:pt x="1193291" y="0"/>
                </a:lnTo>
              </a:path>
            </a:pathLst>
          </a:custGeom>
          <a:ln w="7493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3579876" y="3645408"/>
            <a:ext cx="1212850" cy="0"/>
          </a:xfrm>
          <a:custGeom>
            <a:avLst/>
            <a:gdLst/>
            <a:ahLst/>
            <a:cxnLst/>
            <a:rect l="l" t="t" r="r" b="b"/>
            <a:pathLst>
              <a:path w="1212850" h="0">
                <a:moveTo>
                  <a:pt x="0" y="0"/>
                </a:moveTo>
                <a:lnTo>
                  <a:pt x="1212596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3569208" y="3652202"/>
            <a:ext cx="1233805" cy="0"/>
          </a:xfrm>
          <a:custGeom>
            <a:avLst/>
            <a:gdLst/>
            <a:ahLst/>
            <a:cxnLst/>
            <a:rect l="l" t="t" r="r" b="b"/>
            <a:pathLst>
              <a:path w="1233804" h="0">
                <a:moveTo>
                  <a:pt x="0" y="0"/>
                </a:moveTo>
                <a:lnTo>
                  <a:pt x="1233804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3558540" y="3659822"/>
            <a:ext cx="1255395" cy="0"/>
          </a:xfrm>
          <a:custGeom>
            <a:avLst/>
            <a:gdLst/>
            <a:ahLst/>
            <a:cxnLst/>
            <a:rect l="l" t="t" r="r" b="b"/>
            <a:pathLst>
              <a:path w="1255395" h="0">
                <a:moveTo>
                  <a:pt x="0" y="0"/>
                </a:moveTo>
                <a:lnTo>
                  <a:pt x="1255268" y="0"/>
                </a:lnTo>
              </a:path>
            </a:pathLst>
          </a:custGeom>
          <a:ln w="7493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3549396" y="3665918"/>
            <a:ext cx="1273810" cy="0"/>
          </a:xfrm>
          <a:custGeom>
            <a:avLst/>
            <a:gdLst/>
            <a:ahLst/>
            <a:cxnLst/>
            <a:rect l="l" t="t" r="r" b="b"/>
            <a:pathLst>
              <a:path w="1273810" h="0">
                <a:moveTo>
                  <a:pt x="0" y="0"/>
                </a:moveTo>
                <a:lnTo>
                  <a:pt x="1273809" y="0"/>
                </a:lnTo>
              </a:path>
            </a:pathLst>
          </a:custGeom>
          <a:ln w="7492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3538728" y="3673538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 h="0">
                <a:moveTo>
                  <a:pt x="0" y="0"/>
                </a:moveTo>
                <a:lnTo>
                  <a:pt x="1295273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3528059" y="3680459"/>
            <a:ext cx="1315720" cy="0"/>
          </a:xfrm>
          <a:custGeom>
            <a:avLst/>
            <a:gdLst/>
            <a:ahLst/>
            <a:cxnLst/>
            <a:rect l="l" t="t" r="r" b="b"/>
            <a:pathLst>
              <a:path w="1315720" h="0">
                <a:moveTo>
                  <a:pt x="0" y="0"/>
                </a:moveTo>
                <a:lnTo>
                  <a:pt x="1315212" y="0"/>
                </a:lnTo>
              </a:path>
            </a:pathLst>
          </a:custGeom>
          <a:ln w="6095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3517391" y="3687254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40" y="0"/>
                </a:lnTo>
              </a:path>
            </a:pathLst>
          </a:custGeom>
          <a:ln w="7493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3508247" y="369417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5978" y="0"/>
                </a:lnTo>
              </a:path>
            </a:pathLst>
          </a:custGeom>
          <a:ln w="6096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3497579" y="3700970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2" y="0"/>
                </a:lnTo>
              </a:path>
            </a:pathLst>
          </a:custGeom>
          <a:ln w="7493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3486911" y="370840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11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3486911" y="3714686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3497579" y="3722306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4" h="0">
                <a:moveTo>
                  <a:pt x="0" y="0"/>
                </a:moveTo>
                <a:lnTo>
                  <a:pt x="1377188" y="0"/>
                </a:lnTo>
              </a:path>
            </a:pathLst>
          </a:custGeom>
          <a:ln w="7492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3508247" y="3728402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6232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3518915" y="3736022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516" y="0"/>
                </a:lnTo>
              </a:path>
            </a:pathLst>
          </a:custGeom>
          <a:ln w="7493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3529584" y="3742944"/>
            <a:ext cx="1313815" cy="0"/>
          </a:xfrm>
          <a:custGeom>
            <a:avLst/>
            <a:gdLst/>
            <a:ahLst/>
            <a:cxnLst/>
            <a:rect l="l" t="t" r="r" b="b"/>
            <a:pathLst>
              <a:path w="1313814" h="0">
                <a:moveTo>
                  <a:pt x="0" y="0"/>
                </a:moveTo>
                <a:lnTo>
                  <a:pt x="1313561" y="0"/>
                </a:lnTo>
              </a:path>
            </a:pathLst>
          </a:custGeom>
          <a:ln w="6096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3540252" y="374973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844" y="0"/>
                </a:lnTo>
              </a:path>
            </a:pathLst>
          </a:custGeom>
          <a:ln w="7493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3550920" y="3756659"/>
            <a:ext cx="1271270" cy="0"/>
          </a:xfrm>
          <a:custGeom>
            <a:avLst/>
            <a:gdLst/>
            <a:ahLst/>
            <a:cxnLst/>
            <a:rect l="l" t="t" r="r" b="b"/>
            <a:pathLst>
              <a:path w="1271270" h="0">
                <a:moveTo>
                  <a:pt x="0" y="0"/>
                </a:moveTo>
                <a:lnTo>
                  <a:pt x="1270889" y="0"/>
                </a:lnTo>
              </a:path>
            </a:pathLst>
          </a:custGeom>
          <a:ln w="6095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3561588" y="3763454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172" y="0"/>
                </a:lnTo>
              </a:path>
            </a:pathLst>
          </a:custGeom>
          <a:ln w="7493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572255" y="3770376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89" h="0">
                <a:moveTo>
                  <a:pt x="0" y="0"/>
                </a:moveTo>
                <a:lnTo>
                  <a:pt x="1228090" y="0"/>
                </a:lnTo>
              </a:path>
            </a:pathLst>
          </a:custGeom>
          <a:ln w="6096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582923" y="3777170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 h="0">
                <a:moveTo>
                  <a:pt x="0" y="0"/>
                </a:moveTo>
                <a:lnTo>
                  <a:pt x="1206500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593591" y="378409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418" y="0"/>
                </a:lnTo>
              </a:path>
            </a:pathLst>
          </a:custGeom>
          <a:ln w="6095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3604259" y="3790886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614928" y="3797808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3625596" y="380460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4608448" y="380460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3636264" y="38122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4608195" y="38122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3646932" y="3818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0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4608448" y="3818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3668267" y="383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3657600" y="382581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4608067" y="383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4608067" y="382581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3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3678935" y="383590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10667" y="7493"/>
                </a:lnTo>
                <a:lnTo>
                  <a:pt x="85089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4608321" y="383590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0" y="7493"/>
                </a:lnTo>
                <a:lnTo>
                  <a:pt x="74422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3700271" y="385038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753" y="0"/>
                </a:moveTo>
                <a:lnTo>
                  <a:pt x="0" y="0"/>
                </a:lnTo>
                <a:lnTo>
                  <a:pt x="10540" y="6731"/>
                </a:lnTo>
                <a:lnTo>
                  <a:pt x="63753" y="6731"/>
                </a:lnTo>
                <a:lnTo>
                  <a:pt x="6375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3689603" y="3843528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10668" y="6731"/>
                </a:lnTo>
                <a:lnTo>
                  <a:pt x="74422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4608576" y="385038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881" y="0"/>
                </a:moveTo>
                <a:lnTo>
                  <a:pt x="0" y="0"/>
                </a:lnTo>
                <a:lnTo>
                  <a:pt x="0" y="6731"/>
                </a:lnTo>
                <a:lnTo>
                  <a:pt x="53212" y="6731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4608576" y="3843528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0" y="6731"/>
                </a:lnTo>
                <a:lnTo>
                  <a:pt x="63881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3721608" y="38641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4" y="0"/>
                </a:moveTo>
                <a:lnTo>
                  <a:pt x="0" y="0"/>
                </a:lnTo>
                <a:lnTo>
                  <a:pt x="10540" y="6731"/>
                </a:lnTo>
                <a:lnTo>
                  <a:pt x="42544" y="6731"/>
                </a:lnTo>
                <a:lnTo>
                  <a:pt x="42544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3710940" y="38572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212" y="0"/>
                </a:moveTo>
                <a:lnTo>
                  <a:pt x="0" y="0"/>
                </a:lnTo>
                <a:lnTo>
                  <a:pt x="10668" y="6730"/>
                </a:lnTo>
                <a:lnTo>
                  <a:pt x="53212" y="6730"/>
                </a:lnTo>
                <a:lnTo>
                  <a:pt x="5321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4608576" y="38641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0" y="6731"/>
                </a:lnTo>
                <a:lnTo>
                  <a:pt x="31876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4608576" y="38572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086" y="0"/>
                </a:moveTo>
                <a:lnTo>
                  <a:pt x="0" y="0"/>
                </a:lnTo>
                <a:lnTo>
                  <a:pt x="0" y="6730"/>
                </a:lnTo>
                <a:lnTo>
                  <a:pt x="42545" y="6730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3732276" y="38709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10668" y="6984"/>
                </a:lnTo>
                <a:lnTo>
                  <a:pt x="21209" y="14096"/>
                </a:lnTo>
                <a:lnTo>
                  <a:pt x="31876" y="21081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4608448" y="38709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0" y="21081"/>
                </a:lnTo>
                <a:lnTo>
                  <a:pt x="10667" y="14096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 txBox="1"/>
          <p:nvPr/>
        </p:nvSpPr>
        <p:spPr>
          <a:xfrm>
            <a:off x="4042028" y="2020950"/>
            <a:ext cx="36068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OR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6" name="object 776"/>
          <p:cNvSpPr txBox="1"/>
          <p:nvPr/>
        </p:nvSpPr>
        <p:spPr>
          <a:xfrm>
            <a:off x="5324347" y="2020646"/>
            <a:ext cx="75628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0990" algn="l"/>
                <a:tab pos="632460" algn="l"/>
              </a:tabLst>
            </a:pPr>
            <a:r>
              <a:rPr dirty="0" u="sng" sz="1750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750" spc="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750" b="1">
                <a:latin typeface="Times New Roman"/>
                <a:cs typeface="Times New Roman"/>
              </a:rPr>
              <a:t>	</a:t>
            </a:r>
            <a:r>
              <a:rPr dirty="0" baseline="1587" sz="2625" b="1">
                <a:latin typeface="Times New Roman"/>
                <a:cs typeface="Times New Roman"/>
              </a:rPr>
              <a:t>C	</a:t>
            </a:r>
            <a:r>
              <a:rPr dirty="0" u="sng" baseline="1587" sz="262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1587" sz="2625" spc="-1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endParaRPr baseline="1587" sz="2625">
              <a:latin typeface="Times New Roman"/>
              <a:cs typeface="Times New Roman"/>
            </a:endParaRPr>
          </a:p>
        </p:txBody>
      </p:sp>
      <p:sp>
        <p:nvSpPr>
          <p:cNvPr id="777" name="object 777"/>
          <p:cNvSpPr txBox="1"/>
          <p:nvPr/>
        </p:nvSpPr>
        <p:spPr>
          <a:xfrm>
            <a:off x="4042028" y="3538854"/>
            <a:ext cx="34861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OE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8" name="object 778"/>
          <p:cNvSpPr/>
          <p:nvPr/>
        </p:nvSpPr>
        <p:spPr>
          <a:xfrm>
            <a:off x="2545842" y="153695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2545842" y="1058417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 txBox="1"/>
          <p:nvPr/>
        </p:nvSpPr>
        <p:spPr>
          <a:xfrm>
            <a:off x="2671317" y="1057402"/>
            <a:ext cx="1010285" cy="42290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 b="1">
                <a:latin typeface="Times New Roman"/>
                <a:cs typeface="Times New Roman"/>
              </a:rPr>
              <a:t>Product</a:t>
            </a:r>
            <a:r>
              <a:rPr dirty="0" sz="130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and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300" spc="-15" b="1">
                <a:latin typeface="Times New Roman"/>
                <a:cs typeface="Times New Roman"/>
              </a:rPr>
              <a:t>input</a:t>
            </a:r>
            <a:r>
              <a:rPr dirty="0" sz="1300" spc="-6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81" name="object 781"/>
          <p:cNvSpPr/>
          <p:nvPr/>
        </p:nvSpPr>
        <p:spPr>
          <a:xfrm>
            <a:off x="2545842" y="153695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2545842" y="1058417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 txBox="1"/>
          <p:nvPr/>
        </p:nvSpPr>
        <p:spPr>
          <a:xfrm>
            <a:off x="4651375" y="4224909"/>
            <a:ext cx="113220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15" b="1">
                <a:latin typeface="Times New Roman"/>
                <a:cs typeface="Times New Roman"/>
              </a:rPr>
              <a:t>OR-OE=OI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4" name="object 784"/>
          <p:cNvSpPr txBox="1"/>
          <p:nvPr/>
        </p:nvSpPr>
        <p:spPr>
          <a:xfrm>
            <a:off x="5516626" y="4501718"/>
            <a:ext cx="148526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b="1">
                <a:latin typeface="Times New Roman"/>
                <a:cs typeface="Times New Roman"/>
              </a:rPr>
              <a:t>OI</a:t>
            </a:r>
            <a:r>
              <a:rPr dirty="0" sz="1750" spc="-240" b="1">
                <a:latin typeface="Times New Roman"/>
                <a:cs typeface="Times New Roman"/>
              </a:rPr>
              <a:t> </a:t>
            </a:r>
            <a:r>
              <a:rPr dirty="0" sz="1750" spc="10" b="1">
                <a:latin typeface="Times New Roman"/>
                <a:cs typeface="Times New Roman"/>
              </a:rPr>
              <a:t>-</a:t>
            </a:r>
            <a:r>
              <a:rPr dirty="0" sz="1750" spc="10" b="1">
                <a:latin typeface="Symbol"/>
                <a:cs typeface="Symbol"/>
              </a:rPr>
              <a:t></a:t>
            </a:r>
            <a:r>
              <a:rPr dirty="0" sz="1750" spc="10" b="1">
                <a:latin typeface="Times New Roman"/>
                <a:cs typeface="Times New Roman"/>
              </a:rPr>
              <a:t>NOA=C-I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5" name="object 785"/>
          <p:cNvSpPr txBox="1"/>
          <p:nvPr/>
        </p:nvSpPr>
        <p:spPr>
          <a:xfrm>
            <a:off x="6665721" y="4779391"/>
            <a:ext cx="179197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latin typeface="Times New Roman"/>
                <a:cs typeface="Times New Roman"/>
              </a:rPr>
              <a:t>C-I</a:t>
            </a:r>
            <a:r>
              <a:rPr dirty="0" sz="1750" spc="-210" b="1">
                <a:latin typeface="Times New Roman"/>
                <a:cs typeface="Times New Roman"/>
              </a:rPr>
              <a:t> </a:t>
            </a:r>
            <a:r>
              <a:rPr dirty="0" sz="1750" spc="-15" b="1">
                <a:latin typeface="Times New Roman"/>
                <a:cs typeface="Times New Roman"/>
              </a:rPr>
              <a:t>-</a:t>
            </a:r>
            <a:r>
              <a:rPr dirty="0" sz="1750" spc="-15" b="1">
                <a:latin typeface="Symbol"/>
                <a:cs typeface="Symbol"/>
              </a:rPr>
              <a:t></a:t>
            </a:r>
            <a:r>
              <a:rPr dirty="0" sz="1750" spc="-15" b="1">
                <a:latin typeface="Times New Roman"/>
                <a:cs typeface="Times New Roman"/>
              </a:rPr>
              <a:t>NFA+NFI=d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6" name="object 786"/>
          <p:cNvSpPr/>
          <p:nvPr/>
        </p:nvSpPr>
        <p:spPr>
          <a:xfrm>
            <a:off x="6643878" y="4536185"/>
            <a:ext cx="388620" cy="556260"/>
          </a:xfrm>
          <a:custGeom>
            <a:avLst/>
            <a:gdLst/>
            <a:ahLst/>
            <a:cxnLst/>
            <a:rect l="l" t="t" r="r" b="b"/>
            <a:pathLst>
              <a:path w="388620" h="556260">
                <a:moveTo>
                  <a:pt x="0" y="555751"/>
                </a:moveTo>
                <a:lnTo>
                  <a:pt x="388239" y="555751"/>
                </a:lnTo>
                <a:lnTo>
                  <a:pt x="388239" y="0"/>
                </a:lnTo>
                <a:lnTo>
                  <a:pt x="0" y="0"/>
                </a:lnTo>
                <a:lnTo>
                  <a:pt x="0" y="555751"/>
                </a:lnTo>
                <a:close/>
              </a:path>
            </a:pathLst>
          </a:custGeom>
          <a:ln w="6910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5481065" y="4260329"/>
            <a:ext cx="332105" cy="553720"/>
          </a:xfrm>
          <a:custGeom>
            <a:avLst/>
            <a:gdLst/>
            <a:ahLst/>
            <a:cxnLst/>
            <a:rect l="l" t="t" r="r" b="b"/>
            <a:pathLst>
              <a:path w="332104" h="553720">
                <a:moveTo>
                  <a:pt x="0" y="553097"/>
                </a:moveTo>
                <a:lnTo>
                  <a:pt x="331774" y="553097"/>
                </a:lnTo>
                <a:lnTo>
                  <a:pt x="331774" y="0"/>
                </a:lnTo>
                <a:lnTo>
                  <a:pt x="0" y="0"/>
                </a:lnTo>
                <a:lnTo>
                  <a:pt x="0" y="553097"/>
                </a:lnTo>
                <a:close/>
              </a:path>
            </a:pathLst>
          </a:custGeom>
          <a:ln w="6911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 txBox="1"/>
          <p:nvPr/>
        </p:nvSpPr>
        <p:spPr>
          <a:xfrm>
            <a:off x="64414" y="4584954"/>
            <a:ext cx="3124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i="1">
                <a:latin typeface="Times New Roman"/>
                <a:cs typeface="Times New Roman"/>
              </a:rPr>
              <a:t>K</a:t>
            </a:r>
            <a:r>
              <a:rPr dirty="0" sz="1200" spc="-5" i="1">
                <a:latin typeface="Times New Roman"/>
                <a:cs typeface="Times New Roman"/>
              </a:rPr>
              <a:t>ey</a:t>
            </a:r>
            <a:r>
              <a:rPr dirty="0" sz="1200" i="1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89" name="object 789"/>
          <p:cNvSpPr/>
          <p:nvPr/>
        </p:nvSpPr>
        <p:spPr>
          <a:xfrm>
            <a:off x="61197" y="4760976"/>
            <a:ext cx="429895" cy="203835"/>
          </a:xfrm>
          <a:custGeom>
            <a:avLst/>
            <a:gdLst/>
            <a:ahLst/>
            <a:cxnLst/>
            <a:rect l="l" t="t" r="r" b="b"/>
            <a:pathLst>
              <a:path w="429895" h="203835">
                <a:moveTo>
                  <a:pt x="0" y="203835"/>
                </a:moveTo>
                <a:lnTo>
                  <a:pt x="429895" y="203835"/>
                </a:lnTo>
                <a:lnTo>
                  <a:pt x="429895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491096" y="4760976"/>
            <a:ext cx="226060" cy="203835"/>
          </a:xfrm>
          <a:custGeom>
            <a:avLst/>
            <a:gdLst/>
            <a:ahLst/>
            <a:cxnLst/>
            <a:rect l="l" t="t" r="r" b="b"/>
            <a:pathLst>
              <a:path w="226059" h="203835">
                <a:moveTo>
                  <a:pt x="0" y="203835"/>
                </a:moveTo>
                <a:lnTo>
                  <a:pt x="226059" y="203835"/>
                </a:lnTo>
                <a:lnTo>
                  <a:pt x="226059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717156" y="4760976"/>
            <a:ext cx="2532380" cy="203835"/>
          </a:xfrm>
          <a:custGeom>
            <a:avLst/>
            <a:gdLst/>
            <a:ahLst/>
            <a:cxnLst/>
            <a:rect l="l" t="t" r="r" b="b"/>
            <a:pathLst>
              <a:path w="2532380" h="203835">
                <a:moveTo>
                  <a:pt x="0" y="203835"/>
                </a:moveTo>
                <a:lnTo>
                  <a:pt x="2532380" y="203835"/>
                </a:lnTo>
                <a:lnTo>
                  <a:pt x="2532380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61197" y="4964747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491096" y="4964747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717156" y="4964747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61197" y="5139728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67"/>
                </a:moveTo>
                <a:lnTo>
                  <a:pt x="429895" y="174967"/>
                </a:lnTo>
                <a:lnTo>
                  <a:pt x="429895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491096" y="5139728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67"/>
                </a:moveTo>
                <a:lnTo>
                  <a:pt x="226059" y="174967"/>
                </a:lnTo>
                <a:lnTo>
                  <a:pt x="226059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717156" y="5139728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67"/>
                </a:moveTo>
                <a:lnTo>
                  <a:pt x="2532380" y="174967"/>
                </a:lnTo>
                <a:lnTo>
                  <a:pt x="2532380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61197" y="5314734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94"/>
                </a:moveTo>
                <a:lnTo>
                  <a:pt x="429895" y="175094"/>
                </a:lnTo>
                <a:lnTo>
                  <a:pt x="429895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491096" y="5314734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94"/>
                </a:moveTo>
                <a:lnTo>
                  <a:pt x="226059" y="175094"/>
                </a:lnTo>
                <a:lnTo>
                  <a:pt x="226059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717156" y="5314734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94"/>
                </a:moveTo>
                <a:lnTo>
                  <a:pt x="2532380" y="175094"/>
                </a:lnTo>
                <a:lnTo>
                  <a:pt x="2532380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61197" y="5489803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688"/>
                </a:moveTo>
                <a:lnTo>
                  <a:pt x="429895" y="174688"/>
                </a:lnTo>
                <a:lnTo>
                  <a:pt x="429895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491096" y="5489803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688"/>
                </a:moveTo>
                <a:lnTo>
                  <a:pt x="226059" y="174688"/>
                </a:lnTo>
                <a:lnTo>
                  <a:pt x="226059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717156" y="5489803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688"/>
                </a:moveTo>
                <a:lnTo>
                  <a:pt x="2532380" y="174688"/>
                </a:lnTo>
                <a:lnTo>
                  <a:pt x="2532380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61197" y="5664492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491096" y="5664492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717156" y="5664492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61197" y="5839434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491096" y="5839434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717156" y="5839434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61197" y="6014377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69"/>
                </a:moveTo>
                <a:lnTo>
                  <a:pt x="429895" y="175069"/>
                </a:lnTo>
                <a:lnTo>
                  <a:pt x="429895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491096" y="6014377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69"/>
                </a:moveTo>
                <a:lnTo>
                  <a:pt x="226059" y="175069"/>
                </a:lnTo>
                <a:lnTo>
                  <a:pt x="226059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717156" y="6014377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69"/>
                </a:moveTo>
                <a:lnTo>
                  <a:pt x="2532380" y="175069"/>
                </a:lnTo>
                <a:lnTo>
                  <a:pt x="2532380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61197" y="6189459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69"/>
                </a:moveTo>
                <a:lnTo>
                  <a:pt x="429895" y="175069"/>
                </a:lnTo>
                <a:lnTo>
                  <a:pt x="429895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491096" y="6189459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69"/>
                </a:moveTo>
                <a:lnTo>
                  <a:pt x="226059" y="175069"/>
                </a:lnTo>
                <a:lnTo>
                  <a:pt x="226059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717156" y="6189459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69"/>
                </a:moveTo>
                <a:lnTo>
                  <a:pt x="2532380" y="175069"/>
                </a:lnTo>
                <a:lnTo>
                  <a:pt x="2532380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61197" y="6364528"/>
            <a:ext cx="429895" cy="203835"/>
          </a:xfrm>
          <a:custGeom>
            <a:avLst/>
            <a:gdLst/>
            <a:ahLst/>
            <a:cxnLst/>
            <a:rect l="l" t="t" r="r" b="b"/>
            <a:pathLst>
              <a:path w="429895" h="203834">
                <a:moveTo>
                  <a:pt x="0" y="203453"/>
                </a:moveTo>
                <a:lnTo>
                  <a:pt x="429895" y="203453"/>
                </a:lnTo>
                <a:lnTo>
                  <a:pt x="429895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491096" y="6364528"/>
            <a:ext cx="226060" cy="203835"/>
          </a:xfrm>
          <a:custGeom>
            <a:avLst/>
            <a:gdLst/>
            <a:ahLst/>
            <a:cxnLst/>
            <a:rect l="l" t="t" r="r" b="b"/>
            <a:pathLst>
              <a:path w="226059" h="203834">
                <a:moveTo>
                  <a:pt x="0" y="203453"/>
                </a:moveTo>
                <a:lnTo>
                  <a:pt x="226059" y="203453"/>
                </a:lnTo>
                <a:lnTo>
                  <a:pt x="226059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717156" y="6364528"/>
            <a:ext cx="2532380" cy="203835"/>
          </a:xfrm>
          <a:custGeom>
            <a:avLst/>
            <a:gdLst/>
            <a:ahLst/>
            <a:cxnLst/>
            <a:rect l="l" t="t" r="r" b="b"/>
            <a:pathLst>
              <a:path w="2532380" h="203834">
                <a:moveTo>
                  <a:pt x="0" y="203453"/>
                </a:moveTo>
                <a:lnTo>
                  <a:pt x="2532380" y="203453"/>
                </a:lnTo>
                <a:lnTo>
                  <a:pt x="2532380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819" name="object 819"/>
          <p:cNvGraphicFramePr>
            <a:graphicFrameLocks noGrp="1"/>
          </p:cNvGraphicFramePr>
          <p:nvPr/>
        </p:nvGraphicFramePr>
        <p:xfrm>
          <a:off x="-27635" y="4782124"/>
          <a:ext cx="3364229" cy="1746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10"/>
                <a:gridCol w="221615"/>
                <a:gridCol w="2618104"/>
              </a:tblGrid>
              <a:tr h="173590">
                <a:tc>
                  <a:txBody>
                    <a:bodyPr/>
                    <a:lstStyle/>
                    <a:p>
                      <a:pPr algn="r" marR="60325">
                        <a:lnSpc>
                          <a:spcPts val="1265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6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flow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debtholders and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issuers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535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flow to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shareholders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238">
                <a:tc>
                  <a:txBody>
                    <a:bodyPr/>
                    <a:lstStyle/>
                    <a:p>
                      <a:pPr algn="r" marR="5905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 flow from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operations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00">
                <a:tc>
                  <a:txBody>
                    <a:bodyPr/>
                    <a:lstStyle/>
                    <a:p>
                      <a:pPr algn="r" marR="59690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investment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692">
                <a:tc>
                  <a:txBody>
                    <a:bodyPr/>
                    <a:lstStyle/>
                    <a:p>
                      <a:pPr algn="r" marR="58419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23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074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revenue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955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expense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07">
                <a:tc>
                  <a:txBody>
                    <a:bodyPr/>
                    <a:lstStyle/>
                    <a:p>
                      <a:pPr algn="r" marR="571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2015">
                <a:tc>
                  <a:txBody>
                    <a:bodyPr/>
                    <a:lstStyle/>
                    <a:p>
                      <a:pPr algn="r" marR="57150">
                        <a:lnSpc>
                          <a:spcPts val="125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5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820" name="object 820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088" y="349123"/>
            <a:ext cx="64801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 Activities: All the Stocks &amp;</a:t>
            </a:r>
            <a:r>
              <a:rPr dirty="0" spc="-45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679" y="1375994"/>
            <a:ext cx="2152015" cy="1306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 i="1">
                <a:latin typeface="Times New Roman"/>
                <a:cs typeface="Times New Roman"/>
              </a:rPr>
              <a:t>Financing </a:t>
            </a:r>
            <a:r>
              <a:rPr dirty="0" sz="1400" i="1">
                <a:latin typeface="Times New Roman"/>
                <a:cs typeface="Times New Roman"/>
              </a:rPr>
              <a:t>activities involve  </a:t>
            </a:r>
            <a:r>
              <a:rPr dirty="0" sz="1400" i="1">
                <a:latin typeface="Times New Roman"/>
                <a:cs typeface="Times New Roman"/>
              </a:rPr>
              <a:t>trading in capital markets.  Operating activities involve  trading with customers and  suppliers in </a:t>
            </a:r>
            <a:r>
              <a:rPr dirty="0" sz="1400" spc="-10" i="1">
                <a:latin typeface="Times New Roman"/>
                <a:cs typeface="Times New Roman"/>
              </a:rPr>
              <a:t>product</a:t>
            </a:r>
            <a:r>
              <a:rPr dirty="0" sz="1400" spc="-135" i="1">
                <a:latin typeface="Times New Roman"/>
                <a:cs typeface="Times New Roman"/>
              </a:rPr>
              <a:t> </a:t>
            </a:r>
            <a:r>
              <a:rPr dirty="0" sz="1400" spc="20" i="1">
                <a:latin typeface="Times New Roman"/>
                <a:cs typeface="Times New Roman"/>
              </a:rPr>
              <a:t>andinput  </a:t>
            </a:r>
            <a:r>
              <a:rPr dirty="0" sz="1400" i="1">
                <a:latin typeface="Times New Roman"/>
                <a:cs typeface="Times New Roman"/>
              </a:rPr>
              <a:t>markets.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61682" y="160477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43628" y="1618488"/>
            <a:ext cx="2235835" cy="0"/>
          </a:xfrm>
          <a:custGeom>
            <a:avLst/>
            <a:gdLst/>
            <a:ahLst/>
            <a:cxnLst/>
            <a:rect l="l" t="t" r="r" b="b"/>
            <a:pathLst>
              <a:path w="2235834" h="0">
                <a:moveTo>
                  <a:pt x="0" y="0"/>
                </a:moveTo>
                <a:lnTo>
                  <a:pt x="2235580" y="0"/>
                </a:lnTo>
              </a:path>
            </a:pathLst>
          </a:custGeom>
          <a:ln w="27431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43628" y="1632204"/>
            <a:ext cx="588010" cy="694690"/>
          </a:xfrm>
          <a:custGeom>
            <a:avLst/>
            <a:gdLst/>
            <a:ahLst/>
            <a:cxnLst/>
            <a:rect l="l" t="t" r="r" b="b"/>
            <a:pathLst>
              <a:path w="588010" h="694689">
                <a:moveTo>
                  <a:pt x="587756" y="0"/>
                </a:moveTo>
                <a:lnTo>
                  <a:pt x="0" y="0"/>
                </a:lnTo>
                <a:lnTo>
                  <a:pt x="0" y="694690"/>
                </a:lnTo>
                <a:lnTo>
                  <a:pt x="587756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43628" y="1632204"/>
            <a:ext cx="1176655" cy="1390015"/>
          </a:xfrm>
          <a:custGeom>
            <a:avLst/>
            <a:gdLst/>
            <a:ahLst/>
            <a:cxnLst/>
            <a:rect l="l" t="t" r="r" b="b"/>
            <a:pathLst>
              <a:path w="1176654" h="1390014">
                <a:moveTo>
                  <a:pt x="1176527" y="0"/>
                </a:moveTo>
                <a:lnTo>
                  <a:pt x="588137" y="0"/>
                </a:lnTo>
                <a:lnTo>
                  <a:pt x="0" y="694690"/>
                </a:lnTo>
                <a:lnTo>
                  <a:pt x="0" y="1389507"/>
                </a:lnTo>
                <a:lnTo>
                  <a:pt x="1176527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43628" y="1632204"/>
            <a:ext cx="1468120" cy="1732280"/>
          </a:xfrm>
          <a:custGeom>
            <a:avLst/>
            <a:gdLst/>
            <a:ahLst/>
            <a:cxnLst/>
            <a:rect l="l" t="t" r="r" b="b"/>
            <a:pathLst>
              <a:path w="1468120" h="1732279">
                <a:moveTo>
                  <a:pt x="1467612" y="0"/>
                </a:moveTo>
                <a:lnTo>
                  <a:pt x="1176782" y="0"/>
                </a:lnTo>
                <a:lnTo>
                  <a:pt x="0" y="1388872"/>
                </a:lnTo>
                <a:lnTo>
                  <a:pt x="0" y="1732153"/>
                </a:lnTo>
                <a:lnTo>
                  <a:pt x="1467612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43628" y="1632204"/>
            <a:ext cx="1757045" cy="2075814"/>
          </a:xfrm>
          <a:custGeom>
            <a:avLst/>
            <a:gdLst/>
            <a:ahLst/>
            <a:cxnLst/>
            <a:rect l="l" t="t" r="r" b="b"/>
            <a:pathLst>
              <a:path w="1757045" h="2075814">
                <a:moveTo>
                  <a:pt x="1757045" y="0"/>
                </a:moveTo>
                <a:lnTo>
                  <a:pt x="1466469" y="0"/>
                </a:lnTo>
                <a:lnTo>
                  <a:pt x="0" y="1732153"/>
                </a:lnTo>
                <a:lnTo>
                  <a:pt x="0" y="2075434"/>
                </a:lnTo>
                <a:lnTo>
                  <a:pt x="1757045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643628" y="1632204"/>
            <a:ext cx="2055495" cy="2427605"/>
          </a:xfrm>
          <a:custGeom>
            <a:avLst/>
            <a:gdLst/>
            <a:ahLst/>
            <a:cxnLst/>
            <a:rect l="l" t="t" r="r" b="b"/>
            <a:pathLst>
              <a:path w="2055495" h="2427604">
                <a:moveTo>
                  <a:pt x="2055368" y="0"/>
                </a:moveTo>
                <a:lnTo>
                  <a:pt x="1757934" y="0"/>
                </a:lnTo>
                <a:lnTo>
                  <a:pt x="0" y="2076196"/>
                </a:lnTo>
                <a:lnTo>
                  <a:pt x="0" y="2427478"/>
                </a:lnTo>
                <a:lnTo>
                  <a:pt x="2055368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43628" y="1632204"/>
            <a:ext cx="2207895" cy="2599690"/>
          </a:xfrm>
          <a:custGeom>
            <a:avLst/>
            <a:gdLst/>
            <a:ahLst/>
            <a:cxnLst/>
            <a:rect l="l" t="t" r="r" b="b"/>
            <a:pathLst>
              <a:path w="2207895" h="2599690">
                <a:moveTo>
                  <a:pt x="2207895" y="0"/>
                </a:moveTo>
                <a:lnTo>
                  <a:pt x="2055368" y="0"/>
                </a:lnTo>
                <a:lnTo>
                  <a:pt x="0" y="2427605"/>
                </a:lnTo>
                <a:lnTo>
                  <a:pt x="0" y="2599436"/>
                </a:lnTo>
                <a:lnTo>
                  <a:pt x="145161" y="2599436"/>
                </a:lnTo>
                <a:lnTo>
                  <a:pt x="2207895" y="163322"/>
                </a:lnTo>
                <a:lnTo>
                  <a:pt x="2207895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788408" y="1795272"/>
            <a:ext cx="2063750" cy="2436495"/>
          </a:xfrm>
          <a:custGeom>
            <a:avLst/>
            <a:gdLst/>
            <a:ahLst/>
            <a:cxnLst/>
            <a:rect l="l" t="t" r="r" b="b"/>
            <a:pathLst>
              <a:path w="2063750" h="2436495">
                <a:moveTo>
                  <a:pt x="2063368" y="0"/>
                </a:moveTo>
                <a:lnTo>
                  <a:pt x="0" y="2436367"/>
                </a:lnTo>
                <a:lnTo>
                  <a:pt x="297814" y="2436367"/>
                </a:lnTo>
                <a:lnTo>
                  <a:pt x="2063368" y="351536"/>
                </a:lnTo>
                <a:lnTo>
                  <a:pt x="206336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085588" y="2147316"/>
            <a:ext cx="1766570" cy="2084705"/>
          </a:xfrm>
          <a:custGeom>
            <a:avLst/>
            <a:gdLst/>
            <a:ahLst/>
            <a:cxnLst/>
            <a:rect l="l" t="t" r="r" b="b"/>
            <a:pathLst>
              <a:path w="1766570" h="2084704">
                <a:moveTo>
                  <a:pt x="1766189" y="0"/>
                </a:moveTo>
                <a:lnTo>
                  <a:pt x="0" y="2084705"/>
                </a:lnTo>
                <a:lnTo>
                  <a:pt x="290829" y="2084705"/>
                </a:lnTo>
                <a:lnTo>
                  <a:pt x="1766189" y="343408"/>
                </a:lnTo>
                <a:lnTo>
                  <a:pt x="1766189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376671" y="2490216"/>
            <a:ext cx="1475105" cy="1741805"/>
          </a:xfrm>
          <a:custGeom>
            <a:avLst/>
            <a:gdLst/>
            <a:ahLst/>
            <a:cxnLst/>
            <a:rect l="l" t="t" r="r" b="b"/>
            <a:pathLst>
              <a:path w="1475104" h="1741804">
                <a:moveTo>
                  <a:pt x="1474597" y="0"/>
                </a:moveTo>
                <a:lnTo>
                  <a:pt x="0" y="1741424"/>
                </a:lnTo>
                <a:lnTo>
                  <a:pt x="290829" y="1741424"/>
                </a:lnTo>
                <a:lnTo>
                  <a:pt x="1474597" y="343281"/>
                </a:lnTo>
                <a:lnTo>
                  <a:pt x="1474597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667755" y="2833116"/>
            <a:ext cx="1183640" cy="1397635"/>
          </a:xfrm>
          <a:custGeom>
            <a:avLst/>
            <a:gdLst/>
            <a:ahLst/>
            <a:cxnLst/>
            <a:rect l="l" t="t" r="r" b="b"/>
            <a:pathLst>
              <a:path w="1183640" h="1397635">
                <a:moveTo>
                  <a:pt x="1183513" y="0"/>
                </a:moveTo>
                <a:lnTo>
                  <a:pt x="0" y="1397381"/>
                </a:lnTo>
                <a:lnTo>
                  <a:pt x="297434" y="1397381"/>
                </a:lnTo>
                <a:lnTo>
                  <a:pt x="1183513" y="351282"/>
                </a:lnTo>
                <a:lnTo>
                  <a:pt x="1183513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964935" y="3185160"/>
            <a:ext cx="887094" cy="1047115"/>
          </a:xfrm>
          <a:custGeom>
            <a:avLst/>
            <a:gdLst/>
            <a:ahLst/>
            <a:cxnLst/>
            <a:rect l="l" t="t" r="r" b="b"/>
            <a:pathLst>
              <a:path w="887095" h="1047114">
                <a:moveTo>
                  <a:pt x="886713" y="0"/>
                </a:moveTo>
                <a:lnTo>
                  <a:pt x="0" y="1046733"/>
                </a:lnTo>
                <a:lnTo>
                  <a:pt x="588771" y="1046733"/>
                </a:lnTo>
                <a:lnTo>
                  <a:pt x="886713" y="695070"/>
                </a:lnTo>
                <a:lnTo>
                  <a:pt x="886713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553200" y="3880103"/>
            <a:ext cx="299085" cy="351790"/>
          </a:xfrm>
          <a:custGeom>
            <a:avLst/>
            <a:gdLst/>
            <a:ahLst/>
            <a:cxnLst/>
            <a:rect l="l" t="t" r="r" b="b"/>
            <a:pathLst>
              <a:path w="299084" h="351789">
                <a:moveTo>
                  <a:pt x="298576" y="0"/>
                </a:moveTo>
                <a:lnTo>
                  <a:pt x="0" y="351790"/>
                </a:lnTo>
                <a:lnTo>
                  <a:pt x="291592" y="351790"/>
                </a:lnTo>
                <a:lnTo>
                  <a:pt x="298576" y="343408"/>
                </a:lnTo>
                <a:lnTo>
                  <a:pt x="298576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661150" y="1743455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259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957315" y="1767649"/>
            <a:ext cx="728345" cy="0"/>
          </a:xfrm>
          <a:custGeom>
            <a:avLst/>
            <a:gdLst/>
            <a:ahLst/>
            <a:cxnLst/>
            <a:rect l="l" t="t" r="r" b="b"/>
            <a:pathLst>
              <a:path w="728345" h="0">
                <a:moveTo>
                  <a:pt x="0" y="0"/>
                </a:moveTo>
                <a:lnTo>
                  <a:pt x="728217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957315" y="1944141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8851"/>
                </a:moveTo>
                <a:lnTo>
                  <a:pt x="679284" y="158851"/>
                </a:lnTo>
                <a:lnTo>
                  <a:pt x="679284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957315" y="1792274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1968"/>
                </a:moveTo>
                <a:lnTo>
                  <a:pt x="679284" y="151968"/>
                </a:lnTo>
                <a:lnTo>
                  <a:pt x="679284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957315" y="2255723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9308"/>
                </a:moveTo>
                <a:lnTo>
                  <a:pt x="679284" y="159308"/>
                </a:lnTo>
                <a:lnTo>
                  <a:pt x="679284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957315" y="2103145"/>
            <a:ext cx="679450" cy="153035"/>
          </a:xfrm>
          <a:custGeom>
            <a:avLst/>
            <a:gdLst/>
            <a:ahLst/>
            <a:cxnLst/>
            <a:rect l="l" t="t" r="r" b="b"/>
            <a:pathLst>
              <a:path w="679450" h="153035">
                <a:moveTo>
                  <a:pt x="0" y="152628"/>
                </a:moveTo>
                <a:lnTo>
                  <a:pt x="679284" y="152628"/>
                </a:lnTo>
                <a:lnTo>
                  <a:pt x="679284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957315" y="2415539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957315" y="2567914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19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957315" y="2727960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957315" y="2880309"/>
            <a:ext cx="679450" cy="158750"/>
          </a:xfrm>
          <a:custGeom>
            <a:avLst/>
            <a:gdLst/>
            <a:ahLst/>
            <a:cxnLst/>
            <a:rect l="l" t="t" r="r" b="b"/>
            <a:pathLst>
              <a:path w="679450" h="158750">
                <a:moveTo>
                  <a:pt x="0" y="158419"/>
                </a:moveTo>
                <a:lnTo>
                  <a:pt x="679284" y="158419"/>
                </a:lnTo>
                <a:lnTo>
                  <a:pt x="679284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957315" y="3038855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957315" y="3191230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957315" y="3351276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957315" y="3503625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943"/>
                </a:moveTo>
                <a:lnTo>
                  <a:pt x="679284" y="159943"/>
                </a:lnTo>
                <a:lnTo>
                  <a:pt x="679284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957315" y="3814673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957315" y="366217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957315" y="397459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399"/>
                </a:moveTo>
                <a:lnTo>
                  <a:pt x="679284" y="152399"/>
                </a:lnTo>
                <a:lnTo>
                  <a:pt x="679284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9042527" y="160477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778495" y="1618488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59" h="0">
                <a:moveTo>
                  <a:pt x="0" y="0"/>
                </a:moveTo>
                <a:lnTo>
                  <a:pt x="1280159" y="0"/>
                </a:lnTo>
              </a:path>
            </a:pathLst>
          </a:custGeom>
          <a:ln w="27431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778495" y="1632204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4" h="693419">
                <a:moveTo>
                  <a:pt x="331850" y="0"/>
                </a:moveTo>
                <a:lnTo>
                  <a:pt x="0" y="0"/>
                </a:lnTo>
                <a:lnTo>
                  <a:pt x="0" y="693166"/>
                </a:lnTo>
                <a:lnTo>
                  <a:pt x="33185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778495" y="1632204"/>
            <a:ext cx="664210" cy="1386205"/>
          </a:xfrm>
          <a:custGeom>
            <a:avLst/>
            <a:gdLst/>
            <a:ahLst/>
            <a:cxnLst/>
            <a:rect l="l" t="t" r="r" b="b"/>
            <a:pathLst>
              <a:path w="664209" h="1386205">
                <a:moveTo>
                  <a:pt x="664209" y="0"/>
                </a:moveTo>
                <a:lnTo>
                  <a:pt x="332231" y="0"/>
                </a:lnTo>
                <a:lnTo>
                  <a:pt x="0" y="693166"/>
                </a:lnTo>
                <a:lnTo>
                  <a:pt x="0" y="1386205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778495" y="1632204"/>
            <a:ext cx="830580" cy="1732914"/>
          </a:xfrm>
          <a:custGeom>
            <a:avLst/>
            <a:gdLst/>
            <a:ahLst/>
            <a:cxnLst/>
            <a:rect l="l" t="t" r="r" b="b"/>
            <a:pathLst>
              <a:path w="830579" h="1732914">
                <a:moveTo>
                  <a:pt x="830579" y="0"/>
                </a:moveTo>
                <a:lnTo>
                  <a:pt x="664590" y="0"/>
                </a:lnTo>
                <a:lnTo>
                  <a:pt x="0" y="1386078"/>
                </a:lnTo>
                <a:lnTo>
                  <a:pt x="0" y="1732407"/>
                </a:lnTo>
                <a:lnTo>
                  <a:pt x="830579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778495" y="1632204"/>
            <a:ext cx="996950" cy="2080260"/>
          </a:xfrm>
          <a:custGeom>
            <a:avLst/>
            <a:gdLst/>
            <a:ahLst/>
            <a:cxnLst/>
            <a:rect l="l" t="t" r="r" b="b"/>
            <a:pathLst>
              <a:path w="996950" h="2080260">
                <a:moveTo>
                  <a:pt x="996696" y="0"/>
                </a:moveTo>
                <a:lnTo>
                  <a:pt x="830326" y="0"/>
                </a:lnTo>
                <a:lnTo>
                  <a:pt x="0" y="1733042"/>
                </a:lnTo>
                <a:lnTo>
                  <a:pt x="0" y="2079879"/>
                </a:lnTo>
                <a:lnTo>
                  <a:pt x="996696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778495" y="1632204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4" h="2426335">
                <a:moveTo>
                  <a:pt x="1162430" y="0"/>
                </a:moveTo>
                <a:lnTo>
                  <a:pt x="996442" y="0"/>
                </a:lnTo>
                <a:lnTo>
                  <a:pt x="0" y="2079625"/>
                </a:lnTo>
                <a:lnTo>
                  <a:pt x="0" y="2426081"/>
                </a:lnTo>
                <a:lnTo>
                  <a:pt x="1162430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778495" y="1632204"/>
            <a:ext cx="1254125" cy="2599690"/>
          </a:xfrm>
          <a:custGeom>
            <a:avLst/>
            <a:gdLst/>
            <a:ahLst/>
            <a:cxnLst/>
            <a:rect l="l" t="t" r="r" b="b"/>
            <a:pathLst>
              <a:path w="1254125" h="2599690">
                <a:moveTo>
                  <a:pt x="1253744" y="0"/>
                </a:moveTo>
                <a:lnTo>
                  <a:pt x="1163701" y="0"/>
                </a:lnTo>
                <a:lnTo>
                  <a:pt x="0" y="2426335"/>
                </a:lnTo>
                <a:lnTo>
                  <a:pt x="0" y="2599436"/>
                </a:lnTo>
                <a:lnTo>
                  <a:pt x="83057" y="2599436"/>
                </a:lnTo>
                <a:lnTo>
                  <a:pt x="1253744" y="158876"/>
                </a:lnTo>
                <a:lnTo>
                  <a:pt x="125374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860792" y="1792223"/>
            <a:ext cx="1170305" cy="2439670"/>
          </a:xfrm>
          <a:custGeom>
            <a:avLst/>
            <a:gdLst/>
            <a:ahLst/>
            <a:cxnLst/>
            <a:rect l="l" t="t" r="r" b="b"/>
            <a:pathLst>
              <a:path w="1170304" h="2439670">
                <a:moveTo>
                  <a:pt x="1170051" y="0"/>
                </a:moveTo>
                <a:lnTo>
                  <a:pt x="0" y="2439289"/>
                </a:lnTo>
                <a:lnTo>
                  <a:pt x="166369" y="2439289"/>
                </a:lnTo>
                <a:lnTo>
                  <a:pt x="1170051" y="346328"/>
                </a:lnTo>
                <a:lnTo>
                  <a:pt x="1170051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8028431" y="2138172"/>
            <a:ext cx="1002665" cy="2094230"/>
          </a:xfrm>
          <a:custGeom>
            <a:avLst/>
            <a:gdLst/>
            <a:ahLst/>
            <a:cxnLst/>
            <a:rect l="l" t="t" r="r" b="b"/>
            <a:pathLst>
              <a:path w="1002665" h="2094229">
                <a:moveTo>
                  <a:pt x="1002538" y="0"/>
                </a:moveTo>
                <a:lnTo>
                  <a:pt x="0" y="2093721"/>
                </a:lnTo>
                <a:lnTo>
                  <a:pt x="165735" y="2093721"/>
                </a:lnTo>
                <a:lnTo>
                  <a:pt x="1002538" y="346582"/>
                </a:lnTo>
                <a:lnTo>
                  <a:pt x="1002538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8194547" y="2484120"/>
            <a:ext cx="838200" cy="1746885"/>
          </a:xfrm>
          <a:custGeom>
            <a:avLst/>
            <a:gdLst/>
            <a:ahLst/>
            <a:cxnLst/>
            <a:rect l="l" t="t" r="r" b="b"/>
            <a:pathLst>
              <a:path w="838200" h="1746885">
                <a:moveTo>
                  <a:pt x="837692" y="0"/>
                </a:moveTo>
                <a:lnTo>
                  <a:pt x="0" y="1746503"/>
                </a:lnTo>
                <a:lnTo>
                  <a:pt x="166370" y="1746503"/>
                </a:lnTo>
                <a:lnTo>
                  <a:pt x="837692" y="346455"/>
                </a:lnTo>
                <a:lnTo>
                  <a:pt x="837692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8360664" y="2831592"/>
            <a:ext cx="670560" cy="1400175"/>
          </a:xfrm>
          <a:custGeom>
            <a:avLst/>
            <a:gdLst/>
            <a:ahLst/>
            <a:cxnLst/>
            <a:rect l="l" t="t" r="r" b="b"/>
            <a:pathLst>
              <a:path w="670559" h="1400175">
                <a:moveTo>
                  <a:pt x="670178" y="0"/>
                </a:moveTo>
                <a:lnTo>
                  <a:pt x="0" y="1400048"/>
                </a:lnTo>
                <a:lnTo>
                  <a:pt x="165734" y="1400048"/>
                </a:lnTo>
                <a:lnTo>
                  <a:pt x="670178" y="346456"/>
                </a:lnTo>
                <a:lnTo>
                  <a:pt x="670178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8526780" y="3177539"/>
            <a:ext cx="504825" cy="1054735"/>
          </a:xfrm>
          <a:custGeom>
            <a:avLst/>
            <a:gdLst/>
            <a:ahLst/>
            <a:cxnLst/>
            <a:rect l="l" t="t" r="r" b="b"/>
            <a:pathLst>
              <a:path w="504825" h="1054735">
                <a:moveTo>
                  <a:pt x="504317" y="0"/>
                </a:moveTo>
                <a:lnTo>
                  <a:pt x="0" y="1054354"/>
                </a:lnTo>
                <a:lnTo>
                  <a:pt x="331597" y="1054354"/>
                </a:lnTo>
                <a:lnTo>
                  <a:pt x="504317" y="693293"/>
                </a:lnTo>
                <a:lnTo>
                  <a:pt x="504317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8859011" y="3870959"/>
            <a:ext cx="172085" cy="361315"/>
          </a:xfrm>
          <a:custGeom>
            <a:avLst/>
            <a:gdLst/>
            <a:ahLst/>
            <a:cxnLst/>
            <a:rect l="l" t="t" r="r" b="b"/>
            <a:pathLst>
              <a:path w="172084" h="361314">
                <a:moveTo>
                  <a:pt x="171958" y="0"/>
                </a:moveTo>
                <a:lnTo>
                  <a:pt x="0" y="360806"/>
                </a:lnTo>
                <a:lnTo>
                  <a:pt x="165100" y="360806"/>
                </a:lnTo>
                <a:lnTo>
                  <a:pt x="171958" y="346582"/>
                </a:lnTo>
                <a:lnTo>
                  <a:pt x="171958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6057235" y="2294914"/>
            <a:ext cx="539115" cy="12928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4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Financial</a:t>
            </a:r>
            <a:endParaRPr sz="175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25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30" b="1">
                <a:solidFill>
                  <a:srgbClr val="043BE8"/>
                </a:solidFill>
                <a:latin typeface="Times New Roman"/>
                <a:cs typeface="Times New Roman"/>
              </a:rPr>
              <a:t>(NFA)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8893047" y="1688592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5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882128" y="1712848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7882128" y="17713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61"/>
                </a:moveTo>
                <a:lnTo>
                  <a:pt x="982751" y="20361"/>
                </a:lnTo>
                <a:lnTo>
                  <a:pt x="982751" y="0"/>
                </a:lnTo>
                <a:lnTo>
                  <a:pt x="0" y="0"/>
                </a:lnTo>
                <a:lnTo>
                  <a:pt x="0" y="2036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7882128" y="175769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78"/>
                </a:moveTo>
                <a:lnTo>
                  <a:pt x="982751" y="13578"/>
                </a:lnTo>
                <a:lnTo>
                  <a:pt x="982751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7882128" y="17373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7882128" y="182668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7882128" y="1792223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417"/>
                </a:moveTo>
                <a:lnTo>
                  <a:pt x="982726" y="34417"/>
                </a:lnTo>
                <a:lnTo>
                  <a:pt x="982726" y="0"/>
                </a:lnTo>
                <a:lnTo>
                  <a:pt x="0" y="0"/>
                </a:lnTo>
                <a:lnTo>
                  <a:pt x="0" y="3441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7882128" y="18409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882128" y="187464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882128" y="186076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882128" y="18958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882128" y="190952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882128" y="1930907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7882128" y="1964446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7882128" y="19857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882128" y="19994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882128" y="20208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882128" y="20344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7882128" y="20558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882128" y="206953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7882128" y="20894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7882128" y="210313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7882128" y="21244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882128" y="213812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7882128" y="21594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7882128" y="217934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7882128" y="21945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7882128" y="221442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7882128" y="22280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7882128" y="22632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7882128" y="22493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7882128" y="22844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7882128" y="22981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7882128" y="23180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7882128" y="233173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7882128" y="235301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7882128" y="23743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7882128" y="23880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7882128" y="2409444"/>
            <a:ext cx="982980" cy="33655"/>
          </a:xfrm>
          <a:custGeom>
            <a:avLst/>
            <a:gdLst/>
            <a:ahLst/>
            <a:cxnLst/>
            <a:rect l="l" t="t" r="r" b="b"/>
            <a:pathLst>
              <a:path w="982979" h="33655">
                <a:moveTo>
                  <a:pt x="0" y="33146"/>
                </a:moveTo>
                <a:lnTo>
                  <a:pt x="982726" y="33146"/>
                </a:lnTo>
                <a:lnTo>
                  <a:pt x="982726" y="0"/>
                </a:lnTo>
                <a:lnTo>
                  <a:pt x="0" y="0"/>
                </a:lnTo>
                <a:lnTo>
                  <a:pt x="0" y="33146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7882128" y="24429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7882128" y="24566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7882128" y="24780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7882128" y="24916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882128" y="2526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882128" y="2513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882128" y="25466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7882128" y="25617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882128" y="260270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882128" y="258168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6"/>
                </a:moveTo>
                <a:lnTo>
                  <a:pt x="982751" y="21056"/>
                </a:lnTo>
                <a:lnTo>
                  <a:pt x="982751" y="0"/>
                </a:lnTo>
                <a:lnTo>
                  <a:pt x="0" y="0"/>
                </a:lnTo>
                <a:lnTo>
                  <a:pt x="0" y="2105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882128" y="26374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882128" y="261670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882128" y="26857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7882128" y="267220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91"/>
                </a:moveTo>
                <a:lnTo>
                  <a:pt x="982751" y="13591"/>
                </a:lnTo>
                <a:lnTo>
                  <a:pt x="982751" y="0"/>
                </a:lnTo>
                <a:lnTo>
                  <a:pt x="0" y="0"/>
                </a:lnTo>
                <a:lnTo>
                  <a:pt x="0" y="13591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7882128" y="26517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7882128" y="274167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544"/>
                </a:moveTo>
                <a:lnTo>
                  <a:pt x="982726" y="34544"/>
                </a:lnTo>
                <a:lnTo>
                  <a:pt x="982726" y="0"/>
                </a:lnTo>
                <a:lnTo>
                  <a:pt x="0" y="0"/>
                </a:lnTo>
                <a:lnTo>
                  <a:pt x="0" y="3454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7882128" y="27206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751" y="21057"/>
                </a:lnTo>
                <a:lnTo>
                  <a:pt x="982751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7882128" y="27065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7903971" y="2122042"/>
            <a:ext cx="421005" cy="372110"/>
          </a:xfrm>
          <a:custGeom>
            <a:avLst/>
            <a:gdLst/>
            <a:ahLst/>
            <a:cxnLst/>
            <a:rect l="l" t="t" r="r" b="b"/>
            <a:pathLst>
              <a:path w="421004" h="372110">
                <a:moveTo>
                  <a:pt x="59021" y="279400"/>
                </a:moveTo>
                <a:lnTo>
                  <a:pt x="16509" y="279400"/>
                </a:lnTo>
                <a:lnTo>
                  <a:pt x="18033" y="280670"/>
                </a:lnTo>
                <a:lnTo>
                  <a:pt x="19557" y="280670"/>
                </a:lnTo>
                <a:lnTo>
                  <a:pt x="22478" y="283210"/>
                </a:lnTo>
                <a:lnTo>
                  <a:pt x="26797" y="288289"/>
                </a:lnTo>
                <a:lnTo>
                  <a:pt x="82676" y="345439"/>
                </a:lnTo>
                <a:lnTo>
                  <a:pt x="86995" y="350520"/>
                </a:lnTo>
                <a:lnTo>
                  <a:pt x="89407" y="353060"/>
                </a:lnTo>
                <a:lnTo>
                  <a:pt x="89916" y="354330"/>
                </a:lnTo>
                <a:lnTo>
                  <a:pt x="90677" y="356870"/>
                </a:lnTo>
                <a:lnTo>
                  <a:pt x="90677" y="358139"/>
                </a:lnTo>
                <a:lnTo>
                  <a:pt x="90043" y="360680"/>
                </a:lnTo>
                <a:lnTo>
                  <a:pt x="89534" y="363220"/>
                </a:lnTo>
                <a:lnTo>
                  <a:pt x="87883" y="364489"/>
                </a:lnTo>
                <a:lnTo>
                  <a:pt x="85344" y="367030"/>
                </a:lnTo>
                <a:lnTo>
                  <a:pt x="82423" y="370839"/>
                </a:lnTo>
                <a:lnTo>
                  <a:pt x="84835" y="372110"/>
                </a:lnTo>
                <a:lnTo>
                  <a:pt x="124078" y="335280"/>
                </a:lnTo>
                <a:lnTo>
                  <a:pt x="126365" y="332739"/>
                </a:lnTo>
                <a:lnTo>
                  <a:pt x="112522" y="332739"/>
                </a:lnTo>
                <a:lnTo>
                  <a:pt x="107950" y="330200"/>
                </a:lnTo>
                <a:lnTo>
                  <a:pt x="59021" y="279400"/>
                </a:lnTo>
                <a:close/>
              </a:path>
              <a:path w="421004" h="372110">
                <a:moveTo>
                  <a:pt x="129729" y="242570"/>
                </a:moveTo>
                <a:lnTo>
                  <a:pt x="68960" y="242570"/>
                </a:lnTo>
                <a:lnTo>
                  <a:pt x="76834" y="245110"/>
                </a:lnTo>
                <a:lnTo>
                  <a:pt x="84433" y="247650"/>
                </a:lnTo>
                <a:lnTo>
                  <a:pt x="117228" y="276860"/>
                </a:lnTo>
                <a:lnTo>
                  <a:pt x="130301" y="304800"/>
                </a:lnTo>
                <a:lnTo>
                  <a:pt x="130280" y="311150"/>
                </a:lnTo>
                <a:lnTo>
                  <a:pt x="128698" y="317500"/>
                </a:lnTo>
                <a:lnTo>
                  <a:pt x="125569" y="322580"/>
                </a:lnTo>
                <a:lnTo>
                  <a:pt x="120903" y="328930"/>
                </a:lnTo>
                <a:lnTo>
                  <a:pt x="118745" y="330200"/>
                </a:lnTo>
                <a:lnTo>
                  <a:pt x="116712" y="331470"/>
                </a:lnTo>
                <a:lnTo>
                  <a:pt x="114934" y="332739"/>
                </a:lnTo>
                <a:lnTo>
                  <a:pt x="126365" y="332739"/>
                </a:lnTo>
                <a:lnTo>
                  <a:pt x="129794" y="328930"/>
                </a:lnTo>
                <a:lnTo>
                  <a:pt x="133603" y="325120"/>
                </a:lnTo>
                <a:lnTo>
                  <a:pt x="135762" y="321310"/>
                </a:lnTo>
                <a:lnTo>
                  <a:pt x="140716" y="314960"/>
                </a:lnTo>
                <a:lnTo>
                  <a:pt x="144145" y="308610"/>
                </a:lnTo>
                <a:lnTo>
                  <a:pt x="148462" y="295910"/>
                </a:lnTo>
                <a:lnTo>
                  <a:pt x="149478" y="290830"/>
                </a:lnTo>
                <a:lnTo>
                  <a:pt x="149225" y="276860"/>
                </a:lnTo>
                <a:lnTo>
                  <a:pt x="147700" y="270510"/>
                </a:lnTo>
                <a:lnTo>
                  <a:pt x="141604" y="256539"/>
                </a:lnTo>
                <a:lnTo>
                  <a:pt x="137032" y="250189"/>
                </a:lnTo>
                <a:lnTo>
                  <a:pt x="131063" y="243839"/>
                </a:lnTo>
                <a:lnTo>
                  <a:pt x="129729" y="242570"/>
                </a:lnTo>
                <a:close/>
              </a:path>
              <a:path w="421004" h="372110">
                <a:moveTo>
                  <a:pt x="93638" y="223520"/>
                </a:moveTo>
                <a:lnTo>
                  <a:pt x="85375" y="223520"/>
                </a:lnTo>
                <a:lnTo>
                  <a:pt x="68706" y="226060"/>
                </a:lnTo>
                <a:lnTo>
                  <a:pt x="61727" y="229870"/>
                </a:lnTo>
                <a:lnTo>
                  <a:pt x="54498" y="233680"/>
                </a:lnTo>
                <a:lnTo>
                  <a:pt x="47007" y="240030"/>
                </a:lnTo>
                <a:lnTo>
                  <a:pt x="39243" y="246380"/>
                </a:lnTo>
                <a:lnTo>
                  <a:pt x="0" y="284480"/>
                </a:lnTo>
                <a:lnTo>
                  <a:pt x="2285" y="287020"/>
                </a:lnTo>
                <a:lnTo>
                  <a:pt x="5206" y="284480"/>
                </a:lnTo>
                <a:lnTo>
                  <a:pt x="7620" y="281939"/>
                </a:lnTo>
                <a:lnTo>
                  <a:pt x="10032" y="280670"/>
                </a:lnTo>
                <a:lnTo>
                  <a:pt x="12319" y="279400"/>
                </a:lnTo>
                <a:lnTo>
                  <a:pt x="59021" y="279400"/>
                </a:lnTo>
                <a:lnTo>
                  <a:pt x="38226" y="257810"/>
                </a:lnTo>
                <a:lnTo>
                  <a:pt x="45466" y="250189"/>
                </a:lnTo>
                <a:lnTo>
                  <a:pt x="51180" y="246380"/>
                </a:lnTo>
                <a:lnTo>
                  <a:pt x="55625" y="245110"/>
                </a:lnTo>
                <a:lnTo>
                  <a:pt x="61849" y="242570"/>
                </a:lnTo>
                <a:lnTo>
                  <a:pt x="129729" y="242570"/>
                </a:lnTo>
                <a:lnTo>
                  <a:pt x="124392" y="237489"/>
                </a:lnTo>
                <a:lnTo>
                  <a:pt x="117316" y="232410"/>
                </a:lnTo>
                <a:lnTo>
                  <a:pt x="109811" y="228600"/>
                </a:lnTo>
                <a:lnTo>
                  <a:pt x="101853" y="226060"/>
                </a:lnTo>
                <a:lnTo>
                  <a:pt x="93638" y="223520"/>
                </a:lnTo>
                <a:close/>
              </a:path>
              <a:path w="421004" h="372110">
                <a:moveTo>
                  <a:pt x="172847" y="181610"/>
                </a:moveTo>
                <a:lnTo>
                  <a:pt x="163449" y="181610"/>
                </a:lnTo>
                <a:lnTo>
                  <a:pt x="155701" y="184150"/>
                </a:lnTo>
                <a:lnTo>
                  <a:pt x="139064" y="217170"/>
                </a:lnTo>
                <a:lnTo>
                  <a:pt x="140158" y="224789"/>
                </a:lnTo>
                <a:lnTo>
                  <a:pt x="166560" y="259080"/>
                </a:lnTo>
                <a:lnTo>
                  <a:pt x="187967" y="265430"/>
                </a:lnTo>
                <a:lnTo>
                  <a:pt x="195802" y="264160"/>
                </a:lnTo>
                <a:lnTo>
                  <a:pt x="218948" y="242570"/>
                </a:lnTo>
                <a:lnTo>
                  <a:pt x="199771" y="242570"/>
                </a:lnTo>
                <a:lnTo>
                  <a:pt x="187031" y="240030"/>
                </a:lnTo>
                <a:lnTo>
                  <a:pt x="180816" y="237489"/>
                </a:lnTo>
                <a:lnTo>
                  <a:pt x="174648" y="233680"/>
                </a:lnTo>
                <a:lnTo>
                  <a:pt x="168528" y="228600"/>
                </a:lnTo>
                <a:lnTo>
                  <a:pt x="172521" y="224789"/>
                </a:lnTo>
                <a:lnTo>
                  <a:pt x="163956" y="224789"/>
                </a:lnTo>
                <a:lnTo>
                  <a:pt x="161798" y="222250"/>
                </a:lnTo>
                <a:lnTo>
                  <a:pt x="155321" y="215900"/>
                </a:lnTo>
                <a:lnTo>
                  <a:pt x="151510" y="209550"/>
                </a:lnTo>
                <a:lnTo>
                  <a:pt x="149732" y="199389"/>
                </a:lnTo>
                <a:lnTo>
                  <a:pt x="150495" y="196850"/>
                </a:lnTo>
                <a:lnTo>
                  <a:pt x="152653" y="194310"/>
                </a:lnTo>
                <a:lnTo>
                  <a:pt x="154177" y="193039"/>
                </a:lnTo>
                <a:lnTo>
                  <a:pt x="157479" y="193039"/>
                </a:lnTo>
                <a:lnTo>
                  <a:pt x="160274" y="191770"/>
                </a:lnTo>
                <a:lnTo>
                  <a:pt x="195897" y="191770"/>
                </a:lnTo>
                <a:lnTo>
                  <a:pt x="194421" y="190500"/>
                </a:lnTo>
                <a:lnTo>
                  <a:pt x="187134" y="185420"/>
                </a:lnTo>
                <a:lnTo>
                  <a:pt x="179943" y="182880"/>
                </a:lnTo>
                <a:lnTo>
                  <a:pt x="172847" y="181610"/>
                </a:lnTo>
                <a:close/>
              </a:path>
              <a:path w="421004" h="372110">
                <a:moveTo>
                  <a:pt x="217043" y="213360"/>
                </a:moveTo>
                <a:lnTo>
                  <a:pt x="213486" y="213360"/>
                </a:lnTo>
                <a:lnTo>
                  <a:pt x="214756" y="219710"/>
                </a:lnTo>
                <a:lnTo>
                  <a:pt x="215010" y="224789"/>
                </a:lnTo>
                <a:lnTo>
                  <a:pt x="199771" y="242570"/>
                </a:lnTo>
                <a:lnTo>
                  <a:pt x="218948" y="242570"/>
                </a:lnTo>
                <a:lnTo>
                  <a:pt x="221233" y="231139"/>
                </a:lnTo>
                <a:lnTo>
                  <a:pt x="220218" y="222250"/>
                </a:lnTo>
                <a:lnTo>
                  <a:pt x="217043" y="213360"/>
                </a:lnTo>
                <a:close/>
              </a:path>
              <a:path w="421004" h="372110">
                <a:moveTo>
                  <a:pt x="195897" y="191770"/>
                </a:moveTo>
                <a:lnTo>
                  <a:pt x="160274" y="191770"/>
                </a:lnTo>
                <a:lnTo>
                  <a:pt x="166624" y="194310"/>
                </a:lnTo>
                <a:lnTo>
                  <a:pt x="174878" y="200660"/>
                </a:lnTo>
                <a:lnTo>
                  <a:pt x="181609" y="208280"/>
                </a:lnTo>
                <a:lnTo>
                  <a:pt x="163956" y="224789"/>
                </a:lnTo>
                <a:lnTo>
                  <a:pt x="172521" y="224789"/>
                </a:lnTo>
                <a:lnTo>
                  <a:pt x="201802" y="196850"/>
                </a:lnTo>
                <a:lnTo>
                  <a:pt x="195897" y="191770"/>
                </a:lnTo>
                <a:close/>
              </a:path>
              <a:path w="421004" h="372110">
                <a:moveTo>
                  <a:pt x="200806" y="135889"/>
                </a:moveTo>
                <a:lnTo>
                  <a:pt x="165988" y="135889"/>
                </a:lnTo>
                <a:lnTo>
                  <a:pt x="167131" y="137160"/>
                </a:lnTo>
                <a:lnTo>
                  <a:pt x="169291" y="138430"/>
                </a:lnTo>
                <a:lnTo>
                  <a:pt x="247142" y="219710"/>
                </a:lnTo>
                <a:lnTo>
                  <a:pt x="249300" y="217170"/>
                </a:lnTo>
                <a:lnTo>
                  <a:pt x="252983" y="200660"/>
                </a:lnTo>
                <a:lnTo>
                  <a:pt x="261874" y="200660"/>
                </a:lnTo>
                <a:lnTo>
                  <a:pt x="265429" y="199389"/>
                </a:lnTo>
                <a:lnTo>
                  <a:pt x="268985" y="196850"/>
                </a:lnTo>
                <a:lnTo>
                  <a:pt x="272414" y="195580"/>
                </a:lnTo>
                <a:lnTo>
                  <a:pt x="275589" y="191770"/>
                </a:lnTo>
                <a:lnTo>
                  <a:pt x="258699" y="191770"/>
                </a:lnTo>
                <a:lnTo>
                  <a:pt x="255777" y="190500"/>
                </a:lnTo>
                <a:lnTo>
                  <a:pt x="252856" y="187960"/>
                </a:lnTo>
                <a:lnTo>
                  <a:pt x="251078" y="187960"/>
                </a:lnTo>
                <a:lnTo>
                  <a:pt x="247650" y="184150"/>
                </a:lnTo>
                <a:lnTo>
                  <a:pt x="242316" y="179070"/>
                </a:lnTo>
                <a:lnTo>
                  <a:pt x="216280" y="151130"/>
                </a:lnTo>
                <a:lnTo>
                  <a:pt x="215857" y="146050"/>
                </a:lnTo>
                <a:lnTo>
                  <a:pt x="210693" y="146050"/>
                </a:lnTo>
                <a:lnTo>
                  <a:pt x="200806" y="135889"/>
                </a:lnTo>
                <a:close/>
              </a:path>
              <a:path w="421004" h="372110">
                <a:moveTo>
                  <a:pt x="274109" y="130810"/>
                </a:moveTo>
                <a:lnTo>
                  <a:pt x="227202" y="130810"/>
                </a:lnTo>
                <a:lnTo>
                  <a:pt x="231394" y="132080"/>
                </a:lnTo>
                <a:lnTo>
                  <a:pt x="235914" y="133350"/>
                </a:lnTo>
                <a:lnTo>
                  <a:pt x="241077" y="137160"/>
                </a:lnTo>
                <a:lnTo>
                  <a:pt x="268597" y="165100"/>
                </a:lnTo>
                <a:lnTo>
                  <a:pt x="274700" y="177800"/>
                </a:lnTo>
                <a:lnTo>
                  <a:pt x="273938" y="184150"/>
                </a:lnTo>
                <a:lnTo>
                  <a:pt x="272669" y="186689"/>
                </a:lnTo>
                <a:lnTo>
                  <a:pt x="270509" y="187960"/>
                </a:lnTo>
                <a:lnTo>
                  <a:pt x="267970" y="190500"/>
                </a:lnTo>
                <a:lnTo>
                  <a:pt x="265049" y="191770"/>
                </a:lnTo>
                <a:lnTo>
                  <a:pt x="275589" y="191770"/>
                </a:lnTo>
                <a:lnTo>
                  <a:pt x="281304" y="186689"/>
                </a:lnTo>
                <a:lnTo>
                  <a:pt x="284987" y="180339"/>
                </a:lnTo>
                <a:lnTo>
                  <a:pt x="288289" y="166370"/>
                </a:lnTo>
                <a:lnTo>
                  <a:pt x="287908" y="158750"/>
                </a:lnTo>
                <a:lnTo>
                  <a:pt x="285242" y="151130"/>
                </a:lnTo>
                <a:lnTo>
                  <a:pt x="282979" y="144780"/>
                </a:lnTo>
                <a:lnTo>
                  <a:pt x="276312" y="133350"/>
                </a:lnTo>
                <a:lnTo>
                  <a:pt x="274109" y="130810"/>
                </a:lnTo>
                <a:close/>
              </a:path>
              <a:path w="421004" h="372110">
                <a:moveTo>
                  <a:pt x="241046" y="113030"/>
                </a:moveTo>
                <a:lnTo>
                  <a:pt x="211264" y="138430"/>
                </a:lnTo>
                <a:lnTo>
                  <a:pt x="210693" y="146050"/>
                </a:lnTo>
                <a:lnTo>
                  <a:pt x="215857" y="146050"/>
                </a:lnTo>
                <a:lnTo>
                  <a:pt x="215646" y="143510"/>
                </a:lnTo>
                <a:lnTo>
                  <a:pt x="217170" y="138430"/>
                </a:lnTo>
                <a:lnTo>
                  <a:pt x="220979" y="134620"/>
                </a:lnTo>
                <a:lnTo>
                  <a:pt x="223774" y="132080"/>
                </a:lnTo>
                <a:lnTo>
                  <a:pt x="227202" y="130810"/>
                </a:lnTo>
                <a:lnTo>
                  <a:pt x="274109" y="130810"/>
                </a:lnTo>
                <a:lnTo>
                  <a:pt x="271906" y="128270"/>
                </a:lnTo>
                <a:lnTo>
                  <a:pt x="266192" y="123189"/>
                </a:lnTo>
                <a:lnTo>
                  <a:pt x="260096" y="118110"/>
                </a:lnTo>
                <a:lnTo>
                  <a:pt x="253746" y="116839"/>
                </a:lnTo>
                <a:lnTo>
                  <a:pt x="247269" y="114300"/>
                </a:lnTo>
                <a:lnTo>
                  <a:pt x="241046" y="113030"/>
                </a:lnTo>
                <a:close/>
              </a:path>
              <a:path w="421004" h="372110">
                <a:moveTo>
                  <a:pt x="178561" y="113030"/>
                </a:moveTo>
                <a:lnTo>
                  <a:pt x="153416" y="137160"/>
                </a:lnTo>
                <a:lnTo>
                  <a:pt x="155701" y="139700"/>
                </a:lnTo>
                <a:lnTo>
                  <a:pt x="157987" y="137160"/>
                </a:lnTo>
                <a:lnTo>
                  <a:pt x="159893" y="135889"/>
                </a:lnTo>
                <a:lnTo>
                  <a:pt x="200806" y="135889"/>
                </a:lnTo>
                <a:lnTo>
                  <a:pt x="178561" y="113030"/>
                </a:lnTo>
                <a:close/>
              </a:path>
              <a:path w="421004" h="372110">
                <a:moveTo>
                  <a:pt x="300017" y="92710"/>
                </a:moveTo>
                <a:lnTo>
                  <a:pt x="265810" y="92710"/>
                </a:lnTo>
                <a:lnTo>
                  <a:pt x="297433" y="125730"/>
                </a:lnTo>
                <a:lnTo>
                  <a:pt x="303656" y="132080"/>
                </a:lnTo>
                <a:lnTo>
                  <a:pt x="307721" y="135889"/>
                </a:lnTo>
                <a:lnTo>
                  <a:pt x="309625" y="137160"/>
                </a:lnTo>
                <a:lnTo>
                  <a:pt x="312927" y="139700"/>
                </a:lnTo>
                <a:lnTo>
                  <a:pt x="326262" y="139700"/>
                </a:lnTo>
                <a:lnTo>
                  <a:pt x="330580" y="137160"/>
                </a:lnTo>
                <a:lnTo>
                  <a:pt x="334391" y="133350"/>
                </a:lnTo>
                <a:lnTo>
                  <a:pt x="339131" y="127000"/>
                </a:lnTo>
                <a:lnTo>
                  <a:pt x="341550" y="120650"/>
                </a:lnTo>
                <a:lnTo>
                  <a:pt x="328422" y="120650"/>
                </a:lnTo>
                <a:lnTo>
                  <a:pt x="327151" y="119380"/>
                </a:lnTo>
                <a:lnTo>
                  <a:pt x="325754" y="118110"/>
                </a:lnTo>
                <a:lnTo>
                  <a:pt x="323469" y="116839"/>
                </a:lnTo>
                <a:lnTo>
                  <a:pt x="300017" y="92710"/>
                </a:lnTo>
                <a:close/>
              </a:path>
              <a:path w="421004" h="372110">
                <a:moveTo>
                  <a:pt x="339471" y="104139"/>
                </a:moveTo>
                <a:lnTo>
                  <a:pt x="336169" y="105410"/>
                </a:lnTo>
                <a:lnTo>
                  <a:pt x="337820" y="111760"/>
                </a:lnTo>
                <a:lnTo>
                  <a:pt x="337184" y="116839"/>
                </a:lnTo>
                <a:lnTo>
                  <a:pt x="334391" y="119380"/>
                </a:lnTo>
                <a:lnTo>
                  <a:pt x="333628" y="119380"/>
                </a:lnTo>
                <a:lnTo>
                  <a:pt x="332612" y="120650"/>
                </a:lnTo>
                <a:lnTo>
                  <a:pt x="341550" y="120650"/>
                </a:lnTo>
                <a:lnTo>
                  <a:pt x="341659" y="113030"/>
                </a:lnTo>
                <a:lnTo>
                  <a:pt x="339471" y="104139"/>
                </a:lnTo>
                <a:close/>
              </a:path>
              <a:path w="421004" h="372110">
                <a:moveTo>
                  <a:pt x="316692" y="22860"/>
                </a:moveTo>
                <a:lnTo>
                  <a:pt x="279907" y="22860"/>
                </a:lnTo>
                <a:lnTo>
                  <a:pt x="281939" y="24130"/>
                </a:lnTo>
                <a:lnTo>
                  <a:pt x="285114" y="26670"/>
                </a:lnTo>
                <a:lnTo>
                  <a:pt x="289432" y="30480"/>
                </a:lnTo>
                <a:lnTo>
                  <a:pt x="348869" y="92710"/>
                </a:lnTo>
                <a:lnTo>
                  <a:pt x="353313" y="96520"/>
                </a:lnTo>
                <a:lnTo>
                  <a:pt x="355726" y="100330"/>
                </a:lnTo>
                <a:lnTo>
                  <a:pt x="356107" y="104139"/>
                </a:lnTo>
                <a:lnTo>
                  <a:pt x="355092" y="106680"/>
                </a:lnTo>
                <a:lnTo>
                  <a:pt x="352805" y="109220"/>
                </a:lnTo>
                <a:lnTo>
                  <a:pt x="355092" y="111760"/>
                </a:lnTo>
                <a:lnTo>
                  <a:pt x="385825" y="82550"/>
                </a:lnTo>
                <a:lnTo>
                  <a:pt x="375793" y="82550"/>
                </a:lnTo>
                <a:lnTo>
                  <a:pt x="374142" y="81280"/>
                </a:lnTo>
                <a:lnTo>
                  <a:pt x="371221" y="78739"/>
                </a:lnTo>
                <a:lnTo>
                  <a:pt x="335660" y="41910"/>
                </a:lnTo>
                <a:lnTo>
                  <a:pt x="334772" y="38100"/>
                </a:lnTo>
                <a:lnTo>
                  <a:pt x="334602" y="35560"/>
                </a:lnTo>
                <a:lnTo>
                  <a:pt x="328802" y="35560"/>
                </a:lnTo>
                <a:lnTo>
                  <a:pt x="316692" y="22860"/>
                </a:lnTo>
                <a:close/>
              </a:path>
              <a:path w="421004" h="372110">
                <a:moveTo>
                  <a:pt x="256412" y="46989"/>
                </a:moveTo>
                <a:lnTo>
                  <a:pt x="254253" y="49530"/>
                </a:lnTo>
                <a:lnTo>
                  <a:pt x="256412" y="57150"/>
                </a:lnTo>
                <a:lnTo>
                  <a:pt x="257682" y="64770"/>
                </a:lnTo>
                <a:lnTo>
                  <a:pt x="257755" y="67310"/>
                </a:lnTo>
                <a:lnTo>
                  <a:pt x="257865" y="80010"/>
                </a:lnTo>
                <a:lnTo>
                  <a:pt x="257571" y="85089"/>
                </a:lnTo>
                <a:lnTo>
                  <a:pt x="256847" y="91439"/>
                </a:lnTo>
                <a:lnTo>
                  <a:pt x="255777" y="99060"/>
                </a:lnTo>
                <a:lnTo>
                  <a:pt x="257936" y="100330"/>
                </a:lnTo>
                <a:lnTo>
                  <a:pt x="265810" y="92710"/>
                </a:lnTo>
                <a:lnTo>
                  <a:pt x="300017" y="92710"/>
                </a:lnTo>
                <a:lnTo>
                  <a:pt x="283972" y="76200"/>
                </a:lnTo>
                <a:lnTo>
                  <a:pt x="290495" y="69850"/>
                </a:lnTo>
                <a:lnTo>
                  <a:pt x="277749" y="69850"/>
                </a:lnTo>
                <a:lnTo>
                  <a:pt x="256412" y="46989"/>
                </a:lnTo>
                <a:close/>
              </a:path>
              <a:path w="421004" h="372110">
                <a:moveTo>
                  <a:pt x="383539" y="80010"/>
                </a:moveTo>
                <a:lnTo>
                  <a:pt x="380619" y="81280"/>
                </a:lnTo>
                <a:lnTo>
                  <a:pt x="378078" y="82550"/>
                </a:lnTo>
                <a:lnTo>
                  <a:pt x="385825" y="82550"/>
                </a:lnTo>
                <a:lnTo>
                  <a:pt x="383539" y="80010"/>
                </a:lnTo>
                <a:close/>
              </a:path>
              <a:path w="421004" h="372110">
                <a:moveTo>
                  <a:pt x="382049" y="21589"/>
                </a:moveTo>
                <a:lnTo>
                  <a:pt x="344043" y="21589"/>
                </a:lnTo>
                <a:lnTo>
                  <a:pt x="345694" y="22860"/>
                </a:lnTo>
                <a:lnTo>
                  <a:pt x="348996" y="24130"/>
                </a:lnTo>
                <a:lnTo>
                  <a:pt x="352171" y="26670"/>
                </a:lnTo>
                <a:lnTo>
                  <a:pt x="356997" y="31750"/>
                </a:lnTo>
                <a:lnTo>
                  <a:pt x="383158" y="59689"/>
                </a:lnTo>
                <a:lnTo>
                  <a:pt x="387350" y="63500"/>
                </a:lnTo>
                <a:lnTo>
                  <a:pt x="389635" y="67310"/>
                </a:lnTo>
                <a:lnTo>
                  <a:pt x="389889" y="68580"/>
                </a:lnTo>
                <a:lnTo>
                  <a:pt x="390144" y="71120"/>
                </a:lnTo>
                <a:lnTo>
                  <a:pt x="389381" y="73660"/>
                </a:lnTo>
                <a:lnTo>
                  <a:pt x="387476" y="76200"/>
                </a:lnTo>
                <a:lnTo>
                  <a:pt x="389762" y="78739"/>
                </a:lnTo>
                <a:lnTo>
                  <a:pt x="419216" y="49530"/>
                </a:lnTo>
                <a:lnTo>
                  <a:pt x="410845" y="49530"/>
                </a:lnTo>
                <a:lnTo>
                  <a:pt x="408939" y="48260"/>
                </a:lnTo>
                <a:lnTo>
                  <a:pt x="405764" y="46989"/>
                </a:lnTo>
                <a:lnTo>
                  <a:pt x="401193" y="41910"/>
                </a:lnTo>
                <a:lnTo>
                  <a:pt x="382049" y="21589"/>
                </a:lnTo>
                <a:close/>
              </a:path>
              <a:path w="421004" h="372110">
                <a:moveTo>
                  <a:pt x="292226" y="55880"/>
                </a:moveTo>
                <a:lnTo>
                  <a:pt x="277749" y="69850"/>
                </a:lnTo>
                <a:lnTo>
                  <a:pt x="290495" y="69850"/>
                </a:lnTo>
                <a:lnTo>
                  <a:pt x="298323" y="62230"/>
                </a:lnTo>
                <a:lnTo>
                  <a:pt x="292226" y="55880"/>
                </a:lnTo>
                <a:close/>
              </a:path>
              <a:path w="421004" h="372110">
                <a:moveTo>
                  <a:pt x="418210" y="45720"/>
                </a:moveTo>
                <a:lnTo>
                  <a:pt x="415289" y="48260"/>
                </a:lnTo>
                <a:lnTo>
                  <a:pt x="412876" y="49530"/>
                </a:lnTo>
                <a:lnTo>
                  <a:pt x="419216" y="49530"/>
                </a:lnTo>
                <a:lnTo>
                  <a:pt x="420497" y="48260"/>
                </a:lnTo>
                <a:lnTo>
                  <a:pt x="418210" y="45720"/>
                </a:lnTo>
                <a:close/>
              </a:path>
              <a:path w="421004" h="372110">
                <a:moveTo>
                  <a:pt x="354964" y="1270"/>
                </a:moveTo>
                <a:lnTo>
                  <a:pt x="350138" y="2539"/>
                </a:lnTo>
                <a:lnTo>
                  <a:pt x="345312" y="2539"/>
                </a:lnTo>
                <a:lnTo>
                  <a:pt x="340995" y="5080"/>
                </a:lnTo>
                <a:lnTo>
                  <a:pt x="337311" y="8889"/>
                </a:lnTo>
                <a:lnTo>
                  <a:pt x="334263" y="11430"/>
                </a:lnTo>
                <a:lnTo>
                  <a:pt x="332104" y="15239"/>
                </a:lnTo>
                <a:lnTo>
                  <a:pt x="329310" y="22860"/>
                </a:lnTo>
                <a:lnTo>
                  <a:pt x="328834" y="26670"/>
                </a:lnTo>
                <a:lnTo>
                  <a:pt x="328802" y="35560"/>
                </a:lnTo>
                <a:lnTo>
                  <a:pt x="334602" y="35560"/>
                </a:lnTo>
                <a:lnTo>
                  <a:pt x="334518" y="34289"/>
                </a:lnTo>
                <a:lnTo>
                  <a:pt x="335533" y="27939"/>
                </a:lnTo>
                <a:lnTo>
                  <a:pt x="336550" y="25400"/>
                </a:lnTo>
                <a:lnTo>
                  <a:pt x="338327" y="24130"/>
                </a:lnTo>
                <a:lnTo>
                  <a:pt x="339471" y="22860"/>
                </a:lnTo>
                <a:lnTo>
                  <a:pt x="342519" y="22860"/>
                </a:lnTo>
                <a:lnTo>
                  <a:pt x="344043" y="21589"/>
                </a:lnTo>
                <a:lnTo>
                  <a:pt x="382049" y="21589"/>
                </a:lnTo>
                <a:lnTo>
                  <a:pt x="378459" y="17780"/>
                </a:lnTo>
                <a:lnTo>
                  <a:pt x="371728" y="11430"/>
                </a:lnTo>
                <a:lnTo>
                  <a:pt x="366522" y="6350"/>
                </a:lnTo>
                <a:lnTo>
                  <a:pt x="362838" y="5080"/>
                </a:lnTo>
                <a:lnTo>
                  <a:pt x="359155" y="2539"/>
                </a:lnTo>
                <a:lnTo>
                  <a:pt x="354964" y="1270"/>
                </a:lnTo>
                <a:close/>
              </a:path>
              <a:path w="421004" h="372110">
                <a:moveTo>
                  <a:pt x="294894" y="0"/>
                </a:moveTo>
                <a:lnTo>
                  <a:pt x="270255" y="24130"/>
                </a:lnTo>
                <a:lnTo>
                  <a:pt x="272542" y="26670"/>
                </a:lnTo>
                <a:lnTo>
                  <a:pt x="275589" y="24130"/>
                </a:lnTo>
                <a:lnTo>
                  <a:pt x="278002" y="22860"/>
                </a:lnTo>
                <a:lnTo>
                  <a:pt x="316692" y="22860"/>
                </a:lnTo>
                <a:lnTo>
                  <a:pt x="294894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284081" y="1984629"/>
            <a:ext cx="139828" cy="159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8373109" y="1777069"/>
            <a:ext cx="274955" cy="266700"/>
          </a:xfrm>
          <a:custGeom>
            <a:avLst/>
            <a:gdLst/>
            <a:ahLst/>
            <a:cxnLst/>
            <a:rect l="l" t="t" r="r" b="b"/>
            <a:pathLst>
              <a:path w="274954" h="266700">
                <a:moveTo>
                  <a:pt x="50049" y="160020"/>
                </a:moveTo>
                <a:lnTo>
                  <a:pt x="14350" y="160020"/>
                </a:lnTo>
                <a:lnTo>
                  <a:pt x="15621" y="161289"/>
                </a:lnTo>
                <a:lnTo>
                  <a:pt x="18542" y="163829"/>
                </a:lnTo>
                <a:lnTo>
                  <a:pt x="22987" y="168910"/>
                </a:lnTo>
                <a:lnTo>
                  <a:pt x="40640" y="186689"/>
                </a:lnTo>
                <a:lnTo>
                  <a:pt x="30988" y="186689"/>
                </a:lnTo>
                <a:lnTo>
                  <a:pt x="24384" y="189229"/>
                </a:lnTo>
                <a:lnTo>
                  <a:pt x="8382" y="217170"/>
                </a:lnTo>
                <a:lnTo>
                  <a:pt x="8890" y="222250"/>
                </a:lnTo>
                <a:lnTo>
                  <a:pt x="11684" y="229870"/>
                </a:lnTo>
                <a:lnTo>
                  <a:pt x="14350" y="237489"/>
                </a:lnTo>
                <a:lnTo>
                  <a:pt x="43880" y="264160"/>
                </a:lnTo>
                <a:lnTo>
                  <a:pt x="50546" y="266700"/>
                </a:lnTo>
                <a:lnTo>
                  <a:pt x="66040" y="266700"/>
                </a:lnTo>
                <a:lnTo>
                  <a:pt x="72798" y="264160"/>
                </a:lnTo>
                <a:lnTo>
                  <a:pt x="81915" y="256539"/>
                </a:lnTo>
                <a:lnTo>
                  <a:pt x="84074" y="252729"/>
                </a:lnTo>
                <a:lnTo>
                  <a:pt x="85090" y="248920"/>
                </a:lnTo>
                <a:lnTo>
                  <a:pt x="68199" y="248920"/>
                </a:lnTo>
                <a:lnTo>
                  <a:pt x="64135" y="247650"/>
                </a:lnTo>
                <a:lnTo>
                  <a:pt x="34671" y="222250"/>
                </a:lnTo>
                <a:lnTo>
                  <a:pt x="24765" y="204470"/>
                </a:lnTo>
                <a:lnTo>
                  <a:pt x="25019" y="201929"/>
                </a:lnTo>
                <a:lnTo>
                  <a:pt x="25273" y="200660"/>
                </a:lnTo>
                <a:lnTo>
                  <a:pt x="26162" y="198120"/>
                </a:lnTo>
                <a:lnTo>
                  <a:pt x="27686" y="196850"/>
                </a:lnTo>
                <a:lnTo>
                  <a:pt x="32385" y="191770"/>
                </a:lnTo>
                <a:lnTo>
                  <a:pt x="80645" y="191770"/>
                </a:lnTo>
                <a:lnTo>
                  <a:pt x="50049" y="160020"/>
                </a:lnTo>
                <a:close/>
              </a:path>
              <a:path w="274954" h="266700">
                <a:moveTo>
                  <a:pt x="80645" y="191770"/>
                </a:moveTo>
                <a:lnTo>
                  <a:pt x="39243" y="191770"/>
                </a:lnTo>
                <a:lnTo>
                  <a:pt x="48387" y="194310"/>
                </a:lnTo>
                <a:lnTo>
                  <a:pt x="79121" y="226060"/>
                </a:lnTo>
                <a:lnTo>
                  <a:pt x="81534" y="236220"/>
                </a:lnTo>
                <a:lnTo>
                  <a:pt x="80772" y="242570"/>
                </a:lnTo>
                <a:lnTo>
                  <a:pt x="76962" y="246379"/>
                </a:lnTo>
                <a:lnTo>
                  <a:pt x="75311" y="247650"/>
                </a:lnTo>
                <a:lnTo>
                  <a:pt x="73533" y="248920"/>
                </a:lnTo>
                <a:lnTo>
                  <a:pt x="85090" y="248920"/>
                </a:lnTo>
                <a:lnTo>
                  <a:pt x="86233" y="245110"/>
                </a:lnTo>
                <a:lnTo>
                  <a:pt x="86487" y="240029"/>
                </a:lnTo>
                <a:lnTo>
                  <a:pt x="85979" y="233679"/>
                </a:lnTo>
                <a:lnTo>
                  <a:pt x="102192" y="233679"/>
                </a:lnTo>
                <a:lnTo>
                  <a:pt x="114342" y="215900"/>
                </a:lnTo>
                <a:lnTo>
                  <a:pt x="105918" y="215900"/>
                </a:lnTo>
                <a:lnTo>
                  <a:pt x="102616" y="213360"/>
                </a:lnTo>
                <a:lnTo>
                  <a:pt x="101473" y="213360"/>
                </a:lnTo>
                <a:lnTo>
                  <a:pt x="98679" y="210820"/>
                </a:lnTo>
                <a:lnTo>
                  <a:pt x="94107" y="205739"/>
                </a:lnTo>
                <a:lnTo>
                  <a:pt x="80645" y="191770"/>
                </a:lnTo>
                <a:close/>
              </a:path>
              <a:path w="274954" h="266700">
                <a:moveTo>
                  <a:pt x="102192" y="233679"/>
                </a:moveTo>
                <a:lnTo>
                  <a:pt x="85979" y="233679"/>
                </a:lnTo>
                <a:lnTo>
                  <a:pt x="95250" y="243839"/>
                </a:lnTo>
                <a:lnTo>
                  <a:pt x="102192" y="233679"/>
                </a:lnTo>
                <a:close/>
              </a:path>
              <a:path w="274954" h="266700">
                <a:moveTo>
                  <a:pt x="113919" y="210820"/>
                </a:moveTo>
                <a:lnTo>
                  <a:pt x="111379" y="213360"/>
                </a:lnTo>
                <a:lnTo>
                  <a:pt x="109220" y="214629"/>
                </a:lnTo>
                <a:lnTo>
                  <a:pt x="105918" y="215900"/>
                </a:lnTo>
                <a:lnTo>
                  <a:pt x="114342" y="215900"/>
                </a:lnTo>
                <a:lnTo>
                  <a:pt x="116078" y="213360"/>
                </a:lnTo>
                <a:lnTo>
                  <a:pt x="113919" y="210820"/>
                </a:lnTo>
                <a:close/>
              </a:path>
              <a:path w="274954" h="266700">
                <a:moveTo>
                  <a:pt x="116205" y="113029"/>
                </a:moveTo>
                <a:lnTo>
                  <a:pt x="106807" y="113029"/>
                </a:lnTo>
                <a:lnTo>
                  <a:pt x="99060" y="115570"/>
                </a:lnTo>
                <a:lnTo>
                  <a:pt x="82423" y="148589"/>
                </a:lnTo>
                <a:lnTo>
                  <a:pt x="83516" y="157479"/>
                </a:lnTo>
                <a:lnTo>
                  <a:pt x="109823" y="190500"/>
                </a:lnTo>
                <a:lnTo>
                  <a:pt x="123063" y="196850"/>
                </a:lnTo>
                <a:lnTo>
                  <a:pt x="131325" y="196850"/>
                </a:lnTo>
                <a:lnTo>
                  <a:pt x="162386" y="173989"/>
                </a:lnTo>
                <a:lnTo>
                  <a:pt x="136651" y="173989"/>
                </a:lnTo>
                <a:lnTo>
                  <a:pt x="130389" y="172720"/>
                </a:lnTo>
                <a:lnTo>
                  <a:pt x="124174" y="170179"/>
                </a:lnTo>
                <a:lnTo>
                  <a:pt x="118006" y="166370"/>
                </a:lnTo>
                <a:lnTo>
                  <a:pt x="111887" y="161289"/>
                </a:lnTo>
                <a:lnTo>
                  <a:pt x="115864" y="157479"/>
                </a:lnTo>
                <a:lnTo>
                  <a:pt x="107315" y="157479"/>
                </a:lnTo>
                <a:lnTo>
                  <a:pt x="105156" y="154939"/>
                </a:lnTo>
                <a:lnTo>
                  <a:pt x="98679" y="148589"/>
                </a:lnTo>
                <a:lnTo>
                  <a:pt x="94869" y="140970"/>
                </a:lnTo>
                <a:lnTo>
                  <a:pt x="93725" y="134620"/>
                </a:lnTo>
                <a:lnTo>
                  <a:pt x="92964" y="132079"/>
                </a:lnTo>
                <a:lnTo>
                  <a:pt x="93725" y="128270"/>
                </a:lnTo>
                <a:lnTo>
                  <a:pt x="96012" y="127000"/>
                </a:lnTo>
                <a:lnTo>
                  <a:pt x="99060" y="124460"/>
                </a:lnTo>
                <a:lnTo>
                  <a:pt x="139144" y="124460"/>
                </a:lnTo>
                <a:lnTo>
                  <a:pt x="137671" y="123189"/>
                </a:lnTo>
                <a:lnTo>
                  <a:pt x="130429" y="118110"/>
                </a:lnTo>
                <a:lnTo>
                  <a:pt x="123281" y="114300"/>
                </a:lnTo>
                <a:lnTo>
                  <a:pt x="116205" y="113029"/>
                </a:lnTo>
                <a:close/>
              </a:path>
              <a:path w="274954" h="266700">
                <a:moveTo>
                  <a:pt x="160400" y="144779"/>
                </a:moveTo>
                <a:lnTo>
                  <a:pt x="156845" y="146050"/>
                </a:lnTo>
                <a:lnTo>
                  <a:pt x="157988" y="151129"/>
                </a:lnTo>
                <a:lnTo>
                  <a:pt x="158242" y="156210"/>
                </a:lnTo>
                <a:lnTo>
                  <a:pt x="143129" y="173989"/>
                </a:lnTo>
                <a:lnTo>
                  <a:pt x="162386" y="173989"/>
                </a:lnTo>
                <a:lnTo>
                  <a:pt x="164465" y="162560"/>
                </a:lnTo>
                <a:lnTo>
                  <a:pt x="163575" y="154939"/>
                </a:lnTo>
                <a:lnTo>
                  <a:pt x="160400" y="144779"/>
                </a:lnTo>
                <a:close/>
              </a:path>
              <a:path w="274954" h="266700">
                <a:moveTo>
                  <a:pt x="26797" y="135889"/>
                </a:moveTo>
                <a:lnTo>
                  <a:pt x="0" y="162560"/>
                </a:lnTo>
                <a:lnTo>
                  <a:pt x="2540" y="165100"/>
                </a:lnTo>
                <a:lnTo>
                  <a:pt x="5461" y="162560"/>
                </a:lnTo>
                <a:lnTo>
                  <a:pt x="7620" y="160020"/>
                </a:lnTo>
                <a:lnTo>
                  <a:pt x="50049" y="160020"/>
                </a:lnTo>
                <a:lnTo>
                  <a:pt x="26797" y="135889"/>
                </a:lnTo>
                <a:close/>
              </a:path>
              <a:path w="274954" h="266700">
                <a:moveTo>
                  <a:pt x="139144" y="124460"/>
                </a:moveTo>
                <a:lnTo>
                  <a:pt x="106680" y="124460"/>
                </a:lnTo>
                <a:lnTo>
                  <a:pt x="109982" y="127000"/>
                </a:lnTo>
                <a:lnTo>
                  <a:pt x="113284" y="128270"/>
                </a:lnTo>
                <a:lnTo>
                  <a:pt x="118237" y="133350"/>
                </a:lnTo>
                <a:lnTo>
                  <a:pt x="124968" y="139700"/>
                </a:lnTo>
                <a:lnTo>
                  <a:pt x="107315" y="157479"/>
                </a:lnTo>
                <a:lnTo>
                  <a:pt x="115864" y="157479"/>
                </a:lnTo>
                <a:lnTo>
                  <a:pt x="145034" y="129539"/>
                </a:lnTo>
                <a:lnTo>
                  <a:pt x="139144" y="124460"/>
                </a:lnTo>
                <a:close/>
              </a:path>
              <a:path w="274954" h="266700">
                <a:moveTo>
                  <a:pt x="173228" y="92710"/>
                </a:moveTo>
                <a:lnTo>
                  <a:pt x="135763" y="92710"/>
                </a:lnTo>
                <a:lnTo>
                  <a:pt x="138557" y="95250"/>
                </a:lnTo>
                <a:lnTo>
                  <a:pt x="140843" y="96520"/>
                </a:lnTo>
                <a:lnTo>
                  <a:pt x="144272" y="100329"/>
                </a:lnTo>
                <a:lnTo>
                  <a:pt x="176530" y="133350"/>
                </a:lnTo>
                <a:lnTo>
                  <a:pt x="181610" y="138429"/>
                </a:lnTo>
                <a:lnTo>
                  <a:pt x="184276" y="142239"/>
                </a:lnTo>
                <a:lnTo>
                  <a:pt x="184658" y="144779"/>
                </a:lnTo>
                <a:lnTo>
                  <a:pt x="184912" y="147320"/>
                </a:lnTo>
                <a:lnTo>
                  <a:pt x="183769" y="149860"/>
                </a:lnTo>
                <a:lnTo>
                  <a:pt x="181356" y="152400"/>
                </a:lnTo>
                <a:lnTo>
                  <a:pt x="183642" y="154939"/>
                </a:lnTo>
                <a:lnTo>
                  <a:pt x="214975" y="124460"/>
                </a:lnTo>
                <a:lnTo>
                  <a:pt x="204850" y="124460"/>
                </a:lnTo>
                <a:lnTo>
                  <a:pt x="202184" y="123189"/>
                </a:lnTo>
                <a:lnTo>
                  <a:pt x="200533" y="121920"/>
                </a:lnTo>
                <a:lnTo>
                  <a:pt x="194564" y="116839"/>
                </a:lnTo>
                <a:lnTo>
                  <a:pt x="181101" y="102870"/>
                </a:lnTo>
                <a:lnTo>
                  <a:pt x="176275" y="97789"/>
                </a:lnTo>
                <a:lnTo>
                  <a:pt x="173228" y="92710"/>
                </a:lnTo>
                <a:close/>
              </a:path>
              <a:path w="274954" h="266700">
                <a:moveTo>
                  <a:pt x="214122" y="120650"/>
                </a:moveTo>
                <a:lnTo>
                  <a:pt x="211455" y="123189"/>
                </a:lnTo>
                <a:lnTo>
                  <a:pt x="209423" y="124460"/>
                </a:lnTo>
                <a:lnTo>
                  <a:pt x="214975" y="124460"/>
                </a:lnTo>
                <a:lnTo>
                  <a:pt x="216281" y="123189"/>
                </a:lnTo>
                <a:lnTo>
                  <a:pt x="214122" y="120650"/>
                </a:lnTo>
                <a:close/>
              </a:path>
              <a:path w="274954" h="266700">
                <a:moveTo>
                  <a:pt x="225679" y="74929"/>
                </a:moveTo>
                <a:lnTo>
                  <a:pt x="223520" y="77470"/>
                </a:lnTo>
                <a:lnTo>
                  <a:pt x="245491" y="97789"/>
                </a:lnTo>
                <a:lnTo>
                  <a:pt x="247650" y="95250"/>
                </a:lnTo>
                <a:lnTo>
                  <a:pt x="246507" y="92710"/>
                </a:lnTo>
                <a:lnTo>
                  <a:pt x="246634" y="90170"/>
                </a:lnTo>
                <a:lnTo>
                  <a:pt x="248158" y="88900"/>
                </a:lnTo>
                <a:lnTo>
                  <a:pt x="248539" y="88900"/>
                </a:lnTo>
                <a:lnTo>
                  <a:pt x="249682" y="87629"/>
                </a:lnTo>
                <a:lnTo>
                  <a:pt x="251460" y="87629"/>
                </a:lnTo>
                <a:lnTo>
                  <a:pt x="258064" y="83820"/>
                </a:lnTo>
                <a:lnTo>
                  <a:pt x="262763" y="81279"/>
                </a:lnTo>
                <a:lnTo>
                  <a:pt x="264083" y="80010"/>
                </a:lnTo>
                <a:lnTo>
                  <a:pt x="239903" y="80010"/>
                </a:lnTo>
                <a:lnTo>
                  <a:pt x="233172" y="78739"/>
                </a:lnTo>
                <a:lnTo>
                  <a:pt x="225679" y="74929"/>
                </a:lnTo>
                <a:close/>
              </a:path>
              <a:path w="274954" h="266700">
                <a:moveTo>
                  <a:pt x="149860" y="69850"/>
                </a:moveTo>
                <a:lnTo>
                  <a:pt x="125095" y="93979"/>
                </a:lnTo>
                <a:lnTo>
                  <a:pt x="127381" y="96520"/>
                </a:lnTo>
                <a:lnTo>
                  <a:pt x="129667" y="93979"/>
                </a:lnTo>
                <a:lnTo>
                  <a:pt x="131572" y="93979"/>
                </a:lnTo>
                <a:lnTo>
                  <a:pt x="132842" y="92710"/>
                </a:lnTo>
                <a:lnTo>
                  <a:pt x="173228" y="92710"/>
                </a:lnTo>
                <a:lnTo>
                  <a:pt x="172466" y="91439"/>
                </a:lnTo>
                <a:lnTo>
                  <a:pt x="169799" y="86360"/>
                </a:lnTo>
                <a:lnTo>
                  <a:pt x="168698" y="83820"/>
                </a:lnTo>
                <a:lnTo>
                  <a:pt x="163068" y="83820"/>
                </a:lnTo>
                <a:lnTo>
                  <a:pt x="149860" y="69850"/>
                </a:lnTo>
                <a:close/>
              </a:path>
              <a:path w="274954" h="266700">
                <a:moveTo>
                  <a:pt x="178308" y="45720"/>
                </a:moveTo>
                <a:lnTo>
                  <a:pt x="172466" y="45720"/>
                </a:lnTo>
                <a:lnTo>
                  <a:pt x="169799" y="46989"/>
                </a:lnTo>
                <a:lnTo>
                  <a:pt x="167386" y="49529"/>
                </a:lnTo>
                <a:lnTo>
                  <a:pt x="164592" y="52070"/>
                </a:lnTo>
                <a:lnTo>
                  <a:pt x="162687" y="55879"/>
                </a:lnTo>
                <a:lnTo>
                  <a:pt x="160909" y="64770"/>
                </a:lnTo>
                <a:lnTo>
                  <a:pt x="160782" y="68579"/>
                </a:lnTo>
                <a:lnTo>
                  <a:pt x="161036" y="73660"/>
                </a:lnTo>
                <a:lnTo>
                  <a:pt x="163068" y="83820"/>
                </a:lnTo>
                <a:lnTo>
                  <a:pt x="168698" y="83820"/>
                </a:lnTo>
                <a:lnTo>
                  <a:pt x="168148" y="82550"/>
                </a:lnTo>
                <a:lnTo>
                  <a:pt x="167386" y="80010"/>
                </a:lnTo>
                <a:lnTo>
                  <a:pt x="168021" y="73660"/>
                </a:lnTo>
                <a:lnTo>
                  <a:pt x="168656" y="72389"/>
                </a:lnTo>
                <a:lnTo>
                  <a:pt x="169925" y="71120"/>
                </a:lnTo>
                <a:lnTo>
                  <a:pt x="171196" y="71120"/>
                </a:lnTo>
                <a:lnTo>
                  <a:pt x="171831" y="69850"/>
                </a:lnTo>
                <a:lnTo>
                  <a:pt x="180340" y="69850"/>
                </a:lnTo>
                <a:lnTo>
                  <a:pt x="183007" y="68579"/>
                </a:lnTo>
                <a:lnTo>
                  <a:pt x="185293" y="66039"/>
                </a:lnTo>
                <a:lnTo>
                  <a:pt x="187198" y="64770"/>
                </a:lnTo>
                <a:lnTo>
                  <a:pt x="188214" y="62229"/>
                </a:lnTo>
                <a:lnTo>
                  <a:pt x="188087" y="59689"/>
                </a:lnTo>
                <a:lnTo>
                  <a:pt x="187833" y="55879"/>
                </a:lnTo>
                <a:lnTo>
                  <a:pt x="186436" y="53339"/>
                </a:lnTo>
                <a:lnTo>
                  <a:pt x="183642" y="50800"/>
                </a:lnTo>
                <a:lnTo>
                  <a:pt x="178308" y="45720"/>
                </a:lnTo>
                <a:close/>
              </a:path>
              <a:path w="274954" h="266700">
                <a:moveTo>
                  <a:pt x="274700" y="58420"/>
                </a:moveTo>
                <a:lnTo>
                  <a:pt x="256159" y="58420"/>
                </a:lnTo>
                <a:lnTo>
                  <a:pt x="258572" y="59689"/>
                </a:lnTo>
                <a:lnTo>
                  <a:pt x="260604" y="60960"/>
                </a:lnTo>
                <a:lnTo>
                  <a:pt x="262255" y="63500"/>
                </a:lnTo>
                <a:lnTo>
                  <a:pt x="263144" y="66039"/>
                </a:lnTo>
                <a:lnTo>
                  <a:pt x="263017" y="71120"/>
                </a:lnTo>
                <a:lnTo>
                  <a:pt x="261874" y="72389"/>
                </a:lnTo>
                <a:lnTo>
                  <a:pt x="259842" y="74929"/>
                </a:lnTo>
                <a:lnTo>
                  <a:pt x="256794" y="77470"/>
                </a:lnTo>
                <a:lnTo>
                  <a:pt x="252222" y="80010"/>
                </a:lnTo>
                <a:lnTo>
                  <a:pt x="264083" y="80010"/>
                </a:lnTo>
                <a:lnTo>
                  <a:pt x="269367" y="74929"/>
                </a:lnTo>
                <a:lnTo>
                  <a:pt x="271907" y="71120"/>
                </a:lnTo>
                <a:lnTo>
                  <a:pt x="274700" y="60960"/>
                </a:lnTo>
                <a:lnTo>
                  <a:pt x="274700" y="58420"/>
                </a:lnTo>
                <a:close/>
              </a:path>
              <a:path w="274954" h="266700">
                <a:moveTo>
                  <a:pt x="219456" y="0"/>
                </a:moveTo>
                <a:lnTo>
                  <a:pt x="217297" y="1270"/>
                </a:lnTo>
                <a:lnTo>
                  <a:pt x="217678" y="3810"/>
                </a:lnTo>
                <a:lnTo>
                  <a:pt x="217805" y="6350"/>
                </a:lnTo>
                <a:lnTo>
                  <a:pt x="217550" y="7620"/>
                </a:lnTo>
                <a:lnTo>
                  <a:pt x="217043" y="7620"/>
                </a:lnTo>
                <a:lnTo>
                  <a:pt x="215519" y="10160"/>
                </a:lnTo>
                <a:lnTo>
                  <a:pt x="212471" y="10160"/>
                </a:lnTo>
                <a:lnTo>
                  <a:pt x="207899" y="11429"/>
                </a:lnTo>
                <a:lnTo>
                  <a:pt x="203962" y="13970"/>
                </a:lnTo>
                <a:lnTo>
                  <a:pt x="194564" y="22860"/>
                </a:lnTo>
                <a:lnTo>
                  <a:pt x="191770" y="29210"/>
                </a:lnTo>
                <a:lnTo>
                  <a:pt x="192532" y="43179"/>
                </a:lnTo>
                <a:lnTo>
                  <a:pt x="195072" y="49529"/>
                </a:lnTo>
                <a:lnTo>
                  <a:pt x="199517" y="53339"/>
                </a:lnTo>
                <a:lnTo>
                  <a:pt x="203708" y="58420"/>
                </a:lnTo>
                <a:lnTo>
                  <a:pt x="208915" y="60960"/>
                </a:lnTo>
                <a:lnTo>
                  <a:pt x="215138" y="60960"/>
                </a:lnTo>
                <a:lnTo>
                  <a:pt x="219456" y="62229"/>
                </a:lnTo>
                <a:lnTo>
                  <a:pt x="227075" y="60960"/>
                </a:lnTo>
                <a:lnTo>
                  <a:pt x="238125" y="59689"/>
                </a:lnTo>
                <a:lnTo>
                  <a:pt x="245618" y="58420"/>
                </a:lnTo>
                <a:lnTo>
                  <a:pt x="274700" y="58420"/>
                </a:lnTo>
                <a:lnTo>
                  <a:pt x="274700" y="57150"/>
                </a:lnTo>
                <a:lnTo>
                  <a:pt x="273304" y="52070"/>
                </a:lnTo>
                <a:lnTo>
                  <a:pt x="271780" y="46989"/>
                </a:lnTo>
                <a:lnTo>
                  <a:pt x="269494" y="43179"/>
                </a:lnTo>
                <a:lnTo>
                  <a:pt x="262636" y="35560"/>
                </a:lnTo>
                <a:lnTo>
                  <a:pt x="208153" y="35560"/>
                </a:lnTo>
                <a:lnTo>
                  <a:pt x="206629" y="34289"/>
                </a:lnTo>
                <a:lnTo>
                  <a:pt x="205486" y="33020"/>
                </a:lnTo>
                <a:lnTo>
                  <a:pt x="203962" y="31750"/>
                </a:lnTo>
                <a:lnTo>
                  <a:pt x="203200" y="30479"/>
                </a:lnTo>
                <a:lnTo>
                  <a:pt x="203454" y="25400"/>
                </a:lnTo>
                <a:lnTo>
                  <a:pt x="204343" y="22860"/>
                </a:lnTo>
                <a:lnTo>
                  <a:pt x="206121" y="21589"/>
                </a:lnTo>
                <a:lnTo>
                  <a:pt x="209042" y="19050"/>
                </a:lnTo>
                <a:lnTo>
                  <a:pt x="212851" y="17779"/>
                </a:lnTo>
                <a:lnTo>
                  <a:pt x="222885" y="16510"/>
                </a:lnTo>
                <a:lnTo>
                  <a:pt x="237617" y="16510"/>
                </a:lnTo>
                <a:lnTo>
                  <a:pt x="219456" y="0"/>
                </a:lnTo>
                <a:close/>
              </a:path>
              <a:path w="274954" h="266700">
                <a:moveTo>
                  <a:pt x="248539" y="31750"/>
                </a:moveTo>
                <a:lnTo>
                  <a:pt x="240919" y="31750"/>
                </a:lnTo>
                <a:lnTo>
                  <a:pt x="230378" y="33020"/>
                </a:lnTo>
                <a:lnTo>
                  <a:pt x="219837" y="35560"/>
                </a:lnTo>
                <a:lnTo>
                  <a:pt x="262636" y="35560"/>
                </a:lnTo>
                <a:lnTo>
                  <a:pt x="258445" y="33020"/>
                </a:lnTo>
                <a:lnTo>
                  <a:pt x="253492" y="33020"/>
                </a:lnTo>
                <a:lnTo>
                  <a:pt x="248539" y="31750"/>
                </a:lnTo>
                <a:close/>
              </a:path>
              <a:path w="274954" h="266700">
                <a:moveTo>
                  <a:pt x="237617" y="16510"/>
                </a:moveTo>
                <a:lnTo>
                  <a:pt x="222885" y="16510"/>
                </a:lnTo>
                <a:lnTo>
                  <a:pt x="229616" y="17779"/>
                </a:lnTo>
                <a:lnTo>
                  <a:pt x="238251" y="21589"/>
                </a:lnTo>
                <a:lnTo>
                  <a:pt x="240411" y="19050"/>
                </a:lnTo>
                <a:lnTo>
                  <a:pt x="237617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8237219" y="2345308"/>
            <a:ext cx="143001" cy="1583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8372347" y="2068534"/>
            <a:ext cx="285115" cy="288290"/>
          </a:xfrm>
          <a:custGeom>
            <a:avLst/>
            <a:gdLst/>
            <a:ahLst/>
            <a:cxnLst/>
            <a:rect l="l" t="t" r="r" b="b"/>
            <a:pathLst>
              <a:path w="285115" h="288289">
                <a:moveTo>
                  <a:pt x="50049" y="181610"/>
                </a:moveTo>
                <a:lnTo>
                  <a:pt x="14350" y="181610"/>
                </a:lnTo>
                <a:lnTo>
                  <a:pt x="15621" y="182879"/>
                </a:lnTo>
                <a:lnTo>
                  <a:pt x="18542" y="185419"/>
                </a:lnTo>
                <a:lnTo>
                  <a:pt x="22986" y="190500"/>
                </a:lnTo>
                <a:lnTo>
                  <a:pt x="40640" y="208279"/>
                </a:lnTo>
                <a:lnTo>
                  <a:pt x="31115" y="208279"/>
                </a:lnTo>
                <a:lnTo>
                  <a:pt x="27685" y="209550"/>
                </a:lnTo>
                <a:lnTo>
                  <a:pt x="8254" y="237489"/>
                </a:lnTo>
                <a:lnTo>
                  <a:pt x="8890" y="243839"/>
                </a:lnTo>
                <a:lnTo>
                  <a:pt x="31277" y="278129"/>
                </a:lnTo>
                <a:lnTo>
                  <a:pt x="50673" y="288289"/>
                </a:lnTo>
                <a:lnTo>
                  <a:pt x="66119" y="288289"/>
                </a:lnTo>
                <a:lnTo>
                  <a:pt x="72872" y="285750"/>
                </a:lnTo>
                <a:lnTo>
                  <a:pt x="82042" y="278129"/>
                </a:lnTo>
                <a:lnTo>
                  <a:pt x="84074" y="274319"/>
                </a:lnTo>
                <a:lnTo>
                  <a:pt x="85217" y="270510"/>
                </a:lnTo>
                <a:lnTo>
                  <a:pt x="68199" y="270510"/>
                </a:lnTo>
                <a:lnTo>
                  <a:pt x="64134" y="269239"/>
                </a:lnTo>
                <a:lnTo>
                  <a:pt x="34671" y="243839"/>
                </a:lnTo>
                <a:lnTo>
                  <a:pt x="27940" y="233679"/>
                </a:lnTo>
                <a:lnTo>
                  <a:pt x="25780" y="229869"/>
                </a:lnTo>
                <a:lnTo>
                  <a:pt x="24765" y="226060"/>
                </a:lnTo>
                <a:lnTo>
                  <a:pt x="25273" y="220979"/>
                </a:lnTo>
                <a:lnTo>
                  <a:pt x="26161" y="219710"/>
                </a:lnTo>
                <a:lnTo>
                  <a:pt x="27812" y="218439"/>
                </a:lnTo>
                <a:lnTo>
                  <a:pt x="32384" y="213360"/>
                </a:lnTo>
                <a:lnTo>
                  <a:pt x="80645" y="213360"/>
                </a:lnTo>
                <a:lnTo>
                  <a:pt x="50049" y="181610"/>
                </a:lnTo>
                <a:close/>
              </a:path>
              <a:path w="285115" h="288289">
                <a:moveTo>
                  <a:pt x="80645" y="213360"/>
                </a:moveTo>
                <a:lnTo>
                  <a:pt x="39243" y="213360"/>
                </a:lnTo>
                <a:lnTo>
                  <a:pt x="48386" y="215900"/>
                </a:lnTo>
                <a:lnTo>
                  <a:pt x="79121" y="247650"/>
                </a:lnTo>
                <a:lnTo>
                  <a:pt x="81533" y="257810"/>
                </a:lnTo>
                <a:lnTo>
                  <a:pt x="80772" y="264160"/>
                </a:lnTo>
                <a:lnTo>
                  <a:pt x="77088" y="267969"/>
                </a:lnTo>
                <a:lnTo>
                  <a:pt x="73532" y="270510"/>
                </a:lnTo>
                <a:lnTo>
                  <a:pt x="85217" y="270510"/>
                </a:lnTo>
                <a:lnTo>
                  <a:pt x="86232" y="266700"/>
                </a:lnTo>
                <a:lnTo>
                  <a:pt x="86613" y="261619"/>
                </a:lnTo>
                <a:lnTo>
                  <a:pt x="85978" y="255269"/>
                </a:lnTo>
                <a:lnTo>
                  <a:pt x="102192" y="255269"/>
                </a:lnTo>
                <a:lnTo>
                  <a:pt x="115210" y="236219"/>
                </a:lnTo>
                <a:lnTo>
                  <a:pt x="104394" y="236219"/>
                </a:lnTo>
                <a:lnTo>
                  <a:pt x="102616" y="234950"/>
                </a:lnTo>
                <a:lnTo>
                  <a:pt x="101473" y="234950"/>
                </a:lnTo>
                <a:lnTo>
                  <a:pt x="98678" y="232410"/>
                </a:lnTo>
                <a:lnTo>
                  <a:pt x="94106" y="227329"/>
                </a:lnTo>
                <a:lnTo>
                  <a:pt x="80645" y="213360"/>
                </a:lnTo>
                <a:close/>
              </a:path>
              <a:path w="285115" h="288289">
                <a:moveTo>
                  <a:pt x="102192" y="255269"/>
                </a:moveTo>
                <a:lnTo>
                  <a:pt x="85978" y="255269"/>
                </a:lnTo>
                <a:lnTo>
                  <a:pt x="95250" y="265429"/>
                </a:lnTo>
                <a:lnTo>
                  <a:pt x="102192" y="255269"/>
                </a:lnTo>
                <a:close/>
              </a:path>
              <a:path w="285115" h="288289">
                <a:moveTo>
                  <a:pt x="114046" y="232410"/>
                </a:moveTo>
                <a:lnTo>
                  <a:pt x="111378" y="234950"/>
                </a:lnTo>
                <a:lnTo>
                  <a:pt x="109347" y="236219"/>
                </a:lnTo>
                <a:lnTo>
                  <a:pt x="115210" y="236219"/>
                </a:lnTo>
                <a:lnTo>
                  <a:pt x="116077" y="234950"/>
                </a:lnTo>
                <a:lnTo>
                  <a:pt x="114046" y="232410"/>
                </a:lnTo>
                <a:close/>
              </a:path>
              <a:path w="285115" h="288289">
                <a:moveTo>
                  <a:pt x="116204" y="134619"/>
                </a:moveTo>
                <a:lnTo>
                  <a:pt x="106806" y="134619"/>
                </a:lnTo>
                <a:lnTo>
                  <a:pt x="99059" y="137160"/>
                </a:lnTo>
                <a:lnTo>
                  <a:pt x="82423" y="170179"/>
                </a:lnTo>
                <a:lnTo>
                  <a:pt x="83516" y="179069"/>
                </a:lnTo>
                <a:lnTo>
                  <a:pt x="109918" y="212089"/>
                </a:lnTo>
                <a:lnTo>
                  <a:pt x="123062" y="218439"/>
                </a:lnTo>
                <a:lnTo>
                  <a:pt x="131325" y="218439"/>
                </a:lnTo>
                <a:lnTo>
                  <a:pt x="162513" y="195579"/>
                </a:lnTo>
                <a:lnTo>
                  <a:pt x="136651" y="195579"/>
                </a:lnTo>
                <a:lnTo>
                  <a:pt x="130389" y="194310"/>
                </a:lnTo>
                <a:lnTo>
                  <a:pt x="124174" y="191769"/>
                </a:lnTo>
                <a:lnTo>
                  <a:pt x="118006" y="187960"/>
                </a:lnTo>
                <a:lnTo>
                  <a:pt x="111886" y="182879"/>
                </a:lnTo>
                <a:lnTo>
                  <a:pt x="115726" y="179069"/>
                </a:lnTo>
                <a:lnTo>
                  <a:pt x="107315" y="179069"/>
                </a:lnTo>
                <a:lnTo>
                  <a:pt x="105155" y="176529"/>
                </a:lnTo>
                <a:lnTo>
                  <a:pt x="98678" y="170179"/>
                </a:lnTo>
                <a:lnTo>
                  <a:pt x="94869" y="162560"/>
                </a:lnTo>
                <a:lnTo>
                  <a:pt x="93091" y="153669"/>
                </a:lnTo>
                <a:lnTo>
                  <a:pt x="93852" y="149860"/>
                </a:lnTo>
                <a:lnTo>
                  <a:pt x="96011" y="148589"/>
                </a:lnTo>
                <a:lnTo>
                  <a:pt x="97535" y="147319"/>
                </a:lnTo>
                <a:lnTo>
                  <a:pt x="99186" y="146050"/>
                </a:lnTo>
                <a:lnTo>
                  <a:pt x="140731" y="146050"/>
                </a:lnTo>
                <a:lnTo>
                  <a:pt x="137779" y="143510"/>
                </a:lnTo>
                <a:lnTo>
                  <a:pt x="123301" y="135889"/>
                </a:lnTo>
                <a:lnTo>
                  <a:pt x="116204" y="134619"/>
                </a:lnTo>
                <a:close/>
              </a:path>
              <a:path w="285115" h="288289">
                <a:moveTo>
                  <a:pt x="160400" y="166369"/>
                </a:moveTo>
                <a:lnTo>
                  <a:pt x="156845" y="167639"/>
                </a:lnTo>
                <a:lnTo>
                  <a:pt x="158115" y="172719"/>
                </a:lnTo>
                <a:lnTo>
                  <a:pt x="158369" y="177800"/>
                </a:lnTo>
                <a:lnTo>
                  <a:pt x="143128" y="195579"/>
                </a:lnTo>
                <a:lnTo>
                  <a:pt x="162513" y="195579"/>
                </a:lnTo>
                <a:lnTo>
                  <a:pt x="164592" y="184150"/>
                </a:lnTo>
                <a:lnTo>
                  <a:pt x="163575" y="176529"/>
                </a:lnTo>
                <a:lnTo>
                  <a:pt x="160400" y="166369"/>
                </a:lnTo>
                <a:close/>
              </a:path>
              <a:path w="285115" h="288289">
                <a:moveTo>
                  <a:pt x="26797" y="157479"/>
                </a:moveTo>
                <a:lnTo>
                  <a:pt x="0" y="184150"/>
                </a:lnTo>
                <a:lnTo>
                  <a:pt x="2667" y="186689"/>
                </a:lnTo>
                <a:lnTo>
                  <a:pt x="5460" y="184150"/>
                </a:lnTo>
                <a:lnTo>
                  <a:pt x="7747" y="181610"/>
                </a:lnTo>
                <a:lnTo>
                  <a:pt x="50049" y="181610"/>
                </a:lnTo>
                <a:lnTo>
                  <a:pt x="26797" y="157479"/>
                </a:lnTo>
                <a:close/>
              </a:path>
              <a:path w="285115" h="288289">
                <a:moveTo>
                  <a:pt x="140731" y="146050"/>
                </a:moveTo>
                <a:lnTo>
                  <a:pt x="106806" y="146050"/>
                </a:lnTo>
                <a:lnTo>
                  <a:pt x="109981" y="148589"/>
                </a:lnTo>
                <a:lnTo>
                  <a:pt x="113283" y="149860"/>
                </a:lnTo>
                <a:lnTo>
                  <a:pt x="118236" y="154939"/>
                </a:lnTo>
                <a:lnTo>
                  <a:pt x="124968" y="161289"/>
                </a:lnTo>
                <a:lnTo>
                  <a:pt x="107315" y="179069"/>
                </a:lnTo>
                <a:lnTo>
                  <a:pt x="115726" y="179069"/>
                </a:lnTo>
                <a:lnTo>
                  <a:pt x="145160" y="149860"/>
                </a:lnTo>
                <a:lnTo>
                  <a:pt x="140731" y="146050"/>
                </a:lnTo>
                <a:close/>
              </a:path>
              <a:path w="285115" h="288289">
                <a:moveTo>
                  <a:pt x="144164" y="88900"/>
                </a:moveTo>
                <a:lnTo>
                  <a:pt x="107823" y="88900"/>
                </a:lnTo>
                <a:lnTo>
                  <a:pt x="109347" y="90169"/>
                </a:lnTo>
                <a:lnTo>
                  <a:pt x="110490" y="90169"/>
                </a:lnTo>
                <a:lnTo>
                  <a:pt x="112649" y="92710"/>
                </a:lnTo>
                <a:lnTo>
                  <a:pt x="190500" y="172719"/>
                </a:lnTo>
                <a:lnTo>
                  <a:pt x="192658" y="170179"/>
                </a:lnTo>
                <a:lnTo>
                  <a:pt x="196342" y="154939"/>
                </a:lnTo>
                <a:lnTo>
                  <a:pt x="201041" y="154939"/>
                </a:lnTo>
                <a:lnTo>
                  <a:pt x="205231" y="153669"/>
                </a:lnTo>
                <a:lnTo>
                  <a:pt x="212344" y="151129"/>
                </a:lnTo>
                <a:lnTo>
                  <a:pt x="215773" y="148589"/>
                </a:lnTo>
                <a:lnTo>
                  <a:pt x="218948" y="144779"/>
                </a:lnTo>
                <a:lnTo>
                  <a:pt x="199135" y="144779"/>
                </a:lnTo>
                <a:lnTo>
                  <a:pt x="196215" y="142239"/>
                </a:lnTo>
                <a:lnTo>
                  <a:pt x="194436" y="140969"/>
                </a:lnTo>
                <a:lnTo>
                  <a:pt x="191007" y="137160"/>
                </a:lnTo>
                <a:lnTo>
                  <a:pt x="185674" y="132079"/>
                </a:lnTo>
                <a:lnTo>
                  <a:pt x="159638" y="105410"/>
                </a:lnTo>
                <a:lnTo>
                  <a:pt x="159109" y="99060"/>
                </a:lnTo>
                <a:lnTo>
                  <a:pt x="154050" y="99060"/>
                </a:lnTo>
                <a:lnTo>
                  <a:pt x="144164" y="88900"/>
                </a:lnTo>
                <a:close/>
              </a:path>
              <a:path w="285115" h="288289">
                <a:moveTo>
                  <a:pt x="217467" y="85089"/>
                </a:moveTo>
                <a:lnTo>
                  <a:pt x="174751" y="85089"/>
                </a:lnTo>
                <a:lnTo>
                  <a:pt x="179274" y="87629"/>
                </a:lnTo>
                <a:lnTo>
                  <a:pt x="184451" y="90169"/>
                </a:lnTo>
                <a:lnTo>
                  <a:pt x="190271" y="95250"/>
                </a:lnTo>
                <a:lnTo>
                  <a:pt x="217043" y="128269"/>
                </a:lnTo>
                <a:lnTo>
                  <a:pt x="218058" y="130810"/>
                </a:lnTo>
                <a:lnTo>
                  <a:pt x="217297" y="137160"/>
                </a:lnTo>
                <a:lnTo>
                  <a:pt x="216026" y="139700"/>
                </a:lnTo>
                <a:lnTo>
                  <a:pt x="213868" y="140969"/>
                </a:lnTo>
                <a:lnTo>
                  <a:pt x="211327" y="143510"/>
                </a:lnTo>
                <a:lnTo>
                  <a:pt x="208406" y="144779"/>
                </a:lnTo>
                <a:lnTo>
                  <a:pt x="218948" y="144779"/>
                </a:lnTo>
                <a:lnTo>
                  <a:pt x="224662" y="139700"/>
                </a:lnTo>
                <a:lnTo>
                  <a:pt x="228346" y="133350"/>
                </a:lnTo>
                <a:lnTo>
                  <a:pt x="229997" y="127000"/>
                </a:lnTo>
                <a:lnTo>
                  <a:pt x="231648" y="119379"/>
                </a:lnTo>
                <a:lnTo>
                  <a:pt x="231267" y="111760"/>
                </a:lnTo>
                <a:lnTo>
                  <a:pt x="228600" y="104139"/>
                </a:lnTo>
                <a:lnTo>
                  <a:pt x="226337" y="97789"/>
                </a:lnTo>
                <a:lnTo>
                  <a:pt x="223361" y="92710"/>
                </a:lnTo>
                <a:lnTo>
                  <a:pt x="219670" y="87629"/>
                </a:lnTo>
                <a:lnTo>
                  <a:pt x="217467" y="85089"/>
                </a:lnTo>
                <a:close/>
              </a:path>
              <a:path w="285115" h="288289">
                <a:moveTo>
                  <a:pt x="184403" y="66039"/>
                </a:moveTo>
                <a:lnTo>
                  <a:pt x="154622" y="91439"/>
                </a:lnTo>
                <a:lnTo>
                  <a:pt x="154050" y="99060"/>
                </a:lnTo>
                <a:lnTo>
                  <a:pt x="159109" y="99060"/>
                </a:lnTo>
                <a:lnTo>
                  <a:pt x="159003" y="97789"/>
                </a:lnTo>
                <a:lnTo>
                  <a:pt x="160527" y="91439"/>
                </a:lnTo>
                <a:lnTo>
                  <a:pt x="164337" y="88900"/>
                </a:lnTo>
                <a:lnTo>
                  <a:pt x="167131" y="85089"/>
                </a:lnTo>
                <a:lnTo>
                  <a:pt x="217467" y="85089"/>
                </a:lnTo>
                <a:lnTo>
                  <a:pt x="215265" y="82550"/>
                </a:lnTo>
                <a:lnTo>
                  <a:pt x="209550" y="76200"/>
                </a:lnTo>
                <a:lnTo>
                  <a:pt x="203453" y="72389"/>
                </a:lnTo>
                <a:lnTo>
                  <a:pt x="190626" y="67310"/>
                </a:lnTo>
                <a:lnTo>
                  <a:pt x="184403" y="66039"/>
                </a:lnTo>
                <a:close/>
              </a:path>
              <a:path w="285115" h="288289">
                <a:moveTo>
                  <a:pt x="121920" y="66039"/>
                </a:moveTo>
                <a:lnTo>
                  <a:pt x="96774" y="90169"/>
                </a:lnTo>
                <a:lnTo>
                  <a:pt x="99059" y="92710"/>
                </a:lnTo>
                <a:lnTo>
                  <a:pt x="101346" y="90169"/>
                </a:lnTo>
                <a:lnTo>
                  <a:pt x="103250" y="88900"/>
                </a:lnTo>
                <a:lnTo>
                  <a:pt x="144164" y="88900"/>
                </a:lnTo>
                <a:lnTo>
                  <a:pt x="121920" y="66039"/>
                </a:lnTo>
                <a:close/>
              </a:path>
              <a:path w="285115" h="288289">
                <a:moveTo>
                  <a:pt x="244609" y="46989"/>
                </a:moveTo>
                <a:lnTo>
                  <a:pt x="209169" y="46989"/>
                </a:lnTo>
                <a:lnTo>
                  <a:pt x="240792" y="78739"/>
                </a:lnTo>
                <a:lnTo>
                  <a:pt x="247015" y="86360"/>
                </a:lnTo>
                <a:lnTo>
                  <a:pt x="251078" y="90169"/>
                </a:lnTo>
                <a:lnTo>
                  <a:pt x="252983" y="90169"/>
                </a:lnTo>
                <a:lnTo>
                  <a:pt x="256285" y="92710"/>
                </a:lnTo>
                <a:lnTo>
                  <a:pt x="269621" y="92710"/>
                </a:lnTo>
                <a:lnTo>
                  <a:pt x="273938" y="90169"/>
                </a:lnTo>
                <a:lnTo>
                  <a:pt x="277749" y="86360"/>
                </a:lnTo>
                <a:lnTo>
                  <a:pt x="282489" y="80010"/>
                </a:lnTo>
                <a:lnTo>
                  <a:pt x="284908" y="73660"/>
                </a:lnTo>
                <a:lnTo>
                  <a:pt x="271779" y="73660"/>
                </a:lnTo>
                <a:lnTo>
                  <a:pt x="270509" y="72389"/>
                </a:lnTo>
                <a:lnTo>
                  <a:pt x="269112" y="72389"/>
                </a:lnTo>
                <a:lnTo>
                  <a:pt x="266826" y="69850"/>
                </a:lnTo>
                <a:lnTo>
                  <a:pt x="244609" y="46989"/>
                </a:lnTo>
                <a:close/>
              </a:path>
              <a:path w="285115" h="288289">
                <a:moveTo>
                  <a:pt x="282828" y="58419"/>
                </a:moveTo>
                <a:lnTo>
                  <a:pt x="279526" y="58419"/>
                </a:lnTo>
                <a:lnTo>
                  <a:pt x="281177" y="64769"/>
                </a:lnTo>
                <a:lnTo>
                  <a:pt x="280543" y="69850"/>
                </a:lnTo>
                <a:lnTo>
                  <a:pt x="277749" y="72389"/>
                </a:lnTo>
                <a:lnTo>
                  <a:pt x="276986" y="73660"/>
                </a:lnTo>
                <a:lnTo>
                  <a:pt x="284908" y="73660"/>
                </a:lnTo>
                <a:lnTo>
                  <a:pt x="285017" y="66039"/>
                </a:lnTo>
                <a:lnTo>
                  <a:pt x="282828" y="58419"/>
                </a:lnTo>
                <a:close/>
              </a:path>
              <a:path w="285115" h="288289">
                <a:moveTo>
                  <a:pt x="199771" y="0"/>
                </a:moveTo>
                <a:lnTo>
                  <a:pt x="197611" y="2539"/>
                </a:lnTo>
                <a:lnTo>
                  <a:pt x="199771" y="10160"/>
                </a:lnTo>
                <a:lnTo>
                  <a:pt x="201041" y="19050"/>
                </a:lnTo>
                <a:lnTo>
                  <a:pt x="201295" y="26669"/>
                </a:lnTo>
                <a:lnTo>
                  <a:pt x="201314" y="33019"/>
                </a:lnTo>
                <a:lnTo>
                  <a:pt x="200977" y="39369"/>
                </a:lnTo>
                <a:lnTo>
                  <a:pt x="200259" y="45719"/>
                </a:lnTo>
                <a:lnTo>
                  <a:pt x="199135" y="52069"/>
                </a:lnTo>
                <a:lnTo>
                  <a:pt x="201295" y="54610"/>
                </a:lnTo>
                <a:lnTo>
                  <a:pt x="209169" y="46989"/>
                </a:lnTo>
                <a:lnTo>
                  <a:pt x="244609" y="46989"/>
                </a:lnTo>
                <a:lnTo>
                  <a:pt x="227329" y="29210"/>
                </a:lnTo>
                <a:lnTo>
                  <a:pt x="233853" y="22860"/>
                </a:lnTo>
                <a:lnTo>
                  <a:pt x="221106" y="22860"/>
                </a:lnTo>
                <a:lnTo>
                  <a:pt x="199771" y="0"/>
                </a:lnTo>
                <a:close/>
              </a:path>
              <a:path w="285115" h="288289">
                <a:moveTo>
                  <a:pt x="235584" y="8889"/>
                </a:moveTo>
                <a:lnTo>
                  <a:pt x="221106" y="22860"/>
                </a:lnTo>
                <a:lnTo>
                  <a:pt x="233853" y="22860"/>
                </a:lnTo>
                <a:lnTo>
                  <a:pt x="241680" y="15239"/>
                </a:lnTo>
                <a:lnTo>
                  <a:pt x="235584" y="8889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8376284" y="2477389"/>
            <a:ext cx="194310" cy="1823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8523478" y="2247138"/>
            <a:ext cx="277495" cy="264160"/>
          </a:xfrm>
          <a:custGeom>
            <a:avLst/>
            <a:gdLst/>
            <a:ahLst/>
            <a:cxnLst/>
            <a:rect l="l" t="t" r="r" b="b"/>
            <a:pathLst>
              <a:path w="277495" h="264160">
                <a:moveTo>
                  <a:pt x="46735" y="217170"/>
                </a:moveTo>
                <a:lnTo>
                  <a:pt x="11556" y="217170"/>
                </a:lnTo>
                <a:lnTo>
                  <a:pt x="14731" y="219710"/>
                </a:lnTo>
                <a:lnTo>
                  <a:pt x="42418" y="248920"/>
                </a:lnTo>
                <a:lnTo>
                  <a:pt x="49149" y="255270"/>
                </a:lnTo>
                <a:lnTo>
                  <a:pt x="54355" y="260350"/>
                </a:lnTo>
                <a:lnTo>
                  <a:pt x="57912" y="261620"/>
                </a:lnTo>
                <a:lnTo>
                  <a:pt x="61595" y="264160"/>
                </a:lnTo>
                <a:lnTo>
                  <a:pt x="75056" y="264160"/>
                </a:lnTo>
                <a:lnTo>
                  <a:pt x="89916" y="246380"/>
                </a:lnTo>
                <a:lnTo>
                  <a:pt x="90847" y="243839"/>
                </a:lnTo>
                <a:lnTo>
                  <a:pt x="74929" y="243839"/>
                </a:lnTo>
                <a:lnTo>
                  <a:pt x="71627" y="242570"/>
                </a:lnTo>
                <a:lnTo>
                  <a:pt x="68833" y="240030"/>
                </a:lnTo>
                <a:lnTo>
                  <a:pt x="46735" y="217170"/>
                </a:lnTo>
                <a:close/>
              </a:path>
              <a:path w="277495" h="264160">
                <a:moveTo>
                  <a:pt x="81104" y="184150"/>
                </a:moveTo>
                <a:lnTo>
                  <a:pt x="45847" y="184150"/>
                </a:lnTo>
                <a:lnTo>
                  <a:pt x="49022" y="186689"/>
                </a:lnTo>
                <a:lnTo>
                  <a:pt x="53340" y="191770"/>
                </a:lnTo>
                <a:lnTo>
                  <a:pt x="84708" y="223520"/>
                </a:lnTo>
                <a:lnTo>
                  <a:pt x="85598" y="229870"/>
                </a:lnTo>
                <a:lnTo>
                  <a:pt x="85725" y="233680"/>
                </a:lnTo>
                <a:lnTo>
                  <a:pt x="84963" y="237489"/>
                </a:lnTo>
                <a:lnTo>
                  <a:pt x="84581" y="238760"/>
                </a:lnTo>
                <a:lnTo>
                  <a:pt x="83566" y="240030"/>
                </a:lnTo>
                <a:lnTo>
                  <a:pt x="82042" y="242570"/>
                </a:lnTo>
                <a:lnTo>
                  <a:pt x="80772" y="243839"/>
                </a:lnTo>
                <a:lnTo>
                  <a:pt x="90847" y="243839"/>
                </a:lnTo>
                <a:lnTo>
                  <a:pt x="91313" y="242570"/>
                </a:lnTo>
                <a:lnTo>
                  <a:pt x="91821" y="237489"/>
                </a:lnTo>
                <a:lnTo>
                  <a:pt x="91313" y="231139"/>
                </a:lnTo>
                <a:lnTo>
                  <a:pt x="106967" y="231139"/>
                </a:lnTo>
                <a:lnTo>
                  <a:pt x="122528" y="215900"/>
                </a:lnTo>
                <a:lnTo>
                  <a:pt x="112268" y="215900"/>
                </a:lnTo>
                <a:lnTo>
                  <a:pt x="109093" y="213360"/>
                </a:lnTo>
                <a:lnTo>
                  <a:pt x="104648" y="208280"/>
                </a:lnTo>
                <a:lnTo>
                  <a:pt x="81104" y="184150"/>
                </a:lnTo>
                <a:close/>
              </a:path>
              <a:path w="277495" h="264160">
                <a:moveTo>
                  <a:pt x="106967" y="231139"/>
                </a:moveTo>
                <a:lnTo>
                  <a:pt x="91313" y="231139"/>
                </a:lnTo>
                <a:lnTo>
                  <a:pt x="99187" y="238760"/>
                </a:lnTo>
                <a:lnTo>
                  <a:pt x="106967" y="231139"/>
                </a:lnTo>
                <a:close/>
              </a:path>
              <a:path w="277495" h="264160">
                <a:moveTo>
                  <a:pt x="24638" y="194310"/>
                </a:moveTo>
                <a:lnTo>
                  <a:pt x="0" y="218439"/>
                </a:lnTo>
                <a:lnTo>
                  <a:pt x="2286" y="219710"/>
                </a:lnTo>
                <a:lnTo>
                  <a:pt x="5333" y="218439"/>
                </a:lnTo>
                <a:lnTo>
                  <a:pt x="7747" y="217170"/>
                </a:lnTo>
                <a:lnTo>
                  <a:pt x="46735" y="217170"/>
                </a:lnTo>
                <a:lnTo>
                  <a:pt x="24638" y="194310"/>
                </a:lnTo>
                <a:close/>
              </a:path>
              <a:path w="277495" h="264160">
                <a:moveTo>
                  <a:pt x="121666" y="213360"/>
                </a:moveTo>
                <a:lnTo>
                  <a:pt x="118618" y="214630"/>
                </a:lnTo>
                <a:lnTo>
                  <a:pt x="116204" y="215900"/>
                </a:lnTo>
                <a:lnTo>
                  <a:pt x="122528" y="215900"/>
                </a:lnTo>
                <a:lnTo>
                  <a:pt x="123825" y="214630"/>
                </a:lnTo>
                <a:lnTo>
                  <a:pt x="121666" y="213360"/>
                </a:lnTo>
                <a:close/>
              </a:path>
              <a:path w="277495" h="264160">
                <a:moveTo>
                  <a:pt x="121157" y="111760"/>
                </a:moveTo>
                <a:lnTo>
                  <a:pt x="111760" y="111760"/>
                </a:lnTo>
                <a:lnTo>
                  <a:pt x="104013" y="114300"/>
                </a:lnTo>
                <a:lnTo>
                  <a:pt x="87375" y="147320"/>
                </a:lnTo>
                <a:lnTo>
                  <a:pt x="88469" y="156210"/>
                </a:lnTo>
                <a:lnTo>
                  <a:pt x="114823" y="189230"/>
                </a:lnTo>
                <a:lnTo>
                  <a:pt x="136278" y="195580"/>
                </a:lnTo>
                <a:lnTo>
                  <a:pt x="144113" y="194310"/>
                </a:lnTo>
                <a:lnTo>
                  <a:pt x="167157" y="172720"/>
                </a:lnTo>
                <a:lnTo>
                  <a:pt x="141604" y="172720"/>
                </a:lnTo>
                <a:lnTo>
                  <a:pt x="135342" y="171450"/>
                </a:lnTo>
                <a:lnTo>
                  <a:pt x="129127" y="168910"/>
                </a:lnTo>
                <a:lnTo>
                  <a:pt x="122959" y="165100"/>
                </a:lnTo>
                <a:lnTo>
                  <a:pt x="116840" y="158750"/>
                </a:lnTo>
                <a:lnTo>
                  <a:pt x="120817" y="154939"/>
                </a:lnTo>
                <a:lnTo>
                  <a:pt x="112268" y="154939"/>
                </a:lnTo>
                <a:lnTo>
                  <a:pt x="110108" y="152400"/>
                </a:lnTo>
                <a:lnTo>
                  <a:pt x="103631" y="146050"/>
                </a:lnTo>
                <a:lnTo>
                  <a:pt x="99822" y="139700"/>
                </a:lnTo>
                <a:lnTo>
                  <a:pt x="98678" y="133350"/>
                </a:lnTo>
                <a:lnTo>
                  <a:pt x="97917" y="129539"/>
                </a:lnTo>
                <a:lnTo>
                  <a:pt x="98805" y="127000"/>
                </a:lnTo>
                <a:lnTo>
                  <a:pt x="102489" y="123189"/>
                </a:lnTo>
                <a:lnTo>
                  <a:pt x="105791" y="123189"/>
                </a:lnTo>
                <a:lnTo>
                  <a:pt x="108585" y="121920"/>
                </a:lnTo>
                <a:lnTo>
                  <a:pt x="144140" y="121920"/>
                </a:lnTo>
                <a:lnTo>
                  <a:pt x="142678" y="120650"/>
                </a:lnTo>
                <a:lnTo>
                  <a:pt x="128252" y="113030"/>
                </a:lnTo>
                <a:lnTo>
                  <a:pt x="121157" y="111760"/>
                </a:lnTo>
                <a:close/>
              </a:path>
              <a:path w="277495" h="264160">
                <a:moveTo>
                  <a:pt x="58800" y="161289"/>
                </a:moveTo>
                <a:lnTo>
                  <a:pt x="34163" y="184150"/>
                </a:lnTo>
                <a:lnTo>
                  <a:pt x="36449" y="186689"/>
                </a:lnTo>
                <a:lnTo>
                  <a:pt x="39497" y="185420"/>
                </a:lnTo>
                <a:lnTo>
                  <a:pt x="41910" y="184150"/>
                </a:lnTo>
                <a:lnTo>
                  <a:pt x="81104" y="184150"/>
                </a:lnTo>
                <a:lnTo>
                  <a:pt x="58800" y="161289"/>
                </a:lnTo>
                <a:close/>
              </a:path>
              <a:path w="277495" h="264160">
                <a:moveTo>
                  <a:pt x="165353" y="143510"/>
                </a:moveTo>
                <a:lnTo>
                  <a:pt x="161798" y="143510"/>
                </a:lnTo>
                <a:lnTo>
                  <a:pt x="162941" y="149860"/>
                </a:lnTo>
                <a:lnTo>
                  <a:pt x="163195" y="154939"/>
                </a:lnTo>
                <a:lnTo>
                  <a:pt x="148081" y="172720"/>
                </a:lnTo>
                <a:lnTo>
                  <a:pt x="167157" y="172720"/>
                </a:lnTo>
                <a:lnTo>
                  <a:pt x="168275" y="167639"/>
                </a:lnTo>
                <a:lnTo>
                  <a:pt x="169545" y="161289"/>
                </a:lnTo>
                <a:lnTo>
                  <a:pt x="168528" y="152400"/>
                </a:lnTo>
                <a:lnTo>
                  <a:pt x="165353" y="143510"/>
                </a:lnTo>
                <a:close/>
              </a:path>
              <a:path w="277495" h="264160">
                <a:moveTo>
                  <a:pt x="144140" y="121920"/>
                </a:moveTo>
                <a:lnTo>
                  <a:pt x="108585" y="121920"/>
                </a:lnTo>
                <a:lnTo>
                  <a:pt x="114935" y="124460"/>
                </a:lnTo>
                <a:lnTo>
                  <a:pt x="123190" y="130810"/>
                </a:lnTo>
                <a:lnTo>
                  <a:pt x="129921" y="138430"/>
                </a:lnTo>
                <a:lnTo>
                  <a:pt x="112268" y="154939"/>
                </a:lnTo>
                <a:lnTo>
                  <a:pt x="120817" y="154939"/>
                </a:lnTo>
                <a:lnTo>
                  <a:pt x="149987" y="127000"/>
                </a:lnTo>
                <a:lnTo>
                  <a:pt x="144140" y="121920"/>
                </a:lnTo>
                <a:close/>
              </a:path>
              <a:path w="277495" h="264160">
                <a:moveTo>
                  <a:pt x="177323" y="92710"/>
                </a:moveTo>
                <a:lnTo>
                  <a:pt x="139573" y="92710"/>
                </a:lnTo>
                <a:lnTo>
                  <a:pt x="141224" y="93980"/>
                </a:lnTo>
                <a:lnTo>
                  <a:pt x="142494" y="93980"/>
                </a:lnTo>
                <a:lnTo>
                  <a:pt x="144779" y="96520"/>
                </a:lnTo>
                <a:lnTo>
                  <a:pt x="180467" y="133350"/>
                </a:lnTo>
                <a:lnTo>
                  <a:pt x="185547" y="138430"/>
                </a:lnTo>
                <a:lnTo>
                  <a:pt x="188214" y="142239"/>
                </a:lnTo>
                <a:lnTo>
                  <a:pt x="188722" y="146050"/>
                </a:lnTo>
                <a:lnTo>
                  <a:pt x="187705" y="148589"/>
                </a:lnTo>
                <a:lnTo>
                  <a:pt x="185166" y="151130"/>
                </a:lnTo>
                <a:lnTo>
                  <a:pt x="187451" y="153670"/>
                </a:lnTo>
                <a:lnTo>
                  <a:pt x="217596" y="124460"/>
                </a:lnTo>
                <a:lnTo>
                  <a:pt x="208661" y="124460"/>
                </a:lnTo>
                <a:lnTo>
                  <a:pt x="207010" y="123189"/>
                </a:lnTo>
                <a:lnTo>
                  <a:pt x="206121" y="123189"/>
                </a:lnTo>
                <a:lnTo>
                  <a:pt x="204343" y="121920"/>
                </a:lnTo>
                <a:lnTo>
                  <a:pt x="202056" y="119380"/>
                </a:lnTo>
                <a:lnTo>
                  <a:pt x="198500" y="115570"/>
                </a:lnTo>
                <a:lnTo>
                  <a:pt x="185039" y="101600"/>
                </a:lnTo>
                <a:lnTo>
                  <a:pt x="180086" y="96520"/>
                </a:lnTo>
                <a:lnTo>
                  <a:pt x="177323" y="92710"/>
                </a:lnTo>
                <a:close/>
              </a:path>
              <a:path w="277495" h="264160">
                <a:moveTo>
                  <a:pt x="217931" y="119380"/>
                </a:moveTo>
                <a:lnTo>
                  <a:pt x="215392" y="121920"/>
                </a:lnTo>
                <a:lnTo>
                  <a:pt x="213360" y="123189"/>
                </a:lnTo>
                <a:lnTo>
                  <a:pt x="211836" y="123189"/>
                </a:lnTo>
                <a:lnTo>
                  <a:pt x="210312" y="124460"/>
                </a:lnTo>
                <a:lnTo>
                  <a:pt x="217596" y="124460"/>
                </a:lnTo>
                <a:lnTo>
                  <a:pt x="220218" y="121920"/>
                </a:lnTo>
                <a:lnTo>
                  <a:pt x="217931" y="119380"/>
                </a:lnTo>
                <a:close/>
              </a:path>
              <a:path w="277495" h="264160">
                <a:moveTo>
                  <a:pt x="228473" y="74930"/>
                </a:moveTo>
                <a:lnTo>
                  <a:pt x="226314" y="77470"/>
                </a:lnTo>
                <a:lnTo>
                  <a:pt x="248285" y="97789"/>
                </a:lnTo>
                <a:lnTo>
                  <a:pt x="250444" y="96520"/>
                </a:lnTo>
                <a:lnTo>
                  <a:pt x="249300" y="92710"/>
                </a:lnTo>
                <a:lnTo>
                  <a:pt x="249427" y="91439"/>
                </a:lnTo>
                <a:lnTo>
                  <a:pt x="250951" y="88900"/>
                </a:lnTo>
                <a:lnTo>
                  <a:pt x="252475" y="88900"/>
                </a:lnTo>
                <a:lnTo>
                  <a:pt x="254253" y="87630"/>
                </a:lnTo>
                <a:lnTo>
                  <a:pt x="260857" y="85089"/>
                </a:lnTo>
                <a:lnTo>
                  <a:pt x="265556" y="81280"/>
                </a:lnTo>
                <a:lnTo>
                  <a:pt x="242697" y="81280"/>
                </a:lnTo>
                <a:lnTo>
                  <a:pt x="235966" y="78739"/>
                </a:lnTo>
                <a:lnTo>
                  <a:pt x="228473" y="74930"/>
                </a:lnTo>
                <a:close/>
              </a:path>
              <a:path w="277495" h="264160">
                <a:moveTo>
                  <a:pt x="153797" y="69850"/>
                </a:moveTo>
                <a:lnTo>
                  <a:pt x="129031" y="92710"/>
                </a:lnTo>
                <a:lnTo>
                  <a:pt x="131318" y="95250"/>
                </a:lnTo>
                <a:lnTo>
                  <a:pt x="133603" y="93980"/>
                </a:lnTo>
                <a:lnTo>
                  <a:pt x="135381" y="92710"/>
                </a:lnTo>
                <a:lnTo>
                  <a:pt x="177323" y="92710"/>
                </a:lnTo>
                <a:lnTo>
                  <a:pt x="176402" y="91439"/>
                </a:lnTo>
                <a:lnTo>
                  <a:pt x="173736" y="86360"/>
                </a:lnTo>
                <a:lnTo>
                  <a:pt x="171957" y="82550"/>
                </a:lnTo>
                <a:lnTo>
                  <a:pt x="167004" y="82550"/>
                </a:lnTo>
                <a:lnTo>
                  <a:pt x="153797" y="69850"/>
                </a:lnTo>
                <a:close/>
              </a:path>
              <a:path w="277495" h="264160">
                <a:moveTo>
                  <a:pt x="182118" y="45720"/>
                </a:moveTo>
                <a:lnTo>
                  <a:pt x="176402" y="45720"/>
                </a:lnTo>
                <a:lnTo>
                  <a:pt x="173736" y="46989"/>
                </a:lnTo>
                <a:lnTo>
                  <a:pt x="168528" y="52070"/>
                </a:lnTo>
                <a:lnTo>
                  <a:pt x="166497" y="55880"/>
                </a:lnTo>
                <a:lnTo>
                  <a:pt x="164465" y="66039"/>
                </a:lnTo>
                <a:lnTo>
                  <a:pt x="164973" y="72389"/>
                </a:lnTo>
                <a:lnTo>
                  <a:pt x="167004" y="82550"/>
                </a:lnTo>
                <a:lnTo>
                  <a:pt x="171957" y="82550"/>
                </a:lnTo>
                <a:lnTo>
                  <a:pt x="171323" y="78739"/>
                </a:lnTo>
                <a:lnTo>
                  <a:pt x="171703" y="76200"/>
                </a:lnTo>
                <a:lnTo>
                  <a:pt x="171830" y="73660"/>
                </a:lnTo>
                <a:lnTo>
                  <a:pt x="172593" y="72389"/>
                </a:lnTo>
                <a:lnTo>
                  <a:pt x="173863" y="71120"/>
                </a:lnTo>
                <a:lnTo>
                  <a:pt x="174371" y="69850"/>
                </a:lnTo>
                <a:lnTo>
                  <a:pt x="181101" y="69850"/>
                </a:lnTo>
                <a:lnTo>
                  <a:pt x="184150" y="68580"/>
                </a:lnTo>
                <a:lnTo>
                  <a:pt x="186817" y="68580"/>
                </a:lnTo>
                <a:lnTo>
                  <a:pt x="189102" y="66039"/>
                </a:lnTo>
                <a:lnTo>
                  <a:pt x="191135" y="63500"/>
                </a:lnTo>
                <a:lnTo>
                  <a:pt x="192024" y="60960"/>
                </a:lnTo>
                <a:lnTo>
                  <a:pt x="191770" y="55880"/>
                </a:lnTo>
                <a:lnTo>
                  <a:pt x="190246" y="53339"/>
                </a:lnTo>
                <a:lnTo>
                  <a:pt x="187451" y="49530"/>
                </a:lnTo>
                <a:lnTo>
                  <a:pt x="184912" y="46989"/>
                </a:lnTo>
                <a:lnTo>
                  <a:pt x="182118" y="45720"/>
                </a:lnTo>
                <a:close/>
              </a:path>
              <a:path w="277495" h="264160">
                <a:moveTo>
                  <a:pt x="277495" y="58420"/>
                </a:moveTo>
                <a:lnTo>
                  <a:pt x="258952" y="58420"/>
                </a:lnTo>
                <a:lnTo>
                  <a:pt x="261366" y="59689"/>
                </a:lnTo>
                <a:lnTo>
                  <a:pt x="263398" y="62230"/>
                </a:lnTo>
                <a:lnTo>
                  <a:pt x="265049" y="63500"/>
                </a:lnTo>
                <a:lnTo>
                  <a:pt x="265938" y="66039"/>
                </a:lnTo>
                <a:lnTo>
                  <a:pt x="265811" y="71120"/>
                </a:lnTo>
                <a:lnTo>
                  <a:pt x="264668" y="73660"/>
                </a:lnTo>
                <a:lnTo>
                  <a:pt x="262636" y="74930"/>
                </a:lnTo>
                <a:lnTo>
                  <a:pt x="259588" y="78739"/>
                </a:lnTo>
                <a:lnTo>
                  <a:pt x="255016" y="80010"/>
                </a:lnTo>
                <a:lnTo>
                  <a:pt x="242697" y="81280"/>
                </a:lnTo>
                <a:lnTo>
                  <a:pt x="265556" y="81280"/>
                </a:lnTo>
                <a:lnTo>
                  <a:pt x="272161" y="74930"/>
                </a:lnTo>
                <a:lnTo>
                  <a:pt x="274700" y="71120"/>
                </a:lnTo>
                <a:lnTo>
                  <a:pt x="277495" y="62230"/>
                </a:lnTo>
                <a:lnTo>
                  <a:pt x="277495" y="58420"/>
                </a:lnTo>
                <a:close/>
              </a:path>
              <a:path w="277495" h="264160">
                <a:moveTo>
                  <a:pt x="222250" y="0"/>
                </a:moveTo>
                <a:lnTo>
                  <a:pt x="220091" y="2539"/>
                </a:lnTo>
                <a:lnTo>
                  <a:pt x="220472" y="5080"/>
                </a:lnTo>
                <a:lnTo>
                  <a:pt x="220599" y="6350"/>
                </a:lnTo>
                <a:lnTo>
                  <a:pt x="220345" y="7620"/>
                </a:lnTo>
                <a:lnTo>
                  <a:pt x="219837" y="8889"/>
                </a:lnTo>
                <a:lnTo>
                  <a:pt x="218313" y="10160"/>
                </a:lnTo>
                <a:lnTo>
                  <a:pt x="217043" y="10160"/>
                </a:lnTo>
                <a:lnTo>
                  <a:pt x="215265" y="11430"/>
                </a:lnTo>
                <a:lnTo>
                  <a:pt x="210693" y="12700"/>
                </a:lnTo>
                <a:lnTo>
                  <a:pt x="206755" y="15239"/>
                </a:lnTo>
                <a:lnTo>
                  <a:pt x="197357" y="24130"/>
                </a:lnTo>
                <a:lnTo>
                  <a:pt x="194564" y="30480"/>
                </a:lnTo>
                <a:lnTo>
                  <a:pt x="195325" y="44450"/>
                </a:lnTo>
                <a:lnTo>
                  <a:pt x="222250" y="62230"/>
                </a:lnTo>
                <a:lnTo>
                  <a:pt x="229870" y="62230"/>
                </a:lnTo>
                <a:lnTo>
                  <a:pt x="240919" y="59689"/>
                </a:lnTo>
                <a:lnTo>
                  <a:pt x="248285" y="58420"/>
                </a:lnTo>
                <a:lnTo>
                  <a:pt x="277495" y="58420"/>
                </a:lnTo>
                <a:lnTo>
                  <a:pt x="277495" y="57150"/>
                </a:lnTo>
                <a:lnTo>
                  <a:pt x="276098" y="52070"/>
                </a:lnTo>
                <a:lnTo>
                  <a:pt x="274574" y="46989"/>
                </a:lnTo>
                <a:lnTo>
                  <a:pt x="272288" y="43180"/>
                </a:lnTo>
                <a:lnTo>
                  <a:pt x="265429" y="36830"/>
                </a:lnTo>
                <a:lnTo>
                  <a:pt x="215900" y="36830"/>
                </a:lnTo>
                <a:lnTo>
                  <a:pt x="212725" y="35560"/>
                </a:lnTo>
                <a:lnTo>
                  <a:pt x="209423" y="35560"/>
                </a:lnTo>
                <a:lnTo>
                  <a:pt x="206755" y="33020"/>
                </a:lnTo>
                <a:lnTo>
                  <a:pt x="205994" y="30480"/>
                </a:lnTo>
                <a:lnTo>
                  <a:pt x="206248" y="25400"/>
                </a:lnTo>
                <a:lnTo>
                  <a:pt x="208915" y="21589"/>
                </a:lnTo>
                <a:lnTo>
                  <a:pt x="211708" y="19050"/>
                </a:lnTo>
                <a:lnTo>
                  <a:pt x="215646" y="17780"/>
                </a:lnTo>
                <a:lnTo>
                  <a:pt x="225678" y="16510"/>
                </a:lnTo>
                <a:lnTo>
                  <a:pt x="240410" y="16510"/>
                </a:lnTo>
                <a:lnTo>
                  <a:pt x="222250" y="0"/>
                </a:lnTo>
                <a:close/>
              </a:path>
              <a:path w="277495" h="264160">
                <a:moveTo>
                  <a:pt x="251332" y="31750"/>
                </a:moveTo>
                <a:lnTo>
                  <a:pt x="243713" y="31750"/>
                </a:lnTo>
                <a:lnTo>
                  <a:pt x="215900" y="36830"/>
                </a:lnTo>
                <a:lnTo>
                  <a:pt x="265429" y="36830"/>
                </a:lnTo>
                <a:lnTo>
                  <a:pt x="261239" y="34289"/>
                </a:lnTo>
                <a:lnTo>
                  <a:pt x="251332" y="31750"/>
                </a:lnTo>
                <a:close/>
              </a:path>
              <a:path w="277495" h="264160">
                <a:moveTo>
                  <a:pt x="240410" y="16510"/>
                </a:moveTo>
                <a:lnTo>
                  <a:pt x="225678" y="16510"/>
                </a:lnTo>
                <a:lnTo>
                  <a:pt x="232410" y="17780"/>
                </a:lnTo>
                <a:lnTo>
                  <a:pt x="241046" y="21589"/>
                </a:lnTo>
                <a:lnTo>
                  <a:pt x="243204" y="19050"/>
                </a:lnTo>
                <a:lnTo>
                  <a:pt x="240410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8893047" y="3095244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0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7882128" y="3119437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386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7882128" y="3164458"/>
            <a:ext cx="982980" cy="34290"/>
          </a:xfrm>
          <a:custGeom>
            <a:avLst/>
            <a:gdLst/>
            <a:ahLst/>
            <a:cxnLst/>
            <a:rect l="l" t="t" r="r" b="b"/>
            <a:pathLst>
              <a:path w="982979" h="34289">
                <a:moveTo>
                  <a:pt x="0" y="33781"/>
                </a:moveTo>
                <a:lnTo>
                  <a:pt x="982726" y="33781"/>
                </a:lnTo>
                <a:lnTo>
                  <a:pt x="982726" y="0"/>
                </a:lnTo>
                <a:lnTo>
                  <a:pt x="0" y="0"/>
                </a:lnTo>
                <a:lnTo>
                  <a:pt x="0" y="3378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7882128" y="31439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7882128" y="323359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7882128" y="319887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7882128" y="32475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7882128" y="328129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7882128" y="32674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7882128" y="330251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7882128" y="331617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7882128" y="3337559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798"/>
                </a:moveTo>
                <a:lnTo>
                  <a:pt x="982726" y="34798"/>
                </a:lnTo>
                <a:lnTo>
                  <a:pt x="982726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7882128" y="33725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7882128" y="33924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7882128" y="34060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7882128" y="34274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7882128" y="34411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7882128" y="346252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7"/>
                </a:moveTo>
                <a:lnTo>
                  <a:pt x="982751" y="13207"/>
                </a:lnTo>
                <a:lnTo>
                  <a:pt x="982751" y="0"/>
                </a:lnTo>
                <a:lnTo>
                  <a:pt x="0" y="0"/>
                </a:lnTo>
                <a:lnTo>
                  <a:pt x="0" y="13207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7882128" y="347619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7882128" y="349608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7882128" y="350972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7882128" y="353111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7882128" y="354477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7882128" y="35661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7882128" y="358602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7882128" y="36011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7882128" y="36210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7882128" y="36346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7882128" y="366992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7882128" y="3656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882128" y="36911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7882128" y="370481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751" y="20732"/>
                </a:lnTo>
                <a:lnTo>
                  <a:pt x="982751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7882128" y="372468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7882128" y="373983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7882128" y="37596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7882128" y="37810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7882128" y="37947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7882128" y="3814571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925"/>
                </a:moveTo>
                <a:lnTo>
                  <a:pt x="982726" y="34925"/>
                </a:lnTo>
                <a:lnTo>
                  <a:pt x="98272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7882128" y="38496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7882128" y="38632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7882128" y="38846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7882128" y="38983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7882128" y="39335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7882128" y="391967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7882128" y="395331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7882128" y="396843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7882128" y="400909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751" y="13881"/>
                </a:lnTo>
                <a:lnTo>
                  <a:pt x="982751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7882128" y="398830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7882128" y="404413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7882128" y="402337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751" y="20814"/>
                </a:lnTo>
                <a:lnTo>
                  <a:pt x="982751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7882128" y="409264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7882128" y="407888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16"/>
                </a:moveTo>
                <a:lnTo>
                  <a:pt x="982751" y="13816"/>
                </a:lnTo>
                <a:lnTo>
                  <a:pt x="982751" y="0"/>
                </a:lnTo>
                <a:lnTo>
                  <a:pt x="0" y="0"/>
                </a:lnTo>
                <a:lnTo>
                  <a:pt x="0" y="13816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7882128" y="40583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7882128" y="41613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49"/>
                </a:moveTo>
                <a:lnTo>
                  <a:pt x="982751" y="20549"/>
                </a:lnTo>
                <a:lnTo>
                  <a:pt x="982751" y="0"/>
                </a:lnTo>
                <a:lnTo>
                  <a:pt x="0" y="0"/>
                </a:lnTo>
                <a:lnTo>
                  <a:pt x="0" y="205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7882128" y="41475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7882128" y="412700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61"/>
                </a:moveTo>
                <a:lnTo>
                  <a:pt x="982751" y="20561"/>
                </a:lnTo>
                <a:lnTo>
                  <a:pt x="982751" y="0"/>
                </a:lnTo>
                <a:lnTo>
                  <a:pt x="0" y="0"/>
                </a:lnTo>
                <a:lnTo>
                  <a:pt x="0" y="20561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7882128" y="411328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8058911" y="3640328"/>
            <a:ext cx="276225" cy="274320"/>
          </a:xfrm>
          <a:custGeom>
            <a:avLst/>
            <a:gdLst/>
            <a:ahLst/>
            <a:cxnLst/>
            <a:rect l="l" t="t" r="r" b="b"/>
            <a:pathLst>
              <a:path w="276225" h="274320">
                <a:moveTo>
                  <a:pt x="39751" y="243840"/>
                </a:moveTo>
                <a:lnTo>
                  <a:pt x="37592" y="245110"/>
                </a:lnTo>
                <a:lnTo>
                  <a:pt x="66167" y="274320"/>
                </a:lnTo>
                <a:lnTo>
                  <a:pt x="68326" y="273050"/>
                </a:lnTo>
                <a:lnTo>
                  <a:pt x="67564" y="270510"/>
                </a:lnTo>
                <a:lnTo>
                  <a:pt x="67310" y="267970"/>
                </a:lnTo>
                <a:lnTo>
                  <a:pt x="68072" y="265430"/>
                </a:lnTo>
                <a:lnTo>
                  <a:pt x="68707" y="262890"/>
                </a:lnTo>
                <a:lnTo>
                  <a:pt x="70866" y="261620"/>
                </a:lnTo>
                <a:lnTo>
                  <a:pt x="72771" y="260350"/>
                </a:lnTo>
                <a:lnTo>
                  <a:pt x="75438" y="259080"/>
                </a:lnTo>
                <a:lnTo>
                  <a:pt x="80010" y="257810"/>
                </a:lnTo>
                <a:lnTo>
                  <a:pt x="83693" y="255270"/>
                </a:lnTo>
                <a:lnTo>
                  <a:pt x="89027" y="252730"/>
                </a:lnTo>
                <a:lnTo>
                  <a:pt x="61110" y="252730"/>
                </a:lnTo>
                <a:lnTo>
                  <a:pt x="47013" y="247650"/>
                </a:lnTo>
                <a:lnTo>
                  <a:pt x="39751" y="243840"/>
                </a:lnTo>
                <a:close/>
              </a:path>
              <a:path w="276225" h="274320">
                <a:moveTo>
                  <a:pt x="105887" y="213360"/>
                </a:moveTo>
                <a:lnTo>
                  <a:pt x="80391" y="213360"/>
                </a:lnTo>
                <a:lnTo>
                  <a:pt x="83439" y="214630"/>
                </a:lnTo>
                <a:lnTo>
                  <a:pt x="88773" y="215900"/>
                </a:lnTo>
                <a:lnTo>
                  <a:pt x="90932" y="217170"/>
                </a:lnTo>
                <a:lnTo>
                  <a:pt x="92710" y="218440"/>
                </a:lnTo>
                <a:lnTo>
                  <a:pt x="95758" y="222250"/>
                </a:lnTo>
                <a:lnTo>
                  <a:pt x="97155" y="226060"/>
                </a:lnTo>
                <a:lnTo>
                  <a:pt x="96774" y="231140"/>
                </a:lnTo>
                <a:lnTo>
                  <a:pt x="96520" y="236220"/>
                </a:lnTo>
                <a:lnTo>
                  <a:pt x="94234" y="240030"/>
                </a:lnTo>
                <a:lnTo>
                  <a:pt x="84328" y="250190"/>
                </a:lnTo>
                <a:lnTo>
                  <a:pt x="76962" y="252730"/>
                </a:lnTo>
                <a:lnTo>
                  <a:pt x="89027" y="252730"/>
                </a:lnTo>
                <a:lnTo>
                  <a:pt x="91694" y="250190"/>
                </a:lnTo>
                <a:lnTo>
                  <a:pt x="94107" y="247650"/>
                </a:lnTo>
                <a:lnTo>
                  <a:pt x="99321" y="242570"/>
                </a:lnTo>
                <a:lnTo>
                  <a:pt x="103155" y="236220"/>
                </a:lnTo>
                <a:lnTo>
                  <a:pt x="105608" y="229870"/>
                </a:lnTo>
                <a:lnTo>
                  <a:pt x="106680" y="222250"/>
                </a:lnTo>
                <a:lnTo>
                  <a:pt x="106491" y="215900"/>
                </a:lnTo>
                <a:lnTo>
                  <a:pt x="105887" y="213360"/>
                </a:lnTo>
                <a:close/>
              </a:path>
              <a:path w="276225" h="274320">
                <a:moveTo>
                  <a:pt x="36576" y="144780"/>
                </a:moveTo>
                <a:lnTo>
                  <a:pt x="34798" y="147320"/>
                </a:lnTo>
                <a:lnTo>
                  <a:pt x="37465" y="151130"/>
                </a:lnTo>
                <a:lnTo>
                  <a:pt x="37465" y="153670"/>
                </a:lnTo>
                <a:lnTo>
                  <a:pt x="36957" y="154940"/>
                </a:lnTo>
                <a:lnTo>
                  <a:pt x="34925" y="157480"/>
                </a:lnTo>
                <a:lnTo>
                  <a:pt x="32512" y="158750"/>
                </a:lnTo>
                <a:lnTo>
                  <a:pt x="24892" y="161290"/>
                </a:lnTo>
                <a:lnTo>
                  <a:pt x="21844" y="162560"/>
                </a:lnTo>
                <a:lnTo>
                  <a:pt x="19558" y="163830"/>
                </a:lnTo>
                <a:lnTo>
                  <a:pt x="16637" y="165100"/>
                </a:lnTo>
                <a:lnTo>
                  <a:pt x="13843" y="167640"/>
                </a:lnTo>
                <a:lnTo>
                  <a:pt x="0" y="201930"/>
                </a:lnTo>
                <a:lnTo>
                  <a:pt x="2794" y="209550"/>
                </a:lnTo>
                <a:lnTo>
                  <a:pt x="8890" y="215900"/>
                </a:lnTo>
                <a:lnTo>
                  <a:pt x="12446" y="219710"/>
                </a:lnTo>
                <a:lnTo>
                  <a:pt x="16510" y="222250"/>
                </a:lnTo>
                <a:lnTo>
                  <a:pt x="25654" y="224790"/>
                </a:lnTo>
                <a:lnTo>
                  <a:pt x="36322" y="224790"/>
                </a:lnTo>
                <a:lnTo>
                  <a:pt x="41783" y="223520"/>
                </a:lnTo>
                <a:lnTo>
                  <a:pt x="49784" y="222250"/>
                </a:lnTo>
                <a:lnTo>
                  <a:pt x="60325" y="218440"/>
                </a:lnTo>
                <a:lnTo>
                  <a:pt x="67818" y="215900"/>
                </a:lnTo>
                <a:lnTo>
                  <a:pt x="73279" y="214630"/>
                </a:lnTo>
                <a:lnTo>
                  <a:pt x="80391" y="213360"/>
                </a:lnTo>
                <a:lnTo>
                  <a:pt x="105887" y="213360"/>
                </a:lnTo>
                <a:lnTo>
                  <a:pt x="104981" y="209550"/>
                </a:lnTo>
                <a:lnTo>
                  <a:pt x="102161" y="203200"/>
                </a:lnTo>
                <a:lnTo>
                  <a:pt x="99073" y="199390"/>
                </a:lnTo>
                <a:lnTo>
                  <a:pt x="19431" y="199390"/>
                </a:lnTo>
                <a:lnTo>
                  <a:pt x="17399" y="198120"/>
                </a:lnTo>
                <a:lnTo>
                  <a:pt x="15494" y="196850"/>
                </a:lnTo>
                <a:lnTo>
                  <a:pt x="13843" y="195580"/>
                </a:lnTo>
                <a:lnTo>
                  <a:pt x="11176" y="193040"/>
                </a:lnTo>
                <a:lnTo>
                  <a:pt x="10033" y="189230"/>
                </a:lnTo>
                <a:lnTo>
                  <a:pt x="10541" y="180340"/>
                </a:lnTo>
                <a:lnTo>
                  <a:pt x="12573" y="176530"/>
                </a:lnTo>
                <a:lnTo>
                  <a:pt x="16510" y="172720"/>
                </a:lnTo>
                <a:lnTo>
                  <a:pt x="21590" y="167640"/>
                </a:lnTo>
                <a:lnTo>
                  <a:pt x="28321" y="165100"/>
                </a:lnTo>
                <a:lnTo>
                  <a:pt x="57200" y="165100"/>
                </a:lnTo>
                <a:lnTo>
                  <a:pt x="36576" y="144780"/>
                </a:lnTo>
                <a:close/>
              </a:path>
              <a:path w="276225" h="274320">
                <a:moveTo>
                  <a:pt x="92413" y="134620"/>
                </a:moveTo>
                <a:lnTo>
                  <a:pt x="60706" y="134620"/>
                </a:lnTo>
                <a:lnTo>
                  <a:pt x="63500" y="137160"/>
                </a:lnTo>
                <a:lnTo>
                  <a:pt x="124460" y="200660"/>
                </a:lnTo>
                <a:lnTo>
                  <a:pt x="126492" y="203200"/>
                </a:lnTo>
                <a:lnTo>
                  <a:pt x="126746" y="204470"/>
                </a:lnTo>
                <a:lnTo>
                  <a:pt x="126873" y="207010"/>
                </a:lnTo>
                <a:lnTo>
                  <a:pt x="125984" y="209550"/>
                </a:lnTo>
                <a:lnTo>
                  <a:pt x="123952" y="212090"/>
                </a:lnTo>
                <a:lnTo>
                  <a:pt x="125984" y="213360"/>
                </a:lnTo>
                <a:lnTo>
                  <a:pt x="152109" y="187960"/>
                </a:lnTo>
                <a:lnTo>
                  <a:pt x="146558" y="187960"/>
                </a:lnTo>
                <a:lnTo>
                  <a:pt x="144526" y="186690"/>
                </a:lnTo>
                <a:lnTo>
                  <a:pt x="143002" y="186690"/>
                </a:lnTo>
                <a:lnTo>
                  <a:pt x="140335" y="184150"/>
                </a:lnTo>
                <a:lnTo>
                  <a:pt x="108712" y="152400"/>
                </a:lnTo>
                <a:lnTo>
                  <a:pt x="107823" y="147320"/>
                </a:lnTo>
                <a:lnTo>
                  <a:pt x="107653" y="144780"/>
                </a:lnTo>
                <a:lnTo>
                  <a:pt x="102489" y="144780"/>
                </a:lnTo>
                <a:lnTo>
                  <a:pt x="92413" y="134620"/>
                </a:lnTo>
                <a:close/>
              </a:path>
              <a:path w="276225" h="274320">
                <a:moveTo>
                  <a:pt x="87122" y="189230"/>
                </a:moveTo>
                <a:lnTo>
                  <a:pt x="67008" y="189230"/>
                </a:lnTo>
                <a:lnTo>
                  <a:pt x="58668" y="191770"/>
                </a:lnTo>
                <a:lnTo>
                  <a:pt x="39497" y="196850"/>
                </a:lnTo>
                <a:lnTo>
                  <a:pt x="33147" y="198120"/>
                </a:lnTo>
                <a:lnTo>
                  <a:pt x="30099" y="199390"/>
                </a:lnTo>
                <a:lnTo>
                  <a:pt x="99073" y="199390"/>
                </a:lnTo>
                <a:lnTo>
                  <a:pt x="98044" y="198120"/>
                </a:lnTo>
                <a:lnTo>
                  <a:pt x="93091" y="193040"/>
                </a:lnTo>
                <a:lnTo>
                  <a:pt x="87122" y="189230"/>
                </a:lnTo>
                <a:close/>
              </a:path>
              <a:path w="276225" h="274320">
                <a:moveTo>
                  <a:pt x="151384" y="185420"/>
                </a:moveTo>
                <a:lnTo>
                  <a:pt x="148844" y="186690"/>
                </a:lnTo>
                <a:lnTo>
                  <a:pt x="146558" y="187960"/>
                </a:lnTo>
                <a:lnTo>
                  <a:pt x="152109" y="187960"/>
                </a:lnTo>
                <a:lnTo>
                  <a:pt x="153416" y="186690"/>
                </a:lnTo>
                <a:lnTo>
                  <a:pt x="151384" y="185420"/>
                </a:lnTo>
                <a:close/>
              </a:path>
              <a:path w="276225" h="274320">
                <a:moveTo>
                  <a:pt x="150397" y="133350"/>
                </a:moveTo>
                <a:lnTo>
                  <a:pt x="116205" y="133350"/>
                </a:lnTo>
                <a:lnTo>
                  <a:pt x="117602" y="134620"/>
                </a:lnTo>
                <a:lnTo>
                  <a:pt x="119126" y="134620"/>
                </a:lnTo>
                <a:lnTo>
                  <a:pt x="120523" y="135890"/>
                </a:lnTo>
                <a:lnTo>
                  <a:pt x="123444" y="138430"/>
                </a:lnTo>
                <a:lnTo>
                  <a:pt x="127762" y="142240"/>
                </a:lnTo>
                <a:lnTo>
                  <a:pt x="151003" y="166370"/>
                </a:lnTo>
                <a:lnTo>
                  <a:pt x="154813" y="170180"/>
                </a:lnTo>
                <a:lnTo>
                  <a:pt x="156718" y="173990"/>
                </a:lnTo>
                <a:lnTo>
                  <a:pt x="157099" y="175260"/>
                </a:lnTo>
                <a:lnTo>
                  <a:pt x="157353" y="177800"/>
                </a:lnTo>
                <a:lnTo>
                  <a:pt x="156591" y="179070"/>
                </a:lnTo>
                <a:lnTo>
                  <a:pt x="154940" y="181610"/>
                </a:lnTo>
                <a:lnTo>
                  <a:pt x="156972" y="184150"/>
                </a:lnTo>
                <a:lnTo>
                  <a:pt x="183097" y="158750"/>
                </a:lnTo>
                <a:lnTo>
                  <a:pt x="177546" y="158750"/>
                </a:lnTo>
                <a:lnTo>
                  <a:pt x="175768" y="157480"/>
                </a:lnTo>
                <a:lnTo>
                  <a:pt x="173990" y="157480"/>
                </a:lnTo>
                <a:lnTo>
                  <a:pt x="171196" y="154940"/>
                </a:lnTo>
                <a:lnTo>
                  <a:pt x="167132" y="151130"/>
                </a:lnTo>
                <a:lnTo>
                  <a:pt x="150397" y="133350"/>
                </a:lnTo>
                <a:close/>
              </a:path>
              <a:path w="276225" h="274320">
                <a:moveTo>
                  <a:pt x="57200" y="165100"/>
                </a:moveTo>
                <a:lnTo>
                  <a:pt x="44704" y="165100"/>
                </a:lnTo>
                <a:lnTo>
                  <a:pt x="52578" y="167640"/>
                </a:lnTo>
                <a:lnTo>
                  <a:pt x="60071" y="172720"/>
                </a:lnTo>
                <a:lnTo>
                  <a:pt x="62357" y="170180"/>
                </a:lnTo>
                <a:lnTo>
                  <a:pt x="57200" y="165100"/>
                </a:lnTo>
                <a:close/>
              </a:path>
              <a:path w="276225" h="274320">
                <a:moveTo>
                  <a:pt x="182372" y="154940"/>
                </a:moveTo>
                <a:lnTo>
                  <a:pt x="179705" y="157480"/>
                </a:lnTo>
                <a:lnTo>
                  <a:pt x="177546" y="158750"/>
                </a:lnTo>
                <a:lnTo>
                  <a:pt x="183097" y="158750"/>
                </a:lnTo>
                <a:lnTo>
                  <a:pt x="184404" y="157480"/>
                </a:lnTo>
                <a:lnTo>
                  <a:pt x="182372" y="154940"/>
                </a:lnTo>
                <a:close/>
              </a:path>
              <a:path w="276225" h="274320">
                <a:moveTo>
                  <a:pt x="204828" y="76200"/>
                </a:moveTo>
                <a:lnTo>
                  <a:pt x="171450" y="76200"/>
                </a:lnTo>
                <a:lnTo>
                  <a:pt x="172974" y="77470"/>
                </a:lnTo>
                <a:lnTo>
                  <a:pt x="174371" y="77470"/>
                </a:lnTo>
                <a:lnTo>
                  <a:pt x="177165" y="80010"/>
                </a:lnTo>
                <a:lnTo>
                  <a:pt x="186309" y="88900"/>
                </a:lnTo>
                <a:lnTo>
                  <a:pt x="181931" y="101600"/>
                </a:lnTo>
                <a:lnTo>
                  <a:pt x="178720" y="110490"/>
                </a:lnTo>
                <a:lnTo>
                  <a:pt x="176700" y="119380"/>
                </a:lnTo>
                <a:lnTo>
                  <a:pt x="175895" y="124460"/>
                </a:lnTo>
                <a:lnTo>
                  <a:pt x="175514" y="132080"/>
                </a:lnTo>
                <a:lnTo>
                  <a:pt x="177292" y="137160"/>
                </a:lnTo>
                <a:lnTo>
                  <a:pt x="181229" y="140970"/>
                </a:lnTo>
                <a:lnTo>
                  <a:pt x="184277" y="144780"/>
                </a:lnTo>
                <a:lnTo>
                  <a:pt x="187706" y="146050"/>
                </a:lnTo>
                <a:lnTo>
                  <a:pt x="195707" y="146050"/>
                </a:lnTo>
                <a:lnTo>
                  <a:pt x="199263" y="144780"/>
                </a:lnTo>
                <a:lnTo>
                  <a:pt x="202311" y="140970"/>
                </a:lnTo>
                <a:lnTo>
                  <a:pt x="205831" y="137160"/>
                </a:lnTo>
                <a:lnTo>
                  <a:pt x="208565" y="130810"/>
                </a:lnTo>
                <a:lnTo>
                  <a:pt x="210490" y="124460"/>
                </a:lnTo>
                <a:lnTo>
                  <a:pt x="210646" y="123190"/>
                </a:lnTo>
                <a:lnTo>
                  <a:pt x="195834" y="123190"/>
                </a:lnTo>
                <a:lnTo>
                  <a:pt x="193675" y="121920"/>
                </a:lnTo>
                <a:lnTo>
                  <a:pt x="187452" y="106680"/>
                </a:lnTo>
                <a:lnTo>
                  <a:pt x="188087" y="100330"/>
                </a:lnTo>
                <a:lnTo>
                  <a:pt x="190119" y="92710"/>
                </a:lnTo>
                <a:lnTo>
                  <a:pt x="220367" y="92710"/>
                </a:lnTo>
                <a:lnTo>
                  <a:pt x="204828" y="76200"/>
                </a:lnTo>
                <a:close/>
              </a:path>
              <a:path w="276225" h="274320">
                <a:moveTo>
                  <a:pt x="125857" y="115570"/>
                </a:moveTo>
                <a:lnTo>
                  <a:pt x="117348" y="116840"/>
                </a:lnTo>
                <a:lnTo>
                  <a:pt x="113411" y="118110"/>
                </a:lnTo>
                <a:lnTo>
                  <a:pt x="110109" y="121920"/>
                </a:lnTo>
                <a:lnTo>
                  <a:pt x="107442" y="124460"/>
                </a:lnTo>
                <a:lnTo>
                  <a:pt x="105410" y="127000"/>
                </a:lnTo>
                <a:lnTo>
                  <a:pt x="104267" y="130810"/>
                </a:lnTo>
                <a:lnTo>
                  <a:pt x="102997" y="134620"/>
                </a:lnTo>
                <a:lnTo>
                  <a:pt x="102616" y="138430"/>
                </a:lnTo>
                <a:lnTo>
                  <a:pt x="102489" y="144780"/>
                </a:lnTo>
                <a:lnTo>
                  <a:pt x="107653" y="144780"/>
                </a:lnTo>
                <a:lnTo>
                  <a:pt x="107569" y="143510"/>
                </a:lnTo>
                <a:lnTo>
                  <a:pt x="108077" y="142240"/>
                </a:lnTo>
                <a:lnTo>
                  <a:pt x="108458" y="139700"/>
                </a:lnTo>
                <a:lnTo>
                  <a:pt x="109474" y="137160"/>
                </a:lnTo>
                <a:lnTo>
                  <a:pt x="112014" y="134620"/>
                </a:lnTo>
                <a:lnTo>
                  <a:pt x="113284" y="134620"/>
                </a:lnTo>
                <a:lnTo>
                  <a:pt x="116205" y="133350"/>
                </a:lnTo>
                <a:lnTo>
                  <a:pt x="150397" y="133350"/>
                </a:lnTo>
                <a:lnTo>
                  <a:pt x="146812" y="129540"/>
                </a:lnTo>
                <a:lnTo>
                  <a:pt x="140843" y="124460"/>
                </a:lnTo>
                <a:lnTo>
                  <a:pt x="136271" y="119380"/>
                </a:lnTo>
                <a:lnTo>
                  <a:pt x="129667" y="116840"/>
                </a:lnTo>
                <a:lnTo>
                  <a:pt x="125857" y="115570"/>
                </a:lnTo>
                <a:close/>
              </a:path>
              <a:path w="276225" h="274320">
                <a:moveTo>
                  <a:pt x="72263" y="114300"/>
                </a:moveTo>
                <a:lnTo>
                  <a:pt x="50292" y="135890"/>
                </a:lnTo>
                <a:lnTo>
                  <a:pt x="52324" y="137160"/>
                </a:lnTo>
                <a:lnTo>
                  <a:pt x="54991" y="135890"/>
                </a:lnTo>
                <a:lnTo>
                  <a:pt x="57277" y="134620"/>
                </a:lnTo>
                <a:lnTo>
                  <a:pt x="92413" y="134620"/>
                </a:lnTo>
                <a:lnTo>
                  <a:pt x="72263" y="114300"/>
                </a:lnTo>
                <a:close/>
              </a:path>
              <a:path w="276225" h="274320">
                <a:moveTo>
                  <a:pt x="220367" y="92710"/>
                </a:moveTo>
                <a:lnTo>
                  <a:pt x="190119" y="92710"/>
                </a:lnTo>
                <a:lnTo>
                  <a:pt x="207518" y="111760"/>
                </a:lnTo>
                <a:lnTo>
                  <a:pt x="207137" y="115570"/>
                </a:lnTo>
                <a:lnTo>
                  <a:pt x="205867" y="119380"/>
                </a:lnTo>
                <a:lnTo>
                  <a:pt x="203962" y="120650"/>
                </a:lnTo>
                <a:lnTo>
                  <a:pt x="202184" y="123190"/>
                </a:lnTo>
                <a:lnTo>
                  <a:pt x="210646" y="123190"/>
                </a:lnTo>
                <a:lnTo>
                  <a:pt x="211582" y="115570"/>
                </a:lnTo>
                <a:lnTo>
                  <a:pt x="228758" y="115570"/>
                </a:lnTo>
                <a:lnTo>
                  <a:pt x="233045" y="111760"/>
                </a:lnTo>
                <a:lnTo>
                  <a:pt x="234823" y="109220"/>
                </a:lnTo>
                <a:lnTo>
                  <a:pt x="235585" y="105410"/>
                </a:lnTo>
                <a:lnTo>
                  <a:pt x="236474" y="102870"/>
                </a:lnTo>
                <a:lnTo>
                  <a:pt x="236474" y="100330"/>
                </a:lnTo>
                <a:lnTo>
                  <a:pt x="229108" y="100330"/>
                </a:lnTo>
                <a:lnTo>
                  <a:pt x="228346" y="99060"/>
                </a:lnTo>
                <a:lnTo>
                  <a:pt x="226695" y="99060"/>
                </a:lnTo>
                <a:lnTo>
                  <a:pt x="225044" y="97790"/>
                </a:lnTo>
                <a:lnTo>
                  <a:pt x="222758" y="95250"/>
                </a:lnTo>
                <a:lnTo>
                  <a:pt x="220367" y="92710"/>
                </a:lnTo>
                <a:close/>
              </a:path>
              <a:path w="276225" h="274320">
                <a:moveTo>
                  <a:pt x="228758" y="115570"/>
                </a:moveTo>
                <a:lnTo>
                  <a:pt x="211582" y="115570"/>
                </a:lnTo>
                <a:lnTo>
                  <a:pt x="214884" y="118110"/>
                </a:lnTo>
                <a:lnTo>
                  <a:pt x="218059" y="119380"/>
                </a:lnTo>
                <a:lnTo>
                  <a:pt x="224282" y="119380"/>
                </a:lnTo>
                <a:lnTo>
                  <a:pt x="227330" y="116840"/>
                </a:lnTo>
                <a:lnTo>
                  <a:pt x="228758" y="115570"/>
                </a:lnTo>
                <a:close/>
              </a:path>
              <a:path w="276225" h="274320">
                <a:moveTo>
                  <a:pt x="183261" y="60960"/>
                </a:moveTo>
                <a:lnTo>
                  <a:pt x="178181" y="62230"/>
                </a:lnTo>
                <a:lnTo>
                  <a:pt x="173101" y="62230"/>
                </a:lnTo>
                <a:lnTo>
                  <a:pt x="168021" y="66040"/>
                </a:lnTo>
                <a:lnTo>
                  <a:pt x="162941" y="71120"/>
                </a:lnTo>
                <a:lnTo>
                  <a:pt x="158623" y="74930"/>
                </a:lnTo>
                <a:lnTo>
                  <a:pt x="155194" y="78740"/>
                </a:lnTo>
                <a:lnTo>
                  <a:pt x="152654" y="83820"/>
                </a:lnTo>
                <a:lnTo>
                  <a:pt x="149987" y="88900"/>
                </a:lnTo>
                <a:lnTo>
                  <a:pt x="148717" y="93980"/>
                </a:lnTo>
                <a:lnTo>
                  <a:pt x="157734" y="113030"/>
                </a:lnTo>
                <a:lnTo>
                  <a:pt x="163830" y="113030"/>
                </a:lnTo>
                <a:lnTo>
                  <a:pt x="172720" y="99060"/>
                </a:lnTo>
                <a:lnTo>
                  <a:pt x="171958" y="96520"/>
                </a:lnTo>
                <a:lnTo>
                  <a:pt x="170053" y="95250"/>
                </a:lnTo>
                <a:lnTo>
                  <a:pt x="168656" y="93980"/>
                </a:lnTo>
                <a:lnTo>
                  <a:pt x="166370" y="92710"/>
                </a:lnTo>
                <a:lnTo>
                  <a:pt x="161036" y="92710"/>
                </a:lnTo>
                <a:lnTo>
                  <a:pt x="159512" y="91440"/>
                </a:lnTo>
                <a:lnTo>
                  <a:pt x="158750" y="91440"/>
                </a:lnTo>
                <a:lnTo>
                  <a:pt x="157861" y="90170"/>
                </a:lnTo>
                <a:lnTo>
                  <a:pt x="157607" y="88900"/>
                </a:lnTo>
                <a:lnTo>
                  <a:pt x="157861" y="87630"/>
                </a:lnTo>
                <a:lnTo>
                  <a:pt x="158496" y="83820"/>
                </a:lnTo>
                <a:lnTo>
                  <a:pt x="160020" y="81280"/>
                </a:lnTo>
                <a:lnTo>
                  <a:pt x="163957" y="77470"/>
                </a:lnTo>
                <a:lnTo>
                  <a:pt x="165735" y="77470"/>
                </a:lnTo>
                <a:lnTo>
                  <a:pt x="167767" y="76200"/>
                </a:lnTo>
                <a:lnTo>
                  <a:pt x="204828" y="76200"/>
                </a:lnTo>
                <a:lnTo>
                  <a:pt x="202438" y="73660"/>
                </a:lnTo>
                <a:lnTo>
                  <a:pt x="196850" y="68580"/>
                </a:lnTo>
                <a:lnTo>
                  <a:pt x="193040" y="64770"/>
                </a:lnTo>
                <a:lnTo>
                  <a:pt x="190881" y="63500"/>
                </a:lnTo>
                <a:lnTo>
                  <a:pt x="187579" y="62230"/>
                </a:lnTo>
                <a:lnTo>
                  <a:pt x="183261" y="60960"/>
                </a:lnTo>
                <a:close/>
              </a:path>
              <a:path w="276225" h="274320">
                <a:moveTo>
                  <a:pt x="235585" y="93980"/>
                </a:moveTo>
                <a:lnTo>
                  <a:pt x="232537" y="93980"/>
                </a:lnTo>
                <a:lnTo>
                  <a:pt x="232791" y="96520"/>
                </a:lnTo>
                <a:lnTo>
                  <a:pt x="232537" y="97790"/>
                </a:lnTo>
                <a:lnTo>
                  <a:pt x="231013" y="99060"/>
                </a:lnTo>
                <a:lnTo>
                  <a:pt x="230378" y="100330"/>
                </a:lnTo>
                <a:lnTo>
                  <a:pt x="236474" y="100330"/>
                </a:lnTo>
                <a:lnTo>
                  <a:pt x="236474" y="97790"/>
                </a:lnTo>
                <a:lnTo>
                  <a:pt x="235585" y="93980"/>
                </a:lnTo>
                <a:close/>
              </a:path>
              <a:path w="276225" h="274320">
                <a:moveTo>
                  <a:pt x="236982" y="41910"/>
                </a:moveTo>
                <a:lnTo>
                  <a:pt x="204089" y="41910"/>
                </a:lnTo>
                <a:lnTo>
                  <a:pt x="205613" y="43180"/>
                </a:lnTo>
                <a:lnTo>
                  <a:pt x="206629" y="43180"/>
                </a:lnTo>
                <a:lnTo>
                  <a:pt x="208788" y="45720"/>
                </a:lnTo>
                <a:lnTo>
                  <a:pt x="240538" y="78740"/>
                </a:lnTo>
                <a:lnTo>
                  <a:pt x="245110" y="83820"/>
                </a:lnTo>
                <a:lnTo>
                  <a:pt x="247523" y="86360"/>
                </a:lnTo>
                <a:lnTo>
                  <a:pt x="247904" y="90170"/>
                </a:lnTo>
                <a:lnTo>
                  <a:pt x="247015" y="92710"/>
                </a:lnTo>
                <a:lnTo>
                  <a:pt x="244856" y="95250"/>
                </a:lnTo>
                <a:lnTo>
                  <a:pt x="246888" y="96520"/>
                </a:lnTo>
                <a:lnTo>
                  <a:pt x="273442" y="71120"/>
                </a:lnTo>
                <a:lnTo>
                  <a:pt x="265811" y="71120"/>
                </a:lnTo>
                <a:lnTo>
                  <a:pt x="264287" y="69850"/>
                </a:lnTo>
                <a:lnTo>
                  <a:pt x="263398" y="69850"/>
                </a:lnTo>
                <a:lnTo>
                  <a:pt x="262001" y="68580"/>
                </a:lnTo>
                <a:lnTo>
                  <a:pt x="259842" y="66040"/>
                </a:lnTo>
                <a:lnTo>
                  <a:pt x="256667" y="63500"/>
                </a:lnTo>
                <a:lnTo>
                  <a:pt x="240284" y="45720"/>
                </a:lnTo>
                <a:lnTo>
                  <a:pt x="236982" y="41910"/>
                </a:lnTo>
                <a:close/>
              </a:path>
              <a:path w="276225" h="274320">
                <a:moveTo>
                  <a:pt x="274066" y="67310"/>
                </a:moveTo>
                <a:lnTo>
                  <a:pt x="271780" y="68580"/>
                </a:lnTo>
                <a:lnTo>
                  <a:pt x="270002" y="69850"/>
                </a:lnTo>
                <a:lnTo>
                  <a:pt x="267208" y="71120"/>
                </a:lnTo>
                <a:lnTo>
                  <a:pt x="273442" y="71120"/>
                </a:lnTo>
                <a:lnTo>
                  <a:pt x="276098" y="68580"/>
                </a:lnTo>
                <a:lnTo>
                  <a:pt x="274066" y="67310"/>
                </a:lnTo>
                <a:close/>
              </a:path>
              <a:path w="276225" h="274320">
                <a:moveTo>
                  <a:pt x="216789" y="21590"/>
                </a:moveTo>
                <a:lnTo>
                  <a:pt x="194691" y="43180"/>
                </a:lnTo>
                <a:lnTo>
                  <a:pt x="196723" y="45720"/>
                </a:lnTo>
                <a:lnTo>
                  <a:pt x="198755" y="43180"/>
                </a:lnTo>
                <a:lnTo>
                  <a:pt x="200406" y="43180"/>
                </a:lnTo>
                <a:lnTo>
                  <a:pt x="201549" y="41910"/>
                </a:lnTo>
                <a:lnTo>
                  <a:pt x="236982" y="41910"/>
                </a:lnTo>
                <a:lnTo>
                  <a:pt x="233607" y="34290"/>
                </a:lnTo>
                <a:lnTo>
                  <a:pt x="228600" y="34290"/>
                </a:lnTo>
                <a:lnTo>
                  <a:pt x="216789" y="21590"/>
                </a:lnTo>
                <a:close/>
              </a:path>
              <a:path w="276225" h="274320">
                <a:moveTo>
                  <a:pt x="242062" y="0"/>
                </a:moveTo>
                <a:lnTo>
                  <a:pt x="236982" y="0"/>
                </a:lnTo>
                <a:lnTo>
                  <a:pt x="234569" y="1270"/>
                </a:lnTo>
                <a:lnTo>
                  <a:pt x="229870" y="6350"/>
                </a:lnTo>
                <a:lnTo>
                  <a:pt x="228219" y="8890"/>
                </a:lnTo>
                <a:lnTo>
                  <a:pt x="227203" y="13970"/>
                </a:lnTo>
                <a:lnTo>
                  <a:pt x="226314" y="17780"/>
                </a:lnTo>
                <a:lnTo>
                  <a:pt x="226695" y="25400"/>
                </a:lnTo>
                <a:lnTo>
                  <a:pt x="228600" y="34290"/>
                </a:lnTo>
                <a:lnTo>
                  <a:pt x="233607" y="34290"/>
                </a:lnTo>
                <a:lnTo>
                  <a:pt x="233045" y="33020"/>
                </a:lnTo>
                <a:lnTo>
                  <a:pt x="232410" y="30480"/>
                </a:lnTo>
                <a:lnTo>
                  <a:pt x="232918" y="25400"/>
                </a:lnTo>
                <a:lnTo>
                  <a:pt x="233553" y="24130"/>
                </a:lnTo>
                <a:lnTo>
                  <a:pt x="234696" y="22860"/>
                </a:lnTo>
                <a:lnTo>
                  <a:pt x="235712" y="21590"/>
                </a:lnTo>
                <a:lnTo>
                  <a:pt x="243840" y="21590"/>
                </a:lnTo>
                <a:lnTo>
                  <a:pt x="246253" y="20320"/>
                </a:lnTo>
                <a:lnTo>
                  <a:pt x="248285" y="19050"/>
                </a:lnTo>
                <a:lnTo>
                  <a:pt x="250952" y="15240"/>
                </a:lnTo>
                <a:lnTo>
                  <a:pt x="250698" y="8890"/>
                </a:lnTo>
                <a:lnTo>
                  <a:pt x="249428" y="6350"/>
                </a:lnTo>
                <a:lnTo>
                  <a:pt x="244475" y="1270"/>
                </a:lnTo>
                <a:lnTo>
                  <a:pt x="242062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8314563" y="3237728"/>
            <a:ext cx="430910" cy="4351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5142738" y="121691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5142738" y="15293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5142738" y="15293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 txBox="1"/>
          <p:nvPr/>
        </p:nvSpPr>
        <p:spPr>
          <a:xfrm>
            <a:off x="5246623" y="1242441"/>
            <a:ext cx="64325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20" b="1">
                <a:latin typeface="Times New Roman"/>
                <a:cs typeface="Times New Roman"/>
              </a:rPr>
              <a:t>The</a:t>
            </a:r>
            <a:r>
              <a:rPr dirty="0" sz="1300" spc="-9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5142738" y="121691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7585709" y="121691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7585709" y="15293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7585709" y="15293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6865619" y="2221992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30">
                <a:moveTo>
                  <a:pt x="48259" y="0"/>
                </a:moveTo>
                <a:lnTo>
                  <a:pt x="0" y="48513"/>
                </a:lnTo>
                <a:lnTo>
                  <a:pt x="0" y="138303"/>
                </a:lnTo>
                <a:lnTo>
                  <a:pt x="48259" y="89788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6865619" y="2066353"/>
            <a:ext cx="878840" cy="0"/>
          </a:xfrm>
          <a:custGeom>
            <a:avLst/>
            <a:gdLst/>
            <a:ahLst/>
            <a:cxnLst/>
            <a:rect l="l" t="t" r="r" b="b"/>
            <a:pathLst>
              <a:path w="878840" h="0">
                <a:moveTo>
                  <a:pt x="0" y="0"/>
                </a:moveTo>
                <a:lnTo>
                  <a:pt x="878839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6865619" y="1950720"/>
            <a:ext cx="48260" cy="139700"/>
          </a:xfrm>
          <a:custGeom>
            <a:avLst/>
            <a:gdLst/>
            <a:ahLst/>
            <a:cxnLst/>
            <a:rect l="l" t="t" r="r" b="b"/>
            <a:pathLst>
              <a:path w="48259" h="139700">
                <a:moveTo>
                  <a:pt x="48259" y="0"/>
                </a:moveTo>
                <a:lnTo>
                  <a:pt x="0" y="49021"/>
                </a:lnTo>
                <a:lnTo>
                  <a:pt x="0" y="139700"/>
                </a:lnTo>
                <a:lnTo>
                  <a:pt x="48259" y="90804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6588252" y="1950720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325247" y="0"/>
                </a:moveTo>
                <a:lnTo>
                  <a:pt x="48514" y="180975"/>
                </a:lnTo>
                <a:lnTo>
                  <a:pt x="0" y="229488"/>
                </a:lnTo>
                <a:lnTo>
                  <a:pt x="276859" y="4876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7695310" y="1950720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48387" y="0"/>
                </a:moveTo>
                <a:lnTo>
                  <a:pt x="0" y="48767"/>
                </a:lnTo>
                <a:lnTo>
                  <a:pt x="276860" y="229488"/>
                </a:lnTo>
                <a:lnTo>
                  <a:pt x="325247" y="18097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6844283" y="1999488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21209" y="0"/>
                </a:moveTo>
                <a:lnTo>
                  <a:pt x="10668" y="7492"/>
                </a:lnTo>
                <a:lnTo>
                  <a:pt x="0" y="14986"/>
                </a:lnTo>
                <a:lnTo>
                  <a:pt x="21209" y="14986"/>
                </a:lnTo>
                <a:lnTo>
                  <a:pt x="2120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7696200" y="1999488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0" y="0"/>
                </a:moveTo>
                <a:lnTo>
                  <a:pt x="0" y="14986"/>
                </a:lnTo>
                <a:lnTo>
                  <a:pt x="21081" y="14986"/>
                </a:lnTo>
                <a:lnTo>
                  <a:pt x="10541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6833616" y="2013204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4" h="7619">
                <a:moveTo>
                  <a:pt x="31876" y="0"/>
                </a:moveTo>
                <a:lnTo>
                  <a:pt x="10667" y="0"/>
                </a:lnTo>
                <a:lnTo>
                  <a:pt x="0" y="7493"/>
                </a:lnTo>
                <a:lnTo>
                  <a:pt x="31876" y="7493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7695945" y="2013204"/>
            <a:ext cx="31750" cy="7620"/>
          </a:xfrm>
          <a:custGeom>
            <a:avLst/>
            <a:gdLst/>
            <a:ahLst/>
            <a:cxnLst/>
            <a:rect l="l" t="t" r="r" b="b"/>
            <a:pathLst>
              <a:path w="31750" h="7619">
                <a:moveTo>
                  <a:pt x="21081" y="0"/>
                </a:moveTo>
                <a:lnTo>
                  <a:pt x="0" y="0"/>
                </a:lnTo>
                <a:lnTo>
                  <a:pt x="0" y="7493"/>
                </a:lnTo>
                <a:lnTo>
                  <a:pt x="31750" y="7493"/>
                </a:lnTo>
                <a:lnTo>
                  <a:pt x="21081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6822947" y="2020823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42545" y="0"/>
                </a:moveTo>
                <a:lnTo>
                  <a:pt x="10668" y="0"/>
                </a:lnTo>
                <a:lnTo>
                  <a:pt x="0" y="6096"/>
                </a:lnTo>
                <a:lnTo>
                  <a:pt x="42545" y="6096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7696200" y="2020823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31876" y="0"/>
                </a:moveTo>
                <a:lnTo>
                  <a:pt x="0" y="0"/>
                </a:lnTo>
                <a:lnTo>
                  <a:pt x="0" y="6096"/>
                </a:lnTo>
                <a:lnTo>
                  <a:pt x="42545" y="6096"/>
                </a:lnTo>
                <a:lnTo>
                  <a:pt x="31876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6812280" y="2026920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53086" y="0"/>
                </a:moveTo>
                <a:lnTo>
                  <a:pt x="10668" y="0"/>
                </a:lnTo>
                <a:lnTo>
                  <a:pt x="0" y="7492"/>
                </a:lnTo>
                <a:lnTo>
                  <a:pt x="53086" y="7492"/>
                </a:lnTo>
                <a:lnTo>
                  <a:pt x="53086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7695945" y="2026920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42545" y="0"/>
                </a:moveTo>
                <a:lnTo>
                  <a:pt x="0" y="0"/>
                </a:lnTo>
                <a:lnTo>
                  <a:pt x="0" y="7492"/>
                </a:lnTo>
                <a:lnTo>
                  <a:pt x="53212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801611" y="203453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3754" y="0"/>
                </a:moveTo>
                <a:lnTo>
                  <a:pt x="10668" y="0"/>
                </a:lnTo>
                <a:lnTo>
                  <a:pt x="0" y="7493"/>
                </a:lnTo>
                <a:lnTo>
                  <a:pt x="63754" y="7493"/>
                </a:lnTo>
                <a:lnTo>
                  <a:pt x="63754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7694930" y="203453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53086" y="0"/>
                </a:moveTo>
                <a:lnTo>
                  <a:pt x="0" y="0"/>
                </a:lnTo>
                <a:lnTo>
                  <a:pt x="0" y="7493"/>
                </a:lnTo>
                <a:lnTo>
                  <a:pt x="63626" y="7493"/>
                </a:lnTo>
                <a:lnTo>
                  <a:pt x="53086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6790943" y="2042160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422" y="0"/>
                </a:moveTo>
                <a:lnTo>
                  <a:pt x="10667" y="0"/>
                </a:lnTo>
                <a:lnTo>
                  <a:pt x="0" y="5968"/>
                </a:lnTo>
                <a:lnTo>
                  <a:pt x="74422" y="5968"/>
                </a:lnTo>
                <a:lnTo>
                  <a:pt x="74422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7696072" y="2042160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753" y="0"/>
                </a:moveTo>
                <a:lnTo>
                  <a:pt x="0" y="0"/>
                </a:lnTo>
                <a:lnTo>
                  <a:pt x="0" y="5968"/>
                </a:lnTo>
                <a:lnTo>
                  <a:pt x="74422" y="5968"/>
                </a:lnTo>
                <a:lnTo>
                  <a:pt x="63753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6780276" y="2048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84963" y="0"/>
                </a:moveTo>
                <a:lnTo>
                  <a:pt x="10668" y="0"/>
                </a:lnTo>
                <a:lnTo>
                  <a:pt x="0" y="7493"/>
                </a:lnTo>
                <a:lnTo>
                  <a:pt x="84963" y="7493"/>
                </a:lnTo>
                <a:lnTo>
                  <a:pt x="84963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695056" y="2048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74295" y="0"/>
                </a:moveTo>
                <a:lnTo>
                  <a:pt x="0" y="0"/>
                </a:lnTo>
                <a:lnTo>
                  <a:pt x="0" y="7493"/>
                </a:lnTo>
                <a:lnTo>
                  <a:pt x="84963" y="7493"/>
                </a:lnTo>
                <a:lnTo>
                  <a:pt x="7429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769607" y="205886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8" y="0"/>
                </a:lnTo>
              </a:path>
            </a:pathLst>
          </a:custGeom>
          <a:ln w="5969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7696200" y="205886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7" y="0"/>
                </a:lnTo>
              </a:path>
            </a:pathLst>
          </a:custGeom>
          <a:ln w="5969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758940" y="20657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425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7695945" y="20657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299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6748271" y="20726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7696200" y="20726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6737604" y="2079434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7696072" y="207943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634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6731507" y="208638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235" y="0"/>
                </a:lnTo>
              </a:path>
            </a:pathLst>
          </a:custGeom>
          <a:ln w="5530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7696072" y="208635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29" y="0"/>
                </a:lnTo>
              </a:path>
            </a:pathLst>
          </a:custGeom>
          <a:ln w="6095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6716268" y="2093150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776" y="0"/>
                </a:lnTo>
              </a:path>
            </a:pathLst>
          </a:custGeom>
          <a:ln w="7493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6705600" y="210007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8969" y="0"/>
                </a:lnTo>
              </a:path>
            </a:pathLst>
          </a:custGeom>
          <a:ln w="6096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6694931" y="2106676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6684264" y="2114486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5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3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6673595" y="2121407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6662928" y="2128202"/>
            <a:ext cx="1236345" cy="0"/>
          </a:xfrm>
          <a:custGeom>
            <a:avLst/>
            <a:gdLst/>
            <a:ahLst/>
            <a:cxnLst/>
            <a:rect l="l" t="t" r="r" b="b"/>
            <a:pathLst>
              <a:path w="1236345" h="0">
                <a:moveTo>
                  <a:pt x="0" y="0"/>
                </a:moveTo>
                <a:lnTo>
                  <a:pt x="1235964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6652259" y="2135123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919" y="0"/>
                </a:lnTo>
              </a:path>
            </a:pathLst>
          </a:custGeom>
          <a:ln w="6096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6641592" y="2141918"/>
            <a:ext cx="1278255" cy="0"/>
          </a:xfrm>
          <a:custGeom>
            <a:avLst/>
            <a:gdLst/>
            <a:ahLst/>
            <a:cxnLst/>
            <a:rect l="l" t="t" r="r" b="b"/>
            <a:pathLst>
              <a:path w="1278254" h="0">
                <a:moveTo>
                  <a:pt x="0" y="0"/>
                </a:moveTo>
                <a:lnTo>
                  <a:pt x="1278001" y="0"/>
                </a:lnTo>
              </a:path>
            </a:pathLst>
          </a:custGeom>
          <a:ln w="7492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6630923" y="2148839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464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6620256" y="2155634"/>
            <a:ext cx="1319530" cy="0"/>
          </a:xfrm>
          <a:custGeom>
            <a:avLst/>
            <a:gdLst/>
            <a:ahLst/>
            <a:cxnLst/>
            <a:rect l="l" t="t" r="r" b="b"/>
            <a:pathLst>
              <a:path w="1319529" h="0">
                <a:moveTo>
                  <a:pt x="0" y="0"/>
                </a:moveTo>
                <a:lnTo>
                  <a:pt x="1319529" y="0"/>
                </a:lnTo>
              </a:path>
            </a:pathLst>
          </a:custGeom>
          <a:ln w="7492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6609588" y="2162555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135" y="0"/>
                </a:lnTo>
              </a:path>
            </a:pathLst>
          </a:custGeom>
          <a:ln w="6095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6598919" y="2169350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3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6588252" y="2176272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6096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6588252" y="2183066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749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6598919" y="2190686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6609588" y="2197607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262" y="0"/>
                </a:lnTo>
              </a:path>
            </a:pathLst>
          </a:custGeom>
          <a:ln w="6095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6620256" y="2204402"/>
            <a:ext cx="1320165" cy="0"/>
          </a:xfrm>
          <a:custGeom>
            <a:avLst/>
            <a:gdLst/>
            <a:ahLst/>
            <a:cxnLst/>
            <a:rect l="l" t="t" r="r" b="b"/>
            <a:pathLst>
              <a:path w="1320165" h="0">
                <a:moveTo>
                  <a:pt x="0" y="0"/>
                </a:moveTo>
                <a:lnTo>
                  <a:pt x="1319657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6630923" y="2211323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591" y="0"/>
                </a:lnTo>
              </a:path>
            </a:pathLst>
          </a:custGeom>
          <a:ln w="6096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6641592" y="2218118"/>
            <a:ext cx="1276985" cy="0"/>
          </a:xfrm>
          <a:custGeom>
            <a:avLst/>
            <a:gdLst/>
            <a:ahLst/>
            <a:cxnLst/>
            <a:rect l="l" t="t" r="r" b="b"/>
            <a:pathLst>
              <a:path w="1276984" h="0">
                <a:moveTo>
                  <a:pt x="0" y="0"/>
                </a:moveTo>
                <a:lnTo>
                  <a:pt x="1276984" y="0"/>
                </a:lnTo>
              </a:path>
            </a:pathLst>
          </a:custGeom>
          <a:ln w="7492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6652259" y="2225548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7046" y="0"/>
                </a:lnTo>
              </a:path>
            </a:pathLst>
          </a:custGeom>
          <a:ln w="711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6662928" y="2231834"/>
            <a:ext cx="1234440" cy="0"/>
          </a:xfrm>
          <a:custGeom>
            <a:avLst/>
            <a:gdLst/>
            <a:ahLst/>
            <a:cxnLst/>
            <a:rect l="l" t="t" r="r" b="b"/>
            <a:pathLst>
              <a:path w="1234440" h="0">
                <a:moveTo>
                  <a:pt x="0" y="0"/>
                </a:moveTo>
                <a:lnTo>
                  <a:pt x="123444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6673595" y="2239454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7492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6684264" y="2245550"/>
            <a:ext cx="1191895" cy="0"/>
          </a:xfrm>
          <a:custGeom>
            <a:avLst/>
            <a:gdLst/>
            <a:ahLst/>
            <a:cxnLst/>
            <a:rect l="l" t="t" r="r" b="b"/>
            <a:pathLst>
              <a:path w="1191895" h="0">
                <a:moveTo>
                  <a:pt x="0" y="0"/>
                </a:moveTo>
                <a:lnTo>
                  <a:pt x="1191767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6694931" y="2253170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575" y="0"/>
                </a:lnTo>
              </a:path>
            </a:pathLst>
          </a:custGeom>
          <a:ln w="7492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6705600" y="226009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6095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6716268" y="2266886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6726935" y="227380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3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7695056" y="227380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6737604" y="2280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7696072" y="2280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1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6748271" y="228752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7694930" y="228752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6758940" y="229057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679" y="0"/>
                </a:moveTo>
                <a:lnTo>
                  <a:pt x="0" y="0"/>
                </a:lnTo>
                <a:lnTo>
                  <a:pt x="21208" y="13588"/>
                </a:lnTo>
                <a:lnTo>
                  <a:pt x="106679" y="13588"/>
                </a:lnTo>
                <a:lnTo>
                  <a:pt x="106679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7696200" y="229057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4" y="13588"/>
                </a:lnTo>
                <a:lnTo>
                  <a:pt x="96011" y="6857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6790943" y="2311145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75" y="0"/>
                </a:moveTo>
                <a:lnTo>
                  <a:pt x="0" y="0"/>
                </a:lnTo>
                <a:lnTo>
                  <a:pt x="10540" y="6730"/>
                </a:lnTo>
                <a:lnTo>
                  <a:pt x="74675" y="6730"/>
                </a:lnTo>
                <a:lnTo>
                  <a:pt x="74675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6780276" y="2304288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10668" y="6858"/>
                </a:lnTo>
                <a:lnTo>
                  <a:pt x="85344" y="6858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7696072" y="2311145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802" y="0"/>
                </a:moveTo>
                <a:lnTo>
                  <a:pt x="0" y="0"/>
                </a:lnTo>
                <a:lnTo>
                  <a:pt x="0" y="6730"/>
                </a:lnTo>
                <a:lnTo>
                  <a:pt x="64134" y="6730"/>
                </a:lnTo>
                <a:lnTo>
                  <a:pt x="74802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7696072" y="2304288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0" y="6858"/>
                </a:lnTo>
                <a:lnTo>
                  <a:pt x="74802" y="6858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7696072" y="231800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007" y="0"/>
                </a:moveTo>
                <a:lnTo>
                  <a:pt x="0" y="0"/>
                </a:lnTo>
                <a:lnTo>
                  <a:pt x="0" y="7493"/>
                </a:lnTo>
                <a:lnTo>
                  <a:pt x="53467" y="7493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6801611" y="231800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135" y="0"/>
                </a:moveTo>
                <a:lnTo>
                  <a:pt x="0" y="0"/>
                </a:lnTo>
                <a:lnTo>
                  <a:pt x="10668" y="7493"/>
                </a:lnTo>
                <a:lnTo>
                  <a:pt x="64135" y="7493"/>
                </a:lnTo>
                <a:lnTo>
                  <a:pt x="6413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6822947" y="2332482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10541" y="6730"/>
                </a:lnTo>
                <a:lnTo>
                  <a:pt x="42799" y="6730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6812280" y="2325623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7" y="0"/>
                </a:moveTo>
                <a:lnTo>
                  <a:pt x="0" y="0"/>
                </a:lnTo>
                <a:lnTo>
                  <a:pt x="10668" y="6730"/>
                </a:lnTo>
                <a:lnTo>
                  <a:pt x="53467" y="6730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7695692" y="2332482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0" y="6730"/>
                </a:lnTo>
                <a:lnTo>
                  <a:pt x="32257" y="6730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7695692" y="2325623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6" y="0"/>
                </a:moveTo>
                <a:lnTo>
                  <a:pt x="0" y="0"/>
                </a:lnTo>
                <a:lnTo>
                  <a:pt x="0" y="6730"/>
                </a:lnTo>
                <a:lnTo>
                  <a:pt x="42799" y="6730"/>
                </a:lnTo>
                <a:lnTo>
                  <a:pt x="5346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6853681" y="2353691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10668" y="6985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6832092" y="2339339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21589" y="14224"/>
                </a:lnTo>
                <a:lnTo>
                  <a:pt x="3225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7695565" y="2353691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7" y="0"/>
                </a:moveTo>
                <a:lnTo>
                  <a:pt x="0" y="0"/>
                </a:lnTo>
                <a:lnTo>
                  <a:pt x="0" y="6985"/>
                </a:lnTo>
                <a:lnTo>
                  <a:pt x="1066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7695565" y="2339339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0" y="14224"/>
                </a:lnTo>
                <a:lnTo>
                  <a:pt x="1066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6865619" y="3745991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59"/>
                </a:lnTo>
                <a:lnTo>
                  <a:pt x="0" y="138175"/>
                </a:lnTo>
                <a:lnTo>
                  <a:pt x="48259" y="89915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6865619" y="3590416"/>
            <a:ext cx="891540" cy="0"/>
          </a:xfrm>
          <a:custGeom>
            <a:avLst/>
            <a:gdLst/>
            <a:ahLst/>
            <a:cxnLst/>
            <a:rect l="l" t="t" r="r" b="b"/>
            <a:pathLst>
              <a:path w="891540" h="0">
                <a:moveTo>
                  <a:pt x="0" y="0"/>
                </a:moveTo>
                <a:lnTo>
                  <a:pt x="89153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6865619" y="347624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59"/>
                </a:lnTo>
                <a:lnTo>
                  <a:pt x="0" y="138175"/>
                </a:lnTo>
                <a:lnTo>
                  <a:pt x="48259" y="89661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6588252" y="3476244"/>
            <a:ext cx="325755" cy="228600"/>
          </a:xfrm>
          <a:custGeom>
            <a:avLst/>
            <a:gdLst/>
            <a:ahLst/>
            <a:cxnLst/>
            <a:rect l="l" t="t" r="r" b="b"/>
            <a:pathLst>
              <a:path w="325754" h="228600">
                <a:moveTo>
                  <a:pt x="325247" y="0"/>
                </a:moveTo>
                <a:lnTo>
                  <a:pt x="48514" y="179958"/>
                </a:lnTo>
                <a:lnTo>
                  <a:pt x="0" y="228472"/>
                </a:lnTo>
                <a:lnTo>
                  <a:pt x="276859" y="48386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7708900" y="3476244"/>
            <a:ext cx="325120" cy="228600"/>
          </a:xfrm>
          <a:custGeom>
            <a:avLst/>
            <a:gdLst/>
            <a:ahLst/>
            <a:cxnLst/>
            <a:rect l="l" t="t" r="r" b="b"/>
            <a:pathLst>
              <a:path w="325120" h="228600">
                <a:moveTo>
                  <a:pt x="48386" y="0"/>
                </a:moveTo>
                <a:lnTo>
                  <a:pt x="0" y="48386"/>
                </a:lnTo>
                <a:lnTo>
                  <a:pt x="276859" y="228472"/>
                </a:lnTo>
                <a:lnTo>
                  <a:pt x="325120" y="179958"/>
                </a:lnTo>
                <a:lnTo>
                  <a:pt x="48386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6844283" y="3525011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21336" y="0"/>
                </a:moveTo>
                <a:lnTo>
                  <a:pt x="10668" y="6858"/>
                </a:lnTo>
                <a:lnTo>
                  <a:pt x="0" y="13588"/>
                </a:lnTo>
                <a:lnTo>
                  <a:pt x="21336" y="13588"/>
                </a:lnTo>
                <a:lnTo>
                  <a:pt x="2133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7709789" y="3525011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0" y="0"/>
                </a:moveTo>
                <a:lnTo>
                  <a:pt x="0" y="13588"/>
                </a:lnTo>
                <a:lnTo>
                  <a:pt x="21335" y="13588"/>
                </a:lnTo>
                <a:lnTo>
                  <a:pt x="10667" y="685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6833616" y="3538728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31876" y="0"/>
                </a:moveTo>
                <a:lnTo>
                  <a:pt x="10667" y="0"/>
                </a:lnTo>
                <a:lnTo>
                  <a:pt x="0" y="6096"/>
                </a:lnTo>
                <a:lnTo>
                  <a:pt x="31876" y="6096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7709534" y="3538728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21336" y="0"/>
                </a:moveTo>
                <a:lnTo>
                  <a:pt x="0" y="0"/>
                </a:lnTo>
                <a:lnTo>
                  <a:pt x="0" y="6096"/>
                </a:lnTo>
                <a:lnTo>
                  <a:pt x="32004" y="6096"/>
                </a:lnTo>
                <a:lnTo>
                  <a:pt x="2133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6822947" y="3544823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42545" y="0"/>
                </a:moveTo>
                <a:lnTo>
                  <a:pt x="10668" y="0"/>
                </a:lnTo>
                <a:lnTo>
                  <a:pt x="0" y="7492"/>
                </a:lnTo>
                <a:lnTo>
                  <a:pt x="42545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7709916" y="3544823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32003" y="0"/>
                </a:moveTo>
                <a:lnTo>
                  <a:pt x="0" y="0"/>
                </a:lnTo>
                <a:lnTo>
                  <a:pt x="0" y="7492"/>
                </a:lnTo>
                <a:lnTo>
                  <a:pt x="42544" y="7492"/>
                </a:lnTo>
                <a:lnTo>
                  <a:pt x="3200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6812280" y="355244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53213" y="0"/>
                </a:moveTo>
                <a:lnTo>
                  <a:pt x="10668" y="0"/>
                </a:lnTo>
                <a:lnTo>
                  <a:pt x="0" y="6095"/>
                </a:lnTo>
                <a:lnTo>
                  <a:pt x="53213" y="6095"/>
                </a:lnTo>
                <a:lnTo>
                  <a:pt x="53213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7709661" y="355244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42545" y="0"/>
                </a:moveTo>
                <a:lnTo>
                  <a:pt x="0" y="0"/>
                </a:lnTo>
                <a:lnTo>
                  <a:pt x="0" y="6095"/>
                </a:lnTo>
                <a:lnTo>
                  <a:pt x="53213" y="6095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6801611" y="355854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63881" y="0"/>
                </a:moveTo>
                <a:lnTo>
                  <a:pt x="10668" y="0"/>
                </a:lnTo>
                <a:lnTo>
                  <a:pt x="0" y="7493"/>
                </a:lnTo>
                <a:lnTo>
                  <a:pt x="63881" y="7493"/>
                </a:lnTo>
                <a:lnTo>
                  <a:pt x="638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7710043" y="355854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53212" y="0"/>
                </a:moveTo>
                <a:lnTo>
                  <a:pt x="0" y="0"/>
                </a:lnTo>
                <a:lnTo>
                  <a:pt x="0" y="7493"/>
                </a:lnTo>
                <a:lnTo>
                  <a:pt x="63880" y="7493"/>
                </a:lnTo>
                <a:lnTo>
                  <a:pt x="53212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6790943" y="356615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549" y="0"/>
                </a:moveTo>
                <a:lnTo>
                  <a:pt x="10667" y="0"/>
                </a:lnTo>
                <a:lnTo>
                  <a:pt x="0" y="6095"/>
                </a:lnTo>
                <a:lnTo>
                  <a:pt x="74549" y="6095"/>
                </a:lnTo>
                <a:lnTo>
                  <a:pt x="74549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7709789" y="356615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880" y="0"/>
                </a:moveTo>
                <a:lnTo>
                  <a:pt x="0" y="0"/>
                </a:lnTo>
                <a:lnTo>
                  <a:pt x="0" y="6095"/>
                </a:lnTo>
                <a:lnTo>
                  <a:pt x="74421" y="6095"/>
                </a:lnTo>
                <a:lnTo>
                  <a:pt x="63880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6780276" y="3572255"/>
            <a:ext cx="85725" cy="7620"/>
          </a:xfrm>
          <a:custGeom>
            <a:avLst/>
            <a:gdLst/>
            <a:ahLst/>
            <a:cxnLst/>
            <a:rect l="l" t="t" r="r" b="b"/>
            <a:pathLst>
              <a:path w="85725" h="7620">
                <a:moveTo>
                  <a:pt x="85217" y="0"/>
                </a:moveTo>
                <a:lnTo>
                  <a:pt x="10668" y="0"/>
                </a:lnTo>
                <a:lnTo>
                  <a:pt x="0" y="7493"/>
                </a:lnTo>
                <a:lnTo>
                  <a:pt x="85217" y="7493"/>
                </a:lnTo>
                <a:lnTo>
                  <a:pt x="8521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7709534" y="3572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20">
                <a:moveTo>
                  <a:pt x="74422" y="0"/>
                </a:moveTo>
                <a:lnTo>
                  <a:pt x="0" y="0"/>
                </a:lnTo>
                <a:lnTo>
                  <a:pt x="0" y="7493"/>
                </a:lnTo>
                <a:lnTo>
                  <a:pt x="85090" y="7493"/>
                </a:lnTo>
                <a:lnTo>
                  <a:pt x="74422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6769607" y="3582923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7709789" y="3582923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6758940" y="3589528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 h="0">
                <a:moveTo>
                  <a:pt x="0" y="0"/>
                </a:moveTo>
                <a:lnTo>
                  <a:pt x="106806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7709916" y="358952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6748271" y="35973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348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7709661" y="35973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6737604" y="360425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8016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7709407" y="360425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6731507" y="361109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 h="0">
                <a:moveTo>
                  <a:pt x="0" y="0"/>
                </a:moveTo>
                <a:lnTo>
                  <a:pt x="133362" y="0"/>
                </a:lnTo>
              </a:path>
            </a:pathLst>
          </a:custGeom>
          <a:ln w="691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7709281" y="3611054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684" y="0"/>
                </a:lnTo>
              </a:path>
            </a:pathLst>
          </a:custGeom>
          <a:ln w="749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6716268" y="361797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1" y="0"/>
                </a:lnTo>
              </a:path>
            </a:pathLst>
          </a:custGeom>
          <a:ln w="6096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6705600" y="3624770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6694931" y="363169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6095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684264" y="363848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880" y="0"/>
                </a:lnTo>
              </a:path>
            </a:pathLst>
          </a:custGeom>
          <a:ln w="7493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673595" y="3645408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6662928" y="3652202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299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6652259" y="3659822"/>
            <a:ext cx="1269365" cy="0"/>
          </a:xfrm>
          <a:custGeom>
            <a:avLst/>
            <a:gdLst/>
            <a:ahLst/>
            <a:cxnLst/>
            <a:rect l="l" t="t" r="r" b="b"/>
            <a:pathLst>
              <a:path w="1269365" h="0">
                <a:moveTo>
                  <a:pt x="0" y="0"/>
                </a:moveTo>
                <a:lnTo>
                  <a:pt x="1269365" y="0"/>
                </a:lnTo>
              </a:path>
            </a:pathLst>
          </a:custGeom>
          <a:ln w="7493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6641592" y="366591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971" y="0"/>
                </a:lnTo>
              </a:path>
            </a:pathLst>
          </a:custGeom>
          <a:ln w="7492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6630923" y="3673538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 h="0">
                <a:moveTo>
                  <a:pt x="0" y="0"/>
                </a:moveTo>
                <a:lnTo>
                  <a:pt x="1312164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6620256" y="3680459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643" y="0"/>
                </a:lnTo>
              </a:path>
            </a:pathLst>
          </a:custGeom>
          <a:ln w="6095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6609588" y="3687254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90" h="0">
                <a:moveTo>
                  <a:pt x="0" y="0"/>
                </a:moveTo>
                <a:lnTo>
                  <a:pt x="1354835" y="0"/>
                </a:lnTo>
              </a:path>
            </a:pathLst>
          </a:custGeom>
          <a:ln w="7493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6598919" y="3694176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1" y="0"/>
                </a:lnTo>
              </a:path>
            </a:pathLst>
          </a:custGeom>
          <a:ln w="6096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6588252" y="370097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493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6588252" y="370840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11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6598919" y="3714686"/>
            <a:ext cx="1376045" cy="0"/>
          </a:xfrm>
          <a:custGeom>
            <a:avLst/>
            <a:gdLst/>
            <a:ahLst/>
            <a:cxnLst/>
            <a:rect l="l" t="t" r="r" b="b"/>
            <a:pathLst>
              <a:path w="1376045" h="0">
                <a:moveTo>
                  <a:pt x="0" y="0"/>
                </a:moveTo>
                <a:lnTo>
                  <a:pt x="1375918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6609588" y="372230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59" h="0">
                <a:moveTo>
                  <a:pt x="0" y="0"/>
                </a:moveTo>
                <a:lnTo>
                  <a:pt x="1355852" y="0"/>
                </a:lnTo>
              </a:path>
            </a:pathLst>
          </a:custGeom>
          <a:ln w="7492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6620256" y="3728402"/>
            <a:ext cx="1333500" cy="0"/>
          </a:xfrm>
          <a:custGeom>
            <a:avLst/>
            <a:gdLst/>
            <a:ahLst/>
            <a:cxnLst/>
            <a:rect l="l" t="t" r="r" b="b"/>
            <a:pathLst>
              <a:path w="1333500" h="0">
                <a:moveTo>
                  <a:pt x="0" y="0"/>
                </a:moveTo>
                <a:lnTo>
                  <a:pt x="1333246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6630923" y="3736022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3179" y="0"/>
                </a:lnTo>
              </a:path>
            </a:pathLst>
          </a:custGeom>
          <a:ln w="7493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6641592" y="3742944"/>
            <a:ext cx="1290955" cy="0"/>
          </a:xfrm>
          <a:custGeom>
            <a:avLst/>
            <a:gdLst/>
            <a:ahLst/>
            <a:cxnLst/>
            <a:rect l="l" t="t" r="r" b="b"/>
            <a:pathLst>
              <a:path w="1290954" h="0">
                <a:moveTo>
                  <a:pt x="0" y="0"/>
                </a:moveTo>
                <a:lnTo>
                  <a:pt x="1290574" y="0"/>
                </a:lnTo>
              </a:path>
            </a:pathLst>
          </a:custGeom>
          <a:ln w="6096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6652259" y="3749738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4" h="0">
                <a:moveTo>
                  <a:pt x="0" y="0"/>
                </a:moveTo>
                <a:lnTo>
                  <a:pt x="1270508" y="0"/>
                </a:lnTo>
              </a:path>
            </a:pathLst>
          </a:custGeom>
          <a:ln w="7493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6662928" y="3756659"/>
            <a:ext cx="1248410" cy="0"/>
          </a:xfrm>
          <a:custGeom>
            <a:avLst/>
            <a:gdLst/>
            <a:ahLst/>
            <a:cxnLst/>
            <a:rect l="l" t="t" r="r" b="b"/>
            <a:pathLst>
              <a:path w="1248409" h="0">
                <a:moveTo>
                  <a:pt x="0" y="0"/>
                </a:moveTo>
                <a:lnTo>
                  <a:pt x="1247902" y="0"/>
                </a:lnTo>
              </a:path>
            </a:pathLst>
          </a:custGeom>
          <a:ln w="6095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6673595" y="3763454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7493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6684264" y="377037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753" y="0"/>
                </a:lnTo>
              </a:path>
            </a:pathLst>
          </a:custGeom>
          <a:ln w="6096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6694931" y="3777170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7493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6705600" y="3784091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6095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6716268" y="379088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746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6726935" y="3797808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557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7709534" y="379780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30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6737604" y="3804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7709789" y="3804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6748271" y="381222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7709534" y="381222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6769607" y="3825938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6012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6758940" y="38183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492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7709789" y="3825938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7709789" y="38183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492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6780276" y="3829811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344" y="0"/>
                </a:moveTo>
                <a:lnTo>
                  <a:pt x="0" y="0"/>
                </a:lnTo>
                <a:lnTo>
                  <a:pt x="10922" y="6731"/>
                </a:lnTo>
                <a:lnTo>
                  <a:pt x="21463" y="13081"/>
                </a:lnTo>
                <a:lnTo>
                  <a:pt x="85344" y="13081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7709661" y="3829811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217" y="0"/>
                </a:moveTo>
                <a:lnTo>
                  <a:pt x="0" y="0"/>
                </a:lnTo>
                <a:lnTo>
                  <a:pt x="0" y="13081"/>
                </a:lnTo>
                <a:lnTo>
                  <a:pt x="63754" y="13081"/>
                </a:lnTo>
                <a:lnTo>
                  <a:pt x="74168" y="6731"/>
                </a:lnTo>
                <a:lnTo>
                  <a:pt x="74422" y="6604"/>
                </a:lnTo>
                <a:lnTo>
                  <a:pt x="85217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6801611" y="3843528"/>
            <a:ext cx="64135" cy="6350"/>
          </a:xfrm>
          <a:custGeom>
            <a:avLst/>
            <a:gdLst/>
            <a:ahLst/>
            <a:cxnLst/>
            <a:rect l="l" t="t" r="r" b="b"/>
            <a:pathLst>
              <a:path w="64134" h="6350">
                <a:moveTo>
                  <a:pt x="63881" y="0"/>
                </a:moveTo>
                <a:lnTo>
                  <a:pt x="0" y="0"/>
                </a:lnTo>
                <a:lnTo>
                  <a:pt x="10668" y="6096"/>
                </a:lnTo>
                <a:lnTo>
                  <a:pt x="63881" y="6096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6822947" y="385648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10541" y="6731"/>
                </a:lnTo>
                <a:lnTo>
                  <a:pt x="42545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6812280" y="3849623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213" y="0"/>
                </a:moveTo>
                <a:lnTo>
                  <a:pt x="0" y="0"/>
                </a:lnTo>
                <a:lnTo>
                  <a:pt x="10668" y="6731"/>
                </a:lnTo>
                <a:lnTo>
                  <a:pt x="53213" y="6731"/>
                </a:lnTo>
                <a:lnTo>
                  <a:pt x="5321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7709661" y="3849623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086" y="0"/>
                </a:moveTo>
                <a:lnTo>
                  <a:pt x="0" y="0"/>
                </a:lnTo>
                <a:lnTo>
                  <a:pt x="0" y="6731"/>
                </a:lnTo>
                <a:lnTo>
                  <a:pt x="42418" y="6731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6833616" y="3863340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10667" y="6985"/>
                </a:lnTo>
                <a:lnTo>
                  <a:pt x="21208" y="14097"/>
                </a:lnTo>
                <a:lnTo>
                  <a:pt x="31876" y="21082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7709534" y="3863340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0" y="21082"/>
                </a:lnTo>
                <a:lnTo>
                  <a:pt x="10668" y="14097"/>
                </a:lnTo>
                <a:lnTo>
                  <a:pt x="21209" y="6985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 txBox="1"/>
          <p:nvPr/>
        </p:nvSpPr>
        <p:spPr>
          <a:xfrm>
            <a:off x="7711185" y="1242441"/>
            <a:ext cx="115760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" b="1">
                <a:latin typeface="Times New Roman"/>
                <a:cs typeface="Times New Roman"/>
              </a:rPr>
              <a:t>Capital</a:t>
            </a:r>
            <a:r>
              <a:rPr dirty="0" sz="1300" spc="-9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2" name="object 332"/>
          <p:cNvSpPr/>
          <p:nvPr/>
        </p:nvSpPr>
        <p:spPr>
          <a:xfrm>
            <a:off x="7585709" y="121691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6512814" y="5188458"/>
            <a:ext cx="2346960" cy="138430"/>
          </a:xfrm>
          <a:custGeom>
            <a:avLst/>
            <a:gdLst/>
            <a:ahLst/>
            <a:cxnLst/>
            <a:rect l="l" t="t" r="r" b="b"/>
            <a:pathLst>
              <a:path w="2346959" h="138429">
                <a:moveTo>
                  <a:pt x="0" y="0"/>
                </a:moveTo>
                <a:lnTo>
                  <a:pt x="38734" y="39370"/>
                </a:lnTo>
                <a:lnTo>
                  <a:pt x="82168" y="54864"/>
                </a:lnTo>
                <a:lnTo>
                  <a:pt x="137286" y="65405"/>
                </a:lnTo>
                <a:lnTo>
                  <a:pt x="200659" y="69215"/>
                </a:lnTo>
                <a:lnTo>
                  <a:pt x="982852" y="69215"/>
                </a:lnTo>
                <a:lnTo>
                  <a:pt x="1042924" y="73025"/>
                </a:lnTo>
                <a:lnTo>
                  <a:pt x="1096009" y="83566"/>
                </a:lnTo>
                <a:lnTo>
                  <a:pt x="1138427" y="99060"/>
                </a:lnTo>
                <a:lnTo>
                  <a:pt x="1166494" y="117856"/>
                </a:lnTo>
                <a:lnTo>
                  <a:pt x="1176781" y="138430"/>
                </a:lnTo>
                <a:lnTo>
                  <a:pt x="1186306" y="117856"/>
                </a:lnTo>
                <a:lnTo>
                  <a:pt x="1213103" y="99060"/>
                </a:lnTo>
                <a:lnTo>
                  <a:pt x="1254505" y="83566"/>
                </a:lnTo>
                <a:lnTo>
                  <a:pt x="1307845" y="73025"/>
                </a:lnTo>
                <a:lnTo>
                  <a:pt x="1370583" y="69215"/>
                </a:lnTo>
                <a:lnTo>
                  <a:pt x="2152777" y="69215"/>
                </a:lnTo>
                <a:lnTo>
                  <a:pt x="2212847" y="65405"/>
                </a:lnTo>
                <a:lnTo>
                  <a:pt x="2265806" y="54864"/>
                </a:lnTo>
                <a:lnTo>
                  <a:pt x="2308225" y="39370"/>
                </a:lnTo>
                <a:lnTo>
                  <a:pt x="2336291" y="20574"/>
                </a:lnTo>
                <a:lnTo>
                  <a:pt x="234657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 txBox="1"/>
          <p:nvPr/>
        </p:nvSpPr>
        <p:spPr>
          <a:xfrm>
            <a:off x="7205853" y="5338953"/>
            <a:ext cx="976630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Financing</a:t>
            </a:r>
            <a:endParaRPr sz="175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5" name="object 335"/>
          <p:cNvSpPr txBox="1"/>
          <p:nvPr/>
        </p:nvSpPr>
        <p:spPr>
          <a:xfrm>
            <a:off x="7247381" y="2013661"/>
            <a:ext cx="16192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b="1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6" name="object 336"/>
          <p:cNvSpPr/>
          <p:nvPr/>
        </p:nvSpPr>
        <p:spPr>
          <a:xfrm>
            <a:off x="5449633" y="1743455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387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 txBox="1"/>
          <p:nvPr/>
        </p:nvSpPr>
        <p:spPr>
          <a:xfrm>
            <a:off x="7247381" y="3531870"/>
            <a:ext cx="59182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1645" algn="l"/>
              </a:tabLst>
            </a:pPr>
            <a:r>
              <a:rPr dirty="0" sz="1750" b="1">
                <a:latin typeface="Times New Roman"/>
                <a:cs typeface="Times New Roman"/>
              </a:rPr>
              <a:t>d	</a:t>
            </a:r>
            <a:r>
              <a:rPr dirty="0" u="heavy" sz="175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50" spc="4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4747259" y="1767649"/>
            <a:ext cx="727075" cy="0"/>
          </a:xfrm>
          <a:custGeom>
            <a:avLst/>
            <a:gdLst/>
            <a:ahLst/>
            <a:cxnLst/>
            <a:rect l="l" t="t" r="r" b="b"/>
            <a:pathLst>
              <a:path w="727075" h="0">
                <a:moveTo>
                  <a:pt x="0" y="0"/>
                </a:moveTo>
                <a:lnTo>
                  <a:pt x="726693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4747259" y="1944141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8851"/>
                </a:moveTo>
                <a:lnTo>
                  <a:pt x="677760" y="158851"/>
                </a:lnTo>
                <a:lnTo>
                  <a:pt x="677760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4747259" y="1792274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1968"/>
                </a:moveTo>
                <a:lnTo>
                  <a:pt x="677760" y="151968"/>
                </a:lnTo>
                <a:lnTo>
                  <a:pt x="677760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4747259" y="2255723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9308"/>
                </a:moveTo>
                <a:lnTo>
                  <a:pt x="677760" y="159308"/>
                </a:lnTo>
                <a:lnTo>
                  <a:pt x="677760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4747259" y="2103145"/>
            <a:ext cx="678180" cy="153035"/>
          </a:xfrm>
          <a:custGeom>
            <a:avLst/>
            <a:gdLst/>
            <a:ahLst/>
            <a:cxnLst/>
            <a:rect l="l" t="t" r="r" b="b"/>
            <a:pathLst>
              <a:path w="678179" h="153035">
                <a:moveTo>
                  <a:pt x="0" y="152628"/>
                </a:moveTo>
                <a:lnTo>
                  <a:pt x="677760" y="152628"/>
                </a:lnTo>
                <a:lnTo>
                  <a:pt x="677760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4747259" y="2415539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4747259" y="2567914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19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4747259" y="2727960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4747259" y="2880309"/>
            <a:ext cx="678180" cy="158750"/>
          </a:xfrm>
          <a:custGeom>
            <a:avLst/>
            <a:gdLst/>
            <a:ahLst/>
            <a:cxnLst/>
            <a:rect l="l" t="t" r="r" b="b"/>
            <a:pathLst>
              <a:path w="678179" h="158750">
                <a:moveTo>
                  <a:pt x="0" y="158419"/>
                </a:moveTo>
                <a:lnTo>
                  <a:pt x="677760" y="158419"/>
                </a:lnTo>
                <a:lnTo>
                  <a:pt x="677760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4747259" y="3038855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4747259" y="3191230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4747259" y="3351276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4747259" y="3503625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943"/>
                </a:moveTo>
                <a:lnTo>
                  <a:pt x="677760" y="159943"/>
                </a:lnTo>
                <a:lnTo>
                  <a:pt x="677760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4747259" y="3814673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4747259" y="366217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4747259" y="397459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399"/>
                </a:moveTo>
                <a:lnTo>
                  <a:pt x="677760" y="152399"/>
                </a:lnTo>
                <a:lnTo>
                  <a:pt x="677760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 txBox="1"/>
          <p:nvPr/>
        </p:nvSpPr>
        <p:spPr>
          <a:xfrm>
            <a:off x="4790537" y="2252948"/>
            <a:ext cx="539115" cy="13760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6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Operating</a:t>
            </a:r>
            <a:endParaRPr sz="17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14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(NOA)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55" name="object 355"/>
          <p:cNvSpPr/>
          <p:nvPr/>
        </p:nvSpPr>
        <p:spPr>
          <a:xfrm>
            <a:off x="5398008" y="2228088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387" y="0"/>
                </a:moveTo>
                <a:lnTo>
                  <a:pt x="0" y="48895"/>
                </a:lnTo>
                <a:lnTo>
                  <a:pt x="0" y="139700"/>
                </a:lnTo>
                <a:lnTo>
                  <a:pt x="48387" y="90677"/>
                </a:lnTo>
                <a:lnTo>
                  <a:pt x="48387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5398008" y="2072449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4" h="0">
                <a:moveTo>
                  <a:pt x="0" y="0"/>
                </a:moveTo>
                <a:lnTo>
                  <a:pt x="60896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5202935" y="1950720"/>
            <a:ext cx="242315" cy="2362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5957315" y="1950720"/>
            <a:ext cx="236220" cy="236220"/>
          </a:xfrm>
          <a:custGeom>
            <a:avLst/>
            <a:gdLst/>
            <a:ahLst/>
            <a:cxnLst/>
            <a:rect l="l" t="t" r="r" b="b"/>
            <a:pathLst>
              <a:path w="236220" h="236219">
                <a:moveTo>
                  <a:pt x="48513" y="0"/>
                </a:moveTo>
                <a:lnTo>
                  <a:pt x="0" y="48767"/>
                </a:lnTo>
                <a:lnTo>
                  <a:pt x="187451" y="236219"/>
                </a:lnTo>
                <a:lnTo>
                  <a:pt x="236093" y="187705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5369052" y="2013711"/>
            <a:ext cx="28575" cy="14604"/>
          </a:xfrm>
          <a:custGeom>
            <a:avLst/>
            <a:gdLst/>
            <a:ahLst/>
            <a:cxnLst/>
            <a:rect l="l" t="t" r="r" b="b"/>
            <a:pathLst>
              <a:path w="28575" h="14605">
                <a:moveTo>
                  <a:pt x="28575" y="0"/>
                </a:moveTo>
                <a:lnTo>
                  <a:pt x="14350" y="0"/>
                </a:lnTo>
                <a:lnTo>
                  <a:pt x="7238" y="7238"/>
                </a:lnTo>
                <a:lnTo>
                  <a:pt x="0" y="14350"/>
                </a:lnTo>
                <a:lnTo>
                  <a:pt x="28575" y="14350"/>
                </a:lnTo>
                <a:lnTo>
                  <a:pt x="2857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5383403" y="199948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4224" y="0"/>
                </a:moveTo>
                <a:lnTo>
                  <a:pt x="7238" y="7112"/>
                </a:lnTo>
                <a:lnTo>
                  <a:pt x="0" y="14224"/>
                </a:lnTo>
                <a:lnTo>
                  <a:pt x="14224" y="14224"/>
                </a:lnTo>
                <a:lnTo>
                  <a:pt x="14224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5958332" y="1999488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5">
                <a:moveTo>
                  <a:pt x="0" y="0"/>
                </a:moveTo>
                <a:lnTo>
                  <a:pt x="0" y="14224"/>
                </a:lnTo>
                <a:lnTo>
                  <a:pt x="13715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5958332" y="2013711"/>
            <a:ext cx="27940" cy="14604"/>
          </a:xfrm>
          <a:custGeom>
            <a:avLst/>
            <a:gdLst/>
            <a:ahLst/>
            <a:cxnLst/>
            <a:rect l="l" t="t" r="r" b="b"/>
            <a:pathLst>
              <a:path w="27939" h="14605">
                <a:moveTo>
                  <a:pt x="13715" y="0"/>
                </a:moveTo>
                <a:lnTo>
                  <a:pt x="0" y="0"/>
                </a:lnTo>
                <a:lnTo>
                  <a:pt x="0" y="14350"/>
                </a:lnTo>
                <a:lnTo>
                  <a:pt x="27558" y="14350"/>
                </a:lnTo>
                <a:lnTo>
                  <a:pt x="1371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5353811" y="2026920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5958332" y="2026920"/>
            <a:ext cx="41910" cy="15240"/>
          </a:xfrm>
          <a:custGeom>
            <a:avLst/>
            <a:gdLst/>
            <a:ahLst/>
            <a:cxnLst/>
            <a:rect l="l" t="t" r="r" b="b"/>
            <a:pathLst>
              <a:path w="41910" h="15239">
                <a:moveTo>
                  <a:pt x="27685" y="0"/>
                </a:moveTo>
                <a:lnTo>
                  <a:pt x="0" y="0"/>
                </a:lnTo>
                <a:lnTo>
                  <a:pt x="0" y="15112"/>
                </a:lnTo>
                <a:lnTo>
                  <a:pt x="41528" y="15112"/>
                </a:lnTo>
                <a:lnTo>
                  <a:pt x="34670" y="7492"/>
                </a:lnTo>
                <a:lnTo>
                  <a:pt x="27685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5332476" y="2055241"/>
            <a:ext cx="64769" cy="6985"/>
          </a:xfrm>
          <a:custGeom>
            <a:avLst/>
            <a:gdLst/>
            <a:ahLst/>
            <a:cxnLst/>
            <a:rect l="l" t="t" r="r" b="b"/>
            <a:pathLst>
              <a:path w="64770" h="6985">
                <a:moveTo>
                  <a:pt x="64643" y="0"/>
                </a:moveTo>
                <a:lnTo>
                  <a:pt x="7238" y="0"/>
                </a:lnTo>
                <a:lnTo>
                  <a:pt x="0" y="6476"/>
                </a:lnTo>
                <a:lnTo>
                  <a:pt x="64643" y="6476"/>
                </a:lnTo>
                <a:lnTo>
                  <a:pt x="64643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5339715" y="2042160"/>
            <a:ext cx="57785" cy="13335"/>
          </a:xfrm>
          <a:custGeom>
            <a:avLst/>
            <a:gdLst/>
            <a:ahLst/>
            <a:cxnLst/>
            <a:rect l="l" t="t" r="r" b="b"/>
            <a:pathLst>
              <a:path w="57785" h="13335">
                <a:moveTo>
                  <a:pt x="57404" y="0"/>
                </a:moveTo>
                <a:lnTo>
                  <a:pt x="14350" y="0"/>
                </a:lnTo>
                <a:lnTo>
                  <a:pt x="0" y="13080"/>
                </a:lnTo>
                <a:lnTo>
                  <a:pt x="57404" y="13080"/>
                </a:lnTo>
                <a:lnTo>
                  <a:pt x="5740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5958713" y="2042160"/>
            <a:ext cx="55880" cy="13335"/>
          </a:xfrm>
          <a:custGeom>
            <a:avLst/>
            <a:gdLst/>
            <a:ahLst/>
            <a:cxnLst/>
            <a:rect l="l" t="t" r="r" b="b"/>
            <a:pathLst>
              <a:path w="55879" h="13335">
                <a:moveTo>
                  <a:pt x="41528" y="0"/>
                </a:moveTo>
                <a:lnTo>
                  <a:pt x="0" y="0"/>
                </a:lnTo>
                <a:lnTo>
                  <a:pt x="0" y="13080"/>
                </a:lnTo>
                <a:lnTo>
                  <a:pt x="55372" y="13080"/>
                </a:lnTo>
                <a:lnTo>
                  <a:pt x="41528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5958713" y="2055241"/>
            <a:ext cx="62230" cy="6985"/>
          </a:xfrm>
          <a:custGeom>
            <a:avLst/>
            <a:gdLst/>
            <a:ahLst/>
            <a:cxnLst/>
            <a:rect l="l" t="t" r="r" b="b"/>
            <a:pathLst>
              <a:path w="62229" h="6985">
                <a:moveTo>
                  <a:pt x="55372" y="0"/>
                </a:moveTo>
                <a:lnTo>
                  <a:pt x="0" y="0"/>
                </a:lnTo>
                <a:lnTo>
                  <a:pt x="0" y="6476"/>
                </a:lnTo>
                <a:lnTo>
                  <a:pt x="62229" y="6476"/>
                </a:lnTo>
                <a:lnTo>
                  <a:pt x="5537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5326379" y="2061972"/>
            <a:ext cx="71755" cy="7620"/>
          </a:xfrm>
          <a:custGeom>
            <a:avLst/>
            <a:gdLst/>
            <a:ahLst/>
            <a:cxnLst/>
            <a:rect l="l" t="t" r="r" b="b"/>
            <a:pathLst>
              <a:path w="71754" h="7619">
                <a:moveTo>
                  <a:pt x="71628" y="0"/>
                </a:moveTo>
                <a:lnTo>
                  <a:pt x="7112" y="0"/>
                </a:lnTo>
                <a:lnTo>
                  <a:pt x="0" y="7492"/>
                </a:lnTo>
                <a:lnTo>
                  <a:pt x="71628" y="7492"/>
                </a:lnTo>
                <a:lnTo>
                  <a:pt x="71628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5958078" y="2061972"/>
            <a:ext cx="69215" cy="7620"/>
          </a:xfrm>
          <a:custGeom>
            <a:avLst/>
            <a:gdLst/>
            <a:ahLst/>
            <a:cxnLst/>
            <a:rect l="l" t="t" r="r" b="b"/>
            <a:pathLst>
              <a:path w="69214" h="7619">
                <a:moveTo>
                  <a:pt x="62230" y="0"/>
                </a:moveTo>
                <a:lnTo>
                  <a:pt x="0" y="0"/>
                </a:lnTo>
                <a:lnTo>
                  <a:pt x="0" y="7492"/>
                </a:lnTo>
                <a:lnTo>
                  <a:pt x="69087" y="7492"/>
                </a:lnTo>
                <a:lnTo>
                  <a:pt x="62230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5318759" y="2069592"/>
            <a:ext cx="79375" cy="6350"/>
          </a:xfrm>
          <a:custGeom>
            <a:avLst/>
            <a:gdLst/>
            <a:ahLst/>
            <a:cxnLst/>
            <a:rect l="l" t="t" r="r" b="b"/>
            <a:pathLst>
              <a:path w="79375" h="6350">
                <a:moveTo>
                  <a:pt x="78866" y="0"/>
                </a:moveTo>
                <a:lnTo>
                  <a:pt x="7112" y="0"/>
                </a:lnTo>
                <a:lnTo>
                  <a:pt x="0" y="6096"/>
                </a:lnTo>
                <a:lnTo>
                  <a:pt x="78866" y="6096"/>
                </a:lnTo>
                <a:lnTo>
                  <a:pt x="78866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5957442" y="2069592"/>
            <a:ext cx="76200" cy="6350"/>
          </a:xfrm>
          <a:custGeom>
            <a:avLst/>
            <a:gdLst/>
            <a:ahLst/>
            <a:cxnLst/>
            <a:rect l="l" t="t" r="r" b="b"/>
            <a:pathLst>
              <a:path w="76200" h="6350">
                <a:moveTo>
                  <a:pt x="69087" y="0"/>
                </a:moveTo>
                <a:lnTo>
                  <a:pt x="0" y="0"/>
                </a:lnTo>
                <a:lnTo>
                  <a:pt x="0" y="6096"/>
                </a:lnTo>
                <a:lnTo>
                  <a:pt x="75946" y="6096"/>
                </a:lnTo>
                <a:lnTo>
                  <a:pt x="6908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5311140" y="207943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106" y="0"/>
                </a:lnTo>
              </a:path>
            </a:pathLst>
          </a:custGeom>
          <a:ln w="749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5957570" y="2075688"/>
            <a:ext cx="83185" cy="7620"/>
          </a:xfrm>
          <a:custGeom>
            <a:avLst/>
            <a:gdLst/>
            <a:ahLst/>
            <a:cxnLst/>
            <a:rect l="l" t="t" r="r" b="b"/>
            <a:pathLst>
              <a:path w="83185" h="7619">
                <a:moveTo>
                  <a:pt x="76072" y="0"/>
                </a:moveTo>
                <a:lnTo>
                  <a:pt x="0" y="0"/>
                </a:lnTo>
                <a:lnTo>
                  <a:pt x="0" y="7492"/>
                </a:lnTo>
                <a:lnTo>
                  <a:pt x="83057" y="7492"/>
                </a:lnTo>
                <a:lnTo>
                  <a:pt x="76072" y="0"/>
                </a:lnTo>
                <a:close/>
              </a:path>
            </a:pathLst>
          </a:custGeom>
          <a:solidFill>
            <a:srgbClr val="2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5300471" y="2090039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1346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5957442" y="2086546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89916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5957442" y="2093023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5289803" y="2100072"/>
            <a:ext cx="772795" cy="0"/>
          </a:xfrm>
          <a:custGeom>
            <a:avLst/>
            <a:gdLst/>
            <a:ahLst/>
            <a:cxnLst/>
            <a:rect l="l" t="t" r="r" b="b"/>
            <a:pathLst>
              <a:path w="772795" h="0">
                <a:moveTo>
                  <a:pt x="0" y="0"/>
                </a:moveTo>
                <a:lnTo>
                  <a:pt x="772541" y="0"/>
                </a:lnTo>
              </a:path>
            </a:pathLst>
          </a:custGeom>
          <a:ln w="6096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5282184" y="2106676"/>
            <a:ext cx="786130" cy="0"/>
          </a:xfrm>
          <a:custGeom>
            <a:avLst/>
            <a:gdLst/>
            <a:ahLst/>
            <a:cxnLst/>
            <a:rect l="l" t="t" r="r" b="b"/>
            <a:pathLst>
              <a:path w="786129" h="0">
                <a:moveTo>
                  <a:pt x="0" y="0"/>
                </a:moveTo>
                <a:lnTo>
                  <a:pt x="786129" y="0"/>
                </a:lnTo>
              </a:path>
            </a:pathLst>
          </a:custGeom>
          <a:ln w="7112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5274564" y="2114486"/>
            <a:ext cx="802005" cy="0"/>
          </a:xfrm>
          <a:custGeom>
            <a:avLst/>
            <a:gdLst/>
            <a:ahLst/>
            <a:cxnLst/>
            <a:rect l="l" t="t" r="r" b="b"/>
            <a:pathLst>
              <a:path w="802004" h="0">
                <a:moveTo>
                  <a:pt x="0" y="0"/>
                </a:moveTo>
                <a:lnTo>
                  <a:pt x="80149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5268467" y="2121407"/>
            <a:ext cx="814069" cy="0"/>
          </a:xfrm>
          <a:custGeom>
            <a:avLst/>
            <a:gdLst/>
            <a:ahLst/>
            <a:cxnLst/>
            <a:rect l="l" t="t" r="r" b="b"/>
            <a:pathLst>
              <a:path w="814070" h="0">
                <a:moveTo>
                  <a:pt x="0" y="0"/>
                </a:moveTo>
                <a:lnTo>
                  <a:pt x="813816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5260847" y="2128202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 h="0">
                <a:moveTo>
                  <a:pt x="0" y="0"/>
                </a:moveTo>
                <a:lnTo>
                  <a:pt x="828548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5247132" y="2138870"/>
            <a:ext cx="856615" cy="0"/>
          </a:xfrm>
          <a:custGeom>
            <a:avLst/>
            <a:gdLst/>
            <a:ahLst/>
            <a:cxnLst/>
            <a:rect l="l" t="t" r="r" b="b"/>
            <a:pathLst>
              <a:path w="856614" h="0">
                <a:moveTo>
                  <a:pt x="0" y="0"/>
                </a:moveTo>
                <a:lnTo>
                  <a:pt x="856233" y="0"/>
                </a:lnTo>
              </a:path>
            </a:pathLst>
          </a:custGeom>
          <a:ln w="13588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5239511" y="2148839"/>
            <a:ext cx="871855" cy="0"/>
          </a:xfrm>
          <a:custGeom>
            <a:avLst/>
            <a:gdLst/>
            <a:ahLst/>
            <a:cxnLst/>
            <a:rect l="l" t="t" r="r" b="b"/>
            <a:pathLst>
              <a:path w="871854" h="0">
                <a:moveTo>
                  <a:pt x="0" y="0"/>
                </a:moveTo>
                <a:lnTo>
                  <a:pt x="871474" y="0"/>
                </a:lnTo>
              </a:path>
            </a:pathLst>
          </a:custGeom>
          <a:ln w="6096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5231891" y="2155634"/>
            <a:ext cx="885825" cy="0"/>
          </a:xfrm>
          <a:custGeom>
            <a:avLst/>
            <a:gdLst/>
            <a:ahLst/>
            <a:cxnLst/>
            <a:rect l="l" t="t" r="r" b="b"/>
            <a:pathLst>
              <a:path w="885825" h="0">
                <a:moveTo>
                  <a:pt x="0" y="0"/>
                </a:moveTo>
                <a:lnTo>
                  <a:pt x="885317" y="0"/>
                </a:lnTo>
              </a:path>
            </a:pathLst>
          </a:custGeom>
          <a:ln w="7492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5225796" y="2162555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159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5218176" y="2169350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368" y="0"/>
                </a:lnTo>
              </a:path>
            </a:pathLst>
          </a:custGeom>
          <a:ln w="7493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5210555" y="2176272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735" y="0"/>
                </a:lnTo>
              </a:path>
            </a:pathLst>
          </a:custGeom>
          <a:ln w="6096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5202935" y="218306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2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5202935" y="219068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5210555" y="2197607"/>
            <a:ext cx="928369" cy="0"/>
          </a:xfrm>
          <a:custGeom>
            <a:avLst/>
            <a:gdLst/>
            <a:ahLst/>
            <a:cxnLst/>
            <a:rect l="l" t="t" r="r" b="b"/>
            <a:pathLst>
              <a:path w="928370" h="0">
                <a:moveTo>
                  <a:pt x="0" y="0"/>
                </a:moveTo>
                <a:lnTo>
                  <a:pt x="927862" y="0"/>
                </a:lnTo>
              </a:path>
            </a:pathLst>
          </a:custGeom>
          <a:ln w="6095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5218176" y="2204402"/>
            <a:ext cx="913130" cy="0"/>
          </a:xfrm>
          <a:custGeom>
            <a:avLst/>
            <a:gdLst/>
            <a:ahLst/>
            <a:cxnLst/>
            <a:rect l="l" t="t" r="r" b="b"/>
            <a:pathLst>
              <a:path w="913129" h="0">
                <a:moveTo>
                  <a:pt x="0" y="0"/>
                </a:moveTo>
                <a:lnTo>
                  <a:pt x="912622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5225796" y="2211323"/>
            <a:ext cx="897890" cy="0"/>
          </a:xfrm>
          <a:custGeom>
            <a:avLst/>
            <a:gdLst/>
            <a:ahLst/>
            <a:cxnLst/>
            <a:rect l="l" t="t" r="r" b="b"/>
            <a:pathLst>
              <a:path w="897889" h="0">
                <a:moveTo>
                  <a:pt x="0" y="0"/>
                </a:moveTo>
                <a:lnTo>
                  <a:pt x="897381" y="0"/>
                </a:lnTo>
              </a:path>
            </a:pathLst>
          </a:custGeom>
          <a:ln w="6096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5233415" y="2221674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14604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5248655" y="2235644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 h="0">
                <a:moveTo>
                  <a:pt x="0" y="0"/>
                </a:moveTo>
                <a:lnTo>
                  <a:pt x="853313" y="0"/>
                </a:lnTo>
              </a:path>
            </a:pathLst>
          </a:custGeom>
          <a:ln w="15112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5263896" y="2245550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 h="0">
                <a:moveTo>
                  <a:pt x="0" y="0"/>
                </a:moveTo>
                <a:lnTo>
                  <a:pt x="822832" y="0"/>
                </a:lnTo>
              </a:path>
            </a:pathLst>
          </a:custGeom>
          <a:ln w="7493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5271515" y="2253170"/>
            <a:ext cx="808990" cy="0"/>
          </a:xfrm>
          <a:custGeom>
            <a:avLst/>
            <a:gdLst/>
            <a:ahLst/>
            <a:cxnLst/>
            <a:rect l="l" t="t" r="r" b="b"/>
            <a:pathLst>
              <a:path w="808989" h="0">
                <a:moveTo>
                  <a:pt x="0" y="0"/>
                </a:moveTo>
                <a:lnTo>
                  <a:pt x="808989" y="0"/>
                </a:lnTo>
              </a:path>
            </a:pathLst>
          </a:custGeom>
          <a:ln w="7492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5277611" y="2260092"/>
            <a:ext cx="795655" cy="0"/>
          </a:xfrm>
          <a:custGeom>
            <a:avLst/>
            <a:gdLst/>
            <a:ahLst/>
            <a:cxnLst/>
            <a:rect l="l" t="t" r="r" b="b"/>
            <a:pathLst>
              <a:path w="795654" h="0">
                <a:moveTo>
                  <a:pt x="0" y="0"/>
                </a:moveTo>
                <a:lnTo>
                  <a:pt x="795274" y="0"/>
                </a:lnTo>
              </a:path>
            </a:pathLst>
          </a:custGeom>
          <a:ln w="6095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5285232" y="2266886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4" h="0">
                <a:moveTo>
                  <a:pt x="0" y="0"/>
                </a:moveTo>
                <a:lnTo>
                  <a:pt x="780033" y="0"/>
                </a:lnTo>
              </a:path>
            </a:pathLst>
          </a:custGeom>
          <a:ln w="7493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5292852" y="2273807"/>
            <a:ext cx="766445" cy="0"/>
          </a:xfrm>
          <a:custGeom>
            <a:avLst/>
            <a:gdLst/>
            <a:ahLst/>
            <a:cxnLst/>
            <a:rect l="l" t="t" r="r" b="b"/>
            <a:pathLst>
              <a:path w="766445" h="0">
                <a:moveTo>
                  <a:pt x="0" y="0"/>
                </a:moveTo>
                <a:lnTo>
                  <a:pt x="766318" y="0"/>
                </a:lnTo>
              </a:path>
            </a:pathLst>
          </a:custGeom>
          <a:ln w="6095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5300471" y="2280602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5958078" y="2280602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72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5308091" y="2287523"/>
            <a:ext cx="89535" cy="0"/>
          </a:xfrm>
          <a:custGeom>
            <a:avLst/>
            <a:gdLst/>
            <a:ahLst/>
            <a:cxnLst/>
            <a:rect l="l" t="t" r="r" b="b"/>
            <a:pathLst>
              <a:path w="89535" h="0">
                <a:moveTo>
                  <a:pt x="0" y="0"/>
                </a:moveTo>
                <a:lnTo>
                  <a:pt x="89408" y="0"/>
                </a:lnTo>
              </a:path>
            </a:pathLst>
          </a:custGeom>
          <a:ln w="6096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5957696" y="228752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32" y="0"/>
                </a:lnTo>
              </a:path>
            </a:pathLst>
          </a:custGeom>
          <a:ln w="6096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5315711" y="2290572"/>
            <a:ext cx="82550" cy="21590"/>
          </a:xfrm>
          <a:custGeom>
            <a:avLst/>
            <a:gdLst/>
            <a:ahLst/>
            <a:cxnLst/>
            <a:rect l="l" t="t" r="r" b="b"/>
            <a:pathLst>
              <a:path w="82550" h="21589">
                <a:moveTo>
                  <a:pt x="82168" y="0"/>
                </a:moveTo>
                <a:lnTo>
                  <a:pt x="0" y="0"/>
                </a:lnTo>
                <a:lnTo>
                  <a:pt x="7492" y="6985"/>
                </a:lnTo>
                <a:lnTo>
                  <a:pt x="14859" y="14097"/>
                </a:lnTo>
                <a:lnTo>
                  <a:pt x="22351" y="21081"/>
                </a:lnTo>
                <a:lnTo>
                  <a:pt x="82168" y="21081"/>
                </a:lnTo>
                <a:lnTo>
                  <a:pt x="8216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958713" y="2290572"/>
            <a:ext cx="79375" cy="21590"/>
          </a:xfrm>
          <a:custGeom>
            <a:avLst/>
            <a:gdLst/>
            <a:ahLst/>
            <a:cxnLst/>
            <a:rect l="l" t="t" r="r" b="b"/>
            <a:pathLst>
              <a:path w="79375" h="21589">
                <a:moveTo>
                  <a:pt x="79248" y="0"/>
                </a:moveTo>
                <a:lnTo>
                  <a:pt x="0" y="0"/>
                </a:lnTo>
                <a:lnTo>
                  <a:pt x="0" y="21081"/>
                </a:lnTo>
                <a:lnTo>
                  <a:pt x="57658" y="21081"/>
                </a:lnTo>
                <a:lnTo>
                  <a:pt x="64897" y="14097"/>
                </a:lnTo>
                <a:lnTo>
                  <a:pt x="72009" y="6985"/>
                </a:lnTo>
                <a:lnTo>
                  <a:pt x="7924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359527" y="2332101"/>
            <a:ext cx="37465" cy="6985"/>
          </a:xfrm>
          <a:custGeom>
            <a:avLst/>
            <a:gdLst/>
            <a:ahLst/>
            <a:cxnLst/>
            <a:rect l="l" t="t" r="r" b="b"/>
            <a:pathLst>
              <a:path w="37464" h="6985">
                <a:moveTo>
                  <a:pt x="37464" y="0"/>
                </a:moveTo>
                <a:lnTo>
                  <a:pt x="0" y="0"/>
                </a:lnTo>
                <a:lnTo>
                  <a:pt x="7493" y="6985"/>
                </a:lnTo>
                <a:lnTo>
                  <a:pt x="37464" y="6985"/>
                </a:lnTo>
                <a:lnTo>
                  <a:pt x="3746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5344667" y="2318004"/>
            <a:ext cx="52705" cy="14604"/>
          </a:xfrm>
          <a:custGeom>
            <a:avLst/>
            <a:gdLst/>
            <a:ahLst/>
            <a:cxnLst/>
            <a:rect l="l" t="t" r="r" b="b"/>
            <a:pathLst>
              <a:path w="52704" h="14605">
                <a:moveTo>
                  <a:pt x="52324" y="0"/>
                </a:moveTo>
                <a:lnTo>
                  <a:pt x="0" y="0"/>
                </a:lnTo>
                <a:lnTo>
                  <a:pt x="14859" y="14097"/>
                </a:lnTo>
                <a:lnTo>
                  <a:pt x="52324" y="14097"/>
                </a:lnTo>
                <a:lnTo>
                  <a:pt x="5232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5958459" y="2332101"/>
            <a:ext cx="36195" cy="6985"/>
          </a:xfrm>
          <a:custGeom>
            <a:avLst/>
            <a:gdLst/>
            <a:ahLst/>
            <a:cxnLst/>
            <a:rect l="l" t="t" r="r" b="b"/>
            <a:pathLst>
              <a:path w="36195" h="6985">
                <a:moveTo>
                  <a:pt x="36067" y="0"/>
                </a:moveTo>
                <a:lnTo>
                  <a:pt x="0" y="0"/>
                </a:lnTo>
                <a:lnTo>
                  <a:pt x="0" y="6985"/>
                </a:lnTo>
                <a:lnTo>
                  <a:pt x="28828" y="6985"/>
                </a:lnTo>
                <a:lnTo>
                  <a:pt x="36067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5958459" y="2318004"/>
            <a:ext cx="50800" cy="14604"/>
          </a:xfrm>
          <a:custGeom>
            <a:avLst/>
            <a:gdLst/>
            <a:ahLst/>
            <a:cxnLst/>
            <a:rect l="l" t="t" r="r" b="b"/>
            <a:pathLst>
              <a:path w="50800" h="14605">
                <a:moveTo>
                  <a:pt x="50418" y="0"/>
                </a:moveTo>
                <a:lnTo>
                  <a:pt x="0" y="0"/>
                </a:lnTo>
                <a:lnTo>
                  <a:pt x="0" y="14097"/>
                </a:lnTo>
                <a:lnTo>
                  <a:pt x="36067" y="14097"/>
                </a:lnTo>
                <a:lnTo>
                  <a:pt x="50418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5367528" y="2339339"/>
            <a:ext cx="30480" cy="14604"/>
          </a:xfrm>
          <a:custGeom>
            <a:avLst/>
            <a:gdLst/>
            <a:ahLst/>
            <a:cxnLst/>
            <a:rect l="l" t="t" r="r" b="b"/>
            <a:pathLst>
              <a:path w="30479" h="14605">
                <a:moveTo>
                  <a:pt x="29972" y="0"/>
                </a:moveTo>
                <a:lnTo>
                  <a:pt x="0" y="0"/>
                </a:lnTo>
                <a:lnTo>
                  <a:pt x="15112" y="14605"/>
                </a:lnTo>
                <a:lnTo>
                  <a:pt x="29972" y="14605"/>
                </a:lnTo>
                <a:lnTo>
                  <a:pt x="29972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5958585" y="2339339"/>
            <a:ext cx="29209" cy="14604"/>
          </a:xfrm>
          <a:custGeom>
            <a:avLst/>
            <a:gdLst/>
            <a:ahLst/>
            <a:cxnLst/>
            <a:rect l="l" t="t" r="r" b="b"/>
            <a:pathLst>
              <a:path w="29210" h="14605">
                <a:moveTo>
                  <a:pt x="28955" y="0"/>
                </a:moveTo>
                <a:lnTo>
                  <a:pt x="0" y="0"/>
                </a:lnTo>
                <a:lnTo>
                  <a:pt x="0" y="14605"/>
                </a:lnTo>
                <a:lnTo>
                  <a:pt x="14350" y="14605"/>
                </a:lnTo>
                <a:lnTo>
                  <a:pt x="2895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5390260" y="2359914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365" y="0"/>
                </a:moveTo>
                <a:lnTo>
                  <a:pt x="0" y="0"/>
                </a:lnTo>
                <a:lnTo>
                  <a:pt x="7365" y="6731"/>
                </a:lnTo>
                <a:lnTo>
                  <a:pt x="7365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5382767" y="2353055"/>
            <a:ext cx="15240" cy="6985"/>
          </a:xfrm>
          <a:custGeom>
            <a:avLst/>
            <a:gdLst/>
            <a:ahLst/>
            <a:cxnLst/>
            <a:rect l="l" t="t" r="r" b="b"/>
            <a:pathLst>
              <a:path w="15239" h="6985">
                <a:moveTo>
                  <a:pt x="14859" y="0"/>
                </a:moveTo>
                <a:lnTo>
                  <a:pt x="0" y="0"/>
                </a:lnTo>
                <a:lnTo>
                  <a:pt x="7366" y="6731"/>
                </a:lnTo>
                <a:lnTo>
                  <a:pt x="14859" y="6731"/>
                </a:lnTo>
                <a:lnTo>
                  <a:pt x="14859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5958078" y="2359914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5958078" y="2353055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5384291" y="385724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60" h="138429">
                <a:moveTo>
                  <a:pt x="48260" y="0"/>
                </a:moveTo>
                <a:lnTo>
                  <a:pt x="0" y="48386"/>
                </a:lnTo>
                <a:lnTo>
                  <a:pt x="0" y="138175"/>
                </a:lnTo>
                <a:lnTo>
                  <a:pt x="48260" y="89661"/>
                </a:lnTo>
                <a:lnTo>
                  <a:pt x="48260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5384291" y="3701669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 h="0">
                <a:moveTo>
                  <a:pt x="0" y="0"/>
                </a:moveTo>
                <a:lnTo>
                  <a:pt x="61556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5196840" y="3585971"/>
            <a:ext cx="234696" cy="228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5951220" y="3585971"/>
            <a:ext cx="236220" cy="229870"/>
          </a:xfrm>
          <a:custGeom>
            <a:avLst/>
            <a:gdLst/>
            <a:ahLst/>
            <a:cxnLst/>
            <a:rect l="l" t="t" r="r" b="b"/>
            <a:pathLst>
              <a:path w="236220" h="229870">
                <a:moveTo>
                  <a:pt x="48513" y="0"/>
                </a:moveTo>
                <a:lnTo>
                  <a:pt x="0" y="48894"/>
                </a:lnTo>
                <a:lnTo>
                  <a:pt x="187578" y="229488"/>
                </a:lnTo>
                <a:lnTo>
                  <a:pt x="236092" y="180975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5355335" y="3656203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8701" y="0"/>
                </a:moveTo>
                <a:lnTo>
                  <a:pt x="7238" y="0"/>
                </a:lnTo>
                <a:lnTo>
                  <a:pt x="0" y="7112"/>
                </a:lnTo>
                <a:lnTo>
                  <a:pt x="28701" y="7112"/>
                </a:lnTo>
                <a:lnTo>
                  <a:pt x="28701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5362575" y="3641852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21462" y="0"/>
                </a:moveTo>
                <a:lnTo>
                  <a:pt x="14224" y="0"/>
                </a:lnTo>
                <a:lnTo>
                  <a:pt x="7112" y="7112"/>
                </a:lnTo>
                <a:lnTo>
                  <a:pt x="0" y="14350"/>
                </a:lnTo>
                <a:lnTo>
                  <a:pt x="21462" y="14350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5376798" y="363474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7238" y="0"/>
                </a:moveTo>
                <a:lnTo>
                  <a:pt x="0" y="7112"/>
                </a:lnTo>
                <a:lnTo>
                  <a:pt x="7238" y="7112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5951473" y="363474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112"/>
                </a:lnTo>
                <a:lnTo>
                  <a:pt x="7238" y="7112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5951473" y="3641852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7238" y="0"/>
                </a:moveTo>
                <a:lnTo>
                  <a:pt x="0" y="0"/>
                </a:lnTo>
                <a:lnTo>
                  <a:pt x="0" y="14350"/>
                </a:lnTo>
                <a:lnTo>
                  <a:pt x="21462" y="14350"/>
                </a:lnTo>
                <a:lnTo>
                  <a:pt x="14350" y="7239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5951473" y="3656203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1462" y="0"/>
                </a:moveTo>
                <a:lnTo>
                  <a:pt x="0" y="0"/>
                </a:lnTo>
                <a:lnTo>
                  <a:pt x="0" y="7112"/>
                </a:lnTo>
                <a:lnTo>
                  <a:pt x="28701" y="7112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5340096" y="366217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5950330" y="366217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28702" y="0"/>
                </a:moveTo>
                <a:lnTo>
                  <a:pt x="0" y="0"/>
                </a:lnTo>
                <a:lnTo>
                  <a:pt x="0" y="15112"/>
                </a:lnTo>
                <a:lnTo>
                  <a:pt x="43053" y="15112"/>
                </a:lnTo>
                <a:lnTo>
                  <a:pt x="35941" y="7492"/>
                </a:lnTo>
                <a:lnTo>
                  <a:pt x="2870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5326379" y="368427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7531" y="0"/>
                </a:moveTo>
                <a:lnTo>
                  <a:pt x="7239" y="0"/>
                </a:lnTo>
                <a:lnTo>
                  <a:pt x="0" y="6730"/>
                </a:lnTo>
                <a:lnTo>
                  <a:pt x="57531" y="6730"/>
                </a:lnTo>
                <a:lnTo>
                  <a:pt x="5753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5333619" y="3677411"/>
            <a:ext cx="50800" cy="6985"/>
          </a:xfrm>
          <a:custGeom>
            <a:avLst/>
            <a:gdLst/>
            <a:ahLst/>
            <a:cxnLst/>
            <a:rect l="l" t="t" r="r" b="b"/>
            <a:pathLst>
              <a:path w="50800" h="6985">
                <a:moveTo>
                  <a:pt x="50291" y="0"/>
                </a:moveTo>
                <a:lnTo>
                  <a:pt x="7111" y="0"/>
                </a:lnTo>
                <a:lnTo>
                  <a:pt x="0" y="6857"/>
                </a:lnTo>
                <a:lnTo>
                  <a:pt x="50291" y="6857"/>
                </a:lnTo>
                <a:lnTo>
                  <a:pt x="5029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5951473" y="3677411"/>
            <a:ext cx="50165" cy="6985"/>
          </a:xfrm>
          <a:custGeom>
            <a:avLst/>
            <a:gdLst/>
            <a:ahLst/>
            <a:cxnLst/>
            <a:rect l="l" t="t" r="r" b="b"/>
            <a:pathLst>
              <a:path w="50164" h="6985">
                <a:moveTo>
                  <a:pt x="43052" y="0"/>
                </a:moveTo>
                <a:lnTo>
                  <a:pt x="0" y="0"/>
                </a:lnTo>
                <a:lnTo>
                  <a:pt x="0" y="6857"/>
                </a:lnTo>
                <a:lnTo>
                  <a:pt x="50164" y="6857"/>
                </a:lnTo>
                <a:lnTo>
                  <a:pt x="4305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5951473" y="368427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0164" y="0"/>
                </a:moveTo>
                <a:lnTo>
                  <a:pt x="0" y="0"/>
                </a:lnTo>
                <a:lnTo>
                  <a:pt x="0" y="6730"/>
                </a:lnTo>
                <a:lnTo>
                  <a:pt x="57403" y="6730"/>
                </a:lnTo>
                <a:lnTo>
                  <a:pt x="5016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5311140" y="3691128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71882" y="0"/>
                </a:moveTo>
                <a:lnTo>
                  <a:pt x="14350" y="0"/>
                </a:lnTo>
                <a:lnTo>
                  <a:pt x="0" y="13589"/>
                </a:lnTo>
                <a:lnTo>
                  <a:pt x="71882" y="13589"/>
                </a:lnTo>
                <a:lnTo>
                  <a:pt x="71882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5950839" y="3691128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57531" y="0"/>
                </a:moveTo>
                <a:lnTo>
                  <a:pt x="0" y="0"/>
                </a:lnTo>
                <a:lnTo>
                  <a:pt x="0" y="13589"/>
                </a:lnTo>
                <a:lnTo>
                  <a:pt x="72009" y="13589"/>
                </a:lnTo>
                <a:lnTo>
                  <a:pt x="57531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5305044" y="370484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9120" y="0"/>
                </a:moveTo>
                <a:lnTo>
                  <a:pt x="7365" y="0"/>
                </a:lnTo>
                <a:lnTo>
                  <a:pt x="0" y="7111"/>
                </a:lnTo>
                <a:lnTo>
                  <a:pt x="79120" y="7111"/>
                </a:lnTo>
                <a:lnTo>
                  <a:pt x="79120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5950839" y="370484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1627" y="0"/>
                </a:moveTo>
                <a:lnTo>
                  <a:pt x="0" y="0"/>
                </a:lnTo>
                <a:lnTo>
                  <a:pt x="0" y="7111"/>
                </a:lnTo>
                <a:lnTo>
                  <a:pt x="79121" y="7111"/>
                </a:lnTo>
                <a:lnTo>
                  <a:pt x="7162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5297423" y="371468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3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5951473" y="371468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3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5282184" y="3728529"/>
            <a:ext cx="769620" cy="0"/>
          </a:xfrm>
          <a:custGeom>
            <a:avLst/>
            <a:gdLst/>
            <a:ahLst/>
            <a:cxnLst/>
            <a:rect l="l" t="t" r="r" b="b"/>
            <a:pathLst>
              <a:path w="769620" h="0">
                <a:moveTo>
                  <a:pt x="0" y="0"/>
                </a:moveTo>
                <a:lnTo>
                  <a:pt x="769112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5292852" y="3721925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170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5950458" y="3721925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042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5276088" y="3736022"/>
            <a:ext cx="783590" cy="0"/>
          </a:xfrm>
          <a:custGeom>
            <a:avLst/>
            <a:gdLst/>
            <a:ahLst/>
            <a:cxnLst/>
            <a:rect l="l" t="t" r="r" b="b"/>
            <a:pathLst>
              <a:path w="783589" h="0">
                <a:moveTo>
                  <a:pt x="0" y="0"/>
                </a:moveTo>
                <a:lnTo>
                  <a:pt x="783209" y="0"/>
                </a:lnTo>
              </a:path>
            </a:pathLst>
          </a:custGeom>
          <a:ln w="7493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5268467" y="3742944"/>
            <a:ext cx="798195" cy="0"/>
          </a:xfrm>
          <a:custGeom>
            <a:avLst/>
            <a:gdLst/>
            <a:ahLst/>
            <a:cxnLst/>
            <a:rect l="l" t="t" r="r" b="b"/>
            <a:pathLst>
              <a:path w="798195" h="0">
                <a:moveTo>
                  <a:pt x="0" y="0"/>
                </a:moveTo>
                <a:lnTo>
                  <a:pt x="798195" y="0"/>
                </a:lnTo>
              </a:path>
            </a:pathLst>
          </a:custGeom>
          <a:ln w="6096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5260847" y="3749738"/>
            <a:ext cx="813435" cy="0"/>
          </a:xfrm>
          <a:custGeom>
            <a:avLst/>
            <a:gdLst/>
            <a:ahLst/>
            <a:cxnLst/>
            <a:rect l="l" t="t" r="r" b="b"/>
            <a:pathLst>
              <a:path w="813435" h="0">
                <a:moveTo>
                  <a:pt x="0" y="0"/>
                </a:moveTo>
                <a:lnTo>
                  <a:pt x="81330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5254752" y="3756659"/>
            <a:ext cx="826135" cy="0"/>
          </a:xfrm>
          <a:custGeom>
            <a:avLst/>
            <a:gdLst/>
            <a:ahLst/>
            <a:cxnLst/>
            <a:rect l="l" t="t" r="r" b="b"/>
            <a:pathLst>
              <a:path w="826135" h="0">
                <a:moveTo>
                  <a:pt x="0" y="0"/>
                </a:moveTo>
                <a:lnTo>
                  <a:pt x="825881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5247132" y="3763454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0866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5239511" y="3770376"/>
            <a:ext cx="855980" cy="0"/>
          </a:xfrm>
          <a:custGeom>
            <a:avLst/>
            <a:gdLst/>
            <a:ahLst/>
            <a:cxnLst/>
            <a:rect l="l" t="t" r="r" b="b"/>
            <a:pathLst>
              <a:path w="855979" h="0">
                <a:moveTo>
                  <a:pt x="0" y="0"/>
                </a:moveTo>
                <a:lnTo>
                  <a:pt x="855979" y="0"/>
                </a:lnTo>
              </a:path>
            </a:pathLst>
          </a:custGeom>
          <a:ln w="6096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5231891" y="3777170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 h="0">
                <a:moveTo>
                  <a:pt x="0" y="0"/>
                </a:moveTo>
                <a:lnTo>
                  <a:pt x="870077" y="0"/>
                </a:lnTo>
              </a:path>
            </a:pathLst>
          </a:custGeom>
          <a:ln w="7493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5225796" y="3784091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6095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5218176" y="3790886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033" y="0"/>
                </a:lnTo>
              </a:path>
            </a:pathLst>
          </a:custGeom>
          <a:ln w="7493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5210555" y="3797808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5204459" y="3804602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5200396" y="3819080"/>
            <a:ext cx="934719" cy="0"/>
          </a:xfrm>
          <a:custGeom>
            <a:avLst/>
            <a:gdLst/>
            <a:ahLst/>
            <a:cxnLst/>
            <a:rect l="l" t="t" r="r" b="b"/>
            <a:pathLst>
              <a:path w="934720" h="0">
                <a:moveTo>
                  <a:pt x="0" y="0"/>
                </a:moveTo>
                <a:lnTo>
                  <a:pt x="934212" y="0"/>
                </a:lnTo>
              </a:path>
            </a:pathLst>
          </a:custGeom>
          <a:ln w="622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5199888" y="3812222"/>
            <a:ext cx="935355" cy="0"/>
          </a:xfrm>
          <a:custGeom>
            <a:avLst/>
            <a:gdLst/>
            <a:ahLst/>
            <a:cxnLst/>
            <a:rect l="l" t="t" r="r" b="b"/>
            <a:pathLst>
              <a:path w="935354" h="0">
                <a:moveTo>
                  <a:pt x="0" y="0"/>
                </a:moveTo>
                <a:lnTo>
                  <a:pt x="935227" y="0"/>
                </a:lnTo>
              </a:path>
            </a:pathLst>
          </a:custGeom>
          <a:ln w="749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5204459" y="3825938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5210555" y="3833367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7112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5218176" y="3839654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651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5225796" y="3846576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665" y="0"/>
                </a:lnTo>
              </a:path>
            </a:pathLst>
          </a:custGeom>
          <a:ln w="6096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5240654" y="3859847"/>
            <a:ext cx="854075" cy="0"/>
          </a:xfrm>
          <a:custGeom>
            <a:avLst/>
            <a:gdLst/>
            <a:ahLst/>
            <a:cxnLst/>
            <a:rect l="l" t="t" r="r" b="b"/>
            <a:pathLst>
              <a:path w="854075" h="0">
                <a:moveTo>
                  <a:pt x="0" y="0"/>
                </a:moveTo>
                <a:lnTo>
                  <a:pt x="853694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5233415" y="3852989"/>
            <a:ext cx="868044" cy="0"/>
          </a:xfrm>
          <a:custGeom>
            <a:avLst/>
            <a:gdLst/>
            <a:ahLst/>
            <a:cxnLst/>
            <a:rect l="l" t="t" r="r" b="b"/>
            <a:pathLst>
              <a:path w="868045" h="0">
                <a:moveTo>
                  <a:pt x="0" y="0"/>
                </a:moveTo>
                <a:lnTo>
                  <a:pt x="868045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5247132" y="3867086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120" y="0"/>
                </a:lnTo>
              </a:path>
            </a:pathLst>
          </a:custGeom>
          <a:ln w="7493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5254752" y="3874706"/>
            <a:ext cx="825500" cy="0"/>
          </a:xfrm>
          <a:custGeom>
            <a:avLst/>
            <a:gdLst/>
            <a:ahLst/>
            <a:cxnLst/>
            <a:rect l="l" t="t" r="r" b="b"/>
            <a:pathLst>
              <a:path w="825500" h="0">
                <a:moveTo>
                  <a:pt x="0" y="0"/>
                </a:moveTo>
                <a:lnTo>
                  <a:pt x="825500" y="0"/>
                </a:lnTo>
              </a:path>
            </a:pathLst>
          </a:custGeom>
          <a:ln w="7492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5260847" y="3880802"/>
            <a:ext cx="812165" cy="0"/>
          </a:xfrm>
          <a:custGeom>
            <a:avLst/>
            <a:gdLst/>
            <a:ahLst/>
            <a:cxnLst/>
            <a:rect l="l" t="t" r="r" b="b"/>
            <a:pathLst>
              <a:path w="812164" h="0">
                <a:moveTo>
                  <a:pt x="0" y="0"/>
                </a:moveTo>
                <a:lnTo>
                  <a:pt x="812038" y="0"/>
                </a:lnTo>
              </a:path>
            </a:pathLst>
          </a:custGeom>
          <a:ln w="7493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5268467" y="3888422"/>
            <a:ext cx="796925" cy="0"/>
          </a:xfrm>
          <a:custGeom>
            <a:avLst/>
            <a:gdLst/>
            <a:ahLst/>
            <a:cxnLst/>
            <a:rect l="l" t="t" r="r" b="b"/>
            <a:pathLst>
              <a:path w="796925" h="0">
                <a:moveTo>
                  <a:pt x="0" y="0"/>
                </a:moveTo>
                <a:lnTo>
                  <a:pt x="796925" y="0"/>
                </a:lnTo>
              </a:path>
            </a:pathLst>
          </a:custGeom>
          <a:ln w="7493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5276088" y="3895344"/>
            <a:ext cx="782955" cy="0"/>
          </a:xfrm>
          <a:custGeom>
            <a:avLst/>
            <a:gdLst/>
            <a:ahLst/>
            <a:cxnLst/>
            <a:rect l="l" t="t" r="r" b="b"/>
            <a:pathLst>
              <a:path w="782954" h="0">
                <a:moveTo>
                  <a:pt x="0" y="0"/>
                </a:moveTo>
                <a:lnTo>
                  <a:pt x="782827" y="0"/>
                </a:lnTo>
              </a:path>
            </a:pathLst>
          </a:custGeom>
          <a:ln w="6096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5283708" y="3902138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7841" y="0"/>
                </a:lnTo>
              </a:path>
            </a:pathLst>
          </a:custGeom>
          <a:ln w="7493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5289803" y="390899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5951473" y="390899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5297423" y="3915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5951346" y="3915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5319267" y="3933190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7" y="0"/>
                </a:moveTo>
                <a:lnTo>
                  <a:pt x="0" y="0"/>
                </a:lnTo>
                <a:lnTo>
                  <a:pt x="14351" y="13589"/>
                </a:lnTo>
                <a:lnTo>
                  <a:pt x="64897" y="13589"/>
                </a:lnTo>
                <a:lnTo>
                  <a:pt x="6489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5305044" y="3919728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7111" y="6858"/>
                </a:lnTo>
                <a:lnTo>
                  <a:pt x="14223" y="13462"/>
                </a:lnTo>
                <a:lnTo>
                  <a:pt x="79120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5951220" y="3933190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6" y="0"/>
                </a:moveTo>
                <a:lnTo>
                  <a:pt x="0" y="0"/>
                </a:lnTo>
                <a:lnTo>
                  <a:pt x="0" y="13589"/>
                </a:lnTo>
                <a:lnTo>
                  <a:pt x="50545" y="13589"/>
                </a:lnTo>
                <a:lnTo>
                  <a:pt x="64896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5951220" y="3919728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0" y="13462"/>
                </a:lnTo>
                <a:lnTo>
                  <a:pt x="64896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5950711" y="394715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0" y="6095"/>
                </a:lnTo>
                <a:lnTo>
                  <a:pt x="43307" y="6095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5332476" y="394715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7238" y="6095"/>
                </a:lnTo>
                <a:lnTo>
                  <a:pt x="50546" y="6095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5340096" y="3953255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7365" y="7493"/>
                </a:lnTo>
                <a:lnTo>
                  <a:pt x="14604" y="14732"/>
                </a:lnTo>
                <a:lnTo>
                  <a:pt x="43179" y="14732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5950584" y="3953255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0" y="14732"/>
                </a:lnTo>
                <a:lnTo>
                  <a:pt x="28575" y="14732"/>
                </a:lnTo>
                <a:lnTo>
                  <a:pt x="35813" y="7493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5355335" y="3968496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14224" y="13461"/>
                </a:lnTo>
                <a:lnTo>
                  <a:pt x="28575" y="13461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5951473" y="3968496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0" y="13461"/>
                </a:lnTo>
                <a:lnTo>
                  <a:pt x="14350" y="13461"/>
                </a:lnTo>
                <a:lnTo>
                  <a:pt x="21336" y="6730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5376290" y="398907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112" y="0"/>
                </a:moveTo>
                <a:lnTo>
                  <a:pt x="0" y="0"/>
                </a:lnTo>
                <a:lnTo>
                  <a:pt x="7112" y="6730"/>
                </a:lnTo>
                <a:lnTo>
                  <a:pt x="7112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5369052" y="3982211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7112" y="6731"/>
                </a:lnTo>
                <a:lnTo>
                  <a:pt x="14350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5950458" y="398907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0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5950458" y="3982211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 txBox="1"/>
          <p:nvPr/>
        </p:nvSpPr>
        <p:spPr>
          <a:xfrm>
            <a:off x="5599557" y="3649726"/>
            <a:ext cx="11239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b="1">
                <a:latin typeface="Times New Roman"/>
                <a:cs typeface="Times New Roman"/>
              </a:rPr>
              <a:t>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6" name="object 486"/>
          <p:cNvSpPr txBox="1"/>
          <p:nvPr/>
        </p:nvSpPr>
        <p:spPr>
          <a:xfrm>
            <a:off x="4353559" y="5338953"/>
            <a:ext cx="998219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O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p</a:t>
            </a: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er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at</a:t>
            </a: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i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g</a:t>
            </a:r>
            <a:endParaRPr sz="175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7" name="object 487"/>
          <p:cNvSpPr/>
          <p:nvPr/>
        </p:nvSpPr>
        <p:spPr>
          <a:xfrm>
            <a:off x="3321558" y="5188458"/>
            <a:ext cx="3052445" cy="138430"/>
          </a:xfrm>
          <a:custGeom>
            <a:avLst/>
            <a:gdLst/>
            <a:ahLst/>
            <a:cxnLst/>
            <a:rect l="l" t="t" r="r" b="b"/>
            <a:pathLst>
              <a:path w="3052445" h="138429">
                <a:moveTo>
                  <a:pt x="0" y="0"/>
                </a:moveTo>
                <a:lnTo>
                  <a:pt x="34162" y="33401"/>
                </a:lnTo>
                <a:lnTo>
                  <a:pt x="73532" y="47625"/>
                </a:lnTo>
                <a:lnTo>
                  <a:pt x="125221" y="58928"/>
                </a:lnTo>
                <a:lnTo>
                  <a:pt x="186689" y="66548"/>
                </a:lnTo>
                <a:lnTo>
                  <a:pt x="256158" y="69215"/>
                </a:lnTo>
                <a:lnTo>
                  <a:pt x="1273555" y="69215"/>
                </a:lnTo>
                <a:lnTo>
                  <a:pt x="1340484" y="71882"/>
                </a:lnTo>
                <a:lnTo>
                  <a:pt x="1401317" y="79375"/>
                </a:lnTo>
                <a:lnTo>
                  <a:pt x="1453388" y="90805"/>
                </a:lnTo>
                <a:lnTo>
                  <a:pt x="1493901" y="105029"/>
                </a:lnTo>
                <a:lnTo>
                  <a:pt x="1529461" y="138430"/>
                </a:lnTo>
                <a:lnTo>
                  <a:pt x="1538351" y="121285"/>
                </a:lnTo>
                <a:lnTo>
                  <a:pt x="1603120" y="90805"/>
                </a:lnTo>
                <a:lnTo>
                  <a:pt x="1654682" y="79375"/>
                </a:lnTo>
                <a:lnTo>
                  <a:pt x="1716277" y="71882"/>
                </a:lnTo>
                <a:lnTo>
                  <a:pt x="1785619" y="69215"/>
                </a:lnTo>
                <a:lnTo>
                  <a:pt x="2803016" y="69215"/>
                </a:lnTo>
                <a:lnTo>
                  <a:pt x="2869438" y="66548"/>
                </a:lnTo>
                <a:lnTo>
                  <a:pt x="2929001" y="58928"/>
                </a:lnTo>
                <a:lnTo>
                  <a:pt x="2979419" y="47625"/>
                </a:lnTo>
                <a:lnTo>
                  <a:pt x="3018281" y="33401"/>
                </a:lnTo>
                <a:lnTo>
                  <a:pt x="3043174" y="17145"/>
                </a:lnTo>
                <a:lnTo>
                  <a:pt x="305206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3753484" y="1604772"/>
            <a:ext cx="0" cy="2633980"/>
          </a:xfrm>
          <a:custGeom>
            <a:avLst/>
            <a:gdLst/>
            <a:ahLst/>
            <a:cxnLst/>
            <a:rect l="l" t="t" r="r" b="b"/>
            <a:pathLst>
              <a:path w="0" h="2633979">
                <a:moveTo>
                  <a:pt x="0" y="0"/>
                </a:moveTo>
                <a:lnTo>
                  <a:pt x="0" y="2633472"/>
                </a:lnTo>
              </a:path>
            </a:pathLst>
          </a:custGeom>
          <a:ln w="33274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2490216" y="1622234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60" h="0">
                <a:moveTo>
                  <a:pt x="0" y="0"/>
                </a:moveTo>
                <a:lnTo>
                  <a:pt x="1279906" y="0"/>
                </a:lnTo>
              </a:path>
            </a:pathLst>
          </a:custGeom>
          <a:ln w="34925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2490216" y="1639823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5" h="693419">
                <a:moveTo>
                  <a:pt x="331723" y="0"/>
                </a:moveTo>
                <a:lnTo>
                  <a:pt x="0" y="0"/>
                </a:lnTo>
                <a:lnTo>
                  <a:pt x="0" y="693038"/>
                </a:lnTo>
                <a:lnTo>
                  <a:pt x="331723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2490216" y="1639823"/>
            <a:ext cx="664210" cy="1384935"/>
          </a:xfrm>
          <a:custGeom>
            <a:avLst/>
            <a:gdLst/>
            <a:ahLst/>
            <a:cxnLst/>
            <a:rect l="l" t="t" r="r" b="b"/>
            <a:pathLst>
              <a:path w="664210" h="1384935">
                <a:moveTo>
                  <a:pt x="664209" y="0"/>
                </a:moveTo>
                <a:lnTo>
                  <a:pt x="332104" y="0"/>
                </a:lnTo>
                <a:lnTo>
                  <a:pt x="0" y="692530"/>
                </a:lnTo>
                <a:lnTo>
                  <a:pt x="0" y="1384935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2490216" y="1639823"/>
            <a:ext cx="830580" cy="1732280"/>
          </a:xfrm>
          <a:custGeom>
            <a:avLst/>
            <a:gdLst/>
            <a:ahLst/>
            <a:cxnLst/>
            <a:rect l="l" t="t" r="r" b="b"/>
            <a:pathLst>
              <a:path w="830579" h="1732279">
                <a:moveTo>
                  <a:pt x="830580" y="0"/>
                </a:moveTo>
                <a:lnTo>
                  <a:pt x="664590" y="0"/>
                </a:lnTo>
                <a:lnTo>
                  <a:pt x="0" y="1385697"/>
                </a:lnTo>
                <a:lnTo>
                  <a:pt x="0" y="1732279"/>
                </a:lnTo>
                <a:lnTo>
                  <a:pt x="830580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2490216" y="1639823"/>
            <a:ext cx="996950" cy="2078989"/>
          </a:xfrm>
          <a:custGeom>
            <a:avLst/>
            <a:gdLst/>
            <a:ahLst/>
            <a:cxnLst/>
            <a:rect l="l" t="t" r="r" b="b"/>
            <a:pathLst>
              <a:path w="996950" h="2078989">
                <a:moveTo>
                  <a:pt x="996569" y="0"/>
                </a:moveTo>
                <a:lnTo>
                  <a:pt x="830325" y="0"/>
                </a:lnTo>
                <a:lnTo>
                  <a:pt x="0" y="1732152"/>
                </a:lnTo>
                <a:lnTo>
                  <a:pt x="0" y="2078482"/>
                </a:lnTo>
                <a:lnTo>
                  <a:pt x="996569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2490216" y="1639823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5" h="2426335">
                <a:moveTo>
                  <a:pt x="1162304" y="0"/>
                </a:moveTo>
                <a:lnTo>
                  <a:pt x="996314" y="0"/>
                </a:lnTo>
                <a:lnTo>
                  <a:pt x="0" y="2079117"/>
                </a:lnTo>
                <a:lnTo>
                  <a:pt x="0" y="2425954"/>
                </a:lnTo>
                <a:lnTo>
                  <a:pt x="1162304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2490216" y="1639823"/>
            <a:ext cx="1252855" cy="2598420"/>
          </a:xfrm>
          <a:custGeom>
            <a:avLst/>
            <a:gdLst/>
            <a:ahLst/>
            <a:cxnLst/>
            <a:rect l="l" t="t" r="r" b="b"/>
            <a:pathLst>
              <a:path w="1252854" h="2598420">
                <a:moveTo>
                  <a:pt x="1252728" y="0"/>
                </a:moveTo>
                <a:lnTo>
                  <a:pt x="1162684" y="0"/>
                </a:lnTo>
                <a:lnTo>
                  <a:pt x="0" y="2424811"/>
                </a:lnTo>
                <a:lnTo>
                  <a:pt x="0" y="2597912"/>
                </a:lnTo>
                <a:lnTo>
                  <a:pt x="83057" y="2597912"/>
                </a:lnTo>
                <a:lnTo>
                  <a:pt x="1252728" y="159003"/>
                </a:lnTo>
                <a:lnTo>
                  <a:pt x="125272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2572511" y="1798320"/>
            <a:ext cx="1170305" cy="2440305"/>
          </a:xfrm>
          <a:custGeom>
            <a:avLst/>
            <a:gdLst/>
            <a:ahLst/>
            <a:cxnLst/>
            <a:rect l="l" t="t" r="r" b="b"/>
            <a:pathLst>
              <a:path w="1170304" h="2440304">
                <a:moveTo>
                  <a:pt x="1169924" y="0"/>
                </a:moveTo>
                <a:lnTo>
                  <a:pt x="0" y="2439797"/>
                </a:lnTo>
                <a:lnTo>
                  <a:pt x="166243" y="2439797"/>
                </a:lnTo>
                <a:lnTo>
                  <a:pt x="1169924" y="346328"/>
                </a:lnTo>
                <a:lnTo>
                  <a:pt x="116992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2740151" y="2144267"/>
            <a:ext cx="1002665" cy="2093595"/>
          </a:xfrm>
          <a:custGeom>
            <a:avLst/>
            <a:gdLst/>
            <a:ahLst/>
            <a:cxnLst/>
            <a:rect l="l" t="t" r="r" b="b"/>
            <a:pathLst>
              <a:path w="1002664" h="2093595">
                <a:moveTo>
                  <a:pt x="1002411" y="0"/>
                </a:moveTo>
                <a:lnTo>
                  <a:pt x="0" y="2093468"/>
                </a:lnTo>
                <a:lnTo>
                  <a:pt x="165862" y="2093468"/>
                </a:lnTo>
                <a:lnTo>
                  <a:pt x="1002411" y="346583"/>
                </a:lnTo>
                <a:lnTo>
                  <a:pt x="1002411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2906267" y="2491739"/>
            <a:ext cx="836930" cy="1746250"/>
          </a:xfrm>
          <a:custGeom>
            <a:avLst/>
            <a:gdLst/>
            <a:ahLst/>
            <a:cxnLst/>
            <a:rect l="l" t="t" r="r" b="b"/>
            <a:pathLst>
              <a:path w="836929" h="1746250">
                <a:moveTo>
                  <a:pt x="836676" y="0"/>
                </a:moveTo>
                <a:lnTo>
                  <a:pt x="0" y="1746250"/>
                </a:lnTo>
                <a:lnTo>
                  <a:pt x="166115" y="1746250"/>
                </a:lnTo>
                <a:lnTo>
                  <a:pt x="836676" y="346456"/>
                </a:lnTo>
                <a:lnTo>
                  <a:pt x="836676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3072383" y="2837688"/>
            <a:ext cx="670560" cy="1400810"/>
          </a:xfrm>
          <a:custGeom>
            <a:avLst/>
            <a:gdLst/>
            <a:ahLst/>
            <a:cxnLst/>
            <a:rect l="l" t="t" r="r" b="b"/>
            <a:pathLst>
              <a:path w="670560" h="1400810">
                <a:moveTo>
                  <a:pt x="670052" y="0"/>
                </a:moveTo>
                <a:lnTo>
                  <a:pt x="0" y="1400429"/>
                </a:lnTo>
                <a:lnTo>
                  <a:pt x="165735" y="1400429"/>
                </a:lnTo>
                <a:lnTo>
                  <a:pt x="670052" y="346456"/>
                </a:lnTo>
                <a:lnTo>
                  <a:pt x="670052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3238500" y="3183635"/>
            <a:ext cx="504190" cy="1054735"/>
          </a:xfrm>
          <a:custGeom>
            <a:avLst/>
            <a:gdLst/>
            <a:ahLst/>
            <a:cxnLst/>
            <a:rect l="l" t="t" r="r" b="b"/>
            <a:pathLst>
              <a:path w="504189" h="1054735">
                <a:moveTo>
                  <a:pt x="504189" y="0"/>
                </a:moveTo>
                <a:lnTo>
                  <a:pt x="0" y="1054353"/>
                </a:lnTo>
                <a:lnTo>
                  <a:pt x="331597" y="1054353"/>
                </a:lnTo>
                <a:lnTo>
                  <a:pt x="504189" y="693293"/>
                </a:lnTo>
                <a:lnTo>
                  <a:pt x="504189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3570732" y="3877055"/>
            <a:ext cx="172085" cy="360680"/>
          </a:xfrm>
          <a:custGeom>
            <a:avLst/>
            <a:gdLst/>
            <a:ahLst/>
            <a:cxnLst/>
            <a:rect l="l" t="t" r="r" b="b"/>
            <a:pathLst>
              <a:path w="172085" h="360679">
                <a:moveTo>
                  <a:pt x="171830" y="0"/>
                </a:moveTo>
                <a:lnTo>
                  <a:pt x="0" y="360680"/>
                </a:lnTo>
                <a:lnTo>
                  <a:pt x="164972" y="360680"/>
                </a:lnTo>
                <a:lnTo>
                  <a:pt x="171830" y="346202"/>
                </a:lnTo>
                <a:lnTo>
                  <a:pt x="171830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3611626" y="1694688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4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601467" y="1718945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2601467" y="177839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2601467" y="176442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956"/>
                </a:moveTo>
                <a:lnTo>
                  <a:pt x="982383" y="13956"/>
                </a:lnTo>
                <a:lnTo>
                  <a:pt x="982383" y="0"/>
                </a:lnTo>
                <a:lnTo>
                  <a:pt x="0" y="0"/>
                </a:lnTo>
                <a:lnTo>
                  <a:pt x="0" y="13956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2601467" y="17434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39"/>
                </a:moveTo>
                <a:lnTo>
                  <a:pt x="982383" y="20939"/>
                </a:lnTo>
                <a:lnTo>
                  <a:pt x="982383" y="0"/>
                </a:lnTo>
                <a:lnTo>
                  <a:pt x="0" y="0"/>
                </a:lnTo>
                <a:lnTo>
                  <a:pt x="0" y="2093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2601467" y="1833878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5">
                <a:moveTo>
                  <a:pt x="0" y="14225"/>
                </a:moveTo>
                <a:lnTo>
                  <a:pt x="982383" y="14225"/>
                </a:lnTo>
                <a:lnTo>
                  <a:pt x="982383" y="0"/>
                </a:lnTo>
                <a:lnTo>
                  <a:pt x="0" y="0"/>
                </a:lnTo>
                <a:lnTo>
                  <a:pt x="0" y="14225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601467" y="1798320"/>
            <a:ext cx="982344" cy="35560"/>
          </a:xfrm>
          <a:custGeom>
            <a:avLst/>
            <a:gdLst/>
            <a:ahLst/>
            <a:cxnLst/>
            <a:rect l="l" t="t" r="r" b="b"/>
            <a:pathLst>
              <a:path w="982345" h="35560">
                <a:moveTo>
                  <a:pt x="0" y="35432"/>
                </a:moveTo>
                <a:lnTo>
                  <a:pt x="982344" y="35432"/>
                </a:lnTo>
                <a:lnTo>
                  <a:pt x="982344" y="0"/>
                </a:lnTo>
                <a:lnTo>
                  <a:pt x="0" y="0"/>
                </a:lnTo>
                <a:lnTo>
                  <a:pt x="0" y="354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601467" y="18470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601467" y="18822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601467" y="18683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93"/>
                </a:moveTo>
                <a:lnTo>
                  <a:pt x="982383" y="13893"/>
                </a:lnTo>
                <a:lnTo>
                  <a:pt x="982383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601467" y="19034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601467" y="191713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601467" y="1937004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601467" y="197202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2601467" y="19933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2601467" y="20070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2601467" y="202694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2601467" y="20421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2601467" y="20619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2601467" y="20756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2601467" y="2097025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2601467" y="21106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2601467" y="21320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2601467" y="21457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2601467" y="216555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2601467" y="218694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2601467" y="220061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2601467" y="2221993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2601467" y="22356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2601467" y="227039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2"/>
                </a:moveTo>
                <a:lnTo>
                  <a:pt x="982383" y="19922"/>
                </a:lnTo>
                <a:lnTo>
                  <a:pt x="982383" y="0"/>
                </a:lnTo>
                <a:lnTo>
                  <a:pt x="0" y="0"/>
                </a:lnTo>
                <a:lnTo>
                  <a:pt x="0" y="1992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601467" y="2257102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2601467" y="22905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2601467" y="23042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2601467" y="23256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2601467" y="233930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2601467" y="236063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601467" y="238051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2601467" y="239415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2601467" y="2415539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601467" y="24505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601467" y="246427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601467" y="24856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601467" y="24993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601467" y="253301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601467" y="251913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601467" y="25542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601467" y="25678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601467" y="258927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601467" y="264419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601467" y="262434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1"/>
                </a:moveTo>
                <a:lnTo>
                  <a:pt x="982383" y="19921"/>
                </a:lnTo>
                <a:lnTo>
                  <a:pt x="982383" y="0"/>
                </a:lnTo>
                <a:lnTo>
                  <a:pt x="0" y="0"/>
                </a:lnTo>
                <a:lnTo>
                  <a:pt x="0" y="1992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601467" y="2678810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601467" y="265788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27"/>
                </a:moveTo>
                <a:lnTo>
                  <a:pt x="982383" y="20927"/>
                </a:lnTo>
                <a:lnTo>
                  <a:pt x="982383" y="0"/>
                </a:lnTo>
                <a:lnTo>
                  <a:pt x="0" y="0"/>
                </a:lnTo>
                <a:lnTo>
                  <a:pt x="0" y="20927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601467" y="27619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601467" y="2728086"/>
            <a:ext cx="982344" cy="34290"/>
          </a:xfrm>
          <a:custGeom>
            <a:avLst/>
            <a:gdLst/>
            <a:ahLst/>
            <a:cxnLst/>
            <a:rect l="l" t="t" r="r" b="b"/>
            <a:pathLst>
              <a:path w="982345" h="34289">
                <a:moveTo>
                  <a:pt x="0" y="33909"/>
                </a:moveTo>
                <a:lnTo>
                  <a:pt x="982344" y="33909"/>
                </a:lnTo>
                <a:lnTo>
                  <a:pt x="982344" y="0"/>
                </a:lnTo>
                <a:lnTo>
                  <a:pt x="0" y="0"/>
                </a:lnTo>
                <a:lnTo>
                  <a:pt x="0" y="3390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601467" y="27142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02"/>
                </a:moveTo>
                <a:lnTo>
                  <a:pt x="982383" y="13802"/>
                </a:lnTo>
                <a:lnTo>
                  <a:pt x="982383" y="0"/>
                </a:lnTo>
                <a:lnTo>
                  <a:pt x="0" y="0"/>
                </a:lnTo>
                <a:lnTo>
                  <a:pt x="0" y="1380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789824" y="2396870"/>
            <a:ext cx="216646" cy="1831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958845" y="2145157"/>
            <a:ext cx="307975" cy="294640"/>
          </a:xfrm>
          <a:custGeom>
            <a:avLst/>
            <a:gdLst/>
            <a:ahLst/>
            <a:cxnLst/>
            <a:rect l="l" t="t" r="r" b="b"/>
            <a:pathLst>
              <a:path w="307975" h="294639">
                <a:moveTo>
                  <a:pt x="34036" y="271779"/>
                </a:moveTo>
                <a:lnTo>
                  <a:pt x="31750" y="274319"/>
                </a:lnTo>
                <a:lnTo>
                  <a:pt x="53848" y="294639"/>
                </a:lnTo>
                <a:lnTo>
                  <a:pt x="56006" y="293369"/>
                </a:lnTo>
                <a:lnTo>
                  <a:pt x="54864" y="289560"/>
                </a:lnTo>
                <a:lnTo>
                  <a:pt x="54991" y="288289"/>
                </a:lnTo>
                <a:lnTo>
                  <a:pt x="56387" y="287019"/>
                </a:lnTo>
                <a:lnTo>
                  <a:pt x="56896" y="285750"/>
                </a:lnTo>
                <a:lnTo>
                  <a:pt x="58039" y="285750"/>
                </a:lnTo>
                <a:lnTo>
                  <a:pt x="59817" y="284479"/>
                </a:lnTo>
                <a:lnTo>
                  <a:pt x="66421" y="281939"/>
                </a:lnTo>
                <a:lnTo>
                  <a:pt x="71120" y="279400"/>
                </a:lnTo>
                <a:lnTo>
                  <a:pt x="72440" y="278129"/>
                </a:lnTo>
                <a:lnTo>
                  <a:pt x="48260" y="278129"/>
                </a:lnTo>
                <a:lnTo>
                  <a:pt x="41402" y="275589"/>
                </a:lnTo>
                <a:lnTo>
                  <a:pt x="34036" y="271779"/>
                </a:lnTo>
                <a:close/>
              </a:path>
              <a:path w="307975" h="294639">
                <a:moveTo>
                  <a:pt x="83058" y="255269"/>
                </a:moveTo>
                <a:lnTo>
                  <a:pt x="64516" y="255269"/>
                </a:lnTo>
                <a:lnTo>
                  <a:pt x="66929" y="256539"/>
                </a:lnTo>
                <a:lnTo>
                  <a:pt x="70612" y="261619"/>
                </a:lnTo>
                <a:lnTo>
                  <a:pt x="71501" y="262889"/>
                </a:lnTo>
                <a:lnTo>
                  <a:pt x="71247" y="267969"/>
                </a:lnTo>
                <a:lnTo>
                  <a:pt x="70231" y="270510"/>
                </a:lnTo>
                <a:lnTo>
                  <a:pt x="68199" y="273050"/>
                </a:lnTo>
                <a:lnTo>
                  <a:pt x="65151" y="275589"/>
                </a:lnTo>
                <a:lnTo>
                  <a:pt x="60579" y="276860"/>
                </a:lnTo>
                <a:lnTo>
                  <a:pt x="48260" y="278129"/>
                </a:lnTo>
                <a:lnTo>
                  <a:pt x="72440" y="278129"/>
                </a:lnTo>
                <a:lnTo>
                  <a:pt x="77724" y="273050"/>
                </a:lnTo>
                <a:lnTo>
                  <a:pt x="80264" y="267969"/>
                </a:lnTo>
                <a:lnTo>
                  <a:pt x="83058" y="259079"/>
                </a:lnTo>
                <a:lnTo>
                  <a:pt x="83058" y="255269"/>
                </a:lnTo>
                <a:close/>
              </a:path>
              <a:path w="307975" h="294639">
                <a:moveTo>
                  <a:pt x="27812" y="196850"/>
                </a:moveTo>
                <a:lnTo>
                  <a:pt x="25654" y="199389"/>
                </a:lnTo>
                <a:lnTo>
                  <a:pt x="26035" y="201929"/>
                </a:lnTo>
                <a:lnTo>
                  <a:pt x="26035" y="204469"/>
                </a:lnTo>
                <a:lnTo>
                  <a:pt x="25781" y="204469"/>
                </a:lnTo>
                <a:lnTo>
                  <a:pt x="25400" y="205739"/>
                </a:lnTo>
                <a:lnTo>
                  <a:pt x="23876" y="207010"/>
                </a:lnTo>
                <a:lnTo>
                  <a:pt x="22606" y="207010"/>
                </a:lnTo>
                <a:lnTo>
                  <a:pt x="20828" y="208279"/>
                </a:lnTo>
                <a:lnTo>
                  <a:pt x="16129" y="209550"/>
                </a:lnTo>
                <a:lnTo>
                  <a:pt x="12192" y="212089"/>
                </a:lnTo>
                <a:lnTo>
                  <a:pt x="9017" y="214629"/>
                </a:lnTo>
                <a:lnTo>
                  <a:pt x="2921" y="220979"/>
                </a:lnTo>
                <a:lnTo>
                  <a:pt x="0" y="227329"/>
                </a:lnTo>
                <a:lnTo>
                  <a:pt x="508" y="233679"/>
                </a:lnTo>
                <a:lnTo>
                  <a:pt x="889" y="241300"/>
                </a:lnTo>
                <a:lnTo>
                  <a:pt x="23495" y="259079"/>
                </a:lnTo>
                <a:lnTo>
                  <a:pt x="35433" y="259079"/>
                </a:lnTo>
                <a:lnTo>
                  <a:pt x="46481" y="256539"/>
                </a:lnTo>
                <a:lnTo>
                  <a:pt x="53848" y="255269"/>
                </a:lnTo>
                <a:lnTo>
                  <a:pt x="83058" y="255269"/>
                </a:lnTo>
                <a:lnTo>
                  <a:pt x="83058" y="254000"/>
                </a:lnTo>
                <a:lnTo>
                  <a:pt x="81534" y="248919"/>
                </a:lnTo>
                <a:lnTo>
                  <a:pt x="80137" y="245110"/>
                </a:lnTo>
                <a:lnTo>
                  <a:pt x="77851" y="240029"/>
                </a:lnTo>
                <a:lnTo>
                  <a:pt x="70993" y="233679"/>
                </a:lnTo>
                <a:lnTo>
                  <a:pt x="18287" y="233679"/>
                </a:lnTo>
                <a:lnTo>
                  <a:pt x="16383" y="232410"/>
                </a:lnTo>
                <a:lnTo>
                  <a:pt x="14859" y="232410"/>
                </a:lnTo>
                <a:lnTo>
                  <a:pt x="13716" y="231139"/>
                </a:lnTo>
                <a:lnTo>
                  <a:pt x="12318" y="229869"/>
                </a:lnTo>
                <a:lnTo>
                  <a:pt x="11556" y="227329"/>
                </a:lnTo>
                <a:lnTo>
                  <a:pt x="11811" y="222250"/>
                </a:lnTo>
                <a:lnTo>
                  <a:pt x="14478" y="218439"/>
                </a:lnTo>
                <a:lnTo>
                  <a:pt x="17272" y="215900"/>
                </a:lnTo>
                <a:lnTo>
                  <a:pt x="21209" y="214629"/>
                </a:lnTo>
                <a:lnTo>
                  <a:pt x="31242" y="213360"/>
                </a:lnTo>
                <a:lnTo>
                  <a:pt x="44838" y="213360"/>
                </a:lnTo>
                <a:lnTo>
                  <a:pt x="27812" y="196850"/>
                </a:lnTo>
                <a:close/>
              </a:path>
              <a:path w="307975" h="294639">
                <a:moveTo>
                  <a:pt x="88151" y="189229"/>
                </a:moveTo>
                <a:lnTo>
                  <a:pt x="52578" y="189229"/>
                </a:lnTo>
                <a:lnTo>
                  <a:pt x="84201" y="220979"/>
                </a:lnTo>
                <a:lnTo>
                  <a:pt x="90424" y="227329"/>
                </a:lnTo>
                <a:lnTo>
                  <a:pt x="94487" y="231139"/>
                </a:lnTo>
                <a:lnTo>
                  <a:pt x="96266" y="232410"/>
                </a:lnTo>
                <a:lnTo>
                  <a:pt x="99568" y="234950"/>
                </a:lnTo>
                <a:lnTo>
                  <a:pt x="113030" y="234950"/>
                </a:lnTo>
                <a:lnTo>
                  <a:pt x="117348" y="232410"/>
                </a:lnTo>
                <a:lnTo>
                  <a:pt x="121158" y="228600"/>
                </a:lnTo>
                <a:lnTo>
                  <a:pt x="125898" y="222250"/>
                </a:lnTo>
                <a:lnTo>
                  <a:pt x="128317" y="215900"/>
                </a:lnTo>
                <a:lnTo>
                  <a:pt x="115062" y="215900"/>
                </a:lnTo>
                <a:lnTo>
                  <a:pt x="113792" y="214629"/>
                </a:lnTo>
                <a:lnTo>
                  <a:pt x="112522" y="214629"/>
                </a:lnTo>
                <a:lnTo>
                  <a:pt x="106806" y="208279"/>
                </a:lnTo>
                <a:lnTo>
                  <a:pt x="88151" y="189229"/>
                </a:lnTo>
                <a:close/>
              </a:path>
              <a:path w="307975" h="294639">
                <a:moveTo>
                  <a:pt x="56896" y="228600"/>
                </a:moveTo>
                <a:lnTo>
                  <a:pt x="49149" y="229869"/>
                </a:lnTo>
                <a:lnTo>
                  <a:pt x="28193" y="232410"/>
                </a:lnTo>
                <a:lnTo>
                  <a:pt x="21462" y="233679"/>
                </a:lnTo>
                <a:lnTo>
                  <a:pt x="70993" y="233679"/>
                </a:lnTo>
                <a:lnTo>
                  <a:pt x="66675" y="231139"/>
                </a:lnTo>
                <a:lnTo>
                  <a:pt x="56896" y="228600"/>
                </a:lnTo>
                <a:close/>
              </a:path>
              <a:path w="307975" h="294639">
                <a:moveTo>
                  <a:pt x="44838" y="213360"/>
                </a:moveTo>
                <a:lnTo>
                  <a:pt x="31242" y="213360"/>
                </a:lnTo>
                <a:lnTo>
                  <a:pt x="37973" y="214629"/>
                </a:lnTo>
                <a:lnTo>
                  <a:pt x="46481" y="218439"/>
                </a:lnTo>
                <a:lnTo>
                  <a:pt x="48768" y="217169"/>
                </a:lnTo>
                <a:lnTo>
                  <a:pt x="44838" y="213360"/>
                </a:lnTo>
                <a:close/>
              </a:path>
              <a:path w="307975" h="294639">
                <a:moveTo>
                  <a:pt x="126237" y="199389"/>
                </a:moveTo>
                <a:lnTo>
                  <a:pt x="122809" y="200660"/>
                </a:lnTo>
                <a:lnTo>
                  <a:pt x="124460" y="207010"/>
                </a:lnTo>
                <a:lnTo>
                  <a:pt x="123952" y="212089"/>
                </a:lnTo>
                <a:lnTo>
                  <a:pt x="121031" y="214629"/>
                </a:lnTo>
                <a:lnTo>
                  <a:pt x="120396" y="214629"/>
                </a:lnTo>
                <a:lnTo>
                  <a:pt x="119380" y="215900"/>
                </a:lnTo>
                <a:lnTo>
                  <a:pt x="128317" y="215900"/>
                </a:lnTo>
                <a:lnTo>
                  <a:pt x="128426" y="208279"/>
                </a:lnTo>
                <a:lnTo>
                  <a:pt x="126237" y="199389"/>
                </a:lnTo>
                <a:close/>
              </a:path>
              <a:path w="307975" h="294639">
                <a:moveTo>
                  <a:pt x="43180" y="142239"/>
                </a:moveTo>
                <a:lnTo>
                  <a:pt x="41021" y="144779"/>
                </a:lnTo>
                <a:lnTo>
                  <a:pt x="43180" y="152400"/>
                </a:lnTo>
                <a:lnTo>
                  <a:pt x="44450" y="160019"/>
                </a:lnTo>
                <a:lnTo>
                  <a:pt x="44522" y="162560"/>
                </a:lnTo>
                <a:lnTo>
                  <a:pt x="44632" y="175260"/>
                </a:lnTo>
                <a:lnTo>
                  <a:pt x="44338" y="180339"/>
                </a:lnTo>
                <a:lnTo>
                  <a:pt x="43614" y="187960"/>
                </a:lnTo>
                <a:lnTo>
                  <a:pt x="42545" y="194310"/>
                </a:lnTo>
                <a:lnTo>
                  <a:pt x="44704" y="196850"/>
                </a:lnTo>
                <a:lnTo>
                  <a:pt x="52578" y="189229"/>
                </a:lnTo>
                <a:lnTo>
                  <a:pt x="88151" y="189229"/>
                </a:lnTo>
                <a:lnTo>
                  <a:pt x="70739" y="171450"/>
                </a:lnTo>
                <a:lnTo>
                  <a:pt x="77262" y="165100"/>
                </a:lnTo>
                <a:lnTo>
                  <a:pt x="64516" y="165100"/>
                </a:lnTo>
                <a:lnTo>
                  <a:pt x="43180" y="142239"/>
                </a:lnTo>
                <a:close/>
              </a:path>
              <a:path w="307975" h="294639">
                <a:moveTo>
                  <a:pt x="141986" y="106679"/>
                </a:moveTo>
                <a:lnTo>
                  <a:pt x="134747" y="106679"/>
                </a:lnTo>
                <a:lnTo>
                  <a:pt x="127635" y="107950"/>
                </a:lnTo>
                <a:lnTo>
                  <a:pt x="97661" y="139700"/>
                </a:lnTo>
                <a:lnTo>
                  <a:pt x="97662" y="148589"/>
                </a:lnTo>
                <a:lnTo>
                  <a:pt x="118393" y="184150"/>
                </a:lnTo>
                <a:lnTo>
                  <a:pt x="140843" y="193039"/>
                </a:lnTo>
                <a:lnTo>
                  <a:pt x="148961" y="193039"/>
                </a:lnTo>
                <a:lnTo>
                  <a:pt x="156733" y="191769"/>
                </a:lnTo>
                <a:lnTo>
                  <a:pt x="164149" y="187960"/>
                </a:lnTo>
                <a:lnTo>
                  <a:pt x="171196" y="182879"/>
                </a:lnTo>
                <a:lnTo>
                  <a:pt x="173173" y="180339"/>
                </a:lnTo>
                <a:lnTo>
                  <a:pt x="155956" y="180339"/>
                </a:lnTo>
                <a:lnTo>
                  <a:pt x="152654" y="179069"/>
                </a:lnTo>
                <a:lnTo>
                  <a:pt x="124729" y="152400"/>
                </a:lnTo>
                <a:lnTo>
                  <a:pt x="120386" y="147319"/>
                </a:lnTo>
                <a:lnTo>
                  <a:pt x="112522" y="138429"/>
                </a:lnTo>
                <a:lnTo>
                  <a:pt x="110490" y="133350"/>
                </a:lnTo>
                <a:lnTo>
                  <a:pt x="110426" y="132079"/>
                </a:lnTo>
                <a:lnTo>
                  <a:pt x="110362" y="127000"/>
                </a:lnTo>
                <a:lnTo>
                  <a:pt x="111506" y="124460"/>
                </a:lnTo>
                <a:lnTo>
                  <a:pt x="113665" y="123189"/>
                </a:lnTo>
                <a:lnTo>
                  <a:pt x="115443" y="120650"/>
                </a:lnTo>
                <a:lnTo>
                  <a:pt x="117348" y="119379"/>
                </a:lnTo>
                <a:lnTo>
                  <a:pt x="165100" y="119379"/>
                </a:lnTo>
                <a:lnTo>
                  <a:pt x="162814" y="116839"/>
                </a:lnTo>
                <a:lnTo>
                  <a:pt x="156337" y="113029"/>
                </a:lnTo>
                <a:lnTo>
                  <a:pt x="149098" y="109219"/>
                </a:lnTo>
                <a:lnTo>
                  <a:pt x="141986" y="106679"/>
                </a:lnTo>
                <a:close/>
              </a:path>
              <a:path w="307975" h="294639">
                <a:moveTo>
                  <a:pt x="165100" y="119379"/>
                </a:moveTo>
                <a:lnTo>
                  <a:pt x="122174" y="119379"/>
                </a:lnTo>
                <a:lnTo>
                  <a:pt x="125349" y="120650"/>
                </a:lnTo>
                <a:lnTo>
                  <a:pt x="128778" y="121919"/>
                </a:lnTo>
                <a:lnTo>
                  <a:pt x="132206" y="124460"/>
                </a:lnTo>
                <a:lnTo>
                  <a:pt x="137541" y="128269"/>
                </a:lnTo>
                <a:lnTo>
                  <a:pt x="144653" y="135889"/>
                </a:lnTo>
                <a:lnTo>
                  <a:pt x="152848" y="144779"/>
                </a:lnTo>
                <a:lnTo>
                  <a:pt x="159353" y="152400"/>
                </a:lnTo>
                <a:lnTo>
                  <a:pt x="164191" y="157479"/>
                </a:lnTo>
                <a:lnTo>
                  <a:pt x="167386" y="162560"/>
                </a:lnTo>
                <a:lnTo>
                  <a:pt x="169291" y="165100"/>
                </a:lnTo>
                <a:lnTo>
                  <a:pt x="170180" y="168910"/>
                </a:lnTo>
                <a:lnTo>
                  <a:pt x="169672" y="173989"/>
                </a:lnTo>
                <a:lnTo>
                  <a:pt x="168529" y="176529"/>
                </a:lnTo>
                <a:lnTo>
                  <a:pt x="166624" y="177800"/>
                </a:lnTo>
                <a:lnTo>
                  <a:pt x="164592" y="180339"/>
                </a:lnTo>
                <a:lnTo>
                  <a:pt x="173173" y="180339"/>
                </a:lnTo>
                <a:lnTo>
                  <a:pt x="177129" y="175260"/>
                </a:lnTo>
                <a:lnTo>
                  <a:pt x="181038" y="167639"/>
                </a:lnTo>
                <a:lnTo>
                  <a:pt x="182947" y="160019"/>
                </a:lnTo>
                <a:lnTo>
                  <a:pt x="182880" y="151129"/>
                </a:lnTo>
                <a:lnTo>
                  <a:pt x="181262" y="143510"/>
                </a:lnTo>
                <a:lnTo>
                  <a:pt x="178323" y="135889"/>
                </a:lnTo>
                <a:lnTo>
                  <a:pt x="174075" y="129539"/>
                </a:lnTo>
                <a:lnTo>
                  <a:pt x="168529" y="123189"/>
                </a:lnTo>
                <a:lnTo>
                  <a:pt x="165100" y="119379"/>
                </a:lnTo>
                <a:close/>
              </a:path>
              <a:path w="307975" h="294639">
                <a:moveTo>
                  <a:pt x="78867" y="151129"/>
                </a:moveTo>
                <a:lnTo>
                  <a:pt x="64516" y="165100"/>
                </a:lnTo>
                <a:lnTo>
                  <a:pt x="77262" y="165100"/>
                </a:lnTo>
                <a:lnTo>
                  <a:pt x="85090" y="157479"/>
                </a:lnTo>
                <a:lnTo>
                  <a:pt x="78867" y="151129"/>
                </a:lnTo>
                <a:close/>
              </a:path>
              <a:path w="307975" h="294639">
                <a:moveTo>
                  <a:pt x="193837" y="83819"/>
                </a:moveTo>
                <a:lnTo>
                  <a:pt x="156972" y="83819"/>
                </a:lnTo>
                <a:lnTo>
                  <a:pt x="158877" y="85089"/>
                </a:lnTo>
                <a:lnTo>
                  <a:pt x="162052" y="87629"/>
                </a:lnTo>
                <a:lnTo>
                  <a:pt x="166497" y="91439"/>
                </a:lnTo>
                <a:lnTo>
                  <a:pt x="199517" y="125729"/>
                </a:lnTo>
                <a:lnTo>
                  <a:pt x="206375" y="133350"/>
                </a:lnTo>
                <a:lnTo>
                  <a:pt x="206629" y="135889"/>
                </a:lnTo>
                <a:lnTo>
                  <a:pt x="206883" y="137160"/>
                </a:lnTo>
                <a:lnTo>
                  <a:pt x="205867" y="140969"/>
                </a:lnTo>
                <a:lnTo>
                  <a:pt x="203454" y="143510"/>
                </a:lnTo>
                <a:lnTo>
                  <a:pt x="205740" y="144779"/>
                </a:lnTo>
                <a:lnTo>
                  <a:pt x="236981" y="115569"/>
                </a:lnTo>
                <a:lnTo>
                  <a:pt x="224917" y="115569"/>
                </a:lnTo>
                <a:lnTo>
                  <a:pt x="221869" y="113029"/>
                </a:lnTo>
                <a:lnTo>
                  <a:pt x="217678" y="107950"/>
                </a:lnTo>
                <a:lnTo>
                  <a:pt x="193837" y="83819"/>
                </a:lnTo>
                <a:close/>
              </a:path>
              <a:path w="307975" h="294639">
                <a:moveTo>
                  <a:pt x="234696" y="113029"/>
                </a:moveTo>
                <a:lnTo>
                  <a:pt x="231775" y="115569"/>
                </a:lnTo>
                <a:lnTo>
                  <a:pt x="236981" y="115569"/>
                </a:lnTo>
                <a:lnTo>
                  <a:pt x="234696" y="113029"/>
                </a:lnTo>
                <a:close/>
              </a:path>
              <a:path w="307975" h="294639">
                <a:moveTo>
                  <a:pt x="234289" y="54610"/>
                </a:moveTo>
                <a:lnTo>
                  <a:pt x="197485" y="54610"/>
                </a:lnTo>
                <a:lnTo>
                  <a:pt x="201041" y="57150"/>
                </a:lnTo>
                <a:lnTo>
                  <a:pt x="204470" y="59689"/>
                </a:lnTo>
                <a:lnTo>
                  <a:pt x="209804" y="66039"/>
                </a:lnTo>
                <a:lnTo>
                  <a:pt x="238379" y="95250"/>
                </a:lnTo>
                <a:lnTo>
                  <a:pt x="240411" y="97789"/>
                </a:lnTo>
                <a:lnTo>
                  <a:pt x="241173" y="99060"/>
                </a:lnTo>
                <a:lnTo>
                  <a:pt x="241808" y="100329"/>
                </a:lnTo>
                <a:lnTo>
                  <a:pt x="242062" y="101600"/>
                </a:lnTo>
                <a:lnTo>
                  <a:pt x="241554" y="105410"/>
                </a:lnTo>
                <a:lnTo>
                  <a:pt x="240665" y="106679"/>
                </a:lnTo>
                <a:lnTo>
                  <a:pt x="239014" y="109219"/>
                </a:lnTo>
                <a:lnTo>
                  <a:pt x="241300" y="110489"/>
                </a:lnTo>
                <a:lnTo>
                  <a:pt x="271305" y="82550"/>
                </a:lnTo>
                <a:lnTo>
                  <a:pt x="264668" y="82550"/>
                </a:lnTo>
                <a:lnTo>
                  <a:pt x="262128" y="81279"/>
                </a:lnTo>
                <a:lnTo>
                  <a:pt x="260350" y="81279"/>
                </a:lnTo>
                <a:lnTo>
                  <a:pt x="257302" y="78739"/>
                </a:lnTo>
                <a:lnTo>
                  <a:pt x="253111" y="73660"/>
                </a:lnTo>
                <a:lnTo>
                  <a:pt x="234289" y="54610"/>
                </a:lnTo>
                <a:close/>
              </a:path>
              <a:path w="307975" h="294639">
                <a:moveTo>
                  <a:pt x="171958" y="60960"/>
                </a:moveTo>
                <a:lnTo>
                  <a:pt x="147320" y="85089"/>
                </a:lnTo>
                <a:lnTo>
                  <a:pt x="149606" y="87629"/>
                </a:lnTo>
                <a:lnTo>
                  <a:pt x="152654" y="85089"/>
                </a:lnTo>
                <a:lnTo>
                  <a:pt x="155067" y="83819"/>
                </a:lnTo>
                <a:lnTo>
                  <a:pt x="193837" y="83819"/>
                </a:lnTo>
                <a:lnTo>
                  <a:pt x="186309" y="76200"/>
                </a:lnTo>
                <a:lnTo>
                  <a:pt x="185420" y="71119"/>
                </a:lnTo>
                <a:lnTo>
                  <a:pt x="185420" y="68579"/>
                </a:lnTo>
                <a:lnTo>
                  <a:pt x="179705" y="68579"/>
                </a:lnTo>
                <a:lnTo>
                  <a:pt x="171958" y="60960"/>
                </a:lnTo>
                <a:close/>
              </a:path>
              <a:path w="307975" h="294639">
                <a:moveTo>
                  <a:pt x="270383" y="78739"/>
                </a:moveTo>
                <a:lnTo>
                  <a:pt x="267462" y="81279"/>
                </a:lnTo>
                <a:lnTo>
                  <a:pt x="264668" y="82550"/>
                </a:lnTo>
                <a:lnTo>
                  <a:pt x="271305" y="82550"/>
                </a:lnTo>
                <a:lnTo>
                  <a:pt x="272669" y="81279"/>
                </a:lnTo>
                <a:lnTo>
                  <a:pt x="270383" y="78739"/>
                </a:lnTo>
                <a:close/>
              </a:path>
              <a:path w="307975" h="294639">
                <a:moveTo>
                  <a:pt x="269732" y="20319"/>
                </a:moveTo>
                <a:lnTo>
                  <a:pt x="232918" y="20319"/>
                </a:lnTo>
                <a:lnTo>
                  <a:pt x="234696" y="21589"/>
                </a:lnTo>
                <a:lnTo>
                  <a:pt x="236601" y="22860"/>
                </a:lnTo>
                <a:lnTo>
                  <a:pt x="240156" y="26669"/>
                </a:lnTo>
                <a:lnTo>
                  <a:pt x="274574" y="60960"/>
                </a:lnTo>
                <a:lnTo>
                  <a:pt x="277495" y="69850"/>
                </a:lnTo>
                <a:lnTo>
                  <a:pt x="276606" y="72389"/>
                </a:lnTo>
                <a:lnTo>
                  <a:pt x="274320" y="74929"/>
                </a:lnTo>
                <a:lnTo>
                  <a:pt x="276606" y="77469"/>
                </a:lnTo>
                <a:lnTo>
                  <a:pt x="306546" y="48260"/>
                </a:lnTo>
                <a:lnTo>
                  <a:pt x="300228" y="48260"/>
                </a:lnTo>
                <a:lnTo>
                  <a:pt x="298195" y="46989"/>
                </a:lnTo>
                <a:lnTo>
                  <a:pt x="296291" y="46989"/>
                </a:lnTo>
                <a:lnTo>
                  <a:pt x="293116" y="44450"/>
                </a:lnTo>
                <a:lnTo>
                  <a:pt x="288544" y="39369"/>
                </a:lnTo>
                <a:lnTo>
                  <a:pt x="269732" y="20319"/>
                </a:lnTo>
                <a:close/>
              </a:path>
              <a:path w="307975" h="294639">
                <a:moveTo>
                  <a:pt x="210185" y="34289"/>
                </a:moveTo>
                <a:lnTo>
                  <a:pt x="205486" y="34289"/>
                </a:lnTo>
                <a:lnTo>
                  <a:pt x="196723" y="35560"/>
                </a:lnTo>
                <a:lnTo>
                  <a:pt x="179552" y="64769"/>
                </a:lnTo>
                <a:lnTo>
                  <a:pt x="179705" y="68579"/>
                </a:lnTo>
                <a:lnTo>
                  <a:pt x="185420" y="68579"/>
                </a:lnTo>
                <a:lnTo>
                  <a:pt x="185420" y="66039"/>
                </a:lnTo>
                <a:lnTo>
                  <a:pt x="186690" y="60960"/>
                </a:lnTo>
                <a:lnTo>
                  <a:pt x="187833" y="58419"/>
                </a:lnTo>
                <a:lnTo>
                  <a:pt x="189484" y="57150"/>
                </a:lnTo>
                <a:lnTo>
                  <a:pt x="190754" y="55879"/>
                </a:lnTo>
                <a:lnTo>
                  <a:pt x="192151" y="54610"/>
                </a:lnTo>
                <a:lnTo>
                  <a:pt x="234289" y="54610"/>
                </a:lnTo>
                <a:lnTo>
                  <a:pt x="221742" y="41910"/>
                </a:lnTo>
                <a:lnTo>
                  <a:pt x="220980" y="36829"/>
                </a:lnTo>
                <a:lnTo>
                  <a:pt x="215265" y="36829"/>
                </a:lnTo>
                <a:lnTo>
                  <a:pt x="210185" y="34289"/>
                </a:lnTo>
                <a:close/>
              </a:path>
              <a:path w="307975" h="294639">
                <a:moveTo>
                  <a:pt x="305689" y="44450"/>
                </a:moveTo>
                <a:lnTo>
                  <a:pt x="302641" y="46989"/>
                </a:lnTo>
                <a:lnTo>
                  <a:pt x="300228" y="48260"/>
                </a:lnTo>
                <a:lnTo>
                  <a:pt x="306546" y="48260"/>
                </a:lnTo>
                <a:lnTo>
                  <a:pt x="307848" y="46989"/>
                </a:lnTo>
                <a:lnTo>
                  <a:pt x="305689" y="44450"/>
                </a:lnTo>
                <a:close/>
              </a:path>
              <a:path w="307975" h="294639">
                <a:moveTo>
                  <a:pt x="245745" y="0"/>
                </a:moveTo>
                <a:lnTo>
                  <a:pt x="232918" y="0"/>
                </a:lnTo>
                <a:lnTo>
                  <a:pt x="228727" y="2539"/>
                </a:lnTo>
                <a:lnTo>
                  <a:pt x="214884" y="29210"/>
                </a:lnTo>
                <a:lnTo>
                  <a:pt x="215265" y="36829"/>
                </a:lnTo>
                <a:lnTo>
                  <a:pt x="220980" y="36829"/>
                </a:lnTo>
                <a:lnTo>
                  <a:pt x="220980" y="33019"/>
                </a:lnTo>
                <a:lnTo>
                  <a:pt x="221615" y="30479"/>
                </a:lnTo>
                <a:lnTo>
                  <a:pt x="222123" y="26669"/>
                </a:lnTo>
                <a:lnTo>
                  <a:pt x="223393" y="24129"/>
                </a:lnTo>
                <a:lnTo>
                  <a:pt x="225171" y="22860"/>
                </a:lnTo>
                <a:lnTo>
                  <a:pt x="226441" y="21589"/>
                </a:lnTo>
                <a:lnTo>
                  <a:pt x="227965" y="20319"/>
                </a:lnTo>
                <a:lnTo>
                  <a:pt x="269732" y="20319"/>
                </a:lnTo>
                <a:lnTo>
                  <a:pt x="258445" y="8889"/>
                </a:lnTo>
                <a:lnTo>
                  <a:pt x="253365" y="3810"/>
                </a:lnTo>
                <a:lnTo>
                  <a:pt x="245745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3226816" y="1973072"/>
            <a:ext cx="190119" cy="19547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3611626" y="3101339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1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601467" y="31255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387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601467" y="3184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2601467" y="3150107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601467" y="32396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07"/>
                </a:moveTo>
                <a:lnTo>
                  <a:pt x="982383" y="13807"/>
                </a:lnTo>
                <a:lnTo>
                  <a:pt x="982383" y="0"/>
                </a:lnTo>
                <a:lnTo>
                  <a:pt x="0" y="0"/>
                </a:lnTo>
                <a:lnTo>
                  <a:pt x="0" y="1380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601467" y="3204972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601467" y="32536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601467" y="3288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601467" y="3275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601467" y="33101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83" y="13580"/>
                </a:lnTo>
                <a:lnTo>
                  <a:pt x="982383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601467" y="332381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601467" y="3343655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601467" y="33786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601467" y="34000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601467" y="34137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601467" y="343359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395" y="15088"/>
                </a:lnTo>
                <a:lnTo>
                  <a:pt x="982395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601467" y="344878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395" y="20732"/>
                </a:lnTo>
                <a:lnTo>
                  <a:pt x="982395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601467" y="34686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601467" y="34822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601467" y="35036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2601467" y="35173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2601467" y="35387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2601467" y="35523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2601467" y="357222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2601467" y="359360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2601467" y="36072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2601467" y="36286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601467" y="36423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601467" y="367601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601467" y="366213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601467" y="3697281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395" y="14674"/>
                </a:lnTo>
                <a:lnTo>
                  <a:pt x="982395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601467" y="37108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601467" y="37322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601467" y="37459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2601467" y="3767268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2601467" y="378714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2601467" y="3800810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2601467" y="3822191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2601467" y="38572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2601467" y="38709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2601467" y="38923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2601467" y="39059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2601467" y="39398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383" y="21057"/>
                </a:lnTo>
                <a:lnTo>
                  <a:pt x="982383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2601467" y="39257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2601467" y="39608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601467" y="39745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601467" y="401671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601467" y="399592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2601467" y="405024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601467" y="402946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383" y="20814"/>
                </a:lnTo>
                <a:lnTo>
                  <a:pt x="982383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601467" y="408571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601467" y="40645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70"/>
                </a:moveTo>
                <a:lnTo>
                  <a:pt x="982383" y="21170"/>
                </a:lnTo>
                <a:lnTo>
                  <a:pt x="982383" y="0"/>
                </a:lnTo>
                <a:lnTo>
                  <a:pt x="0" y="0"/>
                </a:lnTo>
                <a:lnTo>
                  <a:pt x="0" y="21170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601467" y="416846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601467" y="415494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601467" y="413455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601467" y="412090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839306" y="3704716"/>
            <a:ext cx="242856" cy="2203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3035173" y="3471417"/>
            <a:ext cx="259079" cy="293370"/>
          </a:xfrm>
          <a:custGeom>
            <a:avLst/>
            <a:gdLst/>
            <a:ahLst/>
            <a:cxnLst/>
            <a:rect l="l" t="t" r="r" b="b"/>
            <a:pathLst>
              <a:path w="259079" h="293370">
                <a:moveTo>
                  <a:pt x="42389" y="213360"/>
                </a:moveTo>
                <a:lnTo>
                  <a:pt x="10794" y="213360"/>
                </a:lnTo>
                <a:lnTo>
                  <a:pt x="13588" y="215900"/>
                </a:lnTo>
                <a:lnTo>
                  <a:pt x="75945" y="280670"/>
                </a:lnTo>
                <a:lnTo>
                  <a:pt x="77850" y="283210"/>
                </a:lnTo>
                <a:lnTo>
                  <a:pt x="77977" y="287020"/>
                </a:lnTo>
                <a:lnTo>
                  <a:pt x="76834" y="289560"/>
                </a:lnTo>
                <a:lnTo>
                  <a:pt x="74549" y="292100"/>
                </a:lnTo>
                <a:lnTo>
                  <a:pt x="76581" y="293370"/>
                </a:lnTo>
                <a:lnTo>
                  <a:pt x="104758" y="266700"/>
                </a:lnTo>
                <a:lnTo>
                  <a:pt x="95122" y="266700"/>
                </a:lnTo>
                <a:lnTo>
                  <a:pt x="93725" y="265430"/>
                </a:lnTo>
                <a:lnTo>
                  <a:pt x="91566" y="264160"/>
                </a:lnTo>
                <a:lnTo>
                  <a:pt x="88900" y="261620"/>
                </a:lnTo>
                <a:lnTo>
                  <a:pt x="69468" y="241300"/>
                </a:lnTo>
                <a:lnTo>
                  <a:pt x="77724" y="241300"/>
                </a:lnTo>
                <a:lnTo>
                  <a:pt x="80518" y="240030"/>
                </a:lnTo>
                <a:lnTo>
                  <a:pt x="84454" y="238760"/>
                </a:lnTo>
                <a:lnTo>
                  <a:pt x="87756" y="237490"/>
                </a:lnTo>
                <a:lnTo>
                  <a:pt x="71754" y="237490"/>
                </a:lnTo>
                <a:lnTo>
                  <a:pt x="63881" y="234950"/>
                </a:lnTo>
                <a:lnTo>
                  <a:pt x="42389" y="213360"/>
                </a:lnTo>
                <a:close/>
              </a:path>
              <a:path w="259079" h="293370">
                <a:moveTo>
                  <a:pt x="105409" y="261620"/>
                </a:moveTo>
                <a:lnTo>
                  <a:pt x="102615" y="264160"/>
                </a:lnTo>
                <a:lnTo>
                  <a:pt x="100583" y="266700"/>
                </a:lnTo>
                <a:lnTo>
                  <a:pt x="104758" y="266700"/>
                </a:lnTo>
                <a:lnTo>
                  <a:pt x="107441" y="264160"/>
                </a:lnTo>
                <a:lnTo>
                  <a:pt x="105409" y="261620"/>
                </a:lnTo>
                <a:close/>
              </a:path>
              <a:path w="259079" h="293370">
                <a:moveTo>
                  <a:pt x="84200" y="185420"/>
                </a:moveTo>
                <a:lnTo>
                  <a:pt x="43052" y="185420"/>
                </a:lnTo>
                <a:lnTo>
                  <a:pt x="46608" y="186690"/>
                </a:lnTo>
                <a:lnTo>
                  <a:pt x="51111" y="187960"/>
                </a:lnTo>
                <a:lnTo>
                  <a:pt x="56245" y="191770"/>
                </a:lnTo>
                <a:lnTo>
                  <a:pt x="83312" y="223520"/>
                </a:lnTo>
                <a:lnTo>
                  <a:pt x="84074" y="227330"/>
                </a:lnTo>
                <a:lnTo>
                  <a:pt x="83438" y="229870"/>
                </a:lnTo>
                <a:lnTo>
                  <a:pt x="81279" y="232410"/>
                </a:lnTo>
                <a:lnTo>
                  <a:pt x="77596" y="236220"/>
                </a:lnTo>
                <a:lnTo>
                  <a:pt x="71754" y="237490"/>
                </a:lnTo>
                <a:lnTo>
                  <a:pt x="87756" y="237490"/>
                </a:lnTo>
                <a:lnTo>
                  <a:pt x="90804" y="234950"/>
                </a:lnTo>
                <a:lnTo>
                  <a:pt x="94868" y="229870"/>
                </a:lnTo>
                <a:lnTo>
                  <a:pt x="97408" y="226060"/>
                </a:lnTo>
                <a:lnTo>
                  <a:pt x="98425" y="219710"/>
                </a:lnTo>
                <a:lnTo>
                  <a:pt x="99568" y="214630"/>
                </a:lnTo>
                <a:lnTo>
                  <a:pt x="98678" y="208280"/>
                </a:lnTo>
                <a:lnTo>
                  <a:pt x="96138" y="201930"/>
                </a:lnTo>
                <a:lnTo>
                  <a:pt x="93471" y="196850"/>
                </a:lnTo>
                <a:lnTo>
                  <a:pt x="89534" y="190500"/>
                </a:lnTo>
                <a:lnTo>
                  <a:pt x="84200" y="185420"/>
                </a:lnTo>
                <a:close/>
              </a:path>
              <a:path w="259079" h="293370">
                <a:moveTo>
                  <a:pt x="22606" y="193040"/>
                </a:moveTo>
                <a:lnTo>
                  <a:pt x="0" y="214630"/>
                </a:lnTo>
                <a:lnTo>
                  <a:pt x="2031" y="217170"/>
                </a:lnTo>
                <a:lnTo>
                  <a:pt x="4699" y="214630"/>
                </a:lnTo>
                <a:lnTo>
                  <a:pt x="6984" y="213360"/>
                </a:lnTo>
                <a:lnTo>
                  <a:pt x="42389" y="213360"/>
                </a:lnTo>
                <a:lnTo>
                  <a:pt x="36068" y="207010"/>
                </a:lnTo>
                <a:lnTo>
                  <a:pt x="33564" y="199390"/>
                </a:lnTo>
                <a:lnTo>
                  <a:pt x="29463" y="199390"/>
                </a:lnTo>
                <a:lnTo>
                  <a:pt x="22606" y="193040"/>
                </a:lnTo>
                <a:close/>
              </a:path>
              <a:path w="259079" h="293370">
                <a:moveTo>
                  <a:pt x="82549" y="127000"/>
                </a:moveTo>
                <a:lnTo>
                  <a:pt x="47370" y="127000"/>
                </a:lnTo>
                <a:lnTo>
                  <a:pt x="51181" y="128270"/>
                </a:lnTo>
                <a:lnTo>
                  <a:pt x="53975" y="129540"/>
                </a:lnTo>
                <a:lnTo>
                  <a:pt x="57531" y="133350"/>
                </a:lnTo>
                <a:lnTo>
                  <a:pt x="115315" y="193040"/>
                </a:lnTo>
                <a:lnTo>
                  <a:pt x="117220" y="195580"/>
                </a:lnTo>
                <a:lnTo>
                  <a:pt x="117347" y="200660"/>
                </a:lnTo>
                <a:lnTo>
                  <a:pt x="116331" y="203200"/>
                </a:lnTo>
                <a:lnTo>
                  <a:pt x="113918" y="204470"/>
                </a:lnTo>
                <a:lnTo>
                  <a:pt x="115950" y="207010"/>
                </a:lnTo>
                <a:lnTo>
                  <a:pt x="143833" y="180340"/>
                </a:lnTo>
                <a:lnTo>
                  <a:pt x="134238" y="180340"/>
                </a:lnTo>
                <a:lnTo>
                  <a:pt x="131444" y="177800"/>
                </a:lnTo>
                <a:lnTo>
                  <a:pt x="82549" y="127000"/>
                </a:lnTo>
                <a:close/>
              </a:path>
              <a:path w="259079" h="293370">
                <a:moveTo>
                  <a:pt x="56133" y="168910"/>
                </a:moveTo>
                <a:lnTo>
                  <a:pt x="28701" y="191770"/>
                </a:lnTo>
                <a:lnTo>
                  <a:pt x="28701" y="195580"/>
                </a:lnTo>
                <a:lnTo>
                  <a:pt x="29463" y="199390"/>
                </a:lnTo>
                <a:lnTo>
                  <a:pt x="33564" y="199390"/>
                </a:lnTo>
                <a:lnTo>
                  <a:pt x="33146" y="198120"/>
                </a:lnTo>
                <a:lnTo>
                  <a:pt x="33527" y="193040"/>
                </a:lnTo>
                <a:lnTo>
                  <a:pt x="37464" y="189230"/>
                </a:lnTo>
                <a:lnTo>
                  <a:pt x="39877" y="186690"/>
                </a:lnTo>
                <a:lnTo>
                  <a:pt x="43052" y="185420"/>
                </a:lnTo>
                <a:lnTo>
                  <a:pt x="84200" y="185420"/>
                </a:lnTo>
                <a:lnTo>
                  <a:pt x="79375" y="180340"/>
                </a:lnTo>
                <a:lnTo>
                  <a:pt x="73913" y="175260"/>
                </a:lnTo>
                <a:lnTo>
                  <a:pt x="61975" y="170180"/>
                </a:lnTo>
                <a:lnTo>
                  <a:pt x="56133" y="168910"/>
                </a:lnTo>
                <a:close/>
              </a:path>
              <a:path w="259079" h="293370">
                <a:moveTo>
                  <a:pt x="143128" y="176530"/>
                </a:moveTo>
                <a:lnTo>
                  <a:pt x="140462" y="179070"/>
                </a:lnTo>
                <a:lnTo>
                  <a:pt x="138049" y="180340"/>
                </a:lnTo>
                <a:lnTo>
                  <a:pt x="143833" y="180340"/>
                </a:lnTo>
                <a:lnTo>
                  <a:pt x="145160" y="179070"/>
                </a:lnTo>
                <a:lnTo>
                  <a:pt x="143128" y="176530"/>
                </a:lnTo>
                <a:close/>
              </a:path>
              <a:path w="259079" h="293370">
                <a:moveTo>
                  <a:pt x="136590" y="121920"/>
                </a:moveTo>
                <a:lnTo>
                  <a:pt x="105282" y="121920"/>
                </a:lnTo>
                <a:lnTo>
                  <a:pt x="108076" y="124460"/>
                </a:lnTo>
                <a:lnTo>
                  <a:pt x="145922" y="163830"/>
                </a:lnTo>
                <a:lnTo>
                  <a:pt x="147827" y="166370"/>
                </a:lnTo>
                <a:lnTo>
                  <a:pt x="147954" y="167640"/>
                </a:lnTo>
                <a:lnTo>
                  <a:pt x="148081" y="170180"/>
                </a:lnTo>
                <a:lnTo>
                  <a:pt x="146938" y="172720"/>
                </a:lnTo>
                <a:lnTo>
                  <a:pt x="144652" y="175260"/>
                </a:lnTo>
                <a:lnTo>
                  <a:pt x="146557" y="177800"/>
                </a:lnTo>
                <a:lnTo>
                  <a:pt x="173227" y="151130"/>
                </a:lnTo>
                <a:lnTo>
                  <a:pt x="168782" y="151130"/>
                </a:lnTo>
                <a:lnTo>
                  <a:pt x="166877" y="149860"/>
                </a:lnTo>
                <a:lnTo>
                  <a:pt x="164972" y="149860"/>
                </a:lnTo>
                <a:lnTo>
                  <a:pt x="162178" y="148590"/>
                </a:lnTo>
                <a:lnTo>
                  <a:pt x="136590" y="121920"/>
                </a:lnTo>
                <a:close/>
              </a:path>
              <a:path w="259079" h="293370">
                <a:moveTo>
                  <a:pt x="173735" y="147320"/>
                </a:moveTo>
                <a:lnTo>
                  <a:pt x="171069" y="149860"/>
                </a:lnTo>
                <a:lnTo>
                  <a:pt x="168782" y="151130"/>
                </a:lnTo>
                <a:lnTo>
                  <a:pt x="173227" y="151130"/>
                </a:lnTo>
                <a:lnTo>
                  <a:pt x="175768" y="148590"/>
                </a:lnTo>
                <a:lnTo>
                  <a:pt x="173735" y="147320"/>
                </a:lnTo>
                <a:close/>
              </a:path>
              <a:path w="259079" h="293370">
                <a:moveTo>
                  <a:pt x="162559" y="58420"/>
                </a:moveTo>
                <a:lnTo>
                  <a:pt x="140715" y="91440"/>
                </a:lnTo>
                <a:lnTo>
                  <a:pt x="141712" y="99060"/>
                </a:lnTo>
                <a:lnTo>
                  <a:pt x="171037" y="132080"/>
                </a:lnTo>
                <a:lnTo>
                  <a:pt x="184392" y="134620"/>
                </a:lnTo>
                <a:lnTo>
                  <a:pt x="191388" y="133350"/>
                </a:lnTo>
                <a:lnTo>
                  <a:pt x="198004" y="129540"/>
                </a:lnTo>
                <a:lnTo>
                  <a:pt x="208914" y="120650"/>
                </a:lnTo>
                <a:lnTo>
                  <a:pt x="211708" y="115570"/>
                </a:lnTo>
                <a:lnTo>
                  <a:pt x="211937" y="114300"/>
                </a:lnTo>
                <a:lnTo>
                  <a:pt x="194944" y="114300"/>
                </a:lnTo>
                <a:lnTo>
                  <a:pt x="189102" y="113030"/>
                </a:lnTo>
                <a:lnTo>
                  <a:pt x="181737" y="111760"/>
                </a:lnTo>
                <a:lnTo>
                  <a:pt x="174244" y="107950"/>
                </a:lnTo>
                <a:lnTo>
                  <a:pt x="167004" y="101600"/>
                </a:lnTo>
                <a:lnTo>
                  <a:pt x="171057" y="97790"/>
                </a:lnTo>
                <a:lnTo>
                  <a:pt x="162940" y="97790"/>
                </a:lnTo>
                <a:lnTo>
                  <a:pt x="161035" y="96520"/>
                </a:lnTo>
                <a:lnTo>
                  <a:pt x="155320" y="90170"/>
                </a:lnTo>
                <a:lnTo>
                  <a:pt x="151891" y="83820"/>
                </a:lnTo>
                <a:lnTo>
                  <a:pt x="150875" y="78740"/>
                </a:lnTo>
                <a:lnTo>
                  <a:pt x="150240" y="76200"/>
                </a:lnTo>
                <a:lnTo>
                  <a:pt x="150875" y="73660"/>
                </a:lnTo>
                <a:lnTo>
                  <a:pt x="152907" y="71120"/>
                </a:lnTo>
                <a:lnTo>
                  <a:pt x="155701" y="68580"/>
                </a:lnTo>
                <a:lnTo>
                  <a:pt x="191428" y="68580"/>
                </a:lnTo>
                <a:lnTo>
                  <a:pt x="190105" y="67310"/>
                </a:lnTo>
                <a:lnTo>
                  <a:pt x="183594" y="63500"/>
                </a:lnTo>
                <a:lnTo>
                  <a:pt x="177202" y="60960"/>
                </a:lnTo>
                <a:lnTo>
                  <a:pt x="170941" y="59690"/>
                </a:lnTo>
                <a:lnTo>
                  <a:pt x="162559" y="58420"/>
                </a:lnTo>
                <a:close/>
              </a:path>
              <a:path w="259079" h="293370">
                <a:moveTo>
                  <a:pt x="62991" y="106680"/>
                </a:moveTo>
                <a:lnTo>
                  <a:pt x="40258" y="128270"/>
                </a:lnTo>
                <a:lnTo>
                  <a:pt x="42290" y="130810"/>
                </a:lnTo>
                <a:lnTo>
                  <a:pt x="45084" y="128270"/>
                </a:lnTo>
                <a:lnTo>
                  <a:pt x="47370" y="127000"/>
                </a:lnTo>
                <a:lnTo>
                  <a:pt x="82549" y="127000"/>
                </a:lnTo>
                <a:lnTo>
                  <a:pt x="62991" y="106680"/>
                </a:lnTo>
                <a:close/>
              </a:path>
              <a:path w="259079" h="293370">
                <a:moveTo>
                  <a:pt x="117093" y="101600"/>
                </a:moveTo>
                <a:lnTo>
                  <a:pt x="94360" y="123190"/>
                </a:lnTo>
                <a:lnTo>
                  <a:pt x="96519" y="125730"/>
                </a:lnTo>
                <a:lnTo>
                  <a:pt x="99187" y="123190"/>
                </a:lnTo>
                <a:lnTo>
                  <a:pt x="101472" y="121920"/>
                </a:lnTo>
                <a:lnTo>
                  <a:pt x="136590" y="121920"/>
                </a:lnTo>
                <a:lnTo>
                  <a:pt x="117093" y="101600"/>
                </a:lnTo>
                <a:close/>
              </a:path>
              <a:path w="259079" h="293370">
                <a:moveTo>
                  <a:pt x="210312" y="87630"/>
                </a:moveTo>
                <a:lnTo>
                  <a:pt x="207137" y="87630"/>
                </a:lnTo>
                <a:lnTo>
                  <a:pt x="208279" y="92710"/>
                </a:lnTo>
                <a:lnTo>
                  <a:pt x="208406" y="97790"/>
                </a:lnTo>
                <a:lnTo>
                  <a:pt x="194944" y="114300"/>
                </a:lnTo>
                <a:lnTo>
                  <a:pt x="211937" y="114300"/>
                </a:lnTo>
                <a:lnTo>
                  <a:pt x="213994" y="102870"/>
                </a:lnTo>
                <a:lnTo>
                  <a:pt x="213232" y="96520"/>
                </a:lnTo>
                <a:lnTo>
                  <a:pt x="210312" y="87630"/>
                </a:lnTo>
                <a:close/>
              </a:path>
              <a:path w="259079" h="293370">
                <a:moveTo>
                  <a:pt x="96012" y="80010"/>
                </a:moveTo>
                <a:lnTo>
                  <a:pt x="89153" y="80010"/>
                </a:lnTo>
                <a:lnTo>
                  <a:pt x="86232" y="81280"/>
                </a:lnTo>
                <a:lnTo>
                  <a:pt x="83693" y="82550"/>
                </a:lnTo>
                <a:lnTo>
                  <a:pt x="81279" y="85090"/>
                </a:lnTo>
                <a:lnTo>
                  <a:pt x="80009" y="88900"/>
                </a:lnTo>
                <a:lnTo>
                  <a:pt x="79882" y="95250"/>
                </a:lnTo>
                <a:lnTo>
                  <a:pt x="81025" y="97790"/>
                </a:lnTo>
                <a:lnTo>
                  <a:pt x="85851" y="102870"/>
                </a:lnTo>
                <a:lnTo>
                  <a:pt x="88772" y="104140"/>
                </a:lnTo>
                <a:lnTo>
                  <a:pt x="95503" y="104140"/>
                </a:lnTo>
                <a:lnTo>
                  <a:pt x="98425" y="102870"/>
                </a:lnTo>
                <a:lnTo>
                  <a:pt x="103377" y="99060"/>
                </a:lnTo>
                <a:lnTo>
                  <a:pt x="104647" y="95250"/>
                </a:lnTo>
                <a:lnTo>
                  <a:pt x="104901" y="88900"/>
                </a:lnTo>
                <a:lnTo>
                  <a:pt x="103631" y="86360"/>
                </a:lnTo>
                <a:lnTo>
                  <a:pt x="101345" y="83820"/>
                </a:lnTo>
                <a:lnTo>
                  <a:pt x="98932" y="81280"/>
                </a:lnTo>
                <a:lnTo>
                  <a:pt x="96012" y="80010"/>
                </a:lnTo>
                <a:close/>
              </a:path>
              <a:path w="259079" h="293370">
                <a:moveTo>
                  <a:pt x="191428" y="68580"/>
                </a:moveTo>
                <a:lnTo>
                  <a:pt x="159765" y="68580"/>
                </a:lnTo>
                <a:lnTo>
                  <a:pt x="162432" y="69850"/>
                </a:lnTo>
                <a:lnTo>
                  <a:pt x="168275" y="72390"/>
                </a:lnTo>
                <a:lnTo>
                  <a:pt x="172719" y="76200"/>
                </a:lnTo>
                <a:lnTo>
                  <a:pt x="178688" y="82550"/>
                </a:lnTo>
                <a:lnTo>
                  <a:pt x="162940" y="97790"/>
                </a:lnTo>
                <a:lnTo>
                  <a:pt x="171057" y="97790"/>
                </a:lnTo>
                <a:lnTo>
                  <a:pt x="196722" y="73660"/>
                </a:lnTo>
                <a:lnTo>
                  <a:pt x="191428" y="68580"/>
                </a:lnTo>
                <a:close/>
              </a:path>
              <a:path w="259079" h="293370">
                <a:moveTo>
                  <a:pt x="219710" y="41910"/>
                </a:moveTo>
                <a:lnTo>
                  <a:pt x="185546" y="41910"/>
                </a:lnTo>
                <a:lnTo>
                  <a:pt x="186944" y="43180"/>
                </a:lnTo>
                <a:lnTo>
                  <a:pt x="188340" y="43180"/>
                </a:lnTo>
                <a:lnTo>
                  <a:pt x="189483" y="44450"/>
                </a:lnTo>
                <a:lnTo>
                  <a:pt x="191515" y="45720"/>
                </a:lnTo>
                <a:lnTo>
                  <a:pt x="223392" y="78740"/>
                </a:lnTo>
                <a:lnTo>
                  <a:pt x="230250" y="86360"/>
                </a:lnTo>
                <a:lnTo>
                  <a:pt x="230759" y="90170"/>
                </a:lnTo>
                <a:lnTo>
                  <a:pt x="229742" y="92710"/>
                </a:lnTo>
                <a:lnTo>
                  <a:pt x="227584" y="95250"/>
                </a:lnTo>
                <a:lnTo>
                  <a:pt x="229615" y="97790"/>
                </a:lnTo>
                <a:lnTo>
                  <a:pt x="256286" y="71120"/>
                </a:lnTo>
                <a:lnTo>
                  <a:pt x="248538" y="71120"/>
                </a:lnTo>
                <a:lnTo>
                  <a:pt x="247141" y="69850"/>
                </a:lnTo>
                <a:lnTo>
                  <a:pt x="246252" y="69850"/>
                </a:lnTo>
                <a:lnTo>
                  <a:pt x="244728" y="68580"/>
                </a:lnTo>
                <a:lnTo>
                  <a:pt x="239394" y="63500"/>
                </a:lnTo>
                <a:lnTo>
                  <a:pt x="227456" y="50800"/>
                </a:lnTo>
                <a:lnTo>
                  <a:pt x="223138" y="45720"/>
                </a:lnTo>
                <a:lnTo>
                  <a:pt x="219710" y="41910"/>
                </a:lnTo>
                <a:close/>
              </a:path>
              <a:path w="259079" h="293370">
                <a:moveTo>
                  <a:pt x="256793" y="67310"/>
                </a:moveTo>
                <a:lnTo>
                  <a:pt x="254507" y="68580"/>
                </a:lnTo>
                <a:lnTo>
                  <a:pt x="252729" y="69850"/>
                </a:lnTo>
                <a:lnTo>
                  <a:pt x="251332" y="69850"/>
                </a:lnTo>
                <a:lnTo>
                  <a:pt x="249936" y="71120"/>
                </a:lnTo>
                <a:lnTo>
                  <a:pt x="256286" y="71120"/>
                </a:lnTo>
                <a:lnTo>
                  <a:pt x="258825" y="68580"/>
                </a:lnTo>
                <a:lnTo>
                  <a:pt x="256793" y="67310"/>
                </a:lnTo>
                <a:close/>
              </a:path>
              <a:path w="259079" h="293370">
                <a:moveTo>
                  <a:pt x="199516" y="21590"/>
                </a:moveTo>
                <a:lnTo>
                  <a:pt x="177419" y="43180"/>
                </a:lnTo>
                <a:lnTo>
                  <a:pt x="179450" y="45720"/>
                </a:lnTo>
                <a:lnTo>
                  <a:pt x="181609" y="44450"/>
                </a:lnTo>
                <a:lnTo>
                  <a:pt x="183133" y="43180"/>
                </a:lnTo>
                <a:lnTo>
                  <a:pt x="184403" y="43180"/>
                </a:lnTo>
                <a:lnTo>
                  <a:pt x="185546" y="41910"/>
                </a:lnTo>
                <a:lnTo>
                  <a:pt x="219710" y="41910"/>
                </a:lnTo>
                <a:lnTo>
                  <a:pt x="217297" y="36830"/>
                </a:lnTo>
                <a:lnTo>
                  <a:pt x="216280" y="34290"/>
                </a:lnTo>
                <a:lnTo>
                  <a:pt x="211327" y="34290"/>
                </a:lnTo>
                <a:lnTo>
                  <a:pt x="199516" y="21590"/>
                </a:lnTo>
                <a:close/>
              </a:path>
              <a:path w="259079" h="293370">
                <a:moveTo>
                  <a:pt x="219710" y="0"/>
                </a:moveTo>
                <a:lnTo>
                  <a:pt x="217297" y="1270"/>
                </a:lnTo>
                <a:lnTo>
                  <a:pt x="212725" y="6350"/>
                </a:lnTo>
                <a:lnTo>
                  <a:pt x="210946" y="10160"/>
                </a:lnTo>
                <a:lnTo>
                  <a:pt x="209169" y="19050"/>
                </a:lnTo>
                <a:lnTo>
                  <a:pt x="209550" y="25400"/>
                </a:lnTo>
                <a:lnTo>
                  <a:pt x="211327" y="34290"/>
                </a:lnTo>
                <a:lnTo>
                  <a:pt x="216280" y="34290"/>
                </a:lnTo>
                <a:lnTo>
                  <a:pt x="215772" y="33020"/>
                </a:lnTo>
                <a:lnTo>
                  <a:pt x="215137" y="30480"/>
                </a:lnTo>
                <a:lnTo>
                  <a:pt x="215519" y="27940"/>
                </a:lnTo>
                <a:lnTo>
                  <a:pt x="215645" y="25400"/>
                </a:lnTo>
                <a:lnTo>
                  <a:pt x="216407" y="24130"/>
                </a:lnTo>
                <a:lnTo>
                  <a:pt x="217931" y="22860"/>
                </a:lnTo>
                <a:lnTo>
                  <a:pt x="219582" y="22860"/>
                </a:lnTo>
                <a:lnTo>
                  <a:pt x="221106" y="21590"/>
                </a:lnTo>
                <a:lnTo>
                  <a:pt x="226694" y="21590"/>
                </a:lnTo>
                <a:lnTo>
                  <a:pt x="229107" y="20320"/>
                </a:lnTo>
                <a:lnTo>
                  <a:pt x="231139" y="19050"/>
                </a:lnTo>
                <a:lnTo>
                  <a:pt x="232917" y="16510"/>
                </a:lnTo>
                <a:lnTo>
                  <a:pt x="233679" y="15240"/>
                </a:lnTo>
                <a:lnTo>
                  <a:pt x="233425" y="10160"/>
                </a:lnTo>
                <a:lnTo>
                  <a:pt x="232155" y="6350"/>
                </a:lnTo>
                <a:lnTo>
                  <a:pt x="229615" y="3810"/>
                </a:lnTo>
                <a:lnTo>
                  <a:pt x="227329" y="2540"/>
                </a:lnTo>
                <a:lnTo>
                  <a:pt x="224916" y="1270"/>
                </a:lnTo>
                <a:lnTo>
                  <a:pt x="219710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3266440" y="3426714"/>
            <a:ext cx="74040" cy="877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3764279" y="2228088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514" y="0"/>
                </a:moveTo>
                <a:lnTo>
                  <a:pt x="0" y="48895"/>
                </a:lnTo>
                <a:lnTo>
                  <a:pt x="0" y="139700"/>
                </a:lnTo>
                <a:lnTo>
                  <a:pt x="48514" y="9067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3764279" y="2072449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 h="0">
                <a:moveTo>
                  <a:pt x="0" y="0"/>
                </a:moveTo>
                <a:lnTo>
                  <a:pt x="87909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3764279" y="1950720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767"/>
                </a:lnTo>
                <a:lnTo>
                  <a:pt x="0" y="145795"/>
                </a:lnTo>
                <a:lnTo>
                  <a:pt x="48514" y="97154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486911" y="1950720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325247" y="0"/>
                </a:moveTo>
                <a:lnTo>
                  <a:pt x="48387" y="187705"/>
                </a:lnTo>
                <a:lnTo>
                  <a:pt x="0" y="236219"/>
                </a:lnTo>
                <a:lnTo>
                  <a:pt x="276605" y="4876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4593971" y="1950720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48387" y="0"/>
                </a:moveTo>
                <a:lnTo>
                  <a:pt x="0" y="48767"/>
                </a:lnTo>
                <a:lnTo>
                  <a:pt x="276605" y="236219"/>
                </a:lnTo>
                <a:lnTo>
                  <a:pt x="325246" y="18770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742944" y="1999488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20319" y="0"/>
                </a:moveTo>
                <a:lnTo>
                  <a:pt x="10286" y="7492"/>
                </a:lnTo>
                <a:lnTo>
                  <a:pt x="0" y="14986"/>
                </a:lnTo>
                <a:lnTo>
                  <a:pt x="20319" y="14986"/>
                </a:lnTo>
                <a:lnTo>
                  <a:pt x="2031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4593971" y="1999488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0" y="0"/>
                </a:moveTo>
                <a:lnTo>
                  <a:pt x="0" y="14986"/>
                </a:lnTo>
                <a:lnTo>
                  <a:pt x="20319" y="14986"/>
                </a:lnTo>
                <a:lnTo>
                  <a:pt x="10287" y="7492"/>
                </a:lnTo>
                <a:lnTo>
                  <a:pt x="10159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733800" y="2013204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30607" y="0"/>
                </a:moveTo>
                <a:lnTo>
                  <a:pt x="10287" y="0"/>
                </a:lnTo>
                <a:lnTo>
                  <a:pt x="0" y="7493"/>
                </a:lnTo>
                <a:lnTo>
                  <a:pt x="30607" y="7493"/>
                </a:lnTo>
                <a:lnTo>
                  <a:pt x="3060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4594605" y="2013204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20320" y="0"/>
                </a:moveTo>
                <a:lnTo>
                  <a:pt x="0" y="0"/>
                </a:lnTo>
                <a:lnTo>
                  <a:pt x="0" y="7493"/>
                </a:lnTo>
                <a:lnTo>
                  <a:pt x="30607" y="7493"/>
                </a:lnTo>
                <a:lnTo>
                  <a:pt x="20320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723132" y="2020823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40893" y="0"/>
                </a:moveTo>
                <a:lnTo>
                  <a:pt x="10287" y="0"/>
                </a:lnTo>
                <a:lnTo>
                  <a:pt x="0" y="6096"/>
                </a:lnTo>
                <a:lnTo>
                  <a:pt x="40893" y="6096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595114" y="2020823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30607" y="0"/>
                </a:moveTo>
                <a:lnTo>
                  <a:pt x="0" y="0"/>
                </a:lnTo>
                <a:lnTo>
                  <a:pt x="0" y="6096"/>
                </a:lnTo>
                <a:lnTo>
                  <a:pt x="40894" y="6096"/>
                </a:lnTo>
                <a:lnTo>
                  <a:pt x="30607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712464" y="2026920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51181" y="0"/>
                </a:moveTo>
                <a:lnTo>
                  <a:pt x="10287" y="0"/>
                </a:lnTo>
                <a:lnTo>
                  <a:pt x="0" y="7492"/>
                </a:lnTo>
                <a:lnTo>
                  <a:pt x="51181" y="7492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4595114" y="2026920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40894" y="0"/>
                </a:moveTo>
                <a:lnTo>
                  <a:pt x="0" y="0"/>
                </a:lnTo>
                <a:lnTo>
                  <a:pt x="0" y="7492"/>
                </a:lnTo>
                <a:lnTo>
                  <a:pt x="51053" y="7492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701796" y="203453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61340" y="0"/>
                </a:moveTo>
                <a:lnTo>
                  <a:pt x="10287" y="0"/>
                </a:lnTo>
                <a:lnTo>
                  <a:pt x="0" y="7493"/>
                </a:lnTo>
                <a:lnTo>
                  <a:pt x="61340" y="7493"/>
                </a:lnTo>
                <a:lnTo>
                  <a:pt x="61340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4594225" y="203453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51053" y="0"/>
                </a:moveTo>
                <a:lnTo>
                  <a:pt x="0" y="0"/>
                </a:lnTo>
                <a:lnTo>
                  <a:pt x="0" y="7493"/>
                </a:lnTo>
                <a:lnTo>
                  <a:pt x="61340" y="7493"/>
                </a:lnTo>
                <a:lnTo>
                  <a:pt x="51053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692652" y="2042160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287" y="0"/>
                </a:lnTo>
                <a:lnTo>
                  <a:pt x="0" y="5968"/>
                </a:lnTo>
                <a:lnTo>
                  <a:pt x="71627" y="5968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4594733" y="2042160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5968"/>
                </a:lnTo>
                <a:lnTo>
                  <a:pt x="71627" y="5968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671315" y="205847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1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3681603" y="204825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81787" y="0"/>
                </a:moveTo>
                <a:lnTo>
                  <a:pt x="10160" y="0"/>
                </a:lnTo>
                <a:lnTo>
                  <a:pt x="0" y="6731"/>
                </a:lnTo>
                <a:lnTo>
                  <a:pt x="81787" y="6731"/>
                </a:lnTo>
                <a:lnTo>
                  <a:pt x="8178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4593844" y="204825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71627" y="0"/>
                </a:moveTo>
                <a:lnTo>
                  <a:pt x="0" y="0"/>
                </a:lnTo>
                <a:lnTo>
                  <a:pt x="0" y="6731"/>
                </a:lnTo>
                <a:lnTo>
                  <a:pt x="81787" y="6731"/>
                </a:lnTo>
                <a:lnTo>
                  <a:pt x="7162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4593844" y="205847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1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3660647" y="206571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4594352" y="206571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3651503" y="207263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4594986" y="207263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3640835" y="207943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594859" y="207943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3630167" y="20863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5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4594097" y="20863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5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3625596" y="209321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53" y="0"/>
                </a:lnTo>
              </a:path>
            </a:pathLst>
          </a:custGeom>
          <a:ln w="760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4594605" y="209321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53" y="0"/>
                </a:lnTo>
              </a:path>
            </a:pathLst>
          </a:custGeom>
          <a:ln w="760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3610355" y="2100072"/>
            <a:ext cx="1137920" cy="0"/>
          </a:xfrm>
          <a:custGeom>
            <a:avLst/>
            <a:gdLst/>
            <a:ahLst/>
            <a:cxnLst/>
            <a:rect l="l" t="t" r="r" b="b"/>
            <a:pathLst>
              <a:path w="1137920" h="0">
                <a:moveTo>
                  <a:pt x="0" y="0"/>
                </a:moveTo>
                <a:lnTo>
                  <a:pt x="1137920" y="0"/>
                </a:lnTo>
              </a:path>
            </a:pathLst>
          </a:custGeom>
          <a:ln w="6096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3599688" y="2106676"/>
            <a:ext cx="1159510" cy="0"/>
          </a:xfrm>
          <a:custGeom>
            <a:avLst/>
            <a:gdLst/>
            <a:ahLst/>
            <a:cxnLst/>
            <a:rect l="l" t="t" r="r" b="b"/>
            <a:pathLst>
              <a:path w="1159510" h="0">
                <a:moveTo>
                  <a:pt x="0" y="0"/>
                </a:moveTo>
                <a:lnTo>
                  <a:pt x="1159256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3589020" y="2114486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 h="0">
                <a:moveTo>
                  <a:pt x="0" y="0"/>
                </a:moveTo>
                <a:lnTo>
                  <a:pt x="1179321" y="0"/>
                </a:lnTo>
              </a:path>
            </a:pathLst>
          </a:custGeom>
          <a:ln w="7493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3579876" y="2121407"/>
            <a:ext cx="1199515" cy="0"/>
          </a:xfrm>
          <a:custGeom>
            <a:avLst/>
            <a:gdLst/>
            <a:ahLst/>
            <a:cxnLst/>
            <a:rect l="l" t="t" r="r" b="b"/>
            <a:pathLst>
              <a:path w="1199514" h="0">
                <a:moveTo>
                  <a:pt x="0" y="0"/>
                </a:moveTo>
                <a:lnTo>
                  <a:pt x="1199261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3569208" y="2128202"/>
            <a:ext cx="1220470" cy="0"/>
          </a:xfrm>
          <a:custGeom>
            <a:avLst/>
            <a:gdLst/>
            <a:ahLst/>
            <a:cxnLst/>
            <a:rect l="l" t="t" r="r" b="b"/>
            <a:pathLst>
              <a:path w="1220470" h="0">
                <a:moveTo>
                  <a:pt x="0" y="0"/>
                </a:moveTo>
                <a:lnTo>
                  <a:pt x="1220089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3558540" y="2135123"/>
            <a:ext cx="1242060" cy="0"/>
          </a:xfrm>
          <a:custGeom>
            <a:avLst/>
            <a:gdLst/>
            <a:ahLst/>
            <a:cxnLst/>
            <a:rect l="l" t="t" r="r" b="b"/>
            <a:pathLst>
              <a:path w="1242060" h="0">
                <a:moveTo>
                  <a:pt x="0" y="0"/>
                </a:moveTo>
                <a:lnTo>
                  <a:pt x="1241679" y="0"/>
                </a:lnTo>
              </a:path>
            </a:pathLst>
          </a:custGeom>
          <a:ln w="6096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3547871" y="2141918"/>
            <a:ext cx="1261745" cy="0"/>
          </a:xfrm>
          <a:custGeom>
            <a:avLst/>
            <a:gdLst/>
            <a:ahLst/>
            <a:cxnLst/>
            <a:rect l="l" t="t" r="r" b="b"/>
            <a:pathLst>
              <a:path w="1261745" h="0">
                <a:moveTo>
                  <a:pt x="0" y="0"/>
                </a:moveTo>
                <a:lnTo>
                  <a:pt x="1261617" y="0"/>
                </a:lnTo>
              </a:path>
            </a:pathLst>
          </a:custGeom>
          <a:ln w="7492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3538728" y="2148839"/>
            <a:ext cx="1281430" cy="0"/>
          </a:xfrm>
          <a:custGeom>
            <a:avLst/>
            <a:gdLst/>
            <a:ahLst/>
            <a:cxnLst/>
            <a:rect l="l" t="t" r="r" b="b"/>
            <a:pathLst>
              <a:path w="1281429" h="0">
                <a:moveTo>
                  <a:pt x="0" y="0"/>
                </a:moveTo>
                <a:lnTo>
                  <a:pt x="1281430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3528059" y="2155634"/>
            <a:ext cx="1303020" cy="0"/>
          </a:xfrm>
          <a:custGeom>
            <a:avLst/>
            <a:gdLst/>
            <a:ahLst/>
            <a:cxnLst/>
            <a:rect l="l" t="t" r="r" b="b"/>
            <a:pathLst>
              <a:path w="1303020" h="0">
                <a:moveTo>
                  <a:pt x="0" y="0"/>
                </a:moveTo>
                <a:lnTo>
                  <a:pt x="1302892" y="0"/>
                </a:lnTo>
              </a:path>
            </a:pathLst>
          </a:custGeom>
          <a:ln w="7492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3517391" y="2162555"/>
            <a:ext cx="1323975" cy="0"/>
          </a:xfrm>
          <a:custGeom>
            <a:avLst/>
            <a:gdLst/>
            <a:ahLst/>
            <a:cxnLst/>
            <a:rect l="l" t="t" r="r" b="b"/>
            <a:pathLst>
              <a:path w="1323975" h="0">
                <a:moveTo>
                  <a:pt x="0" y="0"/>
                </a:moveTo>
                <a:lnTo>
                  <a:pt x="1323721" y="0"/>
                </a:lnTo>
              </a:path>
            </a:pathLst>
          </a:custGeom>
          <a:ln w="6095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3508247" y="2169350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89" h="0">
                <a:moveTo>
                  <a:pt x="0" y="0"/>
                </a:moveTo>
                <a:lnTo>
                  <a:pt x="1342263" y="0"/>
                </a:lnTo>
              </a:path>
            </a:pathLst>
          </a:custGeom>
          <a:ln w="7493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3497579" y="2176272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726" y="0"/>
                </a:lnTo>
              </a:path>
            </a:pathLst>
          </a:custGeom>
          <a:ln w="6096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3486911" y="2183066"/>
            <a:ext cx="1384300" cy="0"/>
          </a:xfrm>
          <a:custGeom>
            <a:avLst/>
            <a:gdLst/>
            <a:ahLst/>
            <a:cxnLst/>
            <a:rect l="l" t="t" r="r" b="b"/>
            <a:pathLst>
              <a:path w="1384300" h="0">
                <a:moveTo>
                  <a:pt x="0" y="0"/>
                </a:moveTo>
                <a:lnTo>
                  <a:pt x="1383791" y="0"/>
                </a:lnTo>
              </a:path>
            </a:pathLst>
          </a:custGeom>
          <a:ln w="749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3486911" y="2190686"/>
            <a:ext cx="1383665" cy="0"/>
          </a:xfrm>
          <a:custGeom>
            <a:avLst/>
            <a:gdLst/>
            <a:ahLst/>
            <a:cxnLst/>
            <a:rect l="l" t="t" r="r" b="b"/>
            <a:pathLst>
              <a:path w="1383664" h="0">
                <a:moveTo>
                  <a:pt x="0" y="0"/>
                </a:moveTo>
                <a:lnTo>
                  <a:pt x="1383664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3497579" y="2197607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599" y="0"/>
                </a:lnTo>
              </a:path>
            </a:pathLst>
          </a:custGeom>
          <a:ln w="6095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3508247" y="2204402"/>
            <a:ext cx="1341120" cy="0"/>
          </a:xfrm>
          <a:custGeom>
            <a:avLst/>
            <a:gdLst/>
            <a:ahLst/>
            <a:cxnLst/>
            <a:rect l="l" t="t" r="r" b="b"/>
            <a:pathLst>
              <a:path w="1341120" h="0">
                <a:moveTo>
                  <a:pt x="0" y="0"/>
                </a:moveTo>
                <a:lnTo>
                  <a:pt x="1341119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3518915" y="221132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 h="0">
                <a:moveTo>
                  <a:pt x="0" y="0"/>
                </a:moveTo>
                <a:lnTo>
                  <a:pt x="1320927" y="0"/>
                </a:lnTo>
              </a:path>
            </a:pathLst>
          </a:custGeom>
          <a:ln w="6096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3529584" y="2218118"/>
            <a:ext cx="1298575" cy="0"/>
          </a:xfrm>
          <a:custGeom>
            <a:avLst/>
            <a:gdLst/>
            <a:ahLst/>
            <a:cxnLst/>
            <a:rect l="l" t="t" r="r" b="b"/>
            <a:pathLst>
              <a:path w="1298575" h="0">
                <a:moveTo>
                  <a:pt x="0" y="0"/>
                </a:moveTo>
                <a:lnTo>
                  <a:pt x="1298448" y="0"/>
                </a:lnTo>
              </a:path>
            </a:pathLst>
          </a:custGeom>
          <a:ln w="7492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3540252" y="2225548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 h="0">
                <a:moveTo>
                  <a:pt x="0" y="0"/>
                </a:moveTo>
                <a:lnTo>
                  <a:pt x="1278509" y="0"/>
                </a:lnTo>
              </a:path>
            </a:pathLst>
          </a:custGeom>
          <a:ln w="7112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3550920" y="2231834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791" y="0"/>
                </a:lnTo>
              </a:path>
            </a:pathLst>
          </a:custGeom>
          <a:ln w="749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3561588" y="2239454"/>
            <a:ext cx="1235710" cy="0"/>
          </a:xfrm>
          <a:custGeom>
            <a:avLst/>
            <a:gdLst/>
            <a:ahLst/>
            <a:cxnLst/>
            <a:rect l="l" t="t" r="r" b="b"/>
            <a:pathLst>
              <a:path w="1235710" h="0">
                <a:moveTo>
                  <a:pt x="0" y="0"/>
                </a:moveTo>
                <a:lnTo>
                  <a:pt x="123571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3572255" y="2245550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4120" y="0"/>
                </a:lnTo>
              </a:path>
            </a:pathLst>
          </a:custGeom>
          <a:ln w="7493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3582923" y="2253170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4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2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3593591" y="2260092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6095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3604259" y="2266886"/>
            <a:ext cx="1150620" cy="0"/>
          </a:xfrm>
          <a:custGeom>
            <a:avLst/>
            <a:gdLst/>
            <a:ahLst/>
            <a:cxnLst/>
            <a:rect l="l" t="t" r="r" b="b"/>
            <a:pathLst>
              <a:path w="1150620" h="0">
                <a:moveTo>
                  <a:pt x="0" y="0"/>
                </a:moveTo>
                <a:lnTo>
                  <a:pt x="1150492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3614928" y="2273807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3625596" y="228060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4595114" y="228060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3636264" y="2287523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4594859" y="2287523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3646932" y="2294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3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4594605" y="2294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3657600" y="22981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21209" y="13588"/>
                </a:lnTo>
                <a:lnTo>
                  <a:pt x="106552" y="1358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4594859" y="22981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3" y="13588"/>
                </a:lnTo>
                <a:lnTo>
                  <a:pt x="96012" y="685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3678935" y="231190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10667" y="5968"/>
                </a:lnTo>
                <a:lnTo>
                  <a:pt x="85343" y="5968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4594859" y="231190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0" y="5968"/>
                </a:lnTo>
                <a:lnTo>
                  <a:pt x="74675" y="5968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3700271" y="232549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7" y="0"/>
                </a:moveTo>
                <a:lnTo>
                  <a:pt x="0" y="0"/>
                </a:lnTo>
                <a:lnTo>
                  <a:pt x="10540" y="7619"/>
                </a:lnTo>
                <a:lnTo>
                  <a:pt x="64007" y="7619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3689603" y="2318004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675" y="0"/>
                </a:moveTo>
                <a:lnTo>
                  <a:pt x="0" y="0"/>
                </a:lnTo>
                <a:lnTo>
                  <a:pt x="10668" y="7493"/>
                </a:lnTo>
                <a:lnTo>
                  <a:pt x="74675" y="7493"/>
                </a:lnTo>
                <a:lnTo>
                  <a:pt x="7467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4594605" y="232549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8" y="0"/>
                </a:moveTo>
                <a:lnTo>
                  <a:pt x="0" y="0"/>
                </a:lnTo>
                <a:lnTo>
                  <a:pt x="0" y="7619"/>
                </a:lnTo>
                <a:lnTo>
                  <a:pt x="53340" y="7619"/>
                </a:lnTo>
                <a:lnTo>
                  <a:pt x="64008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4594605" y="2318004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549" y="0"/>
                </a:moveTo>
                <a:lnTo>
                  <a:pt x="0" y="0"/>
                </a:lnTo>
                <a:lnTo>
                  <a:pt x="0" y="7493"/>
                </a:lnTo>
                <a:lnTo>
                  <a:pt x="64008" y="7493"/>
                </a:lnTo>
                <a:lnTo>
                  <a:pt x="7454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3710940" y="2331720"/>
            <a:ext cx="53340" cy="15240"/>
          </a:xfrm>
          <a:custGeom>
            <a:avLst/>
            <a:gdLst/>
            <a:ahLst/>
            <a:cxnLst/>
            <a:rect l="l" t="t" r="r" b="b"/>
            <a:pathLst>
              <a:path w="53339" h="15239">
                <a:moveTo>
                  <a:pt x="53339" y="0"/>
                </a:moveTo>
                <a:lnTo>
                  <a:pt x="0" y="0"/>
                </a:lnTo>
                <a:lnTo>
                  <a:pt x="10668" y="7492"/>
                </a:lnTo>
                <a:lnTo>
                  <a:pt x="21209" y="15112"/>
                </a:lnTo>
                <a:lnTo>
                  <a:pt x="53339" y="15112"/>
                </a:lnTo>
                <a:lnTo>
                  <a:pt x="5333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4594478" y="2331720"/>
            <a:ext cx="53975" cy="15240"/>
          </a:xfrm>
          <a:custGeom>
            <a:avLst/>
            <a:gdLst/>
            <a:ahLst/>
            <a:cxnLst/>
            <a:rect l="l" t="t" r="r" b="b"/>
            <a:pathLst>
              <a:path w="53975" h="15239">
                <a:moveTo>
                  <a:pt x="53467" y="0"/>
                </a:moveTo>
                <a:lnTo>
                  <a:pt x="0" y="0"/>
                </a:lnTo>
                <a:lnTo>
                  <a:pt x="0" y="15112"/>
                </a:lnTo>
                <a:lnTo>
                  <a:pt x="32131" y="15112"/>
                </a:lnTo>
                <a:lnTo>
                  <a:pt x="42799" y="7492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3753865" y="2360802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541" y="0"/>
                </a:moveTo>
                <a:lnTo>
                  <a:pt x="0" y="0"/>
                </a:lnTo>
                <a:lnTo>
                  <a:pt x="10541" y="6858"/>
                </a:lnTo>
                <a:lnTo>
                  <a:pt x="1054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3743197" y="235407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209" y="0"/>
                </a:moveTo>
                <a:lnTo>
                  <a:pt x="0" y="0"/>
                </a:lnTo>
                <a:lnTo>
                  <a:pt x="10667" y="6730"/>
                </a:lnTo>
                <a:lnTo>
                  <a:pt x="21209" y="6730"/>
                </a:lnTo>
                <a:lnTo>
                  <a:pt x="21209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3732276" y="2346960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131" y="0"/>
                </a:moveTo>
                <a:lnTo>
                  <a:pt x="0" y="0"/>
                </a:lnTo>
                <a:lnTo>
                  <a:pt x="10922" y="7112"/>
                </a:lnTo>
                <a:lnTo>
                  <a:pt x="32131" y="7112"/>
                </a:lnTo>
                <a:lnTo>
                  <a:pt x="3213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594478" y="2360802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0" y="6858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4594478" y="235407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336" y="0"/>
                </a:moveTo>
                <a:lnTo>
                  <a:pt x="0" y="0"/>
                </a:lnTo>
                <a:lnTo>
                  <a:pt x="0" y="6730"/>
                </a:lnTo>
                <a:lnTo>
                  <a:pt x="10668" y="6730"/>
                </a:lnTo>
                <a:lnTo>
                  <a:pt x="2133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4594478" y="2346960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258" y="0"/>
                </a:moveTo>
                <a:lnTo>
                  <a:pt x="0" y="0"/>
                </a:lnTo>
                <a:lnTo>
                  <a:pt x="0" y="7112"/>
                </a:lnTo>
                <a:lnTo>
                  <a:pt x="21336" y="7112"/>
                </a:lnTo>
                <a:lnTo>
                  <a:pt x="3225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3764279" y="3753611"/>
            <a:ext cx="48895" cy="138430"/>
          </a:xfrm>
          <a:custGeom>
            <a:avLst/>
            <a:gdLst/>
            <a:ahLst/>
            <a:cxnLst/>
            <a:rect l="l" t="t" r="r" b="b"/>
            <a:pathLst>
              <a:path w="48895" h="138429">
                <a:moveTo>
                  <a:pt x="48514" y="0"/>
                </a:moveTo>
                <a:lnTo>
                  <a:pt x="0" y="48260"/>
                </a:lnTo>
                <a:lnTo>
                  <a:pt x="0" y="138175"/>
                </a:lnTo>
                <a:lnTo>
                  <a:pt x="48514" y="89788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3764279" y="3596513"/>
            <a:ext cx="892810" cy="0"/>
          </a:xfrm>
          <a:custGeom>
            <a:avLst/>
            <a:gdLst/>
            <a:ahLst/>
            <a:cxnLst/>
            <a:rect l="l" t="t" r="r" b="b"/>
            <a:pathLst>
              <a:path w="892810" h="0">
                <a:moveTo>
                  <a:pt x="0" y="0"/>
                </a:moveTo>
                <a:lnTo>
                  <a:pt x="892683" y="0"/>
                </a:lnTo>
              </a:path>
            </a:pathLst>
          </a:custGeom>
          <a:ln w="48514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3764279" y="3476244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513"/>
                </a:lnTo>
                <a:lnTo>
                  <a:pt x="0" y="145795"/>
                </a:lnTo>
                <a:lnTo>
                  <a:pt x="48514" y="9702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3486911" y="347624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325627" y="0"/>
                </a:moveTo>
                <a:lnTo>
                  <a:pt x="48387" y="186181"/>
                </a:lnTo>
                <a:lnTo>
                  <a:pt x="0" y="234695"/>
                </a:lnTo>
                <a:lnTo>
                  <a:pt x="276860" y="48132"/>
                </a:lnTo>
                <a:lnTo>
                  <a:pt x="32562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608829" y="347624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48387" y="0"/>
                </a:moveTo>
                <a:lnTo>
                  <a:pt x="0" y="48132"/>
                </a:lnTo>
                <a:lnTo>
                  <a:pt x="276860" y="234695"/>
                </a:lnTo>
                <a:lnTo>
                  <a:pt x="325374" y="186181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3742944" y="3525011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20446" y="0"/>
                </a:moveTo>
                <a:lnTo>
                  <a:pt x="10286" y="6858"/>
                </a:lnTo>
                <a:lnTo>
                  <a:pt x="0" y="13588"/>
                </a:lnTo>
                <a:lnTo>
                  <a:pt x="20446" y="13588"/>
                </a:lnTo>
                <a:lnTo>
                  <a:pt x="2044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4607686" y="3525011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0" y="0"/>
                </a:moveTo>
                <a:lnTo>
                  <a:pt x="0" y="13588"/>
                </a:lnTo>
                <a:lnTo>
                  <a:pt x="20447" y="1358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3733800" y="3538728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30734" y="0"/>
                </a:moveTo>
                <a:lnTo>
                  <a:pt x="10160" y="0"/>
                </a:lnTo>
                <a:lnTo>
                  <a:pt x="0" y="6096"/>
                </a:lnTo>
                <a:lnTo>
                  <a:pt x="30734" y="6096"/>
                </a:lnTo>
                <a:lnTo>
                  <a:pt x="30734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4608321" y="3538728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20447" y="0"/>
                </a:moveTo>
                <a:lnTo>
                  <a:pt x="0" y="0"/>
                </a:lnTo>
                <a:lnTo>
                  <a:pt x="0" y="6096"/>
                </a:lnTo>
                <a:lnTo>
                  <a:pt x="30606" y="6096"/>
                </a:lnTo>
                <a:lnTo>
                  <a:pt x="2044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3723132" y="3544823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40893" y="0"/>
                </a:moveTo>
                <a:lnTo>
                  <a:pt x="10159" y="0"/>
                </a:lnTo>
                <a:lnTo>
                  <a:pt x="0" y="7492"/>
                </a:lnTo>
                <a:lnTo>
                  <a:pt x="40893" y="7492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4608195" y="3544823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30733" y="0"/>
                </a:moveTo>
                <a:lnTo>
                  <a:pt x="0" y="0"/>
                </a:lnTo>
                <a:lnTo>
                  <a:pt x="0" y="7492"/>
                </a:lnTo>
                <a:lnTo>
                  <a:pt x="41020" y="7492"/>
                </a:lnTo>
                <a:lnTo>
                  <a:pt x="3073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3712464" y="355244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51181" y="0"/>
                </a:moveTo>
                <a:lnTo>
                  <a:pt x="10287" y="0"/>
                </a:lnTo>
                <a:lnTo>
                  <a:pt x="0" y="6095"/>
                </a:lnTo>
                <a:lnTo>
                  <a:pt x="51181" y="6095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608829" y="355244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40894" y="0"/>
                </a:moveTo>
                <a:lnTo>
                  <a:pt x="0" y="0"/>
                </a:lnTo>
                <a:lnTo>
                  <a:pt x="0" y="6095"/>
                </a:lnTo>
                <a:lnTo>
                  <a:pt x="51181" y="6095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3701796" y="355854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61467" y="0"/>
                </a:moveTo>
                <a:lnTo>
                  <a:pt x="10287" y="0"/>
                </a:lnTo>
                <a:lnTo>
                  <a:pt x="0" y="7493"/>
                </a:lnTo>
                <a:lnTo>
                  <a:pt x="61467" y="7493"/>
                </a:lnTo>
                <a:lnTo>
                  <a:pt x="61467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607814" y="355854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51181" y="0"/>
                </a:moveTo>
                <a:lnTo>
                  <a:pt x="0" y="0"/>
                </a:lnTo>
                <a:lnTo>
                  <a:pt x="0" y="7493"/>
                </a:lnTo>
                <a:lnTo>
                  <a:pt x="61468" y="7493"/>
                </a:lnTo>
                <a:lnTo>
                  <a:pt x="511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3692652" y="356615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160" y="0"/>
                </a:lnTo>
                <a:lnTo>
                  <a:pt x="0" y="6095"/>
                </a:lnTo>
                <a:lnTo>
                  <a:pt x="71627" y="6095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608448" y="356615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6095"/>
                </a:lnTo>
                <a:lnTo>
                  <a:pt x="71627" y="6095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3671315" y="3572255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92201" y="0"/>
                </a:moveTo>
                <a:lnTo>
                  <a:pt x="20447" y="0"/>
                </a:lnTo>
                <a:lnTo>
                  <a:pt x="0" y="15113"/>
                </a:lnTo>
                <a:lnTo>
                  <a:pt x="92201" y="15113"/>
                </a:lnTo>
                <a:lnTo>
                  <a:pt x="92201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608829" y="3572255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71755" y="0"/>
                </a:moveTo>
                <a:lnTo>
                  <a:pt x="0" y="0"/>
                </a:lnTo>
                <a:lnTo>
                  <a:pt x="0" y="15113"/>
                </a:lnTo>
                <a:lnTo>
                  <a:pt x="92202" y="15113"/>
                </a:lnTo>
                <a:lnTo>
                  <a:pt x="82042" y="7493"/>
                </a:lnTo>
                <a:lnTo>
                  <a:pt x="7175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3660647" y="358952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607686" y="358952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3651503" y="359733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4608321" y="359733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3640835" y="360425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4608829" y="360425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3630167" y="361105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4608703" y="361105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3625596" y="361874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41" y="0"/>
                </a:lnTo>
              </a:path>
            </a:pathLst>
          </a:custGeom>
          <a:ln w="7606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4607940" y="3618738"/>
            <a:ext cx="143510" cy="0"/>
          </a:xfrm>
          <a:custGeom>
            <a:avLst/>
            <a:gdLst/>
            <a:ahLst/>
            <a:cxnLst/>
            <a:rect l="l" t="t" r="r" b="b"/>
            <a:pathLst>
              <a:path w="143510" h="0">
                <a:moveTo>
                  <a:pt x="0" y="0"/>
                </a:moveTo>
                <a:lnTo>
                  <a:pt x="143383" y="0"/>
                </a:lnTo>
              </a:path>
            </a:pathLst>
          </a:custGeom>
          <a:ln w="685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3610355" y="3624770"/>
            <a:ext cx="1151890" cy="0"/>
          </a:xfrm>
          <a:custGeom>
            <a:avLst/>
            <a:gdLst/>
            <a:ahLst/>
            <a:cxnLst/>
            <a:rect l="l" t="t" r="r" b="b"/>
            <a:pathLst>
              <a:path w="1151889" h="0">
                <a:moveTo>
                  <a:pt x="0" y="0"/>
                </a:moveTo>
                <a:lnTo>
                  <a:pt x="1151890" y="0"/>
                </a:lnTo>
              </a:path>
            </a:pathLst>
          </a:custGeom>
          <a:ln w="7493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3599688" y="3631691"/>
            <a:ext cx="1173480" cy="0"/>
          </a:xfrm>
          <a:custGeom>
            <a:avLst/>
            <a:gdLst/>
            <a:ahLst/>
            <a:cxnLst/>
            <a:rect l="l" t="t" r="r" b="b"/>
            <a:pathLst>
              <a:path w="1173479" h="0">
                <a:moveTo>
                  <a:pt x="0" y="0"/>
                </a:moveTo>
                <a:lnTo>
                  <a:pt x="1173352" y="0"/>
                </a:lnTo>
              </a:path>
            </a:pathLst>
          </a:custGeom>
          <a:ln w="6095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3589020" y="3638486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 h="0">
                <a:moveTo>
                  <a:pt x="0" y="0"/>
                </a:moveTo>
                <a:lnTo>
                  <a:pt x="1193291" y="0"/>
                </a:lnTo>
              </a:path>
            </a:pathLst>
          </a:custGeom>
          <a:ln w="7493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3579876" y="3645408"/>
            <a:ext cx="1212850" cy="0"/>
          </a:xfrm>
          <a:custGeom>
            <a:avLst/>
            <a:gdLst/>
            <a:ahLst/>
            <a:cxnLst/>
            <a:rect l="l" t="t" r="r" b="b"/>
            <a:pathLst>
              <a:path w="1212850" h="0">
                <a:moveTo>
                  <a:pt x="0" y="0"/>
                </a:moveTo>
                <a:lnTo>
                  <a:pt x="1212596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3569208" y="3652202"/>
            <a:ext cx="1233805" cy="0"/>
          </a:xfrm>
          <a:custGeom>
            <a:avLst/>
            <a:gdLst/>
            <a:ahLst/>
            <a:cxnLst/>
            <a:rect l="l" t="t" r="r" b="b"/>
            <a:pathLst>
              <a:path w="1233804" h="0">
                <a:moveTo>
                  <a:pt x="0" y="0"/>
                </a:moveTo>
                <a:lnTo>
                  <a:pt x="1233804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3558540" y="3659822"/>
            <a:ext cx="1255395" cy="0"/>
          </a:xfrm>
          <a:custGeom>
            <a:avLst/>
            <a:gdLst/>
            <a:ahLst/>
            <a:cxnLst/>
            <a:rect l="l" t="t" r="r" b="b"/>
            <a:pathLst>
              <a:path w="1255395" h="0">
                <a:moveTo>
                  <a:pt x="0" y="0"/>
                </a:moveTo>
                <a:lnTo>
                  <a:pt x="1255268" y="0"/>
                </a:lnTo>
              </a:path>
            </a:pathLst>
          </a:custGeom>
          <a:ln w="7493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3549396" y="3665918"/>
            <a:ext cx="1273810" cy="0"/>
          </a:xfrm>
          <a:custGeom>
            <a:avLst/>
            <a:gdLst/>
            <a:ahLst/>
            <a:cxnLst/>
            <a:rect l="l" t="t" r="r" b="b"/>
            <a:pathLst>
              <a:path w="1273810" h="0">
                <a:moveTo>
                  <a:pt x="0" y="0"/>
                </a:moveTo>
                <a:lnTo>
                  <a:pt x="1273809" y="0"/>
                </a:lnTo>
              </a:path>
            </a:pathLst>
          </a:custGeom>
          <a:ln w="7492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3538728" y="3673538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 h="0">
                <a:moveTo>
                  <a:pt x="0" y="0"/>
                </a:moveTo>
                <a:lnTo>
                  <a:pt x="1295273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3528059" y="3680459"/>
            <a:ext cx="1315720" cy="0"/>
          </a:xfrm>
          <a:custGeom>
            <a:avLst/>
            <a:gdLst/>
            <a:ahLst/>
            <a:cxnLst/>
            <a:rect l="l" t="t" r="r" b="b"/>
            <a:pathLst>
              <a:path w="1315720" h="0">
                <a:moveTo>
                  <a:pt x="0" y="0"/>
                </a:moveTo>
                <a:lnTo>
                  <a:pt x="1315212" y="0"/>
                </a:lnTo>
              </a:path>
            </a:pathLst>
          </a:custGeom>
          <a:ln w="6095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3517391" y="3687254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40" y="0"/>
                </a:lnTo>
              </a:path>
            </a:pathLst>
          </a:custGeom>
          <a:ln w="7493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3508247" y="369417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5978" y="0"/>
                </a:lnTo>
              </a:path>
            </a:pathLst>
          </a:custGeom>
          <a:ln w="6096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3497579" y="3700970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2" y="0"/>
                </a:lnTo>
              </a:path>
            </a:pathLst>
          </a:custGeom>
          <a:ln w="7493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3486911" y="370840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11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3486911" y="3714686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3497579" y="3722306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4" h="0">
                <a:moveTo>
                  <a:pt x="0" y="0"/>
                </a:moveTo>
                <a:lnTo>
                  <a:pt x="1377188" y="0"/>
                </a:lnTo>
              </a:path>
            </a:pathLst>
          </a:custGeom>
          <a:ln w="7492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3508247" y="3728402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6232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3518915" y="3736022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516" y="0"/>
                </a:lnTo>
              </a:path>
            </a:pathLst>
          </a:custGeom>
          <a:ln w="7493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3529584" y="3742944"/>
            <a:ext cx="1313815" cy="0"/>
          </a:xfrm>
          <a:custGeom>
            <a:avLst/>
            <a:gdLst/>
            <a:ahLst/>
            <a:cxnLst/>
            <a:rect l="l" t="t" r="r" b="b"/>
            <a:pathLst>
              <a:path w="1313814" h="0">
                <a:moveTo>
                  <a:pt x="0" y="0"/>
                </a:moveTo>
                <a:lnTo>
                  <a:pt x="1313561" y="0"/>
                </a:lnTo>
              </a:path>
            </a:pathLst>
          </a:custGeom>
          <a:ln w="6096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3540252" y="374973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844" y="0"/>
                </a:lnTo>
              </a:path>
            </a:pathLst>
          </a:custGeom>
          <a:ln w="7493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3550920" y="3756659"/>
            <a:ext cx="1271270" cy="0"/>
          </a:xfrm>
          <a:custGeom>
            <a:avLst/>
            <a:gdLst/>
            <a:ahLst/>
            <a:cxnLst/>
            <a:rect l="l" t="t" r="r" b="b"/>
            <a:pathLst>
              <a:path w="1271270" h="0">
                <a:moveTo>
                  <a:pt x="0" y="0"/>
                </a:moveTo>
                <a:lnTo>
                  <a:pt x="1270889" y="0"/>
                </a:lnTo>
              </a:path>
            </a:pathLst>
          </a:custGeom>
          <a:ln w="6095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3561588" y="3763454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172" y="0"/>
                </a:lnTo>
              </a:path>
            </a:pathLst>
          </a:custGeom>
          <a:ln w="7493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572255" y="3770376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89" h="0">
                <a:moveTo>
                  <a:pt x="0" y="0"/>
                </a:moveTo>
                <a:lnTo>
                  <a:pt x="1228090" y="0"/>
                </a:lnTo>
              </a:path>
            </a:pathLst>
          </a:custGeom>
          <a:ln w="6096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582923" y="3777170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 h="0">
                <a:moveTo>
                  <a:pt x="0" y="0"/>
                </a:moveTo>
                <a:lnTo>
                  <a:pt x="1206500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593591" y="378409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418" y="0"/>
                </a:lnTo>
              </a:path>
            </a:pathLst>
          </a:custGeom>
          <a:ln w="6095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3604259" y="3790886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614928" y="3797808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3625596" y="380460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4608448" y="380460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3636264" y="38122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4608195" y="38122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3646932" y="3818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0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4608448" y="3818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3668267" y="383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3657600" y="382581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4608067" y="383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4608067" y="382581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3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3678935" y="383590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10667" y="7493"/>
                </a:lnTo>
                <a:lnTo>
                  <a:pt x="85089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4608321" y="383590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0" y="7493"/>
                </a:lnTo>
                <a:lnTo>
                  <a:pt x="74422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3700271" y="385038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753" y="0"/>
                </a:moveTo>
                <a:lnTo>
                  <a:pt x="0" y="0"/>
                </a:lnTo>
                <a:lnTo>
                  <a:pt x="10540" y="6731"/>
                </a:lnTo>
                <a:lnTo>
                  <a:pt x="63753" y="6731"/>
                </a:lnTo>
                <a:lnTo>
                  <a:pt x="6375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3689603" y="3843528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10668" y="6731"/>
                </a:lnTo>
                <a:lnTo>
                  <a:pt x="74422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4608576" y="385038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881" y="0"/>
                </a:moveTo>
                <a:lnTo>
                  <a:pt x="0" y="0"/>
                </a:lnTo>
                <a:lnTo>
                  <a:pt x="0" y="6731"/>
                </a:lnTo>
                <a:lnTo>
                  <a:pt x="53212" y="6731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4608576" y="3843528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0" y="6731"/>
                </a:lnTo>
                <a:lnTo>
                  <a:pt x="63881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3721608" y="38641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4" y="0"/>
                </a:moveTo>
                <a:lnTo>
                  <a:pt x="0" y="0"/>
                </a:lnTo>
                <a:lnTo>
                  <a:pt x="10540" y="6731"/>
                </a:lnTo>
                <a:lnTo>
                  <a:pt x="42544" y="6731"/>
                </a:lnTo>
                <a:lnTo>
                  <a:pt x="42544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3710940" y="38572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212" y="0"/>
                </a:moveTo>
                <a:lnTo>
                  <a:pt x="0" y="0"/>
                </a:lnTo>
                <a:lnTo>
                  <a:pt x="10668" y="6730"/>
                </a:lnTo>
                <a:lnTo>
                  <a:pt x="53212" y="6730"/>
                </a:lnTo>
                <a:lnTo>
                  <a:pt x="5321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4608576" y="38641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0" y="6731"/>
                </a:lnTo>
                <a:lnTo>
                  <a:pt x="31876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4608576" y="38572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086" y="0"/>
                </a:moveTo>
                <a:lnTo>
                  <a:pt x="0" y="0"/>
                </a:lnTo>
                <a:lnTo>
                  <a:pt x="0" y="6730"/>
                </a:lnTo>
                <a:lnTo>
                  <a:pt x="42545" y="6730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3732276" y="38709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10668" y="6984"/>
                </a:lnTo>
                <a:lnTo>
                  <a:pt x="21209" y="14096"/>
                </a:lnTo>
                <a:lnTo>
                  <a:pt x="31876" y="21081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4608448" y="38709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0" y="21081"/>
                </a:lnTo>
                <a:lnTo>
                  <a:pt x="10667" y="14096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 txBox="1"/>
          <p:nvPr/>
        </p:nvSpPr>
        <p:spPr>
          <a:xfrm>
            <a:off x="4042028" y="2020950"/>
            <a:ext cx="36068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OR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6" name="object 776"/>
          <p:cNvSpPr txBox="1"/>
          <p:nvPr/>
        </p:nvSpPr>
        <p:spPr>
          <a:xfrm>
            <a:off x="5324347" y="2020646"/>
            <a:ext cx="75628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0990" algn="l"/>
                <a:tab pos="632460" algn="l"/>
              </a:tabLst>
            </a:pPr>
            <a:r>
              <a:rPr dirty="0" u="sng" sz="1750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750" spc="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750" b="1">
                <a:latin typeface="Times New Roman"/>
                <a:cs typeface="Times New Roman"/>
              </a:rPr>
              <a:t>	</a:t>
            </a:r>
            <a:r>
              <a:rPr dirty="0" baseline="1587" sz="2625" b="1">
                <a:latin typeface="Times New Roman"/>
                <a:cs typeface="Times New Roman"/>
              </a:rPr>
              <a:t>C	</a:t>
            </a:r>
            <a:r>
              <a:rPr dirty="0" u="sng" baseline="1587" sz="262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1587" sz="2625" spc="-1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endParaRPr baseline="1587" sz="2625">
              <a:latin typeface="Times New Roman"/>
              <a:cs typeface="Times New Roman"/>
            </a:endParaRPr>
          </a:p>
        </p:txBody>
      </p:sp>
      <p:sp>
        <p:nvSpPr>
          <p:cNvPr id="777" name="object 777"/>
          <p:cNvSpPr txBox="1"/>
          <p:nvPr/>
        </p:nvSpPr>
        <p:spPr>
          <a:xfrm>
            <a:off x="4042028" y="3538854"/>
            <a:ext cx="34861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OE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8" name="object 778"/>
          <p:cNvSpPr/>
          <p:nvPr/>
        </p:nvSpPr>
        <p:spPr>
          <a:xfrm>
            <a:off x="2545842" y="153695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2545842" y="1058417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 txBox="1"/>
          <p:nvPr/>
        </p:nvSpPr>
        <p:spPr>
          <a:xfrm>
            <a:off x="2671317" y="1057402"/>
            <a:ext cx="1010285" cy="42290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 b="1">
                <a:latin typeface="Times New Roman"/>
                <a:cs typeface="Times New Roman"/>
              </a:rPr>
              <a:t>Product</a:t>
            </a:r>
            <a:r>
              <a:rPr dirty="0" sz="130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and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300" spc="-15" b="1">
                <a:latin typeface="Times New Roman"/>
                <a:cs typeface="Times New Roman"/>
              </a:rPr>
              <a:t>input</a:t>
            </a:r>
            <a:r>
              <a:rPr dirty="0" sz="1300" spc="-6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81" name="object 781"/>
          <p:cNvSpPr/>
          <p:nvPr/>
        </p:nvSpPr>
        <p:spPr>
          <a:xfrm>
            <a:off x="2545842" y="153695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2545842" y="1058417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 txBox="1"/>
          <p:nvPr/>
        </p:nvSpPr>
        <p:spPr>
          <a:xfrm>
            <a:off x="4651375" y="4224909"/>
            <a:ext cx="113220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15" b="1">
                <a:latin typeface="Times New Roman"/>
                <a:cs typeface="Times New Roman"/>
              </a:rPr>
              <a:t>OR-OE=OI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4" name="object 784"/>
          <p:cNvSpPr txBox="1"/>
          <p:nvPr/>
        </p:nvSpPr>
        <p:spPr>
          <a:xfrm>
            <a:off x="5516626" y="4501718"/>
            <a:ext cx="148526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b="1">
                <a:latin typeface="Times New Roman"/>
                <a:cs typeface="Times New Roman"/>
              </a:rPr>
              <a:t>OI</a:t>
            </a:r>
            <a:r>
              <a:rPr dirty="0" sz="1750" spc="-240" b="1">
                <a:latin typeface="Times New Roman"/>
                <a:cs typeface="Times New Roman"/>
              </a:rPr>
              <a:t> </a:t>
            </a:r>
            <a:r>
              <a:rPr dirty="0" sz="1750" spc="10" b="1">
                <a:latin typeface="Times New Roman"/>
                <a:cs typeface="Times New Roman"/>
              </a:rPr>
              <a:t>-</a:t>
            </a:r>
            <a:r>
              <a:rPr dirty="0" sz="1750" spc="10" b="1">
                <a:latin typeface="Symbol"/>
                <a:cs typeface="Symbol"/>
              </a:rPr>
              <a:t></a:t>
            </a:r>
            <a:r>
              <a:rPr dirty="0" sz="1750" spc="10" b="1">
                <a:latin typeface="Times New Roman"/>
                <a:cs typeface="Times New Roman"/>
              </a:rPr>
              <a:t>NOA=C-I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5" name="object 785"/>
          <p:cNvSpPr txBox="1"/>
          <p:nvPr/>
        </p:nvSpPr>
        <p:spPr>
          <a:xfrm>
            <a:off x="6665721" y="4779391"/>
            <a:ext cx="179197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latin typeface="Times New Roman"/>
                <a:cs typeface="Times New Roman"/>
              </a:rPr>
              <a:t>C-I</a:t>
            </a:r>
            <a:r>
              <a:rPr dirty="0" sz="1750" spc="-210" b="1">
                <a:latin typeface="Times New Roman"/>
                <a:cs typeface="Times New Roman"/>
              </a:rPr>
              <a:t> </a:t>
            </a:r>
            <a:r>
              <a:rPr dirty="0" sz="1750" spc="-15" b="1">
                <a:latin typeface="Times New Roman"/>
                <a:cs typeface="Times New Roman"/>
              </a:rPr>
              <a:t>-</a:t>
            </a:r>
            <a:r>
              <a:rPr dirty="0" sz="1750" spc="-15" b="1">
                <a:latin typeface="Symbol"/>
                <a:cs typeface="Symbol"/>
              </a:rPr>
              <a:t></a:t>
            </a:r>
            <a:r>
              <a:rPr dirty="0" sz="1750" spc="-15" b="1">
                <a:latin typeface="Times New Roman"/>
                <a:cs typeface="Times New Roman"/>
              </a:rPr>
              <a:t>NFA+NFI=d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6" name="object 786"/>
          <p:cNvSpPr/>
          <p:nvPr/>
        </p:nvSpPr>
        <p:spPr>
          <a:xfrm>
            <a:off x="6643878" y="4536185"/>
            <a:ext cx="388620" cy="556260"/>
          </a:xfrm>
          <a:custGeom>
            <a:avLst/>
            <a:gdLst/>
            <a:ahLst/>
            <a:cxnLst/>
            <a:rect l="l" t="t" r="r" b="b"/>
            <a:pathLst>
              <a:path w="388620" h="556260">
                <a:moveTo>
                  <a:pt x="0" y="555751"/>
                </a:moveTo>
                <a:lnTo>
                  <a:pt x="388239" y="555751"/>
                </a:lnTo>
                <a:lnTo>
                  <a:pt x="388239" y="0"/>
                </a:lnTo>
                <a:lnTo>
                  <a:pt x="0" y="0"/>
                </a:lnTo>
                <a:lnTo>
                  <a:pt x="0" y="555751"/>
                </a:lnTo>
                <a:close/>
              </a:path>
            </a:pathLst>
          </a:custGeom>
          <a:ln w="6910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5481065" y="4260329"/>
            <a:ext cx="332105" cy="553720"/>
          </a:xfrm>
          <a:custGeom>
            <a:avLst/>
            <a:gdLst/>
            <a:ahLst/>
            <a:cxnLst/>
            <a:rect l="l" t="t" r="r" b="b"/>
            <a:pathLst>
              <a:path w="332104" h="553720">
                <a:moveTo>
                  <a:pt x="0" y="553097"/>
                </a:moveTo>
                <a:lnTo>
                  <a:pt x="331774" y="553097"/>
                </a:lnTo>
                <a:lnTo>
                  <a:pt x="331774" y="0"/>
                </a:lnTo>
                <a:lnTo>
                  <a:pt x="0" y="0"/>
                </a:lnTo>
                <a:lnTo>
                  <a:pt x="0" y="553097"/>
                </a:lnTo>
                <a:close/>
              </a:path>
            </a:pathLst>
          </a:custGeom>
          <a:ln w="6911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 txBox="1"/>
          <p:nvPr/>
        </p:nvSpPr>
        <p:spPr>
          <a:xfrm>
            <a:off x="64414" y="4584954"/>
            <a:ext cx="3124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i="1">
                <a:latin typeface="Times New Roman"/>
                <a:cs typeface="Times New Roman"/>
              </a:rPr>
              <a:t>K</a:t>
            </a:r>
            <a:r>
              <a:rPr dirty="0" sz="1200" spc="-5" i="1">
                <a:latin typeface="Times New Roman"/>
                <a:cs typeface="Times New Roman"/>
              </a:rPr>
              <a:t>ey</a:t>
            </a:r>
            <a:r>
              <a:rPr dirty="0" sz="1200" i="1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89" name="object 789"/>
          <p:cNvSpPr/>
          <p:nvPr/>
        </p:nvSpPr>
        <p:spPr>
          <a:xfrm>
            <a:off x="61197" y="4760976"/>
            <a:ext cx="429895" cy="203835"/>
          </a:xfrm>
          <a:custGeom>
            <a:avLst/>
            <a:gdLst/>
            <a:ahLst/>
            <a:cxnLst/>
            <a:rect l="l" t="t" r="r" b="b"/>
            <a:pathLst>
              <a:path w="429895" h="203835">
                <a:moveTo>
                  <a:pt x="0" y="203835"/>
                </a:moveTo>
                <a:lnTo>
                  <a:pt x="429895" y="203835"/>
                </a:lnTo>
                <a:lnTo>
                  <a:pt x="429895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491096" y="4760976"/>
            <a:ext cx="226060" cy="203835"/>
          </a:xfrm>
          <a:custGeom>
            <a:avLst/>
            <a:gdLst/>
            <a:ahLst/>
            <a:cxnLst/>
            <a:rect l="l" t="t" r="r" b="b"/>
            <a:pathLst>
              <a:path w="226059" h="203835">
                <a:moveTo>
                  <a:pt x="0" y="203835"/>
                </a:moveTo>
                <a:lnTo>
                  <a:pt x="226059" y="203835"/>
                </a:lnTo>
                <a:lnTo>
                  <a:pt x="226059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717156" y="4760976"/>
            <a:ext cx="2532380" cy="203835"/>
          </a:xfrm>
          <a:custGeom>
            <a:avLst/>
            <a:gdLst/>
            <a:ahLst/>
            <a:cxnLst/>
            <a:rect l="l" t="t" r="r" b="b"/>
            <a:pathLst>
              <a:path w="2532380" h="203835">
                <a:moveTo>
                  <a:pt x="0" y="203835"/>
                </a:moveTo>
                <a:lnTo>
                  <a:pt x="2532380" y="203835"/>
                </a:lnTo>
                <a:lnTo>
                  <a:pt x="2532380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61197" y="4964747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491096" y="4964747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717156" y="4964747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61197" y="5139728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67"/>
                </a:moveTo>
                <a:lnTo>
                  <a:pt x="429895" y="174967"/>
                </a:lnTo>
                <a:lnTo>
                  <a:pt x="429895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491096" y="5139728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67"/>
                </a:moveTo>
                <a:lnTo>
                  <a:pt x="226059" y="174967"/>
                </a:lnTo>
                <a:lnTo>
                  <a:pt x="226059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717156" y="5139728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67"/>
                </a:moveTo>
                <a:lnTo>
                  <a:pt x="2532380" y="174967"/>
                </a:lnTo>
                <a:lnTo>
                  <a:pt x="2532380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61197" y="5314734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94"/>
                </a:moveTo>
                <a:lnTo>
                  <a:pt x="429895" y="175094"/>
                </a:lnTo>
                <a:lnTo>
                  <a:pt x="429895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491096" y="5314734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94"/>
                </a:moveTo>
                <a:lnTo>
                  <a:pt x="226059" y="175094"/>
                </a:lnTo>
                <a:lnTo>
                  <a:pt x="226059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717156" y="5314734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94"/>
                </a:moveTo>
                <a:lnTo>
                  <a:pt x="2532380" y="175094"/>
                </a:lnTo>
                <a:lnTo>
                  <a:pt x="2532380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61197" y="5489803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688"/>
                </a:moveTo>
                <a:lnTo>
                  <a:pt x="429895" y="174688"/>
                </a:lnTo>
                <a:lnTo>
                  <a:pt x="429895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491096" y="5489803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688"/>
                </a:moveTo>
                <a:lnTo>
                  <a:pt x="226059" y="174688"/>
                </a:lnTo>
                <a:lnTo>
                  <a:pt x="226059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717156" y="5489803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688"/>
                </a:moveTo>
                <a:lnTo>
                  <a:pt x="2532380" y="174688"/>
                </a:lnTo>
                <a:lnTo>
                  <a:pt x="2532380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61197" y="5664492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491096" y="5664492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717156" y="5664492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61197" y="5839434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491096" y="5839434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717156" y="5839434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61197" y="6014377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69"/>
                </a:moveTo>
                <a:lnTo>
                  <a:pt x="429895" y="175069"/>
                </a:lnTo>
                <a:lnTo>
                  <a:pt x="429895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491096" y="6014377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69"/>
                </a:moveTo>
                <a:lnTo>
                  <a:pt x="226059" y="175069"/>
                </a:lnTo>
                <a:lnTo>
                  <a:pt x="226059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717156" y="6014377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69"/>
                </a:moveTo>
                <a:lnTo>
                  <a:pt x="2532380" y="175069"/>
                </a:lnTo>
                <a:lnTo>
                  <a:pt x="2532380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61197" y="6189459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69"/>
                </a:moveTo>
                <a:lnTo>
                  <a:pt x="429895" y="175069"/>
                </a:lnTo>
                <a:lnTo>
                  <a:pt x="429895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491096" y="6189459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69"/>
                </a:moveTo>
                <a:lnTo>
                  <a:pt x="226059" y="175069"/>
                </a:lnTo>
                <a:lnTo>
                  <a:pt x="226059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717156" y="6189459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69"/>
                </a:moveTo>
                <a:lnTo>
                  <a:pt x="2532380" y="175069"/>
                </a:lnTo>
                <a:lnTo>
                  <a:pt x="2532380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61197" y="6364528"/>
            <a:ext cx="429895" cy="203835"/>
          </a:xfrm>
          <a:custGeom>
            <a:avLst/>
            <a:gdLst/>
            <a:ahLst/>
            <a:cxnLst/>
            <a:rect l="l" t="t" r="r" b="b"/>
            <a:pathLst>
              <a:path w="429895" h="203834">
                <a:moveTo>
                  <a:pt x="0" y="203453"/>
                </a:moveTo>
                <a:lnTo>
                  <a:pt x="429895" y="203453"/>
                </a:lnTo>
                <a:lnTo>
                  <a:pt x="429895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491096" y="6364528"/>
            <a:ext cx="226060" cy="203835"/>
          </a:xfrm>
          <a:custGeom>
            <a:avLst/>
            <a:gdLst/>
            <a:ahLst/>
            <a:cxnLst/>
            <a:rect l="l" t="t" r="r" b="b"/>
            <a:pathLst>
              <a:path w="226059" h="203834">
                <a:moveTo>
                  <a:pt x="0" y="203453"/>
                </a:moveTo>
                <a:lnTo>
                  <a:pt x="226059" y="203453"/>
                </a:lnTo>
                <a:lnTo>
                  <a:pt x="226059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717156" y="6364528"/>
            <a:ext cx="2532380" cy="203835"/>
          </a:xfrm>
          <a:custGeom>
            <a:avLst/>
            <a:gdLst/>
            <a:ahLst/>
            <a:cxnLst/>
            <a:rect l="l" t="t" r="r" b="b"/>
            <a:pathLst>
              <a:path w="2532380" h="203834">
                <a:moveTo>
                  <a:pt x="0" y="203453"/>
                </a:moveTo>
                <a:lnTo>
                  <a:pt x="2532380" y="203453"/>
                </a:lnTo>
                <a:lnTo>
                  <a:pt x="2532380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819" name="object 819"/>
          <p:cNvGraphicFramePr>
            <a:graphicFrameLocks noGrp="1"/>
          </p:cNvGraphicFramePr>
          <p:nvPr/>
        </p:nvGraphicFramePr>
        <p:xfrm>
          <a:off x="-27635" y="4782124"/>
          <a:ext cx="3364229" cy="1746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10"/>
                <a:gridCol w="221615"/>
                <a:gridCol w="2618104"/>
              </a:tblGrid>
              <a:tr h="173590">
                <a:tc>
                  <a:txBody>
                    <a:bodyPr/>
                    <a:lstStyle/>
                    <a:p>
                      <a:pPr algn="r" marR="60325">
                        <a:lnSpc>
                          <a:spcPts val="1265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6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flow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debtholders and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issuers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535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flow to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shareholders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238">
                <a:tc>
                  <a:txBody>
                    <a:bodyPr/>
                    <a:lstStyle/>
                    <a:p>
                      <a:pPr algn="r" marR="5905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 flow from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operations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00">
                <a:tc>
                  <a:txBody>
                    <a:bodyPr/>
                    <a:lstStyle/>
                    <a:p>
                      <a:pPr algn="r" marR="59690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investment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692">
                <a:tc>
                  <a:txBody>
                    <a:bodyPr/>
                    <a:lstStyle/>
                    <a:p>
                      <a:pPr algn="r" marR="58419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23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074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revenue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955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expense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07">
                <a:tc>
                  <a:txBody>
                    <a:bodyPr/>
                    <a:lstStyle/>
                    <a:p>
                      <a:pPr algn="r" marR="571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2015">
                <a:tc>
                  <a:txBody>
                    <a:bodyPr/>
                    <a:lstStyle/>
                    <a:p>
                      <a:pPr algn="r" marR="57150">
                        <a:lnSpc>
                          <a:spcPts val="125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5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820" name="object 820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088" y="349123"/>
            <a:ext cx="64801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 Activities: All the Stocks &amp;</a:t>
            </a:r>
            <a:r>
              <a:rPr dirty="0" spc="-45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679" y="1375994"/>
            <a:ext cx="2141855" cy="17335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285115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Net operating assets </a:t>
            </a:r>
            <a:r>
              <a:rPr dirty="0" sz="1400" spc="-20" i="1">
                <a:latin typeface="Times New Roman"/>
                <a:cs typeface="Times New Roman"/>
              </a:rPr>
              <a:t>are  </a:t>
            </a:r>
            <a:r>
              <a:rPr dirty="0" sz="1400" i="1">
                <a:latin typeface="Times New Roman"/>
                <a:cs typeface="Times New Roman"/>
              </a:rPr>
              <a:t>employed in operations</a:t>
            </a:r>
            <a:r>
              <a:rPr dirty="0" sz="1400" spc="-28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to  generate</a:t>
            </a:r>
            <a:r>
              <a:rPr dirty="0" sz="1400" spc="-7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operating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10" i="1">
                <a:latin typeface="Times New Roman"/>
                <a:cs typeface="Times New Roman"/>
              </a:rPr>
              <a:t>revenue </a:t>
            </a:r>
            <a:r>
              <a:rPr dirty="0" sz="1400" i="1">
                <a:latin typeface="Times New Roman"/>
                <a:cs typeface="Times New Roman"/>
              </a:rPr>
              <a:t>(by selling</a:t>
            </a:r>
            <a:r>
              <a:rPr dirty="0" sz="1400" spc="-130" i="1">
                <a:latin typeface="Times New Roman"/>
                <a:cs typeface="Times New Roman"/>
              </a:rPr>
              <a:t> </a:t>
            </a:r>
            <a:r>
              <a:rPr dirty="0" sz="1400" spc="25" i="1">
                <a:latin typeface="Times New Roman"/>
                <a:cs typeface="Times New Roman"/>
              </a:rPr>
              <a:t>goodsand  </a:t>
            </a:r>
            <a:r>
              <a:rPr dirty="0" sz="1400" i="1">
                <a:latin typeface="Times New Roman"/>
                <a:cs typeface="Times New Roman"/>
              </a:rPr>
              <a:t>services to customers) and  incur operating expenses (by  buying </a:t>
            </a:r>
            <a:r>
              <a:rPr dirty="0" sz="1400" spc="-5" i="1">
                <a:latin typeface="Times New Roman"/>
                <a:cs typeface="Times New Roman"/>
              </a:rPr>
              <a:t>inputs</a:t>
            </a:r>
            <a:r>
              <a:rPr dirty="0" sz="1400" spc="-100" i="1">
                <a:latin typeface="Times New Roman"/>
                <a:cs typeface="Times New Roman"/>
              </a:rPr>
              <a:t> </a:t>
            </a:r>
            <a:r>
              <a:rPr dirty="0" sz="1400" spc="5" i="1">
                <a:latin typeface="Times New Roman"/>
                <a:cs typeface="Times New Roman"/>
              </a:rPr>
              <a:t>fromsuppliers).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i="1">
                <a:latin typeface="Times New Roman"/>
                <a:cs typeface="Times New Roman"/>
              </a:rPr>
              <a:t>∆ indicates</a:t>
            </a:r>
            <a:r>
              <a:rPr dirty="0" sz="1400" spc="-8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changes.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61682" y="160477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43628" y="1618488"/>
            <a:ext cx="2235835" cy="0"/>
          </a:xfrm>
          <a:custGeom>
            <a:avLst/>
            <a:gdLst/>
            <a:ahLst/>
            <a:cxnLst/>
            <a:rect l="l" t="t" r="r" b="b"/>
            <a:pathLst>
              <a:path w="2235834" h="0">
                <a:moveTo>
                  <a:pt x="0" y="0"/>
                </a:moveTo>
                <a:lnTo>
                  <a:pt x="2235580" y="0"/>
                </a:lnTo>
              </a:path>
            </a:pathLst>
          </a:custGeom>
          <a:ln w="27431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43628" y="1632204"/>
            <a:ext cx="588010" cy="694690"/>
          </a:xfrm>
          <a:custGeom>
            <a:avLst/>
            <a:gdLst/>
            <a:ahLst/>
            <a:cxnLst/>
            <a:rect l="l" t="t" r="r" b="b"/>
            <a:pathLst>
              <a:path w="588010" h="694689">
                <a:moveTo>
                  <a:pt x="587756" y="0"/>
                </a:moveTo>
                <a:lnTo>
                  <a:pt x="0" y="0"/>
                </a:lnTo>
                <a:lnTo>
                  <a:pt x="0" y="694690"/>
                </a:lnTo>
                <a:lnTo>
                  <a:pt x="587756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43628" y="1632204"/>
            <a:ext cx="1176655" cy="1390015"/>
          </a:xfrm>
          <a:custGeom>
            <a:avLst/>
            <a:gdLst/>
            <a:ahLst/>
            <a:cxnLst/>
            <a:rect l="l" t="t" r="r" b="b"/>
            <a:pathLst>
              <a:path w="1176654" h="1390014">
                <a:moveTo>
                  <a:pt x="1176527" y="0"/>
                </a:moveTo>
                <a:lnTo>
                  <a:pt x="588137" y="0"/>
                </a:lnTo>
                <a:lnTo>
                  <a:pt x="0" y="694690"/>
                </a:lnTo>
                <a:lnTo>
                  <a:pt x="0" y="1389507"/>
                </a:lnTo>
                <a:lnTo>
                  <a:pt x="1176527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43628" y="1632204"/>
            <a:ext cx="1468120" cy="1732280"/>
          </a:xfrm>
          <a:custGeom>
            <a:avLst/>
            <a:gdLst/>
            <a:ahLst/>
            <a:cxnLst/>
            <a:rect l="l" t="t" r="r" b="b"/>
            <a:pathLst>
              <a:path w="1468120" h="1732279">
                <a:moveTo>
                  <a:pt x="1467612" y="0"/>
                </a:moveTo>
                <a:lnTo>
                  <a:pt x="1176782" y="0"/>
                </a:lnTo>
                <a:lnTo>
                  <a:pt x="0" y="1388872"/>
                </a:lnTo>
                <a:lnTo>
                  <a:pt x="0" y="1732153"/>
                </a:lnTo>
                <a:lnTo>
                  <a:pt x="1467612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43628" y="1632204"/>
            <a:ext cx="1757045" cy="2075814"/>
          </a:xfrm>
          <a:custGeom>
            <a:avLst/>
            <a:gdLst/>
            <a:ahLst/>
            <a:cxnLst/>
            <a:rect l="l" t="t" r="r" b="b"/>
            <a:pathLst>
              <a:path w="1757045" h="2075814">
                <a:moveTo>
                  <a:pt x="1757045" y="0"/>
                </a:moveTo>
                <a:lnTo>
                  <a:pt x="1466469" y="0"/>
                </a:lnTo>
                <a:lnTo>
                  <a:pt x="0" y="1732153"/>
                </a:lnTo>
                <a:lnTo>
                  <a:pt x="0" y="2075434"/>
                </a:lnTo>
                <a:lnTo>
                  <a:pt x="1757045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643628" y="1632204"/>
            <a:ext cx="2055495" cy="2427605"/>
          </a:xfrm>
          <a:custGeom>
            <a:avLst/>
            <a:gdLst/>
            <a:ahLst/>
            <a:cxnLst/>
            <a:rect l="l" t="t" r="r" b="b"/>
            <a:pathLst>
              <a:path w="2055495" h="2427604">
                <a:moveTo>
                  <a:pt x="2055368" y="0"/>
                </a:moveTo>
                <a:lnTo>
                  <a:pt x="1757934" y="0"/>
                </a:lnTo>
                <a:lnTo>
                  <a:pt x="0" y="2076196"/>
                </a:lnTo>
                <a:lnTo>
                  <a:pt x="0" y="2427478"/>
                </a:lnTo>
                <a:lnTo>
                  <a:pt x="2055368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43628" y="1632204"/>
            <a:ext cx="2207895" cy="2599690"/>
          </a:xfrm>
          <a:custGeom>
            <a:avLst/>
            <a:gdLst/>
            <a:ahLst/>
            <a:cxnLst/>
            <a:rect l="l" t="t" r="r" b="b"/>
            <a:pathLst>
              <a:path w="2207895" h="2599690">
                <a:moveTo>
                  <a:pt x="2207895" y="0"/>
                </a:moveTo>
                <a:lnTo>
                  <a:pt x="2055368" y="0"/>
                </a:lnTo>
                <a:lnTo>
                  <a:pt x="0" y="2427605"/>
                </a:lnTo>
                <a:lnTo>
                  <a:pt x="0" y="2599436"/>
                </a:lnTo>
                <a:lnTo>
                  <a:pt x="145161" y="2599436"/>
                </a:lnTo>
                <a:lnTo>
                  <a:pt x="2207895" y="163322"/>
                </a:lnTo>
                <a:lnTo>
                  <a:pt x="2207895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788408" y="1795272"/>
            <a:ext cx="2063750" cy="2436495"/>
          </a:xfrm>
          <a:custGeom>
            <a:avLst/>
            <a:gdLst/>
            <a:ahLst/>
            <a:cxnLst/>
            <a:rect l="l" t="t" r="r" b="b"/>
            <a:pathLst>
              <a:path w="2063750" h="2436495">
                <a:moveTo>
                  <a:pt x="2063368" y="0"/>
                </a:moveTo>
                <a:lnTo>
                  <a:pt x="0" y="2436367"/>
                </a:lnTo>
                <a:lnTo>
                  <a:pt x="297814" y="2436367"/>
                </a:lnTo>
                <a:lnTo>
                  <a:pt x="2063368" y="351536"/>
                </a:lnTo>
                <a:lnTo>
                  <a:pt x="206336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085588" y="2147316"/>
            <a:ext cx="1766570" cy="2084705"/>
          </a:xfrm>
          <a:custGeom>
            <a:avLst/>
            <a:gdLst/>
            <a:ahLst/>
            <a:cxnLst/>
            <a:rect l="l" t="t" r="r" b="b"/>
            <a:pathLst>
              <a:path w="1766570" h="2084704">
                <a:moveTo>
                  <a:pt x="1766189" y="0"/>
                </a:moveTo>
                <a:lnTo>
                  <a:pt x="0" y="2084705"/>
                </a:lnTo>
                <a:lnTo>
                  <a:pt x="290829" y="2084705"/>
                </a:lnTo>
                <a:lnTo>
                  <a:pt x="1766189" y="343408"/>
                </a:lnTo>
                <a:lnTo>
                  <a:pt x="1766189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376671" y="2490216"/>
            <a:ext cx="1475105" cy="1741805"/>
          </a:xfrm>
          <a:custGeom>
            <a:avLst/>
            <a:gdLst/>
            <a:ahLst/>
            <a:cxnLst/>
            <a:rect l="l" t="t" r="r" b="b"/>
            <a:pathLst>
              <a:path w="1475104" h="1741804">
                <a:moveTo>
                  <a:pt x="1474597" y="0"/>
                </a:moveTo>
                <a:lnTo>
                  <a:pt x="0" y="1741424"/>
                </a:lnTo>
                <a:lnTo>
                  <a:pt x="290829" y="1741424"/>
                </a:lnTo>
                <a:lnTo>
                  <a:pt x="1474597" y="343281"/>
                </a:lnTo>
                <a:lnTo>
                  <a:pt x="1474597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667755" y="2833116"/>
            <a:ext cx="1183640" cy="1397635"/>
          </a:xfrm>
          <a:custGeom>
            <a:avLst/>
            <a:gdLst/>
            <a:ahLst/>
            <a:cxnLst/>
            <a:rect l="l" t="t" r="r" b="b"/>
            <a:pathLst>
              <a:path w="1183640" h="1397635">
                <a:moveTo>
                  <a:pt x="1183513" y="0"/>
                </a:moveTo>
                <a:lnTo>
                  <a:pt x="0" y="1397381"/>
                </a:lnTo>
                <a:lnTo>
                  <a:pt x="297434" y="1397381"/>
                </a:lnTo>
                <a:lnTo>
                  <a:pt x="1183513" y="351282"/>
                </a:lnTo>
                <a:lnTo>
                  <a:pt x="1183513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964935" y="3185160"/>
            <a:ext cx="887094" cy="1047115"/>
          </a:xfrm>
          <a:custGeom>
            <a:avLst/>
            <a:gdLst/>
            <a:ahLst/>
            <a:cxnLst/>
            <a:rect l="l" t="t" r="r" b="b"/>
            <a:pathLst>
              <a:path w="887095" h="1047114">
                <a:moveTo>
                  <a:pt x="886713" y="0"/>
                </a:moveTo>
                <a:lnTo>
                  <a:pt x="0" y="1046733"/>
                </a:lnTo>
                <a:lnTo>
                  <a:pt x="588771" y="1046733"/>
                </a:lnTo>
                <a:lnTo>
                  <a:pt x="886713" y="695070"/>
                </a:lnTo>
                <a:lnTo>
                  <a:pt x="886713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553200" y="3880103"/>
            <a:ext cx="299085" cy="351790"/>
          </a:xfrm>
          <a:custGeom>
            <a:avLst/>
            <a:gdLst/>
            <a:ahLst/>
            <a:cxnLst/>
            <a:rect l="l" t="t" r="r" b="b"/>
            <a:pathLst>
              <a:path w="299084" h="351789">
                <a:moveTo>
                  <a:pt x="298576" y="0"/>
                </a:moveTo>
                <a:lnTo>
                  <a:pt x="0" y="351790"/>
                </a:lnTo>
                <a:lnTo>
                  <a:pt x="291592" y="351790"/>
                </a:lnTo>
                <a:lnTo>
                  <a:pt x="298576" y="343408"/>
                </a:lnTo>
                <a:lnTo>
                  <a:pt x="298576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661150" y="1743455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259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957315" y="1767649"/>
            <a:ext cx="728345" cy="0"/>
          </a:xfrm>
          <a:custGeom>
            <a:avLst/>
            <a:gdLst/>
            <a:ahLst/>
            <a:cxnLst/>
            <a:rect l="l" t="t" r="r" b="b"/>
            <a:pathLst>
              <a:path w="728345" h="0">
                <a:moveTo>
                  <a:pt x="0" y="0"/>
                </a:moveTo>
                <a:lnTo>
                  <a:pt x="728217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957315" y="1944141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8851"/>
                </a:moveTo>
                <a:lnTo>
                  <a:pt x="679284" y="158851"/>
                </a:lnTo>
                <a:lnTo>
                  <a:pt x="679284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957315" y="1792274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1968"/>
                </a:moveTo>
                <a:lnTo>
                  <a:pt x="679284" y="151968"/>
                </a:lnTo>
                <a:lnTo>
                  <a:pt x="679284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957315" y="2255723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9308"/>
                </a:moveTo>
                <a:lnTo>
                  <a:pt x="679284" y="159308"/>
                </a:lnTo>
                <a:lnTo>
                  <a:pt x="679284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957315" y="2103145"/>
            <a:ext cx="679450" cy="153035"/>
          </a:xfrm>
          <a:custGeom>
            <a:avLst/>
            <a:gdLst/>
            <a:ahLst/>
            <a:cxnLst/>
            <a:rect l="l" t="t" r="r" b="b"/>
            <a:pathLst>
              <a:path w="679450" h="153035">
                <a:moveTo>
                  <a:pt x="0" y="152628"/>
                </a:moveTo>
                <a:lnTo>
                  <a:pt x="679284" y="152628"/>
                </a:lnTo>
                <a:lnTo>
                  <a:pt x="679284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957315" y="2415539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957315" y="2567914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19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957315" y="2727960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957315" y="2880309"/>
            <a:ext cx="679450" cy="158750"/>
          </a:xfrm>
          <a:custGeom>
            <a:avLst/>
            <a:gdLst/>
            <a:ahLst/>
            <a:cxnLst/>
            <a:rect l="l" t="t" r="r" b="b"/>
            <a:pathLst>
              <a:path w="679450" h="158750">
                <a:moveTo>
                  <a:pt x="0" y="158419"/>
                </a:moveTo>
                <a:lnTo>
                  <a:pt x="679284" y="158419"/>
                </a:lnTo>
                <a:lnTo>
                  <a:pt x="679284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957315" y="3038855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957315" y="3191230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957315" y="3351276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957315" y="3503625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943"/>
                </a:moveTo>
                <a:lnTo>
                  <a:pt x="679284" y="159943"/>
                </a:lnTo>
                <a:lnTo>
                  <a:pt x="679284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957315" y="3814673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957315" y="366217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957315" y="397459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399"/>
                </a:moveTo>
                <a:lnTo>
                  <a:pt x="679284" y="152399"/>
                </a:lnTo>
                <a:lnTo>
                  <a:pt x="679284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9042527" y="160477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778495" y="1618488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59" h="0">
                <a:moveTo>
                  <a:pt x="0" y="0"/>
                </a:moveTo>
                <a:lnTo>
                  <a:pt x="1280159" y="0"/>
                </a:lnTo>
              </a:path>
            </a:pathLst>
          </a:custGeom>
          <a:ln w="27431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778495" y="1632204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4" h="693419">
                <a:moveTo>
                  <a:pt x="331850" y="0"/>
                </a:moveTo>
                <a:lnTo>
                  <a:pt x="0" y="0"/>
                </a:lnTo>
                <a:lnTo>
                  <a:pt x="0" y="693166"/>
                </a:lnTo>
                <a:lnTo>
                  <a:pt x="33185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778495" y="1632204"/>
            <a:ext cx="664210" cy="1386205"/>
          </a:xfrm>
          <a:custGeom>
            <a:avLst/>
            <a:gdLst/>
            <a:ahLst/>
            <a:cxnLst/>
            <a:rect l="l" t="t" r="r" b="b"/>
            <a:pathLst>
              <a:path w="664209" h="1386205">
                <a:moveTo>
                  <a:pt x="664209" y="0"/>
                </a:moveTo>
                <a:lnTo>
                  <a:pt x="332231" y="0"/>
                </a:lnTo>
                <a:lnTo>
                  <a:pt x="0" y="693166"/>
                </a:lnTo>
                <a:lnTo>
                  <a:pt x="0" y="1386205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778495" y="1632204"/>
            <a:ext cx="830580" cy="1732914"/>
          </a:xfrm>
          <a:custGeom>
            <a:avLst/>
            <a:gdLst/>
            <a:ahLst/>
            <a:cxnLst/>
            <a:rect l="l" t="t" r="r" b="b"/>
            <a:pathLst>
              <a:path w="830579" h="1732914">
                <a:moveTo>
                  <a:pt x="830579" y="0"/>
                </a:moveTo>
                <a:lnTo>
                  <a:pt x="664590" y="0"/>
                </a:lnTo>
                <a:lnTo>
                  <a:pt x="0" y="1386078"/>
                </a:lnTo>
                <a:lnTo>
                  <a:pt x="0" y="1732407"/>
                </a:lnTo>
                <a:lnTo>
                  <a:pt x="830579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778495" y="1632204"/>
            <a:ext cx="996950" cy="2080260"/>
          </a:xfrm>
          <a:custGeom>
            <a:avLst/>
            <a:gdLst/>
            <a:ahLst/>
            <a:cxnLst/>
            <a:rect l="l" t="t" r="r" b="b"/>
            <a:pathLst>
              <a:path w="996950" h="2080260">
                <a:moveTo>
                  <a:pt x="996696" y="0"/>
                </a:moveTo>
                <a:lnTo>
                  <a:pt x="830326" y="0"/>
                </a:lnTo>
                <a:lnTo>
                  <a:pt x="0" y="1733042"/>
                </a:lnTo>
                <a:lnTo>
                  <a:pt x="0" y="2079879"/>
                </a:lnTo>
                <a:lnTo>
                  <a:pt x="996696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778495" y="1632204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4" h="2426335">
                <a:moveTo>
                  <a:pt x="1162430" y="0"/>
                </a:moveTo>
                <a:lnTo>
                  <a:pt x="996442" y="0"/>
                </a:lnTo>
                <a:lnTo>
                  <a:pt x="0" y="2079625"/>
                </a:lnTo>
                <a:lnTo>
                  <a:pt x="0" y="2426081"/>
                </a:lnTo>
                <a:lnTo>
                  <a:pt x="1162430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778495" y="1632204"/>
            <a:ext cx="1254125" cy="2599690"/>
          </a:xfrm>
          <a:custGeom>
            <a:avLst/>
            <a:gdLst/>
            <a:ahLst/>
            <a:cxnLst/>
            <a:rect l="l" t="t" r="r" b="b"/>
            <a:pathLst>
              <a:path w="1254125" h="2599690">
                <a:moveTo>
                  <a:pt x="1253744" y="0"/>
                </a:moveTo>
                <a:lnTo>
                  <a:pt x="1163701" y="0"/>
                </a:lnTo>
                <a:lnTo>
                  <a:pt x="0" y="2426335"/>
                </a:lnTo>
                <a:lnTo>
                  <a:pt x="0" y="2599436"/>
                </a:lnTo>
                <a:lnTo>
                  <a:pt x="83057" y="2599436"/>
                </a:lnTo>
                <a:lnTo>
                  <a:pt x="1253744" y="158876"/>
                </a:lnTo>
                <a:lnTo>
                  <a:pt x="125374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860792" y="1792223"/>
            <a:ext cx="1170305" cy="2439670"/>
          </a:xfrm>
          <a:custGeom>
            <a:avLst/>
            <a:gdLst/>
            <a:ahLst/>
            <a:cxnLst/>
            <a:rect l="l" t="t" r="r" b="b"/>
            <a:pathLst>
              <a:path w="1170304" h="2439670">
                <a:moveTo>
                  <a:pt x="1170051" y="0"/>
                </a:moveTo>
                <a:lnTo>
                  <a:pt x="0" y="2439289"/>
                </a:lnTo>
                <a:lnTo>
                  <a:pt x="166369" y="2439289"/>
                </a:lnTo>
                <a:lnTo>
                  <a:pt x="1170051" y="346328"/>
                </a:lnTo>
                <a:lnTo>
                  <a:pt x="1170051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8028431" y="2138172"/>
            <a:ext cx="1002665" cy="2094230"/>
          </a:xfrm>
          <a:custGeom>
            <a:avLst/>
            <a:gdLst/>
            <a:ahLst/>
            <a:cxnLst/>
            <a:rect l="l" t="t" r="r" b="b"/>
            <a:pathLst>
              <a:path w="1002665" h="2094229">
                <a:moveTo>
                  <a:pt x="1002538" y="0"/>
                </a:moveTo>
                <a:lnTo>
                  <a:pt x="0" y="2093721"/>
                </a:lnTo>
                <a:lnTo>
                  <a:pt x="165735" y="2093721"/>
                </a:lnTo>
                <a:lnTo>
                  <a:pt x="1002538" y="346582"/>
                </a:lnTo>
                <a:lnTo>
                  <a:pt x="1002538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8194547" y="2484120"/>
            <a:ext cx="838200" cy="1746885"/>
          </a:xfrm>
          <a:custGeom>
            <a:avLst/>
            <a:gdLst/>
            <a:ahLst/>
            <a:cxnLst/>
            <a:rect l="l" t="t" r="r" b="b"/>
            <a:pathLst>
              <a:path w="838200" h="1746885">
                <a:moveTo>
                  <a:pt x="837692" y="0"/>
                </a:moveTo>
                <a:lnTo>
                  <a:pt x="0" y="1746503"/>
                </a:lnTo>
                <a:lnTo>
                  <a:pt x="166370" y="1746503"/>
                </a:lnTo>
                <a:lnTo>
                  <a:pt x="837692" y="346455"/>
                </a:lnTo>
                <a:lnTo>
                  <a:pt x="837692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8360664" y="2831592"/>
            <a:ext cx="670560" cy="1400175"/>
          </a:xfrm>
          <a:custGeom>
            <a:avLst/>
            <a:gdLst/>
            <a:ahLst/>
            <a:cxnLst/>
            <a:rect l="l" t="t" r="r" b="b"/>
            <a:pathLst>
              <a:path w="670559" h="1400175">
                <a:moveTo>
                  <a:pt x="670178" y="0"/>
                </a:moveTo>
                <a:lnTo>
                  <a:pt x="0" y="1400048"/>
                </a:lnTo>
                <a:lnTo>
                  <a:pt x="165734" y="1400048"/>
                </a:lnTo>
                <a:lnTo>
                  <a:pt x="670178" y="346456"/>
                </a:lnTo>
                <a:lnTo>
                  <a:pt x="670178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8526780" y="3177539"/>
            <a:ext cx="504825" cy="1054735"/>
          </a:xfrm>
          <a:custGeom>
            <a:avLst/>
            <a:gdLst/>
            <a:ahLst/>
            <a:cxnLst/>
            <a:rect l="l" t="t" r="r" b="b"/>
            <a:pathLst>
              <a:path w="504825" h="1054735">
                <a:moveTo>
                  <a:pt x="504317" y="0"/>
                </a:moveTo>
                <a:lnTo>
                  <a:pt x="0" y="1054354"/>
                </a:lnTo>
                <a:lnTo>
                  <a:pt x="331597" y="1054354"/>
                </a:lnTo>
                <a:lnTo>
                  <a:pt x="504317" y="693293"/>
                </a:lnTo>
                <a:lnTo>
                  <a:pt x="504317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8859011" y="3870959"/>
            <a:ext cx="172085" cy="361315"/>
          </a:xfrm>
          <a:custGeom>
            <a:avLst/>
            <a:gdLst/>
            <a:ahLst/>
            <a:cxnLst/>
            <a:rect l="l" t="t" r="r" b="b"/>
            <a:pathLst>
              <a:path w="172084" h="361314">
                <a:moveTo>
                  <a:pt x="171958" y="0"/>
                </a:moveTo>
                <a:lnTo>
                  <a:pt x="0" y="360806"/>
                </a:lnTo>
                <a:lnTo>
                  <a:pt x="165100" y="360806"/>
                </a:lnTo>
                <a:lnTo>
                  <a:pt x="171958" y="346582"/>
                </a:lnTo>
                <a:lnTo>
                  <a:pt x="171958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6057235" y="2294914"/>
            <a:ext cx="539115" cy="12928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4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Financial</a:t>
            </a:r>
            <a:endParaRPr sz="175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25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30" b="1">
                <a:solidFill>
                  <a:srgbClr val="043BE8"/>
                </a:solidFill>
                <a:latin typeface="Times New Roman"/>
                <a:cs typeface="Times New Roman"/>
              </a:rPr>
              <a:t>(NFA)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8893047" y="1688592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5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882128" y="1712848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7882128" y="17713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61"/>
                </a:moveTo>
                <a:lnTo>
                  <a:pt x="982751" y="20361"/>
                </a:lnTo>
                <a:lnTo>
                  <a:pt x="982751" y="0"/>
                </a:lnTo>
                <a:lnTo>
                  <a:pt x="0" y="0"/>
                </a:lnTo>
                <a:lnTo>
                  <a:pt x="0" y="2036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7882128" y="175769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78"/>
                </a:moveTo>
                <a:lnTo>
                  <a:pt x="982751" y="13578"/>
                </a:lnTo>
                <a:lnTo>
                  <a:pt x="982751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7882128" y="17373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7882128" y="182668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7882128" y="1792223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417"/>
                </a:moveTo>
                <a:lnTo>
                  <a:pt x="982726" y="34417"/>
                </a:lnTo>
                <a:lnTo>
                  <a:pt x="982726" y="0"/>
                </a:lnTo>
                <a:lnTo>
                  <a:pt x="0" y="0"/>
                </a:lnTo>
                <a:lnTo>
                  <a:pt x="0" y="3441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7882128" y="18409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882128" y="187464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882128" y="186076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882128" y="18958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882128" y="190952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882128" y="1930907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7882128" y="1964446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7882128" y="19857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882128" y="19994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882128" y="20208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882128" y="20344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7882128" y="20558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882128" y="206953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7882128" y="20894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7882128" y="210313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7882128" y="21244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882128" y="213812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7882128" y="21594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7882128" y="217934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7882128" y="21945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7882128" y="221442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7882128" y="22280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7882128" y="22632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7882128" y="22493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7882128" y="22844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7882128" y="22981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7882128" y="23180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7882128" y="233173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7882128" y="235301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7882128" y="23743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7882128" y="23880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7882128" y="2409444"/>
            <a:ext cx="982980" cy="33655"/>
          </a:xfrm>
          <a:custGeom>
            <a:avLst/>
            <a:gdLst/>
            <a:ahLst/>
            <a:cxnLst/>
            <a:rect l="l" t="t" r="r" b="b"/>
            <a:pathLst>
              <a:path w="982979" h="33655">
                <a:moveTo>
                  <a:pt x="0" y="33146"/>
                </a:moveTo>
                <a:lnTo>
                  <a:pt x="982726" y="33146"/>
                </a:lnTo>
                <a:lnTo>
                  <a:pt x="982726" y="0"/>
                </a:lnTo>
                <a:lnTo>
                  <a:pt x="0" y="0"/>
                </a:lnTo>
                <a:lnTo>
                  <a:pt x="0" y="33146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7882128" y="24429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7882128" y="24566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7882128" y="24780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7882128" y="24916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882128" y="2526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882128" y="2513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882128" y="254662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7882128" y="25617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882128" y="260270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882128" y="258168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6"/>
                </a:moveTo>
                <a:lnTo>
                  <a:pt x="982751" y="21056"/>
                </a:lnTo>
                <a:lnTo>
                  <a:pt x="982751" y="0"/>
                </a:lnTo>
                <a:lnTo>
                  <a:pt x="0" y="0"/>
                </a:lnTo>
                <a:lnTo>
                  <a:pt x="0" y="2105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882128" y="26374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882128" y="261670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882128" y="26857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7882128" y="267220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91"/>
                </a:moveTo>
                <a:lnTo>
                  <a:pt x="982751" y="13591"/>
                </a:lnTo>
                <a:lnTo>
                  <a:pt x="982751" y="0"/>
                </a:lnTo>
                <a:lnTo>
                  <a:pt x="0" y="0"/>
                </a:lnTo>
                <a:lnTo>
                  <a:pt x="0" y="13591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7882128" y="26517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7882128" y="274167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544"/>
                </a:moveTo>
                <a:lnTo>
                  <a:pt x="982726" y="34544"/>
                </a:lnTo>
                <a:lnTo>
                  <a:pt x="982726" y="0"/>
                </a:lnTo>
                <a:lnTo>
                  <a:pt x="0" y="0"/>
                </a:lnTo>
                <a:lnTo>
                  <a:pt x="0" y="3454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7882128" y="27206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751" y="21057"/>
                </a:lnTo>
                <a:lnTo>
                  <a:pt x="982751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7882128" y="27065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7903971" y="2122042"/>
            <a:ext cx="421005" cy="372110"/>
          </a:xfrm>
          <a:custGeom>
            <a:avLst/>
            <a:gdLst/>
            <a:ahLst/>
            <a:cxnLst/>
            <a:rect l="l" t="t" r="r" b="b"/>
            <a:pathLst>
              <a:path w="421004" h="372110">
                <a:moveTo>
                  <a:pt x="59021" y="279400"/>
                </a:moveTo>
                <a:lnTo>
                  <a:pt x="16509" y="279400"/>
                </a:lnTo>
                <a:lnTo>
                  <a:pt x="18033" y="280670"/>
                </a:lnTo>
                <a:lnTo>
                  <a:pt x="19557" y="280670"/>
                </a:lnTo>
                <a:lnTo>
                  <a:pt x="22478" y="283210"/>
                </a:lnTo>
                <a:lnTo>
                  <a:pt x="26797" y="288289"/>
                </a:lnTo>
                <a:lnTo>
                  <a:pt x="82676" y="345439"/>
                </a:lnTo>
                <a:lnTo>
                  <a:pt x="86995" y="350520"/>
                </a:lnTo>
                <a:lnTo>
                  <a:pt x="89407" y="353060"/>
                </a:lnTo>
                <a:lnTo>
                  <a:pt x="89916" y="354330"/>
                </a:lnTo>
                <a:lnTo>
                  <a:pt x="90677" y="356870"/>
                </a:lnTo>
                <a:lnTo>
                  <a:pt x="90677" y="358139"/>
                </a:lnTo>
                <a:lnTo>
                  <a:pt x="90043" y="360680"/>
                </a:lnTo>
                <a:lnTo>
                  <a:pt x="89534" y="363220"/>
                </a:lnTo>
                <a:lnTo>
                  <a:pt x="87883" y="364489"/>
                </a:lnTo>
                <a:lnTo>
                  <a:pt x="85344" y="367030"/>
                </a:lnTo>
                <a:lnTo>
                  <a:pt x="82423" y="370839"/>
                </a:lnTo>
                <a:lnTo>
                  <a:pt x="84835" y="372110"/>
                </a:lnTo>
                <a:lnTo>
                  <a:pt x="124078" y="335280"/>
                </a:lnTo>
                <a:lnTo>
                  <a:pt x="126365" y="332739"/>
                </a:lnTo>
                <a:lnTo>
                  <a:pt x="112522" y="332739"/>
                </a:lnTo>
                <a:lnTo>
                  <a:pt x="107950" y="330200"/>
                </a:lnTo>
                <a:lnTo>
                  <a:pt x="59021" y="279400"/>
                </a:lnTo>
                <a:close/>
              </a:path>
              <a:path w="421004" h="372110">
                <a:moveTo>
                  <a:pt x="129729" y="242570"/>
                </a:moveTo>
                <a:lnTo>
                  <a:pt x="68960" y="242570"/>
                </a:lnTo>
                <a:lnTo>
                  <a:pt x="76834" y="245110"/>
                </a:lnTo>
                <a:lnTo>
                  <a:pt x="84433" y="247650"/>
                </a:lnTo>
                <a:lnTo>
                  <a:pt x="117228" y="276860"/>
                </a:lnTo>
                <a:lnTo>
                  <a:pt x="130301" y="304800"/>
                </a:lnTo>
                <a:lnTo>
                  <a:pt x="130280" y="311150"/>
                </a:lnTo>
                <a:lnTo>
                  <a:pt x="128698" y="317500"/>
                </a:lnTo>
                <a:lnTo>
                  <a:pt x="125569" y="322580"/>
                </a:lnTo>
                <a:lnTo>
                  <a:pt x="120903" y="328930"/>
                </a:lnTo>
                <a:lnTo>
                  <a:pt x="118745" y="330200"/>
                </a:lnTo>
                <a:lnTo>
                  <a:pt x="116712" y="331470"/>
                </a:lnTo>
                <a:lnTo>
                  <a:pt x="114934" y="332739"/>
                </a:lnTo>
                <a:lnTo>
                  <a:pt x="126365" y="332739"/>
                </a:lnTo>
                <a:lnTo>
                  <a:pt x="129794" y="328930"/>
                </a:lnTo>
                <a:lnTo>
                  <a:pt x="133603" y="325120"/>
                </a:lnTo>
                <a:lnTo>
                  <a:pt x="135762" y="321310"/>
                </a:lnTo>
                <a:lnTo>
                  <a:pt x="140716" y="314960"/>
                </a:lnTo>
                <a:lnTo>
                  <a:pt x="144145" y="308610"/>
                </a:lnTo>
                <a:lnTo>
                  <a:pt x="148462" y="295910"/>
                </a:lnTo>
                <a:lnTo>
                  <a:pt x="149478" y="290830"/>
                </a:lnTo>
                <a:lnTo>
                  <a:pt x="149225" y="276860"/>
                </a:lnTo>
                <a:lnTo>
                  <a:pt x="147700" y="270510"/>
                </a:lnTo>
                <a:lnTo>
                  <a:pt x="141604" y="256539"/>
                </a:lnTo>
                <a:lnTo>
                  <a:pt x="137032" y="250189"/>
                </a:lnTo>
                <a:lnTo>
                  <a:pt x="131063" y="243839"/>
                </a:lnTo>
                <a:lnTo>
                  <a:pt x="129729" y="242570"/>
                </a:lnTo>
                <a:close/>
              </a:path>
              <a:path w="421004" h="372110">
                <a:moveTo>
                  <a:pt x="93638" y="223520"/>
                </a:moveTo>
                <a:lnTo>
                  <a:pt x="85375" y="223520"/>
                </a:lnTo>
                <a:lnTo>
                  <a:pt x="68706" y="226060"/>
                </a:lnTo>
                <a:lnTo>
                  <a:pt x="61727" y="229870"/>
                </a:lnTo>
                <a:lnTo>
                  <a:pt x="54498" y="233680"/>
                </a:lnTo>
                <a:lnTo>
                  <a:pt x="47007" y="240030"/>
                </a:lnTo>
                <a:lnTo>
                  <a:pt x="39243" y="246380"/>
                </a:lnTo>
                <a:lnTo>
                  <a:pt x="0" y="284480"/>
                </a:lnTo>
                <a:lnTo>
                  <a:pt x="2285" y="287020"/>
                </a:lnTo>
                <a:lnTo>
                  <a:pt x="5206" y="284480"/>
                </a:lnTo>
                <a:lnTo>
                  <a:pt x="7620" y="281939"/>
                </a:lnTo>
                <a:lnTo>
                  <a:pt x="10032" y="280670"/>
                </a:lnTo>
                <a:lnTo>
                  <a:pt x="12319" y="279400"/>
                </a:lnTo>
                <a:lnTo>
                  <a:pt x="59021" y="279400"/>
                </a:lnTo>
                <a:lnTo>
                  <a:pt x="38226" y="257810"/>
                </a:lnTo>
                <a:lnTo>
                  <a:pt x="45466" y="250189"/>
                </a:lnTo>
                <a:lnTo>
                  <a:pt x="51180" y="246380"/>
                </a:lnTo>
                <a:lnTo>
                  <a:pt x="55625" y="245110"/>
                </a:lnTo>
                <a:lnTo>
                  <a:pt x="61849" y="242570"/>
                </a:lnTo>
                <a:lnTo>
                  <a:pt x="129729" y="242570"/>
                </a:lnTo>
                <a:lnTo>
                  <a:pt x="124392" y="237489"/>
                </a:lnTo>
                <a:lnTo>
                  <a:pt x="117316" y="232410"/>
                </a:lnTo>
                <a:lnTo>
                  <a:pt x="109811" y="228600"/>
                </a:lnTo>
                <a:lnTo>
                  <a:pt x="101853" y="226060"/>
                </a:lnTo>
                <a:lnTo>
                  <a:pt x="93638" y="223520"/>
                </a:lnTo>
                <a:close/>
              </a:path>
              <a:path w="421004" h="372110">
                <a:moveTo>
                  <a:pt x="172847" y="181610"/>
                </a:moveTo>
                <a:lnTo>
                  <a:pt x="163449" y="181610"/>
                </a:lnTo>
                <a:lnTo>
                  <a:pt x="155701" y="184150"/>
                </a:lnTo>
                <a:lnTo>
                  <a:pt x="139064" y="217170"/>
                </a:lnTo>
                <a:lnTo>
                  <a:pt x="140158" y="224789"/>
                </a:lnTo>
                <a:lnTo>
                  <a:pt x="166560" y="259080"/>
                </a:lnTo>
                <a:lnTo>
                  <a:pt x="187967" y="265430"/>
                </a:lnTo>
                <a:lnTo>
                  <a:pt x="195802" y="264160"/>
                </a:lnTo>
                <a:lnTo>
                  <a:pt x="218948" y="242570"/>
                </a:lnTo>
                <a:lnTo>
                  <a:pt x="199771" y="242570"/>
                </a:lnTo>
                <a:lnTo>
                  <a:pt x="187031" y="240030"/>
                </a:lnTo>
                <a:lnTo>
                  <a:pt x="180816" y="237489"/>
                </a:lnTo>
                <a:lnTo>
                  <a:pt x="174648" y="233680"/>
                </a:lnTo>
                <a:lnTo>
                  <a:pt x="168528" y="228600"/>
                </a:lnTo>
                <a:lnTo>
                  <a:pt x="172521" y="224789"/>
                </a:lnTo>
                <a:lnTo>
                  <a:pt x="163956" y="224789"/>
                </a:lnTo>
                <a:lnTo>
                  <a:pt x="161798" y="222250"/>
                </a:lnTo>
                <a:lnTo>
                  <a:pt x="155321" y="215900"/>
                </a:lnTo>
                <a:lnTo>
                  <a:pt x="151510" y="209550"/>
                </a:lnTo>
                <a:lnTo>
                  <a:pt x="149732" y="199389"/>
                </a:lnTo>
                <a:lnTo>
                  <a:pt x="150495" y="196850"/>
                </a:lnTo>
                <a:lnTo>
                  <a:pt x="152653" y="194310"/>
                </a:lnTo>
                <a:lnTo>
                  <a:pt x="154177" y="193039"/>
                </a:lnTo>
                <a:lnTo>
                  <a:pt x="157479" y="193039"/>
                </a:lnTo>
                <a:lnTo>
                  <a:pt x="160274" y="191770"/>
                </a:lnTo>
                <a:lnTo>
                  <a:pt x="195897" y="191770"/>
                </a:lnTo>
                <a:lnTo>
                  <a:pt x="194421" y="190500"/>
                </a:lnTo>
                <a:lnTo>
                  <a:pt x="187134" y="185420"/>
                </a:lnTo>
                <a:lnTo>
                  <a:pt x="179943" y="182880"/>
                </a:lnTo>
                <a:lnTo>
                  <a:pt x="172847" y="181610"/>
                </a:lnTo>
                <a:close/>
              </a:path>
              <a:path w="421004" h="372110">
                <a:moveTo>
                  <a:pt x="217043" y="213360"/>
                </a:moveTo>
                <a:lnTo>
                  <a:pt x="213486" y="213360"/>
                </a:lnTo>
                <a:lnTo>
                  <a:pt x="214756" y="219710"/>
                </a:lnTo>
                <a:lnTo>
                  <a:pt x="215010" y="224789"/>
                </a:lnTo>
                <a:lnTo>
                  <a:pt x="199771" y="242570"/>
                </a:lnTo>
                <a:lnTo>
                  <a:pt x="218948" y="242570"/>
                </a:lnTo>
                <a:lnTo>
                  <a:pt x="221233" y="231139"/>
                </a:lnTo>
                <a:lnTo>
                  <a:pt x="220218" y="222250"/>
                </a:lnTo>
                <a:lnTo>
                  <a:pt x="217043" y="213360"/>
                </a:lnTo>
                <a:close/>
              </a:path>
              <a:path w="421004" h="372110">
                <a:moveTo>
                  <a:pt x="195897" y="191770"/>
                </a:moveTo>
                <a:lnTo>
                  <a:pt x="160274" y="191770"/>
                </a:lnTo>
                <a:lnTo>
                  <a:pt x="166624" y="194310"/>
                </a:lnTo>
                <a:lnTo>
                  <a:pt x="174878" y="200660"/>
                </a:lnTo>
                <a:lnTo>
                  <a:pt x="181609" y="208280"/>
                </a:lnTo>
                <a:lnTo>
                  <a:pt x="163956" y="224789"/>
                </a:lnTo>
                <a:lnTo>
                  <a:pt x="172521" y="224789"/>
                </a:lnTo>
                <a:lnTo>
                  <a:pt x="201802" y="196850"/>
                </a:lnTo>
                <a:lnTo>
                  <a:pt x="195897" y="191770"/>
                </a:lnTo>
                <a:close/>
              </a:path>
              <a:path w="421004" h="372110">
                <a:moveTo>
                  <a:pt x="200806" y="135889"/>
                </a:moveTo>
                <a:lnTo>
                  <a:pt x="165988" y="135889"/>
                </a:lnTo>
                <a:lnTo>
                  <a:pt x="167131" y="137160"/>
                </a:lnTo>
                <a:lnTo>
                  <a:pt x="169291" y="138430"/>
                </a:lnTo>
                <a:lnTo>
                  <a:pt x="247142" y="219710"/>
                </a:lnTo>
                <a:lnTo>
                  <a:pt x="249300" y="217170"/>
                </a:lnTo>
                <a:lnTo>
                  <a:pt x="252983" y="200660"/>
                </a:lnTo>
                <a:lnTo>
                  <a:pt x="261874" y="200660"/>
                </a:lnTo>
                <a:lnTo>
                  <a:pt x="265429" y="199389"/>
                </a:lnTo>
                <a:lnTo>
                  <a:pt x="268985" y="196850"/>
                </a:lnTo>
                <a:lnTo>
                  <a:pt x="272414" y="195580"/>
                </a:lnTo>
                <a:lnTo>
                  <a:pt x="275589" y="191770"/>
                </a:lnTo>
                <a:lnTo>
                  <a:pt x="258699" y="191770"/>
                </a:lnTo>
                <a:lnTo>
                  <a:pt x="255777" y="190500"/>
                </a:lnTo>
                <a:lnTo>
                  <a:pt x="252856" y="187960"/>
                </a:lnTo>
                <a:lnTo>
                  <a:pt x="251078" y="187960"/>
                </a:lnTo>
                <a:lnTo>
                  <a:pt x="247650" y="184150"/>
                </a:lnTo>
                <a:lnTo>
                  <a:pt x="242316" y="179070"/>
                </a:lnTo>
                <a:lnTo>
                  <a:pt x="216280" y="151130"/>
                </a:lnTo>
                <a:lnTo>
                  <a:pt x="215857" y="146050"/>
                </a:lnTo>
                <a:lnTo>
                  <a:pt x="210693" y="146050"/>
                </a:lnTo>
                <a:lnTo>
                  <a:pt x="200806" y="135889"/>
                </a:lnTo>
                <a:close/>
              </a:path>
              <a:path w="421004" h="372110">
                <a:moveTo>
                  <a:pt x="274109" y="130810"/>
                </a:moveTo>
                <a:lnTo>
                  <a:pt x="227202" y="130810"/>
                </a:lnTo>
                <a:lnTo>
                  <a:pt x="231394" y="132080"/>
                </a:lnTo>
                <a:lnTo>
                  <a:pt x="235914" y="133350"/>
                </a:lnTo>
                <a:lnTo>
                  <a:pt x="241077" y="137160"/>
                </a:lnTo>
                <a:lnTo>
                  <a:pt x="268597" y="165100"/>
                </a:lnTo>
                <a:lnTo>
                  <a:pt x="274700" y="177800"/>
                </a:lnTo>
                <a:lnTo>
                  <a:pt x="273938" y="184150"/>
                </a:lnTo>
                <a:lnTo>
                  <a:pt x="272669" y="186689"/>
                </a:lnTo>
                <a:lnTo>
                  <a:pt x="270509" y="187960"/>
                </a:lnTo>
                <a:lnTo>
                  <a:pt x="267970" y="190500"/>
                </a:lnTo>
                <a:lnTo>
                  <a:pt x="265049" y="191770"/>
                </a:lnTo>
                <a:lnTo>
                  <a:pt x="275589" y="191770"/>
                </a:lnTo>
                <a:lnTo>
                  <a:pt x="281304" y="186689"/>
                </a:lnTo>
                <a:lnTo>
                  <a:pt x="284987" y="180339"/>
                </a:lnTo>
                <a:lnTo>
                  <a:pt x="288289" y="166370"/>
                </a:lnTo>
                <a:lnTo>
                  <a:pt x="287908" y="158750"/>
                </a:lnTo>
                <a:lnTo>
                  <a:pt x="285242" y="151130"/>
                </a:lnTo>
                <a:lnTo>
                  <a:pt x="282979" y="144780"/>
                </a:lnTo>
                <a:lnTo>
                  <a:pt x="276312" y="133350"/>
                </a:lnTo>
                <a:lnTo>
                  <a:pt x="274109" y="130810"/>
                </a:lnTo>
                <a:close/>
              </a:path>
              <a:path w="421004" h="372110">
                <a:moveTo>
                  <a:pt x="241046" y="113030"/>
                </a:moveTo>
                <a:lnTo>
                  <a:pt x="211264" y="138430"/>
                </a:lnTo>
                <a:lnTo>
                  <a:pt x="210693" y="146050"/>
                </a:lnTo>
                <a:lnTo>
                  <a:pt x="215857" y="146050"/>
                </a:lnTo>
                <a:lnTo>
                  <a:pt x="215646" y="143510"/>
                </a:lnTo>
                <a:lnTo>
                  <a:pt x="217170" y="138430"/>
                </a:lnTo>
                <a:lnTo>
                  <a:pt x="220979" y="134620"/>
                </a:lnTo>
                <a:lnTo>
                  <a:pt x="223774" y="132080"/>
                </a:lnTo>
                <a:lnTo>
                  <a:pt x="227202" y="130810"/>
                </a:lnTo>
                <a:lnTo>
                  <a:pt x="274109" y="130810"/>
                </a:lnTo>
                <a:lnTo>
                  <a:pt x="271906" y="128270"/>
                </a:lnTo>
                <a:lnTo>
                  <a:pt x="266192" y="123189"/>
                </a:lnTo>
                <a:lnTo>
                  <a:pt x="260096" y="118110"/>
                </a:lnTo>
                <a:lnTo>
                  <a:pt x="253746" y="116839"/>
                </a:lnTo>
                <a:lnTo>
                  <a:pt x="247269" y="114300"/>
                </a:lnTo>
                <a:lnTo>
                  <a:pt x="241046" y="113030"/>
                </a:lnTo>
                <a:close/>
              </a:path>
              <a:path w="421004" h="372110">
                <a:moveTo>
                  <a:pt x="178561" y="113030"/>
                </a:moveTo>
                <a:lnTo>
                  <a:pt x="153416" y="137160"/>
                </a:lnTo>
                <a:lnTo>
                  <a:pt x="155701" y="139700"/>
                </a:lnTo>
                <a:lnTo>
                  <a:pt x="157987" y="137160"/>
                </a:lnTo>
                <a:lnTo>
                  <a:pt x="159893" y="135889"/>
                </a:lnTo>
                <a:lnTo>
                  <a:pt x="200806" y="135889"/>
                </a:lnTo>
                <a:lnTo>
                  <a:pt x="178561" y="113030"/>
                </a:lnTo>
                <a:close/>
              </a:path>
              <a:path w="421004" h="372110">
                <a:moveTo>
                  <a:pt x="300017" y="92710"/>
                </a:moveTo>
                <a:lnTo>
                  <a:pt x="265810" y="92710"/>
                </a:lnTo>
                <a:lnTo>
                  <a:pt x="297433" y="125730"/>
                </a:lnTo>
                <a:lnTo>
                  <a:pt x="303656" y="132080"/>
                </a:lnTo>
                <a:lnTo>
                  <a:pt x="307721" y="135889"/>
                </a:lnTo>
                <a:lnTo>
                  <a:pt x="309625" y="137160"/>
                </a:lnTo>
                <a:lnTo>
                  <a:pt x="312927" y="139700"/>
                </a:lnTo>
                <a:lnTo>
                  <a:pt x="326262" y="139700"/>
                </a:lnTo>
                <a:lnTo>
                  <a:pt x="330580" y="137160"/>
                </a:lnTo>
                <a:lnTo>
                  <a:pt x="334391" y="133350"/>
                </a:lnTo>
                <a:lnTo>
                  <a:pt x="339131" y="127000"/>
                </a:lnTo>
                <a:lnTo>
                  <a:pt x="341550" y="120650"/>
                </a:lnTo>
                <a:lnTo>
                  <a:pt x="328422" y="120650"/>
                </a:lnTo>
                <a:lnTo>
                  <a:pt x="327151" y="119380"/>
                </a:lnTo>
                <a:lnTo>
                  <a:pt x="325754" y="118110"/>
                </a:lnTo>
                <a:lnTo>
                  <a:pt x="323469" y="116839"/>
                </a:lnTo>
                <a:lnTo>
                  <a:pt x="300017" y="92710"/>
                </a:lnTo>
                <a:close/>
              </a:path>
              <a:path w="421004" h="372110">
                <a:moveTo>
                  <a:pt x="339471" y="104139"/>
                </a:moveTo>
                <a:lnTo>
                  <a:pt x="336169" y="105410"/>
                </a:lnTo>
                <a:lnTo>
                  <a:pt x="337820" y="111760"/>
                </a:lnTo>
                <a:lnTo>
                  <a:pt x="337184" y="116839"/>
                </a:lnTo>
                <a:lnTo>
                  <a:pt x="334391" y="119380"/>
                </a:lnTo>
                <a:lnTo>
                  <a:pt x="333628" y="119380"/>
                </a:lnTo>
                <a:lnTo>
                  <a:pt x="332612" y="120650"/>
                </a:lnTo>
                <a:lnTo>
                  <a:pt x="341550" y="120650"/>
                </a:lnTo>
                <a:lnTo>
                  <a:pt x="341659" y="113030"/>
                </a:lnTo>
                <a:lnTo>
                  <a:pt x="339471" y="104139"/>
                </a:lnTo>
                <a:close/>
              </a:path>
              <a:path w="421004" h="372110">
                <a:moveTo>
                  <a:pt x="316692" y="22860"/>
                </a:moveTo>
                <a:lnTo>
                  <a:pt x="279907" y="22860"/>
                </a:lnTo>
                <a:lnTo>
                  <a:pt x="281939" y="24130"/>
                </a:lnTo>
                <a:lnTo>
                  <a:pt x="285114" y="26670"/>
                </a:lnTo>
                <a:lnTo>
                  <a:pt x="289432" y="30480"/>
                </a:lnTo>
                <a:lnTo>
                  <a:pt x="348869" y="92710"/>
                </a:lnTo>
                <a:lnTo>
                  <a:pt x="353313" y="96520"/>
                </a:lnTo>
                <a:lnTo>
                  <a:pt x="355726" y="100330"/>
                </a:lnTo>
                <a:lnTo>
                  <a:pt x="356107" y="104139"/>
                </a:lnTo>
                <a:lnTo>
                  <a:pt x="355092" y="106680"/>
                </a:lnTo>
                <a:lnTo>
                  <a:pt x="352805" y="109220"/>
                </a:lnTo>
                <a:lnTo>
                  <a:pt x="355092" y="111760"/>
                </a:lnTo>
                <a:lnTo>
                  <a:pt x="385825" y="82550"/>
                </a:lnTo>
                <a:lnTo>
                  <a:pt x="375793" y="82550"/>
                </a:lnTo>
                <a:lnTo>
                  <a:pt x="374142" y="81280"/>
                </a:lnTo>
                <a:lnTo>
                  <a:pt x="371221" y="78739"/>
                </a:lnTo>
                <a:lnTo>
                  <a:pt x="335660" y="41910"/>
                </a:lnTo>
                <a:lnTo>
                  <a:pt x="334772" y="38100"/>
                </a:lnTo>
                <a:lnTo>
                  <a:pt x="334602" y="35560"/>
                </a:lnTo>
                <a:lnTo>
                  <a:pt x="328802" y="35560"/>
                </a:lnTo>
                <a:lnTo>
                  <a:pt x="316692" y="22860"/>
                </a:lnTo>
                <a:close/>
              </a:path>
              <a:path w="421004" h="372110">
                <a:moveTo>
                  <a:pt x="256412" y="46989"/>
                </a:moveTo>
                <a:lnTo>
                  <a:pt x="254253" y="49530"/>
                </a:lnTo>
                <a:lnTo>
                  <a:pt x="256412" y="57150"/>
                </a:lnTo>
                <a:lnTo>
                  <a:pt x="257682" y="64770"/>
                </a:lnTo>
                <a:lnTo>
                  <a:pt x="257755" y="67310"/>
                </a:lnTo>
                <a:lnTo>
                  <a:pt x="257865" y="80010"/>
                </a:lnTo>
                <a:lnTo>
                  <a:pt x="257571" y="85089"/>
                </a:lnTo>
                <a:lnTo>
                  <a:pt x="256847" y="91439"/>
                </a:lnTo>
                <a:lnTo>
                  <a:pt x="255777" y="99060"/>
                </a:lnTo>
                <a:lnTo>
                  <a:pt x="257936" y="100330"/>
                </a:lnTo>
                <a:lnTo>
                  <a:pt x="265810" y="92710"/>
                </a:lnTo>
                <a:lnTo>
                  <a:pt x="300017" y="92710"/>
                </a:lnTo>
                <a:lnTo>
                  <a:pt x="283972" y="76200"/>
                </a:lnTo>
                <a:lnTo>
                  <a:pt x="290495" y="69850"/>
                </a:lnTo>
                <a:lnTo>
                  <a:pt x="277749" y="69850"/>
                </a:lnTo>
                <a:lnTo>
                  <a:pt x="256412" y="46989"/>
                </a:lnTo>
                <a:close/>
              </a:path>
              <a:path w="421004" h="372110">
                <a:moveTo>
                  <a:pt x="383539" y="80010"/>
                </a:moveTo>
                <a:lnTo>
                  <a:pt x="380619" y="81280"/>
                </a:lnTo>
                <a:lnTo>
                  <a:pt x="378078" y="82550"/>
                </a:lnTo>
                <a:lnTo>
                  <a:pt x="385825" y="82550"/>
                </a:lnTo>
                <a:lnTo>
                  <a:pt x="383539" y="80010"/>
                </a:lnTo>
                <a:close/>
              </a:path>
              <a:path w="421004" h="372110">
                <a:moveTo>
                  <a:pt x="382049" y="21589"/>
                </a:moveTo>
                <a:lnTo>
                  <a:pt x="344043" y="21589"/>
                </a:lnTo>
                <a:lnTo>
                  <a:pt x="345694" y="22860"/>
                </a:lnTo>
                <a:lnTo>
                  <a:pt x="348996" y="24130"/>
                </a:lnTo>
                <a:lnTo>
                  <a:pt x="352171" y="26670"/>
                </a:lnTo>
                <a:lnTo>
                  <a:pt x="356997" y="31750"/>
                </a:lnTo>
                <a:lnTo>
                  <a:pt x="383158" y="59689"/>
                </a:lnTo>
                <a:lnTo>
                  <a:pt x="387350" y="63500"/>
                </a:lnTo>
                <a:lnTo>
                  <a:pt x="389635" y="67310"/>
                </a:lnTo>
                <a:lnTo>
                  <a:pt x="389889" y="68580"/>
                </a:lnTo>
                <a:lnTo>
                  <a:pt x="390144" y="71120"/>
                </a:lnTo>
                <a:lnTo>
                  <a:pt x="389381" y="73660"/>
                </a:lnTo>
                <a:lnTo>
                  <a:pt x="387476" y="76200"/>
                </a:lnTo>
                <a:lnTo>
                  <a:pt x="389762" y="78739"/>
                </a:lnTo>
                <a:lnTo>
                  <a:pt x="419216" y="49530"/>
                </a:lnTo>
                <a:lnTo>
                  <a:pt x="410845" y="49530"/>
                </a:lnTo>
                <a:lnTo>
                  <a:pt x="408939" y="48260"/>
                </a:lnTo>
                <a:lnTo>
                  <a:pt x="405764" y="46989"/>
                </a:lnTo>
                <a:lnTo>
                  <a:pt x="401193" y="41910"/>
                </a:lnTo>
                <a:lnTo>
                  <a:pt x="382049" y="21589"/>
                </a:lnTo>
                <a:close/>
              </a:path>
              <a:path w="421004" h="372110">
                <a:moveTo>
                  <a:pt x="292226" y="55880"/>
                </a:moveTo>
                <a:lnTo>
                  <a:pt x="277749" y="69850"/>
                </a:lnTo>
                <a:lnTo>
                  <a:pt x="290495" y="69850"/>
                </a:lnTo>
                <a:lnTo>
                  <a:pt x="298323" y="62230"/>
                </a:lnTo>
                <a:lnTo>
                  <a:pt x="292226" y="55880"/>
                </a:lnTo>
                <a:close/>
              </a:path>
              <a:path w="421004" h="372110">
                <a:moveTo>
                  <a:pt x="418210" y="45720"/>
                </a:moveTo>
                <a:lnTo>
                  <a:pt x="415289" y="48260"/>
                </a:lnTo>
                <a:lnTo>
                  <a:pt x="412876" y="49530"/>
                </a:lnTo>
                <a:lnTo>
                  <a:pt x="419216" y="49530"/>
                </a:lnTo>
                <a:lnTo>
                  <a:pt x="420497" y="48260"/>
                </a:lnTo>
                <a:lnTo>
                  <a:pt x="418210" y="45720"/>
                </a:lnTo>
                <a:close/>
              </a:path>
              <a:path w="421004" h="372110">
                <a:moveTo>
                  <a:pt x="354964" y="1270"/>
                </a:moveTo>
                <a:lnTo>
                  <a:pt x="350138" y="2539"/>
                </a:lnTo>
                <a:lnTo>
                  <a:pt x="345312" y="2539"/>
                </a:lnTo>
                <a:lnTo>
                  <a:pt x="340995" y="5080"/>
                </a:lnTo>
                <a:lnTo>
                  <a:pt x="337311" y="8889"/>
                </a:lnTo>
                <a:lnTo>
                  <a:pt x="334263" y="11430"/>
                </a:lnTo>
                <a:lnTo>
                  <a:pt x="332104" y="15239"/>
                </a:lnTo>
                <a:lnTo>
                  <a:pt x="329310" y="22860"/>
                </a:lnTo>
                <a:lnTo>
                  <a:pt x="328834" y="26670"/>
                </a:lnTo>
                <a:lnTo>
                  <a:pt x="328802" y="35560"/>
                </a:lnTo>
                <a:lnTo>
                  <a:pt x="334602" y="35560"/>
                </a:lnTo>
                <a:lnTo>
                  <a:pt x="334518" y="34289"/>
                </a:lnTo>
                <a:lnTo>
                  <a:pt x="335533" y="27939"/>
                </a:lnTo>
                <a:lnTo>
                  <a:pt x="336550" y="25400"/>
                </a:lnTo>
                <a:lnTo>
                  <a:pt x="338327" y="24130"/>
                </a:lnTo>
                <a:lnTo>
                  <a:pt x="339471" y="22860"/>
                </a:lnTo>
                <a:lnTo>
                  <a:pt x="342519" y="22860"/>
                </a:lnTo>
                <a:lnTo>
                  <a:pt x="344043" y="21589"/>
                </a:lnTo>
                <a:lnTo>
                  <a:pt x="382049" y="21589"/>
                </a:lnTo>
                <a:lnTo>
                  <a:pt x="378459" y="17780"/>
                </a:lnTo>
                <a:lnTo>
                  <a:pt x="371728" y="11430"/>
                </a:lnTo>
                <a:lnTo>
                  <a:pt x="366522" y="6350"/>
                </a:lnTo>
                <a:lnTo>
                  <a:pt x="362838" y="5080"/>
                </a:lnTo>
                <a:lnTo>
                  <a:pt x="359155" y="2539"/>
                </a:lnTo>
                <a:lnTo>
                  <a:pt x="354964" y="1270"/>
                </a:lnTo>
                <a:close/>
              </a:path>
              <a:path w="421004" h="372110">
                <a:moveTo>
                  <a:pt x="294894" y="0"/>
                </a:moveTo>
                <a:lnTo>
                  <a:pt x="270255" y="24130"/>
                </a:lnTo>
                <a:lnTo>
                  <a:pt x="272542" y="26670"/>
                </a:lnTo>
                <a:lnTo>
                  <a:pt x="275589" y="24130"/>
                </a:lnTo>
                <a:lnTo>
                  <a:pt x="278002" y="22860"/>
                </a:lnTo>
                <a:lnTo>
                  <a:pt x="316692" y="22860"/>
                </a:lnTo>
                <a:lnTo>
                  <a:pt x="294894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284081" y="1984629"/>
            <a:ext cx="139828" cy="159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8373109" y="1777069"/>
            <a:ext cx="274955" cy="266700"/>
          </a:xfrm>
          <a:custGeom>
            <a:avLst/>
            <a:gdLst/>
            <a:ahLst/>
            <a:cxnLst/>
            <a:rect l="l" t="t" r="r" b="b"/>
            <a:pathLst>
              <a:path w="274954" h="266700">
                <a:moveTo>
                  <a:pt x="50049" y="160020"/>
                </a:moveTo>
                <a:lnTo>
                  <a:pt x="14350" y="160020"/>
                </a:lnTo>
                <a:lnTo>
                  <a:pt x="15621" y="161289"/>
                </a:lnTo>
                <a:lnTo>
                  <a:pt x="18542" y="163829"/>
                </a:lnTo>
                <a:lnTo>
                  <a:pt x="22987" y="168910"/>
                </a:lnTo>
                <a:lnTo>
                  <a:pt x="40640" y="186689"/>
                </a:lnTo>
                <a:lnTo>
                  <a:pt x="30988" y="186689"/>
                </a:lnTo>
                <a:lnTo>
                  <a:pt x="24384" y="189229"/>
                </a:lnTo>
                <a:lnTo>
                  <a:pt x="8382" y="217170"/>
                </a:lnTo>
                <a:lnTo>
                  <a:pt x="8890" y="222250"/>
                </a:lnTo>
                <a:lnTo>
                  <a:pt x="11684" y="229870"/>
                </a:lnTo>
                <a:lnTo>
                  <a:pt x="14350" y="237489"/>
                </a:lnTo>
                <a:lnTo>
                  <a:pt x="43880" y="264160"/>
                </a:lnTo>
                <a:lnTo>
                  <a:pt x="50546" y="266700"/>
                </a:lnTo>
                <a:lnTo>
                  <a:pt x="66040" y="266700"/>
                </a:lnTo>
                <a:lnTo>
                  <a:pt x="72798" y="264160"/>
                </a:lnTo>
                <a:lnTo>
                  <a:pt x="81915" y="256539"/>
                </a:lnTo>
                <a:lnTo>
                  <a:pt x="84074" y="252729"/>
                </a:lnTo>
                <a:lnTo>
                  <a:pt x="85090" y="248920"/>
                </a:lnTo>
                <a:lnTo>
                  <a:pt x="68199" y="248920"/>
                </a:lnTo>
                <a:lnTo>
                  <a:pt x="64135" y="247650"/>
                </a:lnTo>
                <a:lnTo>
                  <a:pt x="34671" y="222250"/>
                </a:lnTo>
                <a:lnTo>
                  <a:pt x="24765" y="204470"/>
                </a:lnTo>
                <a:lnTo>
                  <a:pt x="25019" y="201929"/>
                </a:lnTo>
                <a:lnTo>
                  <a:pt x="25273" y="200660"/>
                </a:lnTo>
                <a:lnTo>
                  <a:pt x="26162" y="198120"/>
                </a:lnTo>
                <a:lnTo>
                  <a:pt x="27686" y="196850"/>
                </a:lnTo>
                <a:lnTo>
                  <a:pt x="32385" y="191770"/>
                </a:lnTo>
                <a:lnTo>
                  <a:pt x="80645" y="191770"/>
                </a:lnTo>
                <a:lnTo>
                  <a:pt x="50049" y="160020"/>
                </a:lnTo>
                <a:close/>
              </a:path>
              <a:path w="274954" h="266700">
                <a:moveTo>
                  <a:pt x="80645" y="191770"/>
                </a:moveTo>
                <a:lnTo>
                  <a:pt x="39243" y="191770"/>
                </a:lnTo>
                <a:lnTo>
                  <a:pt x="48387" y="194310"/>
                </a:lnTo>
                <a:lnTo>
                  <a:pt x="79121" y="226060"/>
                </a:lnTo>
                <a:lnTo>
                  <a:pt x="81534" y="236220"/>
                </a:lnTo>
                <a:lnTo>
                  <a:pt x="80772" y="242570"/>
                </a:lnTo>
                <a:lnTo>
                  <a:pt x="76962" y="246379"/>
                </a:lnTo>
                <a:lnTo>
                  <a:pt x="75311" y="247650"/>
                </a:lnTo>
                <a:lnTo>
                  <a:pt x="73533" y="248920"/>
                </a:lnTo>
                <a:lnTo>
                  <a:pt x="85090" y="248920"/>
                </a:lnTo>
                <a:lnTo>
                  <a:pt x="86233" y="245110"/>
                </a:lnTo>
                <a:lnTo>
                  <a:pt x="86487" y="240029"/>
                </a:lnTo>
                <a:lnTo>
                  <a:pt x="85979" y="233679"/>
                </a:lnTo>
                <a:lnTo>
                  <a:pt x="102192" y="233679"/>
                </a:lnTo>
                <a:lnTo>
                  <a:pt x="114342" y="215900"/>
                </a:lnTo>
                <a:lnTo>
                  <a:pt x="105918" y="215900"/>
                </a:lnTo>
                <a:lnTo>
                  <a:pt x="102616" y="213360"/>
                </a:lnTo>
                <a:lnTo>
                  <a:pt x="101473" y="213360"/>
                </a:lnTo>
                <a:lnTo>
                  <a:pt x="98679" y="210820"/>
                </a:lnTo>
                <a:lnTo>
                  <a:pt x="94107" y="205739"/>
                </a:lnTo>
                <a:lnTo>
                  <a:pt x="80645" y="191770"/>
                </a:lnTo>
                <a:close/>
              </a:path>
              <a:path w="274954" h="266700">
                <a:moveTo>
                  <a:pt x="102192" y="233679"/>
                </a:moveTo>
                <a:lnTo>
                  <a:pt x="85979" y="233679"/>
                </a:lnTo>
                <a:lnTo>
                  <a:pt x="95250" y="243839"/>
                </a:lnTo>
                <a:lnTo>
                  <a:pt x="102192" y="233679"/>
                </a:lnTo>
                <a:close/>
              </a:path>
              <a:path w="274954" h="266700">
                <a:moveTo>
                  <a:pt x="113919" y="210820"/>
                </a:moveTo>
                <a:lnTo>
                  <a:pt x="111379" y="213360"/>
                </a:lnTo>
                <a:lnTo>
                  <a:pt x="109220" y="214629"/>
                </a:lnTo>
                <a:lnTo>
                  <a:pt x="105918" y="215900"/>
                </a:lnTo>
                <a:lnTo>
                  <a:pt x="114342" y="215900"/>
                </a:lnTo>
                <a:lnTo>
                  <a:pt x="116078" y="213360"/>
                </a:lnTo>
                <a:lnTo>
                  <a:pt x="113919" y="210820"/>
                </a:lnTo>
                <a:close/>
              </a:path>
              <a:path w="274954" h="266700">
                <a:moveTo>
                  <a:pt x="116205" y="113029"/>
                </a:moveTo>
                <a:lnTo>
                  <a:pt x="106807" y="113029"/>
                </a:lnTo>
                <a:lnTo>
                  <a:pt x="99060" y="115570"/>
                </a:lnTo>
                <a:lnTo>
                  <a:pt x="82423" y="148589"/>
                </a:lnTo>
                <a:lnTo>
                  <a:pt x="83516" y="157479"/>
                </a:lnTo>
                <a:lnTo>
                  <a:pt x="109823" y="190500"/>
                </a:lnTo>
                <a:lnTo>
                  <a:pt x="123063" y="196850"/>
                </a:lnTo>
                <a:lnTo>
                  <a:pt x="131325" y="196850"/>
                </a:lnTo>
                <a:lnTo>
                  <a:pt x="162386" y="173989"/>
                </a:lnTo>
                <a:lnTo>
                  <a:pt x="136651" y="173989"/>
                </a:lnTo>
                <a:lnTo>
                  <a:pt x="130389" y="172720"/>
                </a:lnTo>
                <a:lnTo>
                  <a:pt x="124174" y="170179"/>
                </a:lnTo>
                <a:lnTo>
                  <a:pt x="118006" y="166370"/>
                </a:lnTo>
                <a:lnTo>
                  <a:pt x="111887" y="161289"/>
                </a:lnTo>
                <a:lnTo>
                  <a:pt x="115864" y="157479"/>
                </a:lnTo>
                <a:lnTo>
                  <a:pt x="107315" y="157479"/>
                </a:lnTo>
                <a:lnTo>
                  <a:pt x="105156" y="154939"/>
                </a:lnTo>
                <a:lnTo>
                  <a:pt x="98679" y="148589"/>
                </a:lnTo>
                <a:lnTo>
                  <a:pt x="94869" y="140970"/>
                </a:lnTo>
                <a:lnTo>
                  <a:pt x="93725" y="134620"/>
                </a:lnTo>
                <a:lnTo>
                  <a:pt x="92964" y="132079"/>
                </a:lnTo>
                <a:lnTo>
                  <a:pt x="93725" y="128270"/>
                </a:lnTo>
                <a:lnTo>
                  <a:pt x="96012" y="127000"/>
                </a:lnTo>
                <a:lnTo>
                  <a:pt x="99060" y="124460"/>
                </a:lnTo>
                <a:lnTo>
                  <a:pt x="139144" y="124460"/>
                </a:lnTo>
                <a:lnTo>
                  <a:pt x="137671" y="123189"/>
                </a:lnTo>
                <a:lnTo>
                  <a:pt x="130429" y="118110"/>
                </a:lnTo>
                <a:lnTo>
                  <a:pt x="123281" y="114300"/>
                </a:lnTo>
                <a:lnTo>
                  <a:pt x="116205" y="113029"/>
                </a:lnTo>
                <a:close/>
              </a:path>
              <a:path w="274954" h="266700">
                <a:moveTo>
                  <a:pt x="160400" y="144779"/>
                </a:moveTo>
                <a:lnTo>
                  <a:pt x="156845" y="146050"/>
                </a:lnTo>
                <a:lnTo>
                  <a:pt x="157988" y="151129"/>
                </a:lnTo>
                <a:lnTo>
                  <a:pt x="158242" y="156210"/>
                </a:lnTo>
                <a:lnTo>
                  <a:pt x="143129" y="173989"/>
                </a:lnTo>
                <a:lnTo>
                  <a:pt x="162386" y="173989"/>
                </a:lnTo>
                <a:lnTo>
                  <a:pt x="164465" y="162560"/>
                </a:lnTo>
                <a:lnTo>
                  <a:pt x="163575" y="154939"/>
                </a:lnTo>
                <a:lnTo>
                  <a:pt x="160400" y="144779"/>
                </a:lnTo>
                <a:close/>
              </a:path>
              <a:path w="274954" h="266700">
                <a:moveTo>
                  <a:pt x="26797" y="135889"/>
                </a:moveTo>
                <a:lnTo>
                  <a:pt x="0" y="162560"/>
                </a:lnTo>
                <a:lnTo>
                  <a:pt x="2540" y="165100"/>
                </a:lnTo>
                <a:lnTo>
                  <a:pt x="5461" y="162560"/>
                </a:lnTo>
                <a:lnTo>
                  <a:pt x="7620" y="160020"/>
                </a:lnTo>
                <a:lnTo>
                  <a:pt x="50049" y="160020"/>
                </a:lnTo>
                <a:lnTo>
                  <a:pt x="26797" y="135889"/>
                </a:lnTo>
                <a:close/>
              </a:path>
              <a:path w="274954" h="266700">
                <a:moveTo>
                  <a:pt x="139144" y="124460"/>
                </a:moveTo>
                <a:lnTo>
                  <a:pt x="106680" y="124460"/>
                </a:lnTo>
                <a:lnTo>
                  <a:pt x="109982" y="127000"/>
                </a:lnTo>
                <a:lnTo>
                  <a:pt x="113284" y="128270"/>
                </a:lnTo>
                <a:lnTo>
                  <a:pt x="118237" y="133350"/>
                </a:lnTo>
                <a:lnTo>
                  <a:pt x="124968" y="139700"/>
                </a:lnTo>
                <a:lnTo>
                  <a:pt x="107315" y="157479"/>
                </a:lnTo>
                <a:lnTo>
                  <a:pt x="115864" y="157479"/>
                </a:lnTo>
                <a:lnTo>
                  <a:pt x="145034" y="129539"/>
                </a:lnTo>
                <a:lnTo>
                  <a:pt x="139144" y="124460"/>
                </a:lnTo>
                <a:close/>
              </a:path>
              <a:path w="274954" h="266700">
                <a:moveTo>
                  <a:pt x="173228" y="92710"/>
                </a:moveTo>
                <a:lnTo>
                  <a:pt x="135763" y="92710"/>
                </a:lnTo>
                <a:lnTo>
                  <a:pt x="138557" y="95250"/>
                </a:lnTo>
                <a:lnTo>
                  <a:pt x="140843" y="96520"/>
                </a:lnTo>
                <a:lnTo>
                  <a:pt x="144272" y="100329"/>
                </a:lnTo>
                <a:lnTo>
                  <a:pt x="176530" y="133350"/>
                </a:lnTo>
                <a:lnTo>
                  <a:pt x="181610" y="138429"/>
                </a:lnTo>
                <a:lnTo>
                  <a:pt x="184276" y="142239"/>
                </a:lnTo>
                <a:lnTo>
                  <a:pt x="184658" y="144779"/>
                </a:lnTo>
                <a:lnTo>
                  <a:pt x="184912" y="147320"/>
                </a:lnTo>
                <a:lnTo>
                  <a:pt x="183769" y="149860"/>
                </a:lnTo>
                <a:lnTo>
                  <a:pt x="181356" y="152400"/>
                </a:lnTo>
                <a:lnTo>
                  <a:pt x="183642" y="154939"/>
                </a:lnTo>
                <a:lnTo>
                  <a:pt x="214975" y="124460"/>
                </a:lnTo>
                <a:lnTo>
                  <a:pt x="204850" y="124460"/>
                </a:lnTo>
                <a:lnTo>
                  <a:pt x="202184" y="123189"/>
                </a:lnTo>
                <a:lnTo>
                  <a:pt x="200533" y="121920"/>
                </a:lnTo>
                <a:lnTo>
                  <a:pt x="194564" y="116839"/>
                </a:lnTo>
                <a:lnTo>
                  <a:pt x="181101" y="102870"/>
                </a:lnTo>
                <a:lnTo>
                  <a:pt x="176275" y="97789"/>
                </a:lnTo>
                <a:lnTo>
                  <a:pt x="173228" y="92710"/>
                </a:lnTo>
                <a:close/>
              </a:path>
              <a:path w="274954" h="266700">
                <a:moveTo>
                  <a:pt x="214122" y="120650"/>
                </a:moveTo>
                <a:lnTo>
                  <a:pt x="211455" y="123189"/>
                </a:lnTo>
                <a:lnTo>
                  <a:pt x="209423" y="124460"/>
                </a:lnTo>
                <a:lnTo>
                  <a:pt x="214975" y="124460"/>
                </a:lnTo>
                <a:lnTo>
                  <a:pt x="216281" y="123189"/>
                </a:lnTo>
                <a:lnTo>
                  <a:pt x="214122" y="120650"/>
                </a:lnTo>
                <a:close/>
              </a:path>
              <a:path w="274954" h="266700">
                <a:moveTo>
                  <a:pt x="225679" y="74929"/>
                </a:moveTo>
                <a:lnTo>
                  <a:pt x="223520" y="77470"/>
                </a:lnTo>
                <a:lnTo>
                  <a:pt x="245491" y="97789"/>
                </a:lnTo>
                <a:lnTo>
                  <a:pt x="247650" y="95250"/>
                </a:lnTo>
                <a:lnTo>
                  <a:pt x="246507" y="92710"/>
                </a:lnTo>
                <a:lnTo>
                  <a:pt x="246634" y="90170"/>
                </a:lnTo>
                <a:lnTo>
                  <a:pt x="248158" y="88900"/>
                </a:lnTo>
                <a:lnTo>
                  <a:pt x="248539" y="88900"/>
                </a:lnTo>
                <a:lnTo>
                  <a:pt x="249682" y="87629"/>
                </a:lnTo>
                <a:lnTo>
                  <a:pt x="251460" y="87629"/>
                </a:lnTo>
                <a:lnTo>
                  <a:pt x="258064" y="83820"/>
                </a:lnTo>
                <a:lnTo>
                  <a:pt x="262763" y="81279"/>
                </a:lnTo>
                <a:lnTo>
                  <a:pt x="264083" y="80010"/>
                </a:lnTo>
                <a:lnTo>
                  <a:pt x="239903" y="80010"/>
                </a:lnTo>
                <a:lnTo>
                  <a:pt x="233172" y="78739"/>
                </a:lnTo>
                <a:lnTo>
                  <a:pt x="225679" y="74929"/>
                </a:lnTo>
                <a:close/>
              </a:path>
              <a:path w="274954" h="266700">
                <a:moveTo>
                  <a:pt x="149860" y="69850"/>
                </a:moveTo>
                <a:lnTo>
                  <a:pt x="125095" y="93979"/>
                </a:lnTo>
                <a:lnTo>
                  <a:pt x="127381" y="96520"/>
                </a:lnTo>
                <a:lnTo>
                  <a:pt x="129667" y="93979"/>
                </a:lnTo>
                <a:lnTo>
                  <a:pt x="131572" y="93979"/>
                </a:lnTo>
                <a:lnTo>
                  <a:pt x="132842" y="92710"/>
                </a:lnTo>
                <a:lnTo>
                  <a:pt x="173228" y="92710"/>
                </a:lnTo>
                <a:lnTo>
                  <a:pt x="172466" y="91439"/>
                </a:lnTo>
                <a:lnTo>
                  <a:pt x="169799" y="86360"/>
                </a:lnTo>
                <a:lnTo>
                  <a:pt x="168698" y="83820"/>
                </a:lnTo>
                <a:lnTo>
                  <a:pt x="163068" y="83820"/>
                </a:lnTo>
                <a:lnTo>
                  <a:pt x="149860" y="69850"/>
                </a:lnTo>
                <a:close/>
              </a:path>
              <a:path w="274954" h="266700">
                <a:moveTo>
                  <a:pt x="178308" y="45720"/>
                </a:moveTo>
                <a:lnTo>
                  <a:pt x="172466" y="45720"/>
                </a:lnTo>
                <a:lnTo>
                  <a:pt x="169799" y="46989"/>
                </a:lnTo>
                <a:lnTo>
                  <a:pt x="167386" y="49529"/>
                </a:lnTo>
                <a:lnTo>
                  <a:pt x="164592" y="52070"/>
                </a:lnTo>
                <a:lnTo>
                  <a:pt x="162687" y="55879"/>
                </a:lnTo>
                <a:lnTo>
                  <a:pt x="160909" y="64770"/>
                </a:lnTo>
                <a:lnTo>
                  <a:pt x="160782" y="68579"/>
                </a:lnTo>
                <a:lnTo>
                  <a:pt x="161036" y="73660"/>
                </a:lnTo>
                <a:lnTo>
                  <a:pt x="163068" y="83820"/>
                </a:lnTo>
                <a:lnTo>
                  <a:pt x="168698" y="83820"/>
                </a:lnTo>
                <a:lnTo>
                  <a:pt x="168148" y="82550"/>
                </a:lnTo>
                <a:lnTo>
                  <a:pt x="167386" y="80010"/>
                </a:lnTo>
                <a:lnTo>
                  <a:pt x="168021" y="73660"/>
                </a:lnTo>
                <a:lnTo>
                  <a:pt x="168656" y="72389"/>
                </a:lnTo>
                <a:lnTo>
                  <a:pt x="169925" y="71120"/>
                </a:lnTo>
                <a:lnTo>
                  <a:pt x="171196" y="71120"/>
                </a:lnTo>
                <a:lnTo>
                  <a:pt x="171831" y="69850"/>
                </a:lnTo>
                <a:lnTo>
                  <a:pt x="180340" y="69850"/>
                </a:lnTo>
                <a:lnTo>
                  <a:pt x="183007" y="68579"/>
                </a:lnTo>
                <a:lnTo>
                  <a:pt x="185293" y="66039"/>
                </a:lnTo>
                <a:lnTo>
                  <a:pt x="187198" y="64770"/>
                </a:lnTo>
                <a:lnTo>
                  <a:pt x="188214" y="62229"/>
                </a:lnTo>
                <a:lnTo>
                  <a:pt x="188087" y="59689"/>
                </a:lnTo>
                <a:lnTo>
                  <a:pt x="187833" y="55879"/>
                </a:lnTo>
                <a:lnTo>
                  <a:pt x="186436" y="53339"/>
                </a:lnTo>
                <a:lnTo>
                  <a:pt x="183642" y="50800"/>
                </a:lnTo>
                <a:lnTo>
                  <a:pt x="178308" y="45720"/>
                </a:lnTo>
                <a:close/>
              </a:path>
              <a:path w="274954" h="266700">
                <a:moveTo>
                  <a:pt x="274700" y="58420"/>
                </a:moveTo>
                <a:lnTo>
                  <a:pt x="256159" y="58420"/>
                </a:lnTo>
                <a:lnTo>
                  <a:pt x="258572" y="59689"/>
                </a:lnTo>
                <a:lnTo>
                  <a:pt x="260604" y="60960"/>
                </a:lnTo>
                <a:lnTo>
                  <a:pt x="262255" y="63500"/>
                </a:lnTo>
                <a:lnTo>
                  <a:pt x="263144" y="66039"/>
                </a:lnTo>
                <a:lnTo>
                  <a:pt x="263017" y="71120"/>
                </a:lnTo>
                <a:lnTo>
                  <a:pt x="261874" y="72389"/>
                </a:lnTo>
                <a:lnTo>
                  <a:pt x="259842" y="74929"/>
                </a:lnTo>
                <a:lnTo>
                  <a:pt x="256794" y="77470"/>
                </a:lnTo>
                <a:lnTo>
                  <a:pt x="252222" y="80010"/>
                </a:lnTo>
                <a:lnTo>
                  <a:pt x="264083" y="80010"/>
                </a:lnTo>
                <a:lnTo>
                  <a:pt x="269367" y="74929"/>
                </a:lnTo>
                <a:lnTo>
                  <a:pt x="271907" y="71120"/>
                </a:lnTo>
                <a:lnTo>
                  <a:pt x="274700" y="60960"/>
                </a:lnTo>
                <a:lnTo>
                  <a:pt x="274700" y="58420"/>
                </a:lnTo>
                <a:close/>
              </a:path>
              <a:path w="274954" h="266700">
                <a:moveTo>
                  <a:pt x="219456" y="0"/>
                </a:moveTo>
                <a:lnTo>
                  <a:pt x="217297" y="1270"/>
                </a:lnTo>
                <a:lnTo>
                  <a:pt x="217678" y="3810"/>
                </a:lnTo>
                <a:lnTo>
                  <a:pt x="217805" y="6350"/>
                </a:lnTo>
                <a:lnTo>
                  <a:pt x="217550" y="7620"/>
                </a:lnTo>
                <a:lnTo>
                  <a:pt x="217043" y="7620"/>
                </a:lnTo>
                <a:lnTo>
                  <a:pt x="215519" y="10160"/>
                </a:lnTo>
                <a:lnTo>
                  <a:pt x="212471" y="10160"/>
                </a:lnTo>
                <a:lnTo>
                  <a:pt x="207899" y="11429"/>
                </a:lnTo>
                <a:lnTo>
                  <a:pt x="203962" y="13970"/>
                </a:lnTo>
                <a:lnTo>
                  <a:pt x="194564" y="22860"/>
                </a:lnTo>
                <a:lnTo>
                  <a:pt x="191770" y="29210"/>
                </a:lnTo>
                <a:lnTo>
                  <a:pt x="192532" y="43179"/>
                </a:lnTo>
                <a:lnTo>
                  <a:pt x="195072" y="49529"/>
                </a:lnTo>
                <a:lnTo>
                  <a:pt x="199517" y="53339"/>
                </a:lnTo>
                <a:lnTo>
                  <a:pt x="203708" y="58420"/>
                </a:lnTo>
                <a:lnTo>
                  <a:pt x="208915" y="60960"/>
                </a:lnTo>
                <a:lnTo>
                  <a:pt x="215138" y="60960"/>
                </a:lnTo>
                <a:lnTo>
                  <a:pt x="219456" y="62229"/>
                </a:lnTo>
                <a:lnTo>
                  <a:pt x="227075" y="60960"/>
                </a:lnTo>
                <a:lnTo>
                  <a:pt x="238125" y="59689"/>
                </a:lnTo>
                <a:lnTo>
                  <a:pt x="245618" y="58420"/>
                </a:lnTo>
                <a:lnTo>
                  <a:pt x="274700" y="58420"/>
                </a:lnTo>
                <a:lnTo>
                  <a:pt x="274700" y="57150"/>
                </a:lnTo>
                <a:lnTo>
                  <a:pt x="273304" y="52070"/>
                </a:lnTo>
                <a:lnTo>
                  <a:pt x="271780" y="46989"/>
                </a:lnTo>
                <a:lnTo>
                  <a:pt x="269494" y="43179"/>
                </a:lnTo>
                <a:lnTo>
                  <a:pt x="262636" y="35560"/>
                </a:lnTo>
                <a:lnTo>
                  <a:pt x="208153" y="35560"/>
                </a:lnTo>
                <a:lnTo>
                  <a:pt x="206629" y="34289"/>
                </a:lnTo>
                <a:lnTo>
                  <a:pt x="205486" y="33020"/>
                </a:lnTo>
                <a:lnTo>
                  <a:pt x="203962" y="31750"/>
                </a:lnTo>
                <a:lnTo>
                  <a:pt x="203200" y="30479"/>
                </a:lnTo>
                <a:lnTo>
                  <a:pt x="203454" y="25400"/>
                </a:lnTo>
                <a:lnTo>
                  <a:pt x="204343" y="22860"/>
                </a:lnTo>
                <a:lnTo>
                  <a:pt x="206121" y="21589"/>
                </a:lnTo>
                <a:lnTo>
                  <a:pt x="209042" y="19050"/>
                </a:lnTo>
                <a:lnTo>
                  <a:pt x="212851" y="17779"/>
                </a:lnTo>
                <a:lnTo>
                  <a:pt x="222885" y="16510"/>
                </a:lnTo>
                <a:lnTo>
                  <a:pt x="237617" y="16510"/>
                </a:lnTo>
                <a:lnTo>
                  <a:pt x="219456" y="0"/>
                </a:lnTo>
                <a:close/>
              </a:path>
              <a:path w="274954" h="266700">
                <a:moveTo>
                  <a:pt x="248539" y="31750"/>
                </a:moveTo>
                <a:lnTo>
                  <a:pt x="240919" y="31750"/>
                </a:lnTo>
                <a:lnTo>
                  <a:pt x="230378" y="33020"/>
                </a:lnTo>
                <a:lnTo>
                  <a:pt x="219837" y="35560"/>
                </a:lnTo>
                <a:lnTo>
                  <a:pt x="262636" y="35560"/>
                </a:lnTo>
                <a:lnTo>
                  <a:pt x="258445" y="33020"/>
                </a:lnTo>
                <a:lnTo>
                  <a:pt x="253492" y="33020"/>
                </a:lnTo>
                <a:lnTo>
                  <a:pt x="248539" y="31750"/>
                </a:lnTo>
                <a:close/>
              </a:path>
              <a:path w="274954" h="266700">
                <a:moveTo>
                  <a:pt x="237617" y="16510"/>
                </a:moveTo>
                <a:lnTo>
                  <a:pt x="222885" y="16510"/>
                </a:lnTo>
                <a:lnTo>
                  <a:pt x="229616" y="17779"/>
                </a:lnTo>
                <a:lnTo>
                  <a:pt x="238251" y="21589"/>
                </a:lnTo>
                <a:lnTo>
                  <a:pt x="240411" y="19050"/>
                </a:lnTo>
                <a:lnTo>
                  <a:pt x="237617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8237219" y="2345308"/>
            <a:ext cx="143001" cy="1583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8372347" y="2068534"/>
            <a:ext cx="285115" cy="288290"/>
          </a:xfrm>
          <a:custGeom>
            <a:avLst/>
            <a:gdLst/>
            <a:ahLst/>
            <a:cxnLst/>
            <a:rect l="l" t="t" r="r" b="b"/>
            <a:pathLst>
              <a:path w="285115" h="288289">
                <a:moveTo>
                  <a:pt x="50049" y="181610"/>
                </a:moveTo>
                <a:lnTo>
                  <a:pt x="14350" y="181610"/>
                </a:lnTo>
                <a:lnTo>
                  <a:pt x="15621" y="182879"/>
                </a:lnTo>
                <a:lnTo>
                  <a:pt x="18542" y="185419"/>
                </a:lnTo>
                <a:lnTo>
                  <a:pt x="22986" y="190500"/>
                </a:lnTo>
                <a:lnTo>
                  <a:pt x="40640" y="208279"/>
                </a:lnTo>
                <a:lnTo>
                  <a:pt x="31115" y="208279"/>
                </a:lnTo>
                <a:lnTo>
                  <a:pt x="27685" y="209550"/>
                </a:lnTo>
                <a:lnTo>
                  <a:pt x="8254" y="237489"/>
                </a:lnTo>
                <a:lnTo>
                  <a:pt x="8890" y="243839"/>
                </a:lnTo>
                <a:lnTo>
                  <a:pt x="31277" y="278129"/>
                </a:lnTo>
                <a:lnTo>
                  <a:pt x="50673" y="288289"/>
                </a:lnTo>
                <a:lnTo>
                  <a:pt x="66119" y="288289"/>
                </a:lnTo>
                <a:lnTo>
                  <a:pt x="72872" y="285750"/>
                </a:lnTo>
                <a:lnTo>
                  <a:pt x="82042" y="278129"/>
                </a:lnTo>
                <a:lnTo>
                  <a:pt x="84074" y="274319"/>
                </a:lnTo>
                <a:lnTo>
                  <a:pt x="85217" y="270510"/>
                </a:lnTo>
                <a:lnTo>
                  <a:pt x="68199" y="270510"/>
                </a:lnTo>
                <a:lnTo>
                  <a:pt x="64134" y="269239"/>
                </a:lnTo>
                <a:lnTo>
                  <a:pt x="34671" y="243839"/>
                </a:lnTo>
                <a:lnTo>
                  <a:pt x="27940" y="233679"/>
                </a:lnTo>
                <a:lnTo>
                  <a:pt x="25780" y="229869"/>
                </a:lnTo>
                <a:lnTo>
                  <a:pt x="24765" y="226060"/>
                </a:lnTo>
                <a:lnTo>
                  <a:pt x="25273" y="220979"/>
                </a:lnTo>
                <a:lnTo>
                  <a:pt x="26161" y="219710"/>
                </a:lnTo>
                <a:lnTo>
                  <a:pt x="27812" y="218439"/>
                </a:lnTo>
                <a:lnTo>
                  <a:pt x="32384" y="213360"/>
                </a:lnTo>
                <a:lnTo>
                  <a:pt x="80645" y="213360"/>
                </a:lnTo>
                <a:lnTo>
                  <a:pt x="50049" y="181610"/>
                </a:lnTo>
                <a:close/>
              </a:path>
              <a:path w="285115" h="288289">
                <a:moveTo>
                  <a:pt x="80645" y="213360"/>
                </a:moveTo>
                <a:lnTo>
                  <a:pt x="39243" y="213360"/>
                </a:lnTo>
                <a:lnTo>
                  <a:pt x="48386" y="215900"/>
                </a:lnTo>
                <a:lnTo>
                  <a:pt x="79121" y="247650"/>
                </a:lnTo>
                <a:lnTo>
                  <a:pt x="81533" y="257810"/>
                </a:lnTo>
                <a:lnTo>
                  <a:pt x="80772" y="264160"/>
                </a:lnTo>
                <a:lnTo>
                  <a:pt x="77088" y="267969"/>
                </a:lnTo>
                <a:lnTo>
                  <a:pt x="73532" y="270510"/>
                </a:lnTo>
                <a:lnTo>
                  <a:pt x="85217" y="270510"/>
                </a:lnTo>
                <a:lnTo>
                  <a:pt x="86232" y="266700"/>
                </a:lnTo>
                <a:lnTo>
                  <a:pt x="86613" y="261619"/>
                </a:lnTo>
                <a:lnTo>
                  <a:pt x="85978" y="255269"/>
                </a:lnTo>
                <a:lnTo>
                  <a:pt x="102192" y="255269"/>
                </a:lnTo>
                <a:lnTo>
                  <a:pt x="115210" y="236219"/>
                </a:lnTo>
                <a:lnTo>
                  <a:pt x="104394" y="236219"/>
                </a:lnTo>
                <a:lnTo>
                  <a:pt x="102616" y="234950"/>
                </a:lnTo>
                <a:lnTo>
                  <a:pt x="101473" y="234950"/>
                </a:lnTo>
                <a:lnTo>
                  <a:pt x="98678" y="232410"/>
                </a:lnTo>
                <a:lnTo>
                  <a:pt x="94106" y="227329"/>
                </a:lnTo>
                <a:lnTo>
                  <a:pt x="80645" y="213360"/>
                </a:lnTo>
                <a:close/>
              </a:path>
              <a:path w="285115" h="288289">
                <a:moveTo>
                  <a:pt x="102192" y="255269"/>
                </a:moveTo>
                <a:lnTo>
                  <a:pt x="85978" y="255269"/>
                </a:lnTo>
                <a:lnTo>
                  <a:pt x="95250" y="265429"/>
                </a:lnTo>
                <a:lnTo>
                  <a:pt x="102192" y="255269"/>
                </a:lnTo>
                <a:close/>
              </a:path>
              <a:path w="285115" h="288289">
                <a:moveTo>
                  <a:pt x="114046" y="232410"/>
                </a:moveTo>
                <a:lnTo>
                  <a:pt x="111378" y="234950"/>
                </a:lnTo>
                <a:lnTo>
                  <a:pt x="109347" y="236219"/>
                </a:lnTo>
                <a:lnTo>
                  <a:pt x="115210" y="236219"/>
                </a:lnTo>
                <a:lnTo>
                  <a:pt x="116077" y="234950"/>
                </a:lnTo>
                <a:lnTo>
                  <a:pt x="114046" y="232410"/>
                </a:lnTo>
                <a:close/>
              </a:path>
              <a:path w="285115" h="288289">
                <a:moveTo>
                  <a:pt x="116204" y="134619"/>
                </a:moveTo>
                <a:lnTo>
                  <a:pt x="106806" y="134619"/>
                </a:lnTo>
                <a:lnTo>
                  <a:pt x="99059" y="137160"/>
                </a:lnTo>
                <a:lnTo>
                  <a:pt x="82423" y="170179"/>
                </a:lnTo>
                <a:lnTo>
                  <a:pt x="83516" y="179069"/>
                </a:lnTo>
                <a:lnTo>
                  <a:pt x="109918" y="212089"/>
                </a:lnTo>
                <a:lnTo>
                  <a:pt x="123062" y="218439"/>
                </a:lnTo>
                <a:lnTo>
                  <a:pt x="131325" y="218439"/>
                </a:lnTo>
                <a:lnTo>
                  <a:pt x="162513" y="195579"/>
                </a:lnTo>
                <a:lnTo>
                  <a:pt x="136651" y="195579"/>
                </a:lnTo>
                <a:lnTo>
                  <a:pt x="130389" y="194310"/>
                </a:lnTo>
                <a:lnTo>
                  <a:pt x="124174" y="191769"/>
                </a:lnTo>
                <a:lnTo>
                  <a:pt x="118006" y="187960"/>
                </a:lnTo>
                <a:lnTo>
                  <a:pt x="111886" y="182879"/>
                </a:lnTo>
                <a:lnTo>
                  <a:pt x="115726" y="179069"/>
                </a:lnTo>
                <a:lnTo>
                  <a:pt x="107315" y="179069"/>
                </a:lnTo>
                <a:lnTo>
                  <a:pt x="105155" y="176529"/>
                </a:lnTo>
                <a:lnTo>
                  <a:pt x="98678" y="170179"/>
                </a:lnTo>
                <a:lnTo>
                  <a:pt x="94869" y="162560"/>
                </a:lnTo>
                <a:lnTo>
                  <a:pt x="93091" y="153669"/>
                </a:lnTo>
                <a:lnTo>
                  <a:pt x="93852" y="149860"/>
                </a:lnTo>
                <a:lnTo>
                  <a:pt x="96011" y="148589"/>
                </a:lnTo>
                <a:lnTo>
                  <a:pt x="97535" y="147319"/>
                </a:lnTo>
                <a:lnTo>
                  <a:pt x="99186" y="146050"/>
                </a:lnTo>
                <a:lnTo>
                  <a:pt x="140731" y="146050"/>
                </a:lnTo>
                <a:lnTo>
                  <a:pt x="137779" y="143510"/>
                </a:lnTo>
                <a:lnTo>
                  <a:pt x="123301" y="135889"/>
                </a:lnTo>
                <a:lnTo>
                  <a:pt x="116204" y="134619"/>
                </a:lnTo>
                <a:close/>
              </a:path>
              <a:path w="285115" h="288289">
                <a:moveTo>
                  <a:pt x="160400" y="166369"/>
                </a:moveTo>
                <a:lnTo>
                  <a:pt x="156845" y="167639"/>
                </a:lnTo>
                <a:lnTo>
                  <a:pt x="158115" y="172719"/>
                </a:lnTo>
                <a:lnTo>
                  <a:pt x="158369" y="177800"/>
                </a:lnTo>
                <a:lnTo>
                  <a:pt x="143128" y="195579"/>
                </a:lnTo>
                <a:lnTo>
                  <a:pt x="162513" y="195579"/>
                </a:lnTo>
                <a:lnTo>
                  <a:pt x="164592" y="184150"/>
                </a:lnTo>
                <a:lnTo>
                  <a:pt x="163575" y="176529"/>
                </a:lnTo>
                <a:lnTo>
                  <a:pt x="160400" y="166369"/>
                </a:lnTo>
                <a:close/>
              </a:path>
              <a:path w="285115" h="288289">
                <a:moveTo>
                  <a:pt x="26797" y="157479"/>
                </a:moveTo>
                <a:lnTo>
                  <a:pt x="0" y="184150"/>
                </a:lnTo>
                <a:lnTo>
                  <a:pt x="2667" y="186689"/>
                </a:lnTo>
                <a:lnTo>
                  <a:pt x="5460" y="184150"/>
                </a:lnTo>
                <a:lnTo>
                  <a:pt x="7747" y="181610"/>
                </a:lnTo>
                <a:lnTo>
                  <a:pt x="50049" y="181610"/>
                </a:lnTo>
                <a:lnTo>
                  <a:pt x="26797" y="157479"/>
                </a:lnTo>
                <a:close/>
              </a:path>
              <a:path w="285115" h="288289">
                <a:moveTo>
                  <a:pt x="140731" y="146050"/>
                </a:moveTo>
                <a:lnTo>
                  <a:pt x="106806" y="146050"/>
                </a:lnTo>
                <a:lnTo>
                  <a:pt x="109981" y="148589"/>
                </a:lnTo>
                <a:lnTo>
                  <a:pt x="113283" y="149860"/>
                </a:lnTo>
                <a:lnTo>
                  <a:pt x="118236" y="154939"/>
                </a:lnTo>
                <a:lnTo>
                  <a:pt x="124968" y="161289"/>
                </a:lnTo>
                <a:lnTo>
                  <a:pt x="107315" y="179069"/>
                </a:lnTo>
                <a:lnTo>
                  <a:pt x="115726" y="179069"/>
                </a:lnTo>
                <a:lnTo>
                  <a:pt x="145160" y="149860"/>
                </a:lnTo>
                <a:lnTo>
                  <a:pt x="140731" y="146050"/>
                </a:lnTo>
                <a:close/>
              </a:path>
              <a:path w="285115" h="288289">
                <a:moveTo>
                  <a:pt x="144164" y="88900"/>
                </a:moveTo>
                <a:lnTo>
                  <a:pt x="107823" y="88900"/>
                </a:lnTo>
                <a:lnTo>
                  <a:pt x="109347" y="90169"/>
                </a:lnTo>
                <a:lnTo>
                  <a:pt x="110490" y="90169"/>
                </a:lnTo>
                <a:lnTo>
                  <a:pt x="112649" y="92710"/>
                </a:lnTo>
                <a:lnTo>
                  <a:pt x="190500" y="172719"/>
                </a:lnTo>
                <a:lnTo>
                  <a:pt x="192658" y="170179"/>
                </a:lnTo>
                <a:lnTo>
                  <a:pt x="196342" y="154939"/>
                </a:lnTo>
                <a:lnTo>
                  <a:pt x="201041" y="154939"/>
                </a:lnTo>
                <a:lnTo>
                  <a:pt x="205231" y="153669"/>
                </a:lnTo>
                <a:lnTo>
                  <a:pt x="212344" y="151129"/>
                </a:lnTo>
                <a:lnTo>
                  <a:pt x="215773" y="148589"/>
                </a:lnTo>
                <a:lnTo>
                  <a:pt x="218948" y="144779"/>
                </a:lnTo>
                <a:lnTo>
                  <a:pt x="199135" y="144779"/>
                </a:lnTo>
                <a:lnTo>
                  <a:pt x="196215" y="142239"/>
                </a:lnTo>
                <a:lnTo>
                  <a:pt x="194436" y="140969"/>
                </a:lnTo>
                <a:lnTo>
                  <a:pt x="191007" y="137160"/>
                </a:lnTo>
                <a:lnTo>
                  <a:pt x="185674" y="132079"/>
                </a:lnTo>
                <a:lnTo>
                  <a:pt x="159638" y="105410"/>
                </a:lnTo>
                <a:lnTo>
                  <a:pt x="159109" y="99060"/>
                </a:lnTo>
                <a:lnTo>
                  <a:pt x="154050" y="99060"/>
                </a:lnTo>
                <a:lnTo>
                  <a:pt x="144164" y="88900"/>
                </a:lnTo>
                <a:close/>
              </a:path>
              <a:path w="285115" h="288289">
                <a:moveTo>
                  <a:pt x="217467" y="85089"/>
                </a:moveTo>
                <a:lnTo>
                  <a:pt x="174751" y="85089"/>
                </a:lnTo>
                <a:lnTo>
                  <a:pt x="179274" y="87629"/>
                </a:lnTo>
                <a:lnTo>
                  <a:pt x="184451" y="90169"/>
                </a:lnTo>
                <a:lnTo>
                  <a:pt x="190271" y="95250"/>
                </a:lnTo>
                <a:lnTo>
                  <a:pt x="217043" y="128269"/>
                </a:lnTo>
                <a:lnTo>
                  <a:pt x="218058" y="130810"/>
                </a:lnTo>
                <a:lnTo>
                  <a:pt x="217297" y="137160"/>
                </a:lnTo>
                <a:lnTo>
                  <a:pt x="216026" y="139700"/>
                </a:lnTo>
                <a:lnTo>
                  <a:pt x="213868" y="140969"/>
                </a:lnTo>
                <a:lnTo>
                  <a:pt x="211327" y="143510"/>
                </a:lnTo>
                <a:lnTo>
                  <a:pt x="208406" y="144779"/>
                </a:lnTo>
                <a:lnTo>
                  <a:pt x="218948" y="144779"/>
                </a:lnTo>
                <a:lnTo>
                  <a:pt x="224662" y="139700"/>
                </a:lnTo>
                <a:lnTo>
                  <a:pt x="228346" y="133350"/>
                </a:lnTo>
                <a:lnTo>
                  <a:pt x="229997" y="127000"/>
                </a:lnTo>
                <a:lnTo>
                  <a:pt x="231648" y="119379"/>
                </a:lnTo>
                <a:lnTo>
                  <a:pt x="231267" y="111760"/>
                </a:lnTo>
                <a:lnTo>
                  <a:pt x="228600" y="104139"/>
                </a:lnTo>
                <a:lnTo>
                  <a:pt x="226337" y="97789"/>
                </a:lnTo>
                <a:lnTo>
                  <a:pt x="223361" y="92710"/>
                </a:lnTo>
                <a:lnTo>
                  <a:pt x="219670" y="87629"/>
                </a:lnTo>
                <a:lnTo>
                  <a:pt x="217467" y="85089"/>
                </a:lnTo>
                <a:close/>
              </a:path>
              <a:path w="285115" h="288289">
                <a:moveTo>
                  <a:pt x="184403" y="66039"/>
                </a:moveTo>
                <a:lnTo>
                  <a:pt x="154622" y="91439"/>
                </a:lnTo>
                <a:lnTo>
                  <a:pt x="154050" y="99060"/>
                </a:lnTo>
                <a:lnTo>
                  <a:pt x="159109" y="99060"/>
                </a:lnTo>
                <a:lnTo>
                  <a:pt x="159003" y="97789"/>
                </a:lnTo>
                <a:lnTo>
                  <a:pt x="160527" y="91439"/>
                </a:lnTo>
                <a:lnTo>
                  <a:pt x="164337" y="88900"/>
                </a:lnTo>
                <a:lnTo>
                  <a:pt x="167131" y="85089"/>
                </a:lnTo>
                <a:lnTo>
                  <a:pt x="217467" y="85089"/>
                </a:lnTo>
                <a:lnTo>
                  <a:pt x="215265" y="82550"/>
                </a:lnTo>
                <a:lnTo>
                  <a:pt x="209550" y="76200"/>
                </a:lnTo>
                <a:lnTo>
                  <a:pt x="203453" y="72389"/>
                </a:lnTo>
                <a:lnTo>
                  <a:pt x="190626" y="67310"/>
                </a:lnTo>
                <a:lnTo>
                  <a:pt x="184403" y="66039"/>
                </a:lnTo>
                <a:close/>
              </a:path>
              <a:path w="285115" h="288289">
                <a:moveTo>
                  <a:pt x="121920" y="66039"/>
                </a:moveTo>
                <a:lnTo>
                  <a:pt x="96774" y="90169"/>
                </a:lnTo>
                <a:lnTo>
                  <a:pt x="99059" y="92710"/>
                </a:lnTo>
                <a:lnTo>
                  <a:pt x="101346" y="90169"/>
                </a:lnTo>
                <a:lnTo>
                  <a:pt x="103250" y="88900"/>
                </a:lnTo>
                <a:lnTo>
                  <a:pt x="144164" y="88900"/>
                </a:lnTo>
                <a:lnTo>
                  <a:pt x="121920" y="66039"/>
                </a:lnTo>
                <a:close/>
              </a:path>
              <a:path w="285115" h="288289">
                <a:moveTo>
                  <a:pt x="244609" y="46989"/>
                </a:moveTo>
                <a:lnTo>
                  <a:pt x="209169" y="46989"/>
                </a:lnTo>
                <a:lnTo>
                  <a:pt x="240792" y="78739"/>
                </a:lnTo>
                <a:lnTo>
                  <a:pt x="247015" y="86360"/>
                </a:lnTo>
                <a:lnTo>
                  <a:pt x="251078" y="90169"/>
                </a:lnTo>
                <a:lnTo>
                  <a:pt x="252983" y="90169"/>
                </a:lnTo>
                <a:lnTo>
                  <a:pt x="256285" y="92710"/>
                </a:lnTo>
                <a:lnTo>
                  <a:pt x="269621" y="92710"/>
                </a:lnTo>
                <a:lnTo>
                  <a:pt x="273938" y="90169"/>
                </a:lnTo>
                <a:lnTo>
                  <a:pt x="277749" y="86360"/>
                </a:lnTo>
                <a:lnTo>
                  <a:pt x="282489" y="80010"/>
                </a:lnTo>
                <a:lnTo>
                  <a:pt x="284908" y="73660"/>
                </a:lnTo>
                <a:lnTo>
                  <a:pt x="271779" y="73660"/>
                </a:lnTo>
                <a:lnTo>
                  <a:pt x="270509" y="72389"/>
                </a:lnTo>
                <a:lnTo>
                  <a:pt x="269112" y="72389"/>
                </a:lnTo>
                <a:lnTo>
                  <a:pt x="266826" y="69850"/>
                </a:lnTo>
                <a:lnTo>
                  <a:pt x="244609" y="46989"/>
                </a:lnTo>
                <a:close/>
              </a:path>
              <a:path w="285115" h="288289">
                <a:moveTo>
                  <a:pt x="282828" y="58419"/>
                </a:moveTo>
                <a:lnTo>
                  <a:pt x="279526" y="58419"/>
                </a:lnTo>
                <a:lnTo>
                  <a:pt x="281177" y="64769"/>
                </a:lnTo>
                <a:lnTo>
                  <a:pt x="280543" y="69850"/>
                </a:lnTo>
                <a:lnTo>
                  <a:pt x="277749" y="72389"/>
                </a:lnTo>
                <a:lnTo>
                  <a:pt x="276986" y="73660"/>
                </a:lnTo>
                <a:lnTo>
                  <a:pt x="284908" y="73660"/>
                </a:lnTo>
                <a:lnTo>
                  <a:pt x="285017" y="66039"/>
                </a:lnTo>
                <a:lnTo>
                  <a:pt x="282828" y="58419"/>
                </a:lnTo>
                <a:close/>
              </a:path>
              <a:path w="285115" h="288289">
                <a:moveTo>
                  <a:pt x="199771" y="0"/>
                </a:moveTo>
                <a:lnTo>
                  <a:pt x="197611" y="2539"/>
                </a:lnTo>
                <a:lnTo>
                  <a:pt x="199771" y="10160"/>
                </a:lnTo>
                <a:lnTo>
                  <a:pt x="201041" y="19050"/>
                </a:lnTo>
                <a:lnTo>
                  <a:pt x="201295" y="26669"/>
                </a:lnTo>
                <a:lnTo>
                  <a:pt x="201314" y="33019"/>
                </a:lnTo>
                <a:lnTo>
                  <a:pt x="200977" y="39369"/>
                </a:lnTo>
                <a:lnTo>
                  <a:pt x="200259" y="45719"/>
                </a:lnTo>
                <a:lnTo>
                  <a:pt x="199135" y="52069"/>
                </a:lnTo>
                <a:lnTo>
                  <a:pt x="201295" y="54610"/>
                </a:lnTo>
                <a:lnTo>
                  <a:pt x="209169" y="46989"/>
                </a:lnTo>
                <a:lnTo>
                  <a:pt x="244609" y="46989"/>
                </a:lnTo>
                <a:lnTo>
                  <a:pt x="227329" y="29210"/>
                </a:lnTo>
                <a:lnTo>
                  <a:pt x="233853" y="22860"/>
                </a:lnTo>
                <a:lnTo>
                  <a:pt x="221106" y="22860"/>
                </a:lnTo>
                <a:lnTo>
                  <a:pt x="199771" y="0"/>
                </a:lnTo>
                <a:close/>
              </a:path>
              <a:path w="285115" h="288289">
                <a:moveTo>
                  <a:pt x="235584" y="8889"/>
                </a:moveTo>
                <a:lnTo>
                  <a:pt x="221106" y="22860"/>
                </a:lnTo>
                <a:lnTo>
                  <a:pt x="233853" y="22860"/>
                </a:lnTo>
                <a:lnTo>
                  <a:pt x="241680" y="15239"/>
                </a:lnTo>
                <a:lnTo>
                  <a:pt x="235584" y="8889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8376284" y="2477389"/>
            <a:ext cx="194310" cy="1823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8523478" y="2247138"/>
            <a:ext cx="277495" cy="264160"/>
          </a:xfrm>
          <a:custGeom>
            <a:avLst/>
            <a:gdLst/>
            <a:ahLst/>
            <a:cxnLst/>
            <a:rect l="l" t="t" r="r" b="b"/>
            <a:pathLst>
              <a:path w="277495" h="264160">
                <a:moveTo>
                  <a:pt x="46735" y="217170"/>
                </a:moveTo>
                <a:lnTo>
                  <a:pt x="11556" y="217170"/>
                </a:lnTo>
                <a:lnTo>
                  <a:pt x="14731" y="219710"/>
                </a:lnTo>
                <a:lnTo>
                  <a:pt x="42418" y="248920"/>
                </a:lnTo>
                <a:lnTo>
                  <a:pt x="49149" y="255270"/>
                </a:lnTo>
                <a:lnTo>
                  <a:pt x="54355" y="260350"/>
                </a:lnTo>
                <a:lnTo>
                  <a:pt x="57912" y="261620"/>
                </a:lnTo>
                <a:lnTo>
                  <a:pt x="61595" y="264160"/>
                </a:lnTo>
                <a:lnTo>
                  <a:pt x="75056" y="264160"/>
                </a:lnTo>
                <a:lnTo>
                  <a:pt x="89916" y="246380"/>
                </a:lnTo>
                <a:lnTo>
                  <a:pt x="90847" y="243839"/>
                </a:lnTo>
                <a:lnTo>
                  <a:pt x="74929" y="243839"/>
                </a:lnTo>
                <a:lnTo>
                  <a:pt x="71627" y="242570"/>
                </a:lnTo>
                <a:lnTo>
                  <a:pt x="68833" y="240030"/>
                </a:lnTo>
                <a:lnTo>
                  <a:pt x="46735" y="217170"/>
                </a:lnTo>
                <a:close/>
              </a:path>
              <a:path w="277495" h="264160">
                <a:moveTo>
                  <a:pt x="81104" y="184150"/>
                </a:moveTo>
                <a:lnTo>
                  <a:pt x="45847" y="184150"/>
                </a:lnTo>
                <a:lnTo>
                  <a:pt x="49022" y="186689"/>
                </a:lnTo>
                <a:lnTo>
                  <a:pt x="53340" y="191770"/>
                </a:lnTo>
                <a:lnTo>
                  <a:pt x="84708" y="223520"/>
                </a:lnTo>
                <a:lnTo>
                  <a:pt x="85598" y="229870"/>
                </a:lnTo>
                <a:lnTo>
                  <a:pt x="85725" y="233680"/>
                </a:lnTo>
                <a:lnTo>
                  <a:pt x="84963" y="237489"/>
                </a:lnTo>
                <a:lnTo>
                  <a:pt x="84581" y="238760"/>
                </a:lnTo>
                <a:lnTo>
                  <a:pt x="83566" y="240030"/>
                </a:lnTo>
                <a:lnTo>
                  <a:pt x="82042" y="242570"/>
                </a:lnTo>
                <a:lnTo>
                  <a:pt x="80772" y="243839"/>
                </a:lnTo>
                <a:lnTo>
                  <a:pt x="90847" y="243839"/>
                </a:lnTo>
                <a:lnTo>
                  <a:pt x="91313" y="242570"/>
                </a:lnTo>
                <a:lnTo>
                  <a:pt x="91821" y="237489"/>
                </a:lnTo>
                <a:lnTo>
                  <a:pt x="91313" y="231139"/>
                </a:lnTo>
                <a:lnTo>
                  <a:pt x="106967" y="231139"/>
                </a:lnTo>
                <a:lnTo>
                  <a:pt x="122528" y="215900"/>
                </a:lnTo>
                <a:lnTo>
                  <a:pt x="112268" y="215900"/>
                </a:lnTo>
                <a:lnTo>
                  <a:pt x="109093" y="213360"/>
                </a:lnTo>
                <a:lnTo>
                  <a:pt x="104648" y="208280"/>
                </a:lnTo>
                <a:lnTo>
                  <a:pt x="81104" y="184150"/>
                </a:lnTo>
                <a:close/>
              </a:path>
              <a:path w="277495" h="264160">
                <a:moveTo>
                  <a:pt x="106967" y="231139"/>
                </a:moveTo>
                <a:lnTo>
                  <a:pt x="91313" y="231139"/>
                </a:lnTo>
                <a:lnTo>
                  <a:pt x="99187" y="238760"/>
                </a:lnTo>
                <a:lnTo>
                  <a:pt x="106967" y="231139"/>
                </a:lnTo>
                <a:close/>
              </a:path>
              <a:path w="277495" h="264160">
                <a:moveTo>
                  <a:pt x="24638" y="194310"/>
                </a:moveTo>
                <a:lnTo>
                  <a:pt x="0" y="218439"/>
                </a:lnTo>
                <a:lnTo>
                  <a:pt x="2286" y="219710"/>
                </a:lnTo>
                <a:lnTo>
                  <a:pt x="5333" y="218439"/>
                </a:lnTo>
                <a:lnTo>
                  <a:pt x="7747" y="217170"/>
                </a:lnTo>
                <a:lnTo>
                  <a:pt x="46735" y="217170"/>
                </a:lnTo>
                <a:lnTo>
                  <a:pt x="24638" y="194310"/>
                </a:lnTo>
                <a:close/>
              </a:path>
              <a:path w="277495" h="264160">
                <a:moveTo>
                  <a:pt x="121666" y="213360"/>
                </a:moveTo>
                <a:lnTo>
                  <a:pt x="118618" y="214630"/>
                </a:lnTo>
                <a:lnTo>
                  <a:pt x="116204" y="215900"/>
                </a:lnTo>
                <a:lnTo>
                  <a:pt x="122528" y="215900"/>
                </a:lnTo>
                <a:lnTo>
                  <a:pt x="123825" y="214630"/>
                </a:lnTo>
                <a:lnTo>
                  <a:pt x="121666" y="213360"/>
                </a:lnTo>
                <a:close/>
              </a:path>
              <a:path w="277495" h="264160">
                <a:moveTo>
                  <a:pt x="121157" y="111760"/>
                </a:moveTo>
                <a:lnTo>
                  <a:pt x="111760" y="111760"/>
                </a:lnTo>
                <a:lnTo>
                  <a:pt x="104013" y="114300"/>
                </a:lnTo>
                <a:lnTo>
                  <a:pt x="87375" y="147320"/>
                </a:lnTo>
                <a:lnTo>
                  <a:pt x="88469" y="156210"/>
                </a:lnTo>
                <a:lnTo>
                  <a:pt x="114823" y="189230"/>
                </a:lnTo>
                <a:lnTo>
                  <a:pt x="136278" y="195580"/>
                </a:lnTo>
                <a:lnTo>
                  <a:pt x="144113" y="194310"/>
                </a:lnTo>
                <a:lnTo>
                  <a:pt x="167157" y="172720"/>
                </a:lnTo>
                <a:lnTo>
                  <a:pt x="141604" y="172720"/>
                </a:lnTo>
                <a:lnTo>
                  <a:pt x="135342" y="171450"/>
                </a:lnTo>
                <a:lnTo>
                  <a:pt x="129127" y="168910"/>
                </a:lnTo>
                <a:lnTo>
                  <a:pt x="122959" y="165100"/>
                </a:lnTo>
                <a:lnTo>
                  <a:pt x="116840" y="158750"/>
                </a:lnTo>
                <a:lnTo>
                  <a:pt x="120817" y="154939"/>
                </a:lnTo>
                <a:lnTo>
                  <a:pt x="112268" y="154939"/>
                </a:lnTo>
                <a:lnTo>
                  <a:pt x="110108" y="152400"/>
                </a:lnTo>
                <a:lnTo>
                  <a:pt x="103631" y="146050"/>
                </a:lnTo>
                <a:lnTo>
                  <a:pt x="99822" y="139700"/>
                </a:lnTo>
                <a:lnTo>
                  <a:pt x="98678" y="133350"/>
                </a:lnTo>
                <a:lnTo>
                  <a:pt x="97917" y="129539"/>
                </a:lnTo>
                <a:lnTo>
                  <a:pt x="98805" y="127000"/>
                </a:lnTo>
                <a:lnTo>
                  <a:pt x="102489" y="123189"/>
                </a:lnTo>
                <a:lnTo>
                  <a:pt x="105791" y="123189"/>
                </a:lnTo>
                <a:lnTo>
                  <a:pt x="108585" y="121920"/>
                </a:lnTo>
                <a:lnTo>
                  <a:pt x="144140" y="121920"/>
                </a:lnTo>
                <a:lnTo>
                  <a:pt x="142678" y="120650"/>
                </a:lnTo>
                <a:lnTo>
                  <a:pt x="128252" y="113030"/>
                </a:lnTo>
                <a:lnTo>
                  <a:pt x="121157" y="111760"/>
                </a:lnTo>
                <a:close/>
              </a:path>
              <a:path w="277495" h="264160">
                <a:moveTo>
                  <a:pt x="58800" y="161289"/>
                </a:moveTo>
                <a:lnTo>
                  <a:pt x="34163" y="184150"/>
                </a:lnTo>
                <a:lnTo>
                  <a:pt x="36449" y="186689"/>
                </a:lnTo>
                <a:lnTo>
                  <a:pt x="39497" y="185420"/>
                </a:lnTo>
                <a:lnTo>
                  <a:pt x="41910" y="184150"/>
                </a:lnTo>
                <a:lnTo>
                  <a:pt x="81104" y="184150"/>
                </a:lnTo>
                <a:lnTo>
                  <a:pt x="58800" y="161289"/>
                </a:lnTo>
                <a:close/>
              </a:path>
              <a:path w="277495" h="264160">
                <a:moveTo>
                  <a:pt x="165353" y="143510"/>
                </a:moveTo>
                <a:lnTo>
                  <a:pt x="161798" y="143510"/>
                </a:lnTo>
                <a:lnTo>
                  <a:pt x="162941" y="149860"/>
                </a:lnTo>
                <a:lnTo>
                  <a:pt x="163195" y="154939"/>
                </a:lnTo>
                <a:lnTo>
                  <a:pt x="148081" y="172720"/>
                </a:lnTo>
                <a:lnTo>
                  <a:pt x="167157" y="172720"/>
                </a:lnTo>
                <a:lnTo>
                  <a:pt x="168275" y="167639"/>
                </a:lnTo>
                <a:lnTo>
                  <a:pt x="169545" y="161289"/>
                </a:lnTo>
                <a:lnTo>
                  <a:pt x="168528" y="152400"/>
                </a:lnTo>
                <a:lnTo>
                  <a:pt x="165353" y="143510"/>
                </a:lnTo>
                <a:close/>
              </a:path>
              <a:path w="277495" h="264160">
                <a:moveTo>
                  <a:pt x="144140" y="121920"/>
                </a:moveTo>
                <a:lnTo>
                  <a:pt x="108585" y="121920"/>
                </a:lnTo>
                <a:lnTo>
                  <a:pt x="114935" y="124460"/>
                </a:lnTo>
                <a:lnTo>
                  <a:pt x="123190" y="130810"/>
                </a:lnTo>
                <a:lnTo>
                  <a:pt x="129921" y="138430"/>
                </a:lnTo>
                <a:lnTo>
                  <a:pt x="112268" y="154939"/>
                </a:lnTo>
                <a:lnTo>
                  <a:pt x="120817" y="154939"/>
                </a:lnTo>
                <a:lnTo>
                  <a:pt x="149987" y="127000"/>
                </a:lnTo>
                <a:lnTo>
                  <a:pt x="144140" y="121920"/>
                </a:lnTo>
                <a:close/>
              </a:path>
              <a:path w="277495" h="264160">
                <a:moveTo>
                  <a:pt x="177323" y="92710"/>
                </a:moveTo>
                <a:lnTo>
                  <a:pt x="139573" y="92710"/>
                </a:lnTo>
                <a:lnTo>
                  <a:pt x="141224" y="93980"/>
                </a:lnTo>
                <a:lnTo>
                  <a:pt x="142494" y="93980"/>
                </a:lnTo>
                <a:lnTo>
                  <a:pt x="144779" y="96520"/>
                </a:lnTo>
                <a:lnTo>
                  <a:pt x="180467" y="133350"/>
                </a:lnTo>
                <a:lnTo>
                  <a:pt x="185547" y="138430"/>
                </a:lnTo>
                <a:lnTo>
                  <a:pt x="188214" y="142239"/>
                </a:lnTo>
                <a:lnTo>
                  <a:pt x="188722" y="146050"/>
                </a:lnTo>
                <a:lnTo>
                  <a:pt x="187705" y="148589"/>
                </a:lnTo>
                <a:lnTo>
                  <a:pt x="185166" y="151130"/>
                </a:lnTo>
                <a:lnTo>
                  <a:pt x="187451" y="153670"/>
                </a:lnTo>
                <a:lnTo>
                  <a:pt x="217596" y="124460"/>
                </a:lnTo>
                <a:lnTo>
                  <a:pt x="208661" y="124460"/>
                </a:lnTo>
                <a:lnTo>
                  <a:pt x="207010" y="123189"/>
                </a:lnTo>
                <a:lnTo>
                  <a:pt x="206121" y="123189"/>
                </a:lnTo>
                <a:lnTo>
                  <a:pt x="204343" y="121920"/>
                </a:lnTo>
                <a:lnTo>
                  <a:pt x="202056" y="119380"/>
                </a:lnTo>
                <a:lnTo>
                  <a:pt x="198500" y="115570"/>
                </a:lnTo>
                <a:lnTo>
                  <a:pt x="185039" y="101600"/>
                </a:lnTo>
                <a:lnTo>
                  <a:pt x="180086" y="96520"/>
                </a:lnTo>
                <a:lnTo>
                  <a:pt x="177323" y="92710"/>
                </a:lnTo>
                <a:close/>
              </a:path>
              <a:path w="277495" h="264160">
                <a:moveTo>
                  <a:pt x="217931" y="119380"/>
                </a:moveTo>
                <a:lnTo>
                  <a:pt x="215392" y="121920"/>
                </a:lnTo>
                <a:lnTo>
                  <a:pt x="213360" y="123189"/>
                </a:lnTo>
                <a:lnTo>
                  <a:pt x="211836" y="123189"/>
                </a:lnTo>
                <a:lnTo>
                  <a:pt x="210312" y="124460"/>
                </a:lnTo>
                <a:lnTo>
                  <a:pt x="217596" y="124460"/>
                </a:lnTo>
                <a:lnTo>
                  <a:pt x="220218" y="121920"/>
                </a:lnTo>
                <a:lnTo>
                  <a:pt x="217931" y="119380"/>
                </a:lnTo>
                <a:close/>
              </a:path>
              <a:path w="277495" h="264160">
                <a:moveTo>
                  <a:pt x="228473" y="74930"/>
                </a:moveTo>
                <a:lnTo>
                  <a:pt x="226314" y="77470"/>
                </a:lnTo>
                <a:lnTo>
                  <a:pt x="248285" y="97789"/>
                </a:lnTo>
                <a:lnTo>
                  <a:pt x="250444" y="96520"/>
                </a:lnTo>
                <a:lnTo>
                  <a:pt x="249300" y="92710"/>
                </a:lnTo>
                <a:lnTo>
                  <a:pt x="249427" y="91439"/>
                </a:lnTo>
                <a:lnTo>
                  <a:pt x="250951" y="88900"/>
                </a:lnTo>
                <a:lnTo>
                  <a:pt x="252475" y="88900"/>
                </a:lnTo>
                <a:lnTo>
                  <a:pt x="254253" y="87630"/>
                </a:lnTo>
                <a:lnTo>
                  <a:pt x="260857" y="85089"/>
                </a:lnTo>
                <a:lnTo>
                  <a:pt x="265556" y="81280"/>
                </a:lnTo>
                <a:lnTo>
                  <a:pt x="242697" y="81280"/>
                </a:lnTo>
                <a:lnTo>
                  <a:pt x="235966" y="78739"/>
                </a:lnTo>
                <a:lnTo>
                  <a:pt x="228473" y="74930"/>
                </a:lnTo>
                <a:close/>
              </a:path>
              <a:path w="277495" h="264160">
                <a:moveTo>
                  <a:pt x="153797" y="69850"/>
                </a:moveTo>
                <a:lnTo>
                  <a:pt x="129031" y="92710"/>
                </a:lnTo>
                <a:lnTo>
                  <a:pt x="131318" y="95250"/>
                </a:lnTo>
                <a:lnTo>
                  <a:pt x="133603" y="93980"/>
                </a:lnTo>
                <a:lnTo>
                  <a:pt x="135381" y="92710"/>
                </a:lnTo>
                <a:lnTo>
                  <a:pt x="177323" y="92710"/>
                </a:lnTo>
                <a:lnTo>
                  <a:pt x="176402" y="91439"/>
                </a:lnTo>
                <a:lnTo>
                  <a:pt x="173736" y="86360"/>
                </a:lnTo>
                <a:lnTo>
                  <a:pt x="171957" y="82550"/>
                </a:lnTo>
                <a:lnTo>
                  <a:pt x="167004" y="82550"/>
                </a:lnTo>
                <a:lnTo>
                  <a:pt x="153797" y="69850"/>
                </a:lnTo>
                <a:close/>
              </a:path>
              <a:path w="277495" h="264160">
                <a:moveTo>
                  <a:pt x="182118" y="45720"/>
                </a:moveTo>
                <a:lnTo>
                  <a:pt x="176402" y="45720"/>
                </a:lnTo>
                <a:lnTo>
                  <a:pt x="173736" y="46989"/>
                </a:lnTo>
                <a:lnTo>
                  <a:pt x="168528" y="52070"/>
                </a:lnTo>
                <a:lnTo>
                  <a:pt x="166497" y="55880"/>
                </a:lnTo>
                <a:lnTo>
                  <a:pt x="164465" y="66039"/>
                </a:lnTo>
                <a:lnTo>
                  <a:pt x="164973" y="72389"/>
                </a:lnTo>
                <a:lnTo>
                  <a:pt x="167004" y="82550"/>
                </a:lnTo>
                <a:lnTo>
                  <a:pt x="171957" y="82550"/>
                </a:lnTo>
                <a:lnTo>
                  <a:pt x="171323" y="78739"/>
                </a:lnTo>
                <a:lnTo>
                  <a:pt x="171703" y="76200"/>
                </a:lnTo>
                <a:lnTo>
                  <a:pt x="171830" y="73660"/>
                </a:lnTo>
                <a:lnTo>
                  <a:pt x="172593" y="72389"/>
                </a:lnTo>
                <a:lnTo>
                  <a:pt x="173863" y="71120"/>
                </a:lnTo>
                <a:lnTo>
                  <a:pt x="174371" y="69850"/>
                </a:lnTo>
                <a:lnTo>
                  <a:pt x="181101" y="69850"/>
                </a:lnTo>
                <a:lnTo>
                  <a:pt x="184150" y="68580"/>
                </a:lnTo>
                <a:lnTo>
                  <a:pt x="186817" y="68580"/>
                </a:lnTo>
                <a:lnTo>
                  <a:pt x="189102" y="66039"/>
                </a:lnTo>
                <a:lnTo>
                  <a:pt x="191135" y="63500"/>
                </a:lnTo>
                <a:lnTo>
                  <a:pt x="192024" y="60960"/>
                </a:lnTo>
                <a:lnTo>
                  <a:pt x="191770" y="55880"/>
                </a:lnTo>
                <a:lnTo>
                  <a:pt x="190246" y="53339"/>
                </a:lnTo>
                <a:lnTo>
                  <a:pt x="187451" y="49530"/>
                </a:lnTo>
                <a:lnTo>
                  <a:pt x="184912" y="46989"/>
                </a:lnTo>
                <a:lnTo>
                  <a:pt x="182118" y="45720"/>
                </a:lnTo>
                <a:close/>
              </a:path>
              <a:path w="277495" h="264160">
                <a:moveTo>
                  <a:pt x="277495" y="58420"/>
                </a:moveTo>
                <a:lnTo>
                  <a:pt x="258952" y="58420"/>
                </a:lnTo>
                <a:lnTo>
                  <a:pt x="261366" y="59689"/>
                </a:lnTo>
                <a:lnTo>
                  <a:pt x="263398" y="62230"/>
                </a:lnTo>
                <a:lnTo>
                  <a:pt x="265049" y="63500"/>
                </a:lnTo>
                <a:lnTo>
                  <a:pt x="265938" y="66039"/>
                </a:lnTo>
                <a:lnTo>
                  <a:pt x="265811" y="71120"/>
                </a:lnTo>
                <a:lnTo>
                  <a:pt x="264668" y="73660"/>
                </a:lnTo>
                <a:lnTo>
                  <a:pt x="262636" y="74930"/>
                </a:lnTo>
                <a:lnTo>
                  <a:pt x="259588" y="78739"/>
                </a:lnTo>
                <a:lnTo>
                  <a:pt x="255016" y="80010"/>
                </a:lnTo>
                <a:lnTo>
                  <a:pt x="242697" y="81280"/>
                </a:lnTo>
                <a:lnTo>
                  <a:pt x="265556" y="81280"/>
                </a:lnTo>
                <a:lnTo>
                  <a:pt x="272161" y="74930"/>
                </a:lnTo>
                <a:lnTo>
                  <a:pt x="274700" y="71120"/>
                </a:lnTo>
                <a:lnTo>
                  <a:pt x="277495" y="62230"/>
                </a:lnTo>
                <a:lnTo>
                  <a:pt x="277495" y="58420"/>
                </a:lnTo>
                <a:close/>
              </a:path>
              <a:path w="277495" h="264160">
                <a:moveTo>
                  <a:pt x="222250" y="0"/>
                </a:moveTo>
                <a:lnTo>
                  <a:pt x="220091" y="2539"/>
                </a:lnTo>
                <a:lnTo>
                  <a:pt x="220472" y="5080"/>
                </a:lnTo>
                <a:lnTo>
                  <a:pt x="220599" y="6350"/>
                </a:lnTo>
                <a:lnTo>
                  <a:pt x="220345" y="7620"/>
                </a:lnTo>
                <a:lnTo>
                  <a:pt x="219837" y="8889"/>
                </a:lnTo>
                <a:lnTo>
                  <a:pt x="218313" y="10160"/>
                </a:lnTo>
                <a:lnTo>
                  <a:pt x="217043" y="10160"/>
                </a:lnTo>
                <a:lnTo>
                  <a:pt x="215265" y="11430"/>
                </a:lnTo>
                <a:lnTo>
                  <a:pt x="210693" y="12700"/>
                </a:lnTo>
                <a:lnTo>
                  <a:pt x="206755" y="15239"/>
                </a:lnTo>
                <a:lnTo>
                  <a:pt x="197357" y="24130"/>
                </a:lnTo>
                <a:lnTo>
                  <a:pt x="194564" y="30480"/>
                </a:lnTo>
                <a:lnTo>
                  <a:pt x="195325" y="44450"/>
                </a:lnTo>
                <a:lnTo>
                  <a:pt x="222250" y="62230"/>
                </a:lnTo>
                <a:lnTo>
                  <a:pt x="229870" y="62230"/>
                </a:lnTo>
                <a:lnTo>
                  <a:pt x="240919" y="59689"/>
                </a:lnTo>
                <a:lnTo>
                  <a:pt x="248285" y="58420"/>
                </a:lnTo>
                <a:lnTo>
                  <a:pt x="277495" y="58420"/>
                </a:lnTo>
                <a:lnTo>
                  <a:pt x="277495" y="57150"/>
                </a:lnTo>
                <a:lnTo>
                  <a:pt x="276098" y="52070"/>
                </a:lnTo>
                <a:lnTo>
                  <a:pt x="274574" y="46989"/>
                </a:lnTo>
                <a:lnTo>
                  <a:pt x="272288" y="43180"/>
                </a:lnTo>
                <a:lnTo>
                  <a:pt x="265429" y="36830"/>
                </a:lnTo>
                <a:lnTo>
                  <a:pt x="215900" y="36830"/>
                </a:lnTo>
                <a:lnTo>
                  <a:pt x="212725" y="35560"/>
                </a:lnTo>
                <a:lnTo>
                  <a:pt x="209423" y="35560"/>
                </a:lnTo>
                <a:lnTo>
                  <a:pt x="206755" y="33020"/>
                </a:lnTo>
                <a:lnTo>
                  <a:pt x="205994" y="30480"/>
                </a:lnTo>
                <a:lnTo>
                  <a:pt x="206248" y="25400"/>
                </a:lnTo>
                <a:lnTo>
                  <a:pt x="208915" y="21589"/>
                </a:lnTo>
                <a:lnTo>
                  <a:pt x="211708" y="19050"/>
                </a:lnTo>
                <a:lnTo>
                  <a:pt x="215646" y="17780"/>
                </a:lnTo>
                <a:lnTo>
                  <a:pt x="225678" y="16510"/>
                </a:lnTo>
                <a:lnTo>
                  <a:pt x="240410" y="16510"/>
                </a:lnTo>
                <a:lnTo>
                  <a:pt x="222250" y="0"/>
                </a:lnTo>
                <a:close/>
              </a:path>
              <a:path w="277495" h="264160">
                <a:moveTo>
                  <a:pt x="251332" y="31750"/>
                </a:moveTo>
                <a:lnTo>
                  <a:pt x="243713" y="31750"/>
                </a:lnTo>
                <a:lnTo>
                  <a:pt x="215900" y="36830"/>
                </a:lnTo>
                <a:lnTo>
                  <a:pt x="265429" y="36830"/>
                </a:lnTo>
                <a:lnTo>
                  <a:pt x="261239" y="34289"/>
                </a:lnTo>
                <a:lnTo>
                  <a:pt x="251332" y="31750"/>
                </a:lnTo>
                <a:close/>
              </a:path>
              <a:path w="277495" h="264160">
                <a:moveTo>
                  <a:pt x="240410" y="16510"/>
                </a:moveTo>
                <a:lnTo>
                  <a:pt x="225678" y="16510"/>
                </a:lnTo>
                <a:lnTo>
                  <a:pt x="232410" y="17780"/>
                </a:lnTo>
                <a:lnTo>
                  <a:pt x="241046" y="21589"/>
                </a:lnTo>
                <a:lnTo>
                  <a:pt x="243204" y="19050"/>
                </a:lnTo>
                <a:lnTo>
                  <a:pt x="240410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8893047" y="3095244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0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7882128" y="3119437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386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7882128" y="3164458"/>
            <a:ext cx="982980" cy="34290"/>
          </a:xfrm>
          <a:custGeom>
            <a:avLst/>
            <a:gdLst/>
            <a:ahLst/>
            <a:cxnLst/>
            <a:rect l="l" t="t" r="r" b="b"/>
            <a:pathLst>
              <a:path w="982979" h="34289">
                <a:moveTo>
                  <a:pt x="0" y="33781"/>
                </a:moveTo>
                <a:lnTo>
                  <a:pt x="982726" y="33781"/>
                </a:lnTo>
                <a:lnTo>
                  <a:pt x="982726" y="0"/>
                </a:lnTo>
                <a:lnTo>
                  <a:pt x="0" y="0"/>
                </a:lnTo>
                <a:lnTo>
                  <a:pt x="0" y="3378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7882128" y="31439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7882128" y="323359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7882128" y="319887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7882128" y="32475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7882128" y="328129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7882128" y="32674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7882128" y="330251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7882128" y="331617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7882128" y="3337559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798"/>
                </a:moveTo>
                <a:lnTo>
                  <a:pt x="982726" y="34798"/>
                </a:lnTo>
                <a:lnTo>
                  <a:pt x="982726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7882128" y="33725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7882128" y="33924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7882128" y="34060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7882128" y="34274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7882128" y="34411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7882128" y="346252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7"/>
                </a:moveTo>
                <a:lnTo>
                  <a:pt x="982751" y="13207"/>
                </a:lnTo>
                <a:lnTo>
                  <a:pt x="982751" y="0"/>
                </a:lnTo>
                <a:lnTo>
                  <a:pt x="0" y="0"/>
                </a:lnTo>
                <a:lnTo>
                  <a:pt x="0" y="13207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7882128" y="347619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7882128" y="349608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7882128" y="350972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7882128" y="353111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7882128" y="354477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7882128" y="35661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7882128" y="358602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7882128" y="36011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7882128" y="36210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7882128" y="36346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7882128" y="366992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7882128" y="3656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882128" y="36911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7882128" y="370481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751" y="20732"/>
                </a:lnTo>
                <a:lnTo>
                  <a:pt x="982751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7882128" y="372468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7882128" y="373983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7882128" y="37596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7882128" y="37810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7882128" y="37947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7882128" y="3814571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925"/>
                </a:moveTo>
                <a:lnTo>
                  <a:pt x="982726" y="34925"/>
                </a:lnTo>
                <a:lnTo>
                  <a:pt x="98272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7882128" y="38496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7882128" y="38632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7882128" y="38846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7882128" y="38983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7882128" y="39335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7882128" y="391967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7882128" y="395331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7882128" y="396843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7882128" y="400909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751" y="13881"/>
                </a:lnTo>
                <a:lnTo>
                  <a:pt x="982751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7882128" y="398830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7882128" y="404413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7882128" y="402337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751" y="20814"/>
                </a:lnTo>
                <a:lnTo>
                  <a:pt x="982751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7882128" y="409264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7882128" y="407888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16"/>
                </a:moveTo>
                <a:lnTo>
                  <a:pt x="982751" y="13816"/>
                </a:lnTo>
                <a:lnTo>
                  <a:pt x="982751" y="0"/>
                </a:lnTo>
                <a:lnTo>
                  <a:pt x="0" y="0"/>
                </a:lnTo>
                <a:lnTo>
                  <a:pt x="0" y="13816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7882128" y="405835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7882128" y="416130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49"/>
                </a:moveTo>
                <a:lnTo>
                  <a:pt x="982751" y="20549"/>
                </a:lnTo>
                <a:lnTo>
                  <a:pt x="982751" y="0"/>
                </a:lnTo>
                <a:lnTo>
                  <a:pt x="0" y="0"/>
                </a:lnTo>
                <a:lnTo>
                  <a:pt x="0" y="205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7882128" y="41475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7882128" y="412700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61"/>
                </a:moveTo>
                <a:lnTo>
                  <a:pt x="982751" y="20561"/>
                </a:lnTo>
                <a:lnTo>
                  <a:pt x="982751" y="0"/>
                </a:lnTo>
                <a:lnTo>
                  <a:pt x="0" y="0"/>
                </a:lnTo>
                <a:lnTo>
                  <a:pt x="0" y="20561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7882128" y="411328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8058911" y="3640328"/>
            <a:ext cx="276225" cy="274320"/>
          </a:xfrm>
          <a:custGeom>
            <a:avLst/>
            <a:gdLst/>
            <a:ahLst/>
            <a:cxnLst/>
            <a:rect l="l" t="t" r="r" b="b"/>
            <a:pathLst>
              <a:path w="276225" h="274320">
                <a:moveTo>
                  <a:pt x="39751" y="243840"/>
                </a:moveTo>
                <a:lnTo>
                  <a:pt x="37592" y="245110"/>
                </a:lnTo>
                <a:lnTo>
                  <a:pt x="66167" y="274320"/>
                </a:lnTo>
                <a:lnTo>
                  <a:pt x="68326" y="273050"/>
                </a:lnTo>
                <a:lnTo>
                  <a:pt x="67564" y="270510"/>
                </a:lnTo>
                <a:lnTo>
                  <a:pt x="67310" y="267970"/>
                </a:lnTo>
                <a:lnTo>
                  <a:pt x="68072" y="265430"/>
                </a:lnTo>
                <a:lnTo>
                  <a:pt x="68707" y="262890"/>
                </a:lnTo>
                <a:lnTo>
                  <a:pt x="70866" y="261620"/>
                </a:lnTo>
                <a:lnTo>
                  <a:pt x="72771" y="260350"/>
                </a:lnTo>
                <a:lnTo>
                  <a:pt x="75438" y="259080"/>
                </a:lnTo>
                <a:lnTo>
                  <a:pt x="80010" y="257810"/>
                </a:lnTo>
                <a:lnTo>
                  <a:pt x="83693" y="255270"/>
                </a:lnTo>
                <a:lnTo>
                  <a:pt x="89027" y="252730"/>
                </a:lnTo>
                <a:lnTo>
                  <a:pt x="61110" y="252730"/>
                </a:lnTo>
                <a:lnTo>
                  <a:pt x="47013" y="247650"/>
                </a:lnTo>
                <a:lnTo>
                  <a:pt x="39751" y="243840"/>
                </a:lnTo>
                <a:close/>
              </a:path>
              <a:path w="276225" h="274320">
                <a:moveTo>
                  <a:pt x="105887" y="213360"/>
                </a:moveTo>
                <a:lnTo>
                  <a:pt x="80391" y="213360"/>
                </a:lnTo>
                <a:lnTo>
                  <a:pt x="83439" y="214630"/>
                </a:lnTo>
                <a:lnTo>
                  <a:pt x="88773" y="215900"/>
                </a:lnTo>
                <a:lnTo>
                  <a:pt x="90932" y="217170"/>
                </a:lnTo>
                <a:lnTo>
                  <a:pt x="92710" y="218440"/>
                </a:lnTo>
                <a:lnTo>
                  <a:pt x="95758" y="222250"/>
                </a:lnTo>
                <a:lnTo>
                  <a:pt x="97155" y="226060"/>
                </a:lnTo>
                <a:lnTo>
                  <a:pt x="96774" y="231140"/>
                </a:lnTo>
                <a:lnTo>
                  <a:pt x="96520" y="236220"/>
                </a:lnTo>
                <a:lnTo>
                  <a:pt x="94234" y="240030"/>
                </a:lnTo>
                <a:lnTo>
                  <a:pt x="84328" y="250190"/>
                </a:lnTo>
                <a:lnTo>
                  <a:pt x="76962" y="252730"/>
                </a:lnTo>
                <a:lnTo>
                  <a:pt x="89027" y="252730"/>
                </a:lnTo>
                <a:lnTo>
                  <a:pt x="91694" y="250190"/>
                </a:lnTo>
                <a:lnTo>
                  <a:pt x="94107" y="247650"/>
                </a:lnTo>
                <a:lnTo>
                  <a:pt x="99321" y="242570"/>
                </a:lnTo>
                <a:lnTo>
                  <a:pt x="103155" y="236220"/>
                </a:lnTo>
                <a:lnTo>
                  <a:pt x="105608" y="229870"/>
                </a:lnTo>
                <a:lnTo>
                  <a:pt x="106680" y="222250"/>
                </a:lnTo>
                <a:lnTo>
                  <a:pt x="106491" y="215900"/>
                </a:lnTo>
                <a:lnTo>
                  <a:pt x="105887" y="213360"/>
                </a:lnTo>
                <a:close/>
              </a:path>
              <a:path w="276225" h="274320">
                <a:moveTo>
                  <a:pt x="36576" y="144780"/>
                </a:moveTo>
                <a:lnTo>
                  <a:pt x="34798" y="147320"/>
                </a:lnTo>
                <a:lnTo>
                  <a:pt x="37465" y="151130"/>
                </a:lnTo>
                <a:lnTo>
                  <a:pt x="37465" y="153670"/>
                </a:lnTo>
                <a:lnTo>
                  <a:pt x="36957" y="154940"/>
                </a:lnTo>
                <a:lnTo>
                  <a:pt x="34925" y="157480"/>
                </a:lnTo>
                <a:lnTo>
                  <a:pt x="32512" y="158750"/>
                </a:lnTo>
                <a:lnTo>
                  <a:pt x="24892" y="161290"/>
                </a:lnTo>
                <a:lnTo>
                  <a:pt x="21844" y="162560"/>
                </a:lnTo>
                <a:lnTo>
                  <a:pt x="19558" y="163830"/>
                </a:lnTo>
                <a:lnTo>
                  <a:pt x="16637" y="165100"/>
                </a:lnTo>
                <a:lnTo>
                  <a:pt x="13843" y="167640"/>
                </a:lnTo>
                <a:lnTo>
                  <a:pt x="0" y="201930"/>
                </a:lnTo>
                <a:lnTo>
                  <a:pt x="2794" y="209550"/>
                </a:lnTo>
                <a:lnTo>
                  <a:pt x="8890" y="215900"/>
                </a:lnTo>
                <a:lnTo>
                  <a:pt x="12446" y="219710"/>
                </a:lnTo>
                <a:lnTo>
                  <a:pt x="16510" y="222250"/>
                </a:lnTo>
                <a:lnTo>
                  <a:pt x="25654" y="224790"/>
                </a:lnTo>
                <a:lnTo>
                  <a:pt x="36322" y="224790"/>
                </a:lnTo>
                <a:lnTo>
                  <a:pt x="41783" y="223520"/>
                </a:lnTo>
                <a:lnTo>
                  <a:pt x="49784" y="222250"/>
                </a:lnTo>
                <a:lnTo>
                  <a:pt x="60325" y="218440"/>
                </a:lnTo>
                <a:lnTo>
                  <a:pt x="67818" y="215900"/>
                </a:lnTo>
                <a:lnTo>
                  <a:pt x="73279" y="214630"/>
                </a:lnTo>
                <a:lnTo>
                  <a:pt x="80391" y="213360"/>
                </a:lnTo>
                <a:lnTo>
                  <a:pt x="105887" y="213360"/>
                </a:lnTo>
                <a:lnTo>
                  <a:pt x="104981" y="209550"/>
                </a:lnTo>
                <a:lnTo>
                  <a:pt x="102161" y="203200"/>
                </a:lnTo>
                <a:lnTo>
                  <a:pt x="99073" y="199390"/>
                </a:lnTo>
                <a:lnTo>
                  <a:pt x="19431" y="199390"/>
                </a:lnTo>
                <a:lnTo>
                  <a:pt x="17399" y="198120"/>
                </a:lnTo>
                <a:lnTo>
                  <a:pt x="15494" y="196850"/>
                </a:lnTo>
                <a:lnTo>
                  <a:pt x="13843" y="195580"/>
                </a:lnTo>
                <a:lnTo>
                  <a:pt x="11176" y="193040"/>
                </a:lnTo>
                <a:lnTo>
                  <a:pt x="10033" y="189230"/>
                </a:lnTo>
                <a:lnTo>
                  <a:pt x="10541" y="180340"/>
                </a:lnTo>
                <a:lnTo>
                  <a:pt x="12573" y="176530"/>
                </a:lnTo>
                <a:lnTo>
                  <a:pt x="16510" y="172720"/>
                </a:lnTo>
                <a:lnTo>
                  <a:pt x="21590" y="167640"/>
                </a:lnTo>
                <a:lnTo>
                  <a:pt x="28321" y="165100"/>
                </a:lnTo>
                <a:lnTo>
                  <a:pt x="57200" y="165100"/>
                </a:lnTo>
                <a:lnTo>
                  <a:pt x="36576" y="144780"/>
                </a:lnTo>
                <a:close/>
              </a:path>
              <a:path w="276225" h="274320">
                <a:moveTo>
                  <a:pt x="92413" y="134620"/>
                </a:moveTo>
                <a:lnTo>
                  <a:pt x="60706" y="134620"/>
                </a:lnTo>
                <a:lnTo>
                  <a:pt x="63500" y="137160"/>
                </a:lnTo>
                <a:lnTo>
                  <a:pt x="124460" y="200660"/>
                </a:lnTo>
                <a:lnTo>
                  <a:pt x="126492" y="203200"/>
                </a:lnTo>
                <a:lnTo>
                  <a:pt x="126746" y="204470"/>
                </a:lnTo>
                <a:lnTo>
                  <a:pt x="126873" y="207010"/>
                </a:lnTo>
                <a:lnTo>
                  <a:pt x="125984" y="209550"/>
                </a:lnTo>
                <a:lnTo>
                  <a:pt x="123952" y="212090"/>
                </a:lnTo>
                <a:lnTo>
                  <a:pt x="125984" y="213360"/>
                </a:lnTo>
                <a:lnTo>
                  <a:pt x="152109" y="187960"/>
                </a:lnTo>
                <a:lnTo>
                  <a:pt x="146558" y="187960"/>
                </a:lnTo>
                <a:lnTo>
                  <a:pt x="144526" y="186690"/>
                </a:lnTo>
                <a:lnTo>
                  <a:pt x="143002" y="186690"/>
                </a:lnTo>
                <a:lnTo>
                  <a:pt x="140335" y="184150"/>
                </a:lnTo>
                <a:lnTo>
                  <a:pt x="108712" y="152400"/>
                </a:lnTo>
                <a:lnTo>
                  <a:pt x="107823" y="147320"/>
                </a:lnTo>
                <a:lnTo>
                  <a:pt x="107653" y="144780"/>
                </a:lnTo>
                <a:lnTo>
                  <a:pt x="102489" y="144780"/>
                </a:lnTo>
                <a:lnTo>
                  <a:pt x="92413" y="134620"/>
                </a:lnTo>
                <a:close/>
              </a:path>
              <a:path w="276225" h="274320">
                <a:moveTo>
                  <a:pt x="87122" y="189230"/>
                </a:moveTo>
                <a:lnTo>
                  <a:pt x="67008" y="189230"/>
                </a:lnTo>
                <a:lnTo>
                  <a:pt x="58668" y="191770"/>
                </a:lnTo>
                <a:lnTo>
                  <a:pt x="39497" y="196850"/>
                </a:lnTo>
                <a:lnTo>
                  <a:pt x="33147" y="198120"/>
                </a:lnTo>
                <a:lnTo>
                  <a:pt x="30099" y="199390"/>
                </a:lnTo>
                <a:lnTo>
                  <a:pt x="99073" y="199390"/>
                </a:lnTo>
                <a:lnTo>
                  <a:pt x="98044" y="198120"/>
                </a:lnTo>
                <a:lnTo>
                  <a:pt x="93091" y="193040"/>
                </a:lnTo>
                <a:lnTo>
                  <a:pt x="87122" y="189230"/>
                </a:lnTo>
                <a:close/>
              </a:path>
              <a:path w="276225" h="274320">
                <a:moveTo>
                  <a:pt x="151384" y="185420"/>
                </a:moveTo>
                <a:lnTo>
                  <a:pt x="148844" y="186690"/>
                </a:lnTo>
                <a:lnTo>
                  <a:pt x="146558" y="187960"/>
                </a:lnTo>
                <a:lnTo>
                  <a:pt x="152109" y="187960"/>
                </a:lnTo>
                <a:lnTo>
                  <a:pt x="153416" y="186690"/>
                </a:lnTo>
                <a:lnTo>
                  <a:pt x="151384" y="185420"/>
                </a:lnTo>
                <a:close/>
              </a:path>
              <a:path w="276225" h="274320">
                <a:moveTo>
                  <a:pt x="150397" y="133350"/>
                </a:moveTo>
                <a:lnTo>
                  <a:pt x="116205" y="133350"/>
                </a:lnTo>
                <a:lnTo>
                  <a:pt x="117602" y="134620"/>
                </a:lnTo>
                <a:lnTo>
                  <a:pt x="119126" y="134620"/>
                </a:lnTo>
                <a:lnTo>
                  <a:pt x="120523" y="135890"/>
                </a:lnTo>
                <a:lnTo>
                  <a:pt x="123444" y="138430"/>
                </a:lnTo>
                <a:lnTo>
                  <a:pt x="127762" y="142240"/>
                </a:lnTo>
                <a:lnTo>
                  <a:pt x="151003" y="166370"/>
                </a:lnTo>
                <a:lnTo>
                  <a:pt x="154813" y="170180"/>
                </a:lnTo>
                <a:lnTo>
                  <a:pt x="156718" y="173990"/>
                </a:lnTo>
                <a:lnTo>
                  <a:pt x="157099" y="175260"/>
                </a:lnTo>
                <a:lnTo>
                  <a:pt x="157353" y="177800"/>
                </a:lnTo>
                <a:lnTo>
                  <a:pt x="156591" y="179070"/>
                </a:lnTo>
                <a:lnTo>
                  <a:pt x="154940" y="181610"/>
                </a:lnTo>
                <a:lnTo>
                  <a:pt x="156972" y="184150"/>
                </a:lnTo>
                <a:lnTo>
                  <a:pt x="183097" y="158750"/>
                </a:lnTo>
                <a:lnTo>
                  <a:pt x="177546" y="158750"/>
                </a:lnTo>
                <a:lnTo>
                  <a:pt x="175768" y="157480"/>
                </a:lnTo>
                <a:lnTo>
                  <a:pt x="173990" y="157480"/>
                </a:lnTo>
                <a:lnTo>
                  <a:pt x="171196" y="154940"/>
                </a:lnTo>
                <a:lnTo>
                  <a:pt x="167132" y="151130"/>
                </a:lnTo>
                <a:lnTo>
                  <a:pt x="150397" y="133350"/>
                </a:lnTo>
                <a:close/>
              </a:path>
              <a:path w="276225" h="274320">
                <a:moveTo>
                  <a:pt x="57200" y="165100"/>
                </a:moveTo>
                <a:lnTo>
                  <a:pt x="44704" y="165100"/>
                </a:lnTo>
                <a:lnTo>
                  <a:pt x="52578" y="167640"/>
                </a:lnTo>
                <a:lnTo>
                  <a:pt x="60071" y="172720"/>
                </a:lnTo>
                <a:lnTo>
                  <a:pt x="62357" y="170180"/>
                </a:lnTo>
                <a:lnTo>
                  <a:pt x="57200" y="165100"/>
                </a:lnTo>
                <a:close/>
              </a:path>
              <a:path w="276225" h="274320">
                <a:moveTo>
                  <a:pt x="182372" y="154940"/>
                </a:moveTo>
                <a:lnTo>
                  <a:pt x="179705" y="157480"/>
                </a:lnTo>
                <a:lnTo>
                  <a:pt x="177546" y="158750"/>
                </a:lnTo>
                <a:lnTo>
                  <a:pt x="183097" y="158750"/>
                </a:lnTo>
                <a:lnTo>
                  <a:pt x="184404" y="157480"/>
                </a:lnTo>
                <a:lnTo>
                  <a:pt x="182372" y="154940"/>
                </a:lnTo>
                <a:close/>
              </a:path>
              <a:path w="276225" h="274320">
                <a:moveTo>
                  <a:pt x="204828" y="76200"/>
                </a:moveTo>
                <a:lnTo>
                  <a:pt x="171450" y="76200"/>
                </a:lnTo>
                <a:lnTo>
                  <a:pt x="172974" y="77470"/>
                </a:lnTo>
                <a:lnTo>
                  <a:pt x="174371" y="77470"/>
                </a:lnTo>
                <a:lnTo>
                  <a:pt x="177165" y="80010"/>
                </a:lnTo>
                <a:lnTo>
                  <a:pt x="186309" y="88900"/>
                </a:lnTo>
                <a:lnTo>
                  <a:pt x="181931" y="101600"/>
                </a:lnTo>
                <a:lnTo>
                  <a:pt x="178720" y="110490"/>
                </a:lnTo>
                <a:lnTo>
                  <a:pt x="176700" y="119380"/>
                </a:lnTo>
                <a:lnTo>
                  <a:pt x="175895" y="124460"/>
                </a:lnTo>
                <a:lnTo>
                  <a:pt x="175514" y="132080"/>
                </a:lnTo>
                <a:lnTo>
                  <a:pt x="177292" y="137160"/>
                </a:lnTo>
                <a:lnTo>
                  <a:pt x="181229" y="140970"/>
                </a:lnTo>
                <a:lnTo>
                  <a:pt x="184277" y="144780"/>
                </a:lnTo>
                <a:lnTo>
                  <a:pt x="187706" y="146050"/>
                </a:lnTo>
                <a:lnTo>
                  <a:pt x="195707" y="146050"/>
                </a:lnTo>
                <a:lnTo>
                  <a:pt x="199263" y="144780"/>
                </a:lnTo>
                <a:lnTo>
                  <a:pt x="202311" y="140970"/>
                </a:lnTo>
                <a:lnTo>
                  <a:pt x="205831" y="137160"/>
                </a:lnTo>
                <a:lnTo>
                  <a:pt x="208565" y="130810"/>
                </a:lnTo>
                <a:lnTo>
                  <a:pt x="210490" y="124460"/>
                </a:lnTo>
                <a:lnTo>
                  <a:pt x="210646" y="123190"/>
                </a:lnTo>
                <a:lnTo>
                  <a:pt x="195834" y="123190"/>
                </a:lnTo>
                <a:lnTo>
                  <a:pt x="193675" y="121920"/>
                </a:lnTo>
                <a:lnTo>
                  <a:pt x="187452" y="106680"/>
                </a:lnTo>
                <a:lnTo>
                  <a:pt x="188087" y="100330"/>
                </a:lnTo>
                <a:lnTo>
                  <a:pt x="190119" y="92710"/>
                </a:lnTo>
                <a:lnTo>
                  <a:pt x="220367" y="92710"/>
                </a:lnTo>
                <a:lnTo>
                  <a:pt x="204828" y="76200"/>
                </a:lnTo>
                <a:close/>
              </a:path>
              <a:path w="276225" h="274320">
                <a:moveTo>
                  <a:pt x="125857" y="115570"/>
                </a:moveTo>
                <a:lnTo>
                  <a:pt x="117348" y="116840"/>
                </a:lnTo>
                <a:lnTo>
                  <a:pt x="113411" y="118110"/>
                </a:lnTo>
                <a:lnTo>
                  <a:pt x="110109" y="121920"/>
                </a:lnTo>
                <a:lnTo>
                  <a:pt x="107442" y="124460"/>
                </a:lnTo>
                <a:lnTo>
                  <a:pt x="105410" y="127000"/>
                </a:lnTo>
                <a:lnTo>
                  <a:pt x="104267" y="130810"/>
                </a:lnTo>
                <a:lnTo>
                  <a:pt x="102997" y="134620"/>
                </a:lnTo>
                <a:lnTo>
                  <a:pt x="102616" y="138430"/>
                </a:lnTo>
                <a:lnTo>
                  <a:pt x="102489" y="144780"/>
                </a:lnTo>
                <a:lnTo>
                  <a:pt x="107653" y="144780"/>
                </a:lnTo>
                <a:lnTo>
                  <a:pt x="107569" y="143510"/>
                </a:lnTo>
                <a:lnTo>
                  <a:pt x="108077" y="142240"/>
                </a:lnTo>
                <a:lnTo>
                  <a:pt x="108458" y="139700"/>
                </a:lnTo>
                <a:lnTo>
                  <a:pt x="109474" y="137160"/>
                </a:lnTo>
                <a:lnTo>
                  <a:pt x="112014" y="134620"/>
                </a:lnTo>
                <a:lnTo>
                  <a:pt x="113284" y="134620"/>
                </a:lnTo>
                <a:lnTo>
                  <a:pt x="116205" y="133350"/>
                </a:lnTo>
                <a:lnTo>
                  <a:pt x="150397" y="133350"/>
                </a:lnTo>
                <a:lnTo>
                  <a:pt x="146812" y="129540"/>
                </a:lnTo>
                <a:lnTo>
                  <a:pt x="140843" y="124460"/>
                </a:lnTo>
                <a:lnTo>
                  <a:pt x="136271" y="119380"/>
                </a:lnTo>
                <a:lnTo>
                  <a:pt x="129667" y="116840"/>
                </a:lnTo>
                <a:lnTo>
                  <a:pt x="125857" y="115570"/>
                </a:lnTo>
                <a:close/>
              </a:path>
              <a:path w="276225" h="274320">
                <a:moveTo>
                  <a:pt x="72263" y="114300"/>
                </a:moveTo>
                <a:lnTo>
                  <a:pt x="50292" y="135890"/>
                </a:lnTo>
                <a:lnTo>
                  <a:pt x="52324" y="137160"/>
                </a:lnTo>
                <a:lnTo>
                  <a:pt x="54991" y="135890"/>
                </a:lnTo>
                <a:lnTo>
                  <a:pt x="57277" y="134620"/>
                </a:lnTo>
                <a:lnTo>
                  <a:pt x="92413" y="134620"/>
                </a:lnTo>
                <a:lnTo>
                  <a:pt x="72263" y="114300"/>
                </a:lnTo>
                <a:close/>
              </a:path>
              <a:path w="276225" h="274320">
                <a:moveTo>
                  <a:pt x="220367" y="92710"/>
                </a:moveTo>
                <a:lnTo>
                  <a:pt x="190119" y="92710"/>
                </a:lnTo>
                <a:lnTo>
                  <a:pt x="207518" y="111760"/>
                </a:lnTo>
                <a:lnTo>
                  <a:pt x="207137" y="115570"/>
                </a:lnTo>
                <a:lnTo>
                  <a:pt x="205867" y="119380"/>
                </a:lnTo>
                <a:lnTo>
                  <a:pt x="203962" y="120650"/>
                </a:lnTo>
                <a:lnTo>
                  <a:pt x="202184" y="123190"/>
                </a:lnTo>
                <a:lnTo>
                  <a:pt x="210646" y="123190"/>
                </a:lnTo>
                <a:lnTo>
                  <a:pt x="211582" y="115570"/>
                </a:lnTo>
                <a:lnTo>
                  <a:pt x="228758" y="115570"/>
                </a:lnTo>
                <a:lnTo>
                  <a:pt x="233045" y="111760"/>
                </a:lnTo>
                <a:lnTo>
                  <a:pt x="234823" y="109220"/>
                </a:lnTo>
                <a:lnTo>
                  <a:pt x="235585" y="105410"/>
                </a:lnTo>
                <a:lnTo>
                  <a:pt x="236474" y="102870"/>
                </a:lnTo>
                <a:lnTo>
                  <a:pt x="236474" y="100330"/>
                </a:lnTo>
                <a:lnTo>
                  <a:pt x="229108" y="100330"/>
                </a:lnTo>
                <a:lnTo>
                  <a:pt x="228346" y="99060"/>
                </a:lnTo>
                <a:lnTo>
                  <a:pt x="226695" y="99060"/>
                </a:lnTo>
                <a:lnTo>
                  <a:pt x="225044" y="97790"/>
                </a:lnTo>
                <a:lnTo>
                  <a:pt x="222758" y="95250"/>
                </a:lnTo>
                <a:lnTo>
                  <a:pt x="220367" y="92710"/>
                </a:lnTo>
                <a:close/>
              </a:path>
              <a:path w="276225" h="274320">
                <a:moveTo>
                  <a:pt x="228758" y="115570"/>
                </a:moveTo>
                <a:lnTo>
                  <a:pt x="211582" y="115570"/>
                </a:lnTo>
                <a:lnTo>
                  <a:pt x="214884" y="118110"/>
                </a:lnTo>
                <a:lnTo>
                  <a:pt x="218059" y="119380"/>
                </a:lnTo>
                <a:lnTo>
                  <a:pt x="224282" y="119380"/>
                </a:lnTo>
                <a:lnTo>
                  <a:pt x="227330" y="116840"/>
                </a:lnTo>
                <a:lnTo>
                  <a:pt x="228758" y="115570"/>
                </a:lnTo>
                <a:close/>
              </a:path>
              <a:path w="276225" h="274320">
                <a:moveTo>
                  <a:pt x="183261" y="60960"/>
                </a:moveTo>
                <a:lnTo>
                  <a:pt x="178181" y="62230"/>
                </a:lnTo>
                <a:lnTo>
                  <a:pt x="173101" y="62230"/>
                </a:lnTo>
                <a:lnTo>
                  <a:pt x="168021" y="66040"/>
                </a:lnTo>
                <a:lnTo>
                  <a:pt x="162941" y="71120"/>
                </a:lnTo>
                <a:lnTo>
                  <a:pt x="158623" y="74930"/>
                </a:lnTo>
                <a:lnTo>
                  <a:pt x="155194" y="78740"/>
                </a:lnTo>
                <a:lnTo>
                  <a:pt x="152654" y="83820"/>
                </a:lnTo>
                <a:lnTo>
                  <a:pt x="149987" y="88900"/>
                </a:lnTo>
                <a:lnTo>
                  <a:pt x="148717" y="93980"/>
                </a:lnTo>
                <a:lnTo>
                  <a:pt x="157734" y="113030"/>
                </a:lnTo>
                <a:lnTo>
                  <a:pt x="163830" y="113030"/>
                </a:lnTo>
                <a:lnTo>
                  <a:pt x="172720" y="99060"/>
                </a:lnTo>
                <a:lnTo>
                  <a:pt x="171958" y="96520"/>
                </a:lnTo>
                <a:lnTo>
                  <a:pt x="170053" y="95250"/>
                </a:lnTo>
                <a:lnTo>
                  <a:pt x="168656" y="93980"/>
                </a:lnTo>
                <a:lnTo>
                  <a:pt x="166370" y="92710"/>
                </a:lnTo>
                <a:lnTo>
                  <a:pt x="161036" y="92710"/>
                </a:lnTo>
                <a:lnTo>
                  <a:pt x="159512" y="91440"/>
                </a:lnTo>
                <a:lnTo>
                  <a:pt x="158750" y="91440"/>
                </a:lnTo>
                <a:lnTo>
                  <a:pt x="157861" y="90170"/>
                </a:lnTo>
                <a:lnTo>
                  <a:pt x="157607" y="88900"/>
                </a:lnTo>
                <a:lnTo>
                  <a:pt x="157861" y="87630"/>
                </a:lnTo>
                <a:lnTo>
                  <a:pt x="158496" y="83820"/>
                </a:lnTo>
                <a:lnTo>
                  <a:pt x="160020" y="81280"/>
                </a:lnTo>
                <a:lnTo>
                  <a:pt x="163957" y="77470"/>
                </a:lnTo>
                <a:lnTo>
                  <a:pt x="165735" y="77470"/>
                </a:lnTo>
                <a:lnTo>
                  <a:pt x="167767" y="76200"/>
                </a:lnTo>
                <a:lnTo>
                  <a:pt x="204828" y="76200"/>
                </a:lnTo>
                <a:lnTo>
                  <a:pt x="202438" y="73660"/>
                </a:lnTo>
                <a:lnTo>
                  <a:pt x="196850" y="68580"/>
                </a:lnTo>
                <a:lnTo>
                  <a:pt x="193040" y="64770"/>
                </a:lnTo>
                <a:lnTo>
                  <a:pt x="190881" y="63500"/>
                </a:lnTo>
                <a:lnTo>
                  <a:pt x="187579" y="62230"/>
                </a:lnTo>
                <a:lnTo>
                  <a:pt x="183261" y="60960"/>
                </a:lnTo>
                <a:close/>
              </a:path>
              <a:path w="276225" h="274320">
                <a:moveTo>
                  <a:pt x="235585" y="93980"/>
                </a:moveTo>
                <a:lnTo>
                  <a:pt x="232537" y="93980"/>
                </a:lnTo>
                <a:lnTo>
                  <a:pt x="232791" y="96520"/>
                </a:lnTo>
                <a:lnTo>
                  <a:pt x="232537" y="97790"/>
                </a:lnTo>
                <a:lnTo>
                  <a:pt x="231013" y="99060"/>
                </a:lnTo>
                <a:lnTo>
                  <a:pt x="230378" y="100330"/>
                </a:lnTo>
                <a:lnTo>
                  <a:pt x="236474" y="100330"/>
                </a:lnTo>
                <a:lnTo>
                  <a:pt x="236474" y="97790"/>
                </a:lnTo>
                <a:lnTo>
                  <a:pt x="235585" y="93980"/>
                </a:lnTo>
                <a:close/>
              </a:path>
              <a:path w="276225" h="274320">
                <a:moveTo>
                  <a:pt x="236982" y="41910"/>
                </a:moveTo>
                <a:lnTo>
                  <a:pt x="204089" y="41910"/>
                </a:lnTo>
                <a:lnTo>
                  <a:pt x="205613" y="43180"/>
                </a:lnTo>
                <a:lnTo>
                  <a:pt x="206629" y="43180"/>
                </a:lnTo>
                <a:lnTo>
                  <a:pt x="208788" y="45720"/>
                </a:lnTo>
                <a:lnTo>
                  <a:pt x="240538" y="78740"/>
                </a:lnTo>
                <a:lnTo>
                  <a:pt x="245110" y="83820"/>
                </a:lnTo>
                <a:lnTo>
                  <a:pt x="247523" y="86360"/>
                </a:lnTo>
                <a:lnTo>
                  <a:pt x="247904" y="90170"/>
                </a:lnTo>
                <a:lnTo>
                  <a:pt x="247015" y="92710"/>
                </a:lnTo>
                <a:lnTo>
                  <a:pt x="244856" y="95250"/>
                </a:lnTo>
                <a:lnTo>
                  <a:pt x="246888" y="96520"/>
                </a:lnTo>
                <a:lnTo>
                  <a:pt x="273442" y="71120"/>
                </a:lnTo>
                <a:lnTo>
                  <a:pt x="265811" y="71120"/>
                </a:lnTo>
                <a:lnTo>
                  <a:pt x="264287" y="69850"/>
                </a:lnTo>
                <a:lnTo>
                  <a:pt x="263398" y="69850"/>
                </a:lnTo>
                <a:lnTo>
                  <a:pt x="262001" y="68580"/>
                </a:lnTo>
                <a:lnTo>
                  <a:pt x="259842" y="66040"/>
                </a:lnTo>
                <a:lnTo>
                  <a:pt x="256667" y="63500"/>
                </a:lnTo>
                <a:lnTo>
                  <a:pt x="240284" y="45720"/>
                </a:lnTo>
                <a:lnTo>
                  <a:pt x="236982" y="41910"/>
                </a:lnTo>
                <a:close/>
              </a:path>
              <a:path w="276225" h="274320">
                <a:moveTo>
                  <a:pt x="274066" y="67310"/>
                </a:moveTo>
                <a:lnTo>
                  <a:pt x="271780" y="68580"/>
                </a:lnTo>
                <a:lnTo>
                  <a:pt x="270002" y="69850"/>
                </a:lnTo>
                <a:lnTo>
                  <a:pt x="267208" y="71120"/>
                </a:lnTo>
                <a:lnTo>
                  <a:pt x="273442" y="71120"/>
                </a:lnTo>
                <a:lnTo>
                  <a:pt x="276098" y="68580"/>
                </a:lnTo>
                <a:lnTo>
                  <a:pt x="274066" y="67310"/>
                </a:lnTo>
                <a:close/>
              </a:path>
              <a:path w="276225" h="274320">
                <a:moveTo>
                  <a:pt x="216789" y="21590"/>
                </a:moveTo>
                <a:lnTo>
                  <a:pt x="194691" y="43180"/>
                </a:lnTo>
                <a:lnTo>
                  <a:pt x="196723" y="45720"/>
                </a:lnTo>
                <a:lnTo>
                  <a:pt x="198755" y="43180"/>
                </a:lnTo>
                <a:lnTo>
                  <a:pt x="200406" y="43180"/>
                </a:lnTo>
                <a:lnTo>
                  <a:pt x="201549" y="41910"/>
                </a:lnTo>
                <a:lnTo>
                  <a:pt x="236982" y="41910"/>
                </a:lnTo>
                <a:lnTo>
                  <a:pt x="233607" y="34290"/>
                </a:lnTo>
                <a:lnTo>
                  <a:pt x="228600" y="34290"/>
                </a:lnTo>
                <a:lnTo>
                  <a:pt x="216789" y="21590"/>
                </a:lnTo>
                <a:close/>
              </a:path>
              <a:path w="276225" h="274320">
                <a:moveTo>
                  <a:pt x="242062" y="0"/>
                </a:moveTo>
                <a:lnTo>
                  <a:pt x="236982" y="0"/>
                </a:lnTo>
                <a:lnTo>
                  <a:pt x="234569" y="1270"/>
                </a:lnTo>
                <a:lnTo>
                  <a:pt x="229870" y="6350"/>
                </a:lnTo>
                <a:lnTo>
                  <a:pt x="228219" y="8890"/>
                </a:lnTo>
                <a:lnTo>
                  <a:pt x="227203" y="13970"/>
                </a:lnTo>
                <a:lnTo>
                  <a:pt x="226314" y="17780"/>
                </a:lnTo>
                <a:lnTo>
                  <a:pt x="226695" y="25400"/>
                </a:lnTo>
                <a:lnTo>
                  <a:pt x="228600" y="34290"/>
                </a:lnTo>
                <a:lnTo>
                  <a:pt x="233607" y="34290"/>
                </a:lnTo>
                <a:lnTo>
                  <a:pt x="233045" y="33020"/>
                </a:lnTo>
                <a:lnTo>
                  <a:pt x="232410" y="30480"/>
                </a:lnTo>
                <a:lnTo>
                  <a:pt x="232918" y="25400"/>
                </a:lnTo>
                <a:lnTo>
                  <a:pt x="233553" y="24130"/>
                </a:lnTo>
                <a:lnTo>
                  <a:pt x="234696" y="22860"/>
                </a:lnTo>
                <a:lnTo>
                  <a:pt x="235712" y="21590"/>
                </a:lnTo>
                <a:lnTo>
                  <a:pt x="243840" y="21590"/>
                </a:lnTo>
                <a:lnTo>
                  <a:pt x="246253" y="20320"/>
                </a:lnTo>
                <a:lnTo>
                  <a:pt x="248285" y="19050"/>
                </a:lnTo>
                <a:lnTo>
                  <a:pt x="250952" y="15240"/>
                </a:lnTo>
                <a:lnTo>
                  <a:pt x="250698" y="8890"/>
                </a:lnTo>
                <a:lnTo>
                  <a:pt x="249428" y="6350"/>
                </a:lnTo>
                <a:lnTo>
                  <a:pt x="244475" y="1270"/>
                </a:lnTo>
                <a:lnTo>
                  <a:pt x="242062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8314563" y="3237728"/>
            <a:ext cx="430910" cy="4351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5142738" y="121691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5142738" y="15293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5142738" y="15293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 txBox="1"/>
          <p:nvPr/>
        </p:nvSpPr>
        <p:spPr>
          <a:xfrm>
            <a:off x="5246623" y="1242441"/>
            <a:ext cx="64325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20" b="1">
                <a:latin typeface="Times New Roman"/>
                <a:cs typeface="Times New Roman"/>
              </a:rPr>
              <a:t>The</a:t>
            </a:r>
            <a:r>
              <a:rPr dirty="0" sz="1300" spc="-9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5142738" y="121691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7585709" y="121691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7585709" y="15293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7585709" y="15293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6865619" y="2221992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30">
                <a:moveTo>
                  <a:pt x="48259" y="0"/>
                </a:moveTo>
                <a:lnTo>
                  <a:pt x="0" y="48513"/>
                </a:lnTo>
                <a:lnTo>
                  <a:pt x="0" y="138303"/>
                </a:lnTo>
                <a:lnTo>
                  <a:pt x="48259" y="89788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6865619" y="2066353"/>
            <a:ext cx="878840" cy="0"/>
          </a:xfrm>
          <a:custGeom>
            <a:avLst/>
            <a:gdLst/>
            <a:ahLst/>
            <a:cxnLst/>
            <a:rect l="l" t="t" r="r" b="b"/>
            <a:pathLst>
              <a:path w="878840" h="0">
                <a:moveTo>
                  <a:pt x="0" y="0"/>
                </a:moveTo>
                <a:lnTo>
                  <a:pt x="878839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6865619" y="1950720"/>
            <a:ext cx="48260" cy="139700"/>
          </a:xfrm>
          <a:custGeom>
            <a:avLst/>
            <a:gdLst/>
            <a:ahLst/>
            <a:cxnLst/>
            <a:rect l="l" t="t" r="r" b="b"/>
            <a:pathLst>
              <a:path w="48259" h="139700">
                <a:moveTo>
                  <a:pt x="48259" y="0"/>
                </a:moveTo>
                <a:lnTo>
                  <a:pt x="0" y="49021"/>
                </a:lnTo>
                <a:lnTo>
                  <a:pt x="0" y="139700"/>
                </a:lnTo>
                <a:lnTo>
                  <a:pt x="48259" y="90804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6588252" y="1950720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325247" y="0"/>
                </a:moveTo>
                <a:lnTo>
                  <a:pt x="48514" y="180975"/>
                </a:lnTo>
                <a:lnTo>
                  <a:pt x="0" y="229488"/>
                </a:lnTo>
                <a:lnTo>
                  <a:pt x="276859" y="4876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7695310" y="1950720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48387" y="0"/>
                </a:moveTo>
                <a:lnTo>
                  <a:pt x="0" y="48767"/>
                </a:lnTo>
                <a:lnTo>
                  <a:pt x="276860" y="229488"/>
                </a:lnTo>
                <a:lnTo>
                  <a:pt x="325247" y="18097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6844283" y="1999488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21209" y="0"/>
                </a:moveTo>
                <a:lnTo>
                  <a:pt x="10668" y="7492"/>
                </a:lnTo>
                <a:lnTo>
                  <a:pt x="0" y="14986"/>
                </a:lnTo>
                <a:lnTo>
                  <a:pt x="21209" y="14986"/>
                </a:lnTo>
                <a:lnTo>
                  <a:pt x="2120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7696200" y="1999488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0" y="0"/>
                </a:moveTo>
                <a:lnTo>
                  <a:pt x="0" y="14986"/>
                </a:lnTo>
                <a:lnTo>
                  <a:pt x="21081" y="14986"/>
                </a:lnTo>
                <a:lnTo>
                  <a:pt x="10541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6833616" y="2013204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4" h="7619">
                <a:moveTo>
                  <a:pt x="31876" y="0"/>
                </a:moveTo>
                <a:lnTo>
                  <a:pt x="10667" y="0"/>
                </a:lnTo>
                <a:lnTo>
                  <a:pt x="0" y="7493"/>
                </a:lnTo>
                <a:lnTo>
                  <a:pt x="31876" y="7493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7695945" y="2013204"/>
            <a:ext cx="31750" cy="7620"/>
          </a:xfrm>
          <a:custGeom>
            <a:avLst/>
            <a:gdLst/>
            <a:ahLst/>
            <a:cxnLst/>
            <a:rect l="l" t="t" r="r" b="b"/>
            <a:pathLst>
              <a:path w="31750" h="7619">
                <a:moveTo>
                  <a:pt x="21081" y="0"/>
                </a:moveTo>
                <a:lnTo>
                  <a:pt x="0" y="0"/>
                </a:lnTo>
                <a:lnTo>
                  <a:pt x="0" y="7493"/>
                </a:lnTo>
                <a:lnTo>
                  <a:pt x="31750" y="7493"/>
                </a:lnTo>
                <a:lnTo>
                  <a:pt x="21081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6822947" y="2020823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42545" y="0"/>
                </a:moveTo>
                <a:lnTo>
                  <a:pt x="10668" y="0"/>
                </a:lnTo>
                <a:lnTo>
                  <a:pt x="0" y="6096"/>
                </a:lnTo>
                <a:lnTo>
                  <a:pt x="42545" y="6096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7696200" y="2020823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31876" y="0"/>
                </a:moveTo>
                <a:lnTo>
                  <a:pt x="0" y="0"/>
                </a:lnTo>
                <a:lnTo>
                  <a:pt x="0" y="6096"/>
                </a:lnTo>
                <a:lnTo>
                  <a:pt x="42545" y="6096"/>
                </a:lnTo>
                <a:lnTo>
                  <a:pt x="31876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6812280" y="2026920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53086" y="0"/>
                </a:moveTo>
                <a:lnTo>
                  <a:pt x="10668" y="0"/>
                </a:lnTo>
                <a:lnTo>
                  <a:pt x="0" y="7492"/>
                </a:lnTo>
                <a:lnTo>
                  <a:pt x="53086" y="7492"/>
                </a:lnTo>
                <a:lnTo>
                  <a:pt x="53086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7695945" y="2026920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42545" y="0"/>
                </a:moveTo>
                <a:lnTo>
                  <a:pt x="0" y="0"/>
                </a:lnTo>
                <a:lnTo>
                  <a:pt x="0" y="7492"/>
                </a:lnTo>
                <a:lnTo>
                  <a:pt x="53212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801611" y="203453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3754" y="0"/>
                </a:moveTo>
                <a:lnTo>
                  <a:pt x="10668" y="0"/>
                </a:lnTo>
                <a:lnTo>
                  <a:pt x="0" y="7493"/>
                </a:lnTo>
                <a:lnTo>
                  <a:pt x="63754" y="7493"/>
                </a:lnTo>
                <a:lnTo>
                  <a:pt x="63754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7694930" y="203453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53086" y="0"/>
                </a:moveTo>
                <a:lnTo>
                  <a:pt x="0" y="0"/>
                </a:lnTo>
                <a:lnTo>
                  <a:pt x="0" y="7493"/>
                </a:lnTo>
                <a:lnTo>
                  <a:pt x="63626" y="7493"/>
                </a:lnTo>
                <a:lnTo>
                  <a:pt x="53086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6790943" y="2042160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422" y="0"/>
                </a:moveTo>
                <a:lnTo>
                  <a:pt x="10667" y="0"/>
                </a:lnTo>
                <a:lnTo>
                  <a:pt x="0" y="5968"/>
                </a:lnTo>
                <a:lnTo>
                  <a:pt x="74422" y="5968"/>
                </a:lnTo>
                <a:lnTo>
                  <a:pt x="74422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7696072" y="2042160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753" y="0"/>
                </a:moveTo>
                <a:lnTo>
                  <a:pt x="0" y="0"/>
                </a:lnTo>
                <a:lnTo>
                  <a:pt x="0" y="5968"/>
                </a:lnTo>
                <a:lnTo>
                  <a:pt x="74422" y="5968"/>
                </a:lnTo>
                <a:lnTo>
                  <a:pt x="63753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6780276" y="2048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84963" y="0"/>
                </a:moveTo>
                <a:lnTo>
                  <a:pt x="10668" y="0"/>
                </a:lnTo>
                <a:lnTo>
                  <a:pt x="0" y="7493"/>
                </a:lnTo>
                <a:lnTo>
                  <a:pt x="84963" y="7493"/>
                </a:lnTo>
                <a:lnTo>
                  <a:pt x="84963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695056" y="2048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74295" y="0"/>
                </a:moveTo>
                <a:lnTo>
                  <a:pt x="0" y="0"/>
                </a:lnTo>
                <a:lnTo>
                  <a:pt x="0" y="7493"/>
                </a:lnTo>
                <a:lnTo>
                  <a:pt x="84963" y="7493"/>
                </a:lnTo>
                <a:lnTo>
                  <a:pt x="7429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769607" y="205886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8" y="0"/>
                </a:lnTo>
              </a:path>
            </a:pathLst>
          </a:custGeom>
          <a:ln w="5969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7696200" y="205886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7" y="0"/>
                </a:lnTo>
              </a:path>
            </a:pathLst>
          </a:custGeom>
          <a:ln w="5969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758940" y="20657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425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7695945" y="20657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299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6748271" y="20726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7696200" y="20726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6737604" y="2079434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7696072" y="207943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634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6731507" y="208638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235" y="0"/>
                </a:lnTo>
              </a:path>
            </a:pathLst>
          </a:custGeom>
          <a:ln w="5530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7696072" y="208635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29" y="0"/>
                </a:lnTo>
              </a:path>
            </a:pathLst>
          </a:custGeom>
          <a:ln w="6095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6716268" y="2093150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776" y="0"/>
                </a:lnTo>
              </a:path>
            </a:pathLst>
          </a:custGeom>
          <a:ln w="7493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6705600" y="210007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8969" y="0"/>
                </a:lnTo>
              </a:path>
            </a:pathLst>
          </a:custGeom>
          <a:ln w="6096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6694931" y="2106676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6684264" y="2114486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5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3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6673595" y="2121407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6662928" y="2128202"/>
            <a:ext cx="1236345" cy="0"/>
          </a:xfrm>
          <a:custGeom>
            <a:avLst/>
            <a:gdLst/>
            <a:ahLst/>
            <a:cxnLst/>
            <a:rect l="l" t="t" r="r" b="b"/>
            <a:pathLst>
              <a:path w="1236345" h="0">
                <a:moveTo>
                  <a:pt x="0" y="0"/>
                </a:moveTo>
                <a:lnTo>
                  <a:pt x="1235964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6652259" y="2135123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919" y="0"/>
                </a:lnTo>
              </a:path>
            </a:pathLst>
          </a:custGeom>
          <a:ln w="6096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6641592" y="2141918"/>
            <a:ext cx="1278255" cy="0"/>
          </a:xfrm>
          <a:custGeom>
            <a:avLst/>
            <a:gdLst/>
            <a:ahLst/>
            <a:cxnLst/>
            <a:rect l="l" t="t" r="r" b="b"/>
            <a:pathLst>
              <a:path w="1278254" h="0">
                <a:moveTo>
                  <a:pt x="0" y="0"/>
                </a:moveTo>
                <a:lnTo>
                  <a:pt x="1278001" y="0"/>
                </a:lnTo>
              </a:path>
            </a:pathLst>
          </a:custGeom>
          <a:ln w="7492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6630923" y="2148839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464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6620256" y="2155634"/>
            <a:ext cx="1319530" cy="0"/>
          </a:xfrm>
          <a:custGeom>
            <a:avLst/>
            <a:gdLst/>
            <a:ahLst/>
            <a:cxnLst/>
            <a:rect l="l" t="t" r="r" b="b"/>
            <a:pathLst>
              <a:path w="1319529" h="0">
                <a:moveTo>
                  <a:pt x="0" y="0"/>
                </a:moveTo>
                <a:lnTo>
                  <a:pt x="1319529" y="0"/>
                </a:lnTo>
              </a:path>
            </a:pathLst>
          </a:custGeom>
          <a:ln w="7492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6609588" y="2162555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135" y="0"/>
                </a:lnTo>
              </a:path>
            </a:pathLst>
          </a:custGeom>
          <a:ln w="6095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6598919" y="2169350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3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6588252" y="2176272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6096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6588252" y="2183066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749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6598919" y="2190686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6609588" y="2197607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262" y="0"/>
                </a:lnTo>
              </a:path>
            </a:pathLst>
          </a:custGeom>
          <a:ln w="6095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6620256" y="2204402"/>
            <a:ext cx="1320165" cy="0"/>
          </a:xfrm>
          <a:custGeom>
            <a:avLst/>
            <a:gdLst/>
            <a:ahLst/>
            <a:cxnLst/>
            <a:rect l="l" t="t" r="r" b="b"/>
            <a:pathLst>
              <a:path w="1320165" h="0">
                <a:moveTo>
                  <a:pt x="0" y="0"/>
                </a:moveTo>
                <a:lnTo>
                  <a:pt x="1319657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6630923" y="2211323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591" y="0"/>
                </a:lnTo>
              </a:path>
            </a:pathLst>
          </a:custGeom>
          <a:ln w="6096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6641592" y="2218118"/>
            <a:ext cx="1276985" cy="0"/>
          </a:xfrm>
          <a:custGeom>
            <a:avLst/>
            <a:gdLst/>
            <a:ahLst/>
            <a:cxnLst/>
            <a:rect l="l" t="t" r="r" b="b"/>
            <a:pathLst>
              <a:path w="1276984" h="0">
                <a:moveTo>
                  <a:pt x="0" y="0"/>
                </a:moveTo>
                <a:lnTo>
                  <a:pt x="1276984" y="0"/>
                </a:lnTo>
              </a:path>
            </a:pathLst>
          </a:custGeom>
          <a:ln w="7492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6652259" y="2225548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7046" y="0"/>
                </a:lnTo>
              </a:path>
            </a:pathLst>
          </a:custGeom>
          <a:ln w="711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6662928" y="2231834"/>
            <a:ext cx="1234440" cy="0"/>
          </a:xfrm>
          <a:custGeom>
            <a:avLst/>
            <a:gdLst/>
            <a:ahLst/>
            <a:cxnLst/>
            <a:rect l="l" t="t" r="r" b="b"/>
            <a:pathLst>
              <a:path w="1234440" h="0">
                <a:moveTo>
                  <a:pt x="0" y="0"/>
                </a:moveTo>
                <a:lnTo>
                  <a:pt x="123444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6673595" y="2239454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7492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6684264" y="2245550"/>
            <a:ext cx="1191895" cy="0"/>
          </a:xfrm>
          <a:custGeom>
            <a:avLst/>
            <a:gdLst/>
            <a:ahLst/>
            <a:cxnLst/>
            <a:rect l="l" t="t" r="r" b="b"/>
            <a:pathLst>
              <a:path w="1191895" h="0">
                <a:moveTo>
                  <a:pt x="0" y="0"/>
                </a:moveTo>
                <a:lnTo>
                  <a:pt x="1191767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6694931" y="2253170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575" y="0"/>
                </a:lnTo>
              </a:path>
            </a:pathLst>
          </a:custGeom>
          <a:ln w="7492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6705600" y="226009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6095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6716268" y="2266886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6726935" y="227380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3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7695056" y="227380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6737604" y="2280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7696072" y="2280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1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6748271" y="228752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7694930" y="228752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6758940" y="229057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679" y="0"/>
                </a:moveTo>
                <a:lnTo>
                  <a:pt x="0" y="0"/>
                </a:lnTo>
                <a:lnTo>
                  <a:pt x="21208" y="13588"/>
                </a:lnTo>
                <a:lnTo>
                  <a:pt x="106679" y="13588"/>
                </a:lnTo>
                <a:lnTo>
                  <a:pt x="106679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7696200" y="229057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4" y="13588"/>
                </a:lnTo>
                <a:lnTo>
                  <a:pt x="96011" y="6857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6790943" y="2311145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75" y="0"/>
                </a:moveTo>
                <a:lnTo>
                  <a:pt x="0" y="0"/>
                </a:lnTo>
                <a:lnTo>
                  <a:pt x="10540" y="6730"/>
                </a:lnTo>
                <a:lnTo>
                  <a:pt x="74675" y="6730"/>
                </a:lnTo>
                <a:lnTo>
                  <a:pt x="74675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6780276" y="2304288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10668" y="6858"/>
                </a:lnTo>
                <a:lnTo>
                  <a:pt x="85344" y="6858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7696072" y="2311145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802" y="0"/>
                </a:moveTo>
                <a:lnTo>
                  <a:pt x="0" y="0"/>
                </a:lnTo>
                <a:lnTo>
                  <a:pt x="0" y="6730"/>
                </a:lnTo>
                <a:lnTo>
                  <a:pt x="64134" y="6730"/>
                </a:lnTo>
                <a:lnTo>
                  <a:pt x="74802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7696072" y="2304288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0" y="6858"/>
                </a:lnTo>
                <a:lnTo>
                  <a:pt x="74802" y="6858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7696072" y="231800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007" y="0"/>
                </a:moveTo>
                <a:lnTo>
                  <a:pt x="0" y="0"/>
                </a:lnTo>
                <a:lnTo>
                  <a:pt x="0" y="7493"/>
                </a:lnTo>
                <a:lnTo>
                  <a:pt x="53467" y="7493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6801611" y="231800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135" y="0"/>
                </a:moveTo>
                <a:lnTo>
                  <a:pt x="0" y="0"/>
                </a:lnTo>
                <a:lnTo>
                  <a:pt x="10668" y="7493"/>
                </a:lnTo>
                <a:lnTo>
                  <a:pt x="64135" y="7493"/>
                </a:lnTo>
                <a:lnTo>
                  <a:pt x="6413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6822947" y="2332482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10541" y="6730"/>
                </a:lnTo>
                <a:lnTo>
                  <a:pt x="42799" y="6730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6812280" y="2325623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7" y="0"/>
                </a:moveTo>
                <a:lnTo>
                  <a:pt x="0" y="0"/>
                </a:lnTo>
                <a:lnTo>
                  <a:pt x="10668" y="6730"/>
                </a:lnTo>
                <a:lnTo>
                  <a:pt x="53467" y="6730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7695692" y="2332482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0" y="6730"/>
                </a:lnTo>
                <a:lnTo>
                  <a:pt x="32257" y="6730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7695692" y="2325623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6" y="0"/>
                </a:moveTo>
                <a:lnTo>
                  <a:pt x="0" y="0"/>
                </a:lnTo>
                <a:lnTo>
                  <a:pt x="0" y="6730"/>
                </a:lnTo>
                <a:lnTo>
                  <a:pt x="42799" y="6730"/>
                </a:lnTo>
                <a:lnTo>
                  <a:pt x="5346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6853681" y="2353691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10668" y="6985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6832092" y="2339339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21589" y="14224"/>
                </a:lnTo>
                <a:lnTo>
                  <a:pt x="3225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7695565" y="2353691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7" y="0"/>
                </a:moveTo>
                <a:lnTo>
                  <a:pt x="0" y="0"/>
                </a:lnTo>
                <a:lnTo>
                  <a:pt x="0" y="6985"/>
                </a:lnTo>
                <a:lnTo>
                  <a:pt x="1066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7695565" y="2339339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0" y="14224"/>
                </a:lnTo>
                <a:lnTo>
                  <a:pt x="1066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6865619" y="3745991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59"/>
                </a:lnTo>
                <a:lnTo>
                  <a:pt x="0" y="138175"/>
                </a:lnTo>
                <a:lnTo>
                  <a:pt x="48259" y="89915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6865619" y="3590416"/>
            <a:ext cx="891540" cy="0"/>
          </a:xfrm>
          <a:custGeom>
            <a:avLst/>
            <a:gdLst/>
            <a:ahLst/>
            <a:cxnLst/>
            <a:rect l="l" t="t" r="r" b="b"/>
            <a:pathLst>
              <a:path w="891540" h="0">
                <a:moveTo>
                  <a:pt x="0" y="0"/>
                </a:moveTo>
                <a:lnTo>
                  <a:pt x="89153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6865619" y="347624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59"/>
                </a:lnTo>
                <a:lnTo>
                  <a:pt x="0" y="138175"/>
                </a:lnTo>
                <a:lnTo>
                  <a:pt x="48259" y="89661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6588252" y="3476244"/>
            <a:ext cx="325755" cy="228600"/>
          </a:xfrm>
          <a:custGeom>
            <a:avLst/>
            <a:gdLst/>
            <a:ahLst/>
            <a:cxnLst/>
            <a:rect l="l" t="t" r="r" b="b"/>
            <a:pathLst>
              <a:path w="325754" h="228600">
                <a:moveTo>
                  <a:pt x="325247" y="0"/>
                </a:moveTo>
                <a:lnTo>
                  <a:pt x="48514" y="179958"/>
                </a:lnTo>
                <a:lnTo>
                  <a:pt x="0" y="228472"/>
                </a:lnTo>
                <a:lnTo>
                  <a:pt x="276859" y="48386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7708900" y="3476244"/>
            <a:ext cx="325120" cy="228600"/>
          </a:xfrm>
          <a:custGeom>
            <a:avLst/>
            <a:gdLst/>
            <a:ahLst/>
            <a:cxnLst/>
            <a:rect l="l" t="t" r="r" b="b"/>
            <a:pathLst>
              <a:path w="325120" h="228600">
                <a:moveTo>
                  <a:pt x="48386" y="0"/>
                </a:moveTo>
                <a:lnTo>
                  <a:pt x="0" y="48386"/>
                </a:lnTo>
                <a:lnTo>
                  <a:pt x="276859" y="228472"/>
                </a:lnTo>
                <a:lnTo>
                  <a:pt x="325120" y="179958"/>
                </a:lnTo>
                <a:lnTo>
                  <a:pt x="48386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6844283" y="3525011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21336" y="0"/>
                </a:moveTo>
                <a:lnTo>
                  <a:pt x="10668" y="6858"/>
                </a:lnTo>
                <a:lnTo>
                  <a:pt x="0" y="13588"/>
                </a:lnTo>
                <a:lnTo>
                  <a:pt x="21336" y="13588"/>
                </a:lnTo>
                <a:lnTo>
                  <a:pt x="2133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7709789" y="3525011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0" y="0"/>
                </a:moveTo>
                <a:lnTo>
                  <a:pt x="0" y="13588"/>
                </a:lnTo>
                <a:lnTo>
                  <a:pt x="21335" y="13588"/>
                </a:lnTo>
                <a:lnTo>
                  <a:pt x="10667" y="685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6833616" y="3538728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31876" y="0"/>
                </a:moveTo>
                <a:lnTo>
                  <a:pt x="10667" y="0"/>
                </a:lnTo>
                <a:lnTo>
                  <a:pt x="0" y="6096"/>
                </a:lnTo>
                <a:lnTo>
                  <a:pt x="31876" y="6096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7709534" y="3538728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21336" y="0"/>
                </a:moveTo>
                <a:lnTo>
                  <a:pt x="0" y="0"/>
                </a:lnTo>
                <a:lnTo>
                  <a:pt x="0" y="6096"/>
                </a:lnTo>
                <a:lnTo>
                  <a:pt x="32004" y="6096"/>
                </a:lnTo>
                <a:lnTo>
                  <a:pt x="2133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6822947" y="3544823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42545" y="0"/>
                </a:moveTo>
                <a:lnTo>
                  <a:pt x="10668" y="0"/>
                </a:lnTo>
                <a:lnTo>
                  <a:pt x="0" y="7492"/>
                </a:lnTo>
                <a:lnTo>
                  <a:pt x="42545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7709916" y="3544823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32003" y="0"/>
                </a:moveTo>
                <a:lnTo>
                  <a:pt x="0" y="0"/>
                </a:lnTo>
                <a:lnTo>
                  <a:pt x="0" y="7492"/>
                </a:lnTo>
                <a:lnTo>
                  <a:pt x="42544" y="7492"/>
                </a:lnTo>
                <a:lnTo>
                  <a:pt x="3200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6812280" y="355244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53213" y="0"/>
                </a:moveTo>
                <a:lnTo>
                  <a:pt x="10668" y="0"/>
                </a:lnTo>
                <a:lnTo>
                  <a:pt x="0" y="6095"/>
                </a:lnTo>
                <a:lnTo>
                  <a:pt x="53213" y="6095"/>
                </a:lnTo>
                <a:lnTo>
                  <a:pt x="53213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7709661" y="355244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42545" y="0"/>
                </a:moveTo>
                <a:lnTo>
                  <a:pt x="0" y="0"/>
                </a:lnTo>
                <a:lnTo>
                  <a:pt x="0" y="6095"/>
                </a:lnTo>
                <a:lnTo>
                  <a:pt x="53213" y="6095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6801611" y="355854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63881" y="0"/>
                </a:moveTo>
                <a:lnTo>
                  <a:pt x="10668" y="0"/>
                </a:lnTo>
                <a:lnTo>
                  <a:pt x="0" y="7493"/>
                </a:lnTo>
                <a:lnTo>
                  <a:pt x="63881" y="7493"/>
                </a:lnTo>
                <a:lnTo>
                  <a:pt x="638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7710043" y="355854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53212" y="0"/>
                </a:moveTo>
                <a:lnTo>
                  <a:pt x="0" y="0"/>
                </a:lnTo>
                <a:lnTo>
                  <a:pt x="0" y="7493"/>
                </a:lnTo>
                <a:lnTo>
                  <a:pt x="63880" y="7493"/>
                </a:lnTo>
                <a:lnTo>
                  <a:pt x="53212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6790943" y="356615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549" y="0"/>
                </a:moveTo>
                <a:lnTo>
                  <a:pt x="10667" y="0"/>
                </a:lnTo>
                <a:lnTo>
                  <a:pt x="0" y="6095"/>
                </a:lnTo>
                <a:lnTo>
                  <a:pt x="74549" y="6095"/>
                </a:lnTo>
                <a:lnTo>
                  <a:pt x="74549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7709789" y="356615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880" y="0"/>
                </a:moveTo>
                <a:lnTo>
                  <a:pt x="0" y="0"/>
                </a:lnTo>
                <a:lnTo>
                  <a:pt x="0" y="6095"/>
                </a:lnTo>
                <a:lnTo>
                  <a:pt x="74421" y="6095"/>
                </a:lnTo>
                <a:lnTo>
                  <a:pt x="63880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6780276" y="3572255"/>
            <a:ext cx="85725" cy="7620"/>
          </a:xfrm>
          <a:custGeom>
            <a:avLst/>
            <a:gdLst/>
            <a:ahLst/>
            <a:cxnLst/>
            <a:rect l="l" t="t" r="r" b="b"/>
            <a:pathLst>
              <a:path w="85725" h="7620">
                <a:moveTo>
                  <a:pt x="85217" y="0"/>
                </a:moveTo>
                <a:lnTo>
                  <a:pt x="10668" y="0"/>
                </a:lnTo>
                <a:lnTo>
                  <a:pt x="0" y="7493"/>
                </a:lnTo>
                <a:lnTo>
                  <a:pt x="85217" y="7493"/>
                </a:lnTo>
                <a:lnTo>
                  <a:pt x="8521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7709534" y="3572255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20">
                <a:moveTo>
                  <a:pt x="74422" y="0"/>
                </a:moveTo>
                <a:lnTo>
                  <a:pt x="0" y="0"/>
                </a:lnTo>
                <a:lnTo>
                  <a:pt x="0" y="7493"/>
                </a:lnTo>
                <a:lnTo>
                  <a:pt x="85090" y="7493"/>
                </a:lnTo>
                <a:lnTo>
                  <a:pt x="74422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6769607" y="3582923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7709789" y="3582923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6758940" y="3589528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 h="0">
                <a:moveTo>
                  <a:pt x="0" y="0"/>
                </a:moveTo>
                <a:lnTo>
                  <a:pt x="106806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7709916" y="358952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6748271" y="35973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348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7709661" y="35973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6737604" y="360425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8016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7709407" y="360425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6731507" y="361109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 h="0">
                <a:moveTo>
                  <a:pt x="0" y="0"/>
                </a:moveTo>
                <a:lnTo>
                  <a:pt x="133362" y="0"/>
                </a:lnTo>
              </a:path>
            </a:pathLst>
          </a:custGeom>
          <a:ln w="691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7709281" y="3611054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684" y="0"/>
                </a:lnTo>
              </a:path>
            </a:pathLst>
          </a:custGeom>
          <a:ln w="749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6716268" y="361797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1" y="0"/>
                </a:lnTo>
              </a:path>
            </a:pathLst>
          </a:custGeom>
          <a:ln w="6096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6705600" y="3624770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6694931" y="363169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6095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684264" y="363848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880" y="0"/>
                </a:lnTo>
              </a:path>
            </a:pathLst>
          </a:custGeom>
          <a:ln w="7493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673595" y="3645408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6662928" y="3652202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299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6652259" y="3659822"/>
            <a:ext cx="1269365" cy="0"/>
          </a:xfrm>
          <a:custGeom>
            <a:avLst/>
            <a:gdLst/>
            <a:ahLst/>
            <a:cxnLst/>
            <a:rect l="l" t="t" r="r" b="b"/>
            <a:pathLst>
              <a:path w="1269365" h="0">
                <a:moveTo>
                  <a:pt x="0" y="0"/>
                </a:moveTo>
                <a:lnTo>
                  <a:pt x="1269365" y="0"/>
                </a:lnTo>
              </a:path>
            </a:pathLst>
          </a:custGeom>
          <a:ln w="7493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6641592" y="366591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971" y="0"/>
                </a:lnTo>
              </a:path>
            </a:pathLst>
          </a:custGeom>
          <a:ln w="7492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6630923" y="3673538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 h="0">
                <a:moveTo>
                  <a:pt x="0" y="0"/>
                </a:moveTo>
                <a:lnTo>
                  <a:pt x="1312164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6620256" y="3680459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643" y="0"/>
                </a:lnTo>
              </a:path>
            </a:pathLst>
          </a:custGeom>
          <a:ln w="6095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6609588" y="3687254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90" h="0">
                <a:moveTo>
                  <a:pt x="0" y="0"/>
                </a:moveTo>
                <a:lnTo>
                  <a:pt x="1354835" y="0"/>
                </a:lnTo>
              </a:path>
            </a:pathLst>
          </a:custGeom>
          <a:ln w="7493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6598919" y="3694176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1" y="0"/>
                </a:lnTo>
              </a:path>
            </a:pathLst>
          </a:custGeom>
          <a:ln w="6096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6588252" y="370097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493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6588252" y="370840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11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6598919" y="3714686"/>
            <a:ext cx="1376045" cy="0"/>
          </a:xfrm>
          <a:custGeom>
            <a:avLst/>
            <a:gdLst/>
            <a:ahLst/>
            <a:cxnLst/>
            <a:rect l="l" t="t" r="r" b="b"/>
            <a:pathLst>
              <a:path w="1376045" h="0">
                <a:moveTo>
                  <a:pt x="0" y="0"/>
                </a:moveTo>
                <a:lnTo>
                  <a:pt x="1375918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6609588" y="372230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59" h="0">
                <a:moveTo>
                  <a:pt x="0" y="0"/>
                </a:moveTo>
                <a:lnTo>
                  <a:pt x="1355852" y="0"/>
                </a:lnTo>
              </a:path>
            </a:pathLst>
          </a:custGeom>
          <a:ln w="7492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6620256" y="3728402"/>
            <a:ext cx="1333500" cy="0"/>
          </a:xfrm>
          <a:custGeom>
            <a:avLst/>
            <a:gdLst/>
            <a:ahLst/>
            <a:cxnLst/>
            <a:rect l="l" t="t" r="r" b="b"/>
            <a:pathLst>
              <a:path w="1333500" h="0">
                <a:moveTo>
                  <a:pt x="0" y="0"/>
                </a:moveTo>
                <a:lnTo>
                  <a:pt x="1333246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6630923" y="3736022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3179" y="0"/>
                </a:lnTo>
              </a:path>
            </a:pathLst>
          </a:custGeom>
          <a:ln w="7493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6641592" y="3742944"/>
            <a:ext cx="1290955" cy="0"/>
          </a:xfrm>
          <a:custGeom>
            <a:avLst/>
            <a:gdLst/>
            <a:ahLst/>
            <a:cxnLst/>
            <a:rect l="l" t="t" r="r" b="b"/>
            <a:pathLst>
              <a:path w="1290954" h="0">
                <a:moveTo>
                  <a:pt x="0" y="0"/>
                </a:moveTo>
                <a:lnTo>
                  <a:pt x="1290574" y="0"/>
                </a:lnTo>
              </a:path>
            </a:pathLst>
          </a:custGeom>
          <a:ln w="6096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6652259" y="3749738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4" h="0">
                <a:moveTo>
                  <a:pt x="0" y="0"/>
                </a:moveTo>
                <a:lnTo>
                  <a:pt x="1270508" y="0"/>
                </a:lnTo>
              </a:path>
            </a:pathLst>
          </a:custGeom>
          <a:ln w="7493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6662928" y="3756659"/>
            <a:ext cx="1248410" cy="0"/>
          </a:xfrm>
          <a:custGeom>
            <a:avLst/>
            <a:gdLst/>
            <a:ahLst/>
            <a:cxnLst/>
            <a:rect l="l" t="t" r="r" b="b"/>
            <a:pathLst>
              <a:path w="1248409" h="0">
                <a:moveTo>
                  <a:pt x="0" y="0"/>
                </a:moveTo>
                <a:lnTo>
                  <a:pt x="1247902" y="0"/>
                </a:lnTo>
              </a:path>
            </a:pathLst>
          </a:custGeom>
          <a:ln w="6095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6673595" y="3763454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7493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6684264" y="377037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753" y="0"/>
                </a:lnTo>
              </a:path>
            </a:pathLst>
          </a:custGeom>
          <a:ln w="6096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6694931" y="3777170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7493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6705600" y="3784091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6095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6716268" y="379088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746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6726935" y="3797808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557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7709534" y="379780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30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6737604" y="3804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7709789" y="380460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6748271" y="381222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7709534" y="381222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6769607" y="3825938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6012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6758940" y="38183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492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7709789" y="3825938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7709789" y="381831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492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6780276" y="3829811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344" y="0"/>
                </a:moveTo>
                <a:lnTo>
                  <a:pt x="0" y="0"/>
                </a:lnTo>
                <a:lnTo>
                  <a:pt x="10922" y="6731"/>
                </a:lnTo>
                <a:lnTo>
                  <a:pt x="21463" y="13081"/>
                </a:lnTo>
                <a:lnTo>
                  <a:pt x="85344" y="13081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7709661" y="3829811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217" y="0"/>
                </a:moveTo>
                <a:lnTo>
                  <a:pt x="0" y="0"/>
                </a:lnTo>
                <a:lnTo>
                  <a:pt x="0" y="13081"/>
                </a:lnTo>
                <a:lnTo>
                  <a:pt x="63754" y="13081"/>
                </a:lnTo>
                <a:lnTo>
                  <a:pt x="74168" y="6731"/>
                </a:lnTo>
                <a:lnTo>
                  <a:pt x="74422" y="6604"/>
                </a:lnTo>
                <a:lnTo>
                  <a:pt x="85217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6801611" y="3843528"/>
            <a:ext cx="64135" cy="6350"/>
          </a:xfrm>
          <a:custGeom>
            <a:avLst/>
            <a:gdLst/>
            <a:ahLst/>
            <a:cxnLst/>
            <a:rect l="l" t="t" r="r" b="b"/>
            <a:pathLst>
              <a:path w="64134" h="6350">
                <a:moveTo>
                  <a:pt x="63881" y="0"/>
                </a:moveTo>
                <a:lnTo>
                  <a:pt x="0" y="0"/>
                </a:lnTo>
                <a:lnTo>
                  <a:pt x="10668" y="6096"/>
                </a:lnTo>
                <a:lnTo>
                  <a:pt x="63881" y="6096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6822947" y="385648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10541" y="6731"/>
                </a:lnTo>
                <a:lnTo>
                  <a:pt x="42545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6812280" y="3849623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213" y="0"/>
                </a:moveTo>
                <a:lnTo>
                  <a:pt x="0" y="0"/>
                </a:lnTo>
                <a:lnTo>
                  <a:pt x="10668" y="6731"/>
                </a:lnTo>
                <a:lnTo>
                  <a:pt x="53213" y="6731"/>
                </a:lnTo>
                <a:lnTo>
                  <a:pt x="5321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7709661" y="3849623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086" y="0"/>
                </a:moveTo>
                <a:lnTo>
                  <a:pt x="0" y="0"/>
                </a:lnTo>
                <a:lnTo>
                  <a:pt x="0" y="6731"/>
                </a:lnTo>
                <a:lnTo>
                  <a:pt x="42418" y="6731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6833616" y="3863340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10667" y="6985"/>
                </a:lnTo>
                <a:lnTo>
                  <a:pt x="21208" y="14097"/>
                </a:lnTo>
                <a:lnTo>
                  <a:pt x="31876" y="21082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7709534" y="3863340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0" y="21082"/>
                </a:lnTo>
                <a:lnTo>
                  <a:pt x="10668" y="14097"/>
                </a:lnTo>
                <a:lnTo>
                  <a:pt x="21209" y="6985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 txBox="1"/>
          <p:nvPr/>
        </p:nvSpPr>
        <p:spPr>
          <a:xfrm>
            <a:off x="7711185" y="1242441"/>
            <a:ext cx="115760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" b="1">
                <a:latin typeface="Times New Roman"/>
                <a:cs typeface="Times New Roman"/>
              </a:rPr>
              <a:t>Capital</a:t>
            </a:r>
            <a:r>
              <a:rPr dirty="0" sz="1300" spc="-9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2" name="object 332"/>
          <p:cNvSpPr/>
          <p:nvPr/>
        </p:nvSpPr>
        <p:spPr>
          <a:xfrm>
            <a:off x="7585709" y="121691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6512814" y="5188458"/>
            <a:ext cx="2346960" cy="138430"/>
          </a:xfrm>
          <a:custGeom>
            <a:avLst/>
            <a:gdLst/>
            <a:ahLst/>
            <a:cxnLst/>
            <a:rect l="l" t="t" r="r" b="b"/>
            <a:pathLst>
              <a:path w="2346959" h="138429">
                <a:moveTo>
                  <a:pt x="0" y="0"/>
                </a:moveTo>
                <a:lnTo>
                  <a:pt x="38734" y="39370"/>
                </a:lnTo>
                <a:lnTo>
                  <a:pt x="82168" y="54864"/>
                </a:lnTo>
                <a:lnTo>
                  <a:pt x="137286" y="65405"/>
                </a:lnTo>
                <a:lnTo>
                  <a:pt x="200659" y="69215"/>
                </a:lnTo>
                <a:lnTo>
                  <a:pt x="982852" y="69215"/>
                </a:lnTo>
                <a:lnTo>
                  <a:pt x="1042924" y="73025"/>
                </a:lnTo>
                <a:lnTo>
                  <a:pt x="1096009" y="83566"/>
                </a:lnTo>
                <a:lnTo>
                  <a:pt x="1138427" y="99060"/>
                </a:lnTo>
                <a:lnTo>
                  <a:pt x="1166494" y="117856"/>
                </a:lnTo>
                <a:lnTo>
                  <a:pt x="1176781" y="138430"/>
                </a:lnTo>
                <a:lnTo>
                  <a:pt x="1186306" y="117856"/>
                </a:lnTo>
                <a:lnTo>
                  <a:pt x="1213103" y="99060"/>
                </a:lnTo>
                <a:lnTo>
                  <a:pt x="1254505" y="83566"/>
                </a:lnTo>
                <a:lnTo>
                  <a:pt x="1307845" y="73025"/>
                </a:lnTo>
                <a:lnTo>
                  <a:pt x="1370583" y="69215"/>
                </a:lnTo>
                <a:lnTo>
                  <a:pt x="2152777" y="69215"/>
                </a:lnTo>
                <a:lnTo>
                  <a:pt x="2212847" y="65405"/>
                </a:lnTo>
                <a:lnTo>
                  <a:pt x="2265806" y="54864"/>
                </a:lnTo>
                <a:lnTo>
                  <a:pt x="2308225" y="39370"/>
                </a:lnTo>
                <a:lnTo>
                  <a:pt x="2336291" y="20574"/>
                </a:lnTo>
                <a:lnTo>
                  <a:pt x="234657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 txBox="1"/>
          <p:nvPr/>
        </p:nvSpPr>
        <p:spPr>
          <a:xfrm>
            <a:off x="7205853" y="5338953"/>
            <a:ext cx="976630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Financing</a:t>
            </a:r>
            <a:endParaRPr sz="175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5" name="object 335"/>
          <p:cNvSpPr txBox="1"/>
          <p:nvPr/>
        </p:nvSpPr>
        <p:spPr>
          <a:xfrm>
            <a:off x="7247381" y="2013661"/>
            <a:ext cx="16192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b="1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6" name="object 336"/>
          <p:cNvSpPr/>
          <p:nvPr/>
        </p:nvSpPr>
        <p:spPr>
          <a:xfrm>
            <a:off x="5449633" y="1743455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387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 txBox="1"/>
          <p:nvPr/>
        </p:nvSpPr>
        <p:spPr>
          <a:xfrm>
            <a:off x="7247381" y="3531870"/>
            <a:ext cx="59182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1645" algn="l"/>
              </a:tabLst>
            </a:pPr>
            <a:r>
              <a:rPr dirty="0" sz="1750" b="1">
                <a:latin typeface="Times New Roman"/>
                <a:cs typeface="Times New Roman"/>
              </a:rPr>
              <a:t>d	</a:t>
            </a:r>
            <a:r>
              <a:rPr dirty="0" u="heavy" sz="175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50" spc="4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4747259" y="1767649"/>
            <a:ext cx="727075" cy="0"/>
          </a:xfrm>
          <a:custGeom>
            <a:avLst/>
            <a:gdLst/>
            <a:ahLst/>
            <a:cxnLst/>
            <a:rect l="l" t="t" r="r" b="b"/>
            <a:pathLst>
              <a:path w="727075" h="0">
                <a:moveTo>
                  <a:pt x="0" y="0"/>
                </a:moveTo>
                <a:lnTo>
                  <a:pt x="726693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4747259" y="1944141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8851"/>
                </a:moveTo>
                <a:lnTo>
                  <a:pt x="677760" y="158851"/>
                </a:lnTo>
                <a:lnTo>
                  <a:pt x="677760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4747259" y="1792274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1968"/>
                </a:moveTo>
                <a:lnTo>
                  <a:pt x="677760" y="151968"/>
                </a:lnTo>
                <a:lnTo>
                  <a:pt x="677760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4747259" y="2255723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9308"/>
                </a:moveTo>
                <a:lnTo>
                  <a:pt x="677760" y="159308"/>
                </a:lnTo>
                <a:lnTo>
                  <a:pt x="677760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4747259" y="2103145"/>
            <a:ext cx="678180" cy="153035"/>
          </a:xfrm>
          <a:custGeom>
            <a:avLst/>
            <a:gdLst/>
            <a:ahLst/>
            <a:cxnLst/>
            <a:rect l="l" t="t" r="r" b="b"/>
            <a:pathLst>
              <a:path w="678179" h="153035">
                <a:moveTo>
                  <a:pt x="0" y="152628"/>
                </a:moveTo>
                <a:lnTo>
                  <a:pt x="677760" y="152628"/>
                </a:lnTo>
                <a:lnTo>
                  <a:pt x="677760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4747259" y="2415539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4747259" y="2567914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19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4747259" y="2727960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4747259" y="2880309"/>
            <a:ext cx="678180" cy="158750"/>
          </a:xfrm>
          <a:custGeom>
            <a:avLst/>
            <a:gdLst/>
            <a:ahLst/>
            <a:cxnLst/>
            <a:rect l="l" t="t" r="r" b="b"/>
            <a:pathLst>
              <a:path w="678179" h="158750">
                <a:moveTo>
                  <a:pt x="0" y="158419"/>
                </a:moveTo>
                <a:lnTo>
                  <a:pt x="677760" y="158419"/>
                </a:lnTo>
                <a:lnTo>
                  <a:pt x="677760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4747259" y="3038855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4747259" y="3191230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4747259" y="3351276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4747259" y="3503625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943"/>
                </a:moveTo>
                <a:lnTo>
                  <a:pt x="677760" y="159943"/>
                </a:lnTo>
                <a:lnTo>
                  <a:pt x="677760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4747259" y="3814673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4747259" y="366217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4747259" y="397459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399"/>
                </a:moveTo>
                <a:lnTo>
                  <a:pt x="677760" y="152399"/>
                </a:lnTo>
                <a:lnTo>
                  <a:pt x="677760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 txBox="1"/>
          <p:nvPr/>
        </p:nvSpPr>
        <p:spPr>
          <a:xfrm>
            <a:off x="4790537" y="2252948"/>
            <a:ext cx="539115" cy="13760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6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Operating</a:t>
            </a:r>
            <a:endParaRPr sz="17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14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(NOA)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55" name="object 355"/>
          <p:cNvSpPr/>
          <p:nvPr/>
        </p:nvSpPr>
        <p:spPr>
          <a:xfrm>
            <a:off x="5398008" y="2228088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387" y="0"/>
                </a:moveTo>
                <a:lnTo>
                  <a:pt x="0" y="48895"/>
                </a:lnTo>
                <a:lnTo>
                  <a:pt x="0" y="139700"/>
                </a:lnTo>
                <a:lnTo>
                  <a:pt x="48387" y="90677"/>
                </a:lnTo>
                <a:lnTo>
                  <a:pt x="48387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5398008" y="2072449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4" h="0">
                <a:moveTo>
                  <a:pt x="0" y="0"/>
                </a:moveTo>
                <a:lnTo>
                  <a:pt x="60896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5202935" y="1950720"/>
            <a:ext cx="242315" cy="2362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5957315" y="1950720"/>
            <a:ext cx="236220" cy="236220"/>
          </a:xfrm>
          <a:custGeom>
            <a:avLst/>
            <a:gdLst/>
            <a:ahLst/>
            <a:cxnLst/>
            <a:rect l="l" t="t" r="r" b="b"/>
            <a:pathLst>
              <a:path w="236220" h="236219">
                <a:moveTo>
                  <a:pt x="48513" y="0"/>
                </a:moveTo>
                <a:lnTo>
                  <a:pt x="0" y="48767"/>
                </a:lnTo>
                <a:lnTo>
                  <a:pt x="187451" y="236219"/>
                </a:lnTo>
                <a:lnTo>
                  <a:pt x="236093" y="187705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5369052" y="2013711"/>
            <a:ext cx="28575" cy="14604"/>
          </a:xfrm>
          <a:custGeom>
            <a:avLst/>
            <a:gdLst/>
            <a:ahLst/>
            <a:cxnLst/>
            <a:rect l="l" t="t" r="r" b="b"/>
            <a:pathLst>
              <a:path w="28575" h="14605">
                <a:moveTo>
                  <a:pt x="28575" y="0"/>
                </a:moveTo>
                <a:lnTo>
                  <a:pt x="14350" y="0"/>
                </a:lnTo>
                <a:lnTo>
                  <a:pt x="7238" y="7238"/>
                </a:lnTo>
                <a:lnTo>
                  <a:pt x="0" y="14350"/>
                </a:lnTo>
                <a:lnTo>
                  <a:pt x="28575" y="14350"/>
                </a:lnTo>
                <a:lnTo>
                  <a:pt x="2857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5383403" y="199948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4224" y="0"/>
                </a:moveTo>
                <a:lnTo>
                  <a:pt x="7238" y="7112"/>
                </a:lnTo>
                <a:lnTo>
                  <a:pt x="0" y="14224"/>
                </a:lnTo>
                <a:lnTo>
                  <a:pt x="14224" y="14224"/>
                </a:lnTo>
                <a:lnTo>
                  <a:pt x="14224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5958332" y="1999488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5">
                <a:moveTo>
                  <a:pt x="0" y="0"/>
                </a:moveTo>
                <a:lnTo>
                  <a:pt x="0" y="14224"/>
                </a:lnTo>
                <a:lnTo>
                  <a:pt x="13715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5958332" y="2013711"/>
            <a:ext cx="27940" cy="14604"/>
          </a:xfrm>
          <a:custGeom>
            <a:avLst/>
            <a:gdLst/>
            <a:ahLst/>
            <a:cxnLst/>
            <a:rect l="l" t="t" r="r" b="b"/>
            <a:pathLst>
              <a:path w="27939" h="14605">
                <a:moveTo>
                  <a:pt x="13715" y="0"/>
                </a:moveTo>
                <a:lnTo>
                  <a:pt x="0" y="0"/>
                </a:lnTo>
                <a:lnTo>
                  <a:pt x="0" y="14350"/>
                </a:lnTo>
                <a:lnTo>
                  <a:pt x="27558" y="14350"/>
                </a:lnTo>
                <a:lnTo>
                  <a:pt x="1371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5353811" y="2026920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5958332" y="2026920"/>
            <a:ext cx="41910" cy="15240"/>
          </a:xfrm>
          <a:custGeom>
            <a:avLst/>
            <a:gdLst/>
            <a:ahLst/>
            <a:cxnLst/>
            <a:rect l="l" t="t" r="r" b="b"/>
            <a:pathLst>
              <a:path w="41910" h="15239">
                <a:moveTo>
                  <a:pt x="27685" y="0"/>
                </a:moveTo>
                <a:lnTo>
                  <a:pt x="0" y="0"/>
                </a:lnTo>
                <a:lnTo>
                  <a:pt x="0" y="15112"/>
                </a:lnTo>
                <a:lnTo>
                  <a:pt x="41528" y="15112"/>
                </a:lnTo>
                <a:lnTo>
                  <a:pt x="34670" y="7492"/>
                </a:lnTo>
                <a:lnTo>
                  <a:pt x="27685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5332476" y="2055241"/>
            <a:ext cx="64769" cy="6985"/>
          </a:xfrm>
          <a:custGeom>
            <a:avLst/>
            <a:gdLst/>
            <a:ahLst/>
            <a:cxnLst/>
            <a:rect l="l" t="t" r="r" b="b"/>
            <a:pathLst>
              <a:path w="64770" h="6985">
                <a:moveTo>
                  <a:pt x="64643" y="0"/>
                </a:moveTo>
                <a:lnTo>
                  <a:pt x="7238" y="0"/>
                </a:lnTo>
                <a:lnTo>
                  <a:pt x="0" y="6476"/>
                </a:lnTo>
                <a:lnTo>
                  <a:pt x="64643" y="6476"/>
                </a:lnTo>
                <a:lnTo>
                  <a:pt x="64643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5339715" y="2042160"/>
            <a:ext cx="57785" cy="13335"/>
          </a:xfrm>
          <a:custGeom>
            <a:avLst/>
            <a:gdLst/>
            <a:ahLst/>
            <a:cxnLst/>
            <a:rect l="l" t="t" r="r" b="b"/>
            <a:pathLst>
              <a:path w="57785" h="13335">
                <a:moveTo>
                  <a:pt x="57404" y="0"/>
                </a:moveTo>
                <a:lnTo>
                  <a:pt x="14350" y="0"/>
                </a:lnTo>
                <a:lnTo>
                  <a:pt x="0" y="13080"/>
                </a:lnTo>
                <a:lnTo>
                  <a:pt x="57404" y="13080"/>
                </a:lnTo>
                <a:lnTo>
                  <a:pt x="5740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5958713" y="2042160"/>
            <a:ext cx="55880" cy="13335"/>
          </a:xfrm>
          <a:custGeom>
            <a:avLst/>
            <a:gdLst/>
            <a:ahLst/>
            <a:cxnLst/>
            <a:rect l="l" t="t" r="r" b="b"/>
            <a:pathLst>
              <a:path w="55879" h="13335">
                <a:moveTo>
                  <a:pt x="41528" y="0"/>
                </a:moveTo>
                <a:lnTo>
                  <a:pt x="0" y="0"/>
                </a:lnTo>
                <a:lnTo>
                  <a:pt x="0" y="13080"/>
                </a:lnTo>
                <a:lnTo>
                  <a:pt x="55372" y="13080"/>
                </a:lnTo>
                <a:lnTo>
                  <a:pt x="41528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5958713" y="2055241"/>
            <a:ext cx="62230" cy="6985"/>
          </a:xfrm>
          <a:custGeom>
            <a:avLst/>
            <a:gdLst/>
            <a:ahLst/>
            <a:cxnLst/>
            <a:rect l="l" t="t" r="r" b="b"/>
            <a:pathLst>
              <a:path w="62229" h="6985">
                <a:moveTo>
                  <a:pt x="55372" y="0"/>
                </a:moveTo>
                <a:lnTo>
                  <a:pt x="0" y="0"/>
                </a:lnTo>
                <a:lnTo>
                  <a:pt x="0" y="6476"/>
                </a:lnTo>
                <a:lnTo>
                  <a:pt x="62229" y="6476"/>
                </a:lnTo>
                <a:lnTo>
                  <a:pt x="5537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5326379" y="2061972"/>
            <a:ext cx="71755" cy="7620"/>
          </a:xfrm>
          <a:custGeom>
            <a:avLst/>
            <a:gdLst/>
            <a:ahLst/>
            <a:cxnLst/>
            <a:rect l="l" t="t" r="r" b="b"/>
            <a:pathLst>
              <a:path w="71754" h="7619">
                <a:moveTo>
                  <a:pt x="71628" y="0"/>
                </a:moveTo>
                <a:lnTo>
                  <a:pt x="7112" y="0"/>
                </a:lnTo>
                <a:lnTo>
                  <a:pt x="0" y="7492"/>
                </a:lnTo>
                <a:lnTo>
                  <a:pt x="71628" y="7492"/>
                </a:lnTo>
                <a:lnTo>
                  <a:pt x="71628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5958078" y="2061972"/>
            <a:ext cx="69215" cy="7620"/>
          </a:xfrm>
          <a:custGeom>
            <a:avLst/>
            <a:gdLst/>
            <a:ahLst/>
            <a:cxnLst/>
            <a:rect l="l" t="t" r="r" b="b"/>
            <a:pathLst>
              <a:path w="69214" h="7619">
                <a:moveTo>
                  <a:pt x="62230" y="0"/>
                </a:moveTo>
                <a:lnTo>
                  <a:pt x="0" y="0"/>
                </a:lnTo>
                <a:lnTo>
                  <a:pt x="0" y="7492"/>
                </a:lnTo>
                <a:lnTo>
                  <a:pt x="69087" y="7492"/>
                </a:lnTo>
                <a:lnTo>
                  <a:pt x="62230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5318759" y="2069592"/>
            <a:ext cx="79375" cy="6350"/>
          </a:xfrm>
          <a:custGeom>
            <a:avLst/>
            <a:gdLst/>
            <a:ahLst/>
            <a:cxnLst/>
            <a:rect l="l" t="t" r="r" b="b"/>
            <a:pathLst>
              <a:path w="79375" h="6350">
                <a:moveTo>
                  <a:pt x="78866" y="0"/>
                </a:moveTo>
                <a:lnTo>
                  <a:pt x="7112" y="0"/>
                </a:lnTo>
                <a:lnTo>
                  <a:pt x="0" y="6096"/>
                </a:lnTo>
                <a:lnTo>
                  <a:pt x="78866" y="6096"/>
                </a:lnTo>
                <a:lnTo>
                  <a:pt x="78866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5957442" y="2069592"/>
            <a:ext cx="76200" cy="6350"/>
          </a:xfrm>
          <a:custGeom>
            <a:avLst/>
            <a:gdLst/>
            <a:ahLst/>
            <a:cxnLst/>
            <a:rect l="l" t="t" r="r" b="b"/>
            <a:pathLst>
              <a:path w="76200" h="6350">
                <a:moveTo>
                  <a:pt x="69087" y="0"/>
                </a:moveTo>
                <a:lnTo>
                  <a:pt x="0" y="0"/>
                </a:lnTo>
                <a:lnTo>
                  <a:pt x="0" y="6096"/>
                </a:lnTo>
                <a:lnTo>
                  <a:pt x="75946" y="6096"/>
                </a:lnTo>
                <a:lnTo>
                  <a:pt x="6908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5311140" y="207943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106" y="0"/>
                </a:lnTo>
              </a:path>
            </a:pathLst>
          </a:custGeom>
          <a:ln w="749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5957570" y="2075688"/>
            <a:ext cx="83185" cy="7620"/>
          </a:xfrm>
          <a:custGeom>
            <a:avLst/>
            <a:gdLst/>
            <a:ahLst/>
            <a:cxnLst/>
            <a:rect l="l" t="t" r="r" b="b"/>
            <a:pathLst>
              <a:path w="83185" h="7619">
                <a:moveTo>
                  <a:pt x="76072" y="0"/>
                </a:moveTo>
                <a:lnTo>
                  <a:pt x="0" y="0"/>
                </a:lnTo>
                <a:lnTo>
                  <a:pt x="0" y="7492"/>
                </a:lnTo>
                <a:lnTo>
                  <a:pt x="83057" y="7492"/>
                </a:lnTo>
                <a:lnTo>
                  <a:pt x="76072" y="0"/>
                </a:lnTo>
                <a:close/>
              </a:path>
            </a:pathLst>
          </a:custGeom>
          <a:solidFill>
            <a:srgbClr val="2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5300471" y="2090039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1346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5957442" y="2086546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89916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5957442" y="2093023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5289803" y="2100072"/>
            <a:ext cx="772795" cy="0"/>
          </a:xfrm>
          <a:custGeom>
            <a:avLst/>
            <a:gdLst/>
            <a:ahLst/>
            <a:cxnLst/>
            <a:rect l="l" t="t" r="r" b="b"/>
            <a:pathLst>
              <a:path w="772795" h="0">
                <a:moveTo>
                  <a:pt x="0" y="0"/>
                </a:moveTo>
                <a:lnTo>
                  <a:pt x="772541" y="0"/>
                </a:lnTo>
              </a:path>
            </a:pathLst>
          </a:custGeom>
          <a:ln w="6096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5282184" y="2106676"/>
            <a:ext cx="786130" cy="0"/>
          </a:xfrm>
          <a:custGeom>
            <a:avLst/>
            <a:gdLst/>
            <a:ahLst/>
            <a:cxnLst/>
            <a:rect l="l" t="t" r="r" b="b"/>
            <a:pathLst>
              <a:path w="786129" h="0">
                <a:moveTo>
                  <a:pt x="0" y="0"/>
                </a:moveTo>
                <a:lnTo>
                  <a:pt x="786129" y="0"/>
                </a:lnTo>
              </a:path>
            </a:pathLst>
          </a:custGeom>
          <a:ln w="7112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5274564" y="2114486"/>
            <a:ext cx="802005" cy="0"/>
          </a:xfrm>
          <a:custGeom>
            <a:avLst/>
            <a:gdLst/>
            <a:ahLst/>
            <a:cxnLst/>
            <a:rect l="l" t="t" r="r" b="b"/>
            <a:pathLst>
              <a:path w="802004" h="0">
                <a:moveTo>
                  <a:pt x="0" y="0"/>
                </a:moveTo>
                <a:lnTo>
                  <a:pt x="80149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5268467" y="2121407"/>
            <a:ext cx="814069" cy="0"/>
          </a:xfrm>
          <a:custGeom>
            <a:avLst/>
            <a:gdLst/>
            <a:ahLst/>
            <a:cxnLst/>
            <a:rect l="l" t="t" r="r" b="b"/>
            <a:pathLst>
              <a:path w="814070" h="0">
                <a:moveTo>
                  <a:pt x="0" y="0"/>
                </a:moveTo>
                <a:lnTo>
                  <a:pt x="813816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5260847" y="2128202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 h="0">
                <a:moveTo>
                  <a:pt x="0" y="0"/>
                </a:moveTo>
                <a:lnTo>
                  <a:pt x="828548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5247132" y="2138870"/>
            <a:ext cx="856615" cy="0"/>
          </a:xfrm>
          <a:custGeom>
            <a:avLst/>
            <a:gdLst/>
            <a:ahLst/>
            <a:cxnLst/>
            <a:rect l="l" t="t" r="r" b="b"/>
            <a:pathLst>
              <a:path w="856614" h="0">
                <a:moveTo>
                  <a:pt x="0" y="0"/>
                </a:moveTo>
                <a:lnTo>
                  <a:pt x="856233" y="0"/>
                </a:lnTo>
              </a:path>
            </a:pathLst>
          </a:custGeom>
          <a:ln w="13588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5239511" y="2148839"/>
            <a:ext cx="871855" cy="0"/>
          </a:xfrm>
          <a:custGeom>
            <a:avLst/>
            <a:gdLst/>
            <a:ahLst/>
            <a:cxnLst/>
            <a:rect l="l" t="t" r="r" b="b"/>
            <a:pathLst>
              <a:path w="871854" h="0">
                <a:moveTo>
                  <a:pt x="0" y="0"/>
                </a:moveTo>
                <a:lnTo>
                  <a:pt x="871474" y="0"/>
                </a:lnTo>
              </a:path>
            </a:pathLst>
          </a:custGeom>
          <a:ln w="6096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5231891" y="2155634"/>
            <a:ext cx="885825" cy="0"/>
          </a:xfrm>
          <a:custGeom>
            <a:avLst/>
            <a:gdLst/>
            <a:ahLst/>
            <a:cxnLst/>
            <a:rect l="l" t="t" r="r" b="b"/>
            <a:pathLst>
              <a:path w="885825" h="0">
                <a:moveTo>
                  <a:pt x="0" y="0"/>
                </a:moveTo>
                <a:lnTo>
                  <a:pt x="885317" y="0"/>
                </a:lnTo>
              </a:path>
            </a:pathLst>
          </a:custGeom>
          <a:ln w="7492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5225796" y="2162555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159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5218176" y="2169350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368" y="0"/>
                </a:lnTo>
              </a:path>
            </a:pathLst>
          </a:custGeom>
          <a:ln w="7493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5210555" y="2176272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735" y="0"/>
                </a:lnTo>
              </a:path>
            </a:pathLst>
          </a:custGeom>
          <a:ln w="6096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5202935" y="218306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2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5202935" y="219068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5210555" y="2197607"/>
            <a:ext cx="928369" cy="0"/>
          </a:xfrm>
          <a:custGeom>
            <a:avLst/>
            <a:gdLst/>
            <a:ahLst/>
            <a:cxnLst/>
            <a:rect l="l" t="t" r="r" b="b"/>
            <a:pathLst>
              <a:path w="928370" h="0">
                <a:moveTo>
                  <a:pt x="0" y="0"/>
                </a:moveTo>
                <a:lnTo>
                  <a:pt x="927862" y="0"/>
                </a:lnTo>
              </a:path>
            </a:pathLst>
          </a:custGeom>
          <a:ln w="6095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5218176" y="2204402"/>
            <a:ext cx="913130" cy="0"/>
          </a:xfrm>
          <a:custGeom>
            <a:avLst/>
            <a:gdLst/>
            <a:ahLst/>
            <a:cxnLst/>
            <a:rect l="l" t="t" r="r" b="b"/>
            <a:pathLst>
              <a:path w="913129" h="0">
                <a:moveTo>
                  <a:pt x="0" y="0"/>
                </a:moveTo>
                <a:lnTo>
                  <a:pt x="912622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5225796" y="2211323"/>
            <a:ext cx="897890" cy="0"/>
          </a:xfrm>
          <a:custGeom>
            <a:avLst/>
            <a:gdLst/>
            <a:ahLst/>
            <a:cxnLst/>
            <a:rect l="l" t="t" r="r" b="b"/>
            <a:pathLst>
              <a:path w="897889" h="0">
                <a:moveTo>
                  <a:pt x="0" y="0"/>
                </a:moveTo>
                <a:lnTo>
                  <a:pt x="897381" y="0"/>
                </a:lnTo>
              </a:path>
            </a:pathLst>
          </a:custGeom>
          <a:ln w="6096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5233415" y="2221674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14604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5248655" y="2235644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 h="0">
                <a:moveTo>
                  <a:pt x="0" y="0"/>
                </a:moveTo>
                <a:lnTo>
                  <a:pt x="853313" y="0"/>
                </a:lnTo>
              </a:path>
            </a:pathLst>
          </a:custGeom>
          <a:ln w="15112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5263896" y="2245550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 h="0">
                <a:moveTo>
                  <a:pt x="0" y="0"/>
                </a:moveTo>
                <a:lnTo>
                  <a:pt x="822832" y="0"/>
                </a:lnTo>
              </a:path>
            </a:pathLst>
          </a:custGeom>
          <a:ln w="7493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5271515" y="2253170"/>
            <a:ext cx="808990" cy="0"/>
          </a:xfrm>
          <a:custGeom>
            <a:avLst/>
            <a:gdLst/>
            <a:ahLst/>
            <a:cxnLst/>
            <a:rect l="l" t="t" r="r" b="b"/>
            <a:pathLst>
              <a:path w="808989" h="0">
                <a:moveTo>
                  <a:pt x="0" y="0"/>
                </a:moveTo>
                <a:lnTo>
                  <a:pt x="808989" y="0"/>
                </a:lnTo>
              </a:path>
            </a:pathLst>
          </a:custGeom>
          <a:ln w="7492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5277611" y="2260092"/>
            <a:ext cx="795655" cy="0"/>
          </a:xfrm>
          <a:custGeom>
            <a:avLst/>
            <a:gdLst/>
            <a:ahLst/>
            <a:cxnLst/>
            <a:rect l="l" t="t" r="r" b="b"/>
            <a:pathLst>
              <a:path w="795654" h="0">
                <a:moveTo>
                  <a:pt x="0" y="0"/>
                </a:moveTo>
                <a:lnTo>
                  <a:pt x="795274" y="0"/>
                </a:lnTo>
              </a:path>
            </a:pathLst>
          </a:custGeom>
          <a:ln w="6095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5285232" y="2266886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4" h="0">
                <a:moveTo>
                  <a:pt x="0" y="0"/>
                </a:moveTo>
                <a:lnTo>
                  <a:pt x="780033" y="0"/>
                </a:lnTo>
              </a:path>
            </a:pathLst>
          </a:custGeom>
          <a:ln w="7493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5292852" y="2273807"/>
            <a:ext cx="766445" cy="0"/>
          </a:xfrm>
          <a:custGeom>
            <a:avLst/>
            <a:gdLst/>
            <a:ahLst/>
            <a:cxnLst/>
            <a:rect l="l" t="t" r="r" b="b"/>
            <a:pathLst>
              <a:path w="766445" h="0">
                <a:moveTo>
                  <a:pt x="0" y="0"/>
                </a:moveTo>
                <a:lnTo>
                  <a:pt x="766318" y="0"/>
                </a:lnTo>
              </a:path>
            </a:pathLst>
          </a:custGeom>
          <a:ln w="6095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5300471" y="2280602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5958078" y="2280602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72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5308091" y="2287523"/>
            <a:ext cx="89535" cy="0"/>
          </a:xfrm>
          <a:custGeom>
            <a:avLst/>
            <a:gdLst/>
            <a:ahLst/>
            <a:cxnLst/>
            <a:rect l="l" t="t" r="r" b="b"/>
            <a:pathLst>
              <a:path w="89535" h="0">
                <a:moveTo>
                  <a:pt x="0" y="0"/>
                </a:moveTo>
                <a:lnTo>
                  <a:pt x="89408" y="0"/>
                </a:lnTo>
              </a:path>
            </a:pathLst>
          </a:custGeom>
          <a:ln w="6096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5957696" y="228752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32" y="0"/>
                </a:lnTo>
              </a:path>
            </a:pathLst>
          </a:custGeom>
          <a:ln w="6096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5315711" y="2290572"/>
            <a:ext cx="82550" cy="21590"/>
          </a:xfrm>
          <a:custGeom>
            <a:avLst/>
            <a:gdLst/>
            <a:ahLst/>
            <a:cxnLst/>
            <a:rect l="l" t="t" r="r" b="b"/>
            <a:pathLst>
              <a:path w="82550" h="21589">
                <a:moveTo>
                  <a:pt x="82168" y="0"/>
                </a:moveTo>
                <a:lnTo>
                  <a:pt x="0" y="0"/>
                </a:lnTo>
                <a:lnTo>
                  <a:pt x="7492" y="6985"/>
                </a:lnTo>
                <a:lnTo>
                  <a:pt x="14859" y="14097"/>
                </a:lnTo>
                <a:lnTo>
                  <a:pt x="22351" y="21081"/>
                </a:lnTo>
                <a:lnTo>
                  <a:pt x="82168" y="21081"/>
                </a:lnTo>
                <a:lnTo>
                  <a:pt x="8216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958713" y="2290572"/>
            <a:ext cx="79375" cy="21590"/>
          </a:xfrm>
          <a:custGeom>
            <a:avLst/>
            <a:gdLst/>
            <a:ahLst/>
            <a:cxnLst/>
            <a:rect l="l" t="t" r="r" b="b"/>
            <a:pathLst>
              <a:path w="79375" h="21589">
                <a:moveTo>
                  <a:pt x="79248" y="0"/>
                </a:moveTo>
                <a:lnTo>
                  <a:pt x="0" y="0"/>
                </a:lnTo>
                <a:lnTo>
                  <a:pt x="0" y="21081"/>
                </a:lnTo>
                <a:lnTo>
                  <a:pt x="57658" y="21081"/>
                </a:lnTo>
                <a:lnTo>
                  <a:pt x="64897" y="14097"/>
                </a:lnTo>
                <a:lnTo>
                  <a:pt x="72009" y="6985"/>
                </a:lnTo>
                <a:lnTo>
                  <a:pt x="7924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359527" y="2332101"/>
            <a:ext cx="37465" cy="6985"/>
          </a:xfrm>
          <a:custGeom>
            <a:avLst/>
            <a:gdLst/>
            <a:ahLst/>
            <a:cxnLst/>
            <a:rect l="l" t="t" r="r" b="b"/>
            <a:pathLst>
              <a:path w="37464" h="6985">
                <a:moveTo>
                  <a:pt x="37464" y="0"/>
                </a:moveTo>
                <a:lnTo>
                  <a:pt x="0" y="0"/>
                </a:lnTo>
                <a:lnTo>
                  <a:pt x="7493" y="6985"/>
                </a:lnTo>
                <a:lnTo>
                  <a:pt x="37464" y="6985"/>
                </a:lnTo>
                <a:lnTo>
                  <a:pt x="3746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5344667" y="2318004"/>
            <a:ext cx="52705" cy="14604"/>
          </a:xfrm>
          <a:custGeom>
            <a:avLst/>
            <a:gdLst/>
            <a:ahLst/>
            <a:cxnLst/>
            <a:rect l="l" t="t" r="r" b="b"/>
            <a:pathLst>
              <a:path w="52704" h="14605">
                <a:moveTo>
                  <a:pt x="52324" y="0"/>
                </a:moveTo>
                <a:lnTo>
                  <a:pt x="0" y="0"/>
                </a:lnTo>
                <a:lnTo>
                  <a:pt x="14859" y="14097"/>
                </a:lnTo>
                <a:lnTo>
                  <a:pt x="52324" y="14097"/>
                </a:lnTo>
                <a:lnTo>
                  <a:pt x="5232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5958459" y="2332101"/>
            <a:ext cx="36195" cy="6985"/>
          </a:xfrm>
          <a:custGeom>
            <a:avLst/>
            <a:gdLst/>
            <a:ahLst/>
            <a:cxnLst/>
            <a:rect l="l" t="t" r="r" b="b"/>
            <a:pathLst>
              <a:path w="36195" h="6985">
                <a:moveTo>
                  <a:pt x="36067" y="0"/>
                </a:moveTo>
                <a:lnTo>
                  <a:pt x="0" y="0"/>
                </a:lnTo>
                <a:lnTo>
                  <a:pt x="0" y="6985"/>
                </a:lnTo>
                <a:lnTo>
                  <a:pt x="28828" y="6985"/>
                </a:lnTo>
                <a:lnTo>
                  <a:pt x="36067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5958459" y="2318004"/>
            <a:ext cx="50800" cy="14604"/>
          </a:xfrm>
          <a:custGeom>
            <a:avLst/>
            <a:gdLst/>
            <a:ahLst/>
            <a:cxnLst/>
            <a:rect l="l" t="t" r="r" b="b"/>
            <a:pathLst>
              <a:path w="50800" h="14605">
                <a:moveTo>
                  <a:pt x="50418" y="0"/>
                </a:moveTo>
                <a:lnTo>
                  <a:pt x="0" y="0"/>
                </a:lnTo>
                <a:lnTo>
                  <a:pt x="0" y="14097"/>
                </a:lnTo>
                <a:lnTo>
                  <a:pt x="36067" y="14097"/>
                </a:lnTo>
                <a:lnTo>
                  <a:pt x="50418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5367528" y="2339339"/>
            <a:ext cx="30480" cy="14604"/>
          </a:xfrm>
          <a:custGeom>
            <a:avLst/>
            <a:gdLst/>
            <a:ahLst/>
            <a:cxnLst/>
            <a:rect l="l" t="t" r="r" b="b"/>
            <a:pathLst>
              <a:path w="30479" h="14605">
                <a:moveTo>
                  <a:pt x="29972" y="0"/>
                </a:moveTo>
                <a:lnTo>
                  <a:pt x="0" y="0"/>
                </a:lnTo>
                <a:lnTo>
                  <a:pt x="15112" y="14605"/>
                </a:lnTo>
                <a:lnTo>
                  <a:pt x="29972" y="14605"/>
                </a:lnTo>
                <a:lnTo>
                  <a:pt x="29972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5958585" y="2339339"/>
            <a:ext cx="29209" cy="14604"/>
          </a:xfrm>
          <a:custGeom>
            <a:avLst/>
            <a:gdLst/>
            <a:ahLst/>
            <a:cxnLst/>
            <a:rect l="l" t="t" r="r" b="b"/>
            <a:pathLst>
              <a:path w="29210" h="14605">
                <a:moveTo>
                  <a:pt x="28955" y="0"/>
                </a:moveTo>
                <a:lnTo>
                  <a:pt x="0" y="0"/>
                </a:lnTo>
                <a:lnTo>
                  <a:pt x="0" y="14605"/>
                </a:lnTo>
                <a:lnTo>
                  <a:pt x="14350" y="14605"/>
                </a:lnTo>
                <a:lnTo>
                  <a:pt x="2895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5390260" y="2359914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365" y="0"/>
                </a:moveTo>
                <a:lnTo>
                  <a:pt x="0" y="0"/>
                </a:lnTo>
                <a:lnTo>
                  <a:pt x="7365" y="6731"/>
                </a:lnTo>
                <a:lnTo>
                  <a:pt x="7365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5382767" y="2353055"/>
            <a:ext cx="15240" cy="6985"/>
          </a:xfrm>
          <a:custGeom>
            <a:avLst/>
            <a:gdLst/>
            <a:ahLst/>
            <a:cxnLst/>
            <a:rect l="l" t="t" r="r" b="b"/>
            <a:pathLst>
              <a:path w="15239" h="6985">
                <a:moveTo>
                  <a:pt x="14859" y="0"/>
                </a:moveTo>
                <a:lnTo>
                  <a:pt x="0" y="0"/>
                </a:lnTo>
                <a:lnTo>
                  <a:pt x="7366" y="6731"/>
                </a:lnTo>
                <a:lnTo>
                  <a:pt x="14859" y="6731"/>
                </a:lnTo>
                <a:lnTo>
                  <a:pt x="14859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5958078" y="2359914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5958078" y="2353055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5384291" y="385724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60" h="138429">
                <a:moveTo>
                  <a:pt x="48260" y="0"/>
                </a:moveTo>
                <a:lnTo>
                  <a:pt x="0" y="48386"/>
                </a:lnTo>
                <a:lnTo>
                  <a:pt x="0" y="138175"/>
                </a:lnTo>
                <a:lnTo>
                  <a:pt x="48260" y="89661"/>
                </a:lnTo>
                <a:lnTo>
                  <a:pt x="48260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5384291" y="3701669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 h="0">
                <a:moveTo>
                  <a:pt x="0" y="0"/>
                </a:moveTo>
                <a:lnTo>
                  <a:pt x="61556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5196840" y="3585971"/>
            <a:ext cx="234696" cy="228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5951220" y="3585971"/>
            <a:ext cx="236220" cy="229870"/>
          </a:xfrm>
          <a:custGeom>
            <a:avLst/>
            <a:gdLst/>
            <a:ahLst/>
            <a:cxnLst/>
            <a:rect l="l" t="t" r="r" b="b"/>
            <a:pathLst>
              <a:path w="236220" h="229870">
                <a:moveTo>
                  <a:pt x="48513" y="0"/>
                </a:moveTo>
                <a:lnTo>
                  <a:pt x="0" y="48894"/>
                </a:lnTo>
                <a:lnTo>
                  <a:pt x="187578" y="229488"/>
                </a:lnTo>
                <a:lnTo>
                  <a:pt x="236092" y="180975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5355335" y="3656203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8701" y="0"/>
                </a:moveTo>
                <a:lnTo>
                  <a:pt x="7238" y="0"/>
                </a:lnTo>
                <a:lnTo>
                  <a:pt x="0" y="7112"/>
                </a:lnTo>
                <a:lnTo>
                  <a:pt x="28701" y="7112"/>
                </a:lnTo>
                <a:lnTo>
                  <a:pt x="28701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5362575" y="3641852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21462" y="0"/>
                </a:moveTo>
                <a:lnTo>
                  <a:pt x="14224" y="0"/>
                </a:lnTo>
                <a:lnTo>
                  <a:pt x="7112" y="7112"/>
                </a:lnTo>
                <a:lnTo>
                  <a:pt x="0" y="14350"/>
                </a:lnTo>
                <a:lnTo>
                  <a:pt x="21462" y="14350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5376798" y="363474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7238" y="0"/>
                </a:moveTo>
                <a:lnTo>
                  <a:pt x="0" y="7112"/>
                </a:lnTo>
                <a:lnTo>
                  <a:pt x="7238" y="7112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5951473" y="363474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112"/>
                </a:lnTo>
                <a:lnTo>
                  <a:pt x="7238" y="7112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5951473" y="3641852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7238" y="0"/>
                </a:moveTo>
                <a:lnTo>
                  <a:pt x="0" y="0"/>
                </a:lnTo>
                <a:lnTo>
                  <a:pt x="0" y="14350"/>
                </a:lnTo>
                <a:lnTo>
                  <a:pt x="21462" y="14350"/>
                </a:lnTo>
                <a:lnTo>
                  <a:pt x="14350" y="7239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5951473" y="3656203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1462" y="0"/>
                </a:moveTo>
                <a:lnTo>
                  <a:pt x="0" y="0"/>
                </a:lnTo>
                <a:lnTo>
                  <a:pt x="0" y="7112"/>
                </a:lnTo>
                <a:lnTo>
                  <a:pt x="28701" y="7112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5340096" y="366217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5950330" y="366217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28702" y="0"/>
                </a:moveTo>
                <a:lnTo>
                  <a:pt x="0" y="0"/>
                </a:lnTo>
                <a:lnTo>
                  <a:pt x="0" y="15112"/>
                </a:lnTo>
                <a:lnTo>
                  <a:pt x="43053" y="15112"/>
                </a:lnTo>
                <a:lnTo>
                  <a:pt x="35941" y="7492"/>
                </a:lnTo>
                <a:lnTo>
                  <a:pt x="2870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5326379" y="368427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7531" y="0"/>
                </a:moveTo>
                <a:lnTo>
                  <a:pt x="7239" y="0"/>
                </a:lnTo>
                <a:lnTo>
                  <a:pt x="0" y="6730"/>
                </a:lnTo>
                <a:lnTo>
                  <a:pt x="57531" y="6730"/>
                </a:lnTo>
                <a:lnTo>
                  <a:pt x="5753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5333619" y="3677411"/>
            <a:ext cx="50800" cy="6985"/>
          </a:xfrm>
          <a:custGeom>
            <a:avLst/>
            <a:gdLst/>
            <a:ahLst/>
            <a:cxnLst/>
            <a:rect l="l" t="t" r="r" b="b"/>
            <a:pathLst>
              <a:path w="50800" h="6985">
                <a:moveTo>
                  <a:pt x="50291" y="0"/>
                </a:moveTo>
                <a:lnTo>
                  <a:pt x="7111" y="0"/>
                </a:lnTo>
                <a:lnTo>
                  <a:pt x="0" y="6857"/>
                </a:lnTo>
                <a:lnTo>
                  <a:pt x="50291" y="6857"/>
                </a:lnTo>
                <a:lnTo>
                  <a:pt x="5029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5951473" y="3677411"/>
            <a:ext cx="50165" cy="6985"/>
          </a:xfrm>
          <a:custGeom>
            <a:avLst/>
            <a:gdLst/>
            <a:ahLst/>
            <a:cxnLst/>
            <a:rect l="l" t="t" r="r" b="b"/>
            <a:pathLst>
              <a:path w="50164" h="6985">
                <a:moveTo>
                  <a:pt x="43052" y="0"/>
                </a:moveTo>
                <a:lnTo>
                  <a:pt x="0" y="0"/>
                </a:lnTo>
                <a:lnTo>
                  <a:pt x="0" y="6857"/>
                </a:lnTo>
                <a:lnTo>
                  <a:pt x="50164" y="6857"/>
                </a:lnTo>
                <a:lnTo>
                  <a:pt x="4305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5951473" y="368427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0164" y="0"/>
                </a:moveTo>
                <a:lnTo>
                  <a:pt x="0" y="0"/>
                </a:lnTo>
                <a:lnTo>
                  <a:pt x="0" y="6730"/>
                </a:lnTo>
                <a:lnTo>
                  <a:pt x="57403" y="6730"/>
                </a:lnTo>
                <a:lnTo>
                  <a:pt x="5016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5311140" y="3691128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71882" y="0"/>
                </a:moveTo>
                <a:lnTo>
                  <a:pt x="14350" y="0"/>
                </a:lnTo>
                <a:lnTo>
                  <a:pt x="0" y="13589"/>
                </a:lnTo>
                <a:lnTo>
                  <a:pt x="71882" y="13589"/>
                </a:lnTo>
                <a:lnTo>
                  <a:pt x="71882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5950839" y="3691128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57531" y="0"/>
                </a:moveTo>
                <a:lnTo>
                  <a:pt x="0" y="0"/>
                </a:lnTo>
                <a:lnTo>
                  <a:pt x="0" y="13589"/>
                </a:lnTo>
                <a:lnTo>
                  <a:pt x="72009" y="13589"/>
                </a:lnTo>
                <a:lnTo>
                  <a:pt x="57531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5305044" y="370484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9120" y="0"/>
                </a:moveTo>
                <a:lnTo>
                  <a:pt x="7365" y="0"/>
                </a:lnTo>
                <a:lnTo>
                  <a:pt x="0" y="7111"/>
                </a:lnTo>
                <a:lnTo>
                  <a:pt x="79120" y="7111"/>
                </a:lnTo>
                <a:lnTo>
                  <a:pt x="79120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5950839" y="370484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1627" y="0"/>
                </a:moveTo>
                <a:lnTo>
                  <a:pt x="0" y="0"/>
                </a:lnTo>
                <a:lnTo>
                  <a:pt x="0" y="7111"/>
                </a:lnTo>
                <a:lnTo>
                  <a:pt x="79121" y="7111"/>
                </a:lnTo>
                <a:lnTo>
                  <a:pt x="7162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5297423" y="371468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3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5951473" y="371468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3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5282184" y="3728529"/>
            <a:ext cx="769620" cy="0"/>
          </a:xfrm>
          <a:custGeom>
            <a:avLst/>
            <a:gdLst/>
            <a:ahLst/>
            <a:cxnLst/>
            <a:rect l="l" t="t" r="r" b="b"/>
            <a:pathLst>
              <a:path w="769620" h="0">
                <a:moveTo>
                  <a:pt x="0" y="0"/>
                </a:moveTo>
                <a:lnTo>
                  <a:pt x="769112" y="0"/>
                </a:lnTo>
              </a:path>
            </a:pathLst>
          </a:custGeom>
          <a:ln w="6476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5292852" y="3721925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170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5950458" y="3721925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042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5276088" y="3736022"/>
            <a:ext cx="783590" cy="0"/>
          </a:xfrm>
          <a:custGeom>
            <a:avLst/>
            <a:gdLst/>
            <a:ahLst/>
            <a:cxnLst/>
            <a:rect l="l" t="t" r="r" b="b"/>
            <a:pathLst>
              <a:path w="783589" h="0">
                <a:moveTo>
                  <a:pt x="0" y="0"/>
                </a:moveTo>
                <a:lnTo>
                  <a:pt x="783209" y="0"/>
                </a:lnTo>
              </a:path>
            </a:pathLst>
          </a:custGeom>
          <a:ln w="7493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5268467" y="3742944"/>
            <a:ext cx="798195" cy="0"/>
          </a:xfrm>
          <a:custGeom>
            <a:avLst/>
            <a:gdLst/>
            <a:ahLst/>
            <a:cxnLst/>
            <a:rect l="l" t="t" r="r" b="b"/>
            <a:pathLst>
              <a:path w="798195" h="0">
                <a:moveTo>
                  <a:pt x="0" y="0"/>
                </a:moveTo>
                <a:lnTo>
                  <a:pt x="798195" y="0"/>
                </a:lnTo>
              </a:path>
            </a:pathLst>
          </a:custGeom>
          <a:ln w="6096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5260847" y="3749738"/>
            <a:ext cx="813435" cy="0"/>
          </a:xfrm>
          <a:custGeom>
            <a:avLst/>
            <a:gdLst/>
            <a:ahLst/>
            <a:cxnLst/>
            <a:rect l="l" t="t" r="r" b="b"/>
            <a:pathLst>
              <a:path w="813435" h="0">
                <a:moveTo>
                  <a:pt x="0" y="0"/>
                </a:moveTo>
                <a:lnTo>
                  <a:pt x="81330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5254752" y="3756659"/>
            <a:ext cx="826135" cy="0"/>
          </a:xfrm>
          <a:custGeom>
            <a:avLst/>
            <a:gdLst/>
            <a:ahLst/>
            <a:cxnLst/>
            <a:rect l="l" t="t" r="r" b="b"/>
            <a:pathLst>
              <a:path w="826135" h="0">
                <a:moveTo>
                  <a:pt x="0" y="0"/>
                </a:moveTo>
                <a:lnTo>
                  <a:pt x="825881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5247132" y="3763454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0866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5239511" y="3770376"/>
            <a:ext cx="855980" cy="0"/>
          </a:xfrm>
          <a:custGeom>
            <a:avLst/>
            <a:gdLst/>
            <a:ahLst/>
            <a:cxnLst/>
            <a:rect l="l" t="t" r="r" b="b"/>
            <a:pathLst>
              <a:path w="855979" h="0">
                <a:moveTo>
                  <a:pt x="0" y="0"/>
                </a:moveTo>
                <a:lnTo>
                  <a:pt x="855979" y="0"/>
                </a:lnTo>
              </a:path>
            </a:pathLst>
          </a:custGeom>
          <a:ln w="6096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5231891" y="3777170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 h="0">
                <a:moveTo>
                  <a:pt x="0" y="0"/>
                </a:moveTo>
                <a:lnTo>
                  <a:pt x="870077" y="0"/>
                </a:lnTo>
              </a:path>
            </a:pathLst>
          </a:custGeom>
          <a:ln w="7493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5225796" y="3784091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6095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5218176" y="3790886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033" y="0"/>
                </a:lnTo>
              </a:path>
            </a:pathLst>
          </a:custGeom>
          <a:ln w="7493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5210555" y="3797808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5204459" y="3804602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5200396" y="3819080"/>
            <a:ext cx="934719" cy="0"/>
          </a:xfrm>
          <a:custGeom>
            <a:avLst/>
            <a:gdLst/>
            <a:ahLst/>
            <a:cxnLst/>
            <a:rect l="l" t="t" r="r" b="b"/>
            <a:pathLst>
              <a:path w="934720" h="0">
                <a:moveTo>
                  <a:pt x="0" y="0"/>
                </a:moveTo>
                <a:lnTo>
                  <a:pt x="934212" y="0"/>
                </a:lnTo>
              </a:path>
            </a:pathLst>
          </a:custGeom>
          <a:ln w="622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5199888" y="3812222"/>
            <a:ext cx="935355" cy="0"/>
          </a:xfrm>
          <a:custGeom>
            <a:avLst/>
            <a:gdLst/>
            <a:ahLst/>
            <a:cxnLst/>
            <a:rect l="l" t="t" r="r" b="b"/>
            <a:pathLst>
              <a:path w="935354" h="0">
                <a:moveTo>
                  <a:pt x="0" y="0"/>
                </a:moveTo>
                <a:lnTo>
                  <a:pt x="935227" y="0"/>
                </a:lnTo>
              </a:path>
            </a:pathLst>
          </a:custGeom>
          <a:ln w="749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5204459" y="3825938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5210555" y="3833367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7112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5218176" y="3839654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651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5225796" y="3846576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665" y="0"/>
                </a:lnTo>
              </a:path>
            </a:pathLst>
          </a:custGeom>
          <a:ln w="6096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5240654" y="3859847"/>
            <a:ext cx="854075" cy="0"/>
          </a:xfrm>
          <a:custGeom>
            <a:avLst/>
            <a:gdLst/>
            <a:ahLst/>
            <a:cxnLst/>
            <a:rect l="l" t="t" r="r" b="b"/>
            <a:pathLst>
              <a:path w="854075" h="0">
                <a:moveTo>
                  <a:pt x="0" y="0"/>
                </a:moveTo>
                <a:lnTo>
                  <a:pt x="853694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5233415" y="3852989"/>
            <a:ext cx="868044" cy="0"/>
          </a:xfrm>
          <a:custGeom>
            <a:avLst/>
            <a:gdLst/>
            <a:ahLst/>
            <a:cxnLst/>
            <a:rect l="l" t="t" r="r" b="b"/>
            <a:pathLst>
              <a:path w="868045" h="0">
                <a:moveTo>
                  <a:pt x="0" y="0"/>
                </a:moveTo>
                <a:lnTo>
                  <a:pt x="868045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5247132" y="3867086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120" y="0"/>
                </a:lnTo>
              </a:path>
            </a:pathLst>
          </a:custGeom>
          <a:ln w="7493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5254752" y="3874706"/>
            <a:ext cx="825500" cy="0"/>
          </a:xfrm>
          <a:custGeom>
            <a:avLst/>
            <a:gdLst/>
            <a:ahLst/>
            <a:cxnLst/>
            <a:rect l="l" t="t" r="r" b="b"/>
            <a:pathLst>
              <a:path w="825500" h="0">
                <a:moveTo>
                  <a:pt x="0" y="0"/>
                </a:moveTo>
                <a:lnTo>
                  <a:pt x="825500" y="0"/>
                </a:lnTo>
              </a:path>
            </a:pathLst>
          </a:custGeom>
          <a:ln w="7492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5260847" y="3880802"/>
            <a:ext cx="812165" cy="0"/>
          </a:xfrm>
          <a:custGeom>
            <a:avLst/>
            <a:gdLst/>
            <a:ahLst/>
            <a:cxnLst/>
            <a:rect l="l" t="t" r="r" b="b"/>
            <a:pathLst>
              <a:path w="812164" h="0">
                <a:moveTo>
                  <a:pt x="0" y="0"/>
                </a:moveTo>
                <a:lnTo>
                  <a:pt x="812038" y="0"/>
                </a:lnTo>
              </a:path>
            </a:pathLst>
          </a:custGeom>
          <a:ln w="7493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5268467" y="3888422"/>
            <a:ext cx="796925" cy="0"/>
          </a:xfrm>
          <a:custGeom>
            <a:avLst/>
            <a:gdLst/>
            <a:ahLst/>
            <a:cxnLst/>
            <a:rect l="l" t="t" r="r" b="b"/>
            <a:pathLst>
              <a:path w="796925" h="0">
                <a:moveTo>
                  <a:pt x="0" y="0"/>
                </a:moveTo>
                <a:lnTo>
                  <a:pt x="796925" y="0"/>
                </a:lnTo>
              </a:path>
            </a:pathLst>
          </a:custGeom>
          <a:ln w="7493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5276088" y="3895344"/>
            <a:ext cx="782955" cy="0"/>
          </a:xfrm>
          <a:custGeom>
            <a:avLst/>
            <a:gdLst/>
            <a:ahLst/>
            <a:cxnLst/>
            <a:rect l="l" t="t" r="r" b="b"/>
            <a:pathLst>
              <a:path w="782954" h="0">
                <a:moveTo>
                  <a:pt x="0" y="0"/>
                </a:moveTo>
                <a:lnTo>
                  <a:pt x="782827" y="0"/>
                </a:lnTo>
              </a:path>
            </a:pathLst>
          </a:custGeom>
          <a:ln w="6096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5283708" y="3902138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7841" y="0"/>
                </a:lnTo>
              </a:path>
            </a:pathLst>
          </a:custGeom>
          <a:ln w="7493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5289803" y="390899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5951473" y="390899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5297423" y="3915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5951346" y="3915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5319267" y="3933190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7" y="0"/>
                </a:moveTo>
                <a:lnTo>
                  <a:pt x="0" y="0"/>
                </a:lnTo>
                <a:lnTo>
                  <a:pt x="14351" y="13589"/>
                </a:lnTo>
                <a:lnTo>
                  <a:pt x="64897" y="13589"/>
                </a:lnTo>
                <a:lnTo>
                  <a:pt x="6489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5305044" y="3919728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7111" y="6858"/>
                </a:lnTo>
                <a:lnTo>
                  <a:pt x="14223" y="13462"/>
                </a:lnTo>
                <a:lnTo>
                  <a:pt x="79120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5951220" y="3933190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6" y="0"/>
                </a:moveTo>
                <a:lnTo>
                  <a:pt x="0" y="0"/>
                </a:lnTo>
                <a:lnTo>
                  <a:pt x="0" y="13589"/>
                </a:lnTo>
                <a:lnTo>
                  <a:pt x="50545" y="13589"/>
                </a:lnTo>
                <a:lnTo>
                  <a:pt x="64896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5951220" y="3919728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0" y="13462"/>
                </a:lnTo>
                <a:lnTo>
                  <a:pt x="64896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5950711" y="394715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0" y="6095"/>
                </a:lnTo>
                <a:lnTo>
                  <a:pt x="43307" y="6095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5332476" y="394715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7238" y="6095"/>
                </a:lnTo>
                <a:lnTo>
                  <a:pt x="50546" y="6095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5340096" y="3953255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7365" y="7493"/>
                </a:lnTo>
                <a:lnTo>
                  <a:pt x="14604" y="14732"/>
                </a:lnTo>
                <a:lnTo>
                  <a:pt x="43179" y="14732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5950584" y="3953255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0" y="14732"/>
                </a:lnTo>
                <a:lnTo>
                  <a:pt x="28575" y="14732"/>
                </a:lnTo>
                <a:lnTo>
                  <a:pt x="35813" y="7493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5355335" y="3968496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14224" y="13461"/>
                </a:lnTo>
                <a:lnTo>
                  <a:pt x="28575" y="13461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5951473" y="3968496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0" y="13461"/>
                </a:lnTo>
                <a:lnTo>
                  <a:pt x="14350" y="13461"/>
                </a:lnTo>
                <a:lnTo>
                  <a:pt x="21336" y="6730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5376290" y="398907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112" y="0"/>
                </a:moveTo>
                <a:lnTo>
                  <a:pt x="0" y="0"/>
                </a:lnTo>
                <a:lnTo>
                  <a:pt x="7112" y="6730"/>
                </a:lnTo>
                <a:lnTo>
                  <a:pt x="7112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5369052" y="3982211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7112" y="6731"/>
                </a:lnTo>
                <a:lnTo>
                  <a:pt x="14350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5950458" y="398907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0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5950458" y="3982211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 txBox="1"/>
          <p:nvPr/>
        </p:nvSpPr>
        <p:spPr>
          <a:xfrm>
            <a:off x="5599557" y="3649726"/>
            <a:ext cx="11239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b="1">
                <a:latin typeface="Times New Roman"/>
                <a:cs typeface="Times New Roman"/>
              </a:rPr>
              <a:t>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6" name="object 486"/>
          <p:cNvSpPr txBox="1"/>
          <p:nvPr/>
        </p:nvSpPr>
        <p:spPr>
          <a:xfrm>
            <a:off x="4353559" y="5338953"/>
            <a:ext cx="998219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O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p</a:t>
            </a: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er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at</a:t>
            </a: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i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g</a:t>
            </a:r>
            <a:endParaRPr sz="175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7" name="object 487"/>
          <p:cNvSpPr/>
          <p:nvPr/>
        </p:nvSpPr>
        <p:spPr>
          <a:xfrm>
            <a:off x="3321558" y="5188458"/>
            <a:ext cx="3052445" cy="138430"/>
          </a:xfrm>
          <a:custGeom>
            <a:avLst/>
            <a:gdLst/>
            <a:ahLst/>
            <a:cxnLst/>
            <a:rect l="l" t="t" r="r" b="b"/>
            <a:pathLst>
              <a:path w="3052445" h="138429">
                <a:moveTo>
                  <a:pt x="0" y="0"/>
                </a:moveTo>
                <a:lnTo>
                  <a:pt x="34162" y="33401"/>
                </a:lnTo>
                <a:lnTo>
                  <a:pt x="73532" y="47625"/>
                </a:lnTo>
                <a:lnTo>
                  <a:pt x="125221" y="58928"/>
                </a:lnTo>
                <a:lnTo>
                  <a:pt x="186689" y="66548"/>
                </a:lnTo>
                <a:lnTo>
                  <a:pt x="256158" y="69215"/>
                </a:lnTo>
                <a:lnTo>
                  <a:pt x="1273555" y="69215"/>
                </a:lnTo>
                <a:lnTo>
                  <a:pt x="1340484" y="71882"/>
                </a:lnTo>
                <a:lnTo>
                  <a:pt x="1401317" y="79375"/>
                </a:lnTo>
                <a:lnTo>
                  <a:pt x="1453388" y="90805"/>
                </a:lnTo>
                <a:lnTo>
                  <a:pt x="1493901" y="105029"/>
                </a:lnTo>
                <a:lnTo>
                  <a:pt x="1529461" y="138430"/>
                </a:lnTo>
                <a:lnTo>
                  <a:pt x="1538351" y="121285"/>
                </a:lnTo>
                <a:lnTo>
                  <a:pt x="1603120" y="90805"/>
                </a:lnTo>
                <a:lnTo>
                  <a:pt x="1654682" y="79375"/>
                </a:lnTo>
                <a:lnTo>
                  <a:pt x="1716277" y="71882"/>
                </a:lnTo>
                <a:lnTo>
                  <a:pt x="1785619" y="69215"/>
                </a:lnTo>
                <a:lnTo>
                  <a:pt x="2803016" y="69215"/>
                </a:lnTo>
                <a:lnTo>
                  <a:pt x="2869438" y="66548"/>
                </a:lnTo>
                <a:lnTo>
                  <a:pt x="2929001" y="58928"/>
                </a:lnTo>
                <a:lnTo>
                  <a:pt x="2979419" y="47625"/>
                </a:lnTo>
                <a:lnTo>
                  <a:pt x="3018281" y="33401"/>
                </a:lnTo>
                <a:lnTo>
                  <a:pt x="3043174" y="17145"/>
                </a:lnTo>
                <a:lnTo>
                  <a:pt x="305206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3753484" y="1604772"/>
            <a:ext cx="0" cy="2633980"/>
          </a:xfrm>
          <a:custGeom>
            <a:avLst/>
            <a:gdLst/>
            <a:ahLst/>
            <a:cxnLst/>
            <a:rect l="l" t="t" r="r" b="b"/>
            <a:pathLst>
              <a:path w="0" h="2633979">
                <a:moveTo>
                  <a:pt x="0" y="0"/>
                </a:moveTo>
                <a:lnTo>
                  <a:pt x="0" y="2633472"/>
                </a:lnTo>
              </a:path>
            </a:pathLst>
          </a:custGeom>
          <a:ln w="33274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2490216" y="1622234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60" h="0">
                <a:moveTo>
                  <a:pt x="0" y="0"/>
                </a:moveTo>
                <a:lnTo>
                  <a:pt x="1279906" y="0"/>
                </a:lnTo>
              </a:path>
            </a:pathLst>
          </a:custGeom>
          <a:ln w="34925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2490216" y="1639823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5" h="693419">
                <a:moveTo>
                  <a:pt x="331723" y="0"/>
                </a:moveTo>
                <a:lnTo>
                  <a:pt x="0" y="0"/>
                </a:lnTo>
                <a:lnTo>
                  <a:pt x="0" y="693038"/>
                </a:lnTo>
                <a:lnTo>
                  <a:pt x="331723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2490216" y="1639823"/>
            <a:ext cx="664210" cy="1384935"/>
          </a:xfrm>
          <a:custGeom>
            <a:avLst/>
            <a:gdLst/>
            <a:ahLst/>
            <a:cxnLst/>
            <a:rect l="l" t="t" r="r" b="b"/>
            <a:pathLst>
              <a:path w="664210" h="1384935">
                <a:moveTo>
                  <a:pt x="664209" y="0"/>
                </a:moveTo>
                <a:lnTo>
                  <a:pt x="332104" y="0"/>
                </a:lnTo>
                <a:lnTo>
                  <a:pt x="0" y="692530"/>
                </a:lnTo>
                <a:lnTo>
                  <a:pt x="0" y="1384935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2490216" y="1639823"/>
            <a:ext cx="830580" cy="1732280"/>
          </a:xfrm>
          <a:custGeom>
            <a:avLst/>
            <a:gdLst/>
            <a:ahLst/>
            <a:cxnLst/>
            <a:rect l="l" t="t" r="r" b="b"/>
            <a:pathLst>
              <a:path w="830579" h="1732279">
                <a:moveTo>
                  <a:pt x="830580" y="0"/>
                </a:moveTo>
                <a:lnTo>
                  <a:pt x="664590" y="0"/>
                </a:lnTo>
                <a:lnTo>
                  <a:pt x="0" y="1385697"/>
                </a:lnTo>
                <a:lnTo>
                  <a:pt x="0" y="1732279"/>
                </a:lnTo>
                <a:lnTo>
                  <a:pt x="830580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2490216" y="1639823"/>
            <a:ext cx="996950" cy="2078989"/>
          </a:xfrm>
          <a:custGeom>
            <a:avLst/>
            <a:gdLst/>
            <a:ahLst/>
            <a:cxnLst/>
            <a:rect l="l" t="t" r="r" b="b"/>
            <a:pathLst>
              <a:path w="996950" h="2078989">
                <a:moveTo>
                  <a:pt x="996569" y="0"/>
                </a:moveTo>
                <a:lnTo>
                  <a:pt x="830325" y="0"/>
                </a:lnTo>
                <a:lnTo>
                  <a:pt x="0" y="1732152"/>
                </a:lnTo>
                <a:lnTo>
                  <a:pt x="0" y="2078482"/>
                </a:lnTo>
                <a:lnTo>
                  <a:pt x="996569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2490216" y="1639823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5" h="2426335">
                <a:moveTo>
                  <a:pt x="1162304" y="0"/>
                </a:moveTo>
                <a:lnTo>
                  <a:pt x="996314" y="0"/>
                </a:lnTo>
                <a:lnTo>
                  <a:pt x="0" y="2079117"/>
                </a:lnTo>
                <a:lnTo>
                  <a:pt x="0" y="2425954"/>
                </a:lnTo>
                <a:lnTo>
                  <a:pt x="1162304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2490216" y="1639823"/>
            <a:ext cx="1252855" cy="2598420"/>
          </a:xfrm>
          <a:custGeom>
            <a:avLst/>
            <a:gdLst/>
            <a:ahLst/>
            <a:cxnLst/>
            <a:rect l="l" t="t" r="r" b="b"/>
            <a:pathLst>
              <a:path w="1252854" h="2598420">
                <a:moveTo>
                  <a:pt x="1252728" y="0"/>
                </a:moveTo>
                <a:lnTo>
                  <a:pt x="1162684" y="0"/>
                </a:lnTo>
                <a:lnTo>
                  <a:pt x="0" y="2424811"/>
                </a:lnTo>
                <a:lnTo>
                  <a:pt x="0" y="2597912"/>
                </a:lnTo>
                <a:lnTo>
                  <a:pt x="83057" y="2597912"/>
                </a:lnTo>
                <a:lnTo>
                  <a:pt x="1252728" y="159003"/>
                </a:lnTo>
                <a:lnTo>
                  <a:pt x="125272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2572511" y="1798320"/>
            <a:ext cx="1170305" cy="2440305"/>
          </a:xfrm>
          <a:custGeom>
            <a:avLst/>
            <a:gdLst/>
            <a:ahLst/>
            <a:cxnLst/>
            <a:rect l="l" t="t" r="r" b="b"/>
            <a:pathLst>
              <a:path w="1170304" h="2440304">
                <a:moveTo>
                  <a:pt x="1169924" y="0"/>
                </a:moveTo>
                <a:lnTo>
                  <a:pt x="0" y="2439797"/>
                </a:lnTo>
                <a:lnTo>
                  <a:pt x="166243" y="2439797"/>
                </a:lnTo>
                <a:lnTo>
                  <a:pt x="1169924" y="346328"/>
                </a:lnTo>
                <a:lnTo>
                  <a:pt x="116992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2740151" y="2144267"/>
            <a:ext cx="1002665" cy="2093595"/>
          </a:xfrm>
          <a:custGeom>
            <a:avLst/>
            <a:gdLst/>
            <a:ahLst/>
            <a:cxnLst/>
            <a:rect l="l" t="t" r="r" b="b"/>
            <a:pathLst>
              <a:path w="1002664" h="2093595">
                <a:moveTo>
                  <a:pt x="1002411" y="0"/>
                </a:moveTo>
                <a:lnTo>
                  <a:pt x="0" y="2093468"/>
                </a:lnTo>
                <a:lnTo>
                  <a:pt x="165862" y="2093468"/>
                </a:lnTo>
                <a:lnTo>
                  <a:pt x="1002411" y="346583"/>
                </a:lnTo>
                <a:lnTo>
                  <a:pt x="1002411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2906267" y="2491739"/>
            <a:ext cx="836930" cy="1746250"/>
          </a:xfrm>
          <a:custGeom>
            <a:avLst/>
            <a:gdLst/>
            <a:ahLst/>
            <a:cxnLst/>
            <a:rect l="l" t="t" r="r" b="b"/>
            <a:pathLst>
              <a:path w="836929" h="1746250">
                <a:moveTo>
                  <a:pt x="836676" y="0"/>
                </a:moveTo>
                <a:lnTo>
                  <a:pt x="0" y="1746250"/>
                </a:lnTo>
                <a:lnTo>
                  <a:pt x="166115" y="1746250"/>
                </a:lnTo>
                <a:lnTo>
                  <a:pt x="836676" y="346456"/>
                </a:lnTo>
                <a:lnTo>
                  <a:pt x="836676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3072383" y="2837688"/>
            <a:ext cx="670560" cy="1400810"/>
          </a:xfrm>
          <a:custGeom>
            <a:avLst/>
            <a:gdLst/>
            <a:ahLst/>
            <a:cxnLst/>
            <a:rect l="l" t="t" r="r" b="b"/>
            <a:pathLst>
              <a:path w="670560" h="1400810">
                <a:moveTo>
                  <a:pt x="670052" y="0"/>
                </a:moveTo>
                <a:lnTo>
                  <a:pt x="0" y="1400429"/>
                </a:lnTo>
                <a:lnTo>
                  <a:pt x="165735" y="1400429"/>
                </a:lnTo>
                <a:lnTo>
                  <a:pt x="670052" y="346456"/>
                </a:lnTo>
                <a:lnTo>
                  <a:pt x="670052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3238500" y="3183635"/>
            <a:ext cx="504190" cy="1054735"/>
          </a:xfrm>
          <a:custGeom>
            <a:avLst/>
            <a:gdLst/>
            <a:ahLst/>
            <a:cxnLst/>
            <a:rect l="l" t="t" r="r" b="b"/>
            <a:pathLst>
              <a:path w="504189" h="1054735">
                <a:moveTo>
                  <a:pt x="504189" y="0"/>
                </a:moveTo>
                <a:lnTo>
                  <a:pt x="0" y="1054353"/>
                </a:lnTo>
                <a:lnTo>
                  <a:pt x="331597" y="1054353"/>
                </a:lnTo>
                <a:lnTo>
                  <a:pt x="504189" y="693293"/>
                </a:lnTo>
                <a:lnTo>
                  <a:pt x="504189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3570732" y="3877055"/>
            <a:ext cx="172085" cy="360680"/>
          </a:xfrm>
          <a:custGeom>
            <a:avLst/>
            <a:gdLst/>
            <a:ahLst/>
            <a:cxnLst/>
            <a:rect l="l" t="t" r="r" b="b"/>
            <a:pathLst>
              <a:path w="172085" h="360679">
                <a:moveTo>
                  <a:pt x="171830" y="0"/>
                </a:moveTo>
                <a:lnTo>
                  <a:pt x="0" y="360680"/>
                </a:lnTo>
                <a:lnTo>
                  <a:pt x="164972" y="360680"/>
                </a:lnTo>
                <a:lnTo>
                  <a:pt x="171830" y="346202"/>
                </a:lnTo>
                <a:lnTo>
                  <a:pt x="171830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3611626" y="1694688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4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601467" y="1718945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2601467" y="177839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2601467" y="176442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956"/>
                </a:moveTo>
                <a:lnTo>
                  <a:pt x="982383" y="13956"/>
                </a:lnTo>
                <a:lnTo>
                  <a:pt x="982383" y="0"/>
                </a:lnTo>
                <a:lnTo>
                  <a:pt x="0" y="0"/>
                </a:lnTo>
                <a:lnTo>
                  <a:pt x="0" y="13956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2601467" y="17434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39"/>
                </a:moveTo>
                <a:lnTo>
                  <a:pt x="982383" y="20939"/>
                </a:lnTo>
                <a:lnTo>
                  <a:pt x="982383" y="0"/>
                </a:lnTo>
                <a:lnTo>
                  <a:pt x="0" y="0"/>
                </a:lnTo>
                <a:lnTo>
                  <a:pt x="0" y="2093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2601467" y="1833878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5">
                <a:moveTo>
                  <a:pt x="0" y="14225"/>
                </a:moveTo>
                <a:lnTo>
                  <a:pt x="982383" y="14225"/>
                </a:lnTo>
                <a:lnTo>
                  <a:pt x="982383" y="0"/>
                </a:lnTo>
                <a:lnTo>
                  <a:pt x="0" y="0"/>
                </a:lnTo>
                <a:lnTo>
                  <a:pt x="0" y="14225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601467" y="1798320"/>
            <a:ext cx="982344" cy="35560"/>
          </a:xfrm>
          <a:custGeom>
            <a:avLst/>
            <a:gdLst/>
            <a:ahLst/>
            <a:cxnLst/>
            <a:rect l="l" t="t" r="r" b="b"/>
            <a:pathLst>
              <a:path w="982345" h="35560">
                <a:moveTo>
                  <a:pt x="0" y="35432"/>
                </a:moveTo>
                <a:lnTo>
                  <a:pt x="982344" y="35432"/>
                </a:lnTo>
                <a:lnTo>
                  <a:pt x="982344" y="0"/>
                </a:lnTo>
                <a:lnTo>
                  <a:pt x="0" y="0"/>
                </a:lnTo>
                <a:lnTo>
                  <a:pt x="0" y="354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601467" y="184705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601467" y="18822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601467" y="18683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93"/>
                </a:moveTo>
                <a:lnTo>
                  <a:pt x="982383" y="13893"/>
                </a:lnTo>
                <a:lnTo>
                  <a:pt x="982383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601467" y="19034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601467" y="191713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601467" y="1937004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601467" y="197202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2601467" y="19933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2601467" y="20070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2601467" y="202694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2601467" y="20421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2601467" y="20619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2601467" y="20756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2601467" y="2097025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2601467" y="21106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2601467" y="21320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2601467" y="21457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2601467" y="216555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2601467" y="218694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2601467" y="220061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2601467" y="2221993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2601467" y="22356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2601467" y="227039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2"/>
                </a:moveTo>
                <a:lnTo>
                  <a:pt x="982383" y="19922"/>
                </a:lnTo>
                <a:lnTo>
                  <a:pt x="982383" y="0"/>
                </a:lnTo>
                <a:lnTo>
                  <a:pt x="0" y="0"/>
                </a:lnTo>
                <a:lnTo>
                  <a:pt x="0" y="1992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601467" y="2257102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2601467" y="229057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2601467" y="230424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2601467" y="23256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2601467" y="233930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2601467" y="236063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601467" y="238051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2601467" y="239415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2601467" y="2415539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601467" y="24505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601467" y="246427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601467" y="24856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601467" y="249930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601467" y="253301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601467" y="251913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601467" y="25542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601467" y="256789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601467" y="258927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601467" y="264419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601467" y="262434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1"/>
                </a:moveTo>
                <a:lnTo>
                  <a:pt x="982383" y="19921"/>
                </a:lnTo>
                <a:lnTo>
                  <a:pt x="982383" y="0"/>
                </a:lnTo>
                <a:lnTo>
                  <a:pt x="0" y="0"/>
                </a:lnTo>
                <a:lnTo>
                  <a:pt x="0" y="1992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601467" y="2678810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601467" y="265788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27"/>
                </a:moveTo>
                <a:lnTo>
                  <a:pt x="982383" y="20927"/>
                </a:lnTo>
                <a:lnTo>
                  <a:pt x="982383" y="0"/>
                </a:lnTo>
                <a:lnTo>
                  <a:pt x="0" y="0"/>
                </a:lnTo>
                <a:lnTo>
                  <a:pt x="0" y="20927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601467" y="27619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601467" y="2728086"/>
            <a:ext cx="982344" cy="34290"/>
          </a:xfrm>
          <a:custGeom>
            <a:avLst/>
            <a:gdLst/>
            <a:ahLst/>
            <a:cxnLst/>
            <a:rect l="l" t="t" r="r" b="b"/>
            <a:pathLst>
              <a:path w="982345" h="34289">
                <a:moveTo>
                  <a:pt x="0" y="33909"/>
                </a:moveTo>
                <a:lnTo>
                  <a:pt x="982344" y="33909"/>
                </a:lnTo>
                <a:lnTo>
                  <a:pt x="982344" y="0"/>
                </a:lnTo>
                <a:lnTo>
                  <a:pt x="0" y="0"/>
                </a:lnTo>
                <a:lnTo>
                  <a:pt x="0" y="3390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601467" y="27142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02"/>
                </a:moveTo>
                <a:lnTo>
                  <a:pt x="982383" y="13802"/>
                </a:lnTo>
                <a:lnTo>
                  <a:pt x="982383" y="0"/>
                </a:lnTo>
                <a:lnTo>
                  <a:pt x="0" y="0"/>
                </a:lnTo>
                <a:lnTo>
                  <a:pt x="0" y="1380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789824" y="2396870"/>
            <a:ext cx="216646" cy="1831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958845" y="2145157"/>
            <a:ext cx="307975" cy="294640"/>
          </a:xfrm>
          <a:custGeom>
            <a:avLst/>
            <a:gdLst/>
            <a:ahLst/>
            <a:cxnLst/>
            <a:rect l="l" t="t" r="r" b="b"/>
            <a:pathLst>
              <a:path w="307975" h="294639">
                <a:moveTo>
                  <a:pt x="34036" y="271779"/>
                </a:moveTo>
                <a:lnTo>
                  <a:pt x="31750" y="274319"/>
                </a:lnTo>
                <a:lnTo>
                  <a:pt x="53848" y="294639"/>
                </a:lnTo>
                <a:lnTo>
                  <a:pt x="56006" y="293369"/>
                </a:lnTo>
                <a:lnTo>
                  <a:pt x="54864" y="289560"/>
                </a:lnTo>
                <a:lnTo>
                  <a:pt x="54991" y="288289"/>
                </a:lnTo>
                <a:lnTo>
                  <a:pt x="56387" y="287019"/>
                </a:lnTo>
                <a:lnTo>
                  <a:pt x="56896" y="285750"/>
                </a:lnTo>
                <a:lnTo>
                  <a:pt x="58039" y="285750"/>
                </a:lnTo>
                <a:lnTo>
                  <a:pt x="59817" y="284479"/>
                </a:lnTo>
                <a:lnTo>
                  <a:pt x="66421" y="281939"/>
                </a:lnTo>
                <a:lnTo>
                  <a:pt x="71120" y="279400"/>
                </a:lnTo>
                <a:lnTo>
                  <a:pt x="72440" y="278129"/>
                </a:lnTo>
                <a:lnTo>
                  <a:pt x="48260" y="278129"/>
                </a:lnTo>
                <a:lnTo>
                  <a:pt x="41402" y="275589"/>
                </a:lnTo>
                <a:lnTo>
                  <a:pt x="34036" y="271779"/>
                </a:lnTo>
                <a:close/>
              </a:path>
              <a:path w="307975" h="294639">
                <a:moveTo>
                  <a:pt x="83058" y="255269"/>
                </a:moveTo>
                <a:lnTo>
                  <a:pt x="64516" y="255269"/>
                </a:lnTo>
                <a:lnTo>
                  <a:pt x="66929" y="256539"/>
                </a:lnTo>
                <a:lnTo>
                  <a:pt x="70612" y="261619"/>
                </a:lnTo>
                <a:lnTo>
                  <a:pt x="71501" y="262889"/>
                </a:lnTo>
                <a:lnTo>
                  <a:pt x="71247" y="267969"/>
                </a:lnTo>
                <a:lnTo>
                  <a:pt x="70231" y="270510"/>
                </a:lnTo>
                <a:lnTo>
                  <a:pt x="68199" y="273050"/>
                </a:lnTo>
                <a:lnTo>
                  <a:pt x="65151" y="275589"/>
                </a:lnTo>
                <a:lnTo>
                  <a:pt x="60579" y="276860"/>
                </a:lnTo>
                <a:lnTo>
                  <a:pt x="48260" y="278129"/>
                </a:lnTo>
                <a:lnTo>
                  <a:pt x="72440" y="278129"/>
                </a:lnTo>
                <a:lnTo>
                  <a:pt x="77724" y="273050"/>
                </a:lnTo>
                <a:lnTo>
                  <a:pt x="80264" y="267969"/>
                </a:lnTo>
                <a:lnTo>
                  <a:pt x="83058" y="259079"/>
                </a:lnTo>
                <a:lnTo>
                  <a:pt x="83058" y="255269"/>
                </a:lnTo>
                <a:close/>
              </a:path>
              <a:path w="307975" h="294639">
                <a:moveTo>
                  <a:pt x="27812" y="196850"/>
                </a:moveTo>
                <a:lnTo>
                  <a:pt x="25654" y="199389"/>
                </a:lnTo>
                <a:lnTo>
                  <a:pt x="26035" y="201929"/>
                </a:lnTo>
                <a:lnTo>
                  <a:pt x="26035" y="204469"/>
                </a:lnTo>
                <a:lnTo>
                  <a:pt x="25781" y="204469"/>
                </a:lnTo>
                <a:lnTo>
                  <a:pt x="25400" y="205739"/>
                </a:lnTo>
                <a:lnTo>
                  <a:pt x="23876" y="207010"/>
                </a:lnTo>
                <a:lnTo>
                  <a:pt x="22606" y="207010"/>
                </a:lnTo>
                <a:lnTo>
                  <a:pt x="20828" y="208279"/>
                </a:lnTo>
                <a:lnTo>
                  <a:pt x="16129" y="209550"/>
                </a:lnTo>
                <a:lnTo>
                  <a:pt x="12192" y="212089"/>
                </a:lnTo>
                <a:lnTo>
                  <a:pt x="9017" y="214629"/>
                </a:lnTo>
                <a:lnTo>
                  <a:pt x="2921" y="220979"/>
                </a:lnTo>
                <a:lnTo>
                  <a:pt x="0" y="227329"/>
                </a:lnTo>
                <a:lnTo>
                  <a:pt x="508" y="233679"/>
                </a:lnTo>
                <a:lnTo>
                  <a:pt x="889" y="241300"/>
                </a:lnTo>
                <a:lnTo>
                  <a:pt x="23495" y="259079"/>
                </a:lnTo>
                <a:lnTo>
                  <a:pt x="35433" y="259079"/>
                </a:lnTo>
                <a:lnTo>
                  <a:pt x="46481" y="256539"/>
                </a:lnTo>
                <a:lnTo>
                  <a:pt x="53848" y="255269"/>
                </a:lnTo>
                <a:lnTo>
                  <a:pt x="83058" y="255269"/>
                </a:lnTo>
                <a:lnTo>
                  <a:pt x="83058" y="254000"/>
                </a:lnTo>
                <a:lnTo>
                  <a:pt x="81534" y="248919"/>
                </a:lnTo>
                <a:lnTo>
                  <a:pt x="80137" y="245110"/>
                </a:lnTo>
                <a:lnTo>
                  <a:pt x="77851" y="240029"/>
                </a:lnTo>
                <a:lnTo>
                  <a:pt x="70993" y="233679"/>
                </a:lnTo>
                <a:lnTo>
                  <a:pt x="18287" y="233679"/>
                </a:lnTo>
                <a:lnTo>
                  <a:pt x="16383" y="232410"/>
                </a:lnTo>
                <a:lnTo>
                  <a:pt x="14859" y="232410"/>
                </a:lnTo>
                <a:lnTo>
                  <a:pt x="13716" y="231139"/>
                </a:lnTo>
                <a:lnTo>
                  <a:pt x="12318" y="229869"/>
                </a:lnTo>
                <a:lnTo>
                  <a:pt x="11556" y="227329"/>
                </a:lnTo>
                <a:lnTo>
                  <a:pt x="11811" y="222250"/>
                </a:lnTo>
                <a:lnTo>
                  <a:pt x="14478" y="218439"/>
                </a:lnTo>
                <a:lnTo>
                  <a:pt x="17272" y="215900"/>
                </a:lnTo>
                <a:lnTo>
                  <a:pt x="21209" y="214629"/>
                </a:lnTo>
                <a:lnTo>
                  <a:pt x="31242" y="213360"/>
                </a:lnTo>
                <a:lnTo>
                  <a:pt x="44838" y="213360"/>
                </a:lnTo>
                <a:lnTo>
                  <a:pt x="27812" y="196850"/>
                </a:lnTo>
                <a:close/>
              </a:path>
              <a:path w="307975" h="294639">
                <a:moveTo>
                  <a:pt x="88151" y="189229"/>
                </a:moveTo>
                <a:lnTo>
                  <a:pt x="52578" y="189229"/>
                </a:lnTo>
                <a:lnTo>
                  <a:pt x="84201" y="220979"/>
                </a:lnTo>
                <a:lnTo>
                  <a:pt x="90424" y="227329"/>
                </a:lnTo>
                <a:lnTo>
                  <a:pt x="94487" y="231139"/>
                </a:lnTo>
                <a:lnTo>
                  <a:pt x="96266" y="232410"/>
                </a:lnTo>
                <a:lnTo>
                  <a:pt x="99568" y="234950"/>
                </a:lnTo>
                <a:lnTo>
                  <a:pt x="113030" y="234950"/>
                </a:lnTo>
                <a:lnTo>
                  <a:pt x="117348" y="232410"/>
                </a:lnTo>
                <a:lnTo>
                  <a:pt x="121158" y="228600"/>
                </a:lnTo>
                <a:lnTo>
                  <a:pt x="125898" y="222250"/>
                </a:lnTo>
                <a:lnTo>
                  <a:pt x="128317" y="215900"/>
                </a:lnTo>
                <a:lnTo>
                  <a:pt x="115062" y="215900"/>
                </a:lnTo>
                <a:lnTo>
                  <a:pt x="113792" y="214629"/>
                </a:lnTo>
                <a:lnTo>
                  <a:pt x="112522" y="214629"/>
                </a:lnTo>
                <a:lnTo>
                  <a:pt x="106806" y="208279"/>
                </a:lnTo>
                <a:lnTo>
                  <a:pt x="88151" y="189229"/>
                </a:lnTo>
                <a:close/>
              </a:path>
              <a:path w="307975" h="294639">
                <a:moveTo>
                  <a:pt x="56896" y="228600"/>
                </a:moveTo>
                <a:lnTo>
                  <a:pt x="49149" y="229869"/>
                </a:lnTo>
                <a:lnTo>
                  <a:pt x="28193" y="232410"/>
                </a:lnTo>
                <a:lnTo>
                  <a:pt x="21462" y="233679"/>
                </a:lnTo>
                <a:lnTo>
                  <a:pt x="70993" y="233679"/>
                </a:lnTo>
                <a:lnTo>
                  <a:pt x="66675" y="231139"/>
                </a:lnTo>
                <a:lnTo>
                  <a:pt x="56896" y="228600"/>
                </a:lnTo>
                <a:close/>
              </a:path>
              <a:path w="307975" h="294639">
                <a:moveTo>
                  <a:pt x="44838" y="213360"/>
                </a:moveTo>
                <a:lnTo>
                  <a:pt x="31242" y="213360"/>
                </a:lnTo>
                <a:lnTo>
                  <a:pt x="37973" y="214629"/>
                </a:lnTo>
                <a:lnTo>
                  <a:pt x="46481" y="218439"/>
                </a:lnTo>
                <a:lnTo>
                  <a:pt x="48768" y="217169"/>
                </a:lnTo>
                <a:lnTo>
                  <a:pt x="44838" y="213360"/>
                </a:lnTo>
                <a:close/>
              </a:path>
              <a:path w="307975" h="294639">
                <a:moveTo>
                  <a:pt x="126237" y="199389"/>
                </a:moveTo>
                <a:lnTo>
                  <a:pt x="122809" y="200660"/>
                </a:lnTo>
                <a:lnTo>
                  <a:pt x="124460" y="207010"/>
                </a:lnTo>
                <a:lnTo>
                  <a:pt x="123952" y="212089"/>
                </a:lnTo>
                <a:lnTo>
                  <a:pt x="121031" y="214629"/>
                </a:lnTo>
                <a:lnTo>
                  <a:pt x="120396" y="214629"/>
                </a:lnTo>
                <a:lnTo>
                  <a:pt x="119380" y="215900"/>
                </a:lnTo>
                <a:lnTo>
                  <a:pt x="128317" y="215900"/>
                </a:lnTo>
                <a:lnTo>
                  <a:pt x="128426" y="208279"/>
                </a:lnTo>
                <a:lnTo>
                  <a:pt x="126237" y="199389"/>
                </a:lnTo>
                <a:close/>
              </a:path>
              <a:path w="307975" h="294639">
                <a:moveTo>
                  <a:pt x="43180" y="142239"/>
                </a:moveTo>
                <a:lnTo>
                  <a:pt x="41021" y="144779"/>
                </a:lnTo>
                <a:lnTo>
                  <a:pt x="43180" y="152400"/>
                </a:lnTo>
                <a:lnTo>
                  <a:pt x="44450" y="160019"/>
                </a:lnTo>
                <a:lnTo>
                  <a:pt x="44522" y="162560"/>
                </a:lnTo>
                <a:lnTo>
                  <a:pt x="44632" y="175260"/>
                </a:lnTo>
                <a:lnTo>
                  <a:pt x="44338" y="180339"/>
                </a:lnTo>
                <a:lnTo>
                  <a:pt x="43614" y="187960"/>
                </a:lnTo>
                <a:lnTo>
                  <a:pt x="42545" y="194310"/>
                </a:lnTo>
                <a:lnTo>
                  <a:pt x="44704" y="196850"/>
                </a:lnTo>
                <a:lnTo>
                  <a:pt x="52578" y="189229"/>
                </a:lnTo>
                <a:lnTo>
                  <a:pt x="88151" y="189229"/>
                </a:lnTo>
                <a:lnTo>
                  <a:pt x="70739" y="171450"/>
                </a:lnTo>
                <a:lnTo>
                  <a:pt x="77262" y="165100"/>
                </a:lnTo>
                <a:lnTo>
                  <a:pt x="64516" y="165100"/>
                </a:lnTo>
                <a:lnTo>
                  <a:pt x="43180" y="142239"/>
                </a:lnTo>
                <a:close/>
              </a:path>
              <a:path w="307975" h="294639">
                <a:moveTo>
                  <a:pt x="141986" y="106679"/>
                </a:moveTo>
                <a:lnTo>
                  <a:pt x="134747" y="106679"/>
                </a:lnTo>
                <a:lnTo>
                  <a:pt x="127635" y="107950"/>
                </a:lnTo>
                <a:lnTo>
                  <a:pt x="97661" y="139700"/>
                </a:lnTo>
                <a:lnTo>
                  <a:pt x="97662" y="148589"/>
                </a:lnTo>
                <a:lnTo>
                  <a:pt x="118393" y="184150"/>
                </a:lnTo>
                <a:lnTo>
                  <a:pt x="140843" y="193039"/>
                </a:lnTo>
                <a:lnTo>
                  <a:pt x="148961" y="193039"/>
                </a:lnTo>
                <a:lnTo>
                  <a:pt x="156733" y="191769"/>
                </a:lnTo>
                <a:lnTo>
                  <a:pt x="164149" y="187960"/>
                </a:lnTo>
                <a:lnTo>
                  <a:pt x="171196" y="182879"/>
                </a:lnTo>
                <a:lnTo>
                  <a:pt x="173173" y="180339"/>
                </a:lnTo>
                <a:lnTo>
                  <a:pt x="155956" y="180339"/>
                </a:lnTo>
                <a:lnTo>
                  <a:pt x="152654" y="179069"/>
                </a:lnTo>
                <a:lnTo>
                  <a:pt x="124729" y="152400"/>
                </a:lnTo>
                <a:lnTo>
                  <a:pt x="120386" y="147319"/>
                </a:lnTo>
                <a:lnTo>
                  <a:pt x="112522" y="138429"/>
                </a:lnTo>
                <a:lnTo>
                  <a:pt x="110490" y="133350"/>
                </a:lnTo>
                <a:lnTo>
                  <a:pt x="110426" y="132079"/>
                </a:lnTo>
                <a:lnTo>
                  <a:pt x="110362" y="127000"/>
                </a:lnTo>
                <a:lnTo>
                  <a:pt x="111506" y="124460"/>
                </a:lnTo>
                <a:lnTo>
                  <a:pt x="113665" y="123189"/>
                </a:lnTo>
                <a:lnTo>
                  <a:pt x="115443" y="120650"/>
                </a:lnTo>
                <a:lnTo>
                  <a:pt x="117348" y="119379"/>
                </a:lnTo>
                <a:lnTo>
                  <a:pt x="165100" y="119379"/>
                </a:lnTo>
                <a:lnTo>
                  <a:pt x="162814" y="116839"/>
                </a:lnTo>
                <a:lnTo>
                  <a:pt x="156337" y="113029"/>
                </a:lnTo>
                <a:lnTo>
                  <a:pt x="149098" y="109219"/>
                </a:lnTo>
                <a:lnTo>
                  <a:pt x="141986" y="106679"/>
                </a:lnTo>
                <a:close/>
              </a:path>
              <a:path w="307975" h="294639">
                <a:moveTo>
                  <a:pt x="165100" y="119379"/>
                </a:moveTo>
                <a:lnTo>
                  <a:pt x="122174" y="119379"/>
                </a:lnTo>
                <a:lnTo>
                  <a:pt x="125349" y="120650"/>
                </a:lnTo>
                <a:lnTo>
                  <a:pt x="128778" y="121919"/>
                </a:lnTo>
                <a:lnTo>
                  <a:pt x="132206" y="124460"/>
                </a:lnTo>
                <a:lnTo>
                  <a:pt x="137541" y="128269"/>
                </a:lnTo>
                <a:lnTo>
                  <a:pt x="144653" y="135889"/>
                </a:lnTo>
                <a:lnTo>
                  <a:pt x="152848" y="144779"/>
                </a:lnTo>
                <a:lnTo>
                  <a:pt x="159353" y="152400"/>
                </a:lnTo>
                <a:lnTo>
                  <a:pt x="164191" y="157479"/>
                </a:lnTo>
                <a:lnTo>
                  <a:pt x="167386" y="162560"/>
                </a:lnTo>
                <a:lnTo>
                  <a:pt x="169291" y="165100"/>
                </a:lnTo>
                <a:lnTo>
                  <a:pt x="170180" y="168910"/>
                </a:lnTo>
                <a:lnTo>
                  <a:pt x="169672" y="173989"/>
                </a:lnTo>
                <a:lnTo>
                  <a:pt x="168529" y="176529"/>
                </a:lnTo>
                <a:lnTo>
                  <a:pt x="166624" y="177800"/>
                </a:lnTo>
                <a:lnTo>
                  <a:pt x="164592" y="180339"/>
                </a:lnTo>
                <a:lnTo>
                  <a:pt x="173173" y="180339"/>
                </a:lnTo>
                <a:lnTo>
                  <a:pt x="177129" y="175260"/>
                </a:lnTo>
                <a:lnTo>
                  <a:pt x="181038" y="167639"/>
                </a:lnTo>
                <a:lnTo>
                  <a:pt x="182947" y="160019"/>
                </a:lnTo>
                <a:lnTo>
                  <a:pt x="182880" y="151129"/>
                </a:lnTo>
                <a:lnTo>
                  <a:pt x="181262" y="143510"/>
                </a:lnTo>
                <a:lnTo>
                  <a:pt x="178323" y="135889"/>
                </a:lnTo>
                <a:lnTo>
                  <a:pt x="174075" y="129539"/>
                </a:lnTo>
                <a:lnTo>
                  <a:pt x="168529" y="123189"/>
                </a:lnTo>
                <a:lnTo>
                  <a:pt x="165100" y="119379"/>
                </a:lnTo>
                <a:close/>
              </a:path>
              <a:path w="307975" h="294639">
                <a:moveTo>
                  <a:pt x="78867" y="151129"/>
                </a:moveTo>
                <a:lnTo>
                  <a:pt x="64516" y="165100"/>
                </a:lnTo>
                <a:lnTo>
                  <a:pt x="77262" y="165100"/>
                </a:lnTo>
                <a:lnTo>
                  <a:pt x="85090" y="157479"/>
                </a:lnTo>
                <a:lnTo>
                  <a:pt x="78867" y="151129"/>
                </a:lnTo>
                <a:close/>
              </a:path>
              <a:path w="307975" h="294639">
                <a:moveTo>
                  <a:pt x="193837" y="83819"/>
                </a:moveTo>
                <a:lnTo>
                  <a:pt x="156972" y="83819"/>
                </a:lnTo>
                <a:lnTo>
                  <a:pt x="158877" y="85089"/>
                </a:lnTo>
                <a:lnTo>
                  <a:pt x="162052" y="87629"/>
                </a:lnTo>
                <a:lnTo>
                  <a:pt x="166497" y="91439"/>
                </a:lnTo>
                <a:lnTo>
                  <a:pt x="199517" y="125729"/>
                </a:lnTo>
                <a:lnTo>
                  <a:pt x="206375" y="133350"/>
                </a:lnTo>
                <a:lnTo>
                  <a:pt x="206629" y="135889"/>
                </a:lnTo>
                <a:lnTo>
                  <a:pt x="206883" y="137160"/>
                </a:lnTo>
                <a:lnTo>
                  <a:pt x="205867" y="140969"/>
                </a:lnTo>
                <a:lnTo>
                  <a:pt x="203454" y="143510"/>
                </a:lnTo>
                <a:lnTo>
                  <a:pt x="205740" y="144779"/>
                </a:lnTo>
                <a:lnTo>
                  <a:pt x="236981" y="115569"/>
                </a:lnTo>
                <a:lnTo>
                  <a:pt x="224917" y="115569"/>
                </a:lnTo>
                <a:lnTo>
                  <a:pt x="221869" y="113029"/>
                </a:lnTo>
                <a:lnTo>
                  <a:pt x="217678" y="107950"/>
                </a:lnTo>
                <a:lnTo>
                  <a:pt x="193837" y="83819"/>
                </a:lnTo>
                <a:close/>
              </a:path>
              <a:path w="307975" h="294639">
                <a:moveTo>
                  <a:pt x="234696" y="113029"/>
                </a:moveTo>
                <a:lnTo>
                  <a:pt x="231775" y="115569"/>
                </a:lnTo>
                <a:lnTo>
                  <a:pt x="236981" y="115569"/>
                </a:lnTo>
                <a:lnTo>
                  <a:pt x="234696" y="113029"/>
                </a:lnTo>
                <a:close/>
              </a:path>
              <a:path w="307975" h="294639">
                <a:moveTo>
                  <a:pt x="234289" y="54610"/>
                </a:moveTo>
                <a:lnTo>
                  <a:pt x="197485" y="54610"/>
                </a:lnTo>
                <a:lnTo>
                  <a:pt x="201041" y="57150"/>
                </a:lnTo>
                <a:lnTo>
                  <a:pt x="204470" y="59689"/>
                </a:lnTo>
                <a:lnTo>
                  <a:pt x="209804" y="66039"/>
                </a:lnTo>
                <a:lnTo>
                  <a:pt x="238379" y="95250"/>
                </a:lnTo>
                <a:lnTo>
                  <a:pt x="240411" y="97789"/>
                </a:lnTo>
                <a:lnTo>
                  <a:pt x="241173" y="99060"/>
                </a:lnTo>
                <a:lnTo>
                  <a:pt x="241808" y="100329"/>
                </a:lnTo>
                <a:lnTo>
                  <a:pt x="242062" y="101600"/>
                </a:lnTo>
                <a:lnTo>
                  <a:pt x="241554" y="105410"/>
                </a:lnTo>
                <a:lnTo>
                  <a:pt x="240665" y="106679"/>
                </a:lnTo>
                <a:lnTo>
                  <a:pt x="239014" y="109219"/>
                </a:lnTo>
                <a:lnTo>
                  <a:pt x="241300" y="110489"/>
                </a:lnTo>
                <a:lnTo>
                  <a:pt x="271305" y="82550"/>
                </a:lnTo>
                <a:lnTo>
                  <a:pt x="264668" y="82550"/>
                </a:lnTo>
                <a:lnTo>
                  <a:pt x="262128" y="81279"/>
                </a:lnTo>
                <a:lnTo>
                  <a:pt x="260350" y="81279"/>
                </a:lnTo>
                <a:lnTo>
                  <a:pt x="257302" y="78739"/>
                </a:lnTo>
                <a:lnTo>
                  <a:pt x="253111" y="73660"/>
                </a:lnTo>
                <a:lnTo>
                  <a:pt x="234289" y="54610"/>
                </a:lnTo>
                <a:close/>
              </a:path>
              <a:path w="307975" h="294639">
                <a:moveTo>
                  <a:pt x="171958" y="60960"/>
                </a:moveTo>
                <a:lnTo>
                  <a:pt x="147320" y="85089"/>
                </a:lnTo>
                <a:lnTo>
                  <a:pt x="149606" y="87629"/>
                </a:lnTo>
                <a:lnTo>
                  <a:pt x="152654" y="85089"/>
                </a:lnTo>
                <a:lnTo>
                  <a:pt x="155067" y="83819"/>
                </a:lnTo>
                <a:lnTo>
                  <a:pt x="193837" y="83819"/>
                </a:lnTo>
                <a:lnTo>
                  <a:pt x="186309" y="76200"/>
                </a:lnTo>
                <a:lnTo>
                  <a:pt x="185420" y="71119"/>
                </a:lnTo>
                <a:lnTo>
                  <a:pt x="185420" y="68579"/>
                </a:lnTo>
                <a:lnTo>
                  <a:pt x="179705" y="68579"/>
                </a:lnTo>
                <a:lnTo>
                  <a:pt x="171958" y="60960"/>
                </a:lnTo>
                <a:close/>
              </a:path>
              <a:path w="307975" h="294639">
                <a:moveTo>
                  <a:pt x="270383" y="78739"/>
                </a:moveTo>
                <a:lnTo>
                  <a:pt x="267462" y="81279"/>
                </a:lnTo>
                <a:lnTo>
                  <a:pt x="264668" y="82550"/>
                </a:lnTo>
                <a:lnTo>
                  <a:pt x="271305" y="82550"/>
                </a:lnTo>
                <a:lnTo>
                  <a:pt x="272669" y="81279"/>
                </a:lnTo>
                <a:lnTo>
                  <a:pt x="270383" y="78739"/>
                </a:lnTo>
                <a:close/>
              </a:path>
              <a:path w="307975" h="294639">
                <a:moveTo>
                  <a:pt x="269732" y="20319"/>
                </a:moveTo>
                <a:lnTo>
                  <a:pt x="232918" y="20319"/>
                </a:lnTo>
                <a:lnTo>
                  <a:pt x="234696" y="21589"/>
                </a:lnTo>
                <a:lnTo>
                  <a:pt x="236601" y="22860"/>
                </a:lnTo>
                <a:lnTo>
                  <a:pt x="240156" y="26669"/>
                </a:lnTo>
                <a:lnTo>
                  <a:pt x="274574" y="60960"/>
                </a:lnTo>
                <a:lnTo>
                  <a:pt x="277495" y="69850"/>
                </a:lnTo>
                <a:lnTo>
                  <a:pt x="276606" y="72389"/>
                </a:lnTo>
                <a:lnTo>
                  <a:pt x="274320" y="74929"/>
                </a:lnTo>
                <a:lnTo>
                  <a:pt x="276606" y="77469"/>
                </a:lnTo>
                <a:lnTo>
                  <a:pt x="306546" y="48260"/>
                </a:lnTo>
                <a:lnTo>
                  <a:pt x="300228" y="48260"/>
                </a:lnTo>
                <a:lnTo>
                  <a:pt x="298195" y="46989"/>
                </a:lnTo>
                <a:lnTo>
                  <a:pt x="296291" y="46989"/>
                </a:lnTo>
                <a:lnTo>
                  <a:pt x="293116" y="44450"/>
                </a:lnTo>
                <a:lnTo>
                  <a:pt x="288544" y="39369"/>
                </a:lnTo>
                <a:lnTo>
                  <a:pt x="269732" y="20319"/>
                </a:lnTo>
                <a:close/>
              </a:path>
              <a:path w="307975" h="294639">
                <a:moveTo>
                  <a:pt x="210185" y="34289"/>
                </a:moveTo>
                <a:lnTo>
                  <a:pt x="205486" y="34289"/>
                </a:lnTo>
                <a:lnTo>
                  <a:pt x="196723" y="35560"/>
                </a:lnTo>
                <a:lnTo>
                  <a:pt x="179552" y="64769"/>
                </a:lnTo>
                <a:lnTo>
                  <a:pt x="179705" y="68579"/>
                </a:lnTo>
                <a:lnTo>
                  <a:pt x="185420" y="68579"/>
                </a:lnTo>
                <a:lnTo>
                  <a:pt x="185420" y="66039"/>
                </a:lnTo>
                <a:lnTo>
                  <a:pt x="186690" y="60960"/>
                </a:lnTo>
                <a:lnTo>
                  <a:pt x="187833" y="58419"/>
                </a:lnTo>
                <a:lnTo>
                  <a:pt x="189484" y="57150"/>
                </a:lnTo>
                <a:lnTo>
                  <a:pt x="190754" y="55879"/>
                </a:lnTo>
                <a:lnTo>
                  <a:pt x="192151" y="54610"/>
                </a:lnTo>
                <a:lnTo>
                  <a:pt x="234289" y="54610"/>
                </a:lnTo>
                <a:lnTo>
                  <a:pt x="221742" y="41910"/>
                </a:lnTo>
                <a:lnTo>
                  <a:pt x="220980" y="36829"/>
                </a:lnTo>
                <a:lnTo>
                  <a:pt x="215265" y="36829"/>
                </a:lnTo>
                <a:lnTo>
                  <a:pt x="210185" y="34289"/>
                </a:lnTo>
                <a:close/>
              </a:path>
              <a:path w="307975" h="294639">
                <a:moveTo>
                  <a:pt x="305689" y="44450"/>
                </a:moveTo>
                <a:lnTo>
                  <a:pt x="302641" y="46989"/>
                </a:lnTo>
                <a:lnTo>
                  <a:pt x="300228" y="48260"/>
                </a:lnTo>
                <a:lnTo>
                  <a:pt x="306546" y="48260"/>
                </a:lnTo>
                <a:lnTo>
                  <a:pt x="307848" y="46989"/>
                </a:lnTo>
                <a:lnTo>
                  <a:pt x="305689" y="44450"/>
                </a:lnTo>
                <a:close/>
              </a:path>
              <a:path w="307975" h="294639">
                <a:moveTo>
                  <a:pt x="245745" y="0"/>
                </a:moveTo>
                <a:lnTo>
                  <a:pt x="232918" y="0"/>
                </a:lnTo>
                <a:lnTo>
                  <a:pt x="228727" y="2539"/>
                </a:lnTo>
                <a:lnTo>
                  <a:pt x="214884" y="29210"/>
                </a:lnTo>
                <a:lnTo>
                  <a:pt x="215265" y="36829"/>
                </a:lnTo>
                <a:lnTo>
                  <a:pt x="220980" y="36829"/>
                </a:lnTo>
                <a:lnTo>
                  <a:pt x="220980" y="33019"/>
                </a:lnTo>
                <a:lnTo>
                  <a:pt x="221615" y="30479"/>
                </a:lnTo>
                <a:lnTo>
                  <a:pt x="222123" y="26669"/>
                </a:lnTo>
                <a:lnTo>
                  <a:pt x="223393" y="24129"/>
                </a:lnTo>
                <a:lnTo>
                  <a:pt x="225171" y="22860"/>
                </a:lnTo>
                <a:lnTo>
                  <a:pt x="226441" y="21589"/>
                </a:lnTo>
                <a:lnTo>
                  <a:pt x="227965" y="20319"/>
                </a:lnTo>
                <a:lnTo>
                  <a:pt x="269732" y="20319"/>
                </a:lnTo>
                <a:lnTo>
                  <a:pt x="258445" y="8889"/>
                </a:lnTo>
                <a:lnTo>
                  <a:pt x="253365" y="3810"/>
                </a:lnTo>
                <a:lnTo>
                  <a:pt x="245745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3226816" y="1973072"/>
            <a:ext cx="190119" cy="19547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3611626" y="3101339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1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601467" y="31255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387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601467" y="3184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2601467" y="3150107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601467" y="32396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07"/>
                </a:moveTo>
                <a:lnTo>
                  <a:pt x="982383" y="13807"/>
                </a:lnTo>
                <a:lnTo>
                  <a:pt x="982383" y="0"/>
                </a:lnTo>
                <a:lnTo>
                  <a:pt x="0" y="0"/>
                </a:lnTo>
                <a:lnTo>
                  <a:pt x="0" y="1380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601467" y="3204972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601467" y="32536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601467" y="32889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601467" y="32750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601467" y="33101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83" y="13580"/>
                </a:lnTo>
                <a:lnTo>
                  <a:pt x="982383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601467" y="332381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601467" y="3343655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601467" y="33786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601467" y="34000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601467" y="34137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601467" y="343359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395" y="15088"/>
                </a:lnTo>
                <a:lnTo>
                  <a:pt x="982395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601467" y="344878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395" y="20732"/>
                </a:lnTo>
                <a:lnTo>
                  <a:pt x="982395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601467" y="34686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601467" y="34822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601467" y="35036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2601467" y="35173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2601467" y="35387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2601467" y="355238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2601467" y="357222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2601467" y="359360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2601467" y="360726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2601467" y="36286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601467" y="36423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601467" y="367601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601467" y="366213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601467" y="3697281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395" y="14674"/>
                </a:lnTo>
                <a:lnTo>
                  <a:pt x="982395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601467" y="37108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601467" y="37322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601467" y="37459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2601467" y="3767268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2601467" y="378714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2601467" y="3800810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2601467" y="3822191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2601467" y="38572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2601467" y="38709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2601467" y="38923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2601467" y="39059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2601467" y="39398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383" y="21057"/>
                </a:lnTo>
                <a:lnTo>
                  <a:pt x="982383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2601467" y="39257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2601467" y="39608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601467" y="39745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601467" y="401671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601467" y="399592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2601467" y="405024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601467" y="402946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383" y="20814"/>
                </a:lnTo>
                <a:lnTo>
                  <a:pt x="982383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601467" y="408571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601467" y="40645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70"/>
                </a:moveTo>
                <a:lnTo>
                  <a:pt x="982383" y="21170"/>
                </a:lnTo>
                <a:lnTo>
                  <a:pt x="982383" y="0"/>
                </a:lnTo>
                <a:lnTo>
                  <a:pt x="0" y="0"/>
                </a:lnTo>
                <a:lnTo>
                  <a:pt x="0" y="21170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601467" y="416846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601467" y="415494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601467" y="413455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601467" y="412090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839306" y="3704716"/>
            <a:ext cx="242856" cy="2203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3035173" y="3471417"/>
            <a:ext cx="259079" cy="293370"/>
          </a:xfrm>
          <a:custGeom>
            <a:avLst/>
            <a:gdLst/>
            <a:ahLst/>
            <a:cxnLst/>
            <a:rect l="l" t="t" r="r" b="b"/>
            <a:pathLst>
              <a:path w="259079" h="293370">
                <a:moveTo>
                  <a:pt x="42389" y="213360"/>
                </a:moveTo>
                <a:lnTo>
                  <a:pt x="10794" y="213360"/>
                </a:lnTo>
                <a:lnTo>
                  <a:pt x="13588" y="215900"/>
                </a:lnTo>
                <a:lnTo>
                  <a:pt x="75945" y="280670"/>
                </a:lnTo>
                <a:lnTo>
                  <a:pt x="77850" y="283210"/>
                </a:lnTo>
                <a:lnTo>
                  <a:pt x="77977" y="287020"/>
                </a:lnTo>
                <a:lnTo>
                  <a:pt x="76834" y="289560"/>
                </a:lnTo>
                <a:lnTo>
                  <a:pt x="74549" y="292100"/>
                </a:lnTo>
                <a:lnTo>
                  <a:pt x="76581" y="293370"/>
                </a:lnTo>
                <a:lnTo>
                  <a:pt x="104758" y="266700"/>
                </a:lnTo>
                <a:lnTo>
                  <a:pt x="95122" y="266700"/>
                </a:lnTo>
                <a:lnTo>
                  <a:pt x="93725" y="265430"/>
                </a:lnTo>
                <a:lnTo>
                  <a:pt x="91566" y="264160"/>
                </a:lnTo>
                <a:lnTo>
                  <a:pt x="88900" y="261620"/>
                </a:lnTo>
                <a:lnTo>
                  <a:pt x="69468" y="241300"/>
                </a:lnTo>
                <a:lnTo>
                  <a:pt x="77724" y="241300"/>
                </a:lnTo>
                <a:lnTo>
                  <a:pt x="80518" y="240030"/>
                </a:lnTo>
                <a:lnTo>
                  <a:pt x="84454" y="238760"/>
                </a:lnTo>
                <a:lnTo>
                  <a:pt x="87756" y="237490"/>
                </a:lnTo>
                <a:lnTo>
                  <a:pt x="71754" y="237490"/>
                </a:lnTo>
                <a:lnTo>
                  <a:pt x="63881" y="234950"/>
                </a:lnTo>
                <a:lnTo>
                  <a:pt x="42389" y="213360"/>
                </a:lnTo>
                <a:close/>
              </a:path>
              <a:path w="259079" h="293370">
                <a:moveTo>
                  <a:pt x="105409" y="261620"/>
                </a:moveTo>
                <a:lnTo>
                  <a:pt x="102615" y="264160"/>
                </a:lnTo>
                <a:lnTo>
                  <a:pt x="100583" y="266700"/>
                </a:lnTo>
                <a:lnTo>
                  <a:pt x="104758" y="266700"/>
                </a:lnTo>
                <a:lnTo>
                  <a:pt x="107441" y="264160"/>
                </a:lnTo>
                <a:lnTo>
                  <a:pt x="105409" y="261620"/>
                </a:lnTo>
                <a:close/>
              </a:path>
              <a:path w="259079" h="293370">
                <a:moveTo>
                  <a:pt x="84200" y="185420"/>
                </a:moveTo>
                <a:lnTo>
                  <a:pt x="43052" y="185420"/>
                </a:lnTo>
                <a:lnTo>
                  <a:pt x="46608" y="186690"/>
                </a:lnTo>
                <a:lnTo>
                  <a:pt x="51111" y="187960"/>
                </a:lnTo>
                <a:lnTo>
                  <a:pt x="56245" y="191770"/>
                </a:lnTo>
                <a:lnTo>
                  <a:pt x="83312" y="223520"/>
                </a:lnTo>
                <a:lnTo>
                  <a:pt x="84074" y="227330"/>
                </a:lnTo>
                <a:lnTo>
                  <a:pt x="83438" y="229870"/>
                </a:lnTo>
                <a:lnTo>
                  <a:pt x="81279" y="232410"/>
                </a:lnTo>
                <a:lnTo>
                  <a:pt x="77596" y="236220"/>
                </a:lnTo>
                <a:lnTo>
                  <a:pt x="71754" y="237490"/>
                </a:lnTo>
                <a:lnTo>
                  <a:pt x="87756" y="237490"/>
                </a:lnTo>
                <a:lnTo>
                  <a:pt x="90804" y="234950"/>
                </a:lnTo>
                <a:lnTo>
                  <a:pt x="94868" y="229870"/>
                </a:lnTo>
                <a:lnTo>
                  <a:pt x="97408" y="226060"/>
                </a:lnTo>
                <a:lnTo>
                  <a:pt x="98425" y="219710"/>
                </a:lnTo>
                <a:lnTo>
                  <a:pt x="99568" y="214630"/>
                </a:lnTo>
                <a:lnTo>
                  <a:pt x="98678" y="208280"/>
                </a:lnTo>
                <a:lnTo>
                  <a:pt x="96138" y="201930"/>
                </a:lnTo>
                <a:lnTo>
                  <a:pt x="93471" y="196850"/>
                </a:lnTo>
                <a:lnTo>
                  <a:pt x="89534" y="190500"/>
                </a:lnTo>
                <a:lnTo>
                  <a:pt x="84200" y="185420"/>
                </a:lnTo>
                <a:close/>
              </a:path>
              <a:path w="259079" h="293370">
                <a:moveTo>
                  <a:pt x="22606" y="193040"/>
                </a:moveTo>
                <a:lnTo>
                  <a:pt x="0" y="214630"/>
                </a:lnTo>
                <a:lnTo>
                  <a:pt x="2031" y="217170"/>
                </a:lnTo>
                <a:lnTo>
                  <a:pt x="4699" y="214630"/>
                </a:lnTo>
                <a:lnTo>
                  <a:pt x="6984" y="213360"/>
                </a:lnTo>
                <a:lnTo>
                  <a:pt x="42389" y="213360"/>
                </a:lnTo>
                <a:lnTo>
                  <a:pt x="36068" y="207010"/>
                </a:lnTo>
                <a:lnTo>
                  <a:pt x="33564" y="199390"/>
                </a:lnTo>
                <a:lnTo>
                  <a:pt x="29463" y="199390"/>
                </a:lnTo>
                <a:lnTo>
                  <a:pt x="22606" y="193040"/>
                </a:lnTo>
                <a:close/>
              </a:path>
              <a:path w="259079" h="293370">
                <a:moveTo>
                  <a:pt x="82549" y="127000"/>
                </a:moveTo>
                <a:lnTo>
                  <a:pt x="47370" y="127000"/>
                </a:lnTo>
                <a:lnTo>
                  <a:pt x="51181" y="128270"/>
                </a:lnTo>
                <a:lnTo>
                  <a:pt x="53975" y="129540"/>
                </a:lnTo>
                <a:lnTo>
                  <a:pt x="57531" y="133350"/>
                </a:lnTo>
                <a:lnTo>
                  <a:pt x="115315" y="193040"/>
                </a:lnTo>
                <a:lnTo>
                  <a:pt x="117220" y="195580"/>
                </a:lnTo>
                <a:lnTo>
                  <a:pt x="117347" y="200660"/>
                </a:lnTo>
                <a:lnTo>
                  <a:pt x="116331" y="203200"/>
                </a:lnTo>
                <a:lnTo>
                  <a:pt x="113918" y="204470"/>
                </a:lnTo>
                <a:lnTo>
                  <a:pt x="115950" y="207010"/>
                </a:lnTo>
                <a:lnTo>
                  <a:pt x="143833" y="180340"/>
                </a:lnTo>
                <a:lnTo>
                  <a:pt x="134238" y="180340"/>
                </a:lnTo>
                <a:lnTo>
                  <a:pt x="131444" y="177800"/>
                </a:lnTo>
                <a:lnTo>
                  <a:pt x="82549" y="127000"/>
                </a:lnTo>
                <a:close/>
              </a:path>
              <a:path w="259079" h="293370">
                <a:moveTo>
                  <a:pt x="56133" y="168910"/>
                </a:moveTo>
                <a:lnTo>
                  <a:pt x="28701" y="191770"/>
                </a:lnTo>
                <a:lnTo>
                  <a:pt x="28701" y="195580"/>
                </a:lnTo>
                <a:lnTo>
                  <a:pt x="29463" y="199390"/>
                </a:lnTo>
                <a:lnTo>
                  <a:pt x="33564" y="199390"/>
                </a:lnTo>
                <a:lnTo>
                  <a:pt x="33146" y="198120"/>
                </a:lnTo>
                <a:lnTo>
                  <a:pt x="33527" y="193040"/>
                </a:lnTo>
                <a:lnTo>
                  <a:pt x="37464" y="189230"/>
                </a:lnTo>
                <a:lnTo>
                  <a:pt x="39877" y="186690"/>
                </a:lnTo>
                <a:lnTo>
                  <a:pt x="43052" y="185420"/>
                </a:lnTo>
                <a:lnTo>
                  <a:pt x="84200" y="185420"/>
                </a:lnTo>
                <a:lnTo>
                  <a:pt x="79375" y="180340"/>
                </a:lnTo>
                <a:lnTo>
                  <a:pt x="73913" y="175260"/>
                </a:lnTo>
                <a:lnTo>
                  <a:pt x="61975" y="170180"/>
                </a:lnTo>
                <a:lnTo>
                  <a:pt x="56133" y="168910"/>
                </a:lnTo>
                <a:close/>
              </a:path>
              <a:path w="259079" h="293370">
                <a:moveTo>
                  <a:pt x="143128" y="176530"/>
                </a:moveTo>
                <a:lnTo>
                  <a:pt x="140462" y="179070"/>
                </a:lnTo>
                <a:lnTo>
                  <a:pt x="138049" y="180340"/>
                </a:lnTo>
                <a:lnTo>
                  <a:pt x="143833" y="180340"/>
                </a:lnTo>
                <a:lnTo>
                  <a:pt x="145160" y="179070"/>
                </a:lnTo>
                <a:lnTo>
                  <a:pt x="143128" y="176530"/>
                </a:lnTo>
                <a:close/>
              </a:path>
              <a:path w="259079" h="293370">
                <a:moveTo>
                  <a:pt x="136590" y="121920"/>
                </a:moveTo>
                <a:lnTo>
                  <a:pt x="105282" y="121920"/>
                </a:lnTo>
                <a:lnTo>
                  <a:pt x="108076" y="124460"/>
                </a:lnTo>
                <a:lnTo>
                  <a:pt x="145922" y="163830"/>
                </a:lnTo>
                <a:lnTo>
                  <a:pt x="147827" y="166370"/>
                </a:lnTo>
                <a:lnTo>
                  <a:pt x="147954" y="167640"/>
                </a:lnTo>
                <a:lnTo>
                  <a:pt x="148081" y="170180"/>
                </a:lnTo>
                <a:lnTo>
                  <a:pt x="146938" y="172720"/>
                </a:lnTo>
                <a:lnTo>
                  <a:pt x="144652" y="175260"/>
                </a:lnTo>
                <a:lnTo>
                  <a:pt x="146557" y="177800"/>
                </a:lnTo>
                <a:lnTo>
                  <a:pt x="173227" y="151130"/>
                </a:lnTo>
                <a:lnTo>
                  <a:pt x="168782" y="151130"/>
                </a:lnTo>
                <a:lnTo>
                  <a:pt x="166877" y="149860"/>
                </a:lnTo>
                <a:lnTo>
                  <a:pt x="164972" y="149860"/>
                </a:lnTo>
                <a:lnTo>
                  <a:pt x="162178" y="148590"/>
                </a:lnTo>
                <a:lnTo>
                  <a:pt x="136590" y="121920"/>
                </a:lnTo>
                <a:close/>
              </a:path>
              <a:path w="259079" h="293370">
                <a:moveTo>
                  <a:pt x="173735" y="147320"/>
                </a:moveTo>
                <a:lnTo>
                  <a:pt x="171069" y="149860"/>
                </a:lnTo>
                <a:lnTo>
                  <a:pt x="168782" y="151130"/>
                </a:lnTo>
                <a:lnTo>
                  <a:pt x="173227" y="151130"/>
                </a:lnTo>
                <a:lnTo>
                  <a:pt x="175768" y="148590"/>
                </a:lnTo>
                <a:lnTo>
                  <a:pt x="173735" y="147320"/>
                </a:lnTo>
                <a:close/>
              </a:path>
              <a:path w="259079" h="293370">
                <a:moveTo>
                  <a:pt x="162559" y="58420"/>
                </a:moveTo>
                <a:lnTo>
                  <a:pt x="140715" y="91440"/>
                </a:lnTo>
                <a:lnTo>
                  <a:pt x="141712" y="99060"/>
                </a:lnTo>
                <a:lnTo>
                  <a:pt x="171037" y="132080"/>
                </a:lnTo>
                <a:lnTo>
                  <a:pt x="184392" y="134620"/>
                </a:lnTo>
                <a:lnTo>
                  <a:pt x="191388" y="133350"/>
                </a:lnTo>
                <a:lnTo>
                  <a:pt x="198004" y="129540"/>
                </a:lnTo>
                <a:lnTo>
                  <a:pt x="208914" y="120650"/>
                </a:lnTo>
                <a:lnTo>
                  <a:pt x="211708" y="115570"/>
                </a:lnTo>
                <a:lnTo>
                  <a:pt x="211937" y="114300"/>
                </a:lnTo>
                <a:lnTo>
                  <a:pt x="194944" y="114300"/>
                </a:lnTo>
                <a:lnTo>
                  <a:pt x="189102" y="113030"/>
                </a:lnTo>
                <a:lnTo>
                  <a:pt x="181737" y="111760"/>
                </a:lnTo>
                <a:lnTo>
                  <a:pt x="174244" y="107950"/>
                </a:lnTo>
                <a:lnTo>
                  <a:pt x="167004" y="101600"/>
                </a:lnTo>
                <a:lnTo>
                  <a:pt x="171057" y="97790"/>
                </a:lnTo>
                <a:lnTo>
                  <a:pt x="162940" y="97790"/>
                </a:lnTo>
                <a:lnTo>
                  <a:pt x="161035" y="96520"/>
                </a:lnTo>
                <a:lnTo>
                  <a:pt x="155320" y="90170"/>
                </a:lnTo>
                <a:lnTo>
                  <a:pt x="151891" y="83820"/>
                </a:lnTo>
                <a:lnTo>
                  <a:pt x="150875" y="78740"/>
                </a:lnTo>
                <a:lnTo>
                  <a:pt x="150240" y="76200"/>
                </a:lnTo>
                <a:lnTo>
                  <a:pt x="150875" y="73660"/>
                </a:lnTo>
                <a:lnTo>
                  <a:pt x="152907" y="71120"/>
                </a:lnTo>
                <a:lnTo>
                  <a:pt x="155701" y="68580"/>
                </a:lnTo>
                <a:lnTo>
                  <a:pt x="191428" y="68580"/>
                </a:lnTo>
                <a:lnTo>
                  <a:pt x="190105" y="67310"/>
                </a:lnTo>
                <a:lnTo>
                  <a:pt x="183594" y="63500"/>
                </a:lnTo>
                <a:lnTo>
                  <a:pt x="177202" y="60960"/>
                </a:lnTo>
                <a:lnTo>
                  <a:pt x="170941" y="59690"/>
                </a:lnTo>
                <a:lnTo>
                  <a:pt x="162559" y="58420"/>
                </a:lnTo>
                <a:close/>
              </a:path>
              <a:path w="259079" h="293370">
                <a:moveTo>
                  <a:pt x="62991" y="106680"/>
                </a:moveTo>
                <a:lnTo>
                  <a:pt x="40258" y="128270"/>
                </a:lnTo>
                <a:lnTo>
                  <a:pt x="42290" y="130810"/>
                </a:lnTo>
                <a:lnTo>
                  <a:pt x="45084" y="128270"/>
                </a:lnTo>
                <a:lnTo>
                  <a:pt x="47370" y="127000"/>
                </a:lnTo>
                <a:lnTo>
                  <a:pt x="82549" y="127000"/>
                </a:lnTo>
                <a:lnTo>
                  <a:pt x="62991" y="106680"/>
                </a:lnTo>
                <a:close/>
              </a:path>
              <a:path w="259079" h="293370">
                <a:moveTo>
                  <a:pt x="117093" y="101600"/>
                </a:moveTo>
                <a:lnTo>
                  <a:pt x="94360" y="123190"/>
                </a:lnTo>
                <a:lnTo>
                  <a:pt x="96519" y="125730"/>
                </a:lnTo>
                <a:lnTo>
                  <a:pt x="99187" y="123190"/>
                </a:lnTo>
                <a:lnTo>
                  <a:pt x="101472" y="121920"/>
                </a:lnTo>
                <a:lnTo>
                  <a:pt x="136590" y="121920"/>
                </a:lnTo>
                <a:lnTo>
                  <a:pt x="117093" y="101600"/>
                </a:lnTo>
                <a:close/>
              </a:path>
              <a:path w="259079" h="293370">
                <a:moveTo>
                  <a:pt x="210312" y="87630"/>
                </a:moveTo>
                <a:lnTo>
                  <a:pt x="207137" y="87630"/>
                </a:lnTo>
                <a:lnTo>
                  <a:pt x="208279" y="92710"/>
                </a:lnTo>
                <a:lnTo>
                  <a:pt x="208406" y="97790"/>
                </a:lnTo>
                <a:lnTo>
                  <a:pt x="194944" y="114300"/>
                </a:lnTo>
                <a:lnTo>
                  <a:pt x="211937" y="114300"/>
                </a:lnTo>
                <a:lnTo>
                  <a:pt x="213994" y="102870"/>
                </a:lnTo>
                <a:lnTo>
                  <a:pt x="213232" y="96520"/>
                </a:lnTo>
                <a:lnTo>
                  <a:pt x="210312" y="87630"/>
                </a:lnTo>
                <a:close/>
              </a:path>
              <a:path w="259079" h="293370">
                <a:moveTo>
                  <a:pt x="96012" y="80010"/>
                </a:moveTo>
                <a:lnTo>
                  <a:pt x="89153" y="80010"/>
                </a:lnTo>
                <a:lnTo>
                  <a:pt x="86232" y="81280"/>
                </a:lnTo>
                <a:lnTo>
                  <a:pt x="83693" y="82550"/>
                </a:lnTo>
                <a:lnTo>
                  <a:pt x="81279" y="85090"/>
                </a:lnTo>
                <a:lnTo>
                  <a:pt x="80009" y="88900"/>
                </a:lnTo>
                <a:lnTo>
                  <a:pt x="79882" y="95250"/>
                </a:lnTo>
                <a:lnTo>
                  <a:pt x="81025" y="97790"/>
                </a:lnTo>
                <a:lnTo>
                  <a:pt x="85851" y="102870"/>
                </a:lnTo>
                <a:lnTo>
                  <a:pt x="88772" y="104140"/>
                </a:lnTo>
                <a:lnTo>
                  <a:pt x="95503" y="104140"/>
                </a:lnTo>
                <a:lnTo>
                  <a:pt x="98425" y="102870"/>
                </a:lnTo>
                <a:lnTo>
                  <a:pt x="103377" y="99060"/>
                </a:lnTo>
                <a:lnTo>
                  <a:pt x="104647" y="95250"/>
                </a:lnTo>
                <a:lnTo>
                  <a:pt x="104901" y="88900"/>
                </a:lnTo>
                <a:lnTo>
                  <a:pt x="103631" y="86360"/>
                </a:lnTo>
                <a:lnTo>
                  <a:pt x="101345" y="83820"/>
                </a:lnTo>
                <a:lnTo>
                  <a:pt x="98932" y="81280"/>
                </a:lnTo>
                <a:lnTo>
                  <a:pt x="96012" y="80010"/>
                </a:lnTo>
                <a:close/>
              </a:path>
              <a:path w="259079" h="293370">
                <a:moveTo>
                  <a:pt x="191428" y="68580"/>
                </a:moveTo>
                <a:lnTo>
                  <a:pt x="159765" y="68580"/>
                </a:lnTo>
                <a:lnTo>
                  <a:pt x="162432" y="69850"/>
                </a:lnTo>
                <a:lnTo>
                  <a:pt x="168275" y="72390"/>
                </a:lnTo>
                <a:lnTo>
                  <a:pt x="172719" y="76200"/>
                </a:lnTo>
                <a:lnTo>
                  <a:pt x="178688" y="82550"/>
                </a:lnTo>
                <a:lnTo>
                  <a:pt x="162940" y="97790"/>
                </a:lnTo>
                <a:lnTo>
                  <a:pt x="171057" y="97790"/>
                </a:lnTo>
                <a:lnTo>
                  <a:pt x="196722" y="73660"/>
                </a:lnTo>
                <a:lnTo>
                  <a:pt x="191428" y="68580"/>
                </a:lnTo>
                <a:close/>
              </a:path>
              <a:path w="259079" h="293370">
                <a:moveTo>
                  <a:pt x="219710" y="41910"/>
                </a:moveTo>
                <a:lnTo>
                  <a:pt x="185546" y="41910"/>
                </a:lnTo>
                <a:lnTo>
                  <a:pt x="186944" y="43180"/>
                </a:lnTo>
                <a:lnTo>
                  <a:pt x="188340" y="43180"/>
                </a:lnTo>
                <a:lnTo>
                  <a:pt x="189483" y="44450"/>
                </a:lnTo>
                <a:lnTo>
                  <a:pt x="191515" y="45720"/>
                </a:lnTo>
                <a:lnTo>
                  <a:pt x="223392" y="78740"/>
                </a:lnTo>
                <a:lnTo>
                  <a:pt x="230250" y="86360"/>
                </a:lnTo>
                <a:lnTo>
                  <a:pt x="230759" y="90170"/>
                </a:lnTo>
                <a:lnTo>
                  <a:pt x="229742" y="92710"/>
                </a:lnTo>
                <a:lnTo>
                  <a:pt x="227584" y="95250"/>
                </a:lnTo>
                <a:lnTo>
                  <a:pt x="229615" y="97790"/>
                </a:lnTo>
                <a:lnTo>
                  <a:pt x="256286" y="71120"/>
                </a:lnTo>
                <a:lnTo>
                  <a:pt x="248538" y="71120"/>
                </a:lnTo>
                <a:lnTo>
                  <a:pt x="247141" y="69850"/>
                </a:lnTo>
                <a:lnTo>
                  <a:pt x="246252" y="69850"/>
                </a:lnTo>
                <a:lnTo>
                  <a:pt x="244728" y="68580"/>
                </a:lnTo>
                <a:lnTo>
                  <a:pt x="239394" y="63500"/>
                </a:lnTo>
                <a:lnTo>
                  <a:pt x="227456" y="50800"/>
                </a:lnTo>
                <a:lnTo>
                  <a:pt x="223138" y="45720"/>
                </a:lnTo>
                <a:lnTo>
                  <a:pt x="219710" y="41910"/>
                </a:lnTo>
                <a:close/>
              </a:path>
              <a:path w="259079" h="293370">
                <a:moveTo>
                  <a:pt x="256793" y="67310"/>
                </a:moveTo>
                <a:lnTo>
                  <a:pt x="254507" y="68580"/>
                </a:lnTo>
                <a:lnTo>
                  <a:pt x="252729" y="69850"/>
                </a:lnTo>
                <a:lnTo>
                  <a:pt x="251332" y="69850"/>
                </a:lnTo>
                <a:lnTo>
                  <a:pt x="249936" y="71120"/>
                </a:lnTo>
                <a:lnTo>
                  <a:pt x="256286" y="71120"/>
                </a:lnTo>
                <a:lnTo>
                  <a:pt x="258825" y="68580"/>
                </a:lnTo>
                <a:lnTo>
                  <a:pt x="256793" y="67310"/>
                </a:lnTo>
                <a:close/>
              </a:path>
              <a:path w="259079" h="293370">
                <a:moveTo>
                  <a:pt x="199516" y="21590"/>
                </a:moveTo>
                <a:lnTo>
                  <a:pt x="177419" y="43180"/>
                </a:lnTo>
                <a:lnTo>
                  <a:pt x="179450" y="45720"/>
                </a:lnTo>
                <a:lnTo>
                  <a:pt x="181609" y="44450"/>
                </a:lnTo>
                <a:lnTo>
                  <a:pt x="183133" y="43180"/>
                </a:lnTo>
                <a:lnTo>
                  <a:pt x="184403" y="43180"/>
                </a:lnTo>
                <a:lnTo>
                  <a:pt x="185546" y="41910"/>
                </a:lnTo>
                <a:lnTo>
                  <a:pt x="219710" y="41910"/>
                </a:lnTo>
                <a:lnTo>
                  <a:pt x="217297" y="36830"/>
                </a:lnTo>
                <a:lnTo>
                  <a:pt x="216280" y="34290"/>
                </a:lnTo>
                <a:lnTo>
                  <a:pt x="211327" y="34290"/>
                </a:lnTo>
                <a:lnTo>
                  <a:pt x="199516" y="21590"/>
                </a:lnTo>
                <a:close/>
              </a:path>
              <a:path w="259079" h="293370">
                <a:moveTo>
                  <a:pt x="219710" y="0"/>
                </a:moveTo>
                <a:lnTo>
                  <a:pt x="217297" y="1270"/>
                </a:lnTo>
                <a:lnTo>
                  <a:pt x="212725" y="6350"/>
                </a:lnTo>
                <a:lnTo>
                  <a:pt x="210946" y="10160"/>
                </a:lnTo>
                <a:lnTo>
                  <a:pt x="209169" y="19050"/>
                </a:lnTo>
                <a:lnTo>
                  <a:pt x="209550" y="25400"/>
                </a:lnTo>
                <a:lnTo>
                  <a:pt x="211327" y="34290"/>
                </a:lnTo>
                <a:lnTo>
                  <a:pt x="216280" y="34290"/>
                </a:lnTo>
                <a:lnTo>
                  <a:pt x="215772" y="33020"/>
                </a:lnTo>
                <a:lnTo>
                  <a:pt x="215137" y="30480"/>
                </a:lnTo>
                <a:lnTo>
                  <a:pt x="215519" y="27940"/>
                </a:lnTo>
                <a:lnTo>
                  <a:pt x="215645" y="25400"/>
                </a:lnTo>
                <a:lnTo>
                  <a:pt x="216407" y="24130"/>
                </a:lnTo>
                <a:lnTo>
                  <a:pt x="217931" y="22860"/>
                </a:lnTo>
                <a:lnTo>
                  <a:pt x="219582" y="22860"/>
                </a:lnTo>
                <a:lnTo>
                  <a:pt x="221106" y="21590"/>
                </a:lnTo>
                <a:lnTo>
                  <a:pt x="226694" y="21590"/>
                </a:lnTo>
                <a:lnTo>
                  <a:pt x="229107" y="20320"/>
                </a:lnTo>
                <a:lnTo>
                  <a:pt x="231139" y="19050"/>
                </a:lnTo>
                <a:lnTo>
                  <a:pt x="232917" y="16510"/>
                </a:lnTo>
                <a:lnTo>
                  <a:pt x="233679" y="15240"/>
                </a:lnTo>
                <a:lnTo>
                  <a:pt x="233425" y="10160"/>
                </a:lnTo>
                <a:lnTo>
                  <a:pt x="232155" y="6350"/>
                </a:lnTo>
                <a:lnTo>
                  <a:pt x="229615" y="3810"/>
                </a:lnTo>
                <a:lnTo>
                  <a:pt x="227329" y="2540"/>
                </a:lnTo>
                <a:lnTo>
                  <a:pt x="224916" y="1270"/>
                </a:lnTo>
                <a:lnTo>
                  <a:pt x="219710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3266440" y="3426714"/>
            <a:ext cx="74040" cy="877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3764279" y="2228088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514" y="0"/>
                </a:moveTo>
                <a:lnTo>
                  <a:pt x="0" y="48895"/>
                </a:lnTo>
                <a:lnTo>
                  <a:pt x="0" y="139700"/>
                </a:lnTo>
                <a:lnTo>
                  <a:pt x="48514" y="9067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3764279" y="2072449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 h="0">
                <a:moveTo>
                  <a:pt x="0" y="0"/>
                </a:moveTo>
                <a:lnTo>
                  <a:pt x="87909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3764279" y="1950720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767"/>
                </a:lnTo>
                <a:lnTo>
                  <a:pt x="0" y="145795"/>
                </a:lnTo>
                <a:lnTo>
                  <a:pt x="48514" y="97154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486911" y="1950720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325247" y="0"/>
                </a:moveTo>
                <a:lnTo>
                  <a:pt x="48387" y="187705"/>
                </a:lnTo>
                <a:lnTo>
                  <a:pt x="0" y="236219"/>
                </a:lnTo>
                <a:lnTo>
                  <a:pt x="276605" y="4876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4593971" y="1950720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48387" y="0"/>
                </a:moveTo>
                <a:lnTo>
                  <a:pt x="0" y="48767"/>
                </a:lnTo>
                <a:lnTo>
                  <a:pt x="276605" y="236219"/>
                </a:lnTo>
                <a:lnTo>
                  <a:pt x="325246" y="18770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742944" y="1999488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20319" y="0"/>
                </a:moveTo>
                <a:lnTo>
                  <a:pt x="10286" y="7492"/>
                </a:lnTo>
                <a:lnTo>
                  <a:pt x="0" y="14986"/>
                </a:lnTo>
                <a:lnTo>
                  <a:pt x="20319" y="14986"/>
                </a:lnTo>
                <a:lnTo>
                  <a:pt x="2031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4593971" y="1999488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0" y="0"/>
                </a:moveTo>
                <a:lnTo>
                  <a:pt x="0" y="14986"/>
                </a:lnTo>
                <a:lnTo>
                  <a:pt x="20319" y="14986"/>
                </a:lnTo>
                <a:lnTo>
                  <a:pt x="10287" y="7492"/>
                </a:lnTo>
                <a:lnTo>
                  <a:pt x="10159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733800" y="2013204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30607" y="0"/>
                </a:moveTo>
                <a:lnTo>
                  <a:pt x="10287" y="0"/>
                </a:lnTo>
                <a:lnTo>
                  <a:pt x="0" y="7493"/>
                </a:lnTo>
                <a:lnTo>
                  <a:pt x="30607" y="7493"/>
                </a:lnTo>
                <a:lnTo>
                  <a:pt x="3060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4594605" y="2013204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20320" y="0"/>
                </a:moveTo>
                <a:lnTo>
                  <a:pt x="0" y="0"/>
                </a:lnTo>
                <a:lnTo>
                  <a:pt x="0" y="7493"/>
                </a:lnTo>
                <a:lnTo>
                  <a:pt x="30607" y="7493"/>
                </a:lnTo>
                <a:lnTo>
                  <a:pt x="20320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723132" y="2020823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40893" y="0"/>
                </a:moveTo>
                <a:lnTo>
                  <a:pt x="10287" y="0"/>
                </a:lnTo>
                <a:lnTo>
                  <a:pt x="0" y="6096"/>
                </a:lnTo>
                <a:lnTo>
                  <a:pt x="40893" y="6096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595114" y="2020823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30607" y="0"/>
                </a:moveTo>
                <a:lnTo>
                  <a:pt x="0" y="0"/>
                </a:lnTo>
                <a:lnTo>
                  <a:pt x="0" y="6096"/>
                </a:lnTo>
                <a:lnTo>
                  <a:pt x="40894" y="6096"/>
                </a:lnTo>
                <a:lnTo>
                  <a:pt x="30607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712464" y="2026920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51181" y="0"/>
                </a:moveTo>
                <a:lnTo>
                  <a:pt x="10287" y="0"/>
                </a:lnTo>
                <a:lnTo>
                  <a:pt x="0" y="7492"/>
                </a:lnTo>
                <a:lnTo>
                  <a:pt x="51181" y="7492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4595114" y="2026920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40894" y="0"/>
                </a:moveTo>
                <a:lnTo>
                  <a:pt x="0" y="0"/>
                </a:lnTo>
                <a:lnTo>
                  <a:pt x="0" y="7492"/>
                </a:lnTo>
                <a:lnTo>
                  <a:pt x="51053" y="7492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701796" y="203453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61340" y="0"/>
                </a:moveTo>
                <a:lnTo>
                  <a:pt x="10287" y="0"/>
                </a:lnTo>
                <a:lnTo>
                  <a:pt x="0" y="7493"/>
                </a:lnTo>
                <a:lnTo>
                  <a:pt x="61340" y="7493"/>
                </a:lnTo>
                <a:lnTo>
                  <a:pt x="61340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4594225" y="203453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51053" y="0"/>
                </a:moveTo>
                <a:lnTo>
                  <a:pt x="0" y="0"/>
                </a:lnTo>
                <a:lnTo>
                  <a:pt x="0" y="7493"/>
                </a:lnTo>
                <a:lnTo>
                  <a:pt x="61340" y="7493"/>
                </a:lnTo>
                <a:lnTo>
                  <a:pt x="51053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692652" y="2042160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287" y="0"/>
                </a:lnTo>
                <a:lnTo>
                  <a:pt x="0" y="5968"/>
                </a:lnTo>
                <a:lnTo>
                  <a:pt x="71627" y="5968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4594733" y="2042160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5968"/>
                </a:lnTo>
                <a:lnTo>
                  <a:pt x="71627" y="5968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671315" y="205847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1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3681603" y="204825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81787" y="0"/>
                </a:moveTo>
                <a:lnTo>
                  <a:pt x="10160" y="0"/>
                </a:lnTo>
                <a:lnTo>
                  <a:pt x="0" y="6731"/>
                </a:lnTo>
                <a:lnTo>
                  <a:pt x="81787" y="6731"/>
                </a:lnTo>
                <a:lnTo>
                  <a:pt x="8178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4593844" y="204825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71627" y="0"/>
                </a:moveTo>
                <a:lnTo>
                  <a:pt x="0" y="0"/>
                </a:lnTo>
                <a:lnTo>
                  <a:pt x="0" y="6731"/>
                </a:lnTo>
                <a:lnTo>
                  <a:pt x="81787" y="6731"/>
                </a:lnTo>
                <a:lnTo>
                  <a:pt x="7162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4593844" y="205847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1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3660647" y="206571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4594352" y="206571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3651503" y="207263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4594986" y="207263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3640835" y="207943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594859" y="207943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3630167" y="20863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5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4594097" y="20863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5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3625596" y="209321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53" y="0"/>
                </a:lnTo>
              </a:path>
            </a:pathLst>
          </a:custGeom>
          <a:ln w="760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4594605" y="209321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53" y="0"/>
                </a:lnTo>
              </a:path>
            </a:pathLst>
          </a:custGeom>
          <a:ln w="760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3610355" y="2100072"/>
            <a:ext cx="1137920" cy="0"/>
          </a:xfrm>
          <a:custGeom>
            <a:avLst/>
            <a:gdLst/>
            <a:ahLst/>
            <a:cxnLst/>
            <a:rect l="l" t="t" r="r" b="b"/>
            <a:pathLst>
              <a:path w="1137920" h="0">
                <a:moveTo>
                  <a:pt x="0" y="0"/>
                </a:moveTo>
                <a:lnTo>
                  <a:pt x="1137920" y="0"/>
                </a:lnTo>
              </a:path>
            </a:pathLst>
          </a:custGeom>
          <a:ln w="6096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3599688" y="2106676"/>
            <a:ext cx="1159510" cy="0"/>
          </a:xfrm>
          <a:custGeom>
            <a:avLst/>
            <a:gdLst/>
            <a:ahLst/>
            <a:cxnLst/>
            <a:rect l="l" t="t" r="r" b="b"/>
            <a:pathLst>
              <a:path w="1159510" h="0">
                <a:moveTo>
                  <a:pt x="0" y="0"/>
                </a:moveTo>
                <a:lnTo>
                  <a:pt x="1159256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3589020" y="2114486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 h="0">
                <a:moveTo>
                  <a:pt x="0" y="0"/>
                </a:moveTo>
                <a:lnTo>
                  <a:pt x="1179321" y="0"/>
                </a:lnTo>
              </a:path>
            </a:pathLst>
          </a:custGeom>
          <a:ln w="7493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3579876" y="2121407"/>
            <a:ext cx="1199515" cy="0"/>
          </a:xfrm>
          <a:custGeom>
            <a:avLst/>
            <a:gdLst/>
            <a:ahLst/>
            <a:cxnLst/>
            <a:rect l="l" t="t" r="r" b="b"/>
            <a:pathLst>
              <a:path w="1199514" h="0">
                <a:moveTo>
                  <a:pt x="0" y="0"/>
                </a:moveTo>
                <a:lnTo>
                  <a:pt x="1199261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3569208" y="2128202"/>
            <a:ext cx="1220470" cy="0"/>
          </a:xfrm>
          <a:custGeom>
            <a:avLst/>
            <a:gdLst/>
            <a:ahLst/>
            <a:cxnLst/>
            <a:rect l="l" t="t" r="r" b="b"/>
            <a:pathLst>
              <a:path w="1220470" h="0">
                <a:moveTo>
                  <a:pt x="0" y="0"/>
                </a:moveTo>
                <a:lnTo>
                  <a:pt x="1220089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3558540" y="2135123"/>
            <a:ext cx="1242060" cy="0"/>
          </a:xfrm>
          <a:custGeom>
            <a:avLst/>
            <a:gdLst/>
            <a:ahLst/>
            <a:cxnLst/>
            <a:rect l="l" t="t" r="r" b="b"/>
            <a:pathLst>
              <a:path w="1242060" h="0">
                <a:moveTo>
                  <a:pt x="0" y="0"/>
                </a:moveTo>
                <a:lnTo>
                  <a:pt x="1241679" y="0"/>
                </a:lnTo>
              </a:path>
            </a:pathLst>
          </a:custGeom>
          <a:ln w="6096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3547871" y="2141918"/>
            <a:ext cx="1261745" cy="0"/>
          </a:xfrm>
          <a:custGeom>
            <a:avLst/>
            <a:gdLst/>
            <a:ahLst/>
            <a:cxnLst/>
            <a:rect l="l" t="t" r="r" b="b"/>
            <a:pathLst>
              <a:path w="1261745" h="0">
                <a:moveTo>
                  <a:pt x="0" y="0"/>
                </a:moveTo>
                <a:lnTo>
                  <a:pt x="1261617" y="0"/>
                </a:lnTo>
              </a:path>
            </a:pathLst>
          </a:custGeom>
          <a:ln w="7492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3538728" y="2148839"/>
            <a:ext cx="1281430" cy="0"/>
          </a:xfrm>
          <a:custGeom>
            <a:avLst/>
            <a:gdLst/>
            <a:ahLst/>
            <a:cxnLst/>
            <a:rect l="l" t="t" r="r" b="b"/>
            <a:pathLst>
              <a:path w="1281429" h="0">
                <a:moveTo>
                  <a:pt x="0" y="0"/>
                </a:moveTo>
                <a:lnTo>
                  <a:pt x="1281430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3528059" y="2155634"/>
            <a:ext cx="1303020" cy="0"/>
          </a:xfrm>
          <a:custGeom>
            <a:avLst/>
            <a:gdLst/>
            <a:ahLst/>
            <a:cxnLst/>
            <a:rect l="l" t="t" r="r" b="b"/>
            <a:pathLst>
              <a:path w="1303020" h="0">
                <a:moveTo>
                  <a:pt x="0" y="0"/>
                </a:moveTo>
                <a:lnTo>
                  <a:pt x="1302892" y="0"/>
                </a:lnTo>
              </a:path>
            </a:pathLst>
          </a:custGeom>
          <a:ln w="7492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3517391" y="2162555"/>
            <a:ext cx="1323975" cy="0"/>
          </a:xfrm>
          <a:custGeom>
            <a:avLst/>
            <a:gdLst/>
            <a:ahLst/>
            <a:cxnLst/>
            <a:rect l="l" t="t" r="r" b="b"/>
            <a:pathLst>
              <a:path w="1323975" h="0">
                <a:moveTo>
                  <a:pt x="0" y="0"/>
                </a:moveTo>
                <a:lnTo>
                  <a:pt x="1323721" y="0"/>
                </a:lnTo>
              </a:path>
            </a:pathLst>
          </a:custGeom>
          <a:ln w="6095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3508247" y="2169350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89" h="0">
                <a:moveTo>
                  <a:pt x="0" y="0"/>
                </a:moveTo>
                <a:lnTo>
                  <a:pt x="1342263" y="0"/>
                </a:lnTo>
              </a:path>
            </a:pathLst>
          </a:custGeom>
          <a:ln w="7493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3497579" y="2176272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726" y="0"/>
                </a:lnTo>
              </a:path>
            </a:pathLst>
          </a:custGeom>
          <a:ln w="6096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3486911" y="2183066"/>
            <a:ext cx="1384300" cy="0"/>
          </a:xfrm>
          <a:custGeom>
            <a:avLst/>
            <a:gdLst/>
            <a:ahLst/>
            <a:cxnLst/>
            <a:rect l="l" t="t" r="r" b="b"/>
            <a:pathLst>
              <a:path w="1384300" h="0">
                <a:moveTo>
                  <a:pt x="0" y="0"/>
                </a:moveTo>
                <a:lnTo>
                  <a:pt x="1383791" y="0"/>
                </a:lnTo>
              </a:path>
            </a:pathLst>
          </a:custGeom>
          <a:ln w="749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3486911" y="2190686"/>
            <a:ext cx="1383665" cy="0"/>
          </a:xfrm>
          <a:custGeom>
            <a:avLst/>
            <a:gdLst/>
            <a:ahLst/>
            <a:cxnLst/>
            <a:rect l="l" t="t" r="r" b="b"/>
            <a:pathLst>
              <a:path w="1383664" h="0">
                <a:moveTo>
                  <a:pt x="0" y="0"/>
                </a:moveTo>
                <a:lnTo>
                  <a:pt x="1383664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3497579" y="2197607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599" y="0"/>
                </a:lnTo>
              </a:path>
            </a:pathLst>
          </a:custGeom>
          <a:ln w="6095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3508247" y="2204402"/>
            <a:ext cx="1341120" cy="0"/>
          </a:xfrm>
          <a:custGeom>
            <a:avLst/>
            <a:gdLst/>
            <a:ahLst/>
            <a:cxnLst/>
            <a:rect l="l" t="t" r="r" b="b"/>
            <a:pathLst>
              <a:path w="1341120" h="0">
                <a:moveTo>
                  <a:pt x="0" y="0"/>
                </a:moveTo>
                <a:lnTo>
                  <a:pt x="1341119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3518915" y="221132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 h="0">
                <a:moveTo>
                  <a:pt x="0" y="0"/>
                </a:moveTo>
                <a:lnTo>
                  <a:pt x="1320927" y="0"/>
                </a:lnTo>
              </a:path>
            </a:pathLst>
          </a:custGeom>
          <a:ln w="6096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3529584" y="2218118"/>
            <a:ext cx="1298575" cy="0"/>
          </a:xfrm>
          <a:custGeom>
            <a:avLst/>
            <a:gdLst/>
            <a:ahLst/>
            <a:cxnLst/>
            <a:rect l="l" t="t" r="r" b="b"/>
            <a:pathLst>
              <a:path w="1298575" h="0">
                <a:moveTo>
                  <a:pt x="0" y="0"/>
                </a:moveTo>
                <a:lnTo>
                  <a:pt x="1298448" y="0"/>
                </a:lnTo>
              </a:path>
            </a:pathLst>
          </a:custGeom>
          <a:ln w="7492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3540252" y="2225548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 h="0">
                <a:moveTo>
                  <a:pt x="0" y="0"/>
                </a:moveTo>
                <a:lnTo>
                  <a:pt x="1278509" y="0"/>
                </a:lnTo>
              </a:path>
            </a:pathLst>
          </a:custGeom>
          <a:ln w="7112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3550920" y="2231834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791" y="0"/>
                </a:lnTo>
              </a:path>
            </a:pathLst>
          </a:custGeom>
          <a:ln w="749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3561588" y="2239454"/>
            <a:ext cx="1235710" cy="0"/>
          </a:xfrm>
          <a:custGeom>
            <a:avLst/>
            <a:gdLst/>
            <a:ahLst/>
            <a:cxnLst/>
            <a:rect l="l" t="t" r="r" b="b"/>
            <a:pathLst>
              <a:path w="1235710" h="0">
                <a:moveTo>
                  <a:pt x="0" y="0"/>
                </a:moveTo>
                <a:lnTo>
                  <a:pt x="123571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3572255" y="2245550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4120" y="0"/>
                </a:lnTo>
              </a:path>
            </a:pathLst>
          </a:custGeom>
          <a:ln w="7493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3582923" y="2253170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4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2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3593591" y="2260092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6095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3604259" y="2266886"/>
            <a:ext cx="1150620" cy="0"/>
          </a:xfrm>
          <a:custGeom>
            <a:avLst/>
            <a:gdLst/>
            <a:ahLst/>
            <a:cxnLst/>
            <a:rect l="l" t="t" r="r" b="b"/>
            <a:pathLst>
              <a:path w="1150620" h="0">
                <a:moveTo>
                  <a:pt x="0" y="0"/>
                </a:moveTo>
                <a:lnTo>
                  <a:pt x="1150492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3614928" y="2273807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3625596" y="228060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4595114" y="228060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3636264" y="2287523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4594859" y="2287523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3646932" y="2294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3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4594605" y="2294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3657600" y="22981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21209" y="13588"/>
                </a:lnTo>
                <a:lnTo>
                  <a:pt x="106552" y="1358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4594859" y="22981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3" y="13588"/>
                </a:lnTo>
                <a:lnTo>
                  <a:pt x="96012" y="685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3678935" y="231190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10667" y="5968"/>
                </a:lnTo>
                <a:lnTo>
                  <a:pt x="85343" y="5968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4594859" y="231190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0" y="5968"/>
                </a:lnTo>
                <a:lnTo>
                  <a:pt x="74675" y="5968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3700271" y="232549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7" y="0"/>
                </a:moveTo>
                <a:lnTo>
                  <a:pt x="0" y="0"/>
                </a:lnTo>
                <a:lnTo>
                  <a:pt x="10540" y="7619"/>
                </a:lnTo>
                <a:lnTo>
                  <a:pt x="64007" y="7619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3689603" y="2318004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675" y="0"/>
                </a:moveTo>
                <a:lnTo>
                  <a:pt x="0" y="0"/>
                </a:lnTo>
                <a:lnTo>
                  <a:pt x="10668" y="7493"/>
                </a:lnTo>
                <a:lnTo>
                  <a:pt x="74675" y="7493"/>
                </a:lnTo>
                <a:lnTo>
                  <a:pt x="7467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4594605" y="232549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8" y="0"/>
                </a:moveTo>
                <a:lnTo>
                  <a:pt x="0" y="0"/>
                </a:lnTo>
                <a:lnTo>
                  <a:pt x="0" y="7619"/>
                </a:lnTo>
                <a:lnTo>
                  <a:pt x="53340" y="7619"/>
                </a:lnTo>
                <a:lnTo>
                  <a:pt x="64008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4594605" y="2318004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549" y="0"/>
                </a:moveTo>
                <a:lnTo>
                  <a:pt x="0" y="0"/>
                </a:lnTo>
                <a:lnTo>
                  <a:pt x="0" y="7493"/>
                </a:lnTo>
                <a:lnTo>
                  <a:pt x="64008" y="7493"/>
                </a:lnTo>
                <a:lnTo>
                  <a:pt x="7454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3710940" y="2331720"/>
            <a:ext cx="53340" cy="15240"/>
          </a:xfrm>
          <a:custGeom>
            <a:avLst/>
            <a:gdLst/>
            <a:ahLst/>
            <a:cxnLst/>
            <a:rect l="l" t="t" r="r" b="b"/>
            <a:pathLst>
              <a:path w="53339" h="15239">
                <a:moveTo>
                  <a:pt x="53339" y="0"/>
                </a:moveTo>
                <a:lnTo>
                  <a:pt x="0" y="0"/>
                </a:lnTo>
                <a:lnTo>
                  <a:pt x="10668" y="7492"/>
                </a:lnTo>
                <a:lnTo>
                  <a:pt x="21209" y="15112"/>
                </a:lnTo>
                <a:lnTo>
                  <a:pt x="53339" y="15112"/>
                </a:lnTo>
                <a:lnTo>
                  <a:pt x="5333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4594478" y="2331720"/>
            <a:ext cx="53975" cy="15240"/>
          </a:xfrm>
          <a:custGeom>
            <a:avLst/>
            <a:gdLst/>
            <a:ahLst/>
            <a:cxnLst/>
            <a:rect l="l" t="t" r="r" b="b"/>
            <a:pathLst>
              <a:path w="53975" h="15239">
                <a:moveTo>
                  <a:pt x="53467" y="0"/>
                </a:moveTo>
                <a:lnTo>
                  <a:pt x="0" y="0"/>
                </a:lnTo>
                <a:lnTo>
                  <a:pt x="0" y="15112"/>
                </a:lnTo>
                <a:lnTo>
                  <a:pt x="32131" y="15112"/>
                </a:lnTo>
                <a:lnTo>
                  <a:pt x="42799" y="7492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3753865" y="2360802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541" y="0"/>
                </a:moveTo>
                <a:lnTo>
                  <a:pt x="0" y="0"/>
                </a:lnTo>
                <a:lnTo>
                  <a:pt x="10541" y="6858"/>
                </a:lnTo>
                <a:lnTo>
                  <a:pt x="1054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3743197" y="235407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209" y="0"/>
                </a:moveTo>
                <a:lnTo>
                  <a:pt x="0" y="0"/>
                </a:lnTo>
                <a:lnTo>
                  <a:pt x="10667" y="6730"/>
                </a:lnTo>
                <a:lnTo>
                  <a:pt x="21209" y="6730"/>
                </a:lnTo>
                <a:lnTo>
                  <a:pt x="21209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3732276" y="2346960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131" y="0"/>
                </a:moveTo>
                <a:lnTo>
                  <a:pt x="0" y="0"/>
                </a:lnTo>
                <a:lnTo>
                  <a:pt x="10922" y="7112"/>
                </a:lnTo>
                <a:lnTo>
                  <a:pt x="32131" y="7112"/>
                </a:lnTo>
                <a:lnTo>
                  <a:pt x="3213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594478" y="2360802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0" y="6858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4594478" y="235407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336" y="0"/>
                </a:moveTo>
                <a:lnTo>
                  <a:pt x="0" y="0"/>
                </a:lnTo>
                <a:lnTo>
                  <a:pt x="0" y="6730"/>
                </a:lnTo>
                <a:lnTo>
                  <a:pt x="10668" y="6730"/>
                </a:lnTo>
                <a:lnTo>
                  <a:pt x="2133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4594478" y="2346960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258" y="0"/>
                </a:moveTo>
                <a:lnTo>
                  <a:pt x="0" y="0"/>
                </a:lnTo>
                <a:lnTo>
                  <a:pt x="0" y="7112"/>
                </a:lnTo>
                <a:lnTo>
                  <a:pt x="21336" y="7112"/>
                </a:lnTo>
                <a:lnTo>
                  <a:pt x="3225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3764279" y="3753611"/>
            <a:ext cx="48895" cy="138430"/>
          </a:xfrm>
          <a:custGeom>
            <a:avLst/>
            <a:gdLst/>
            <a:ahLst/>
            <a:cxnLst/>
            <a:rect l="l" t="t" r="r" b="b"/>
            <a:pathLst>
              <a:path w="48895" h="138429">
                <a:moveTo>
                  <a:pt x="48514" y="0"/>
                </a:moveTo>
                <a:lnTo>
                  <a:pt x="0" y="48260"/>
                </a:lnTo>
                <a:lnTo>
                  <a:pt x="0" y="138175"/>
                </a:lnTo>
                <a:lnTo>
                  <a:pt x="48514" y="89788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3764279" y="3596513"/>
            <a:ext cx="892810" cy="0"/>
          </a:xfrm>
          <a:custGeom>
            <a:avLst/>
            <a:gdLst/>
            <a:ahLst/>
            <a:cxnLst/>
            <a:rect l="l" t="t" r="r" b="b"/>
            <a:pathLst>
              <a:path w="892810" h="0">
                <a:moveTo>
                  <a:pt x="0" y="0"/>
                </a:moveTo>
                <a:lnTo>
                  <a:pt x="892683" y="0"/>
                </a:lnTo>
              </a:path>
            </a:pathLst>
          </a:custGeom>
          <a:ln w="48514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3764279" y="3476244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513"/>
                </a:lnTo>
                <a:lnTo>
                  <a:pt x="0" y="145795"/>
                </a:lnTo>
                <a:lnTo>
                  <a:pt x="48514" y="9702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3486911" y="347624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325627" y="0"/>
                </a:moveTo>
                <a:lnTo>
                  <a:pt x="48387" y="186181"/>
                </a:lnTo>
                <a:lnTo>
                  <a:pt x="0" y="234695"/>
                </a:lnTo>
                <a:lnTo>
                  <a:pt x="276860" y="48132"/>
                </a:lnTo>
                <a:lnTo>
                  <a:pt x="32562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608829" y="347624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48387" y="0"/>
                </a:moveTo>
                <a:lnTo>
                  <a:pt x="0" y="48132"/>
                </a:lnTo>
                <a:lnTo>
                  <a:pt x="276860" y="234695"/>
                </a:lnTo>
                <a:lnTo>
                  <a:pt x="325374" y="186181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3742944" y="3525011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20446" y="0"/>
                </a:moveTo>
                <a:lnTo>
                  <a:pt x="10286" y="6858"/>
                </a:lnTo>
                <a:lnTo>
                  <a:pt x="0" y="13588"/>
                </a:lnTo>
                <a:lnTo>
                  <a:pt x="20446" y="13588"/>
                </a:lnTo>
                <a:lnTo>
                  <a:pt x="2044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4607686" y="3525011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0" y="0"/>
                </a:moveTo>
                <a:lnTo>
                  <a:pt x="0" y="13588"/>
                </a:lnTo>
                <a:lnTo>
                  <a:pt x="20447" y="1358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3733800" y="3538728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30734" y="0"/>
                </a:moveTo>
                <a:lnTo>
                  <a:pt x="10160" y="0"/>
                </a:lnTo>
                <a:lnTo>
                  <a:pt x="0" y="6096"/>
                </a:lnTo>
                <a:lnTo>
                  <a:pt x="30734" y="6096"/>
                </a:lnTo>
                <a:lnTo>
                  <a:pt x="30734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4608321" y="3538728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20447" y="0"/>
                </a:moveTo>
                <a:lnTo>
                  <a:pt x="0" y="0"/>
                </a:lnTo>
                <a:lnTo>
                  <a:pt x="0" y="6096"/>
                </a:lnTo>
                <a:lnTo>
                  <a:pt x="30606" y="6096"/>
                </a:lnTo>
                <a:lnTo>
                  <a:pt x="2044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3723132" y="3544823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40893" y="0"/>
                </a:moveTo>
                <a:lnTo>
                  <a:pt x="10159" y="0"/>
                </a:lnTo>
                <a:lnTo>
                  <a:pt x="0" y="7492"/>
                </a:lnTo>
                <a:lnTo>
                  <a:pt x="40893" y="7492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4608195" y="3544823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30733" y="0"/>
                </a:moveTo>
                <a:lnTo>
                  <a:pt x="0" y="0"/>
                </a:lnTo>
                <a:lnTo>
                  <a:pt x="0" y="7492"/>
                </a:lnTo>
                <a:lnTo>
                  <a:pt x="41020" y="7492"/>
                </a:lnTo>
                <a:lnTo>
                  <a:pt x="3073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3712464" y="355244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51181" y="0"/>
                </a:moveTo>
                <a:lnTo>
                  <a:pt x="10287" y="0"/>
                </a:lnTo>
                <a:lnTo>
                  <a:pt x="0" y="6095"/>
                </a:lnTo>
                <a:lnTo>
                  <a:pt x="51181" y="6095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608829" y="355244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40894" y="0"/>
                </a:moveTo>
                <a:lnTo>
                  <a:pt x="0" y="0"/>
                </a:lnTo>
                <a:lnTo>
                  <a:pt x="0" y="6095"/>
                </a:lnTo>
                <a:lnTo>
                  <a:pt x="51181" y="6095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3701796" y="355854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61467" y="0"/>
                </a:moveTo>
                <a:lnTo>
                  <a:pt x="10287" y="0"/>
                </a:lnTo>
                <a:lnTo>
                  <a:pt x="0" y="7493"/>
                </a:lnTo>
                <a:lnTo>
                  <a:pt x="61467" y="7493"/>
                </a:lnTo>
                <a:lnTo>
                  <a:pt x="61467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607814" y="355854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51181" y="0"/>
                </a:moveTo>
                <a:lnTo>
                  <a:pt x="0" y="0"/>
                </a:lnTo>
                <a:lnTo>
                  <a:pt x="0" y="7493"/>
                </a:lnTo>
                <a:lnTo>
                  <a:pt x="61468" y="7493"/>
                </a:lnTo>
                <a:lnTo>
                  <a:pt x="511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3692652" y="356615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160" y="0"/>
                </a:lnTo>
                <a:lnTo>
                  <a:pt x="0" y="6095"/>
                </a:lnTo>
                <a:lnTo>
                  <a:pt x="71627" y="6095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608448" y="356615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6095"/>
                </a:lnTo>
                <a:lnTo>
                  <a:pt x="71627" y="6095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3671315" y="3572255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92201" y="0"/>
                </a:moveTo>
                <a:lnTo>
                  <a:pt x="20447" y="0"/>
                </a:lnTo>
                <a:lnTo>
                  <a:pt x="0" y="15113"/>
                </a:lnTo>
                <a:lnTo>
                  <a:pt x="92201" y="15113"/>
                </a:lnTo>
                <a:lnTo>
                  <a:pt x="92201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608829" y="3572255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71755" y="0"/>
                </a:moveTo>
                <a:lnTo>
                  <a:pt x="0" y="0"/>
                </a:lnTo>
                <a:lnTo>
                  <a:pt x="0" y="15113"/>
                </a:lnTo>
                <a:lnTo>
                  <a:pt x="92202" y="15113"/>
                </a:lnTo>
                <a:lnTo>
                  <a:pt x="82042" y="7493"/>
                </a:lnTo>
                <a:lnTo>
                  <a:pt x="7175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3660647" y="358952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607686" y="358952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3651503" y="359733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4608321" y="359733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3640835" y="360425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4608829" y="360425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3630167" y="361105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4608703" y="361105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3625596" y="361874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41" y="0"/>
                </a:lnTo>
              </a:path>
            </a:pathLst>
          </a:custGeom>
          <a:ln w="7606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4607940" y="3618738"/>
            <a:ext cx="143510" cy="0"/>
          </a:xfrm>
          <a:custGeom>
            <a:avLst/>
            <a:gdLst/>
            <a:ahLst/>
            <a:cxnLst/>
            <a:rect l="l" t="t" r="r" b="b"/>
            <a:pathLst>
              <a:path w="143510" h="0">
                <a:moveTo>
                  <a:pt x="0" y="0"/>
                </a:moveTo>
                <a:lnTo>
                  <a:pt x="143383" y="0"/>
                </a:lnTo>
              </a:path>
            </a:pathLst>
          </a:custGeom>
          <a:ln w="6858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3610355" y="3624770"/>
            <a:ext cx="1151890" cy="0"/>
          </a:xfrm>
          <a:custGeom>
            <a:avLst/>
            <a:gdLst/>
            <a:ahLst/>
            <a:cxnLst/>
            <a:rect l="l" t="t" r="r" b="b"/>
            <a:pathLst>
              <a:path w="1151889" h="0">
                <a:moveTo>
                  <a:pt x="0" y="0"/>
                </a:moveTo>
                <a:lnTo>
                  <a:pt x="1151890" y="0"/>
                </a:lnTo>
              </a:path>
            </a:pathLst>
          </a:custGeom>
          <a:ln w="7493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3599688" y="3631691"/>
            <a:ext cx="1173480" cy="0"/>
          </a:xfrm>
          <a:custGeom>
            <a:avLst/>
            <a:gdLst/>
            <a:ahLst/>
            <a:cxnLst/>
            <a:rect l="l" t="t" r="r" b="b"/>
            <a:pathLst>
              <a:path w="1173479" h="0">
                <a:moveTo>
                  <a:pt x="0" y="0"/>
                </a:moveTo>
                <a:lnTo>
                  <a:pt x="1173352" y="0"/>
                </a:lnTo>
              </a:path>
            </a:pathLst>
          </a:custGeom>
          <a:ln w="6095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3589020" y="3638486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 h="0">
                <a:moveTo>
                  <a:pt x="0" y="0"/>
                </a:moveTo>
                <a:lnTo>
                  <a:pt x="1193291" y="0"/>
                </a:lnTo>
              </a:path>
            </a:pathLst>
          </a:custGeom>
          <a:ln w="7493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3579876" y="3645408"/>
            <a:ext cx="1212850" cy="0"/>
          </a:xfrm>
          <a:custGeom>
            <a:avLst/>
            <a:gdLst/>
            <a:ahLst/>
            <a:cxnLst/>
            <a:rect l="l" t="t" r="r" b="b"/>
            <a:pathLst>
              <a:path w="1212850" h="0">
                <a:moveTo>
                  <a:pt x="0" y="0"/>
                </a:moveTo>
                <a:lnTo>
                  <a:pt x="1212596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3569208" y="3652202"/>
            <a:ext cx="1233805" cy="0"/>
          </a:xfrm>
          <a:custGeom>
            <a:avLst/>
            <a:gdLst/>
            <a:ahLst/>
            <a:cxnLst/>
            <a:rect l="l" t="t" r="r" b="b"/>
            <a:pathLst>
              <a:path w="1233804" h="0">
                <a:moveTo>
                  <a:pt x="0" y="0"/>
                </a:moveTo>
                <a:lnTo>
                  <a:pt x="1233804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3558540" y="3659822"/>
            <a:ext cx="1255395" cy="0"/>
          </a:xfrm>
          <a:custGeom>
            <a:avLst/>
            <a:gdLst/>
            <a:ahLst/>
            <a:cxnLst/>
            <a:rect l="l" t="t" r="r" b="b"/>
            <a:pathLst>
              <a:path w="1255395" h="0">
                <a:moveTo>
                  <a:pt x="0" y="0"/>
                </a:moveTo>
                <a:lnTo>
                  <a:pt x="1255268" y="0"/>
                </a:lnTo>
              </a:path>
            </a:pathLst>
          </a:custGeom>
          <a:ln w="7493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3549396" y="3665918"/>
            <a:ext cx="1273810" cy="0"/>
          </a:xfrm>
          <a:custGeom>
            <a:avLst/>
            <a:gdLst/>
            <a:ahLst/>
            <a:cxnLst/>
            <a:rect l="l" t="t" r="r" b="b"/>
            <a:pathLst>
              <a:path w="1273810" h="0">
                <a:moveTo>
                  <a:pt x="0" y="0"/>
                </a:moveTo>
                <a:lnTo>
                  <a:pt x="1273809" y="0"/>
                </a:lnTo>
              </a:path>
            </a:pathLst>
          </a:custGeom>
          <a:ln w="7492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3538728" y="3673538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 h="0">
                <a:moveTo>
                  <a:pt x="0" y="0"/>
                </a:moveTo>
                <a:lnTo>
                  <a:pt x="1295273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3528059" y="3680459"/>
            <a:ext cx="1315720" cy="0"/>
          </a:xfrm>
          <a:custGeom>
            <a:avLst/>
            <a:gdLst/>
            <a:ahLst/>
            <a:cxnLst/>
            <a:rect l="l" t="t" r="r" b="b"/>
            <a:pathLst>
              <a:path w="1315720" h="0">
                <a:moveTo>
                  <a:pt x="0" y="0"/>
                </a:moveTo>
                <a:lnTo>
                  <a:pt x="1315212" y="0"/>
                </a:lnTo>
              </a:path>
            </a:pathLst>
          </a:custGeom>
          <a:ln w="6095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3517391" y="3687254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40" y="0"/>
                </a:lnTo>
              </a:path>
            </a:pathLst>
          </a:custGeom>
          <a:ln w="7493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3508247" y="369417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5978" y="0"/>
                </a:lnTo>
              </a:path>
            </a:pathLst>
          </a:custGeom>
          <a:ln w="6096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3497579" y="3700970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2" y="0"/>
                </a:lnTo>
              </a:path>
            </a:pathLst>
          </a:custGeom>
          <a:ln w="7493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3486911" y="370840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11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3486911" y="3714686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493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3497579" y="3722306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4" h="0">
                <a:moveTo>
                  <a:pt x="0" y="0"/>
                </a:moveTo>
                <a:lnTo>
                  <a:pt x="1377188" y="0"/>
                </a:lnTo>
              </a:path>
            </a:pathLst>
          </a:custGeom>
          <a:ln w="7492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3508247" y="3728402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6232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3518915" y="3736022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516" y="0"/>
                </a:lnTo>
              </a:path>
            </a:pathLst>
          </a:custGeom>
          <a:ln w="7493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3529584" y="3742944"/>
            <a:ext cx="1313815" cy="0"/>
          </a:xfrm>
          <a:custGeom>
            <a:avLst/>
            <a:gdLst/>
            <a:ahLst/>
            <a:cxnLst/>
            <a:rect l="l" t="t" r="r" b="b"/>
            <a:pathLst>
              <a:path w="1313814" h="0">
                <a:moveTo>
                  <a:pt x="0" y="0"/>
                </a:moveTo>
                <a:lnTo>
                  <a:pt x="1313561" y="0"/>
                </a:lnTo>
              </a:path>
            </a:pathLst>
          </a:custGeom>
          <a:ln w="6096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3540252" y="374973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844" y="0"/>
                </a:lnTo>
              </a:path>
            </a:pathLst>
          </a:custGeom>
          <a:ln w="7493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3550920" y="3756659"/>
            <a:ext cx="1271270" cy="0"/>
          </a:xfrm>
          <a:custGeom>
            <a:avLst/>
            <a:gdLst/>
            <a:ahLst/>
            <a:cxnLst/>
            <a:rect l="l" t="t" r="r" b="b"/>
            <a:pathLst>
              <a:path w="1271270" h="0">
                <a:moveTo>
                  <a:pt x="0" y="0"/>
                </a:moveTo>
                <a:lnTo>
                  <a:pt x="1270889" y="0"/>
                </a:lnTo>
              </a:path>
            </a:pathLst>
          </a:custGeom>
          <a:ln w="6095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3561588" y="3763454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172" y="0"/>
                </a:lnTo>
              </a:path>
            </a:pathLst>
          </a:custGeom>
          <a:ln w="7493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572255" y="3770376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89" h="0">
                <a:moveTo>
                  <a:pt x="0" y="0"/>
                </a:moveTo>
                <a:lnTo>
                  <a:pt x="1228090" y="0"/>
                </a:lnTo>
              </a:path>
            </a:pathLst>
          </a:custGeom>
          <a:ln w="6096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582923" y="3777170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 h="0">
                <a:moveTo>
                  <a:pt x="0" y="0"/>
                </a:moveTo>
                <a:lnTo>
                  <a:pt x="1206500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593591" y="378409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418" y="0"/>
                </a:lnTo>
              </a:path>
            </a:pathLst>
          </a:custGeom>
          <a:ln w="6095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3604259" y="3790886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614928" y="3797808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3625596" y="380460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4608448" y="380460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3636264" y="38122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4608195" y="38122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3646932" y="3818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0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4608448" y="381831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2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3668267" y="383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3657600" y="382581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4608067" y="383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4608067" y="382581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3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3678935" y="383590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10667" y="7493"/>
                </a:lnTo>
                <a:lnTo>
                  <a:pt x="85089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4608321" y="383590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0" y="7493"/>
                </a:lnTo>
                <a:lnTo>
                  <a:pt x="74422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3700271" y="385038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753" y="0"/>
                </a:moveTo>
                <a:lnTo>
                  <a:pt x="0" y="0"/>
                </a:lnTo>
                <a:lnTo>
                  <a:pt x="10540" y="6731"/>
                </a:lnTo>
                <a:lnTo>
                  <a:pt x="63753" y="6731"/>
                </a:lnTo>
                <a:lnTo>
                  <a:pt x="6375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3689603" y="3843528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10668" y="6731"/>
                </a:lnTo>
                <a:lnTo>
                  <a:pt x="74422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4608576" y="385038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881" y="0"/>
                </a:moveTo>
                <a:lnTo>
                  <a:pt x="0" y="0"/>
                </a:lnTo>
                <a:lnTo>
                  <a:pt x="0" y="6731"/>
                </a:lnTo>
                <a:lnTo>
                  <a:pt x="53212" y="6731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4608576" y="3843528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0" y="6731"/>
                </a:lnTo>
                <a:lnTo>
                  <a:pt x="63881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3721608" y="38641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4" y="0"/>
                </a:moveTo>
                <a:lnTo>
                  <a:pt x="0" y="0"/>
                </a:lnTo>
                <a:lnTo>
                  <a:pt x="10540" y="6731"/>
                </a:lnTo>
                <a:lnTo>
                  <a:pt x="42544" y="6731"/>
                </a:lnTo>
                <a:lnTo>
                  <a:pt x="42544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3710940" y="38572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212" y="0"/>
                </a:moveTo>
                <a:lnTo>
                  <a:pt x="0" y="0"/>
                </a:lnTo>
                <a:lnTo>
                  <a:pt x="10668" y="6730"/>
                </a:lnTo>
                <a:lnTo>
                  <a:pt x="53212" y="6730"/>
                </a:lnTo>
                <a:lnTo>
                  <a:pt x="5321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4608576" y="38641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0" y="6731"/>
                </a:lnTo>
                <a:lnTo>
                  <a:pt x="31876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4608576" y="38572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086" y="0"/>
                </a:moveTo>
                <a:lnTo>
                  <a:pt x="0" y="0"/>
                </a:lnTo>
                <a:lnTo>
                  <a:pt x="0" y="6730"/>
                </a:lnTo>
                <a:lnTo>
                  <a:pt x="42545" y="6730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3732276" y="38709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10668" y="6984"/>
                </a:lnTo>
                <a:lnTo>
                  <a:pt x="21209" y="14096"/>
                </a:lnTo>
                <a:lnTo>
                  <a:pt x="31876" y="21081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4608448" y="38709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0" y="21081"/>
                </a:lnTo>
                <a:lnTo>
                  <a:pt x="10667" y="14096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 txBox="1"/>
          <p:nvPr/>
        </p:nvSpPr>
        <p:spPr>
          <a:xfrm>
            <a:off x="4042028" y="2020950"/>
            <a:ext cx="36068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OR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6" name="object 776"/>
          <p:cNvSpPr txBox="1"/>
          <p:nvPr/>
        </p:nvSpPr>
        <p:spPr>
          <a:xfrm>
            <a:off x="5324347" y="2020646"/>
            <a:ext cx="75628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0990" algn="l"/>
                <a:tab pos="632460" algn="l"/>
              </a:tabLst>
            </a:pPr>
            <a:r>
              <a:rPr dirty="0" u="sng" sz="1750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750" spc="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750" b="1">
                <a:latin typeface="Times New Roman"/>
                <a:cs typeface="Times New Roman"/>
              </a:rPr>
              <a:t>	</a:t>
            </a:r>
            <a:r>
              <a:rPr dirty="0" baseline="1587" sz="2625" b="1">
                <a:latin typeface="Times New Roman"/>
                <a:cs typeface="Times New Roman"/>
              </a:rPr>
              <a:t>C	</a:t>
            </a:r>
            <a:r>
              <a:rPr dirty="0" u="sng" baseline="1587" sz="262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1587" sz="2625" spc="-1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endParaRPr baseline="1587" sz="2625">
              <a:latin typeface="Times New Roman"/>
              <a:cs typeface="Times New Roman"/>
            </a:endParaRPr>
          </a:p>
        </p:txBody>
      </p:sp>
      <p:sp>
        <p:nvSpPr>
          <p:cNvPr id="777" name="object 777"/>
          <p:cNvSpPr txBox="1"/>
          <p:nvPr/>
        </p:nvSpPr>
        <p:spPr>
          <a:xfrm>
            <a:off x="4042028" y="3538854"/>
            <a:ext cx="34861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OE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8" name="object 778"/>
          <p:cNvSpPr/>
          <p:nvPr/>
        </p:nvSpPr>
        <p:spPr>
          <a:xfrm>
            <a:off x="2545842" y="153695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2545842" y="1058417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 txBox="1"/>
          <p:nvPr/>
        </p:nvSpPr>
        <p:spPr>
          <a:xfrm>
            <a:off x="2671317" y="1057402"/>
            <a:ext cx="1010285" cy="42290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 b="1">
                <a:latin typeface="Times New Roman"/>
                <a:cs typeface="Times New Roman"/>
              </a:rPr>
              <a:t>Product</a:t>
            </a:r>
            <a:r>
              <a:rPr dirty="0" sz="130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and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300" spc="-15" b="1">
                <a:latin typeface="Times New Roman"/>
                <a:cs typeface="Times New Roman"/>
              </a:rPr>
              <a:t>input</a:t>
            </a:r>
            <a:r>
              <a:rPr dirty="0" sz="1300" spc="-6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81" name="object 781"/>
          <p:cNvSpPr/>
          <p:nvPr/>
        </p:nvSpPr>
        <p:spPr>
          <a:xfrm>
            <a:off x="2545842" y="153695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2545842" y="1058417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 txBox="1"/>
          <p:nvPr/>
        </p:nvSpPr>
        <p:spPr>
          <a:xfrm>
            <a:off x="4651375" y="4224909"/>
            <a:ext cx="113220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15" b="1">
                <a:latin typeface="Times New Roman"/>
                <a:cs typeface="Times New Roman"/>
              </a:rPr>
              <a:t>OR-OE=OI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4" name="object 784"/>
          <p:cNvSpPr txBox="1"/>
          <p:nvPr/>
        </p:nvSpPr>
        <p:spPr>
          <a:xfrm>
            <a:off x="5516626" y="4501718"/>
            <a:ext cx="148526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b="1">
                <a:latin typeface="Times New Roman"/>
                <a:cs typeface="Times New Roman"/>
              </a:rPr>
              <a:t>OI</a:t>
            </a:r>
            <a:r>
              <a:rPr dirty="0" sz="1750" spc="-240" b="1">
                <a:latin typeface="Times New Roman"/>
                <a:cs typeface="Times New Roman"/>
              </a:rPr>
              <a:t> </a:t>
            </a:r>
            <a:r>
              <a:rPr dirty="0" sz="1750" spc="10" b="1">
                <a:latin typeface="Times New Roman"/>
                <a:cs typeface="Times New Roman"/>
              </a:rPr>
              <a:t>-</a:t>
            </a:r>
            <a:r>
              <a:rPr dirty="0" sz="1750" spc="10" b="1">
                <a:latin typeface="Symbol"/>
                <a:cs typeface="Symbol"/>
              </a:rPr>
              <a:t></a:t>
            </a:r>
            <a:r>
              <a:rPr dirty="0" sz="1750" spc="10" b="1">
                <a:latin typeface="Times New Roman"/>
                <a:cs typeface="Times New Roman"/>
              </a:rPr>
              <a:t>NOA=C-I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5" name="object 785"/>
          <p:cNvSpPr txBox="1"/>
          <p:nvPr/>
        </p:nvSpPr>
        <p:spPr>
          <a:xfrm>
            <a:off x="6665721" y="4779391"/>
            <a:ext cx="179197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latin typeface="Times New Roman"/>
                <a:cs typeface="Times New Roman"/>
              </a:rPr>
              <a:t>C-I</a:t>
            </a:r>
            <a:r>
              <a:rPr dirty="0" sz="1750" spc="-210" b="1">
                <a:latin typeface="Times New Roman"/>
                <a:cs typeface="Times New Roman"/>
              </a:rPr>
              <a:t> </a:t>
            </a:r>
            <a:r>
              <a:rPr dirty="0" sz="1750" spc="-15" b="1">
                <a:latin typeface="Times New Roman"/>
                <a:cs typeface="Times New Roman"/>
              </a:rPr>
              <a:t>-</a:t>
            </a:r>
            <a:r>
              <a:rPr dirty="0" sz="1750" spc="-15" b="1">
                <a:latin typeface="Symbol"/>
                <a:cs typeface="Symbol"/>
              </a:rPr>
              <a:t></a:t>
            </a:r>
            <a:r>
              <a:rPr dirty="0" sz="1750" spc="-15" b="1">
                <a:latin typeface="Times New Roman"/>
                <a:cs typeface="Times New Roman"/>
              </a:rPr>
              <a:t>NFA+NFI=d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6" name="object 786"/>
          <p:cNvSpPr/>
          <p:nvPr/>
        </p:nvSpPr>
        <p:spPr>
          <a:xfrm>
            <a:off x="6643878" y="4536185"/>
            <a:ext cx="388620" cy="556260"/>
          </a:xfrm>
          <a:custGeom>
            <a:avLst/>
            <a:gdLst/>
            <a:ahLst/>
            <a:cxnLst/>
            <a:rect l="l" t="t" r="r" b="b"/>
            <a:pathLst>
              <a:path w="388620" h="556260">
                <a:moveTo>
                  <a:pt x="0" y="555751"/>
                </a:moveTo>
                <a:lnTo>
                  <a:pt x="388239" y="555751"/>
                </a:lnTo>
                <a:lnTo>
                  <a:pt x="388239" y="0"/>
                </a:lnTo>
                <a:lnTo>
                  <a:pt x="0" y="0"/>
                </a:lnTo>
                <a:lnTo>
                  <a:pt x="0" y="555751"/>
                </a:lnTo>
                <a:close/>
              </a:path>
            </a:pathLst>
          </a:custGeom>
          <a:ln w="6910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5481065" y="4260329"/>
            <a:ext cx="332105" cy="553720"/>
          </a:xfrm>
          <a:custGeom>
            <a:avLst/>
            <a:gdLst/>
            <a:ahLst/>
            <a:cxnLst/>
            <a:rect l="l" t="t" r="r" b="b"/>
            <a:pathLst>
              <a:path w="332104" h="553720">
                <a:moveTo>
                  <a:pt x="0" y="553097"/>
                </a:moveTo>
                <a:lnTo>
                  <a:pt x="331774" y="553097"/>
                </a:lnTo>
                <a:lnTo>
                  <a:pt x="331774" y="0"/>
                </a:lnTo>
                <a:lnTo>
                  <a:pt x="0" y="0"/>
                </a:lnTo>
                <a:lnTo>
                  <a:pt x="0" y="553097"/>
                </a:lnTo>
                <a:close/>
              </a:path>
            </a:pathLst>
          </a:custGeom>
          <a:ln w="6911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 txBox="1"/>
          <p:nvPr/>
        </p:nvSpPr>
        <p:spPr>
          <a:xfrm>
            <a:off x="64414" y="4584954"/>
            <a:ext cx="3124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i="1">
                <a:latin typeface="Times New Roman"/>
                <a:cs typeface="Times New Roman"/>
              </a:rPr>
              <a:t>K</a:t>
            </a:r>
            <a:r>
              <a:rPr dirty="0" sz="1200" spc="-5" i="1">
                <a:latin typeface="Times New Roman"/>
                <a:cs typeface="Times New Roman"/>
              </a:rPr>
              <a:t>ey</a:t>
            </a:r>
            <a:r>
              <a:rPr dirty="0" sz="1200" i="1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89" name="object 789"/>
          <p:cNvSpPr/>
          <p:nvPr/>
        </p:nvSpPr>
        <p:spPr>
          <a:xfrm>
            <a:off x="61197" y="4760976"/>
            <a:ext cx="429895" cy="203835"/>
          </a:xfrm>
          <a:custGeom>
            <a:avLst/>
            <a:gdLst/>
            <a:ahLst/>
            <a:cxnLst/>
            <a:rect l="l" t="t" r="r" b="b"/>
            <a:pathLst>
              <a:path w="429895" h="203835">
                <a:moveTo>
                  <a:pt x="0" y="203835"/>
                </a:moveTo>
                <a:lnTo>
                  <a:pt x="429895" y="203835"/>
                </a:lnTo>
                <a:lnTo>
                  <a:pt x="429895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491096" y="4760976"/>
            <a:ext cx="226060" cy="203835"/>
          </a:xfrm>
          <a:custGeom>
            <a:avLst/>
            <a:gdLst/>
            <a:ahLst/>
            <a:cxnLst/>
            <a:rect l="l" t="t" r="r" b="b"/>
            <a:pathLst>
              <a:path w="226059" h="203835">
                <a:moveTo>
                  <a:pt x="0" y="203835"/>
                </a:moveTo>
                <a:lnTo>
                  <a:pt x="226059" y="203835"/>
                </a:lnTo>
                <a:lnTo>
                  <a:pt x="226059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717156" y="4760976"/>
            <a:ext cx="2532380" cy="203835"/>
          </a:xfrm>
          <a:custGeom>
            <a:avLst/>
            <a:gdLst/>
            <a:ahLst/>
            <a:cxnLst/>
            <a:rect l="l" t="t" r="r" b="b"/>
            <a:pathLst>
              <a:path w="2532380" h="203835">
                <a:moveTo>
                  <a:pt x="0" y="203835"/>
                </a:moveTo>
                <a:lnTo>
                  <a:pt x="2532380" y="203835"/>
                </a:lnTo>
                <a:lnTo>
                  <a:pt x="2532380" y="0"/>
                </a:lnTo>
                <a:lnTo>
                  <a:pt x="0" y="0"/>
                </a:lnTo>
                <a:lnTo>
                  <a:pt x="0" y="20383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61197" y="4964747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491096" y="4964747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717156" y="4964747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61197" y="5139728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67"/>
                </a:moveTo>
                <a:lnTo>
                  <a:pt x="429895" y="174967"/>
                </a:lnTo>
                <a:lnTo>
                  <a:pt x="429895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491096" y="5139728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67"/>
                </a:moveTo>
                <a:lnTo>
                  <a:pt x="226059" y="174967"/>
                </a:lnTo>
                <a:lnTo>
                  <a:pt x="226059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717156" y="5139728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67"/>
                </a:moveTo>
                <a:lnTo>
                  <a:pt x="2532380" y="174967"/>
                </a:lnTo>
                <a:lnTo>
                  <a:pt x="2532380" y="0"/>
                </a:lnTo>
                <a:lnTo>
                  <a:pt x="0" y="0"/>
                </a:lnTo>
                <a:lnTo>
                  <a:pt x="0" y="17496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61197" y="5314734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94"/>
                </a:moveTo>
                <a:lnTo>
                  <a:pt x="429895" y="175094"/>
                </a:lnTo>
                <a:lnTo>
                  <a:pt x="429895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491096" y="5314734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94"/>
                </a:moveTo>
                <a:lnTo>
                  <a:pt x="226059" y="175094"/>
                </a:lnTo>
                <a:lnTo>
                  <a:pt x="226059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717156" y="5314734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94"/>
                </a:moveTo>
                <a:lnTo>
                  <a:pt x="2532380" y="175094"/>
                </a:lnTo>
                <a:lnTo>
                  <a:pt x="2532380" y="0"/>
                </a:lnTo>
                <a:lnTo>
                  <a:pt x="0" y="0"/>
                </a:lnTo>
                <a:lnTo>
                  <a:pt x="0" y="17509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61197" y="5489803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688"/>
                </a:moveTo>
                <a:lnTo>
                  <a:pt x="429895" y="174688"/>
                </a:lnTo>
                <a:lnTo>
                  <a:pt x="429895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491096" y="5489803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688"/>
                </a:moveTo>
                <a:lnTo>
                  <a:pt x="226059" y="174688"/>
                </a:lnTo>
                <a:lnTo>
                  <a:pt x="226059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717156" y="5489803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688"/>
                </a:moveTo>
                <a:lnTo>
                  <a:pt x="2532380" y="174688"/>
                </a:lnTo>
                <a:lnTo>
                  <a:pt x="2532380" y="0"/>
                </a:lnTo>
                <a:lnTo>
                  <a:pt x="0" y="0"/>
                </a:lnTo>
                <a:lnTo>
                  <a:pt x="0" y="174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61197" y="5664492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491096" y="5664492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717156" y="5664492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61197" y="5839434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4942"/>
                </a:moveTo>
                <a:lnTo>
                  <a:pt x="429895" y="174942"/>
                </a:lnTo>
                <a:lnTo>
                  <a:pt x="429895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491096" y="5839434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4942"/>
                </a:moveTo>
                <a:lnTo>
                  <a:pt x="226059" y="174942"/>
                </a:lnTo>
                <a:lnTo>
                  <a:pt x="226059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717156" y="5839434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4942"/>
                </a:moveTo>
                <a:lnTo>
                  <a:pt x="2532380" y="174942"/>
                </a:lnTo>
                <a:lnTo>
                  <a:pt x="2532380" y="0"/>
                </a:lnTo>
                <a:lnTo>
                  <a:pt x="0" y="0"/>
                </a:lnTo>
                <a:lnTo>
                  <a:pt x="0" y="17494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61197" y="6014377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69"/>
                </a:moveTo>
                <a:lnTo>
                  <a:pt x="429895" y="175069"/>
                </a:lnTo>
                <a:lnTo>
                  <a:pt x="429895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491096" y="6014377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69"/>
                </a:moveTo>
                <a:lnTo>
                  <a:pt x="226059" y="175069"/>
                </a:lnTo>
                <a:lnTo>
                  <a:pt x="226059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717156" y="6014377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69"/>
                </a:moveTo>
                <a:lnTo>
                  <a:pt x="2532380" y="175069"/>
                </a:lnTo>
                <a:lnTo>
                  <a:pt x="2532380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61197" y="6189459"/>
            <a:ext cx="429895" cy="175260"/>
          </a:xfrm>
          <a:custGeom>
            <a:avLst/>
            <a:gdLst/>
            <a:ahLst/>
            <a:cxnLst/>
            <a:rect l="l" t="t" r="r" b="b"/>
            <a:pathLst>
              <a:path w="429895" h="175260">
                <a:moveTo>
                  <a:pt x="0" y="175069"/>
                </a:moveTo>
                <a:lnTo>
                  <a:pt x="429895" y="175069"/>
                </a:lnTo>
                <a:lnTo>
                  <a:pt x="429895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491096" y="6189459"/>
            <a:ext cx="226060" cy="175260"/>
          </a:xfrm>
          <a:custGeom>
            <a:avLst/>
            <a:gdLst/>
            <a:ahLst/>
            <a:cxnLst/>
            <a:rect l="l" t="t" r="r" b="b"/>
            <a:pathLst>
              <a:path w="226059" h="175260">
                <a:moveTo>
                  <a:pt x="0" y="175069"/>
                </a:moveTo>
                <a:lnTo>
                  <a:pt x="226059" y="175069"/>
                </a:lnTo>
                <a:lnTo>
                  <a:pt x="226059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717156" y="6189459"/>
            <a:ext cx="2532380" cy="175260"/>
          </a:xfrm>
          <a:custGeom>
            <a:avLst/>
            <a:gdLst/>
            <a:ahLst/>
            <a:cxnLst/>
            <a:rect l="l" t="t" r="r" b="b"/>
            <a:pathLst>
              <a:path w="2532380" h="175260">
                <a:moveTo>
                  <a:pt x="0" y="175069"/>
                </a:moveTo>
                <a:lnTo>
                  <a:pt x="2532380" y="175069"/>
                </a:lnTo>
                <a:lnTo>
                  <a:pt x="2532380" y="0"/>
                </a:lnTo>
                <a:lnTo>
                  <a:pt x="0" y="0"/>
                </a:lnTo>
                <a:lnTo>
                  <a:pt x="0" y="17506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61197" y="6364528"/>
            <a:ext cx="429895" cy="203835"/>
          </a:xfrm>
          <a:custGeom>
            <a:avLst/>
            <a:gdLst/>
            <a:ahLst/>
            <a:cxnLst/>
            <a:rect l="l" t="t" r="r" b="b"/>
            <a:pathLst>
              <a:path w="429895" h="203834">
                <a:moveTo>
                  <a:pt x="0" y="203453"/>
                </a:moveTo>
                <a:lnTo>
                  <a:pt x="429895" y="203453"/>
                </a:lnTo>
                <a:lnTo>
                  <a:pt x="429895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491096" y="6364528"/>
            <a:ext cx="226060" cy="203835"/>
          </a:xfrm>
          <a:custGeom>
            <a:avLst/>
            <a:gdLst/>
            <a:ahLst/>
            <a:cxnLst/>
            <a:rect l="l" t="t" r="r" b="b"/>
            <a:pathLst>
              <a:path w="226059" h="203834">
                <a:moveTo>
                  <a:pt x="0" y="203453"/>
                </a:moveTo>
                <a:lnTo>
                  <a:pt x="226059" y="203453"/>
                </a:lnTo>
                <a:lnTo>
                  <a:pt x="226059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717156" y="6364528"/>
            <a:ext cx="2532380" cy="203835"/>
          </a:xfrm>
          <a:custGeom>
            <a:avLst/>
            <a:gdLst/>
            <a:ahLst/>
            <a:cxnLst/>
            <a:rect l="l" t="t" r="r" b="b"/>
            <a:pathLst>
              <a:path w="2532380" h="203834">
                <a:moveTo>
                  <a:pt x="0" y="203453"/>
                </a:moveTo>
                <a:lnTo>
                  <a:pt x="2532380" y="203453"/>
                </a:lnTo>
                <a:lnTo>
                  <a:pt x="2532380" y="0"/>
                </a:lnTo>
                <a:lnTo>
                  <a:pt x="0" y="0"/>
                </a:lnTo>
                <a:lnTo>
                  <a:pt x="0" y="20345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819" name="object 819"/>
          <p:cNvGraphicFramePr>
            <a:graphicFrameLocks noGrp="1"/>
          </p:cNvGraphicFramePr>
          <p:nvPr/>
        </p:nvGraphicFramePr>
        <p:xfrm>
          <a:off x="-27635" y="4782124"/>
          <a:ext cx="3364229" cy="1746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10"/>
                <a:gridCol w="221615"/>
                <a:gridCol w="2618104"/>
              </a:tblGrid>
              <a:tr h="173590">
                <a:tc>
                  <a:txBody>
                    <a:bodyPr/>
                    <a:lstStyle/>
                    <a:p>
                      <a:pPr algn="r" marR="60325">
                        <a:lnSpc>
                          <a:spcPts val="1265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6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flow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debtholders and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issuers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535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flow to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shareholders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238">
                <a:tc>
                  <a:txBody>
                    <a:bodyPr/>
                    <a:lstStyle/>
                    <a:p>
                      <a:pPr algn="r" marR="5905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 flow from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operations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00">
                <a:tc>
                  <a:txBody>
                    <a:bodyPr/>
                    <a:lstStyle/>
                    <a:p>
                      <a:pPr algn="r" marR="59690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investment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692">
                <a:tc>
                  <a:txBody>
                    <a:bodyPr/>
                    <a:lstStyle/>
                    <a:p>
                      <a:pPr algn="r" marR="58419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23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074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revenue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955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expense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107">
                <a:tc>
                  <a:txBody>
                    <a:bodyPr/>
                    <a:lstStyle/>
                    <a:p>
                      <a:pPr algn="r" marR="571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2015">
                <a:tc>
                  <a:txBody>
                    <a:bodyPr/>
                    <a:lstStyle/>
                    <a:p>
                      <a:pPr algn="r" marR="57150">
                        <a:lnSpc>
                          <a:spcPts val="125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5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820" name="object 820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9498" y="349123"/>
            <a:ext cx="49714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Income</a:t>
            </a:r>
            <a:r>
              <a:rPr dirty="0" spc="-80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9544" y="1072133"/>
            <a:ext cx="7948295" cy="1518285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9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Times New Roman"/>
                <a:cs typeface="Times New Roman"/>
              </a:rPr>
              <a:t>The difference between operating revenue and operating expense is called </a:t>
            </a:r>
            <a:r>
              <a:rPr dirty="0" sz="1600" spc="-5" i="1">
                <a:latin typeface="Times New Roman"/>
                <a:cs typeface="Times New Roman"/>
              </a:rPr>
              <a:t>operating</a:t>
            </a:r>
            <a:r>
              <a:rPr dirty="0" sz="1600" spc="33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income:</a:t>
            </a:r>
            <a:endParaRPr sz="1600">
              <a:latin typeface="Times New Roman"/>
              <a:cs typeface="Times New Roman"/>
            </a:endParaRPr>
          </a:p>
          <a:p>
            <a:pPr marL="581025">
              <a:lnSpc>
                <a:spcPct val="100000"/>
              </a:lnSpc>
              <a:spcBef>
                <a:spcPts val="585"/>
              </a:spcBef>
              <a:tabLst>
                <a:tab pos="1010285" algn="l"/>
                <a:tab pos="1805939" algn="l"/>
              </a:tabLst>
            </a:pPr>
            <a:r>
              <a:rPr dirty="0" sz="1900" spc="175">
                <a:latin typeface="Times New Roman"/>
                <a:cs typeface="Times New Roman"/>
              </a:rPr>
              <a:t>OI	</a:t>
            </a:r>
            <a:r>
              <a:rPr dirty="0" sz="1900" spc="-5">
                <a:latin typeface="Symbol"/>
                <a:cs typeface="Symbol"/>
              </a:rPr>
              <a:t>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 spc="3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R	</a:t>
            </a:r>
            <a:r>
              <a:rPr dirty="0" sz="1900" spc="-5">
                <a:latin typeface="Symbol"/>
                <a:cs typeface="Symbol"/>
              </a:rPr>
              <a:t></a:t>
            </a:r>
            <a:r>
              <a:rPr dirty="0" sz="1900" spc="335">
                <a:latin typeface="Times New Roman"/>
                <a:cs typeface="Times New Roman"/>
              </a:rPr>
              <a:t> </a:t>
            </a:r>
            <a:r>
              <a:rPr dirty="0" sz="1900" spc="215">
                <a:latin typeface="Times New Roman"/>
                <a:cs typeface="Times New Roman"/>
              </a:rPr>
              <a:t>OE</a:t>
            </a:r>
            <a:r>
              <a:rPr dirty="0" sz="1900" spc="-35">
                <a:latin typeface="Times New Roman"/>
                <a:cs typeface="Times New Roman"/>
              </a:rPr>
              <a:t> </a:t>
            </a:r>
            <a:endParaRPr sz="1900">
              <a:latin typeface="Times New Roman"/>
              <a:cs typeface="Times New Roman"/>
            </a:endParaRPr>
          </a:p>
          <a:p>
            <a:pPr marL="1787525">
              <a:lnSpc>
                <a:spcPct val="100000"/>
              </a:lnSpc>
              <a:spcBef>
                <a:spcPts val="710"/>
              </a:spcBef>
            </a:pPr>
            <a:r>
              <a:rPr dirty="0" u="sng" sz="16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dirty="0" u="sng" sz="160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Statement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551815">
              <a:lnSpc>
                <a:spcPct val="100000"/>
              </a:lnSpc>
            </a:pPr>
            <a:r>
              <a:rPr dirty="0" sz="1600" spc="70">
                <a:latin typeface="Times New Roman"/>
                <a:cs typeface="Times New Roman"/>
              </a:rPr>
              <a:t>Operating</a:t>
            </a:r>
            <a:r>
              <a:rPr dirty="0" sz="1600" spc="204">
                <a:latin typeface="Times New Roman"/>
                <a:cs typeface="Times New Roman"/>
              </a:rPr>
              <a:t> </a:t>
            </a:r>
            <a:r>
              <a:rPr dirty="0" sz="1600" spc="70">
                <a:latin typeface="Times New Roman"/>
                <a:cs typeface="Times New Roman"/>
              </a:rPr>
              <a:t>income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89686" y="2594229"/>
            <a:ext cx="2439670" cy="471170"/>
          </a:xfrm>
          <a:custGeom>
            <a:avLst/>
            <a:gdLst/>
            <a:ahLst/>
            <a:cxnLst/>
            <a:rect l="l" t="t" r="r" b="b"/>
            <a:pathLst>
              <a:path w="2439670" h="471169">
                <a:moveTo>
                  <a:pt x="0" y="471170"/>
                </a:moveTo>
                <a:lnTo>
                  <a:pt x="2439670" y="471170"/>
                </a:lnTo>
                <a:lnTo>
                  <a:pt x="2439670" y="0"/>
                </a:lnTo>
                <a:lnTo>
                  <a:pt x="0" y="0"/>
                </a:lnTo>
                <a:lnTo>
                  <a:pt x="0" y="47117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229355" y="2594229"/>
            <a:ext cx="871219" cy="471170"/>
          </a:xfrm>
          <a:custGeom>
            <a:avLst/>
            <a:gdLst/>
            <a:ahLst/>
            <a:cxnLst/>
            <a:rect l="l" t="t" r="r" b="b"/>
            <a:pathLst>
              <a:path w="871220" h="471169">
                <a:moveTo>
                  <a:pt x="0" y="471170"/>
                </a:moveTo>
                <a:lnTo>
                  <a:pt x="871219" y="471170"/>
                </a:lnTo>
                <a:lnTo>
                  <a:pt x="871219" y="0"/>
                </a:lnTo>
                <a:lnTo>
                  <a:pt x="0" y="0"/>
                </a:lnTo>
                <a:lnTo>
                  <a:pt x="0" y="47117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100576" y="2594229"/>
            <a:ext cx="682625" cy="471170"/>
          </a:xfrm>
          <a:custGeom>
            <a:avLst/>
            <a:gdLst/>
            <a:ahLst/>
            <a:cxnLst/>
            <a:rect l="l" t="t" r="r" b="b"/>
            <a:pathLst>
              <a:path w="682625" h="471169">
                <a:moveTo>
                  <a:pt x="0" y="471170"/>
                </a:moveTo>
                <a:lnTo>
                  <a:pt x="682625" y="471170"/>
                </a:lnTo>
                <a:lnTo>
                  <a:pt x="682625" y="0"/>
                </a:lnTo>
                <a:lnTo>
                  <a:pt x="0" y="0"/>
                </a:lnTo>
                <a:lnTo>
                  <a:pt x="0" y="47117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89686" y="3065398"/>
            <a:ext cx="2439670" cy="735965"/>
          </a:xfrm>
          <a:custGeom>
            <a:avLst/>
            <a:gdLst/>
            <a:ahLst/>
            <a:cxnLst/>
            <a:rect l="l" t="t" r="r" b="b"/>
            <a:pathLst>
              <a:path w="2439670" h="735964">
                <a:moveTo>
                  <a:pt x="0" y="735964"/>
                </a:moveTo>
                <a:lnTo>
                  <a:pt x="2439670" y="735964"/>
                </a:lnTo>
                <a:lnTo>
                  <a:pt x="2439670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229355" y="3065398"/>
            <a:ext cx="871219" cy="735965"/>
          </a:xfrm>
          <a:custGeom>
            <a:avLst/>
            <a:gdLst/>
            <a:ahLst/>
            <a:cxnLst/>
            <a:rect l="l" t="t" r="r" b="b"/>
            <a:pathLst>
              <a:path w="871220" h="735964">
                <a:moveTo>
                  <a:pt x="0" y="735964"/>
                </a:moveTo>
                <a:lnTo>
                  <a:pt x="871219" y="735964"/>
                </a:lnTo>
                <a:lnTo>
                  <a:pt x="871219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100576" y="3065398"/>
            <a:ext cx="682625" cy="735965"/>
          </a:xfrm>
          <a:custGeom>
            <a:avLst/>
            <a:gdLst/>
            <a:ahLst/>
            <a:cxnLst/>
            <a:rect l="l" t="t" r="r" b="b"/>
            <a:pathLst>
              <a:path w="682625" h="735964">
                <a:moveTo>
                  <a:pt x="0" y="735964"/>
                </a:moveTo>
                <a:lnTo>
                  <a:pt x="682625" y="735964"/>
                </a:lnTo>
                <a:lnTo>
                  <a:pt x="6826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89686" y="3801440"/>
            <a:ext cx="2439670" cy="234315"/>
          </a:xfrm>
          <a:custGeom>
            <a:avLst/>
            <a:gdLst/>
            <a:ahLst/>
            <a:cxnLst/>
            <a:rect l="l" t="t" r="r" b="b"/>
            <a:pathLst>
              <a:path w="2439670" h="234314">
                <a:moveTo>
                  <a:pt x="0" y="234111"/>
                </a:moveTo>
                <a:lnTo>
                  <a:pt x="2439670" y="234111"/>
                </a:lnTo>
                <a:lnTo>
                  <a:pt x="2439670" y="0"/>
                </a:lnTo>
                <a:lnTo>
                  <a:pt x="0" y="0"/>
                </a:lnTo>
                <a:lnTo>
                  <a:pt x="0" y="23411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229355" y="3801440"/>
            <a:ext cx="871219" cy="234315"/>
          </a:xfrm>
          <a:custGeom>
            <a:avLst/>
            <a:gdLst/>
            <a:ahLst/>
            <a:cxnLst/>
            <a:rect l="l" t="t" r="r" b="b"/>
            <a:pathLst>
              <a:path w="871220" h="234314">
                <a:moveTo>
                  <a:pt x="0" y="234111"/>
                </a:moveTo>
                <a:lnTo>
                  <a:pt x="871219" y="234111"/>
                </a:lnTo>
                <a:lnTo>
                  <a:pt x="871219" y="0"/>
                </a:lnTo>
                <a:lnTo>
                  <a:pt x="0" y="0"/>
                </a:lnTo>
                <a:lnTo>
                  <a:pt x="0" y="23411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100576" y="3801440"/>
            <a:ext cx="682625" cy="234315"/>
          </a:xfrm>
          <a:custGeom>
            <a:avLst/>
            <a:gdLst/>
            <a:ahLst/>
            <a:cxnLst/>
            <a:rect l="l" t="t" r="r" b="b"/>
            <a:pathLst>
              <a:path w="682625" h="234314">
                <a:moveTo>
                  <a:pt x="0" y="234111"/>
                </a:moveTo>
                <a:lnTo>
                  <a:pt x="682625" y="234111"/>
                </a:lnTo>
                <a:lnTo>
                  <a:pt x="682625" y="0"/>
                </a:lnTo>
                <a:lnTo>
                  <a:pt x="0" y="0"/>
                </a:lnTo>
                <a:lnTo>
                  <a:pt x="0" y="23411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693216" y="2595199"/>
          <a:ext cx="4165600" cy="1419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4760"/>
                <a:gridCol w="873125"/>
                <a:gridCol w="766445"/>
              </a:tblGrid>
              <a:tr h="602152">
                <a:tc>
                  <a:txBody>
                    <a:bodyPr/>
                    <a:lstStyle/>
                    <a:p>
                      <a:pPr marL="472440">
                        <a:lnSpc>
                          <a:spcPts val="1685"/>
                        </a:lnSpc>
                      </a:pPr>
                      <a:r>
                        <a:rPr dirty="0" sz="1600" spc="7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60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65">
                          <a:latin typeface="Times New Roman"/>
                          <a:cs typeface="Times New Roman"/>
                        </a:rPr>
                        <a:t>revenue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72440">
                        <a:lnSpc>
                          <a:spcPts val="1860"/>
                        </a:lnSpc>
                      </a:pPr>
                      <a:r>
                        <a:rPr dirty="0" sz="1600" spc="7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6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80">
                          <a:latin typeface="Times New Roman"/>
                          <a:cs typeface="Times New Roman"/>
                        </a:rPr>
                        <a:t>expense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15290">
                        <a:lnSpc>
                          <a:spcPts val="1685"/>
                        </a:lnSpc>
                      </a:pPr>
                      <a:r>
                        <a:rPr dirty="0" sz="1600" spc="125">
                          <a:latin typeface="Times New Roman"/>
                          <a:cs typeface="Times New Roman"/>
                        </a:rPr>
                        <a:t>OR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59410">
                        <a:lnSpc>
                          <a:spcPts val="1860"/>
                        </a:lnSpc>
                      </a:pPr>
                      <a:r>
                        <a:rPr dirty="0" u="sng" sz="1600" spc="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(OE)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 spc="9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OI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</a:tr>
              <a:tr h="594613">
                <a:tc>
                  <a:txBody>
                    <a:bodyPr/>
                    <a:lstStyle/>
                    <a:p>
                      <a:pPr marL="472440" marR="414020" indent="-346075">
                        <a:lnSpc>
                          <a:spcPts val="1900"/>
                        </a:lnSpc>
                        <a:spcBef>
                          <a:spcPts val="965"/>
                        </a:spcBef>
                      </a:pPr>
                      <a:r>
                        <a:rPr dirty="0" sz="1600" spc="6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600" spc="70">
                          <a:latin typeface="Times New Roman"/>
                          <a:cs typeface="Times New Roman"/>
                        </a:rPr>
                        <a:t>financial </a:t>
                      </a:r>
                      <a:r>
                        <a:rPr dirty="0" sz="1600" spc="80">
                          <a:latin typeface="Times New Roman"/>
                          <a:cs typeface="Times New Roman"/>
                        </a:rPr>
                        <a:t>expense  </a:t>
                      </a:r>
                      <a:r>
                        <a:rPr dirty="0" sz="1600" spc="70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80">
                          <a:latin typeface="Times New Roman"/>
                          <a:cs typeface="Times New Roman"/>
                        </a:rPr>
                        <a:t>expense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255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algn="r" marR="116839">
                        <a:lnSpc>
                          <a:spcPts val="1850"/>
                        </a:lnSpc>
                        <a:spcBef>
                          <a:spcPts val="5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FE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1356">
                <a:tc>
                  <a:txBody>
                    <a:bodyPr/>
                    <a:lstStyle/>
                    <a:p>
                      <a:pPr marL="472440">
                        <a:lnSpc>
                          <a:spcPts val="1645"/>
                        </a:lnSpc>
                      </a:pPr>
                      <a:r>
                        <a:rPr dirty="0" sz="1600" spc="70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60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65">
                          <a:latin typeface="Times New Roman"/>
                          <a:cs typeface="Times New Roman"/>
                        </a:rPr>
                        <a:t>revenue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ts val="1645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(F</a:t>
                      </a:r>
                      <a:r>
                        <a:rPr dirty="0" u="sng" sz="16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ts val="1645"/>
                        </a:lnSpc>
                      </a:pPr>
                      <a:r>
                        <a:rPr dirty="0" sz="1600" spc="7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u="sng" sz="1600" spc="7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NFE)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612444" y="4237482"/>
            <a:ext cx="7741284" cy="182816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8915">
              <a:lnSpc>
                <a:spcPct val="100000"/>
              </a:lnSpc>
              <a:spcBef>
                <a:spcPts val="95"/>
              </a:spcBef>
              <a:tabLst>
                <a:tab pos="3759200" algn="l"/>
              </a:tabLst>
            </a:pPr>
            <a:r>
              <a:rPr dirty="0" sz="1600" spc="80">
                <a:latin typeface="Times New Roman"/>
                <a:cs typeface="Times New Roman"/>
              </a:rPr>
              <a:t>Comprehensive</a:t>
            </a:r>
            <a:r>
              <a:rPr dirty="0" sz="1600" spc="245">
                <a:latin typeface="Times New Roman"/>
                <a:cs typeface="Times New Roman"/>
              </a:rPr>
              <a:t> </a:t>
            </a:r>
            <a:r>
              <a:rPr dirty="0" sz="1600" spc="70">
                <a:latin typeface="Times New Roman"/>
                <a:cs typeface="Times New Roman"/>
              </a:rPr>
              <a:t>income	</a:t>
            </a:r>
            <a:r>
              <a:rPr dirty="0" u="dbl" sz="1600" spc="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 i="1">
                <a:latin typeface="Times New Roman"/>
                <a:cs typeface="Times New Roman"/>
              </a:rPr>
              <a:t>Operating Income (OI) </a:t>
            </a:r>
            <a:r>
              <a:rPr dirty="0" sz="1600" spc="-5" i="1">
                <a:latin typeface="Times New Roman"/>
                <a:cs typeface="Times New Roman"/>
              </a:rPr>
              <a:t>is </a:t>
            </a:r>
            <a:r>
              <a:rPr dirty="0" sz="1600" i="1">
                <a:latin typeface="Times New Roman"/>
                <a:cs typeface="Times New Roman"/>
              </a:rPr>
              <a:t>income </a:t>
            </a:r>
            <a:r>
              <a:rPr dirty="0" sz="1600" spc="-20" i="1">
                <a:latin typeface="Times New Roman"/>
                <a:cs typeface="Times New Roman"/>
              </a:rPr>
              <a:t>from </a:t>
            </a:r>
            <a:r>
              <a:rPr dirty="0" sz="1600" spc="-5" i="1">
                <a:latin typeface="Times New Roman"/>
                <a:cs typeface="Times New Roman"/>
              </a:rPr>
              <a:t>the business (enterprise</a:t>
            </a:r>
            <a:r>
              <a:rPr dirty="0" sz="1600" spc="4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income)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5" i="1">
                <a:latin typeface="Times New Roman"/>
                <a:cs typeface="Times New Roman"/>
              </a:rPr>
              <a:t>The net amount of effective </a:t>
            </a:r>
            <a:r>
              <a:rPr dirty="0" sz="1600" spc="-10" i="1">
                <a:latin typeface="Times New Roman"/>
                <a:cs typeface="Times New Roman"/>
              </a:rPr>
              <a:t>interest </a:t>
            </a:r>
            <a:r>
              <a:rPr dirty="0" sz="1600" spc="-5" i="1">
                <a:latin typeface="Times New Roman"/>
                <a:cs typeface="Times New Roman"/>
              </a:rPr>
              <a:t>income </a:t>
            </a:r>
            <a:r>
              <a:rPr dirty="0" sz="1600" spc="-20" i="1">
                <a:latin typeface="Times New Roman"/>
                <a:cs typeface="Times New Roman"/>
              </a:rPr>
              <a:t>(on </a:t>
            </a:r>
            <a:r>
              <a:rPr dirty="0" sz="1600" spc="-5" i="1">
                <a:latin typeface="Times New Roman"/>
                <a:cs typeface="Times New Roman"/>
              </a:rPr>
              <a:t>financial assets) </a:t>
            </a:r>
            <a:r>
              <a:rPr dirty="0" sz="1600" i="1">
                <a:latin typeface="Times New Roman"/>
                <a:cs typeface="Times New Roman"/>
              </a:rPr>
              <a:t>and </a:t>
            </a:r>
            <a:r>
              <a:rPr dirty="0" sz="1600" spc="-10" i="1">
                <a:latin typeface="Times New Roman"/>
                <a:cs typeface="Times New Roman"/>
              </a:rPr>
              <a:t>effective interest </a:t>
            </a:r>
            <a:r>
              <a:rPr dirty="0" sz="1600" spc="-5" i="1">
                <a:latin typeface="Times New Roman"/>
                <a:cs typeface="Times New Roman"/>
              </a:rPr>
              <a:t>expense  </a:t>
            </a:r>
            <a:r>
              <a:rPr dirty="0" sz="1600" spc="-20" i="1">
                <a:latin typeface="Times New Roman"/>
                <a:cs typeface="Times New Roman"/>
              </a:rPr>
              <a:t>(on </a:t>
            </a:r>
            <a:r>
              <a:rPr dirty="0" sz="1600" spc="-5" i="1">
                <a:latin typeface="Times New Roman"/>
                <a:cs typeface="Times New Roman"/>
              </a:rPr>
              <a:t>financial obligations) is called </a:t>
            </a:r>
            <a:r>
              <a:rPr dirty="0" sz="1600" spc="-5" b="1" i="1">
                <a:latin typeface="Times New Roman"/>
                <a:cs typeface="Times New Roman"/>
              </a:rPr>
              <a:t>net financial income (NFI</a:t>
            </a:r>
            <a:r>
              <a:rPr dirty="0" sz="1600" spc="-5" i="1">
                <a:latin typeface="Times New Roman"/>
                <a:cs typeface="Times New Roman"/>
              </a:rPr>
              <a:t>) </a:t>
            </a:r>
            <a:r>
              <a:rPr dirty="0" sz="1600" spc="-65" i="1">
                <a:latin typeface="Times New Roman"/>
                <a:cs typeface="Times New Roman"/>
              </a:rPr>
              <a:t>or, </a:t>
            </a:r>
            <a:r>
              <a:rPr dirty="0" sz="1600" spc="-5" i="1">
                <a:latin typeface="Times New Roman"/>
                <a:cs typeface="Times New Roman"/>
              </a:rPr>
              <a:t>if </a:t>
            </a:r>
            <a:r>
              <a:rPr dirty="0" sz="1600" spc="-10" i="1">
                <a:latin typeface="Times New Roman"/>
                <a:cs typeface="Times New Roman"/>
              </a:rPr>
              <a:t>interest </a:t>
            </a:r>
            <a:r>
              <a:rPr dirty="0" sz="1600" spc="-5" i="1">
                <a:latin typeface="Times New Roman"/>
                <a:cs typeface="Times New Roman"/>
              </a:rPr>
              <a:t>expense is </a:t>
            </a:r>
            <a:r>
              <a:rPr dirty="0" sz="1600" spc="-15" i="1">
                <a:latin typeface="Times New Roman"/>
                <a:cs typeface="Times New Roman"/>
              </a:rPr>
              <a:t>greater  </a:t>
            </a:r>
            <a:r>
              <a:rPr dirty="0" sz="1600" spc="-5" i="1">
                <a:latin typeface="Times New Roman"/>
                <a:cs typeface="Times New Roman"/>
              </a:rPr>
              <a:t>than </a:t>
            </a:r>
            <a:r>
              <a:rPr dirty="0" sz="1600" spc="-10" i="1">
                <a:latin typeface="Times New Roman"/>
                <a:cs typeface="Times New Roman"/>
              </a:rPr>
              <a:t>interest </a:t>
            </a:r>
            <a:r>
              <a:rPr dirty="0" sz="1600" spc="-5" i="1">
                <a:latin typeface="Times New Roman"/>
                <a:cs typeface="Times New Roman"/>
              </a:rPr>
              <a:t>income, </a:t>
            </a:r>
            <a:r>
              <a:rPr dirty="0" sz="1600" spc="-5" b="1" i="1">
                <a:latin typeface="Times New Roman"/>
                <a:cs typeface="Times New Roman"/>
              </a:rPr>
              <a:t>net financial expense (NFE).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30300" marR="5080" indent="-5949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Free Cash </a:t>
            </a:r>
            <a:r>
              <a:rPr dirty="0" spc="-20"/>
              <a:t>Flows </a:t>
            </a:r>
            <a:r>
              <a:rPr dirty="0"/>
              <a:t>and </a:t>
            </a:r>
            <a:r>
              <a:rPr dirty="0" spc="-5"/>
              <a:t>Dividends:  How They are</a:t>
            </a:r>
            <a:r>
              <a:rPr dirty="0" spc="-80"/>
              <a:t> </a:t>
            </a:r>
            <a:r>
              <a:rPr dirty="0" spc="-5"/>
              <a:t>Explained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4403" y="1248536"/>
            <a:ext cx="8109584" cy="27470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2700">
              <a:lnSpc>
                <a:spcPct val="100000"/>
              </a:lnSpc>
              <a:spcBef>
                <a:spcPts val="95"/>
              </a:spcBef>
            </a:pPr>
            <a:r>
              <a:rPr dirty="0" sz="2200" spc="-15" b="1">
                <a:latin typeface="Times New Roman"/>
                <a:cs typeface="Times New Roman"/>
              </a:rPr>
              <a:t>Free </a:t>
            </a:r>
            <a:r>
              <a:rPr dirty="0" sz="2200" spc="-5" b="1">
                <a:latin typeface="Times New Roman"/>
                <a:cs typeface="Times New Roman"/>
              </a:rPr>
              <a:t>cash flow = Operating income – Change in net operating</a:t>
            </a:r>
            <a:r>
              <a:rPr dirty="0" sz="2200" spc="6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assets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imes New Roman"/>
              <a:cs typeface="Times New Roman"/>
            </a:endParaRPr>
          </a:p>
          <a:p>
            <a:pPr algn="ctr" marR="7620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C - I = OI –</a:t>
            </a:r>
            <a:r>
              <a:rPr dirty="0" sz="2200" spc="-17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ΔNOA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>
              <a:latin typeface="Times New Roman"/>
              <a:cs typeface="Times New Roman"/>
            </a:endParaRPr>
          </a:p>
          <a:p>
            <a:pPr marL="589915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589915" algn="l"/>
                <a:tab pos="590550" algn="l"/>
              </a:tabLst>
            </a:pPr>
            <a:r>
              <a:rPr dirty="0" sz="2000">
                <a:latin typeface="Times New Roman"/>
                <a:cs typeface="Times New Roman"/>
              </a:rPr>
              <a:t>Operations generate operating </a:t>
            </a:r>
            <a:r>
              <a:rPr dirty="0" sz="2000" spc="-5">
                <a:latin typeface="Times New Roman"/>
                <a:cs typeface="Times New Roman"/>
              </a:rPr>
              <a:t>income, </a:t>
            </a:r>
            <a:r>
              <a:rPr dirty="0" sz="2000">
                <a:latin typeface="Times New Roman"/>
                <a:cs typeface="Times New Roman"/>
              </a:rPr>
              <a:t>and FCF is the part of this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 marL="589915">
              <a:lnSpc>
                <a:spcPct val="100000"/>
              </a:lnSpc>
            </a:pPr>
            <a:r>
              <a:rPr dirty="0" sz="2000" spc="-5">
                <a:latin typeface="Times New Roman"/>
                <a:cs typeface="Times New Roman"/>
              </a:rPr>
              <a:t>remaining </a:t>
            </a:r>
            <a:r>
              <a:rPr dirty="0" sz="2000">
                <a:latin typeface="Times New Roman"/>
                <a:cs typeface="Times New Roman"/>
              </a:rPr>
              <a:t>after reinvesting </a:t>
            </a:r>
            <a:r>
              <a:rPr dirty="0" sz="2000" spc="-5">
                <a:latin typeface="Times New Roman"/>
                <a:cs typeface="Times New Roman"/>
              </a:rPr>
              <a:t>some </a:t>
            </a:r>
            <a:r>
              <a:rPr dirty="0" sz="2000">
                <a:latin typeface="Times New Roman"/>
                <a:cs typeface="Times New Roman"/>
              </a:rPr>
              <a:t>of it in net operating</a:t>
            </a:r>
            <a:r>
              <a:rPr dirty="0" sz="2000" spc="-3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  <a:p>
            <a:pPr marL="589915" marR="5080" indent="-342900">
              <a:lnSpc>
                <a:spcPct val="100000"/>
              </a:lnSpc>
              <a:spcBef>
                <a:spcPts val="509"/>
              </a:spcBef>
              <a:buClr>
                <a:srgbClr val="001F5F"/>
              </a:buClr>
              <a:buFont typeface="Wingdings"/>
              <a:buChar char=""/>
              <a:tabLst>
                <a:tab pos="589915" algn="l"/>
                <a:tab pos="590550" algn="l"/>
              </a:tabLst>
            </a:pPr>
            <a:r>
              <a:rPr dirty="0" sz="2000">
                <a:latin typeface="Times New Roman"/>
                <a:cs typeface="Times New Roman"/>
              </a:rPr>
              <a:t>In a sense, FCF is a dividend from the operations, the cash from</a:t>
            </a:r>
            <a:r>
              <a:rPr dirty="0" sz="2000" spc="-3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operating  profits after retaining </a:t>
            </a:r>
            <a:r>
              <a:rPr dirty="0" sz="2000" spc="-5">
                <a:latin typeface="Times New Roman"/>
                <a:cs typeface="Times New Roman"/>
              </a:rPr>
              <a:t>some </a:t>
            </a:r>
            <a:r>
              <a:rPr dirty="0" sz="2000">
                <a:latin typeface="Times New Roman"/>
                <a:cs typeface="Times New Roman"/>
              </a:rPr>
              <a:t>of the profits as</a:t>
            </a:r>
            <a:r>
              <a:rPr dirty="0" sz="2000" spc="-3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30300" marR="5080" indent="-5949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Free Cash </a:t>
            </a:r>
            <a:r>
              <a:rPr dirty="0" spc="-20"/>
              <a:t>Flows </a:t>
            </a:r>
            <a:r>
              <a:rPr dirty="0"/>
              <a:t>and </a:t>
            </a:r>
            <a:r>
              <a:rPr dirty="0" spc="-5"/>
              <a:t>Dividends:  How They are</a:t>
            </a:r>
            <a:r>
              <a:rPr dirty="0" spc="-80"/>
              <a:t> </a:t>
            </a:r>
            <a:r>
              <a:rPr dirty="0" spc="-5"/>
              <a:t>Explained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9915" y="1248536"/>
            <a:ext cx="8281034" cy="24091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2200" spc="-15" b="1">
                <a:latin typeface="Times New Roman"/>
                <a:cs typeface="Times New Roman"/>
              </a:rPr>
              <a:t>Free </a:t>
            </a:r>
            <a:r>
              <a:rPr dirty="0" sz="2200" spc="-5" b="1">
                <a:latin typeface="Times New Roman"/>
                <a:cs typeface="Times New Roman"/>
              </a:rPr>
              <a:t>cash flow = Change in net financial assets – Net </a:t>
            </a:r>
            <a:r>
              <a:rPr dirty="0" sz="2200" b="1">
                <a:latin typeface="Times New Roman"/>
                <a:cs typeface="Times New Roman"/>
              </a:rPr>
              <a:t>financial</a:t>
            </a:r>
            <a:r>
              <a:rPr dirty="0" sz="2200" spc="2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income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+ </a:t>
            </a:r>
            <a:r>
              <a:rPr dirty="0" sz="2200" spc="-15" b="1">
                <a:latin typeface="Times New Roman"/>
                <a:cs typeface="Times New Roman"/>
              </a:rPr>
              <a:t>Net</a:t>
            </a:r>
            <a:r>
              <a:rPr dirty="0" sz="220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dividends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C - I = </a:t>
            </a:r>
            <a:r>
              <a:rPr dirty="0" sz="2200" spc="-45" b="1">
                <a:latin typeface="Times New Roman"/>
                <a:cs typeface="Times New Roman"/>
              </a:rPr>
              <a:t>ΔNFA </a:t>
            </a:r>
            <a:r>
              <a:rPr dirty="0" sz="2200" spc="-5" b="1">
                <a:latin typeface="Times New Roman"/>
                <a:cs typeface="Times New Roman"/>
              </a:rPr>
              <a:t>– NFI +</a:t>
            </a:r>
            <a:r>
              <a:rPr dirty="0" sz="2200" spc="-26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>
              <a:latin typeface="Times New Roman"/>
              <a:cs typeface="Times New Roman"/>
            </a:endParaRPr>
          </a:p>
          <a:p>
            <a:pPr marL="68453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684530" algn="l"/>
                <a:tab pos="685165" algn="l"/>
              </a:tabLst>
            </a:pPr>
            <a:r>
              <a:rPr dirty="0" sz="2000">
                <a:latin typeface="Times New Roman"/>
                <a:cs typeface="Times New Roman"/>
              </a:rPr>
              <a:t>Free cash flow is used to pay net dividends, with the </a:t>
            </a:r>
            <a:r>
              <a:rPr dirty="0" sz="2000" spc="-5">
                <a:latin typeface="Times New Roman"/>
                <a:cs typeface="Times New Roman"/>
              </a:rPr>
              <a:t>remainder </a:t>
            </a:r>
            <a:r>
              <a:rPr dirty="0" sz="2000">
                <a:latin typeface="Times New Roman"/>
                <a:cs typeface="Times New Roman"/>
              </a:rPr>
              <a:t>invested</a:t>
            </a:r>
            <a:r>
              <a:rPr dirty="0" sz="2000" spc="-2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endParaRPr sz="2000">
              <a:latin typeface="Times New Roman"/>
              <a:cs typeface="Times New Roman"/>
            </a:endParaRPr>
          </a:p>
          <a:p>
            <a:pPr marL="68453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net financial </a:t>
            </a:r>
            <a:r>
              <a:rPr dirty="0" sz="2000" spc="-5">
                <a:latin typeface="Times New Roman"/>
                <a:cs typeface="Times New Roman"/>
              </a:rPr>
              <a:t>assets, </a:t>
            </a:r>
            <a:r>
              <a:rPr dirty="0" sz="2000">
                <a:latin typeface="Times New Roman"/>
                <a:cs typeface="Times New Roman"/>
              </a:rPr>
              <a:t>along with net financial</a:t>
            </a:r>
            <a:r>
              <a:rPr dirty="0" sz="2000" spc="-2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30300" marR="5080" indent="-5949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Free Cash </a:t>
            </a:r>
            <a:r>
              <a:rPr dirty="0" spc="-20"/>
              <a:t>Flows </a:t>
            </a:r>
            <a:r>
              <a:rPr dirty="0"/>
              <a:t>and </a:t>
            </a:r>
            <a:r>
              <a:rPr dirty="0" spc="-5"/>
              <a:t>Dividends:  How They are</a:t>
            </a:r>
            <a:r>
              <a:rPr dirty="0" spc="-80"/>
              <a:t> </a:t>
            </a:r>
            <a:r>
              <a:rPr dirty="0" spc="-5"/>
              <a:t>Explained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408305" marR="287655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Free </a:t>
            </a:r>
            <a:r>
              <a:rPr dirty="0" spc="-5"/>
              <a:t>cash flow = Net financial expenses – Change in net</a:t>
            </a:r>
            <a:r>
              <a:rPr dirty="0" spc="50"/>
              <a:t> </a:t>
            </a:r>
            <a:r>
              <a:rPr dirty="0" spc="-5"/>
              <a:t>financial</a:t>
            </a:r>
          </a:p>
          <a:p>
            <a:pPr algn="ctr" marL="408305" marR="279400">
              <a:lnSpc>
                <a:spcPct val="100000"/>
              </a:lnSpc>
            </a:pPr>
            <a:r>
              <a:rPr dirty="0" spc="-5"/>
              <a:t>obligations + Net</a:t>
            </a:r>
            <a:r>
              <a:rPr dirty="0" spc="-20"/>
              <a:t> </a:t>
            </a:r>
            <a:r>
              <a:rPr dirty="0" spc="-5"/>
              <a:t>dividends</a:t>
            </a:r>
          </a:p>
          <a:p>
            <a:pPr marL="408305">
              <a:lnSpc>
                <a:spcPct val="100000"/>
              </a:lnSpc>
              <a:spcBef>
                <a:spcPts val="40"/>
              </a:spcBef>
            </a:pPr>
            <a:endParaRPr sz="2400">
              <a:latin typeface="Times New Roman"/>
              <a:cs typeface="Times New Roman"/>
            </a:endParaRPr>
          </a:p>
          <a:p>
            <a:pPr algn="ctr" marL="408305" marR="282575">
              <a:lnSpc>
                <a:spcPct val="100000"/>
              </a:lnSpc>
            </a:pPr>
            <a:r>
              <a:rPr dirty="0" spc="-5"/>
              <a:t>C - I = NFE – ΔNFO +</a:t>
            </a:r>
            <a:r>
              <a:rPr dirty="0" spc="-180"/>
              <a:t> </a:t>
            </a:r>
            <a:r>
              <a:rPr dirty="0" spc="-5"/>
              <a:t>d</a:t>
            </a:r>
          </a:p>
          <a:p>
            <a:pPr marL="408305">
              <a:lnSpc>
                <a:spcPct val="100000"/>
              </a:lnSpc>
              <a:spcBef>
                <a:spcPts val="25"/>
              </a:spcBef>
            </a:pPr>
            <a:endParaRPr sz="2800">
              <a:latin typeface="Times New Roman"/>
              <a:cs typeface="Times New Roman"/>
            </a:endParaRPr>
          </a:p>
          <a:p>
            <a:pPr marL="812165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12165" algn="l"/>
                <a:tab pos="812800" algn="l"/>
              </a:tabLst>
            </a:pPr>
            <a:r>
              <a:rPr dirty="0" sz="2000" b="0">
                <a:latin typeface="Times New Roman"/>
                <a:cs typeface="Times New Roman"/>
              </a:rPr>
              <a:t>If</a:t>
            </a:r>
            <a:r>
              <a:rPr dirty="0" sz="2000" spc="-1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the</a:t>
            </a:r>
            <a:r>
              <a:rPr dirty="0" sz="2000" spc="-1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firm</a:t>
            </a:r>
            <a:r>
              <a:rPr dirty="0" sz="2000" spc="-3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has</a:t>
            </a:r>
            <a:r>
              <a:rPr dirty="0" sz="2000" spc="-2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financial</a:t>
            </a:r>
            <a:r>
              <a:rPr dirty="0" sz="2000" spc="-4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obligations,</a:t>
            </a:r>
            <a:r>
              <a:rPr dirty="0" sz="2000" spc="-4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free</a:t>
            </a:r>
            <a:r>
              <a:rPr dirty="0" sz="2000" spc="-3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cash flow</a:t>
            </a:r>
            <a:r>
              <a:rPr dirty="0" sz="2000" spc="-1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is</a:t>
            </a:r>
            <a:r>
              <a:rPr dirty="0" sz="2000" spc="-1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applied</a:t>
            </a:r>
            <a:r>
              <a:rPr dirty="0" sz="2000" spc="-3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to</a:t>
            </a:r>
            <a:r>
              <a:rPr dirty="0" sz="2000" spc="-1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pay</a:t>
            </a:r>
            <a:r>
              <a:rPr dirty="0" sz="2000" spc="-1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for</a:t>
            </a:r>
            <a:r>
              <a:rPr dirty="0" sz="2000" spc="-125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net</a:t>
            </a:r>
            <a:endParaRPr sz="2000">
              <a:latin typeface="Times New Roman"/>
              <a:cs typeface="Times New Roman"/>
            </a:endParaRPr>
          </a:p>
          <a:p>
            <a:pPr marL="812165">
              <a:lnSpc>
                <a:spcPct val="100000"/>
              </a:lnSpc>
              <a:spcBef>
                <a:spcPts val="5"/>
              </a:spcBef>
            </a:pPr>
            <a:r>
              <a:rPr dirty="0" sz="2000" b="0">
                <a:latin typeface="Times New Roman"/>
                <a:cs typeface="Times New Roman"/>
              </a:rPr>
              <a:t>financial expenses, reduce net borrowing, and pay net</a:t>
            </a:r>
            <a:r>
              <a:rPr dirty="0" sz="2000" spc="-320" b="0">
                <a:latin typeface="Times New Roman"/>
                <a:cs typeface="Times New Roman"/>
              </a:rPr>
              <a:t> </a:t>
            </a:r>
            <a:r>
              <a:rPr dirty="0" sz="2000" b="0">
                <a:latin typeface="Times New Roman"/>
                <a:cs typeface="Times New Roman"/>
              </a:rPr>
              <a:t>dividends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30300" marR="5080" indent="-5949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Free Cash </a:t>
            </a:r>
            <a:r>
              <a:rPr dirty="0" spc="-20"/>
              <a:t>Flows </a:t>
            </a:r>
            <a:r>
              <a:rPr dirty="0"/>
              <a:t>and </a:t>
            </a:r>
            <a:r>
              <a:rPr dirty="0" spc="-5"/>
              <a:t>Dividends:  How They are</a:t>
            </a:r>
            <a:r>
              <a:rPr dirty="0" spc="-80"/>
              <a:t> </a:t>
            </a:r>
            <a:r>
              <a:rPr dirty="0" spc="-5"/>
              <a:t>Explained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71182" y="195529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453128" y="1969007"/>
            <a:ext cx="2235835" cy="0"/>
          </a:xfrm>
          <a:custGeom>
            <a:avLst/>
            <a:gdLst/>
            <a:ahLst/>
            <a:cxnLst/>
            <a:rect l="l" t="t" r="r" b="b"/>
            <a:pathLst>
              <a:path w="2235834" h="0">
                <a:moveTo>
                  <a:pt x="0" y="0"/>
                </a:moveTo>
                <a:lnTo>
                  <a:pt x="2235580" y="0"/>
                </a:lnTo>
              </a:path>
            </a:pathLst>
          </a:custGeom>
          <a:ln w="27432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453128" y="1982723"/>
            <a:ext cx="588010" cy="694690"/>
          </a:xfrm>
          <a:custGeom>
            <a:avLst/>
            <a:gdLst/>
            <a:ahLst/>
            <a:cxnLst/>
            <a:rect l="l" t="t" r="r" b="b"/>
            <a:pathLst>
              <a:path w="588010" h="694689">
                <a:moveTo>
                  <a:pt x="587756" y="0"/>
                </a:moveTo>
                <a:lnTo>
                  <a:pt x="0" y="0"/>
                </a:lnTo>
                <a:lnTo>
                  <a:pt x="0" y="694689"/>
                </a:lnTo>
                <a:lnTo>
                  <a:pt x="587756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453128" y="1982723"/>
            <a:ext cx="1176655" cy="1390015"/>
          </a:xfrm>
          <a:custGeom>
            <a:avLst/>
            <a:gdLst/>
            <a:ahLst/>
            <a:cxnLst/>
            <a:rect l="l" t="t" r="r" b="b"/>
            <a:pathLst>
              <a:path w="1176654" h="1390014">
                <a:moveTo>
                  <a:pt x="1176527" y="0"/>
                </a:moveTo>
                <a:lnTo>
                  <a:pt x="588137" y="0"/>
                </a:lnTo>
                <a:lnTo>
                  <a:pt x="0" y="694689"/>
                </a:lnTo>
                <a:lnTo>
                  <a:pt x="0" y="1389506"/>
                </a:lnTo>
                <a:lnTo>
                  <a:pt x="1176527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453128" y="1982723"/>
            <a:ext cx="1468120" cy="1732280"/>
          </a:xfrm>
          <a:custGeom>
            <a:avLst/>
            <a:gdLst/>
            <a:ahLst/>
            <a:cxnLst/>
            <a:rect l="l" t="t" r="r" b="b"/>
            <a:pathLst>
              <a:path w="1468120" h="1732279">
                <a:moveTo>
                  <a:pt x="1467612" y="0"/>
                </a:moveTo>
                <a:lnTo>
                  <a:pt x="1176782" y="0"/>
                </a:lnTo>
                <a:lnTo>
                  <a:pt x="0" y="1388872"/>
                </a:lnTo>
                <a:lnTo>
                  <a:pt x="0" y="1732152"/>
                </a:lnTo>
                <a:lnTo>
                  <a:pt x="1467612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453128" y="1982723"/>
            <a:ext cx="1757045" cy="2075814"/>
          </a:xfrm>
          <a:custGeom>
            <a:avLst/>
            <a:gdLst/>
            <a:ahLst/>
            <a:cxnLst/>
            <a:rect l="l" t="t" r="r" b="b"/>
            <a:pathLst>
              <a:path w="1757045" h="2075814">
                <a:moveTo>
                  <a:pt x="1757045" y="0"/>
                </a:moveTo>
                <a:lnTo>
                  <a:pt x="1466469" y="0"/>
                </a:lnTo>
                <a:lnTo>
                  <a:pt x="0" y="1732152"/>
                </a:lnTo>
                <a:lnTo>
                  <a:pt x="0" y="2075433"/>
                </a:lnTo>
                <a:lnTo>
                  <a:pt x="1757045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453128" y="1982723"/>
            <a:ext cx="2055495" cy="2427605"/>
          </a:xfrm>
          <a:custGeom>
            <a:avLst/>
            <a:gdLst/>
            <a:ahLst/>
            <a:cxnLst/>
            <a:rect l="l" t="t" r="r" b="b"/>
            <a:pathLst>
              <a:path w="2055495" h="2427604">
                <a:moveTo>
                  <a:pt x="2055368" y="0"/>
                </a:moveTo>
                <a:lnTo>
                  <a:pt x="1757934" y="0"/>
                </a:lnTo>
                <a:lnTo>
                  <a:pt x="0" y="2076195"/>
                </a:lnTo>
                <a:lnTo>
                  <a:pt x="0" y="2427478"/>
                </a:lnTo>
                <a:lnTo>
                  <a:pt x="2055368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453128" y="1982723"/>
            <a:ext cx="2207895" cy="2599690"/>
          </a:xfrm>
          <a:custGeom>
            <a:avLst/>
            <a:gdLst/>
            <a:ahLst/>
            <a:cxnLst/>
            <a:rect l="l" t="t" r="r" b="b"/>
            <a:pathLst>
              <a:path w="2207895" h="2599690">
                <a:moveTo>
                  <a:pt x="2207895" y="0"/>
                </a:moveTo>
                <a:lnTo>
                  <a:pt x="2055368" y="0"/>
                </a:lnTo>
                <a:lnTo>
                  <a:pt x="0" y="2427605"/>
                </a:lnTo>
                <a:lnTo>
                  <a:pt x="0" y="2599436"/>
                </a:lnTo>
                <a:lnTo>
                  <a:pt x="145161" y="2599436"/>
                </a:lnTo>
                <a:lnTo>
                  <a:pt x="2207895" y="163322"/>
                </a:lnTo>
                <a:lnTo>
                  <a:pt x="2207895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597908" y="2145792"/>
            <a:ext cx="2063750" cy="2436495"/>
          </a:xfrm>
          <a:custGeom>
            <a:avLst/>
            <a:gdLst/>
            <a:ahLst/>
            <a:cxnLst/>
            <a:rect l="l" t="t" r="r" b="b"/>
            <a:pathLst>
              <a:path w="2063750" h="2436495">
                <a:moveTo>
                  <a:pt x="2063368" y="0"/>
                </a:moveTo>
                <a:lnTo>
                  <a:pt x="0" y="2436368"/>
                </a:lnTo>
                <a:lnTo>
                  <a:pt x="297814" y="2436368"/>
                </a:lnTo>
                <a:lnTo>
                  <a:pt x="2063368" y="351536"/>
                </a:lnTo>
                <a:lnTo>
                  <a:pt x="206336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895088" y="2497835"/>
            <a:ext cx="1766570" cy="2084705"/>
          </a:xfrm>
          <a:custGeom>
            <a:avLst/>
            <a:gdLst/>
            <a:ahLst/>
            <a:cxnLst/>
            <a:rect l="l" t="t" r="r" b="b"/>
            <a:pathLst>
              <a:path w="1766570" h="2084704">
                <a:moveTo>
                  <a:pt x="1766189" y="0"/>
                </a:moveTo>
                <a:lnTo>
                  <a:pt x="0" y="2084705"/>
                </a:lnTo>
                <a:lnTo>
                  <a:pt x="290829" y="2084705"/>
                </a:lnTo>
                <a:lnTo>
                  <a:pt x="1766189" y="343408"/>
                </a:lnTo>
                <a:lnTo>
                  <a:pt x="1766189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186171" y="2840735"/>
            <a:ext cx="1475105" cy="1741805"/>
          </a:xfrm>
          <a:custGeom>
            <a:avLst/>
            <a:gdLst/>
            <a:ahLst/>
            <a:cxnLst/>
            <a:rect l="l" t="t" r="r" b="b"/>
            <a:pathLst>
              <a:path w="1475104" h="1741804">
                <a:moveTo>
                  <a:pt x="1474597" y="0"/>
                </a:moveTo>
                <a:lnTo>
                  <a:pt x="0" y="1741424"/>
                </a:lnTo>
                <a:lnTo>
                  <a:pt x="290829" y="1741424"/>
                </a:lnTo>
                <a:lnTo>
                  <a:pt x="1474597" y="343280"/>
                </a:lnTo>
                <a:lnTo>
                  <a:pt x="1474597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477255" y="3183635"/>
            <a:ext cx="1183640" cy="1397635"/>
          </a:xfrm>
          <a:custGeom>
            <a:avLst/>
            <a:gdLst/>
            <a:ahLst/>
            <a:cxnLst/>
            <a:rect l="l" t="t" r="r" b="b"/>
            <a:pathLst>
              <a:path w="1183640" h="1397635">
                <a:moveTo>
                  <a:pt x="1183513" y="0"/>
                </a:moveTo>
                <a:lnTo>
                  <a:pt x="0" y="1397381"/>
                </a:lnTo>
                <a:lnTo>
                  <a:pt x="297434" y="1397381"/>
                </a:lnTo>
                <a:lnTo>
                  <a:pt x="1183513" y="351281"/>
                </a:lnTo>
                <a:lnTo>
                  <a:pt x="1183513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774435" y="3535679"/>
            <a:ext cx="887094" cy="1047115"/>
          </a:xfrm>
          <a:custGeom>
            <a:avLst/>
            <a:gdLst/>
            <a:ahLst/>
            <a:cxnLst/>
            <a:rect l="l" t="t" r="r" b="b"/>
            <a:pathLst>
              <a:path w="887095" h="1047114">
                <a:moveTo>
                  <a:pt x="886713" y="0"/>
                </a:moveTo>
                <a:lnTo>
                  <a:pt x="0" y="1046607"/>
                </a:lnTo>
                <a:lnTo>
                  <a:pt x="588772" y="1046607"/>
                </a:lnTo>
                <a:lnTo>
                  <a:pt x="886713" y="695071"/>
                </a:lnTo>
                <a:lnTo>
                  <a:pt x="886713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362700" y="4230623"/>
            <a:ext cx="299085" cy="351790"/>
          </a:xfrm>
          <a:custGeom>
            <a:avLst/>
            <a:gdLst/>
            <a:ahLst/>
            <a:cxnLst/>
            <a:rect l="l" t="t" r="r" b="b"/>
            <a:pathLst>
              <a:path w="299084" h="351789">
                <a:moveTo>
                  <a:pt x="298576" y="0"/>
                </a:moveTo>
                <a:lnTo>
                  <a:pt x="0" y="351789"/>
                </a:lnTo>
                <a:lnTo>
                  <a:pt x="291592" y="351789"/>
                </a:lnTo>
                <a:lnTo>
                  <a:pt x="298576" y="343407"/>
                </a:lnTo>
                <a:lnTo>
                  <a:pt x="298576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470650" y="2093976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259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766815" y="2118169"/>
            <a:ext cx="728345" cy="0"/>
          </a:xfrm>
          <a:custGeom>
            <a:avLst/>
            <a:gdLst/>
            <a:ahLst/>
            <a:cxnLst/>
            <a:rect l="l" t="t" r="r" b="b"/>
            <a:pathLst>
              <a:path w="728345" h="0">
                <a:moveTo>
                  <a:pt x="0" y="0"/>
                </a:moveTo>
                <a:lnTo>
                  <a:pt x="728218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766815" y="2294661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8851"/>
                </a:moveTo>
                <a:lnTo>
                  <a:pt x="679284" y="158851"/>
                </a:lnTo>
                <a:lnTo>
                  <a:pt x="679284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766815" y="2142794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1968"/>
                </a:moveTo>
                <a:lnTo>
                  <a:pt x="679284" y="151968"/>
                </a:lnTo>
                <a:lnTo>
                  <a:pt x="679284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766815" y="2606243"/>
            <a:ext cx="679450" cy="159385"/>
          </a:xfrm>
          <a:custGeom>
            <a:avLst/>
            <a:gdLst/>
            <a:ahLst/>
            <a:cxnLst/>
            <a:rect l="l" t="t" r="r" b="b"/>
            <a:pathLst>
              <a:path w="679450" h="159385">
                <a:moveTo>
                  <a:pt x="0" y="159308"/>
                </a:moveTo>
                <a:lnTo>
                  <a:pt x="679284" y="159308"/>
                </a:lnTo>
                <a:lnTo>
                  <a:pt x="679284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766815" y="2453665"/>
            <a:ext cx="679450" cy="153035"/>
          </a:xfrm>
          <a:custGeom>
            <a:avLst/>
            <a:gdLst/>
            <a:ahLst/>
            <a:cxnLst/>
            <a:rect l="l" t="t" r="r" b="b"/>
            <a:pathLst>
              <a:path w="679450" h="153035">
                <a:moveTo>
                  <a:pt x="0" y="152628"/>
                </a:moveTo>
                <a:lnTo>
                  <a:pt x="679284" y="152628"/>
                </a:lnTo>
                <a:lnTo>
                  <a:pt x="679284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766815" y="2766060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766815" y="2918434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19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766815" y="3078479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766815" y="3230829"/>
            <a:ext cx="679450" cy="158750"/>
          </a:xfrm>
          <a:custGeom>
            <a:avLst/>
            <a:gdLst/>
            <a:ahLst/>
            <a:cxnLst/>
            <a:rect l="l" t="t" r="r" b="b"/>
            <a:pathLst>
              <a:path w="679450" h="158750">
                <a:moveTo>
                  <a:pt x="0" y="158419"/>
                </a:moveTo>
                <a:lnTo>
                  <a:pt x="679284" y="158419"/>
                </a:lnTo>
                <a:lnTo>
                  <a:pt x="679284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766815" y="3389376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766815" y="3541750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766815" y="3701796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399"/>
                </a:moveTo>
                <a:lnTo>
                  <a:pt x="679284" y="152399"/>
                </a:lnTo>
                <a:lnTo>
                  <a:pt x="679284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766815" y="3854145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943"/>
                </a:moveTo>
                <a:lnTo>
                  <a:pt x="679284" y="159943"/>
                </a:lnTo>
                <a:lnTo>
                  <a:pt x="679284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766815" y="4165193"/>
            <a:ext cx="679450" cy="160020"/>
          </a:xfrm>
          <a:custGeom>
            <a:avLst/>
            <a:gdLst/>
            <a:ahLst/>
            <a:cxnLst/>
            <a:rect l="l" t="t" r="r" b="b"/>
            <a:pathLst>
              <a:path w="679450" h="160020">
                <a:moveTo>
                  <a:pt x="0" y="159537"/>
                </a:moveTo>
                <a:lnTo>
                  <a:pt x="679284" y="159537"/>
                </a:lnTo>
                <a:lnTo>
                  <a:pt x="679284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766815" y="401269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399"/>
                </a:moveTo>
                <a:lnTo>
                  <a:pt x="679284" y="152399"/>
                </a:lnTo>
                <a:lnTo>
                  <a:pt x="679284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766815" y="4325111"/>
            <a:ext cx="679450" cy="152400"/>
          </a:xfrm>
          <a:custGeom>
            <a:avLst/>
            <a:gdLst/>
            <a:ahLst/>
            <a:cxnLst/>
            <a:rect l="l" t="t" r="r" b="b"/>
            <a:pathLst>
              <a:path w="679450" h="152400">
                <a:moveTo>
                  <a:pt x="0" y="152400"/>
                </a:moveTo>
                <a:lnTo>
                  <a:pt x="679284" y="152400"/>
                </a:lnTo>
                <a:lnTo>
                  <a:pt x="67928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8852027" y="1955292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741"/>
                </a:lnTo>
              </a:path>
            </a:pathLst>
          </a:custGeom>
          <a:ln w="34798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587995" y="1969007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59" h="0">
                <a:moveTo>
                  <a:pt x="0" y="0"/>
                </a:moveTo>
                <a:lnTo>
                  <a:pt x="1280159" y="0"/>
                </a:lnTo>
              </a:path>
            </a:pathLst>
          </a:custGeom>
          <a:ln w="27432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587995" y="1982723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4" h="693419">
                <a:moveTo>
                  <a:pt x="331850" y="0"/>
                </a:moveTo>
                <a:lnTo>
                  <a:pt x="0" y="0"/>
                </a:lnTo>
                <a:lnTo>
                  <a:pt x="0" y="693165"/>
                </a:lnTo>
                <a:lnTo>
                  <a:pt x="33185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587995" y="1982723"/>
            <a:ext cx="664210" cy="1386205"/>
          </a:xfrm>
          <a:custGeom>
            <a:avLst/>
            <a:gdLst/>
            <a:ahLst/>
            <a:cxnLst/>
            <a:rect l="l" t="t" r="r" b="b"/>
            <a:pathLst>
              <a:path w="664209" h="1386204">
                <a:moveTo>
                  <a:pt x="664209" y="0"/>
                </a:moveTo>
                <a:lnTo>
                  <a:pt x="332231" y="0"/>
                </a:lnTo>
                <a:lnTo>
                  <a:pt x="0" y="693165"/>
                </a:lnTo>
                <a:lnTo>
                  <a:pt x="0" y="1386204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587995" y="1982723"/>
            <a:ext cx="830580" cy="1732914"/>
          </a:xfrm>
          <a:custGeom>
            <a:avLst/>
            <a:gdLst/>
            <a:ahLst/>
            <a:cxnLst/>
            <a:rect l="l" t="t" r="r" b="b"/>
            <a:pathLst>
              <a:path w="830579" h="1732914">
                <a:moveTo>
                  <a:pt x="830579" y="0"/>
                </a:moveTo>
                <a:lnTo>
                  <a:pt x="664590" y="0"/>
                </a:lnTo>
                <a:lnTo>
                  <a:pt x="0" y="1386077"/>
                </a:lnTo>
                <a:lnTo>
                  <a:pt x="0" y="1732407"/>
                </a:lnTo>
                <a:lnTo>
                  <a:pt x="830579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587995" y="1982723"/>
            <a:ext cx="996950" cy="2080260"/>
          </a:xfrm>
          <a:custGeom>
            <a:avLst/>
            <a:gdLst/>
            <a:ahLst/>
            <a:cxnLst/>
            <a:rect l="l" t="t" r="r" b="b"/>
            <a:pathLst>
              <a:path w="996950" h="2080260">
                <a:moveTo>
                  <a:pt x="996696" y="0"/>
                </a:moveTo>
                <a:lnTo>
                  <a:pt x="830326" y="0"/>
                </a:lnTo>
                <a:lnTo>
                  <a:pt x="0" y="1733042"/>
                </a:lnTo>
                <a:lnTo>
                  <a:pt x="0" y="2079878"/>
                </a:lnTo>
                <a:lnTo>
                  <a:pt x="996696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587995" y="1982723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4" h="2426335">
                <a:moveTo>
                  <a:pt x="1162430" y="0"/>
                </a:moveTo>
                <a:lnTo>
                  <a:pt x="996442" y="0"/>
                </a:lnTo>
                <a:lnTo>
                  <a:pt x="0" y="2079625"/>
                </a:lnTo>
                <a:lnTo>
                  <a:pt x="0" y="2426081"/>
                </a:lnTo>
                <a:lnTo>
                  <a:pt x="1162430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7587995" y="1982723"/>
            <a:ext cx="1254125" cy="2599690"/>
          </a:xfrm>
          <a:custGeom>
            <a:avLst/>
            <a:gdLst/>
            <a:ahLst/>
            <a:cxnLst/>
            <a:rect l="l" t="t" r="r" b="b"/>
            <a:pathLst>
              <a:path w="1254125" h="2599690">
                <a:moveTo>
                  <a:pt x="1253744" y="0"/>
                </a:moveTo>
                <a:lnTo>
                  <a:pt x="1163701" y="0"/>
                </a:lnTo>
                <a:lnTo>
                  <a:pt x="0" y="2426335"/>
                </a:lnTo>
                <a:lnTo>
                  <a:pt x="0" y="2599436"/>
                </a:lnTo>
                <a:lnTo>
                  <a:pt x="83057" y="2599436"/>
                </a:lnTo>
                <a:lnTo>
                  <a:pt x="1253744" y="158876"/>
                </a:lnTo>
                <a:lnTo>
                  <a:pt x="125374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7670292" y="2142744"/>
            <a:ext cx="1170305" cy="2439670"/>
          </a:xfrm>
          <a:custGeom>
            <a:avLst/>
            <a:gdLst/>
            <a:ahLst/>
            <a:cxnLst/>
            <a:rect l="l" t="t" r="r" b="b"/>
            <a:pathLst>
              <a:path w="1170304" h="2439670">
                <a:moveTo>
                  <a:pt x="1170051" y="0"/>
                </a:moveTo>
                <a:lnTo>
                  <a:pt x="0" y="2439288"/>
                </a:lnTo>
                <a:lnTo>
                  <a:pt x="166369" y="2439288"/>
                </a:lnTo>
                <a:lnTo>
                  <a:pt x="1170051" y="346328"/>
                </a:lnTo>
                <a:lnTo>
                  <a:pt x="1170051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7837931" y="2488692"/>
            <a:ext cx="1002665" cy="2094230"/>
          </a:xfrm>
          <a:custGeom>
            <a:avLst/>
            <a:gdLst/>
            <a:ahLst/>
            <a:cxnLst/>
            <a:rect l="l" t="t" r="r" b="b"/>
            <a:pathLst>
              <a:path w="1002665" h="2094229">
                <a:moveTo>
                  <a:pt x="1002538" y="0"/>
                </a:moveTo>
                <a:lnTo>
                  <a:pt x="0" y="2093722"/>
                </a:lnTo>
                <a:lnTo>
                  <a:pt x="165735" y="2093722"/>
                </a:lnTo>
                <a:lnTo>
                  <a:pt x="1002538" y="346583"/>
                </a:lnTo>
                <a:lnTo>
                  <a:pt x="1002538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8004047" y="2834639"/>
            <a:ext cx="838200" cy="1746885"/>
          </a:xfrm>
          <a:custGeom>
            <a:avLst/>
            <a:gdLst/>
            <a:ahLst/>
            <a:cxnLst/>
            <a:rect l="l" t="t" r="r" b="b"/>
            <a:pathLst>
              <a:path w="838200" h="1746885">
                <a:moveTo>
                  <a:pt x="837692" y="0"/>
                </a:moveTo>
                <a:lnTo>
                  <a:pt x="0" y="1746504"/>
                </a:lnTo>
                <a:lnTo>
                  <a:pt x="166370" y="1746504"/>
                </a:lnTo>
                <a:lnTo>
                  <a:pt x="837692" y="346456"/>
                </a:lnTo>
                <a:lnTo>
                  <a:pt x="837692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8170164" y="3182111"/>
            <a:ext cx="670560" cy="1400175"/>
          </a:xfrm>
          <a:custGeom>
            <a:avLst/>
            <a:gdLst/>
            <a:ahLst/>
            <a:cxnLst/>
            <a:rect l="l" t="t" r="r" b="b"/>
            <a:pathLst>
              <a:path w="670559" h="1400175">
                <a:moveTo>
                  <a:pt x="670178" y="0"/>
                </a:moveTo>
                <a:lnTo>
                  <a:pt x="0" y="1400048"/>
                </a:lnTo>
                <a:lnTo>
                  <a:pt x="165734" y="1400048"/>
                </a:lnTo>
                <a:lnTo>
                  <a:pt x="670178" y="346455"/>
                </a:lnTo>
                <a:lnTo>
                  <a:pt x="670178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8336280" y="3528059"/>
            <a:ext cx="504825" cy="1054735"/>
          </a:xfrm>
          <a:custGeom>
            <a:avLst/>
            <a:gdLst/>
            <a:ahLst/>
            <a:cxnLst/>
            <a:rect l="l" t="t" r="r" b="b"/>
            <a:pathLst>
              <a:path w="504825" h="1054735">
                <a:moveTo>
                  <a:pt x="504317" y="0"/>
                </a:moveTo>
                <a:lnTo>
                  <a:pt x="0" y="1054353"/>
                </a:lnTo>
                <a:lnTo>
                  <a:pt x="331597" y="1054353"/>
                </a:lnTo>
                <a:lnTo>
                  <a:pt x="504317" y="693292"/>
                </a:lnTo>
                <a:lnTo>
                  <a:pt x="504317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8668511" y="4221479"/>
            <a:ext cx="172085" cy="361315"/>
          </a:xfrm>
          <a:custGeom>
            <a:avLst/>
            <a:gdLst/>
            <a:ahLst/>
            <a:cxnLst/>
            <a:rect l="l" t="t" r="r" b="b"/>
            <a:pathLst>
              <a:path w="172084" h="361314">
                <a:moveTo>
                  <a:pt x="171958" y="0"/>
                </a:moveTo>
                <a:lnTo>
                  <a:pt x="0" y="360807"/>
                </a:lnTo>
                <a:lnTo>
                  <a:pt x="165100" y="360807"/>
                </a:lnTo>
                <a:lnTo>
                  <a:pt x="171958" y="346583"/>
                </a:lnTo>
                <a:lnTo>
                  <a:pt x="171958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5866735" y="2645434"/>
            <a:ext cx="539115" cy="12928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4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Financial</a:t>
            </a:r>
            <a:endParaRPr sz="175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3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30" b="1">
                <a:solidFill>
                  <a:srgbClr val="043BE8"/>
                </a:solidFill>
                <a:latin typeface="Times New Roman"/>
                <a:cs typeface="Times New Roman"/>
              </a:rPr>
              <a:t>(NFA)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8702547" y="2039111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4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7691628" y="2063369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7691628" y="212187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61"/>
                </a:moveTo>
                <a:lnTo>
                  <a:pt x="982751" y="20361"/>
                </a:lnTo>
                <a:lnTo>
                  <a:pt x="982751" y="0"/>
                </a:lnTo>
                <a:lnTo>
                  <a:pt x="0" y="0"/>
                </a:lnTo>
                <a:lnTo>
                  <a:pt x="0" y="2036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7691628" y="210821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78"/>
                </a:moveTo>
                <a:lnTo>
                  <a:pt x="982751" y="13578"/>
                </a:lnTo>
                <a:lnTo>
                  <a:pt x="982751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7691628" y="208782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7691628" y="217720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691628" y="2142744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417"/>
                </a:moveTo>
                <a:lnTo>
                  <a:pt x="982726" y="34417"/>
                </a:lnTo>
                <a:lnTo>
                  <a:pt x="982726" y="0"/>
                </a:lnTo>
                <a:lnTo>
                  <a:pt x="0" y="0"/>
                </a:lnTo>
                <a:lnTo>
                  <a:pt x="0" y="3441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691628" y="219147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691628" y="22251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691628" y="221128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691628" y="22463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7691628" y="22600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7691628" y="2281427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691628" y="2314966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691628" y="23362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691628" y="23499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7691628" y="23713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691628" y="238501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7691628" y="240640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7691628" y="24200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7691628" y="243994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691628" y="245365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7691628" y="247498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7691628" y="248864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7691628" y="250998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7691628" y="252986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7691628" y="254502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7691628" y="256494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7691628" y="25785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7691628" y="261378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7691628" y="259990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7691628" y="263500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7691628" y="264866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7691628" y="266854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7691628" y="2682250"/>
            <a:ext cx="982980" cy="22225"/>
          </a:xfrm>
          <a:custGeom>
            <a:avLst/>
            <a:gdLst/>
            <a:ahLst/>
            <a:cxnLst/>
            <a:rect l="l" t="t" r="r" b="b"/>
            <a:pathLst>
              <a:path w="982979" h="22225">
                <a:moveTo>
                  <a:pt x="0" y="22214"/>
                </a:moveTo>
                <a:lnTo>
                  <a:pt x="982751" y="22214"/>
                </a:lnTo>
                <a:lnTo>
                  <a:pt x="982751" y="0"/>
                </a:lnTo>
                <a:lnTo>
                  <a:pt x="0" y="0"/>
                </a:lnTo>
                <a:lnTo>
                  <a:pt x="0" y="2221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7691628" y="270353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7691628" y="27249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7691628" y="273858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7691628" y="2759964"/>
            <a:ext cx="982980" cy="33655"/>
          </a:xfrm>
          <a:custGeom>
            <a:avLst/>
            <a:gdLst/>
            <a:ahLst/>
            <a:cxnLst/>
            <a:rect l="l" t="t" r="r" b="b"/>
            <a:pathLst>
              <a:path w="982979" h="33655">
                <a:moveTo>
                  <a:pt x="0" y="33147"/>
                </a:moveTo>
                <a:lnTo>
                  <a:pt x="982726" y="33147"/>
                </a:lnTo>
                <a:lnTo>
                  <a:pt x="982726" y="0"/>
                </a:lnTo>
                <a:lnTo>
                  <a:pt x="0" y="0"/>
                </a:lnTo>
                <a:lnTo>
                  <a:pt x="0" y="33147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7691628" y="27934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7691628" y="280717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751" y="20734"/>
                </a:lnTo>
                <a:lnTo>
                  <a:pt x="982751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691628" y="28285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751" y="13581"/>
                </a:lnTo>
                <a:lnTo>
                  <a:pt x="982751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691628" y="284221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751" y="21126"/>
                </a:lnTo>
                <a:lnTo>
                  <a:pt x="982751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691628" y="287743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7691628" y="286355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691628" y="289714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751" y="15090"/>
                </a:lnTo>
                <a:lnTo>
                  <a:pt x="982751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691628" y="291230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691628" y="295322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691628" y="293220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6"/>
                </a:moveTo>
                <a:lnTo>
                  <a:pt x="982751" y="21056"/>
                </a:lnTo>
                <a:lnTo>
                  <a:pt x="982751" y="0"/>
                </a:lnTo>
                <a:lnTo>
                  <a:pt x="0" y="0"/>
                </a:lnTo>
                <a:lnTo>
                  <a:pt x="0" y="2105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691628" y="29880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7691628" y="296722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7691628" y="303626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7691628" y="302272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91"/>
                </a:moveTo>
                <a:lnTo>
                  <a:pt x="982751" y="13591"/>
                </a:lnTo>
                <a:lnTo>
                  <a:pt x="982751" y="0"/>
                </a:lnTo>
                <a:lnTo>
                  <a:pt x="0" y="0"/>
                </a:lnTo>
                <a:lnTo>
                  <a:pt x="0" y="13591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7691628" y="300222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7691628" y="3092195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544"/>
                </a:moveTo>
                <a:lnTo>
                  <a:pt x="982726" y="34544"/>
                </a:lnTo>
                <a:lnTo>
                  <a:pt x="982726" y="0"/>
                </a:lnTo>
                <a:lnTo>
                  <a:pt x="0" y="0"/>
                </a:lnTo>
                <a:lnTo>
                  <a:pt x="0" y="3454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7691628" y="307113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751" y="21057"/>
                </a:lnTo>
                <a:lnTo>
                  <a:pt x="982751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7691628" y="305710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7713471" y="2472563"/>
            <a:ext cx="421005" cy="372110"/>
          </a:xfrm>
          <a:custGeom>
            <a:avLst/>
            <a:gdLst/>
            <a:ahLst/>
            <a:cxnLst/>
            <a:rect l="l" t="t" r="r" b="b"/>
            <a:pathLst>
              <a:path w="421004" h="372110">
                <a:moveTo>
                  <a:pt x="59021" y="279400"/>
                </a:moveTo>
                <a:lnTo>
                  <a:pt x="16509" y="279400"/>
                </a:lnTo>
                <a:lnTo>
                  <a:pt x="18033" y="280670"/>
                </a:lnTo>
                <a:lnTo>
                  <a:pt x="19557" y="280670"/>
                </a:lnTo>
                <a:lnTo>
                  <a:pt x="22478" y="283210"/>
                </a:lnTo>
                <a:lnTo>
                  <a:pt x="26797" y="288289"/>
                </a:lnTo>
                <a:lnTo>
                  <a:pt x="82676" y="345439"/>
                </a:lnTo>
                <a:lnTo>
                  <a:pt x="86995" y="350520"/>
                </a:lnTo>
                <a:lnTo>
                  <a:pt x="89407" y="353060"/>
                </a:lnTo>
                <a:lnTo>
                  <a:pt x="89916" y="354330"/>
                </a:lnTo>
                <a:lnTo>
                  <a:pt x="90677" y="356870"/>
                </a:lnTo>
                <a:lnTo>
                  <a:pt x="90677" y="358139"/>
                </a:lnTo>
                <a:lnTo>
                  <a:pt x="90043" y="360680"/>
                </a:lnTo>
                <a:lnTo>
                  <a:pt x="89534" y="363220"/>
                </a:lnTo>
                <a:lnTo>
                  <a:pt x="87883" y="364489"/>
                </a:lnTo>
                <a:lnTo>
                  <a:pt x="85344" y="367030"/>
                </a:lnTo>
                <a:lnTo>
                  <a:pt x="82423" y="370839"/>
                </a:lnTo>
                <a:lnTo>
                  <a:pt x="84835" y="372110"/>
                </a:lnTo>
                <a:lnTo>
                  <a:pt x="124078" y="335280"/>
                </a:lnTo>
                <a:lnTo>
                  <a:pt x="126365" y="332739"/>
                </a:lnTo>
                <a:lnTo>
                  <a:pt x="112522" y="332739"/>
                </a:lnTo>
                <a:lnTo>
                  <a:pt x="107950" y="330200"/>
                </a:lnTo>
                <a:lnTo>
                  <a:pt x="59021" y="279400"/>
                </a:lnTo>
                <a:close/>
              </a:path>
              <a:path w="421004" h="372110">
                <a:moveTo>
                  <a:pt x="129729" y="242570"/>
                </a:moveTo>
                <a:lnTo>
                  <a:pt x="68960" y="242570"/>
                </a:lnTo>
                <a:lnTo>
                  <a:pt x="76834" y="245110"/>
                </a:lnTo>
                <a:lnTo>
                  <a:pt x="84433" y="247650"/>
                </a:lnTo>
                <a:lnTo>
                  <a:pt x="117228" y="276860"/>
                </a:lnTo>
                <a:lnTo>
                  <a:pt x="130301" y="304800"/>
                </a:lnTo>
                <a:lnTo>
                  <a:pt x="130280" y="311150"/>
                </a:lnTo>
                <a:lnTo>
                  <a:pt x="128698" y="317500"/>
                </a:lnTo>
                <a:lnTo>
                  <a:pt x="125569" y="322580"/>
                </a:lnTo>
                <a:lnTo>
                  <a:pt x="120903" y="328930"/>
                </a:lnTo>
                <a:lnTo>
                  <a:pt x="118745" y="330200"/>
                </a:lnTo>
                <a:lnTo>
                  <a:pt x="116712" y="331470"/>
                </a:lnTo>
                <a:lnTo>
                  <a:pt x="114934" y="332739"/>
                </a:lnTo>
                <a:lnTo>
                  <a:pt x="126365" y="332739"/>
                </a:lnTo>
                <a:lnTo>
                  <a:pt x="129794" y="328930"/>
                </a:lnTo>
                <a:lnTo>
                  <a:pt x="133603" y="325120"/>
                </a:lnTo>
                <a:lnTo>
                  <a:pt x="135762" y="321310"/>
                </a:lnTo>
                <a:lnTo>
                  <a:pt x="140716" y="314960"/>
                </a:lnTo>
                <a:lnTo>
                  <a:pt x="144145" y="308610"/>
                </a:lnTo>
                <a:lnTo>
                  <a:pt x="148462" y="295910"/>
                </a:lnTo>
                <a:lnTo>
                  <a:pt x="149478" y="290830"/>
                </a:lnTo>
                <a:lnTo>
                  <a:pt x="149225" y="276860"/>
                </a:lnTo>
                <a:lnTo>
                  <a:pt x="147700" y="270510"/>
                </a:lnTo>
                <a:lnTo>
                  <a:pt x="141604" y="256539"/>
                </a:lnTo>
                <a:lnTo>
                  <a:pt x="137032" y="250189"/>
                </a:lnTo>
                <a:lnTo>
                  <a:pt x="131063" y="243839"/>
                </a:lnTo>
                <a:lnTo>
                  <a:pt x="129729" y="242570"/>
                </a:lnTo>
                <a:close/>
              </a:path>
              <a:path w="421004" h="372110">
                <a:moveTo>
                  <a:pt x="93638" y="223520"/>
                </a:moveTo>
                <a:lnTo>
                  <a:pt x="85375" y="223520"/>
                </a:lnTo>
                <a:lnTo>
                  <a:pt x="68706" y="226060"/>
                </a:lnTo>
                <a:lnTo>
                  <a:pt x="61727" y="229870"/>
                </a:lnTo>
                <a:lnTo>
                  <a:pt x="54498" y="233680"/>
                </a:lnTo>
                <a:lnTo>
                  <a:pt x="47007" y="240030"/>
                </a:lnTo>
                <a:lnTo>
                  <a:pt x="39243" y="246380"/>
                </a:lnTo>
                <a:lnTo>
                  <a:pt x="0" y="284480"/>
                </a:lnTo>
                <a:lnTo>
                  <a:pt x="2285" y="287020"/>
                </a:lnTo>
                <a:lnTo>
                  <a:pt x="5206" y="284480"/>
                </a:lnTo>
                <a:lnTo>
                  <a:pt x="7620" y="281939"/>
                </a:lnTo>
                <a:lnTo>
                  <a:pt x="10032" y="280670"/>
                </a:lnTo>
                <a:lnTo>
                  <a:pt x="12319" y="279400"/>
                </a:lnTo>
                <a:lnTo>
                  <a:pt x="59021" y="279400"/>
                </a:lnTo>
                <a:lnTo>
                  <a:pt x="38226" y="257810"/>
                </a:lnTo>
                <a:lnTo>
                  <a:pt x="45466" y="250189"/>
                </a:lnTo>
                <a:lnTo>
                  <a:pt x="51180" y="246380"/>
                </a:lnTo>
                <a:lnTo>
                  <a:pt x="55625" y="243839"/>
                </a:lnTo>
                <a:lnTo>
                  <a:pt x="61849" y="242570"/>
                </a:lnTo>
                <a:lnTo>
                  <a:pt x="129729" y="242570"/>
                </a:lnTo>
                <a:lnTo>
                  <a:pt x="124392" y="237489"/>
                </a:lnTo>
                <a:lnTo>
                  <a:pt x="117316" y="232410"/>
                </a:lnTo>
                <a:lnTo>
                  <a:pt x="109811" y="228600"/>
                </a:lnTo>
                <a:lnTo>
                  <a:pt x="101853" y="224789"/>
                </a:lnTo>
                <a:lnTo>
                  <a:pt x="93638" y="223520"/>
                </a:lnTo>
                <a:close/>
              </a:path>
              <a:path w="421004" h="372110">
                <a:moveTo>
                  <a:pt x="172847" y="181610"/>
                </a:moveTo>
                <a:lnTo>
                  <a:pt x="163449" y="181610"/>
                </a:lnTo>
                <a:lnTo>
                  <a:pt x="155701" y="184150"/>
                </a:lnTo>
                <a:lnTo>
                  <a:pt x="139064" y="217170"/>
                </a:lnTo>
                <a:lnTo>
                  <a:pt x="140158" y="224789"/>
                </a:lnTo>
                <a:lnTo>
                  <a:pt x="166560" y="259080"/>
                </a:lnTo>
                <a:lnTo>
                  <a:pt x="187967" y="265430"/>
                </a:lnTo>
                <a:lnTo>
                  <a:pt x="195802" y="264160"/>
                </a:lnTo>
                <a:lnTo>
                  <a:pt x="218948" y="242570"/>
                </a:lnTo>
                <a:lnTo>
                  <a:pt x="199771" y="242570"/>
                </a:lnTo>
                <a:lnTo>
                  <a:pt x="187031" y="240030"/>
                </a:lnTo>
                <a:lnTo>
                  <a:pt x="180816" y="237489"/>
                </a:lnTo>
                <a:lnTo>
                  <a:pt x="174648" y="233680"/>
                </a:lnTo>
                <a:lnTo>
                  <a:pt x="168528" y="228600"/>
                </a:lnTo>
                <a:lnTo>
                  <a:pt x="172521" y="224789"/>
                </a:lnTo>
                <a:lnTo>
                  <a:pt x="163956" y="224789"/>
                </a:lnTo>
                <a:lnTo>
                  <a:pt x="161798" y="222250"/>
                </a:lnTo>
                <a:lnTo>
                  <a:pt x="155321" y="215900"/>
                </a:lnTo>
                <a:lnTo>
                  <a:pt x="151510" y="209550"/>
                </a:lnTo>
                <a:lnTo>
                  <a:pt x="149732" y="199389"/>
                </a:lnTo>
                <a:lnTo>
                  <a:pt x="150495" y="196850"/>
                </a:lnTo>
                <a:lnTo>
                  <a:pt x="152653" y="194310"/>
                </a:lnTo>
                <a:lnTo>
                  <a:pt x="154177" y="193039"/>
                </a:lnTo>
                <a:lnTo>
                  <a:pt x="157479" y="193039"/>
                </a:lnTo>
                <a:lnTo>
                  <a:pt x="160274" y="191770"/>
                </a:lnTo>
                <a:lnTo>
                  <a:pt x="195897" y="191770"/>
                </a:lnTo>
                <a:lnTo>
                  <a:pt x="194421" y="190500"/>
                </a:lnTo>
                <a:lnTo>
                  <a:pt x="187134" y="185420"/>
                </a:lnTo>
                <a:lnTo>
                  <a:pt x="179943" y="182880"/>
                </a:lnTo>
                <a:lnTo>
                  <a:pt x="172847" y="181610"/>
                </a:lnTo>
                <a:close/>
              </a:path>
              <a:path w="421004" h="372110">
                <a:moveTo>
                  <a:pt x="217043" y="213360"/>
                </a:moveTo>
                <a:lnTo>
                  <a:pt x="213486" y="213360"/>
                </a:lnTo>
                <a:lnTo>
                  <a:pt x="214756" y="219710"/>
                </a:lnTo>
                <a:lnTo>
                  <a:pt x="215010" y="224789"/>
                </a:lnTo>
                <a:lnTo>
                  <a:pt x="214249" y="227330"/>
                </a:lnTo>
                <a:lnTo>
                  <a:pt x="213486" y="231139"/>
                </a:lnTo>
                <a:lnTo>
                  <a:pt x="211835" y="234950"/>
                </a:lnTo>
                <a:lnTo>
                  <a:pt x="209296" y="237489"/>
                </a:lnTo>
                <a:lnTo>
                  <a:pt x="205104" y="241300"/>
                </a:lnTo>
                <a:lnTo>
                  <a:pt x="199771" y="242570"/>
                </a:lnTo>
                <a:lnTo>
                  <a:pt x="218948" y="242570"/>
                </a:lnTo>
                <a:lnTo>
                  <a:pt x="221233" y="231139"/>
                </a:lnTo>
                <a:lnTo>
                  <a:pt x="220218" y="222250"/>
                </a:lnTo>
                <a:lnTo>
                  <a:pt x="217043" y="213360"/>
                </a:lnTo>
                <a:close/>
              </a:path>
              <a:path w="421004" h="372110">
                <a:moveTo>
                  <a:pt x="195897" y="191770"/>
                </a:moveTo>
                <a:lnTo>
                  <a:pt x="160274" y="191770"/>
                </a:lnTo>
                <a:lnTo>
                  <a:pt x="166624" y="194310"/>
                </a:lnTo>
                <a:lnTo>
                  <a:pt x="174878" y="200660"/>
                </a:lnTo>
                <a:lnTo>
                  <a:pt x="181609" y="208280"/>
                </a:lnTo>
                <a:lnTo>
                  <a:pt x="163956" y="224789"/>
                </a:lnTo>
                <a:lnTo>
                  <a:pt x="172521" y="224789"/>
                </a:lnTo>
                <a:lnTo>
                  <a:pt x="201802" y="196850"/>
                </a:lnTo>
                <a:lnTo>
                  <a:pt x="195897" y="191770"/>
                </a:lnTo>
                <a:close/>
              </a:path>
              <a:path w="421004" h="372110">
                <a:moveTo>
                  <a:pt x="200806" y="135889"/>
                </a:moveTo>
                <a:lnTo>
                  <a:pt x="165988" y="135889"/>
                </a:lnTo>
                <a:lnTo>
                  <a:pt x="167131" y="137160"/>
                </a:lnTo>
                <a:lnTo>
                  <a:pt x="169291" y="138430"/>
                </a:lnTo>
                <a:lnTo>
                  <a:pt x="247142" y="219710"/>
                </a:lnTo>
                <a:lnTo>
                  <a:pt x="249300" y="217170"/>
                </a:lnTo>
                <a:lnTo>
                  <a:pt x="252983" y="200660"/>
                </a:lnTo>
                <a:lnTo>
                  <a:pt x="261874" y="200660"/>
                </a:lnTo>
                <a:lnTo>
                  <a:pt x="265429" y="199389"/>
                </a:lnTo>
                <a:lnTo>
                  <a:pt x="268985" y="196850"/>
                </a:lnTo>
                <a:lnTo>
                  <a:pt x="272414" y="195580"/>
                </a:lnTo>
                <a:lnTo>
                  <a:pt x="275589" y="191770"/>
                </a:lnTo>
                <a:lnTo>
                  <a:pt x="258699" y="191770"/>
                </a:lnTo>
                <a:lnTo>
                  <a:pt x="255777" y="190500"/>
                </a:lnTo>
                <a:lnTo>
                  <a:pt x="252856" y="187960"/>
                </a:lnTo>
                <a:lnTo>
                  <a:pt x="251078" y="186689"/>
                </a:lnTo>
                <a:lnTo>
                  <a:pt x="247650" y="184150"/>
                </a:lnTo>
                <a:lnTo>
                  <a:pt x="242316" y="179070"/>
                </a:lnTo>
                <a:lnTo>
                  <a:pt x="216280" y="151130"/>
                </a:lnTo>
                <a:lnTo>
                  <a:pt x="215857" y="146050"/>
                </a:lnTo>
                <a:lnTo>
                  <a:pt x="210693" y="146050"/>
                </a:lnTo>
                <a:lnTo>
                  <a:pt x="200806" y="135889"/>
                </a:lnTo>
                <a:close/>
              </a:path>
              <a:path w="421004" h="372110">
                <a:moveTo>
                  <a:pt x="274109" y="130810"/>
                </a:moveTo>
                <a:lnTo>
                  <a:pt x="227202" y="130810"/>
                </a:lnTo>
                <a:lnTo>
                  <a:pt x="231394" y="132080"/>
                </a:lnTo>
                <a:lnTo>
                  <a:pt x="235914" y="133350"/>
                </a:lnTo>
                <a:lnTo>
                  <a:pt x="241077" y="137160"/>
                </a:lnTo>
                <a:lnTo>
                  <a:pt x="268597" y="165100"/>
                </a:lnTo>
                <a:lnTo>
                  <a:pt x="274700" y="177800"/>
                </a:lnTo>
                <a:lnTo>
                  <a:pt x="273938" y="182880"/>
                </a:lnTo>
                <a:lnTo>
                  <a:pt x="272669" y="186689"/>
                </a:lnTo>
                <a:lnTo>
                  <a:pt x="270509" y="187960"/>
                </a:lnTo>
                <a:lnTo>
                  <a:pt x="267970" y="190500"/>
                </a:lnTo>
                <a:lnTo>
                  <a:pt x="265049" y="191770"/>
                </a:lnTo>
                <a:lnTo>
                  <a:pt x="275589" y="191770"/>
                </a:lnTo>
                <a:lnTo>
                  <a:pt x="281304" y="186689"/>
                </a:lnTo>
                <a:lnTo>
                  <a:pt x="284987" y="180339"/>
                </a:lnTo>
                <a:lnTo>
                  <a:pt x="288289" y="166370"/>
                </a:lnTo>
                <a:lnTo>
                  <a:pt x="287908" y="158750"/>
                </a:lnTo>
                <a:lnTo>
                  <a:pt x="285242" y="151130"/>
                </a:lnTo>
                <a:lnTo>
                  <a:pt x="282979" y="144780"/>
                </a:lnTo>
                <a:lnTo>
                  <a:pt x="276312" y="133350"/>
                </a:lnTo>
                <a:lnTo>
                  <a:pt x="274109" y="130810"/>
                </a:lnTo>
                <a:close/>
              </a:path>
              <a:path w="421004" h="372110">
                <a:moveTo>
                  <a:pt x="247269" y="113030"/>
                </a:moveTo>
                <a:lnTo>
                  <a:pt x="241046" y="113030"/>
                </a:lnTo>
                <a:lnTo>
                  <a:pt x="229107" y="115570"/>
                </a:lnTo>
                <a:lnTo>
                  <a:pt x="210693" y="146050"/>
                </a:lnTo>
                <a:lnTo>
                  <a:pt x="215857" y="146050"/>
                </a:lnTo>
                <a:lnTo>
                  <a:pt x="215646" y="143510"/>
                </a:lnTo>
                <a:lnTo>
                  <a:pt x="217170" y="138430"/>
                </a:lnTo>
                <a:lnTo>
                  <a:pt x="220979" y="134620"/>
                </a:lnTo>
                <a:lnTo>
                  <a:pt x="223774" y="132080"/>
                </a:lnTo>
                <a:lnTo>
                  <a:pt x="227202" y="130810"/>
                </a:lnTo>
                <a:lnTo>
                  <a:pt x="274109" y="130810"/>
                </a:lnTo>
                <a:lnTo>
                  <a:pt x="271906" y="128270"/>
                </a:lnTo>
                <a:lnTo>
                  <a:pt x="266192" y="123189"/>
                </a:lnTo>
                <a:lnTo>
                  <a:pt x="260096" y="118110"/>
                </a:lnTo>
                <a:lnTo>
                  <a:pt x="253746" y="116839"/>
                </a:lnTo>
                <a:lnTo>
                  <a:pt x="247269" y="113030"/>
                </a:lnTo>
                <a:close/>
              </a:path>
              <a:path w="421004" h="372110">
                <a:moveTo>
                  <a:pt x="178561" y="113030"/>
                </a:moveTo>
                <a:lnTo>
                  <a:pt x="153416" y="137160"/>
                </a:lnTo>
                <a:lnTo>
                  <a:pt x="155701" y="139700"/>
                </a:lnTo>
                <a:lnTo>
                  <a:pt x="157987" y="137160"/>
                </a:lnTo>
                <a:lnTo>
                  <a:pt x="159893" y="135889"/>
                </a:lnTo>
                <a:lnTo>
                  <a:pt x="200806" y="135889"/>
                </a:lnTo>
                <a:lnTo>
                  <a:pt x="178561" y="113030"/>
                </a:lnTo>
                <a:close/>
              </a:path>
              <a:path w="421004" h="372110">
                <a:moveTo>
                  <a:pt x="300017" y="92710"/>
                </a:moveTo>
                <a:lnTo>
                  <a:pt x="265810" y="92710"/>
                </a:lnTo>
                <a:lnTo>
                  <a:pt x="297433" y="125730"/>
                </a:lnTo>
                <a:lnTo>
                  <a:pt x="303656" y="132080"/>
                </a:lnTo>
                <a:lnTo>
                  <a:pt x="307721" y="135889"/>
                </a:lnTo>
                <a:lnTo>
                  <a:pt x="309625" y="137160"/>
                </a:lnTo>
                <a:lnTo>
                  <a:pt x="312927" y="139700"/>
                </a:lnTo>
                <a:lnTo>
                  <a:pt x="321563" y="139700"/>
                </a:lnTo>
                <a:lnTo>
                  <a:pt x="326262" y="138430"/>
                </a:lnTo>
                <a:lnTo>
                  <a:pt x="330580" y="137160"/>
                </a:lnTo>
                <a:lnTo>
                  <a:pt x="334391" y="133350"/>
                </a:lnTo>
                <a:lnTo>
                  <a:pt x="339131" y="127000"/>
                </a:lnTo>
                <a:lnTo>
                  <a:pt x="341550" y="120650"/>
                </a:lnTo>
                <a:lnTo>
                  <a:pt x="328422" y="120650"/>
                </a:lnTo>
                <a:lnTo>
                  <a:pt x="327151" y="119380"/>
                </a:lnTo>
                <a:lnTo>
                  <a:pt x="325754" y="118110"/>
                </a:lnTo>
                <a:lnTo>
                  <a:pt x="323469" y="116839"/>
                </a:lnTo>
                <a:lnTo>
                  <a:pt x="300017" y="92710"/>
                </a:lnTo>
                <a:close/>
              </a:path>
              <a:path w="421004" h="372110">
                <a:moveTo>
                  <a:pt x="339471" y="104139"/>
                </a:moveTo>
                <a:lnTo>
                  <a:pt x="336169" y="104139"/>
                </a:lnTo>
                <a:lnTo>
                  <a:pt x="337820" y="111760"/>
                </a:lnTo>
                <a:lnTo>
                  <a:pt x="337184" y="116839"/>
                </a:lnTo>
                <a:lnTo>
                  <a:pt x="334391" y="119380"/>
                </a:lnTo>
                <a:lnTo>
                  <a:pt x="332612" y="119380"/>
                </a:lnTo>
                <a:lnTo>
                  <a:pt x="331216" y="120650"/>
                </a:lnTo>
                <a:lnTo>
                  <a:pt x="341550" y="120650"/>
                </a:lnTo>
                <a:lnTo>
                  <a:pt x="341659" y="113030"/>
                </a:lnTo>
                <a:lnTo>
                  <a:pt x="339471" y="104139"/>
                </a:lnTo>
                <a:close/>
              </a:path>
              <a:path w="421004" h="372110">
                <a:moveTo>
                  <a:pt x="316692" y="22860"/>
                </a:moveTo>
                <a:lnTo>
                  <a:pt x="279907" y="22860"/>
                </a:lnTo>
                <a:lnTo>
                  <a:pt x="281939" y="24130"/>
                </a:lnTo>
                <a:lnTo>
                  <a:pt x="285114" y="26670"/>
                </a:lnTo>
                <a:lnTo>
                  <a:pt x="289432" y="30480"/>
                </a:lnTo>
                <a:lnTo>
                  <a:pt x="348869" y="92710"/>
                </a:lnTo>
                <a:lnTo>
                  <a:pt x="353313" y="96520"/>
                </a:lnTo>
                <a:lnTo>
                  <a:pt x="355726" y="100330"/>
                </a:lnTo>
                <a:lnTo>
                  <a:pt x="356107" y="104139"/>
                </a:lnTo>
                <a:lnTo>
                  <a:pt x="355092" y="106680"/>
                </a:lnTo>
                <a:lnTo>
                  <a:pt x="352805" y="109220"/>
                </a:lnTo>
                <a:lnTo>
                  <a:pt x="355092" y="111760"/>
                </a:lnTo>
                <a:lnTo>
                  <a:pt x="385825" y="82550"/>
                </a:lnTo>
                <a:lnTo>
                  <a:pt x="378078" y="82550"/>
                </a:lnTo>
                <a:lnTo>
                  <a:pt x="375793" y="81280"/>
                </a:lnTo>
                <a:lnTo>
                  <a:pt x="374142" y="81280"/>
                </a:lnTo>
                <a:lnTo>
                  <a:pt x="371221" y="78739"/>
                </a:lnTo>
                <a:lnTo>
                  <a:pt x="335660" y="41910"/>
                </a:lnTo>
                <a:lnTo>
                  <a:pt x="334772" y="36830"/>
                </a:lnTo>
                <a:lnTo>
                  <a:pt x="334645" y="35560"/>
                </a:lnTo>
                <a:lnTo>
                  <a:pt x="328802" y="35560"/>
                </a:lnTo>
                <a:lnTo>
                  <a:pt x="316692" y="22860"/>
                </a:lnTo>
                <a:close/>
              </a:path>
              <a:path w="421004" h="372110">
                <a:moveTo>
                  <a:pt x="256412" y="46989"/>
                </a:moveTo>
                <a:lnTo>
                  <a:pt x="254253" y="49530"/>
                </a:lnTo>
                <a:lnTo>
                  <a:pt x="256412" y="57150"/>
                </a:lnTo>
                <a:lnTo>
                  <a:pt x="257682" y="64770"/>
                </a:lnTo>
                <a:lnTo>
                  <a:pt x="257852" y="69850"/>
                </a:lnTo>
                <a:lnTo>
                  <a:pt x="257865" y="80010"/>
                </a:lnTo>
                <a:lnTo>
                  <a:pt x="257571" y="85089"/>
                </a:lnTo>
                <a:lnTo>
                  <a:pt x="256847" y="91439"/>
                </a:lnTo>
                <a:lnTo>
                  <a:pt x="255777" y="99060"/>
                </a:lnTo>
                <a:lnTo>
                  <a:pt x="257936" y="100330"/>
                </a:lnTo>
                <a:lnTo>
                  <a:pt x="265810" y="92710"/>
                </a:lnTo>
                <a:lnTo>
                  <a:pt x="300017" y="92710"/>
                </a:lnTo>
                <a:lnTo>
                  <a:pt x="283972" y="76200"/>
                </a:lnTo>
                <a:lnTo>
                  <a:pt x="290495" y="69850"/>
                </a:lnTo>
                <a:lnTo>
                  <a:pt x="277749" y="69850"/>
                </a:lnTo>
                <a:lnTo>
                  <a:pt x="256412" y="46989"/>
                </a:lnTo>
                <a:close/>
              </a:path>
              <a:path w="421004" h="372110">
                <a:moveTo>
                  <a:pt x="383539" y="80010"/>
                </a:moveTo>
                <a:lnTo>
                  <a:pt x="380619" y="81280"/>
                </a:lnTo>
                <a:lnTo>
                  <a:pt x="378078" y="82550"/>
                </a:lnTo>
                <a:lnTo>
                  <a:pt x="385825" y="82550"/>
                </a:lnTo>
                <a:lnTo>
                  <a:pt x="383539" y="80010"/>
                </a:lnTo>
                <a:close/>
              </a:path>
              <a:path w="421004" h="372110">
                <a:moveTo>
                  <a:pt x="382049" y="21589"/>
                </a:moveTo>
                <a:lnTo>
                  <a:pt x="344043" y="21589"/>
                </a:lnTo>
                <a:lnTo>
                  <a:pt x="345694" y="22860"/>
                </a:lnTo>
                <a:lnTo>
                  <a:pt x="348996" y="24130"/>
                </a:lnTo>
                <a:lnTo>
                  <a:pt x="352171" y="26670"/>
                </a:lnTo>
                <a:lnTo>
                  <a:pt x="356997" y="31750"/>
                </a:lnTo>
                <a:lnTo>
                  <a:pt x="383158" y="59689"/>
                </a:lnTo>
                <a:lnTo>
                  <a:pt x="387350" y="63500"/>
                </a:lnTo>
                <a:lnTo>
                  <a:pt x="389635" y="66039"/>
                </a:lnTo>
                <a:lnTo>
                  <a:pt x="390144" y="71120"/>
                </a:lnTo>
                <a:lnTo>
                  <a:pt x="389381" y="73660"/>
                </a:lnTo>
                <a:lnTo>
                  <a:pt x="387476" y="76200"/>
                </a:lnTo>
                <a:lnTo>
                  <a:pt x="389762" y="78739"/>
                </a:lnTo>
                <a:lnTo>
                  <a:pt x="419216" y="49530"/>
                </a:lnTo>
                <a:lnTo>
                  <a:pt x="410845" y="49530"/>
                </a:lnTo>
                <a:lnTo>
                  <a:pt x="408939" y="48260"/>
                </a:lnTo>
                <a:lnTo>
                  <a:pt x="405764" y="46989"/>
                </a:lnTo>
                <a:lnTo>
                  <a:pt x="401193" y="41910"/>
                </a:lnTo>
                <a:lnTo>
                  <a:pt x="382049" y="21589"/>
                </a:lnTo>
                <a:close/>
              </a:path>
              <a:path w="421004" h="372110">
                <a:moveTo>
                  <a:pt x="292226" y="55880"/>
                </a:moveTo>
                <a:lnTo>
                  <a:pt x="277749" y="69850"/>
                </a:lnTo>
                <a:lnTo>
                  <a:pt x="290495" y="69850"/>
                </a:lnTo>
                <a:lnTo>
                  <a:pt x="298323" y="62230"/>
                </a:lnTo>
                <a:lnTo>
                  <a:pt x="292226" y="55880"/>
                </a:lnTo>
                <a:close/>
              </a:path>
              <a:path w="421004" h="372110">
                <a:moveTo>
                  <a:pt x="418210" y="45720"/>
                </a:moveTo>
                <a:lnTo>
                  <a:pt x="415289" y="48260"/>
                </a:lnTo>
                <a:lnTo>
                  <a:pt x="412876" y="49530"/>
                </a:lnTo>
                <a:lnTo>
                  <a:pt x="419216" y="49530"/>
                </a:lnTo>
                <a:lnTo>
                  <a:pt x="420497" y="48260"/>
                </a:lnTo>
                <a:lnTo>
                  <a:pt x="418210" y="45720"/>
                </a:lnTo>
                <a:close/>
              </a:path>
              <a:path w="421004" h="372110">
                <a:moveTo>
                  <a:pt x="354964" y="1270"/>
                </a:moveTo>
                <a:lnTo>
                  <a:pt x="350138" y="2539"/>
                </a:lnTo>
                <a:lnTo>
                  <a:pt x="345312" y="2539"/>
                </a:lnTo>
                <a:lnTo>
                  <a:pt x="340995" y="5080"/>
                </a:lnTo>
                <a:lnTo>
                  <a:pt x="337311" y="8889"/>
                </a:lnTo>
                <a:lnTo>
                  <a:pt x="334263" y="11430"/>
                </a:lnTo>
                <a:lnTo>
                  <a:pt x="332104" y="15239"/>
                </a:lnTo>
                <a:lnTo>
                  <a:pt x="329310" y="22860"/>
                </a:lnTo>
                <a:lnTo>
                  <a:pt x="328834" y="26670"/>
                </a:lnTo>
                <a:lnTo>
                  <a:pt x="328802" y="35560"/>
                </a:lnTo>
                <a:lnTo>
                  <a:pt x="334645" y="35560"/>
                </a:lnTo>
                <a:lnTo>
                  <a:pt x="334518" y="34289"/>
                </a:lnTo>
                <a:lnTo>
                  <a:pt x="335533" y="27939"/>
                </a:lnTo>
                <a:lnTo>
                  <a:pt x="336550" y="25400"/>
                </a:lnTo>
                <a:lnTo>
                  <a:pt x="338327" y="24130"/>
                </a:lnTo>
                <a:lnTo>
                  <a:pt x="339471" y="22860"/>
                </a:lnTo>
                <a:lnTo>
                  <a:pt x="340868" y="22860"/>
                </a:lnTo>
                <a:lnTo>
                  <a:pt x="342519" y="21589"/>
                </a:lnTo>
                <a:lnTo>
                  <a:pt x="382049" y="21589"/>
                </a:lnTo>
                <a:lnTo>
                  <a:pt x="378459" y="17780"/>
                </a:lnTo>
                <a:lnTo>
                  <a:pt x="371728" y="11430"/>
                </a:lnTo>
                <a:lnTo>
                  <a:pt x="366522" y="6350"/>
                </a:lnTo>
                <a:lnTo>
                  <a:pt x="362838" y="5080"/>
                </a:lnTo>
                <a:lnTo>
                  <a:pt x="359155" y="2539"/>
                </a:lnTo>
                <a:lnTo>
                  <a:pt x="354964" y="1270"/>
                </a:lnTo>
                <a:close/>
              </a:path>
              <a:path w="421004" h="372110">
                <a:moveTo>
                  <a:pt x="294894" y="0"/>
                </a:moveTo>
                <a:lnTo>
                  <a:pt x="270255" y="24130"/>
                </a:lnTo>
                <a:lnTo>
                  <a:pt x="272542" y="26670"/>
                </a:lnTo>
                <a:lnTo>
                  <a:pt x="275589" y="24130"/>
                </a:lnTo>
                <a:lnTo>
                  <a:pt x="278002" y="22860"/>
                </a:lnTo>
                <a:lnTo>
                  <a:pt x="316692" y="22860"/>
                </a:lnTo>
                <a:lnTo>
                  <a:pt x="294894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8093581" y="2335148"/>
            <a:ext cx="139828" cy="15937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8182609" y="2127589"/>
            <a:ext cx="274955" cy="266700"/>
          </a:xfrm>
          <a:custGeom>
            <a:avLst/>
            <a:gdLst/>
            <a:ahLst/>
            <a:cxnLst/>
            <a:rect l="l" t="t" r="r" b="b"/>
            <a:pathLst>
              <a:path w="274954" h="266700">
                <a:moveTo>
                  <a:pt x="50049" y="160020"/>
                </a:moveTo>
                <a:lnTo>
                  <a:pt x="14350" y="160020"/>
                </a:lnTo>
                <a:lnTo>
                  <a:pt x="15621" y="161289"/>
                </a:lnTo>
                <a:lnTo>
                  <a:pt x="18542" y="163829"/>
                </a:lnTo>
                <a:lnTo>
                  <a:pt x="22987" y="168910"/>
                </a:lnTo>
                <a:lnTo>
                  <a:pt x="40640" y="186689"/>
                </a:lnTo>
                <a:lnTo>
                  <a:pt x="30988" y="186689"/>
                </a:lnTo>
                <a:lnTo>
                  <a:pt x="24384" y="189229"/>
                </a:lnTo>
                <a:lnTo>
                  <a:pt x="8382" y="217170"/>
                </a:lnTo>
                <a:lnTo>
                  <a:pt x="8890" y="222250"/>
                </a:lnTo>
                <a:lnTo>
                  <a:pt x="11684" y="229870"/>
                </a:lnTo>
                <a:lnTo>
                  <a:pt x="14350" y="237489"/>
                </a:lnTo>
                <a:lnTo>
                  <a:pt x="43880" y="264160"/>
                </a:lnTo>
                <a:lnTo>
                  <a:pt x="50546" y="266700"/>
                </a:lnTo>
                <a:lnTo>
                  <a:pt x="66040" y="266700"/>
                </a:lnTo>
                <a:lnTo>
                  <a:pt x="72798" y="264160"/>
                </a:lnTo>
                <a:lnTo>
                  <a:pt x="81915" y="256539"/>
                </a:lnTo>
                <a:lnTo>
                  <a:pt x="84074" y="252729"/>
                </a:lnTo>
                <a:lnTo>
                  <a:pt x="85090" y="248920"/>
                </a:lnTo>
                <a:lnTo>
                  <a:pt x="68199" y="248920"/>
                </a:lnTo>
                <a:lnTo>
                  <a:pt x="64135" y="247650"/>
                </a:lnTo>
                <a:lnTo>
                  <a:pt x="34671" y="222250"/>
                </a:lnTo>
                <a:lnTo>
                  <a:pt x="24765" y="204470"/>
                </a:lnTo>
                <a:lnTo>
                  <a:pt x="25019" y="201929"/>
                </a:lnTo>
                <a:lnTo>
                  <a:pt x="25273" y="200660"/>
                </a:lnTo>
                <a:lnTo>
                  <a:pt x="26162" y="198120"/>
                </a:lnTo>
                <a:lnTo>
                  <a:pt x="27686" y="196850"/>
                </a:lnTo>
                <a:lnTo>
                  <a:pt x="32385" y="191770"/>
                </a:lnTo>
                <a:lnTo>
                  <a:pt x="80645" y="191770"/>
                </a:lnTo>
                <a:lnTo>
                  <a:pt x="50049" y="160020"/>
                </a:lnTo>
                <a:close/>
              </a:path>
              <a:path w="274954" h="266700">
                <a:moveTo>
                  <a:pt x="80645" y="191770"/>
                </a:moveTo>
                <a:lnTo>
                  <a:pt x="39243" y="191770"/>
                </a:lnTo>
                <a:lnTo>
                  <a:pt x="48387" y="194310"/>
                </a:lnTo>
                <a:lnTo>
                  <a:pt x="79121" y="226060"/>
                </a:lnTo>
                <a:lnTo>
                  <a:pt x="81534" y="236220"/>
                </a:lnTo>
                <a:lnTo>
                  <a:pt x="80772" y="242570"/>
                </a:lnTo>
                <a:lnTo>
                  <a:pt x="76962" y="246379"/>
                </a:lnTo>
                <a:lnTo>
                  <a:pt x="75311" y="247650"/>
                </a:lnTo>
                <a:lnTo>
                  <a:pt x="73533" y="248920"/>
                </a:lnTo>
                <a:lnTo>
                  <a:pt x="85090" y="248920"/>
                </a:lnTo>
                <a:lnTo>
                  <a:pt x="86233" y="245110"/>
                </a:lnTo>
                <a:lnTo>
                  <a:pt x="86487" y="240029"/>
                </a:lnTo>
                <a:lnTo>
                  <a:pt x="85979" y="233679"/>
                </a:lnTo>
                <a:lnTo>
                  <a:pt x="102192" y="233679"/>
                </a:lnTo>
                <a:lnTo>
                  <a:pt x="114342" y="215900"/>
                </a:lnTo>
                <a:lnTo>
                  <a:pt x="105918" y="215900"/>
                </a:lnTo>
                <a:lnTo>
                  <a:pt x="102616" y="213360"/>
                </a:lnTo>
                <a:lnTo>
                  <a:pt x="101473" y="213360"/>
                </a:lnTo>
                <a:lnTo>
                  <a:pt x="98679" y="210820"/>
                </a:lnTo>
                <a:lnTo>
                  <a:pt x="94107" y="205739"/>
                </a:lnTo>
                <a:lnTo>
                  <a:pt x="80645" y="191770"/>
                </a:lnTo>
                <a:close/>
              </a:path>
              <a:path w="274954" h="266700">
                <a:moveTo>
                  <a:pt x="102192" y="233679"/>
                </a:moveTo>
                <a:lnTo>
                  <a:pt x="85979" y="233679"/>
                </a:lnTo>
                <a:lnTo>
                  <a:pt x="95250" y="243839"/>
                </a:lnTo>
                <a:lnTo>
                  <a:pt x="102192" y="233679"/>
                </a:lnTo>
                <a:close/>
              </a:path>
              <a:path w="274954" h="266700">
                <a:moveTo>
                  <a:pt x="113919" y="210820"/>
                </a:moveTo>
                <a:lnTo>
                  <a:pt x="111379" y="213360"/>
                </a:lnTo>
                <a:lnTo>
                  <a:pt x="109220" y="214629"/>
                </a:lnTo>
                <a:lnTo>
                  <a:pt x="105918" y="215900"/>
                </a:lnTo>
                <a:lnTo>
                  <a:pt x="114342" y="215900"/>
                </a:lnTo>
                <a:lnTo>
                  <a:pt x="116078" y="213360"/>
                </a:lnTo>
                <a:lnTo>
                  <a:pt x="113919" y="210820"/>
                </a:lnTo>
                <a:close/>
              </a:path>
              <a:path w="274954" h="266700">
                <a:moveTo>
                  <a:pt x="116205" y="113029"/>
                </a:moveTo>
                <a:lnTo>
                  <a:pt x="106807" y="113029"/>
                </a:lnTo>
                <a:lnTo>
                  <a:pt x="99060" y="115570"/>
                </a:lnTo>
                <a:lnTo>
                  <a:pt x="82423" y="148589"/>
                </a:lnTo>
                <a:lnTo>
                  <a:pt x="83516" y="157479"/>
                </a:lnTo>
                <a:lnTo>
                  <a:pt x="109823" y="190500"/>
                </a:lnTo>
                <a:lnTo>
                  <a:pt x="123063" y="196850"/>
                </a:lnTo>
                <a:lnTo>
                  <a:pt x="131325" y="196850"/>
                </a:lnTo>
                <a:lnTo>
                  <a:pt x="162386" y="173989"/>
                </a:lnTo>
                <a:lnTo>
                  <a:pt x="136651" y="173989"/>
                </a:lnTo>
                <a:lnTo>
                  <a:pt x="130389" y="172720"/>
                </a:lnTo>
                <a:lnTo>
                  <a:pt x="124174" y="170179"/>
                </a:lnTo>
                <a:lnTo>
                  <a:pt x="118006" y="166370"/>
                </a:lnTo>
                <a:lnTo>
                  <a:pt x="111887" y="161289"/>
                </a:lnTo>
                <a:lnTo>
                  <a:pt x="115864" y="157479"/>
                </a:lnTo>
                <a:lnTo>
                  <a:pt x="107315" y="157479"/>
                </a:lnTo>
                <a:lnTo>
                  <a:pt x="105156" y="154939"/>
                </a:lnTo>
                <a:lnTo>
                  <a:pt x="98679" y="148589"/>
                </a:lnTo>
                <a:lnTo>
                  <a:pt x="94869" y="140970"/>
                </a:lnTo>
                <a:lnTo>
                  <a:pt x="93725" y="134620"/>
                </a:lnTo>
                <a:lnTo>
                  <a:pt x="92964" y="132079"/>
                </a:lnTo>
                <a:lnTo>
                  <a:pt x="93725" y="128270"/>
                </a:lnTo>
                <a:lnTo>
                  <a:pt x="96012" y="127000"/>
                </a:lnTo>
                <a:lnTo>
                  <a:pt x="99060" y="124460"/>
                </a:lnTo>
                <a:lnTo>
                  <a:pt x="139144" y="124460"/>
                </a:lnTo>
                <a:lnTo>
                  <a:pt x="137671" y="123189"/>
                </a:lnTo>
                <a:lnTo>
                  <a:pt x="130429" y="118110"/>
                </a:lnTo>
                <a:lnTo>
                  <a:pt x="123281" y="114300"/>
                </a:lnTo>
                <a:lnTo>
                  <a:pt x="116205" y="113029"/>
                </a:lnTo>
                <a:close/>
              </a:path>
              <a:path w="274954" h="266700">
                <a:moveTo>
                  <a:pt x="160400" y="144779"/>
                </a:moveTo>
                <a:lnTo>
                  <a:pt x="156845" y="146050"/>
                </a:lnTo>
                <a:lnTo>
                  <a:pt x="157988" y="151129"/>
                </a:lnTo>
                <a:lnTo>
                  <a:pt x="158242" y="156210"/>
                </a:lnTo>
                <a:lnTo>
                  <a:pt x="143129" y="173989"/>
                </a:lnTo>
                <a:lnTo>
                  <a:pt x="162386" y="173989"/>
                </a:lnTo>
                <a:lnTo>
                  <a:pt x="164465" y="162560"/>
                </a:lnTo>
                <a:lnTo>
                  <a:pt x="163575" y="154939"/>
                </a:lnTo>
                <a:lnTo>
                  <a:pt x="160400" y="144779"/>
                </a:lnTo>
                <a:close/>
              </a:path>
              <a:path w="274954" h="266700">
                <a:moveTo>
                  <a:pt x="26797" y="135889"/>
                </a:moveTo>
                <a:lnTo>
                  <a:pt x="0" y="162560"/>
                </a:lnTo>
                <a:lnTo>
                  <a:pt x="2540" y="165100"/>
                </a:lnTo>
                <a:lnTo>
                  <a:pt x="5461" y="162560"/>
                </a:lnTo>
                <a:lnTo>
                  <a:pt x="7620" y="160020"/>
                </a:lnTo>
                <a:lnTo>
                  <a:pt x="50049" y="160020"/>
                </a:lnTo>
                <a:lnTo>
                  <a:pt x="26797" y="135889"/>
                </a:lnTo>
                <a:close/>
              </a:path>
              <a:path w="274954" h="266700">
                <a:moveTo>
                  <a:pt x="139144" y="124460"/>
                </a:moveTo>
                <a:lnTo>
                  <a:pt x="106680" y="124460"/>
                </a:lnTo>
                <a:lnTo>
                  <a:pt x="109982" y="127000"/>
                </a:lnTo>
                <a:lnTo>
                  <a:pt x="113284" y="128270"/>
                </a:lnTo>
                <a:lnTo>
                  <a:pt x="118237" y="133350"/>
                </a:lnTo>
                <a:lnTo>
                  <a:pt x="124968" y="139700"/>
                </a:lnTo>
                <a:lnTo>
                  <a:pt x="107315" y="157479"/>
                </a:lnTo>
                <a:lnTo>
                  <a:pt x="115864" y="157479"/>
                </a:lnTo>
                <a:lnTo>
                  <a:pt x="145034" y="129539"/>
                </a:lnTo>
                <a:lnTo>
                  <a:pt x="139144" y="124460"/>
                </a:lnTo>
                <a:close/>
              </a:path>
              <a:path w="274954" h="266700">
                <a:moveTo>
                  <a:pt x="173228" y="92710"/>
                </a:moveTo>
                <a:lnTo>
                  <a:pt x="135763" y="92710"/>
                </a:lnTo>
                <a:lnTo>
                  <a:pt x="138557" y="95250"/>
                </a:lnTo>
                <a:lnTo>
                  <a:pt x="140843" y="96520"/>
                </a:lnTo>
                <a:lnTo>
                  <a:pt x="144272" y="100329"/>
                </a:lnTo>
                <a:lnTo>
                  <a:pt x="176530" y="133350"/>
                </a:lnTo>
                <a:lnTo>
                  <a:pt x="181610" y="138429"/>
                </a:lnTo>
                <a:lnTo>
                  <a:pt x="184276" y="142239"/>
                </a:lnTo>
                <a:lnTo>
                  <a:pt x="184658" y="144779"/>
                </a:lnTo>
                <a:lnTo>
                  <a:pt x="184912" y="147320"/>
                </a:lnTo>
                <a:lnTo>
                  <a:pt x="183769" y="149860"/>
                </a:lnTo>
                <a:lnTo>
                  <a:pt x="181356" y="152400"/>
                </a:lnTo>
                <a:lnTo>
                  <a:pt x="183642" y="154939"/>
                </a:lnTo>
                <a:lnTo>
                  <a:pt x="214975" y="124460"/>
                </a:lnTo>
                <a:lnTo>
                  <a:pt x="204850" y="124460"/>
                </a:lnTo>
                <a:lnTo>
                  <a:pt x="202184" y="123189"/>
                </a:lnTo>
                <a:lnTo>
                  <a:pt x="200533" y="121920"/>
                </a:lnTo>
                <a:lnTo>
                  <a:pt x="194564" y="116839"/>
                </a:lnTo>
                <a:lnTo>
                  <a:pt x="181101" y="102870"/>
                </a:lnTo>
                <a:lnTo>
                  <a:pt x="176275" y="97789"/>
                </a:lnTo>
                <a:lnTo>
                  <a:pt x="173228" y="92710"/>
                </a:lnTo>
                <a:close/>
              </a:path>
              <a:path w="274954" h="266700">
                <a:moveTo>
                  <a:pt x="214122" y="120650"/>
                </a:moveTo>
                <a:lnTo>
                  <a:pt x="211455" y="123189"/>
                </a:lnTo>
                <a:lnTo>
                  <a:pt x="209423" y="124460"/>
                </a:lnTo>
                <a:lnTo>
                  <a:pt x="214975" y="124460"/>
                </a:lnTo>
                <a:lnTo>
                  <a:pt x="216281" y="123189"/>
                </a:lnTo>
                <a:lnTo>
                  <a:pt x="214122" y="120650"/>
                </a:lnTo>
                <a:close/>
              </a:path>
              <a:path w="274954" h="266700">
                <a:moveTo>
                  <a:pt x="225679" y="74929"/>
                </a:moveTo>
                <a:lnTo>
                  <a:pt x="223520" y="77470"/>
                </a:lnTo>
                <a:lnTo>
                  <a:pt x="245491" y="97789"/>
                </a:lnTo>
                <a:lnTo>
                  <a:pt x="247650" y="95250"/>
                </a:lnTo>
                <a:lnTo>
                  <a:pt x="246507" y="92710"/>
                </a:lnTo>
                <a:lnTo>
                  <a:pt x="246634" y="90170"/>
                </a:lnTo>
                <a:lnTo>
                  <a:pt x="248158" y="88900"/>
                </a:lnTo>
                <a:lnTo>
                  <a:pt x="248539" y="88900"/>
                </a:lnTo>
                <a:lnTo>
                  <a:pt x="249682" y="87629"/>
                </a:lnTo>
                <a:lnTo>
                  <a:pt x="251460" y="87629"/>
                </a:lnTo>
                <a:lnTo>
                  <a:pt x="258064" y="83820"/>
                </a:lnTo>
                <a:lnTo>
                  <a:pt x="262763" y="81279"/>
                </a:lnTo>
                <a:lnTo>
                  <a:pt x="264083" y="80010"/>
                </a:lnTo>
                <a:lnTo>
                  <a:pt x="239903" y="80010"/>
                </a:lnTo>
                <a:lnTo>
                  <a:pt x="233172" y="78739"/>
                </a:lnTo>
                <a:lnTo>
                  <a:pt x="225679" y="74929"/>
                </a:lnTo>
                <a:close/>
              </a:path>
              <a:path w="274954" h="266700">
                <a:moveTo>
                  <a:pt x="149860" y="69850"/>
                </a:moveTo>
                <a:lnTo>
                  <a:pt x="125095" y="93979"/>
                </a:lnTo>
                <a:lnTo>
                  <a:pt x="127381" y="96520"/>
                </a:lnTo>
                <a:lnTo>
                  <a:pt x="129667" y="93979"/>
                </a:lnTo>
                <a:lnTo>
                  <a:pt x="131572" y="93979"/>
                </a:lnTo>
                <a:lnTo>
                  <a:pt x="132842" y="92710"/>
                </a:lnTo>
                <a:lnTo>
                  <a:pt x="173228" y="92710"/>
                </a:lnTo>
                <a:lnTo>
                  <a:pt x="172466" y="91439"/>
                </a:lnTo>
                <a:lnTo>
                  <a:pt x="169799" y="86360"/>
                </a:lnTo>
                <a:lnTo>
                  <a:pt x="168698" y="83820"/>
                </a:lnTo>
                <a:lnTo>
                  <a:pt x="163068" y="83820"/>
                </a:lnTo>
                <a:lnTo>
                  <a:pt x="149860" y="69850"/>
                </a:lnTo>
                <a:close/>
              </a:path>
              <a:path w="274954" h="266700">
                <a:moveTo>
                  <a:pt x="178308" y="45720"/>
                </a:moveTo>
                <a:lnTo>
                  <a:pt x="172466" y="45720"/>
                </a:lnTo>
                <a:lnTo>
                  <a:pt x="169799" y="46989"/>
                </a:lnTo>
                <a:lnTo>
                  <a:pt x="167386" y="49529"/>
                </a:lnTo>
                <a:lnTo>
                  <a:pt x="164592" y="52070"/>
                </a:lnTo>
                <a:lnTo>
                  <a:pt x="162687" y="55879"/>
                </a:lnTo>
                <a:lnTo>
                  <a:pt x="160909" y="64770"/>
                </a:lnTo>
                <a:lnTo>
                  <a:pt x="160782" y="68579"/>
                </a:lnTo>
                <a:lnTo>
                  <a:pt x="161036" y="73660"/>
                </a:lnTo>
                <a:lnTo>
                  <a:pt x="163068" y="83820"/>
                </a:lnTo>
                <a:lnTo>
                  <a:pt x="168698" y="83820"/>
                </a:lnTo>
                <a:lnTo>
                  <a:pt x="168148" y="82550"/>
                </a:lnTo>
                <a:lnTo>
                  <a:pt x="167386" y="80010"/>
                </a:lnTo>
                <a:lnTo>
                  <a:pt x="168021" y="73660"/>
                </a:lnTo>
                <a:lnTo>
                  <a:pt x="168656" y="72389"/>
                </a:lnTo>
                <a:lnTo>
                  <a:pt x="169925" y="71120"/>
                </a:lnTo>
                <a:lnTo>
                  <a:pt x="171196" y="71120"/>
                </a:lnTo>
                <a:lnTo>
                  <a:pt x="171831" y="69850"/>
                </a:lnTo>
                <a:lnTo>
                  <a:pt x="180340" y="69850"/>
                </a:lnTo>
                <a:lnTo>
                  <a:pt x="183007" y="68579"/>
                </a:lnTo>
                <a:lnTo>
                  <a:pt x="185293" y="66039"/>
                </a:lnTo>
                <a:lnTo>
                  <a:pt x="187198" y="64770"/>
                </a:lnTo>
                <a:lnTo>
                  <a:pt x="188214" y="62229"/>
                </a:lnTo>
                <a:lnTo>
                  <a:pt x="188087" y="59689"/>
                </a:lnTo>
                <a:lnTo>
                  <a:pt x="187833" y="55879"/>
                </a:lnTo>
                <a:lnTo>
                  <a:pt x="186436" y="53339"/>
                </a:lnTo>
                <a:lnTo>
                  <a:pt x="183642" y="50800"/>
                </a:lnTo>
                <a:lnTo>
                  <a:pt x="178308" y="45720"/>
                </a:lnTo>
                <a:close/>
              </a:path>
              <a:path w="274954" h="266700">
                <a:moveTo>
                  <a:pt x="274700" y="58420"/>
                </a:moveTo>
                <a:lnTo>
                  <a:pt x="256159" y="58420"/>
                </a:lnTo>
                <a:lnTo>
                  <a:pt x="258572" y="59689"/>
                </a:lnTo>
                <a:lnTo>
                  <a:pt x="260604" y="60960"/>
                </a:lnTo>
                <a:lnTo>
                  <a:pt x="262255" y="63500"/>
                </a:lnTo>
                <a:lnTo>
                  <a:pt x="263144" y="66039"/>
                </a:lnTo>
                <a:lnTo>
                  <a:pt x="263017" y="71120"/>
                </a:lnTo>
                <a:lnTo>
                  <a:pt x="261874" y="72389"/>
                </a:lnTo>
                <a:lnTo>
                  <a:pt x="259842" y="74929"/>
                </a:lnTo>
                <a:lnTo>
                  <a:pt x="256794" y="77470"/>
                </a:lnTo>
                <a:lnTo>
                  <a:pt x="252222" y="80010"/>
                </a:lnTo>
                <a:lnTo>
                  <a:pt x="264083" y="80010"/>
                </a:lnTo>
                <a:lnTo>
                  <a:pt x="269367" y="74929"/>
                </a:lnTo>
                <a:lnTo>
                  <a:pt x="271907" y="71120"/>
                </a:lnTo>
                <a:lnTo>
                  <a:pt x="274700" y="60960"/>
                </a:lnTo>
                <a:lnTo>
                  <a:pt x="274700" y="58420"/>
                </a:lnTo>
                <a:close/>
              </a:path>
              <a:path w="274954" h="266700">
                <a:moveTo>
                  <a:pt x="219456" y="0"/>
                </a:moveTo>
                <a:lnTo>
                  <a:pt x="217297" y="1270"/>
                </a:lnTo>
                <a:lnTo>
                  <a:pt x="217678" y="3810"/>
                </a:lnTo>
                <a:lnTo>
                  <a:pt x="217805" y="6350"/>
                </a:lnTo>
                <a:lnTo>
                  <a:pt x="217550" y="7620"/>
                </a:lnTo>
                <a:lnTo>
                  <a:pt x="217043" y="7620"/>
                </a:lnTo>
                <a:lnTo>
                  <a:pt x="215519" y="10160"/>
                </a:lnTo>
                <a:lnTo>
                  <a:pt x="212471" y="10160"/>
                </a:lnTo>
                <a:lnTo>
                  <a:pt x="207899" y="11429"/>
                </a:lnTo>
                <a:lnTo>
                  <a:pt x="203962" y="13970"/>
                </a:lnTo>
                <a:lnTo>
                  <a:pt x="194564" y="22860"/>
                </a:lnTo>
                <a:lnTo>
                  <a:pt x="191770" y="29210"/>
                </a:lnTo>
                <a:lnTo>
                  <a:pt x="192532" y="43179"/>
                </a:lnTo>
                <a:lnTo>
                  <a:pt x="195072" y="49529"/>
                </a:lnTo>
                <a:lnTo>
                  <a:pt x="199517" y="53339"/>
                </a:lnTo>
                <a:lnTo>
                  <a:pt x="203708" y="58420"/>
                </a:lnTo>
                <a:lnTo>
                  <a:pt x="208915" y="60960"/>
                </a:lnTo>
                <a:lnTo>
                  <a:pt x="215138" y="60960"/>
                </a:lnTo>
                <a:lnTo>
                  <a:pt x="219456" y="62229"/>
                </a:lnTo>
                <a:lnTo>
                  <a:pt x="227075" y="60960"/>
                </a:lnTo>
                <a:lnTo>
                  <a:pt x="238125" y="59689"/>
                </a:lnTo>
                <a:lnTo>
                  <a:pt x="245618" y="58420"/>
                </a:lnTo>
                <a:lnTo>
                  <a:pt x="274700" y="58420"/>
                </a:lnTo>
                <a:lnTo>
                  <a:pt x="274700" y="57150"/>
                </a:lnTo>
                <a:lnTo>
                  <a:pt x="273304" y="52070"/>
                </a:lnTo>
                <a:lnTo>
                  <a:pt x="271780" y="46989"/>
                </a:lnTo>
                <a:lnTo>
                  <a:pt x="269494" y="43179"/>
                </a:lnTo>
                <a:lnTo>
                  <a:pt x="262636" y="35560"/>
                </a:lnTo>
                <a:lnTo>
                  <a:pt x="208153" y="35560"/>
                </a:lnTo>
                <a:lnTo>
                  <a:pt x="206629" y="34289"/>
                </a:lnTo>
                <a:lnTo>
                  <a:pt x="205486" y="33020"/>
                </a:lnTo>
                <a:lnTo>
                  <a:pt x="203962" y="31750"/>
                </a:lnTo>
                <a:lnTo>
                  <a:pt x="203200" y="30479"/>
                </a:lnTo>
                <a:lnTo>
                  <a:pt x="203454" y="25400"/>
                </a:lnTo>
                <a:lnTo>
                  <a:pt x="204343" y="22860"/>
                </a:lnTo>
                <a:lnTo>
                  <a:pt x="206121" y="21589"/>
                </a:lnTo>
                <a:lnTo>
                  <a:pt x="209042" y="19050"/>
                </a:lnTo>
                <a:lnTo>
                  <a:pt x="212851" y="17779"/>
                </a:lnTo>
                <a:lnTo>
                  <a:pt x="222885" y="16510"/>
                </a:lnTo>
                <a:lnTo>
                  <a:pt x="237617" y="16510"/>
                </a:lnTo>
                <a:lnTo>
                  <a:pt x="219456" y="0"/>
                </a:lnTo>
                <a:close/>
              </a:path>
              <a:path w="274954" h="266700">
                <a:moveTo>
                  <a:pt x="248539" y="31750"/>
                </a:moveTo>
                <a:lnTo>
                  <a:pt x="240919" y="31750"/>
                </a:lnTo>
                <a:lnTo>
                  <a:pt x="230378" y="33020"/>
                </a:lnTo>
                <a:lnTo>
                  <a:pt x="219837" y="35560"/>
                </a:lnTo>
                <a:lnTo>
                  <a:pt x="262636" y="35560"/>
                </a:lnTo>
                <a:lnTo>
                  <a:pt x="258445" y="33020"/>
                </a:lnTo>
                <a:lnTo>
                  <a:pt x="253492" y="33020"/>
                </a:lnTo>
                <a:lnTo>
                  <a:pt x="248539" y="31750"/>
                </a:lnTo>
                <a:close/>
              </a:path>
              <a:path w="274954" h="266700">
                <a:moveTo>
                  <a:pt x="237617" y="16510"/>
                </a:moveTo>
                <a:lnTo>
                  <a:pt x="222885" y="16510"/>
                </a:lnTo>
                <a:lnTo>
                  <a:pt x="229616" y="17779"/>
                </a:lnTo>
                <a:lnTo>
                  <a:pt x="238251" y="21589"/>
                </a:lnTo>
                <a:lnTo>
                  <a:pt x="240411" y="19050"/>
                </a:lnTo>
                <a:lnTo>
                  <a:pt x="237617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8046719" y="2695829"/>
            <a:ext cx="143001" cy="1583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8181847" y="2419054"/>
            <a:ext cx="285115" cy="288290"/>
          </a:xfrm>
          <a:custGeom>
            <a:avLst/>
            <a:gdLst/>
            <a:ahLst/>
            <a:cxnLst/>
            <a:rect l="l" t="t" r="r" b="b"/>
            <a:pathLst>
              <a:path w="285115" h="288289">
                <a:moveTo>
                  <a:pt x="50049" y="181610"/>
                </a:moveTo>
                <a:lnTo>
                  <a:pt x="14350" y="181610"/>
                </a:lnTo>
                <a:lnTo>
                  <a:pt x="15621" y="182879"/>
                </a:lnTo>
                <a:lnTo>
                  <a:pt x="18542" y="185419"/>
                </a:lnTo>
                <a:lnTo>
                  <a:pt x="22986" y="190500"/>
                </a:lnTo>
                <a:lnTo>
                  <a:pt x="40640" y="208279"/>
                </a:lnTo>
                <a:lnTo>
                  <a:pt x="31115" y="208279"/>
                </a:lnTo>
                <a:lnTo>
                  <a:pt x="27685" y="209550"/>
                </a:lnTo>
                <a:lnTo>
                  <a:pt x="8254" y="237489"/>
                </a:lnTo>
                <a:lnTo>
                  <a:pt x="8890" y="243839"/>
                </a:lnTo>
                <a:lnTo>
                  <a:pt x="31277" y="278129"/>
                </a:lnTo>
                <a:lnTo>
                  <a:pt x="50673" y="288289"/>
                </a:lnTo>
                <a:lnTo>
                  <a:pt x="66119" y="288289"/>
                </a:lnTo>
                <a:lnTo>
                  <a:pt x="72872" y="285750"/>
                </a:lnTo>
                <a:lnTo>
                  <a:pt x="82042" y="278129"/>
                </a:lnTo>
                <a:lnTo>
                  <a:pt x="84074" y="274319"/>
                </a:lnTo>
                <a:lnTo>
                  <a:pt x="85217" y="270510"/>
                </a:lnTo>
                <a:lnTo>
                  <a:pt x="68199" y="270510"/>
                </a:lnTo>
                <a:lnTo>
                  <a:pt x="64134" y="269239"/>
                </a:lnTo>
                <a:lnTo>
                  <a:pt x="34671" y="243839"/>
                </a:lnTo>
                <a:lnTo>
                  <a:pt x="27940" y="233679"/>
                </a:lnTo>
                <a:lnTo>
                  <a:pt x="25780" y="229869"/>
                </a:lnTo>
                <a:lnTo>
                  <a:pt x="24765" y="226060"/>
                </a:lnTo>
                <a:lnTo>
                  <a:pt x="25273" y="220979"/>
                </a:lnTo>
                <a:lnTo>
                  <a:pt x="26161" y="219710"/>
                </a:lnTo>
                <a:lnTo>
                  <a:pt x="27812" y="218439"/>
                </a:lnTo>
                <a:lnTo>
                  <a:pt x="32384" y="213360"/>
                </a:lnTo>
                <a:lnTo>
                  <a:pt x="80645" y="213360"/>
                </a:lnTo>
                <a:lnTo>
                  <a:pt x="50049" y="181610"/>
                </a:lnTo>
                <a:close/>
              </a:path>
              <a:path w="285115" h="288289">
                <a:moveTo>
                  <a:pt x="80645" y="213360"/>
                </a:moveTo>
                <a:lnTo>
                  <a:pt x="39243" y="213360"/>
                </a:lnTo>
                <a:lnTo>
                  <a:pt x="48386" y="215900"/>
                </a:lnTo>
                <a:lnTo>
                  <a:pt x="79121" y="247650"/>
                </a:lnTo>
                <a:lnTo>
                  <a:pt x="81533" y="257810"/>
                </a:lnTo>
                <a:lnTo>
                  <a:pt x="80772" y="264160"/>
                </a:lnTo>
                <a:lnTo>
                  <a:pt x="77088" y="267969"/>
                </a:lnTo>
                <a:lnTo>
                  <a:pt x="73532" y="270510"/>
                </a:lnTo>
                <a:lnTo>
                  <a:pt x="85217" y="270510"/>
                </a:lnTo>
                <a:lnTo>
                  <a:pt x="86232" y="266700"/>
                </a:lnTo>
                <a:lnTo>
                  <a:pt x="86613" y="261619"/>
                </a:lnTo>
                <a:lnTo>
                  <a:pt x="85978" y="255269"/>
                </a:lnTo>
                <a:lnTo>
                  <a:pt x="102192" y="255269"/>
                </a:lnTo>
                <a:lnTo>
                  <a:pt x="115210" y="236219"/>
                </a:lnTo>
                <a:lnTo>
                  <a:pt x="104394" y="236219"/>
                </a:lnTo>
                <a:lnTo>
                  <a:pt x="102616" y="234950"/>
                </a:lnTo>
                <a:lnTo>
                  <a:pt x="101473" y="234950"/>
                </a:lnTo>
                <a:lnTo>
                  <a:pt x="98678" y="232410"/>
                </a:lnTo>
                <a:lnTo>
                  <a:pt x="94106" y="227329"/>
                </a:lnTo>
                <a:lnTo>
                  <a:pt x="80645" y="213360"/>
                </a:lnTo>
                <a:close/>
              </a:path>
              <a:path w="285115" h="288289">
                <a:moveTo>
                  <a:pt x="102192" y="255269"/>
                </a:moveTo>
                <a:lnTo>
                  <a:pt x="85978" y="255269"/>
                </a:lnTo>
                <a:lnTo>
                  <a:pt x="95250" y="265429"/>
                </a:lnTo>
                <a:lnTo>
                  <a:pt x="102192" y="255269"/>
                </a:lnTo>
                <a:close/>
              </a:path>
              <a:path w="285115" h="288289">
                <a:moveTo>
                  <a:pt x="114046" y="232410"/>
                </a:moveTo>
                <a:lnTo>
                  <a:pt x="111378" y="234950"/>
                </a:lnTo>
                <a:lnTo>
                  <a:pt x="109347" y="236219"/>
                </a:lnTo>
                <a:lnTo>
                  <a:pt x="115210" y="236219"/>
                </a:lnTo>
                <a:lnTo>
                  <a:pt x="116077" y="234950"/>
                </a:lnTo>
                <a:lnTo>
                  <a:pt x="114046" y="232410"/>
                </a:lnTo>
                <a:close/>
              </a:path>
              <a:path w="285115" h="288289">
                <a:moveTo>
                  <a:pt x="116204" y="134619"/>
                </a:moveTo>
                <a:lnTo>
                  <a:pt x="106806" y="134619"/>
                </a:lnTo>
                <a:lnTo>
                  <a:pt x="99059" y="137160"/>
                </a:lnTo>
                <a:lnTo>
                  <a:pt x="82423" y="170179"/>
                </a:lnTo>
                <a:lnTo>
                  <a:pt x="83516" y="179069"/>
                </a:lnTo>
                <a:lnTo>
                  <a:pt x="109918" y="212089"/>
                </a:lnTo>
                <a:lnTo>
                  <a:pt x="123062" y="218439"/>
                </a:lnTo>
                <a:lnTo>
                  <a:pt x="131325" y="218439"/>
                </a:lnTo>
                <a:lnTo>
                  <a:pt x="162513" y="195579"/>
                </a:lnTo>
                <a:lnTo>
                  <a:pt x="136651" y="195579"/>
                </a:lnTo>
                <a:lnTo>
                  <a:pt x="130389" y="194310"/>
                </a:lnTo>
                <a:lnTo>
                  <a:pt x="124174" y="191769"/>
                </a:lnTo>
                <a:lnTo>
                  <a:pt x="118006" y="187960"/>
                </a:lnTo>
                <a:lnTo>
                  <a:pt x="111886" y="182879"/>
                </a:lnTo>
                <a:lnTo>
                  <a:pt x="115726" y="179069"/>
                </a:lnTo>
                <a:lnTo>
                  <a:pt x="107315" y="179069"/>
                </a:lnTo>
                <a:lnTo>
                  <a:pt x="105155" y="176529"/>
                </a:lnTo>
                <a:lnTo>
                  <a:pt x="98678" y="170179"/>
                </a:lnTo>
                <a:lnTo>
                  <a:pt x="94869" y="162560"/>
                </a:lnTo>
                <a:lnTo>
                  <a:pt x="93091" y="153669"/>
                </a:lnTo>
                <a:lnTo>
                  <a:pt x="93852" y="149860"/>
                </a:lnTo>
                <a:lnTo>
                  <a:pt x="96011" y="148589"/>
                </a:lnTo>
                <a:lnTo>
                  <a:pt x="97535" y="147319"/>
                </a:lnTo>
                <a:lnTo>
                  <a:pt x="99186" y="146050"/>
                </a:lnTo>
                <a:lnTo>
                  <a:pt x="140731" y="146050"/>
                </a:lnTo>
                <a:lnTo>
                  <a:pt x="137779" y="143510"/>
                </a:lnTo>
                <a:lnTo>
                  <a:pt x="123301" y="135889"/>
                </a:lnTo>
                <a:lnTo>
                  <a:pt x="116204" y="134619"/>
                </a:lnTo>
                <a:close/>
              </a:path>
              <a:path w="285115" h="288289">
                <a:moveTo>
                  <a:pt x="160400" y="166369"/>
                </a:moveTo>
                <a:lnTo>
                  <a:pt x="156845" y="167639"/>
                </a:lnTo>
                <a:lnTo>
                  <a:pt x="158115" y="172719"/>
                </a:lnTo>
                <a:lnTo>
                  <a:pt x="158369" y="177800"/>
                </a:lnTo>
                <a:lnTo>
                  <a:pt x="143128" y="195579"/>
                </a:lnTo>
                <a:lnTo>
                  <a:pt x="162513" y="195579"/>
                </a:lnTo>
                <a:lnTo>
                  <a:pt x="164592" y="184150"/>
                </a:lnTo>
                <a:lnTo>
                  <a:pt x="163575" y="176529"/>
                </a:lnTo>
                <a:lnTo>
                  <a:pt x="160400" y="166369"/>
                </a:lnTo>
                <a:close/>
              </a:path>
              <a:path w="285115" h="288289">
                <a:moveTo>
                  <a:pt x="26797" y="157479"/>
                </a:moveTo>
                <a:lnTo>
                  <a:pt x="0" y="184150"/>
                </a:lnTo>
                <a:lnTo>
                  <a:pt x="2667" y="186689"/>
                </a:lnTo>
                <a:lnTo>
                  <a:pt x="5460" y="184150"/>
                </a:lnTo>
                <a:lnTo>
                  <a:pt x="7747" y="181610"/>
                </a:lnTo>
                <a:lnTo>
                  <a:pt x="50049" y="181610"/>
                </a:lnTo>
                <a:lnTo>
                  <a:pt x="26797" y="157479"/>
                </a:lnTo>
                <a:close/>
              </a:path>
              <a:path w="285115" h="288289">
                <a:moveTo>
                  <a:pt x="140731" y="146050"/>
                </a:moveTo>
                <a:lnTo>
                  <a:pt x="106806" y="146050"/>
                </a:lnTo>
                <a:lnTo>
                  <a:pt x="109981" y="148589"/>
                </a:lnTo>
                <a:lnTo>
                  <a:pt x="113283" y="149860"/>
                </a:lnTo>
                <a:lnTo>
                  <a:pt x="118236" y="154939"/>
                </a:lnTo>
                <a:lnTo>
                  <a:pt x="124968" y="161289"/>
                </a:lnTo>
                <a:lnTo>
                  <a:pt x="107315" y="179069"/>
                </a:lnTo>
                <a:lnTo>
                  <a:pt x="115726" y="179069"/>
                </a:lnTo>
                <a:lnTo>
                  <a:pt x="145160" y="149860"/>
                </a:lnTo>
                <a:lnTo>
                  <a:pt x="140731" y="146050"/>
                </a:lnTo>
                <a:close/>
              </a:path>
              <a:path w="285115" h="288289">
                <a:moveTo>
                  <a:pt x="144164" y="88900"/>
                </a:moveTo>
                <a:lnTo>
                  <a:pt x="107823" y="88900"/>
                </a:lnTo>
                <a:lnTo>
                  <a:pt x="109347" y="90169"/>
                </a:lnTo>
                <a:lnTo>
                  <a:pt x="110490" y="90169"/>
                </a:lnTo>
                <a:lnTo>
                  <a:pt x="112649" y="92710"/>
                </a:lnTo>
                <a:lnTo>
                  <a:pt x="190500" y="172719"/>
                </a:lnTo>
                <a:lnTo>
                  <a:pt x="192658" y="170179"/>
                </a:lnTo>
                <a:lnTo>
                  <a:pt x="196342" y="154939"/>
                </a:lnTo>
                <a:lnTo>
                  <a:pt x="201041" y="154939"/>
                </a:lnTo>
                <a:lnTo>
                  <a:pt x="205231" y="153669"/>
                </a:lnTo>
                <a:lnTo>
                  <a:pt x="212344" y="151129"/>
                </a:lnTo>
                <a:lnTo>
                  <a:pt x="215773" y="148589"/>
                </a:lnTo>
                <a:lnTo>
                  <a:pt x="218948" y="144779"/>
                </a:lnTo>
                <a:lnTo>
                  <a:pt x="199135" y="144779"/>
                </a:lnTo>
                <a:lnTo>
                  <a:pt x="196215" y="142239"/>
                </a:lnTo>
                <a:lnTo>
                  <a:pt x="194436" y="140969"/>
                </a:lnTo>
                <a:lnTo>
                  <a:pt x="191007" y="137160"/>
                </a:lnTo>
                <a:lnTo>
                  <a:pt x="185674" y="132079"/>
                </a:lnTo>
                <a:lnTo>
                  <a:pt x="159638" y="105410"/>
                </a:lnTo>
                <a:lnTo>
                  <a:pt x="159109" y="99060"/>
                </a:lnTo>
                <a:lnTo>
                  <a:pt x="154050" y="99060"/>
                </a:lnTo>
                <a:lnTo>
                  <a:pt x="144164" y="88900"/>
                </a:lnTo>
                <a:close/>
              </a:path>
              <a:path w="285115" h="288289">
                <a:moveTo>
                  <a:pt x="217467" y="85089"/>
                </a:moveTo>
                <a:lnTo>
                  <a:pt x="174751" y="85089"/>
                </a:lnTo>
                <a:lnTo>
                  <a:pt x="179274" y="87629"/>
                </a:lnTo>
                <a:lnTo>
                  <a:pt x="184451" y="90169"/>
                </a:lnTo>
                <a:lnTo>
                  <a:pt x="190271" y="95250"/>
                </a:lnTo>
                <a:lnTo>
                  <a:pt x="217043" y="128269"/>
                </a:lnTo>
                <a:lnTo>
                  <a:pt x="218058" y="130810"/>
                </a:lnTo>
                <a:lnTo>
                  <a:pt x="217297" y="137160"/>
                </a:lnTo>
                <a:lnTo>
                  <a:pt x="216026" y="139700"/>
                </a:lnTo>
                <a:lnTo>
                  <a:pt x="213868" y="140969"/>
                </a:lnTo>
                <a:lnTo>
                  <a:pt x="211327" y="143510"/>
                </a:lnTo>
                <a:lnTo>
                  <a:pt x="208406" y="144779"/>
                </a:lnTo>
                <a:lnTo>
                  <a:pt x="218948" y="144779"/>
                </a:lnTo>
                <a:lnTo>
                  <a:pt x="224662" y="139700"/>
                </a:lnTo>
                <a:lnTo>
                  <a:pt x="228346" y="133350"/>
                </a:lnTo>
                <a:lnTo>
                  <a:pt x="229997" y="127000"/>
                </a:lnTo>
                <a:lnTo>
                  <a:pt x="231648" y="119379"/>
                </a:lnTo>
                <a:lnTo>
                  <a:pt x="231267" y="111760"/>
                </a:lnTo>
                <a:lnTo>
                  <a:pt x="228600" y="104139"/>
                </a:lnTo>
                <a:lnTo>
                  <a:pt x="226337" y="97789"/>
                </a:lnTo>
                <a:lnTo>
                  <a:pt x="223361" y="92710"/>
                </a:lnTo>
                <a:lnTo>
                  <a:pt x="219670" y="87629"/>
                </a:lnTo>
                <a:lnTo>
                  <a:pt x="217467" y="85089"/>
                </a:lnTo>
                <a:close/>
              </a:path>
              <a:path w="285115" h="288289">
                <a:moveTo>
                  <a:pt x="184403" y="66039"/>
                </a:moveTo>
                <a:lnTo>
                  <a:pt x="154622" y="91439"/>
                </a:lnTo>
                <a:lnTo>
                  <a:pt x="154050" y="99060"/>
                </a:lnTo>
                <a:lnTo>
                  <a:pt x="159109" y="99060"/>
                </a:lnTo>
                <a:lnTo>
                  <a:pt x="159003" y="97789"/>
                </a:lnTo>
                <a:lnTo>
                  <a:pt x="160527" y="91439"/>
                </a:lnTo>
                <a:lnTo>
                  <a:pt x="164337" y="88900"/>
                </a:lnTo>
                <a:lnTo>
                  <a:pt x="167131" y="85089"/>
                </a:lnTo>
                <a:lnTo>
                  <a:pt x="217467" y="85089"/>
                </a:lnTo>
                <a:lnTo>
                  <a:pt x="215265" y="82550"/>
                </a:lnTo>
                <a:lnTo>
                  <a:pt x="209550" y="76200"/>
                </a:lnTo>
                <a:lnTo>
                  <a:pt x="203453" y="72389"/>
                </a:lnTo>
                <a:lnTo>
                  <a:pt x="190626" y="67310"/>
                </a:lnTo>
                <a:lnTo>
                  <a:pt x="184403" y="66039"/>
                </a:lnTo>
                <a:close/>
              </a:path>
              <a:path w="285115" h="288289">
                <a:moveTo>
                  <a:pt x="121920" y="66039"/>
                </a:moveTo>
                <a:lnTo>
                  <a:pt x="96774" y="90169"/>
                </a:lnTo>
                <a:lnTo>
                  <a:pt x="99059" y="92710"/>
                </a:lnTo>
                <a:lnTo>
                  <a:pt x="101346" y="90169"/>
                </a:lnTo>
                <a:lnTo>
                  <a:pt x="103250" y="88900"/>
                </a:lnTo>
                <a:lnTo>
                  <a:pt x="144164" y="88900"/>
                </a:lnTo>
                <a:lnTo>
                  <a:pt x="121920" y="66039"/>
                </a:lnTo>
                <a:close/>
              </a:path>
              <a:path w="285115" h="288289">
                <a:moveTo>
                  <a:pt x="244609" y="46989"/>
                </a:moveTo>
                <a:lnTo>
                  <a:pt x="209169" y="46989"/>
                </a:lnTo>
                <a:lnTo>
                  <a:pt x="240792" y="78739"/>
                </a:lnTo>
                <a:lnTo>
                  <a:pt x="247015" y="86360"/>
                </a:lnTo>
                <a:lnTo>
                  <a:pt x="251078" y="90169"/>
                </a:lnTo>
                <a:lnTo>
                  <a:pt x="252983" y="90169"/>
                </a:lnTo>
                <a:lnTo>
                  <a:pt x="256285" y="92710"/>
                </a:lnTo>
                <a:lnTo>
                  <a:pt x="269621" y="92710"/>
                </a:lnTo>
                <a:lnTo>
                  <a:pt x="273938" y="90169"/>
                </a:lnTo>
                <a:lnTo>
                  <a:pt x="277749" y="86360"/>
                </a:lnTo>
                <a:lnTo>
                  <a:pt x="282489" y="80010"/>
                </a:lnTo>
                <a:lnTo>
                  <a:pt x="284908" y="73660"/>
                </a:lnTo>
                <a:lnTo>
                  <a:pt x="271779" y="73660"/>
                </a:lnTo>
                <a:lnTo>
                  <a:pt x="270509" y="72389"/>
                </a:lnTo>
                <a:lnTo>
                  <a:pt x="269112" y="72389"/>
                </a:lnTo>
                <a:lnTo>
                  <a:pt x="266826" y="69850"/>
                </a:lnTo>
                <a:lnTo>
                  <a:pt x="244609" y="46989"/>
                </a:lnTo>
                <a:close/>
              </a:path>
              <a:path w="285115" h="288289">
                <a:moveTo>
                  <a:pt x="282828" y="58419"/>
                </a:moveTo>
                <a:lnTo>
                  <a:pt x="279526" y="58419"/>
                </a:lnTo>
                <a:lnTo>
                  <a:pt x="281177" y="64769"/>
                </a:lnTo>
                <a:lnTo>
                  <a:pt x="280543" y="69850"/>
                </a:lnTo>
                <a:lnTo>
                  <a:pt x="277749" y="72389"/>
                </a:lnTo>
                <a:lnTo>
                  <a:pt x="276986" y="73660"/>
                </a:lnTo>
                <a:lnTo>
                  <a:pt x="284908" y="73660"/>
                </a:lnTo>
                <a:lnTo>
                  <a:pt x="285017" y="66039"/>
                </a:lnTo>
                <a:lnTo>
                  <a:pt x="282828" y="58419"/>
                </a:lnTo>
                <a:close/>
              </a:path>
              <a:path w="285115" h="288289">
                <a:moveTo>
                  <a:pt x="199771" y="0"/>
                </a:moveTo>
                <a:lnTo>
                  <a:pt x="197611" y="2539"/>
                </a:lnTo>
                <a:lnTo>
                  <a:pt x="199771" y="10160"/>
                </a:lnTo>
                <a:lnTo>
                  <a:pt x="201041" y="19050"/>
                </a:lnTo>
                <a:lnTo>
                  <a:pt x="201295" y="26669"/>
                </a:lnTo>
                <a:lnTo>
                  <a:pt x="201314" y="33019"/>
                </a:lnTo>
                <a:lnTo>
                  <a:pt x="200977" y="39369"/>
                </a:lnTo>
                <a:lnTo>
                  <a:pt x="200259" y="45719"/>
                </a:lnTo>
                <a:lnTo>
                  <a:pt x="199135" y="52069"/>
                </a:lnTo>
                <a:lnTo>
                  <a:pt x="201295" y="54610"/>
                </a:lnTo>
                <a:lnTo>
                  <a:pt x="209169" y="46989"/>
                </a:lnTo>
                <a:lnTo>
                  <a:pt x="244609" y="46989"/>
                </a:lnTo>
                <a:lnTo>
                  <a:pt x="227329" y="29210"/>
                </a:lnTo>
                <a:lnTo>
                  <a:pt x="233853" y="22860"/>
                </a:lnTo>
                <a:lnTo>
                  <a:pt x="221106" y="22860"/>
                </a:lnTo>
                <a:lnTo>
                  <a:pt x="199771" y="0"/>
                </a:lnTo>
                <a:close/>
              </a:path>
              <a:path w="285115" h="288289">
                <a:moveTo>
                  <a:pt x="235584" y="8889"/>
                </a:moveTo>
                <a:lnTo>
                  <a:pt x="221106" y="22860"/>
                </a:lnTo>
                <a:lnTo>
                  <a:pt x="233853" y="22860"/>
                </a:lnTo>
                <a:lnTo>
                  <a:pt x="241680" y="15239"/>
                </a:lnTo>
                <a:lnTo>
                  <a:pt x="235584" y="8889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8185784" y="2827908"/>
            <a:ext cx="194310" cy="18237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8332978" y="2597657"/>
            <a:ext cx="277495" cy="264160"/>
          </a:xfrm>
          <a:custGeom>
            <a:avLst/>
            <a:gdLst/>
            <a:ahLst/>
            <a:cxnLst/>
            <a:rect l="l" t="t" r="r" b="b"/>
            <a:pathLst>
              <a:path w="277495" h="264160">
                <a:moveTo>
                  <a:pt x="46735" y="217170"/>
                </a:moveTo>
                <a:lnTo>
                  <a:pt x="11556" y="217170"/>
                </a:lnTo>
                <a:lnTo>
                  <a:pt x="14731" y="219710"/>
                </a:lnTo>
                <a:lnTo>
                  <a:pt x="42418" y="248920"/>
                </a:lnTo>
                <a:lnTo>
                  <a:pt x="49149" y="255270"/>
                </a:lnTo>
                <a:lnTo>
                  <a:pt x="54355" y="260350"/>
                </a:lnTo>
                <a:lnTo>
                  <a:pt x="57912" y="261620"/>
                </a:lnTo>
                <a:lnTo>
                  <a:pt x="61595" y="264160"/>
                </a:lnTo>
                <a:lnTo>
                  <a:pt x="75056" y="264160"/>
                </a:lnTo>
                <a:lnTo>
                  <a:pt x="89916" y="246380"/>
                </a:lnTo>
                <a:lnTo>
                  <a:pt x="90847" y="243839"/>
                </a:lnTo>
                <a:lnTo>
                  <a:pt x="74929" y="243839"/>
                </a:lnTo>
                <a:lnTo>
                  <a:pt x="71627" y="242570"/>
                </a:lnTo>
                <a:lnTo>
                  <a:pt x="68833" y="240030"/>
                </a:lnTo>
                <a:lnTo>
                  <a:pt x="46735" y="217170"/>
                </a:lnTo>
                <a:close/>
              </a:path>
              <a:path w="277495" h="264160">
                <a:moveTo>
                  <a:pt x="81104" y="184150"/>
                </a:moveTo>
                <a:lnTo>
                  <a:pt x="45847" y="184150"/>
                </a:lnTo>
                <a:lnTo>
                  <a:pt x="49022" y="186689"/>
                </a:lnTo>
                <a:lnTo>
                  <a:pt x="53340" y="191770"/>
                </a:lnTo>
                <a:lnTo>
                  <a:pt x="84708" y="223520"/>
                </a:lnTo>
                <a:lnTo>
                  <a:pt x="85598" y="229870"/>
                </a:lnTo>
                <a:lnTo>
                  <a:pt x="85725" y="233680"/>
                </a:lnTo>
                <a:lnTo>
                  <a:pt x="84963" y="237489"/>
                </a:lnTo>
                <a:lnTo>
                  <a:pt x="84581" y="238760"/>
                </a:lnTo>
                <a:lnTo>
                  <a:pt x="83566" y="241300"/>
                </a:lnTo>
                <a:lnTo>
                  <a:pt x="82042" y="242570"/>
                </a:lnTo>
                <a:lnTo>
                  <a:pt x="80772" y="243839"/>
                </a:lnTo>
                <a:lnTo>
                  <a:pt x="90847" y="243839"/>
                </a:lnTo>
                <a:lnTo>
                  <a:pt x="91313" y="242570"/>
                </a:lnTo>
                <a:lnTo>
                  <a:pt x="91821" y="237489"/>
                </a:lnTo>
                <a:lnTo>
                  <a:pt x="91313" y="231139"/>
                </a:lnTo>
                <a:lnTo>
                  <a:pt x="107399" y="231139"/>
                </a:lnTo>
                <a:lnTo>
                  <a:pt x="123825" y="215900"/>
                </a:lnTo>
                <a:lnTo>
                  <a:pt x="112268" y="215900"/>
                </a:lnTo>
                <a:lnTo>
                  <a:pt x="109093" y="213360"/>
                </a:lnTo>
                <a:lnTo>
                  <a:pt x="104648" y="208280"/>
                </a:lnTo>
                <a:lnTo>
                  <a:pt x="81104" y="184150"/>
                </a:lnTo>
                <a:close/>
              </a:path>
              <a:path w="277495" h="264160">
                <a:moveTo>
                  <a:pt x="107399" y="231139"/>
                </a:moveTo>
                <a:lnTo>
                  <a:pt x="91313" y="231139"/>
                </a:lnTo>
                <a:lnTo>
                  <a:pt x="99187" y="238760"/>
                </a:lnTo>
                <a:lnTo>
                  <a:pt x="107399" y="231139"/>
                </a:lnTo>
                <a:close/>
              </a:path>
              <a:path w="277495" h="264160">
                <a:moveTo>
                  <a:pt x="24638" y="194310"/>
                </a:moveTo>
                <a:lnTo>
                  <a:pt x="0" y="218439"/>
                </a:lnTo>
                <a:lnTo>
                  <a:pt x="2286" y="219710"/>
                </a:lnTo>
                <a:lnTo>
                  <a:pt x="5333" y="218439"/>
                </a:lnTo>
                <a:lnTo>
                  <a:pt x="7747" y="217170"/>
                </a:lnTo>
                <a:lnTo>
                  <a:pt x="46735" y="217170"/>
                </a:lnTo>
                <a:lnTo>
                  <a:pt x="24638" y="194310"/>
                </a:lnTo>
                <a:close/>
              </a:path>
              <a:path w="277495" h="264160">
                <a:moveTo>
                  <a:pt x="121666" y="213360"/>
                </a:moveTo>
                <a:lnTo>
                  <a:pt x="118618" y="214630"/>
                </a:lnTo>
                <a:lnTo>
                  <a:pt x="116204" y="215900"/>
                </a:lnTo>
                <a:lnTo>
                  <a:pt x="123825" y="215900"/>
                </a:lnTo>
                <a:lnTo>
                  <a:pt x="121666" y="213360"/>
                </a:lnTo>
                <a:close/>
              </a:path>
              <a:path w="277495" h="264160">
                <a:moveTo>
                  <a:pt x="121157" y="111760"/>
                </a:moveTo>
                <a:lnTo>
                  <a:pt x="111760" y="111760"/>
                </a:lnTo>
                <a:lnTo>
                  <a:pt x="104013" y="114300"/>
                </a:lnTo>
                <a:lnTo>
                  <a:pt x="87375" y="147320"/>
                </a:lnTo>
                <a:lnTo>
                  <a:pt x="88469" y="156210"/>
                </a:lnTo>
                <a:lnTo>
                  <a:pt x="114823" y="189230"/>
                </a:lnTo>
                <a:lnTo>
                  <a:pt x="136278" y="195580"/>
                </a:lnTo>
                <a:lnTo>
                  <a:pt x="144113" y="194310"/>
                </a:lnTo>
                <a:lnTo>
                  <a:pt x="167157" y="172720"/>
                </a:lnTo>
                <a:lnTo>
                  <a:pt x="141604" y="172720"/>
                </a:lnTo>
                <a:lnTo>
                  <a:pt x="135342" y="171450"/>
                </a:lnTo>
                <a:lnTo>
                  <a:pt x="129127" y="168910"/>
                </a:lnTo>
                <a:lnTo>
                  <a:pt x="122959" y="165100"/>
                </a:lnTo>
                <a:lnTo>
                  <a:pt x="116840" y="160020"/>
                </a:lnTo>
                <a:lnTo>
                  <a:pt x="121939" y="154939"/>
                </a:lnTo>
                <a:lnTo>
                  <a:pt x="112268" y="154939"/>
                </a:lnTo>
                <a:lnTo>
                  <a:pt x="110108" y="153670"/>
                </a:lnTo>
                <a:lnTo>
                  <a:pt x="103631" y="146050"/>
                </a:lnTo>
                <a:lnTo>
                  <a:pt x="99822" y="139700"/>
                </a:lnTo>
                <a:lnTo>
                  <a:pt x="98678" y="133350"/>
                </a:lnTo>
                <a:lnTo>
                  <a:pt x="97917" y="129539"/>
                </a:lnTo>
                <a:lnTo>
                  <a:pt x="98805" y="127000"/>
                </a:lnTo>
                <a:lnTo>
                  <a:pt x="102489" y="123189"/>
                </a:lnTo>
                <a:lnTo>
                  <a:pt x="105791" y="123189"/>
                </a:lnTo>
                <a:lnTo>
                  <a:pt x="108585" y="121920"/>
                </a:lnTo>
                <a:lnTo>
                  <a:pt x="144140" y="121920"/>
                </a:lnTo>
                <a:lnTo>
                  <a:pt x="142678" y="120650"/>
                </a:lnTo>
                <a:lnTo>
                  <a:pt x="128252" y="113030"/>
                </a:lnTo>
                <a:lnTo>
                  <a:pt x="121157" y="111760"/>
                </a:lnTo>
                <a:close/>
              </a:path>
              <a:path w="277495" h="264160">
                <a:moveTo>
                  <a:pt x="58800" y="161289"/>
                </a:moveTo>
                <a:lnTo>
                  <a:pt x="34163" y="185420"/>
                </a:lnTo>
                <a:lnTo>
                  <a:pt x="36449" y="186689"/>
                </a:lnTo>
                <a:lnTo>
                  <a:pt x="39497" y="185420"/>
                </a:lnTo>
                <a:lnTo>
                  <a:pt x="41910" y="184150"/>
                </a:lnTo>
                <a:lnTo>
                  <a:pt x="81104" y="184150"/>
                </a:lnTo>
                <a:lnTo>
                  <a:pt x="58800" y="161289"/>
                </a:lnTo>
                <a:close/>
              </a:path>
              <a:path w="277495" h="264160">
                <a:moveTo>
                  <a:pt x="165353" y="143510"/>
                </a:moveTo>
                <a:lnTo>
                  <a:pt x="161798" y="143510"/>
                </a:lnTo>
                <a:lnTo>
                  <a:pt x="162941" y="149860"/>
                </a:lnTo>
                <a:lnTo>
                  <a:pt x="163195" y="154939"/>
                </a:lnTo>
                <a:lnTo>
                  <a:pt x="148081" y="172720"/>
                </a:lnTo>
                <a:lnTo>
                  <a:pt x="167157" y="172720"/>
                </a:lnTo>
                <a:lnTo>
                  <a:pt x="168275" y="167639"/>
                </a:lnTo>
                <a:lnTo>
                  <a:pt x="169545" y="161289"/>
                </a:lnTo>
                <a:lnTo>
                  <a:pt x="168528" y="153670"/>
                </a:lnTo>
                <a:lnTo>
                  <a:pt x="165353" y="143510"/>
                </a:lnTo>
                <a:close/>
              </a:path>
              <a:path w="277495" h="264160">
                <a:moveTo>
                  <a:pt x="144140" y="121920"/>
                </a:moveTo>
                <a:lnTo>
                  <a:pt x="108585" y="121920"/>
                </a:lnTo>
                <a:lnTo>
                  <a:pt x="114935" y="124460"/>
                </a:lnTo>
                <a:lnTo>
                  <a:pt x="123190" y="130810"/>
                </a:lnTo>
                <a:lnTo>
                  <a:pt x="129921" y="138430"/>
                </a:lnTo>
                <a:lnTo>
                  <a:pt x="112268" y="154939"/>
                </a:lnTo>
                <a:lnTo>
                  <a:pt x="121939" y="154939"/>
                </a:lnTo>
                <a:lnTo>
                  <a:pt x="149987" y="127000"/>
                </a:lnTo>
                <a:lnTo>
                  <a:pt x="144140" y="121920"/>
                </a:lnTo>
                <a:close/>
              </a:path>
              <a:path w="277495" h="264160">
                <a:moveTo>
                  <a:pt x="177323" y="92710"/>
                </a:moveTo>
                <a:lnTo>
                  <a:pt x="139573" y="92710"/>
                </a:lnTo>
                <a:lnTo>
                  <a:pt x="141224" y="93980"/>
                </a:lnTo>
                <a:lnTo>
                  <a:pt x="142494" y="93980"/>
                </a:lnTo>
                <a:lnTo>
                  <a:pt x="144779" y="96520"/>
                </a:lnTo>
                <a:lnTo>
                  <a:pt x="180467" y="133350"/>
                </a:lnTo>
                <a:lnTo>
                  <a:pt x="185547" y="138430"/>
                </a:lnTo>
                <a:lnTo>
                  <a:pt x="188214" y="142239"/>
                </a:lnTo>
                <a:lnTo>
                  <a:pt x="188722" y="146050"/>
                </a:lnTo>
                <a:lnTo>
                  <a:pt x="187705" y="148589"/>
                </a:lnTo>
                <a:lnTo>
                  <a:pt x="185166" y="151130"/>
                </a:lnTo>
                <a:lnTo>
                  <a:pt x="187451" y="153670"/>
                </a:lnTo>
                <a:lnTo>
                  <a:pt x="217596" y="124460"/>
                </a:lnTo>
                <a:lnTo>
                  <a:pt x="208661" y="124460"/>
                </a:lnTo>
                <a:lnTo>
                  <a:pt x="207010" y="123189"/>
                </a:lnTo>
                <a:lnTo>
                  <a:pt x="206121" y="123189"/>
                </a:lnTo>
                <a:lnTo>
                  <a:pt x="204343" y="121920"/>
                </a:lnTo>
                <a:lnTo>
                  <a:pt x="202056" y="119380"/>
                </a:lnTo>
                <a:lnTo>
                  <a:pt x="198500" y="115570"/>
                </a:lnTo>
                <a:lnTo>
                  <a:pt x="185039" y="101600"/>
                </a:lnTo>
                <a:lnTo>
                  <a:pt x="180086" y="96520"/>
                </a:lnTo>
                <a:lnTo>
                  <a:pt x="177323" y="92710"/>
                </a:lnTo>
                <a:close/>
              </a:path>
              <a:path w="277495" h="264160">
                <a:moveTo>
                  <a:pt x="217931" y="119380"/>
                </a:moveTo>
                <a:lnTo>
                  <a:pt x="215392" y="121920"/>
                </a:lnTo>
                <a:lnTo>
                  <a:pt x="213360" y="123189"/>
                </a:lnTo>
                <a:lnTo>
                  <a:pt x="211836" y="124460"/>
                </a:lnTo>
                <a:lnTo>
                  <a:pt x="217596" y="124460"/>
                </a:lnTo>
                <a:lnTo>
                  <a:pt x="220218" y="121920"/>
                </a:lnTo>
                <a:lnTo>
                  <a:pt x="217931" y="119380"/>
                </a:lnTo>
                <a:close/>
              </a:path>
              <a:path w="277495" h="264160">
                <a:moveTo>
                  <a:pt x="228473" y="74930"/>
                </a:moveTo>
                <a:lnTo>
                  <a:pt x="226314" y="77470"/>
                </a:lnTo>
                <a:lnTo>
                  <a:pt x="248285" y="97789"/>
                </a:lnTo>
                <a:lnTo>
                  <a:pt x="250444" y="96520"/>
                </a:lnTo>
                <a:lnTo>
                  <a:pt x="249300" y="92710"/>
                </a:lnTo>
                <a:lnTo>
                  <a:pt x="249427" y="91439"/>
                </a:lnTo>
                <a:lnTo>
                  <a:pt x="250951" y="88900"/>
                </a:lnTo>
                <a:lnTo>
                  <a:pt x="252475" y="88900"/>
                </a:lnTo>
                <a:lnTo>
                  <a:pt x="254253" y="87630"/>
                </a:lnTo>
                <a:lnTo>
                  <a:pt x="260857" y="85089"/>
                </a:lnTo>
                <a:lnTo>
                  <a:pt x="265556" y="82550"/>
                </a:lnTo>
                <a:lnTo>
                  <a:pt x="266877" y="81280"/>
                </a:lnTo>
                <a:lnTo>
                  <a:pt x="242697" y="81280"/>
                </a:lnTo>
                <a:lnTo>
                  <a:pt x="235966" y="78739"/>
                </a:lnTo>
                <a:lnTo>
                  <a:pt x="228473" y="74930"/>
                </a:lnTo>
                <a:close/>
              </a:path>
              <a:path w="277495" h="264160">
                <a:moveTo>
                  <a:pt x="153797" y="69850"/>
                </a:moveTo>
                <a:lnTo>
                  <a:pt x="129031" y="92710"/>
                </a:lnTo>
                <a:lnTo>
                  <a:pt x="131318" y="95250"/>
                </a:lnTo>
                <a:lnTo>
                  <a:pt x="133603" y="93980"/>
                </a:lnTo>
                <a:lnTo>
                  <a:pt x="135381" y="92710"/>
                </a:lnTo>
                <a:lnTo>
                  <a:pt x="177323" y="92710"/>
                </a:lnTo>
                <a:lnTo>
                  <a:pt x="176402" y="91439"/>
                </a:lnTo>
                <a:lnTo>
                  <a:pt x="173736" y="86360"/>
                </a:lnTo>
                <a:lnTo>
                  <a:pt x="171957" y="82550"/>
                </a:lnTo>
                <a:lnTo>
                  <a:pt x="167004" y="82550"/>
                </a:lnTo>
                <a:lnTo>
                  <a:pt x="153797" y="69850"/>
                </a:lnTo>
                <a:close/>
              </a:path>
              <a:path w="277495" h="264160">
                <a:moveTo>
                  <a:pt x="182118" y="45720"/>
                </a:moveTo>
                <a:lnTo>
                  <a:pt x="176402" y="45720"/>
                </a:lnTo>
                <a:lnTo>
                  <a:pt x="173736" y="46989"/>
                </a:lnTo>
                <a:lnTo>
                  <a:pt x="168528" y="52070"/>
                </a:lnTo>
                <a:lnTo>
                  <a:pt x="166497" y="55880"/>
                </a:lnTo>
                <a:lnTo>
                  <a:pt x="164465" y="66039"/>
                </a:lnTo>
                <a:lnTo>
                  <a:pt x="164973" y="72389"/>
                </a:lnTo>
                <a:lnTo>
                  <a:pt x="167004" y="82550"/>
                </a:lnTo>
                <a:lnTo>
                  <a:pt x="171957" y="82550"/>
                </a:lnTo>
                <a:lnTo>
                  <a:pt x="171323" y="78739"/>
                </a:lnTo>
                <a:lnTo>
                  <a:pt x="171703" y="76200"/>
                </a:lnTo>
                <a:lnTo>
                  <a:pt x="171830" y="73660"/>
                </a:lnTo>
                <a:lnTo>
                  <a:pt x="172593" y="72389"/>
                </a:lnTo>
                <a:lnTo>
                  <a:pt x="173863" y="71120"/>
                </a:lnTo>
                <a:lnTo>
                  <a:pt x="174371" y="69850"/>
                </a:lnTo>
                <a:lnTo>
                  <a:pt x="184150" y="69850"/>
                </a:lnTo>
                <a:lnTo>
                  <a:pt x="186817" y="68580"/>
                </a:lnTo>
                <a:lnTo>
                  <a:pt x="189102" y="66039"/>
                </a:lnTo>
                <a:lnTo>
                  <a:pt x="191135" y="63500"/>
                </a:lnTo>
                <a:lnTo>
                  <a:pt x="192024" y="60960"/>
                </a:lnTo>
                <a:lnTo>
                  <a:pt x="191770" y="55880"/>
                </a:lnTo>
                <a:lnTo>
                  <a:pt x="190246" y="53339"/>
                </a:lnTo>
                <a:lnTo>
                  <a:pt x="187451" y="49530"/>
                </a:lnTo>
                <a:lnTo>
                  <a:pt x="184912" y="46989"/>
                </a:lnTo>
                <a:lnTo>
                  <a:pt x="182118" y="45720"/>
                </a:lnTo>
                <a:close/>
              </a:path>
              <a:path w="277495" h="264160">
                <a:moveTo>
                  <a:pt x="277495" y="58420"/>
                </a:moveTo>
                <a:lnTo>
                  <a:pt x="258952" y="58420"/>
                </a:lnTo>
                <a:lnTo>
                  <a:pt x="261366" y="59689"/>
                </a:lnTo>
                <a:lnTo>
                  <a:pt x="263398" y="62230"/>
                </a:lnTo>
                <a:lnTo>
                  <a:pt x="265049" y="63500"/>
                </a:lnTo>
                <a:lnTo>
                  <a:pt x="265938" y="66039"/>
                </a:lnTo>
                <a:lnTo>
                  <a:pt x="265811" y="71120"/>
                </a:lnTo>
                <a:lnTo>
                  <a:pt x="264668" y="73660"/>
                </a:lnTo>
                <a:lnTo>
                  <a:pt x="262636" y="74930"/>
                </a:lnTo>
                <a:lnTo>
                  <a:pt x="259588" y="78739"/>
                </a:lnTo>
                <a:lnTo>
                  <a:pt x="255016" y="80010"/>
                </a:lnTo>
                <a:lnTo>
                  <a:pt x="242697" y="81280"/>
                </a:lnTo>
                <a:lnTo>
                  <a:pt x="266877" y="81280"/>
                </a:lnTo>
                <a:lnTo>
                  <a:pt x="272161" y="76200"/>
                </a:lnTo>
                <a:lnTo>
                  <a:pt x="274700" y="71120"/>
                </a:lnTo>
                <a:lnTo>
                  <a:pt x="277495" y="62230"/>
                </a:lnTo>
                <a:lnTo>
                  <a:pt x="277495" y="58420"/>
                </a:lnTo>
                <a:close/>
              </a:path>
              <a:path w="277495" h="264160">
                <a:moveTo>
                  <a:pt x="222250" y="0"/>
                </a:moveTo>
                <a:lnTo>
                  <a:pt x="220091" y="2539"/>
                </a:lnTo>
                <a:lnTo>
                  <a:pt x="220472" y="5080"/>
                </a:lnTo>
                <a:lnTo>
                  <a:pt x="220599" y="6350"/>
                </a:lnTo>
                <a:lnTo>
                  <a:pt x="220345" y="7620"/>
                </a:lnTo>
                <a:lnTo>
                  <a:pt x="219837" y="8889"/>
                </a:lnTo>
                <a:lnTo>
                  <a:pt x="218313" y="10160"/>
                </a:lnTo>
                <a:lnTo>
                  <a:pt x="217043" y="10160"/>
                </a:lnTo>
                <a:lnTo>
                  <a:pt x="215265" y="11430"/>
                </a:lnTo>
                <a:lnTo>
                  <a:pt x="210693" y="12700"/>
                </a:lnTo>
                <a:lnTo>
                  <a:pt x="206755" y="15239"/>
                </a:lnTo>
                <a:lnTo>
                  <a:pt x="197357" y="24130"/>
                </a:lnTo>
                <a:lnTo>
                  <a:pt x="194564" y="30480"/>
                </a:lnTo>
                <a:lnTo>
                  <a:pt x="195325" y="44450"/>
                </a:lnTo>
                <a:lnTo>
                  <a:pt x="217931" y="62230"/>
                </a:lnTo>
                <a:lnTo>
                  <a:pt x="229870" y="62230"/>
                </a:lnTo>
                <a:lnTo>
                  <a:pt x="240919" y="59689"/>
                </a:lnTo>
                <a:lnTo>
                  <a:pt x="248285" y="58420"/>
                </a:lnTo>
                <a:lnTo>
                  <a:pt x="277495" y="58420"/>
                </a:lnTo>
                <a:lnTo>
                  <a:pt x="277495" y="57150"/>
                </a:lnTo>
                <a:lnTo>
                  <a:pt x="276098" y="52070"/>
                </a:lnTo>
                <a:lnTo>
                  <a:pt x="274574" y="46989"/>
                </a:lnTo>
                <a:lnTo>
                  <a:pt x="272288" y="43180"/>
                </a:lnTo>
                <a:lnTo>
                  <a:pt x="265429" y="36830"/>
                </a:lnTo>
                <a:lnTo>
                  <a:pt x="215900" y="36830"/>
                </a:lnTo>
                <a:lnTo>
                  <a:pt x="212725" y="35560"/>
                </a:lnTo>
                <a:lnTo>
                  <a:pt x="209423" y="35560"/>
                </a:lnTo>
                <a:lnTo>
                  <a:pt x="206755" y="33020"/>
                </a:lnTo>
                <a:lnTo>
                  <a:pt x="205994" y="30480"/>
                </a:lnTo>
                <a:lnTo>
                  <a:pt x="206248" y="25400"/>
                </a:lnTo>
                <a:lnTo>
                  <a:pt x="208915" y="21589"/>
                </a:lnTo>
                <a:lnTo>
                  <a:pt x="211708" y="19050"/>
                </a:lnTo>
                <a:lnTo>
                  <a:pt x="215646" y="17780"/>
                </a:lnTo>
                <a:lnTo>
                  <a:pt x="225678" y="16510"/>
                </a:lnTo>
                <a:lnTo>
                  <a:pt x="239275" y="16510"/>
                </a:lnTo>
                <a:lnTo>
                  <a:pt x="222250" y="0"/>
                </a:lnTo>
                <a:close/>
              </a:path>
              <a:path w="277495" h="264160">
                <a:moveTo>
                  <a:pt x="251332" y="31750"/>
                </a:moveTo>
                <a:lnTo>
                  <a:pt x="243713" y="31750"/>
                </a:lnTo>
                <a:lnTo>
                  <a:pt x="233172" y="34289"/>
                </a:lnTo>
                <a:lnTo>
                  <a:pt x="222630" y="35560"/>
                </a:lnTo>
                <a:lnTo>
                  <a:pt x="215900" y="36830"/>
                </a:lnTo>
                <a:lnTo>
                  <a:pt x="265429" y="36830"/>
                </a:lnTo>
                <a:lnTo>
                  <a:pt x="261239" y="34289"/>
                </a:lnTo>
                <a:lnTo>
                  <a:pt x="251332" y="31750"/>
                </a:lnTo>
                <a:close/>
              </a:path>
              <a:path w="277495" h="264160">
                <a:moveTo>
                  <a:pt x="239275" y="16510"/>
                </a:moveTo>
                <a:lnTo>
                  <a:pt x="225678" y="16510"/>
                </a:lnTo>
                <a:lnTo>
                  <a:pt x="232410" y="17780"/>
                </a:lnTo>
                <a:lnTo>
                  <a:pt x="241046" y="21589"/>
                </a:lnTo>
                <a:lnTo>
                  <a:pt x="243204" y="20320"/>
                </a:lnTo>
                <a:lnTo>
                  <a:pt x="239275" y="1651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8702547" y="3445764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1"/>
                </a:lnTo>
              </a:path>
            </a:pathLst>
          </a:custGeom>
          <a:ln w="55880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7691628" y="3469957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241" y="0"/>
                </a:lnTo>
              </a:path>
            </a:pathLst>
          </a:custGeom>
          <a:ln w="48387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7691628" y="3514978"/>
            <a:ext cx="982980" cy="34290"/>
          </a:xfrm>
          <a:custGeom>
            <a:avLst/>
            <a:gdLst/>
            <a:ahLst/>
            <a:cxnLst/>
            <a:rect l="l" t="t" r="r" b="b"/>
            <a:pathLst>
              <a:path w="982979" h="34289">
                <a:moveTo>
                  <a:pt x="0" y="33782"/>
                </a:moveTo>
                <a:lnTo>
                  <a:pt x="982726" y="33782"/>
                </a:lnTo>
                <a:lnTo>
                  <a:pt x="982726" y="0"/>
                </a:lnTo>
                <a:lnTo>
                  <a:pt x="0" y="0"/>
                </a:lnTo>
                <a:lnTo>
                  <a:pt x="0" y="33782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7691628" y="349447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7691628" y="358411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94"/>
                </a:moveTo>
                <a:lnTo>
                  <a:pt x="982751" y="13794"/>
                </a:lnTo>
                <a:lnTo>
                  <a:pt x="982751" y="0"/>
                </a:lnTo>
                <a:lnTo>
                  <a:pt x="0" y="0"/>
                </a:lnTo>
                <a:lnTo>
                  <a:pt x="0" y="13794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7691628" y="3549396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671"/>
                </a:moveTo>
                <a:lnTo>
                  <a:pt x="982726" y="34671"/>
                </a:lnTo>
                <a:lnTo>
                  <a:pt x="982726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7691628" y="359810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7691628" y="363181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7691628" y="361793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7691628" y="36530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7691628" y="366669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7691628" y="3688079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798"/>
                </a:moveTo>
                <a:lnTo>
                  <a:pt x="982726" y="34798"/>
                </a:lnTo>
                <a:lnTo>
                  <a:pt x="982726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7691628" y="372307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7691628" y="37429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7691628" y="37566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7691628" y="37780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7691628" y="379166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7691628" y="3813047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7"/>
                </a:moveTo>
                <a:lnTo>
                  <a:pt x="982751" y="13207"/>
                </a:lnTo>
                <a:lnTo>
                  <a:pt x="982751" y="0"/>
                </a:lnTo>
                <a:lnTo>
                  <a:pt x="0" y="0"/>
                </a:lnTo>
                <a:lnTo>
                  <a:pt x="0" y="13207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7691628" y="382671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7691628" y="384660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7691628" y="386024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7691628" y="388163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7691628" y="389529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7691628" y="391663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7691628" y="3936549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7691628" y="395167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7691628" y="39715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7691628" y="39852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691628" y="402044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7691628" y="400655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751" y="13879"/>
                </a:lnTo>
                <a:lnTo>
                  <a:pt x="982751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7691628" y="404165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7691628" y="405533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751" y="20732"/>
                </a:lnTo>
                <a:lnTo>
                  <a:pt x="982751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7691628" y="407520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751" y="15088"/>
                </a:lnTo>
                <a:lnTo>
                  <a:pt x="982751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7691628" y="409035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7691628" y="411018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7691628" y="41315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7691628" y="414523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7691628" y="4165091"/>
            <a:ext cx="982980" cy="34925"/>
          </a:xfrm>
          <a:custGeom>
            <a:avLst/>
            <a:gdLst/>
            <a:ahLst/>
            <a:cxnLst/>
            <a:rect l="l" t="t" r="r" b="b"/>
            <a:pathLst>
              <a:path w="982979" h="34925">
                <a:moveTo>
                  <a:pt x="0" y="34924"/>
                </a:moveTo>
                <a:lnTo>
                  <a:pt x="982726" y="34924"/>
                </a:lnTo>
                <a:lnTo>
                  <a:pt x="982726" y="0"/>
                </a:lnTo>
                <a:lnTo>
                  <a:pt x="0" y="0"/>
                </a:lnTo>
                <a:lnTo>
                  <a:pt x="0" y="34924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7691628" y="42001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7691628" y="42138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7691628" y="42352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751" y="13580"/>
                </a:lnTo>
                <a:lnTo>
                  <a:pt x="982751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7691628" y="424886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751" y="21127"/>
                </a:lnTo>
                <a:lnTo>
                  <a:pt x="982751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7691628" y="428409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751" y="20827"/>
                </a:lnTo>
                <a:lnTo>
                  <a:pt x="982751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7691628" y="427019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7691628" y="4303833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751" y="14674"/>
                </a:lnTo>
                <a:lnTo>
                  <a:pt x="982751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7691628" y="4318956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751" y="19617"/>
                </a:lnTo>
                <a:lnTo>
                  <a:pt x="982751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7691628" y="435961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751" y="13881"/>
                </a:lnTo>
                <a:lnTo>
                  <a:pt x="982751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7691628" y="433882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7691628" y="439465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93"/>
                </a:moveTo>
                <a:lnTo>
                  <a:pt x="982751" y="13893"/>
                </a:lnTo>
                <a:lnTo>
                  <a:pt x="982751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7691628" y="437388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751" y="20826"/>
                </a:lnTo>
                <a:lnTo>
                  <a:pt x="982751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7691628" y="44431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751" y="20374"/>
                </a:lnTo>
                <a:lnTo>
                  <a:pt x="982751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7691628" y="44294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16"/>
                </a:moveTo>
                <a:lnTo>
                  <a:pt x="982751" y="13816"/>
                </a:lnTo>
                <a:lnTo>
                  <a:pt x="982751" y="0"/>
                </a:lnTo>
                <a:lnTo>
                  <a:pt x="0" y="0"/>
                </a:lnTo>
                <a:lnTo>
                  <a:pt x="0" y="13816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7691628" y="440887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3"/>
                </a:moveTo>
                <a:lnTo>
                  <a:pt x="982751" y="20373"/>
                </a:lnTo>
                <a:lnTo>
                  <a:pt x="982751" y="0"/>
                </a:lnTo>
                <a:lnTo>
                  <a:pt x="0" y="0"/>
                </a:lnTo>
                <a:lnTo>
                  <a:pt x="0" y="2037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7691628" y="451182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49"/>
                </a:moveTo>
                <a:lnTo>
                  <a:pt x="982751" y="20549"/>
                </a:lnTo>
                <a:lnTo>
                  <a:pt x="982751" y="0"/>
                </a:lnTo>
                <a:lnTo>
                  <a:pt x="0" y="0"/>
                </a:lnTo>
                <a:lnTo>
                  <a:pt x="0" y="205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7691628" y="449809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7691628" y="447752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561"/>
                </a:moveTo>
                <a:lnTo>
                  <a:pt x="982751" y="20561"/>
                </a:lnTo>
                <a:lnTo>
                  <a:pt x="982751" y="0"/>
                </a:lnTo>
                <a:lnTo>
                  <a:pt x="0" y="0"/>
                </a:lnTo>
                <a:lnTo>
                  <a:pt x="0" y="20561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7691628" y="446380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703"/>
                </a:moveTo>
                <a:lnTo>
                  <a:pt x="982751" y="13703"/>
                </a:lnTo>
                <a:lnTo>
                  <a:pt x="982751" y="0"/>
                </a:lnTo>
                <a:lnTo>
                  <a:pt x="0" y="0"/>
                </a:lnTo>
                <a:lnTo>
                  <a:pt x="0" y="1370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7868411" y="3990847"/>
            <a:ext cx="276225" cy="274320"/>
          </a:xfrm>
          <a:custGeom>
            <a:avLst/>
            <a:gdLst/>
            <a:ahLst/>
            <a:cxnLst/>
            <a:rect l="l" t="t" r="r" b="b"/>
            <a:pathLst>
              <a:path w="276225" h="274320">
                <a:moveTo>
                  <a:pt x="39751" y="243839"/>
                </a:moveTo>
                <a:lnTo>
                  <a:pt x="37592" y="245109"/>
                </a:lnTo>
                <a:lnTo>
                  <a:pt x="66167" y="274319"/>
                </a:lnTo>
                <a:lnTo>
                  <a:pt x="68326" y="273050"/>
                </a:lnTo>
                <a:lnTo>
                  <a:pt x="67564" y="270509"/>
                </a:lnTo>
                <a:lnTo>
                  <a:pt x="67310" y="267969"/>
                </a:lnTo>
                <a:lnTo>
                  <a:pt x="68072" y="265430"/>
                </a:lnTo>
                <a:lnTo>
                  <a:pt x="68707" y="262889"/>
                </a:lnTo>
                <a:lnTo>
                  <a:pt x="70866" y="261619"/>
                </a:lnTo>
                <a:lnTo>
                  <a:pt x="72771" y="260350"/>
                </a:lnTo>
                <a:lnTo>
                  <a:pt x="75438" y="259080"/>
                </a:lnTo>
                <a:lnTo>
                  <a:pt x="80010" y="257809"/>
                </a:lnTo>
                <a:lnTo>
                  <a:pt x="83693" y="255269"/>
                </a:lnTo>
                <a:lnTo>
                  <a:pt x="89027" y="252730"/>
                </a:lnTo>
                <a:lnTo>
                  <a:pt x="61110" y="252730"/>
                </a:lnTo>
                <a:lnTo>
                  <a:pt x="47013" y="247650"/>
                </a:lnTo>
                <a:lnTo>
                  <a:pt x="39751" y="243839"/>
                </a:lnTo>
                <a:close/>
              </a:path>
              <a:path w="276225" h="274320">
                <a:moveTo>
                  <a:pt x="105887" y="213359"/>
                </a:moveTo>
                <a:lnTo>
                  <a:pt x="80391" y="213359"/>
                </a:lnTo>
                <a:lnTo>
                  <a:pt x="83439" y="214630"/>
                </a:lnTo>
                <a:lnTo>
                  <a:pt x="88773" y="215900"/>
                </a:lnTo>
                <a:lnTo>
                  <a:pt x="90932" y="217169"/>
                </a:lnTo>
                <a:lnTo>
                  <a:pt x="92710" y="218439"/>
                </a:lnTo>
                <a:lnTo>
                  <a:pt x="95758" y="222250"/>
                </a:lnTo>
                <a:lnTo>
                  <a:pt x="97155" y="226059"/>
                </a:lnTo>
                <a:lnTo>
                  <a:pt x="96774" y="231139"/>
                </a:lnTo>
                <a:lnTo>
                  <a:pt x="96520" y="236219"/>
                </a:lnTo>
                <a:lnTo>
                  <a:pt x="94234" y="240030"/>
                </a:lnTo>
                <a:lnTo>
                  <a:pt x="84328" y="250189"/>
                </a:lnTo>
                <a:lnTo>
                  <a:pt x="76962" y="252730"/>
                </a:lnTo>
                <a:lnTo>
                  <a:pt x="89027" y="252730"/>
                </a:lnTo>
                <a:lnTo>
                  <a:pt x="91694" y="250189"/>
                </a:lnTo>
                <a:lnTo>
                  <a:pt x="94107" y="247650"/>
                </a:lnTo>
                <a:lnTo>
                  <a:pt x="99321" y="242569"/>
                </a:lnTo>
                <a:lnTo>
                  <a:pt x="103155" y="236219"/>
                </a:lnTo>
                <a:lnTo>
                  <a:pt x="105608" y="229869"/>
                </a:lnTo>
                <a:lnTo>
                  <a:pt x="106680" y="222250"/>
                </a:lnTo>
                <a:lnTo>
                  <a:pt x="106491" y="215900"/>
                </a:lnTo>
                <a:lnTo>
                  <a:pt x="105887" y="213359"/>
                </a:lnTo>
                <a:close/>
              </a:path>
              <a:path w="276225" h="274320">
                <a:moveTo>
                  <a:pt x="36576" y="144780"/>
                </a:moveTo>
                <a:lnTo>
                  <a:pt x="34798" y="147319"/>
                </a:lnTo>
                <a:lnTo>
                  <a:pt x="37465" y="151130"/>
                </a:lnTo>
                <a:lnTo>
                  <a:pt x="37465" y="153669"/>
                </a:lnTo>
                <a:lnTo>
                  <a:pt x="36957" y="154939"/>
                </a:lnTo>
                <a:lnTo>
                  <a:pt x="34925" y="157480"/>
                </a:lnTo>
                <a:lnTo>
                  <a:pt x="32512" y="158750"/>
                </a:lnTo>
                <a:lnTo>
                  <a:pt x="24892" y="161289"/>
                </a:lnTo>
                <a:lnTo>
                  <a:pt x="21844" y="162559"/>
                </a:lnTo>
                <a:lnTo>
                  <a:pt x="19558" y="163830"/>
                </a:lnTo>
                <a:lnTo>
                  <a:pt x="16637" y="165100"/>
                </a:lnTo>
                <a:lnTo>
                  <a:pt x="13843" y="167639"/>
                </a:lnTo>
                <a:lnTo>
                  <a:pt x="0" y="201930"/>
                </a:lnTo>
                <a:lnTo>
                  <a:pt x="2794" y="209550"/>
                </a:lnTo>
                <a:lnTo>
                  <a:pt x="8890" y="215900"/>
                </a:lnTo>
                <a:lnTo>
                  <a:pt x="12446" y="219709"/>
                </a:lnTo>
                <a:lnTo>
                  <a:pt x="16510" y="222250"/>
                </a:lnTo>
                <a:lnTo>
                  <a:pt x="25654" y="224789"/>
                </a:lnTo>
                <a:lnTo>
                  <a:pt x="36322" y="224789"/>
                </a:lnTo>
                <a:lnTo>
                  <a:pt x="41783" y="223519"/>
                </a:lnTo>
                <a:lnTo>
                  <a:pt x="49784" y="222250"/>
                </a:lnTo>
                <a:lnTo>
                  <a:pt x="60325" y="218439"/>
                </a:lnTo>
                <a:lnTo>
                  <a:pt x="67818" y="215900"/>
                </a:lnTo>
                <a:lnTo>
                  <a:pt x="73279" y="214630"/>
                </a:lnTo>
                <a:lnTo>
                  <a:pt x="80391" y="213359"/>
                </a:lnTo>
                <a:lnTo>
                  <a:pt x="105887" y="213359"/>
                </a:lnTo>
                <a:lnTo>
                  <a:pt x="104981" y="209550"/>
                </a:lnTo>
                <a:lnTo>
                  <a:pt x="102161" y="203200"/>
                </a:lnTo>
                <a:lnTo>
                  <a:pt x="99073" y="199389"/>
                </a:lnTo>
                <a:lnTo>
                  <a:pt x="19431" y="199389"/>
                </a:lnTo>
                <a:lnTo>
                  <a:pt x="17399" y="198119"/>
                </a:lnTo>
                <a:lnTo>
                  <a:pt x="15494" y="196850"/>
                </a:lnTo>
                <a:lnTo>
                  <a:pt x="13843" y="195580"/>
                </a:lnTo>
                <a:lnTo>
                  <a:pt x="11176" y="193039"/>
                </a:lnTo>
                <a:lnTo>
                  <a:pt x="10033" y="189230"/>
                </a:lnTo>
                <a:lnTo>
                  <a:pt x="10541" y="180339"/>
                </a:lnTo>
                <a:lnTo>
                  <a:pt x="12573" y="176530"/>
                </a:lnTo>
                <a:lnTo>
                  <a:pt x="16510" y="172719"/>
                </a:lnTo>
                <a:lnTo>
                  <a:pt x="21590" y="167639"/>
                </a:lnTo>
                <a:lnTo>
                  <a:pt x="28321" y="165100"/>
                </a:lnTo>
                <a:lnTo>
                  <a:pt x="57200" y="165100"/>
                </a:lnTo>
                <a:lnTo>
                  <a:pt x="36576" y="144780"/>
                </a:lnTo>
                <a:close/>
              </a:path>
              <a:path w="276225" h="274320">
                <a:moveTo>
                  <a:pt x="92413" y="134619"/>
                </a:moveTo>
                <a:lnTo>
                  <a:pt x="60706" y="134619"/>
                </a:lnTo>
                <a:lnTo>
                  <a:pt x="63500" y="137159"/>
                </a:lnTo>
                <a:lnTo>
                  <a:pt x="124460" y="200659"/>
                </a:lnTo>
                <a:lnTo>
                  <a:pt x="126492" y="203200"/>
                </a:lnTo>
                <a:lnTo>
                  <a:pt x="126746" y="204469"/>
                </a:lnTo>
                <a:lnTo>
                  <a:pt x="126873" y="207009"/>
                </a:lnTo>
                <a:lnTo>
                  <a:pt x="125984" y="209550"/>
                </a:lnTo>
                <a:lnTo>
                  <a:pt x="123952" y="212089"/>
                </a:lnTo>
                <a:lnTo>
                  <a:pt x="125984" y="213359"/>
                </a:lnTo>
                <a:lnTo>
                  <a:pt x="152109" y="187959"/>
                </a:lnTo>
                <a:lnTo>
                  <a:pt x="146558" y="187959"/>
                </a:lnTo>
                <a:lnTo>
                  <a:pt x="144526" y="186689"/>
                </a:lnTo>
                <a:lnTo>
                  <a:pt x="143002" y="186689"/>
                </a:lnTo>
                <a:lnTo>
                  <a:pt x="140335" y="184150"/>
                </a:lnTo>
                <a:lnTo>
                  <a:pt x="108712" y="152400"/>
                </a:lnTo>
                <a:lnTo>
                  <a:pt x="107823" y="147319"/>
                </a:lnTo>
                <a:lnTo>
                  <a:pt x="107653" y="144780"/>
                </a:lnTo>
                <a:lnTo>
                  <a:pt x="102489" y="144780"/>
                </a:lnTo>
                <a:lnTo>
                  <a:pt x="92413" y="134619"/>
                </a:lnTo>
                <a:close/>
              </a:path>
              <a:path w="276225" h="274320">
                <a:moveTo>
                  <a:pt x="87122" y="189230"/>
                </a:moveTo>
                <a:lnTo>
                  <a:pt x="67008" y="189230"/>
                </a:lnTo>
                <a:lnTo>
                  <a:pt x="58668" y="191769"/>
                </a:lnTo>
                <a:lnTo>
                  <a:pt x="39497" y="196850"/>
                </a:lnTo>
                <a:lnTo>
                  <a:pt x="33147" y="198119"/>
                </a:lnTo>
                <a:lnTo>
                  <a:pt x="30099" y="199389"/>
                </a:lnTo>
                <a:lnTo>
                  <a:pt x="99073" y="199389"/>
                </a:lnTo>
                <a:lnTo>
                  <a:pt x="98044" y="198119"/>
                </a:lnTo>
                <a:lnTo>
                  <a:pt x="93091" y="193039"/>
                </a:lnTo>
                <a:lnTo>
                  <a:pt x="87122" y="189230"/>
                </a:lnTo>
                <a:close/>
              </a:path>
              <a:path w="276225" h="274320">
                <a:moveTo>
                  <a:pt x="151384" y="185419"/>
                </a:moveTo>
                <a:lnTo>
                  <a:pt x="148844" y="186689"/>
                </a:lnTo>
                <a:lnTo>
                  <a:pt x="146558" y="187959"/>
                </a:lnTo>
                <a:lnTo>
                  <a:pt x="152109" y="187959"/>
                </a:lnTo>
                <a:lnTo>
                  <a:pt x="153416" y="186689"/>
                </a:lnTo>
                <a:lnTo>
                  <a:pt x="151384" y="185419"/>
                </a:lnTo>
                <a:close/>
              </a:path>
              <a:path w="276225" h="274320">
                <a:moveTo>
                  <a:pt x="150397" y="133350"/>
                </a:moveTo>
                <a:lnTo>
                  <a:pt x="116205" y="133350"/>
                </a:lnTo>
                <a:lnTo>
                  <a:pt x="117602" y="134619"/>
                </a:lnTo>
                <a:lnTo>
                  <a:pt x="119126" y="134619"/>
                </a:lnTo>
                <a:lnTo>
                  <a:pt x="120523" y="135889"/>
                </a:lnTo>
                <a:lnTo>
                  <a:pt x="123444" y="138430"/>
                </a:lnTo>
                <a:lnTo>
                  <a:pt x="127762" y="142239"/>
                </a:lnTo>
                <a:lnTo>
                  <a:pt x="151003" y="166369"/>
                </a:lnTo>
                <a:lnTo>
                  <a:pt x="154813" y="170180"/>
                </a:lnTo>
                <a:lnTo>
                  <a:pt x="156718" y="173989"/>
                </a:lnTo>
                <a:lnTo>
                  <a:pt x="157099" y="175259"/>
                </a:lnTo>
                <a:lnTo>
                  <a:pt x="157353" y="177800"/>
                </a:lnTo>
                <a:lnTo>
                  <a:pt x="156591" y="179069"/>
                </a:lnTo>
                <a:lnTo>
                  <a:pt x="154940" y="181609"/>
                </a:lnTo>
                <a:lnTo>
                  <a:pt x="156972" y="184150"/>
                </a:lnTo>
                <a:lnTo>
                  <a:pt x="183097" y="158750"/>
                </a:lnTo>
                <a:lnTo>
                  <a:pt x="177546" y="158750"/>
                </a:lnTo>
                <a:lnTo>
                  <a:pt x="175768" y="157480"/>
                </a:lnTo>
                <a:lnTo>
                  <a:pt x="173990" y="157480"/>
                </a:lnTo>
                <a:lnTo>
                  <a:pt x="171196" y="154939"/>
                </a:lnTo>
                <a:lnTo>
                  <a:pt x="167132" y="151130"/>
                </a:lnTo>
                <a:lnTo>
                  <a:pt x="150397" y="133350"/>
                </a:lnTo>
                <a:close/>
              </a:path>
              <a:path w="276225" h="274320">
                <a:moveTo>
                  <a:pt x="57200" y="165100"/>
                </a:moveTo>
                <a:lnTo>
                  <a:pt x="44704" y="165100"/>
                </a:lnTo>
                <a:lnTo>
                  <a:pt x="52578" y="167639"/>
                </a:lnTo>
                <a:lnTo>
                  <a:pt x="60071" y="172719"/>
                </a:lnTo>
                <a:lnTo>
                  <a:pt x="62357" y="170180"/>
                </a:lnTo>
                <a:lnTo>
                  <a:pt x="57200" y="165100"/>
                </a:lnTo>
                <a:close/>
              </a:path>
              <a:path w="276225" h="274320">
                <a:moveTo>
                  <a:pt x="182372" y="154939"/>
                </a:moveTo>
                <a:lnTo>
                  <a:pt x="179705" y="157480"/>
                </a:lnTo>
                <a:lnTo>
                  <a:pt x="177546" y="158750"/>
                </a:lnTo>
                <a:lnTo>
                  <a:pt x="183097" y="158750"/>
                </a:lnTo>
                <a:lnTo>
                  <a:pt x="184404" y="157480"/>
                </a:lnTo>
                <a:lnTo>
                  <a:pt x="182372" y="154939"/>
                </a:lnTo>
                <a:close/>
              </a:path>
              <a:path w="276225" h="274320">
                <a:moveTo>
                  <a:pt x="204828" y="76200"/>
                </a:moveTo>
                <a:lnTo>
                  <a:pt x="171450" y="76200"/>
                </a:lnTo>
                <a:lnTo>
                  <a:pt x="172974" y="77469"/>
                </a:lnTo>
                <a:lnTo>
                  <a:pt x="174371" y="77469"/>
                </a:lnTo>
                <a:lnTo>
                  <a:pt x="177165" y="80009"/>
                </a:lnTo>
                <a:lnTo>
                  <a:pt x="181102" y="83819"/>
                </a:lnTo>
                <a:lnTo>
                  <a:pt x="186309" y="90169"/>
                </a:lnTo>
                <a:lnTo>
                  <a:pt x="181931" y="101600"/>
                </a:lnTo>
                <a:lnTo>
                  <a:pt x="178720" y="110489"/>
                </a:lnTo>
                <a:lnTo>
                  <a:pt x="176700" y="119380"/>
                </a:lnTo>
                <a:lnTo>
                  <a:pt x="175895" y="124459"/>
                </a:lnTo>
                <a:lnTo>
                  <a:pt x="175514" y="132080"/>
                </a:lnTo>
                <a:lnTo>
                  <a:pt x="177292" y="137159"/>
                </a:lnTo>
                <a:lnTo>
                  <a:pt x="181229" y="140969"/>
                </a:lnTo>
                <a:lnTo>
                  <a:pt x="184277" y="144780"/>
                </a:lnTo>
                <a:lnTo>
                  <a:pt x="187706" y="146050"/>
                </a:lnTo>
                <a:lnTo>
                  <a:pt x="195707" y="146050"/>
                </a:lnTo>
                <a:lnTo>
                  <a:pt x="199263" y="144780"/>
                </a:lnTo>
                <a:lnTo>
                  <a:pt x="202311" y="140969"/>
                </a:lnTo>
                <a:lnTo>
                  <a:pt x="205831" y="137159"/>
                </a:lnTo>
                <a:lnTo>
                  <a:pt x="208565" y="130809"/>
                </a:lnTo>
                <a:lnTo>
                  <a:pt x="210490" y="124459"/>
                </a:lnTo>
                <a:lnTo>
                  <a:pt x="210646" y="123189"/>
                </a:lnTo>
                <a:lnTo>
                  <a:pt x="195834" y="123189"/>
                </a:lnTo>
                <a:lnTo>
                  <a:pt x="193675" y="121919"/>
                </a:lnTo>
                <a:lnTo>
                  <a:pt x="187452" y="106680"/>
                </a:lnTo>
                <a:lnTo>
                  <a:pt x="188087" y="100330"/>
                </a:lnTo>
                <a:lnTo>
                  <a:pt x="190119" y="92709"/>
                </a:lnTo>
                <a:lnTo>
                  <a:pt x="220367" y="92709"/>
                </a:lnTo>
                <a:lnTo>
                  <a:pt x="204828" y="76200"/>
                </a:lnTo>
                <a:close/>
              </a:path>
              <a:path w="276225" h="274320">
                <a:moveTo>
                  <a:pt x="125857" y="115569"/>
                </a:moveTo>
                <a:lnTo>
                  <a:pt x="117348" y="116839"/>
                </a:lnTo>
                <a:lnTo>
                  <a:pt x="113411" y="118109"/>
                </a:lnTo>
                <a:lnTo>
                  <a:pt x="110109" y="121919"/>
                </a:lnTo>
                <a:lnTo>
                  <a:pt x="107442" y="124459"/>
                </a:lnTo>
                <a:lnTo>
                  <a:pt x="105410" y="127000"/>
                </a:lnTo>
                <a:lnTo>
                  <a:pt x="104267" y="130809"/>
                </a:lnTo>
                <a:lnTo>
                  <a:pt x="102997" y="134619"/>
                </a:lnTo>
                <a:lnTo>
                  <a:pt x="102616" y="138430"/>
                </a:lnTo>
                <a:lnTo>
                  <a:pt x="102489" y="144780"/>
                </a:lnTo>
                <a:lnTo>
                  <a:pt x="107653" y="144780"/>
                </a:lnTo>
                <a:lnTo>
                  <a:pt x="107569" y="143509"/>
                </a:lnTo>
                <a:lnTo>
                  <a:pt x="108077" y="142239"/>
                </a:lnTo>
                <a:lnTo>
                  <a:pt x="108458" y="139700"/>
                </a:lnTo>
                <a:lnTo>
                  <a:pt x="109474" y="137159"/>
                </a:lnTo>
                <a:lnTo>
                  <a:pt x="112014" y="134619"/>
                </a:lnTo>
                <a:lnTo>
                  <a:pt x="113284" y="134619"/>
                </a:lnTo>
                <a:lnTo>
                  <a:pt x="116205" y="133350"/>
                </a:lnTo>
                <a:lnTo>
                  <a:pt x="150397" y="133350"/>
                </a:lnTo>
                <a:lnTo>
                  <a:pt x="146812" y="129539"/>
                </a:lnTo>
                <a:lnTo>
                  <a:pt x="140843" y="124459"/>
                </a:lnTo>
                <a:lnTo>
                  <a:pt x="136271" y="119380"/>
                </a:lnTo>
                <a:lnTo>
                  <a:pt x="129667" y="116839"/>
                </a:lnTo>
                <a:lnTo>
                  <a:pt x="125857" y="115569"/>
                </a:lnTo>
                <a:close/>
              </a:path>
              <a:path w="276225" h="274320">
                <a:moveTo>
                  <a:pt x="72263" y="114300"/>
                </a:moveTo>
                <a:lnTo>
                  <a:pt x="50292" y="135889"/>
                </a:lnTo>
                <a:lnTo>
                  <a:pt x="52324" y="137159"/>
                </a:lnTo>
                <a:lnTo>
                  <a:pt x="54991" y="135889"/>
                </a:lnTo>
                <a:lnTo>
                  <a:pt x="57277" y="134619"/>
                </a:lnTo>
                <a:lnTo>
                  <a:pt x="92413" y="134619"/>
                </a:lnTo>
                <a:lnTo>
                  <a:pt x="72263" y="114300"/>
                </a:lnTo>
                <a:close/>
              </a:path>
              <a:path w="276225" h="274320">
                <a:moveTo>
                  <a:pt x="220367" y="92709"/>
                </a:moveTo>
                <a:lnTo>
                  <a:pt x="190119" y="92709"/>
                </a:lnTo>
                <a:lnTo>
                  <a:pt x="207518" y="111759"/>
                </a:lnTo>
                <a:lnTo>
                  <a:pt x="207137" y="115569"/>
                </a:lnTo>
                <a:lnTo>
                  <a:pt x="205867" y="119380"/>
                </a:lnTo>
                <a:lnTo>
                  <a:pt x="203962" y="120650"/>
                </a:lnTo>
                <a:lnTo>
                  <a:pt x="202184" y="123189"/>
                </a:lnTo>
                <a:lnTo>
                  <a:pt x="210646" y="123189"/>
                </a:lnTo>
                <a:lnTo>
                  <a:pt x="211582" y="115569"/>
                </a:lnTo>
                <a:lnTo>
                  <a:pt x="228758" y="115569"/>
                </a:lnTo>
                <a:lnTo>
                  <a:pt x="233045" y="111759"/>
                </a:lnTo>
                <a:lnTo>
                  <a:pt x="234823" y="109219"/>
                </a:lnTo>
                <a:lnTo>
                  <a:pt x="235585" y="105409"/>
                </a:lnTo>
                <a:lnTo>
                  <a:pt x="236474" y="102869"/>
                </a:lnTo>
                <a:lnTo>
                  <a:pt x="236474" y="100330"/>
                </a:lnTo>
                <a:lnTo>
                  <a:pt x="229108" y="100330"/>
                </a:lnTo>
                <a:lnTo>
                  <a:pt x="228346" y="99059"/>
                </a:lnTo>
                <a:lnTo>
                  <a:pt x="226695" y="99059"/>
                </a:lnTo>
                <a:lnTo>
                  <a:pt x="225044" y="97789"/>
                </a:lnTo>
                <a:lnTo>
                  <a:pt x="222758" y="95250"/>
                </a:lnTo>
                <a:lnTo>
                  <a:pt x="220367" y="92709"/>
                </a:lnTo>
                <a:close/>
              </a:path>
              <a:path w="276225" h="274320">
                <a:moveTo>
                  <a:pt x="228758" y="115569"/>
                </a:moveTo>
                <a:lnTo>
                  <a:pt x="211582" y="115569"/>
                </a:lnTo>
                <a:lnTo>
                  <a:pt x="214884" y="118109"/>
                </a:lnTo>
                <a:lnTo>
                  <a:pt x="218059" y="119380"/>
                </a:lnTo>
                <a:lnTo>
                  <a:pt x="224282" y="119380"/>
                </a:lnTo>
                <a:lnTo>
                  <a:pt x="227330" y="116839"/>
                </a:lnTo>
                <a:lnTo>
                  <a:pt x="228758" y="115569"/>
                </a:lnTo>
                <a:close/>
              </a:path>
              <a:path w="276225" h="274320">
                <a:moveTo>
                  <a:pt x="183261" y="60959"/>
                </a:moveTo>
                <a:lnTo>
                  <a:pt x="178181" y="62230"/>
                </a:lnTo>
                <a:lnTo>
                  <a:pt x="173101" y="62230"/>
                </a:lnTo>
                <a:lnTo>
                  <a:pt x="168021" y="66039"/>
                </a:lnTo>
                <a:lnTo>
                  <a:pt x="162941" y="71119"/>
                </a:lnTo>
                <a:lnTo>
                  <a:pt x="158623" y="74930"/>
                </a:lnTo>
                <a:lnTo>
                  <a:pt x="155194" y="78739"/>
                </a:lnTo>
                <a:lnTo>
                  <a:pt x="152654" y="83819"/>
                </a:lnTo>
                <a:lnTo>
                  <a:pt x="149987" y="90169"/>
                </a:lnTo>
                <a:lnTo>
                  <a:pt x="148717" y="93980"/>
                </a:lnTo>
                <a:lnTo>
                  <a:pt x="149225" y="104139"/>
                </a:lnTo>
                <a:lnTo>
                  <a:pt x="150749" y="107950"/>
                </a:lnTo>
                <a:lnTo>
                  <a:pt x="153416" y="110489"/>
                </a:lnTo>
                <a:lnTo>
                  <a:pt x="155321" y="111759"/>
                </a:lnTo>
                <a:lnTo>
                  <a:pt x="157734" y="113030"/>
                </a:lnTo>
                <a:lnTo>
                  <a:pt x="163830" y="113030"/>
                </a:lnTo>
                <a:lnTo>
                  <a:pt x="172720" y="99059"/>
                </a:lnTo>
                <a:lnTo>
                  <a:pt x="171958" y="96519"/>
                </a:lnTo>
                <a:lnTo>
                  <a:pt x="170053" y="95250"/>
                </a:lnTo>
                <a:lnTo>
                  <a:pt x="168656" y="93980"/>
                </a:lnTo>
                <a:lnTo>
                  <a:pt x="166370" y="92709"/>
                </a:lnTo>
                <a:lnTo>
                  <a:pt x="161036" y="92709"/>
                </a:lnTo>
                <a:lnTo>
                  <a:pt x="159512" y="91439"/>
                </a:lnTo>
                <a:lnTo>
                  <a:pt x="158750" y="91439"/>
                </a:lnTo>
                <a:lnTo>
                  <a:pt x="157861" y="90169"/>
                </a:lnTo>
                <a:lnTo>
                  <a:pt x="157607" y="88900"/>
                </a:lnTo>
                <a:lnTo>
                  <a:pt x="157861" y="87630"/>
                </a:lnTo>
                <a:lnTo>
                  <a:pt x="158496" y="83819"/>
                </a:lnTo>
                <a:lnTo>
                  <a:pt x="160020" y="81280"/>
                </a:lnTo>
                <a:lnTo>
                  <a:pt x="163957" y="77469"/>
                </a:lnTo>
                <a:lnTo>
                  <a:pt x="165735" y="77469"/>
                </a:lnTo>
                <a:lnTo>
                  <a:pt x="167767" y="76200"/>
                </a:lnTo>
                <a:lnTo>
                  <a:pt x="204828" y="76200"/>
                </a:lnTo>
                <a:lnTo>
                  <a:pt x="202438" y="73659"/>
                </a:lnTo>
                <a:lnTo>
                  <a:pt x="196850" y="68580"/>
                </a:lnTo>
                <a:lnTo>
                  <a:pt x="193040" y="64769"/>
                </a:lnTo>
                <a:lnTo>
                  <a:pt x="190881" y="63500"/>
                </a:lnTo>
                <a:lnTo>
                  <a:pt x="187579" y="62230"/>
                </a:lnTo>
                <a:lnTo>
                  <a:pt x="183261" y="60959"/>
                </a:lnTo>
                <a:close/>
              </a:path>
              <a:path w="276225" h="274320">
                <a:moveTo>
                  <a:pt x="235585" y="93980"/>
                </a:moveTo>
                <a:lnTo>
                  <a:pt x="232537" y="93980"/>
                </a:lnTo>
                <a:lnTo>
                  <a:pt x="232791" y="96519"/>
                </a:lnTo>
                <a:lnTo>
                  <a:pt x="232537" y="97789"/>
                </a:lnTo>
                <a:lnTo>
                  <a:pt x="231013" y="99059"/>
                </a:lnTo>
                <a:lnTo>
                  <a:pt x="230378" y="100330"/>
                </a:lnTo>
                <a:lnTo>
                  <a:pt x="236474" y="100330"/>
                </a:lnTo>
                <a:lnTo>
                  <a:pt x="236474" y="97789"/>
                </a:lnTo>
                <a:lnTo>
                  <a:pt x="235585" y="93980"/>
                </a:lnTo>
                <a:close/>
              </a:path>
              <a:path w="276225" h="274320">
                <a:moveTo>
                  <a:pt x="236982" y="41909"/>
                </a:moveTo>
                <a:lnTo>
                  <a:pt x="204089" y="41909"/>
                </a:lnTo>
                <a:lnTo>
                  <a:pt x="205613" y="43180"/>
                </a:lnTo>
                <a:lnTo>
                  <a:pt x="206629" y="43180"/>
                </a:lnTo>
                <a:lnTo>
                  <a:pt x="208788" y="45719"/>
                </a:lnTo>
                <a:lnTo>
                  <a:pt x="240538" y="78739"/>
                </a:lnTo>
                <a:lnTo>
                  <a:pt x="245110" y="83819"/>
                </a:lnTo>
                <a:lnTo>
                  <a:pt x="247523" y="86359"/>
                </a:lnTo>
                <a:lnTo>
                  <a:pt x="247904" y="90169"/>
                </a:lnTo>
                <a:lnTo>
                  <a:pt x="247015" y="92709"/>
                </a:lnTo>
                <a:lnTo>
                  <a:pt x="244856" y="95250"/>
                </a:lnTo>
                <a:lnTo>
                  <a:pt x="246888" y="96519"/>
                </a:lnTo>
                <a:lnTo>
                  <a:pt x="273442" y="71119"/>
                </a:lnTo>
                <a:lnTo>
                  <a:pt x="265811" y="71119"/>
                </a:lnTo>
                <a:lnTo>
                  <a:pt x="264287" y="69850"/>
                </a:lnTo>
                <a:lnTo>
                  <a:pt x="263398" y="69850"/>
                </a:lnTo>
                <a:lnTo>
                  <a:pt x="262001" y="68580"/>
                </a:lnTo>
                <a:lnTo>
                  <a:pt x="259842" y="66039"/>
                </a:lnTo>
                <a:lnTo>
                  <a:pt x="256667" y="63500"/>
                </a:lnTo>
                <a:lnTo>
                  <a:pt x="240284" y="45719"/>
                </a:lnTo>
                <a:lnTo>
                  <a:pt x="236982" y="41909"/>
                </a:lnTo>
                <a:close/>
              </a:path>
              <a:path w="276225" h="274320">
                <a:moveTo>
                  <a:pt x="274066" y="67309"/>
                </a:moveTo>
                <a:lnTo>
                  <a:pt x="271780" y="68580"/>
                </a:lnTo>
                <a:lnTo>
                  <a:pt x="270002" y="69850"/>
                </a:lnTo>
                <a:lnTo>
                  <a:pt x="267208" y="71119"/>
                </a:lnTo>
                <a:lnTo>
                  <a:pt x="273442" y="71119"/>
                </a:lnTo>
                <a:lnTo>
                  <a:pt x="276098" y="68580"/>
                </a:lnTo>
                <a:lnTo>
                  <a:pt x="274066" y="67309"/>
                </a:lnTo>
                <a:close/>
              </a:path>
              <a:path w="276225" h="274320">
                <a:moveTo>
                  <a:pt x="216789" y="21589"/>
                </a:moveTo>
                <a:lnTo>
                  <a:pt x="194691" y="43180"/>
                </a:lnTo>
                <a:lnTo>
                  <a:pt x="196723" y="45719"/>
                </a:lnTo>
                <a:lnTo>
                  <a:pt x="198755" y="43180"/>
                </a:lnTo>
                <a:lnTo>
                  <a:pt x="200406" y="43180"/>
                </a:lnTo>
                <a:lnTo>
                  <a:pt x="201549" y="41909"/>
                </a:lnTo>
                <a:lnTo>
                  <a:pt x="236982" y="41909"/>
                </a:lnTo>
                <a:lnTo>
                  <a:pt x="233607" y="34289"/>
                </a:lnTo>
                <a:lnTo>
                  <a:pt x="228600" y="34289"/>
                </a:lnTo>
                <a:lnTo>
                  <a:pt x="216789" y="21589"/>
                </a:lnTo>
                <a:close/>
              </a:path>
              <a:path w="276225" h="274320">
                <a:moveTo>
                  <a:pt x="242062" y="0"/>
                </a:moveTo>
                <a:lnTo>
                  <a:pt x="236982" y="0"/>
                </a:lnTo>
                <a:lnTo>
                  <a:pt x="234569" y="1269"/>
                </a:lnTo>
                <a:lnTo>
                  <a:pt x="229870" y="6350"/>
                </a:lnTo>
                <a:lnTo>
                  <a:pt x="228219" y="8889"/>
                </a:lnTo>
                <a:lnTo>
                  <a:pt x="227203" y="13969"/>
                </a:lnTo>
                <a:lnTo>
                  <a:pt x="226314" y="17780"/>
                </a:lnTo>
                <a:lnTo>
                  <a:pt x="226695" y="25400"/>
                </a:lnTo>
                <a:lnTo>
                  <a:pt x="228600" y="34289"/>
                </a:lnTo>
                <a:lnTo>
                  <a:pt x="233607" y="34289"/>
                </a:lnTo>
                <a:lnTo>
                  <a:pt x="233045" y="33019"/>
                </a:lnTo>
                <a:lnTo>
                  <a:pt x="232410" y="30480"/>
                </a:lnTo>
                <a:lnTo>
                  <a:pt x="232918" y="25400"/>
                </a:lnTo>
                <a:lnTo>
                  <a:pt x="233553" y="24130"/>
                </a:lnTo>
                <a:lnTo>
                  <a:pt x="234696" y="22859"/>
                </a:lnTo>
                <a:lnTo>
                  <a:pt x="235712" y="21589"/>
                </a:lnTo>
                <a:lnTo>
                  <a:pt x="243840" y="21589"/>
                </a:lnTo>
                <a:lnTo>
                  <a:pt x="246253" y="20319"/>
                </a:lnTo>
                <a:lnTo>
                  <a:pt x="248285" y="19050"/>
                </a:lnTo>
                <a:lnTo>
                  <a:pt x="250952" y="15239"/>
                </a:lnTo>
                <a:lnTo>
                  <a:pt x="250698" y="8889"/>
                </a:lnTo>
                <a:lnTo>
                  <a:pt x="249428" y="6350"/>
                </a:lnTo>
                <a:lnTo>
                  <a:pt x="244475" y="1269"/>
                </a:lnTo>
                <a:lnTo>
                  <a:pt x="242062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8124063" y="3588248"/>
            <a:ext cx="430910" cy="4351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4952238" y="15674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4952238" y="1879854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4952238" y="1879854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 txBox="1"/>
          <p:nvPr/>
        </p:nvSpPr>
        <p:spPr>
          <a:xfrm>
            <a:off x="5055870" y="1592961"/>
            <a:ext cx="64325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20" b="1">
                <a:latin typeface="Times New Roman"/>
                <a:cs typeface="Times New Roman"/>
              </a:rPr>
              <a:t>The</a:t>
            </a:r>
            <a:r>
              <a:rPr dirty="0" sz="1300" spc="-9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4952238" y="156743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6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7395209" y="15674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7395209" y="1879854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7395209" y="1879854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6675119" y="2572511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30">
                <a:moveTo>
                  <a:pt x="48259" y="0"/>
                </a:moveTo>
                <a:lnTo>
                  <a:pt x="0" y="48513"/>
                </a:lnTo>
                <a:lnTo>
                  <a:pt x="0" y="138302"/>
                </a:lnTo>
                <a:lnTo>
                  <a:pt x="48259" y="89788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6675119" y="2416873"/>
            <a:ext cx="878840" cy="0"/>
          </a:xfrm>
          <a:custGeom>
            <a:avLst/>
            <a:gdLst/>
            <a:ahLst/>
            <a:cxnLst/>
            <a:rect l="l" t="t" r="r" b="b"/>
            <a:pathLst>
              <a:path w="878840" h="0">
                <a:moveTo>
                  <a:pt x="0" y="0"/>
                </a:moveTo>
                <a:lnTo>
                  <a:pt x="878839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6675119" y="2301239"/>
            <a:ext cx="48260" cy="139700"/>
          </a:xfrm>
          <a:custGeom>
            <a:avLst/>
            <a:gdLst/>
            <a:ahLst/>
            <a:cxnLst/>
            <a:rect l="l" t="t" r="r" b="b"/>
            <a:pathLst>
              <a:path w="48259" h="139700">
                <a:moveTo>
                  <a:pt x="48259" y="0"/>
                </a:moveTo>
                <a:lnTo>
                  <a:pt x="0" y="49022"/>
                </a:lnTo>
                <a:lnTo>
                  <a:pt x="0" y="139700"/>
                </a:lnTo>
                <a:lnTo>
                  <a:pt x="48259" y="90805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6397752" y="2301239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325247" y="0"/>
                </a:moveTo>
                <a:lnTo>
                  <a:pt x="48513" y="180975"/>
                </a:lnTo>
                <a:lnTo>
                  <a:pt x="0" y="229488"/>
                </a:lnTo>
                <a:lnTo>
                  <a:pt x="276859" y="48768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7504810" y="2301239"/>
            <a:ext cx="325755" cy="229870"/>
          </a:xfrm>
          <a:custGeom>
            <a:avLst/>
            <a:gdLst/>
            <a:ahLst/>
            <a:cxnLst/>
            <a:rect l="l" t="t" r="r" b="b"/>
            <a:pathLst>
              <a:path w="325754" h="229869">
                <a:moveTo>
                  <a:pt x="48387" y="0"/>
                </a:moveTo>
                <a:lnTo>
                  <a:pt x="0" y="48768"/>
                </a:lnTo>
                <a:lnTo>
                  <a:pt x="276860" y="229488"/>
                </a:lnTo>
                <a:lnTo>
                  <a:pt x="325247" y="180975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6653783" y="2350007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21209" y="0"/>
                </a:moveTo>
                <a:lnTo>
                  <a:pt x="10668" y="7492"/>
                </a:lnTo>
                <a:lnTo>
                  <a:pt x="0" y="14986"/>
                </a:lnTo>
                <a:lnTo>
                  <a:pt x="21209" y="14986"/>
                </a:lnTo>
                <a:lnTo>
                  <a:pt x="2120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7505700" y="2350007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0" y="0"/>
                </a:moveTo>
                <a:lnTo>
                  <a:pt x="0" y="14986"/>
                </a:lnTo>
                <a:lnTo>
                  <a:pt x="21081" y="14986"/>
                </a:lnTo>
                <a:lnTo>
                  <a:pt x="10541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6643116" y="2363723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4" h="7619">
                <a:moveTo>
                  <a:pt x="31876" y="0"/>
                </a:moveTo>
                <a:lnTo>
                  <a:pt x="10667" y="0"/>
                </a:lnTo>
                <a:lnTo>
                  <a:pt x="0" y="7492"/>
                </a:lnTo>
                <a:lnTo>
                  <a:pt x="31876" y="7492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7505445" y="2363723"/>
            <a:ext cx="31750" cy="7620"/>
          </a:xfrm>
          <a:custGeom>
            <a:avLst/>
            <a:gdLst/>
            <a:ahLst/>
            <a:cxnLst/>
            <a:rect l="l" t="t" r="r" b="b"/>
            <a:pathLst>
              <a:path w="31750" h="7619">
                <a:moveTo>
                  <a:pt x="21081" y="0"/>
                </a:moveTo>
                <a:lnTo>
                  <a:pt x="0" y="0"/>
                </a:lnTo>
                <a:lnTo>
                  <a:pt x="0" y="7492"/>
                </a:lnTo>
                <a:lnTo>
                  <a:pt x="31750" y="7492"/>
                </a:lnTo>
                <a:lnTo>
                  <a:pt x="21081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6632447" y="2371344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42545" y="0"/>
                </a:moveTo>
                <a:lnTo>
                  <a:pt x="10668" y="0"/>
                </a:lnTo>
                <a:lnTo>
                  <a:pt x="0" y="6095"/>
                </a:lnTo>
                <a:lnTo>
                  <a:pt x="42545" y="6095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7505700" y="2371344"/>
            <a:ext cx="42545" cy="6350"/>
          </a:xfrm>
          <a:custGeom>
            <a:avLst/>
            <a:gdLst/>
            <a:ahLst/>
            <a:cxnLst/>
            <a:rect l="l" t="t" r="r" b="b"/>
            <a:pathLst>
              <a:path w="42545" h="6350">
                <a:moveTo>
                  <a:pt x="31876" y="0"/>
                </a:moveTo>
                <a:lnTo>
                  <a:pt x="0" y="0"/>
                </a:lnTo>
                <a:lnTo>
                  <a:pt x="0" y="6095"/>
                </a:lnTo>
                <a:lnTo>
                  <a:pt x="42545" y="6095"/>
                </a:lnTo>
                <a:lnTo>
                  <a:pt x="31876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621780" y="2377439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53086" y="0"/>
                </a:moveTo>
                <a:lnTo>
                  <a:pt x="10668" y="0"/>
                </a:lnTo>
                <a:lnTo>
                  <a:pt x="0" y="7493"/>
                </a:lnTo>
                <a:lnTo>
                  <a:pt x="53086" y="7493"/>
                </a:lnTo>
                <a:lnTo>
                  <a:pt x="53086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7505445" y="2377439"/>
            <a:ext cx="53340" cy="7620"/>
          </a:xfrm>
          <a:custGeom>
            <a:avLst/>
            <a:gdLst/>
            <a:ahLst/>
            <a:cxnLst/>
            <a:rect l="l" t="t" r="r" b="b"/>
            <a:pathLst>
              <a:path w="53340" h="7619">
                <a:moveTo>
                  <a:pt x="42545" y="0"/>
                </a:moveTo>
                <a:lnTo>
                  <a:pt x="0" y="0"/>
                </a:lnTo>
                <a:lnTo>
                  <a:pt x="0" y="7493"/>
                </a:lnTo>
                <a:lnTo>
                  <a:pt x="53212" y="7493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6611111" y="238506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3754" y="0"/>
                </a:moveTo>
                <a:lnTo>
                  <a:pt x="10668" y="0"/>
                </a:lnTo>
                <a:lnTo>
                  <a:pt x="0" y="7492"/>
                </a:lnTo>
                <a:lnTo>
                  <a:pt x="63754" y="7492"/>
                </a:lnTo>
                <a:lnTo>
                  <a:pt x="63754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7504430" y="2385060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53086" y="0"/>
                </a:moveTo>
                <a:lnTo>
                  <a:pt x="0" y="0"/>
                </a:lnTo>
                <a:lnTo>
                  <a:pt x="0" y="7492"/>
                </a:lnTo>
                <a:lnTo>
                  <a:pt x="63626" y="7492"/>
                </a:lnTo>
                <a:lnTo>
                  <a:pt x="53086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6600443" y="239267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422" y="0"/>
                </a:moveTo>
                <a:lnTo>
                  <a:pt x="10667" y="0"/>
                </a:lnTo>
                <a:lnTo>
                  <a:pt x="0" y="5969"/>
                </a:lnTo>
                <a:lnTo>
                  <a:pt x="74422" y="5969"/>
                </a:lnTo>
                <a:lnTo>
                  <a:pt x="74422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505572" y="239267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753" y="0"/>
                </a:moveTo>
                <a:lnTo>
                  <a:pt x="0" y="0"/>
                </a:lnTo>
                <a:lnTo>
                  <a:pt x="0" y="5969"/>
                </a:lnTo>
                <a:lnTo>
                  <a:pt x="74422" y="5969"/>
                </a:lnTo>
                <a:lnTo>
                  <a:pt x="63753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589776" y="2398776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84963" y="0"/>
                </a:moveTo>
                <a:lnTo>
                  <a:pt x="10668" y="0"/>
                </a:lnTo>
                <a:lnTo>
                  <a:pt x="0" y="7493"/>
                </a:lnTo>
                <a:lnTo>
                  <a:pt x="84963" y="7493"/>
                </a:lnTo>
                <a:lnTo>
                  <a:pt x="84963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7504556" y="2398776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19">
                <a:moveTo>
                  <a:pt x="74295" y="0"/>
                </a:moveTo>
                <a:lnTo>
                  <a:pt x="0" y="0"/>
                </a:lnTo>
                <a:lnTo>
                  <a:pt x="0" y="7493"/>
                </a:lnTo>
                <a:lnTo>
                  <a:pt x="84963" y="7493"/>
                </a:lnTo>
                <a:lnTo>
                  <a:pt x="7429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579107" y="240938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8" y="0"/>
                </a:lnTo>
              </a:path>
            </a:pathLst>
          </a:custGeom>
          <a:ln w="5968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7505700" y="2409380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57" y="0"/>
                </a:lnTo>
              </a:path>
            </a:pathLst>
          </a:custGeom>
          <a:ln w="5968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6568440" y="241623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425" y="0"/>
                </a:lnTo>
              </a:path>
            </a:pathLst>
          </a:custGeom>
          <a:ln w="7493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7505445" y="241623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299" y="0"/>
                </a:lnTo>
              </a:path>
            </a:pathLst>
          </a:custGeom>
          <a:ln w="7493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6557771" y="2423160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7505700" y="2423160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6547104" y="2429954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7505572" y="242995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634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6536435" y="243687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175" y="0"/>
                </a:lnTo>
              </a:path>
            </a:pathLst>
          </a:custGeom>
          <a:ln w="6096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7504556" y="243687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175" y="0"/>
                </a:lnTo>
              </a:path>
            </a:pathLst>
          </a:custGeom>
          <a:ln w="6096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6525768" y="2443670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776" y="0"/>
                </a:lnTo>
              </a:path>
            </a:pathLst>
          </a:custGeom>
          <a:ln w="7492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6515100" y="2450592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8969" y="0"/>
                </a:lnTo>
              </a:path>
            </a:pathLst>
          </a:custGeom>
          <a:ln w="6095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6504431" y="2457195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6493764" y="2465006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5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2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6483096" y="2471927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6096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6472428" y="2478722"/>
            <a:ext cx="1236345" cy="0"/>
          </a:xfrm>
          <a:custGeom>
            <a:avLst/>
            <a:gdLst/>
            <a:ahLst/>
            <a:cxnLst/>
            <a:rect l="l" t="t" r="r" b="b"/>
            <a:pathLst>
              <a:path w="1236345" h="0">
                <a:moveTo>
                  <a:pt x="0" y="0"/>
                </a:moveTo>
                <a:lnTo>
                  <a:pt x="1235964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6461759" y="2485644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918" y="0"/>
                </a:lnTo>
              </a:path>
            </a:pathLst>
          </a:custGeom>
          <a:ln w="6095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6451091" y="2492438"/>
            <a:ext cx="1278255" cy="0"/>
          </a:xfrm>
          <a:custGeom>
            <a:avLst/>
            <a:gdLst/>
            <a:ahLst/>
            <a:cxnLst/>
            <a:rect l="l" t="t" r="r" b="b"/>
            <a:pathLst>
              <a:path w="1278254" h="0">
                <a:moveTo>
                  <a:pt x="0" y="0"/>
                </a:moveTo>
                <a:lnTo>
                  <a:pt x="1278001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6440423" y="2499360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464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6429755" y="2506154"/>
            <a:ext cx="1319530" cy="0"/>
          </a:xfrm>
          <a:custGeom>
            <a:avLst/>
            <a:gdLst/>
            <a:ahLst/>
            <a:cxnLst/>
            <a:rect l="l" t="t" r="r" b="b"/>
            <a:pathLst>
              <a:path w="1319529" h="0">
                <a:moveTo>
                  <a:pt x="0" y="0"/>
                </a:moveTo>
                <a:lnTo>
                  <a:pt x="1319529" y="0"/>
                </a:lnTo>
              </a:path>
            </a:pathLst>
          </a:custGeom>
          <a:ln w="7492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6419088" y="2513076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136" y="0"/>
                </a:lnTo>
              </a:path>
            </a:pathLst>
          </a:custGeom>
          <a:ln w="6096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6408420" y="2519870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2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6397752" y="2526792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6095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6397752" y="2533586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934" y="0"/>
                </a:lnTo>
              </a:path>
            </a:pathLst>
          </a:custGeom>
          <a:ln w="7493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6408420" y="2541206"/>
            <a:ext cx="1362710" cy="0"/>
          </a:xfrm>
          <a:custGeom>
            <a:avLst/>
            <a:gdLst/>
            <a:ahLst/>
            <a:cxnLst/>
            <a:rect l="l" t="t" r="r" b="b"/>
            <a:pathLst>
              <a:path w="1362709" h="0">
                <a:moveTo>
                  <a:pt x="0" y="0"/>
                </a:moveTo>
                <a:lnTo>
                  <a:pt x="1362328" y="0"/>
                </a:lnTo>
              </a:path>
            </a:pathLst>
          </a:custGeom>
          <a:ln w="7492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6419088" y="2548127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2263" y="0"/>
                </a:lnTo>
              </a:path>
            </a:pathLst>
          </a:custGeom>
          <a:ln w="6096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6429755" y="2554922"/>
            <a:ext cx="1320165" cy="0"/>
          </a:xfrm>
          <a:custGeom>
            <a:avLst/>
            <a:gdLst/>
            <a:ahLst/>
            <a:cxnLst/>
            <a:rect l="l" t="t" r="r" b="b"/>
            <a:pathLst>
              <a:path w="1320165" h="0">
                <a:moveTo>
                  <a:pt x="0" y="0"/>
                </a:moveTo>
                <a:lnTo>
                  <a:pt x="1319657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6440423" y="2561844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591" y="0"/>
                </a:lnTo>
              </a:path>
            </a:pathLst>
          </a:custGeom>
          <a:ln w="6095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6451091" y="2568638"/>
            <a:ext cx="1276985" cy="0"/>
          </a:xfrm>
          <a:custGeom>
            <a:avLst/>
            <a:gdLst/>
            <a:ahLst/>
            <a:cxnLst/>
            <a:rect l="l" t="t" r="r" b="b"/>
            <a:pathLst>
              <a:path w="1276984" h="0">
                <a:moveTo>
                  <a:pt x="0" y="0"/>
                </a:moveTo>
                <a:lnTo>
                  <a:pt x="1276985" y="0"/>
                </a:lnTo>
              </a:path>
            </a:pathLst>
          </a:custGeom>
          <a:ln w="7493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6461759" y="2576067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7045" y="0"/>
                </a:lnTo>
              </a:path>
            </a:pathLst>
          </a:custGeom>
          <a:ln w="711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6472428" y="2582354"/>
            <a:ext cx="1234440" cy="0"/>
          </a:xfrm>
          <a:custGeom>
            <a:avLst/>
            <a:gdLst/>
            <a:ahLst/>
            <a:cxnLst/>
            <a:rect l="l" t="t" r="r" b="b"/>
            <a:pathLst>
              <a:path w="1234440" h="0">
                <a:moveTo>
                  <a:pt x="0" y="0"/>
                </a:moveTo>
                <a:lnTo>
                  <a:pt x="1234440" y="0"/>
                </a:lnTo>
              </a:path>
            </a:pathLst>
          </a:custGeom>
          <a:ln w="7492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6483096" y="2589974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247" y="0"/>
                </a:lnTo>
              </a:path>
            </a:pathLst>
          </a:custGeom>
          <a:ln w="7493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6493764" y="2596070"/>
            <a:ext cx="1191895" cy="0"/>
          </a:xfrm>
          <a:custGeom>
            <a:avLst/>
            <a:gdLst/>
            <a:ahLst/>
            <a:cxnLst/>
            <a:rect l="l" t="t" r="r" b="b"/>
            <a:pathLst>
              <a:path w="1191895" h="0">
                <a:moveTo>
                  <a:pt x="0" y="0"/>
                </a:moveTo>
                <a:lnTo>
                  <a:pt x="1191767" y="0"/>
                </a:lnTo>
              </a:path>
            </a:pathLst>
          </a:custGeom>
          <a:ln w="7492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6504431" y="2603690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575" y="0"/>
                </a:lnTo>
              </a:path>
            </a:pathLst>
          </a:custGeom>
          <a:ln w="7492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6515100" y="261061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6096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6525768" y="2617406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7492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6536435" y="262432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3" y="0"/>
                </a:lnTo>
              </a:path>
            </a:pathLst>
          </a:custGeom>
          <a:ln w="609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7504556" y="262432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609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6547104" y="26311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2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7505572" y="26311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61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6557771" y="2638044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5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7504430" y="2638044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6095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6568440" y="26410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679" y="0"/>
                </a:moveTo>
                <a:lnTo>
                  <a:pt x="0" y="0"/>
                </a:lnTo>
                <a:lnTo>
                  <a:pt x="21208" y="13588"/>
                </a:lnTo>
                <a:lnTo>
                  <a:pt x="106679" y="13588"/>
                </a:lnTo>
                <a:lnTo>
                  <a:pt x="106679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7505700" y="2641092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4" y="13588"/>
                </a:lnTo>
                <a:lnTo>
                  <a:pt x="96011" y="685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6600443" y="2661666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75" y="0"/>
                </a:moveTo>
                <a:lnTo>
                  <a:pt x="0" y="0"/>
                </a:lnTo>
                <a:lnTo>
                  <a:pt x="10540" y="6731"/>
                </a:lnTo>
                <a:lnTo>
                  <a:pt x="74675" y="6731"/>
                </a:lnTo>
                <a:lnTo>
                  <a:pt x="74675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6589776" y="2654807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10668" y="6857"/>
                </a:lnTo>
                <a:lnTo>
                  <a:pt x="85344" y="6857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7505572" y="2661666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802" y="0"/>
                </a:moveTo>
                <a:lnTo>
                  <a:pt x="0" y="0"/>
                </a:lnTo>
                <a:lnTo>
                  <a:pt x="0" y="6731"/>
                </a:lnTo>
                <a:lnTo>
                  <a:pt x="64134" y="6731"/>
                </a:lnTo>
                <a:lnTo>
                  <a:pt x="74802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7505572" y="2654807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4" y="0"/>
                </a:moveTo>
                <a:lnTo>
                  <a:pt x="0" y="0"/>
                </a:lnTo>
                <a:lnTo>
                  <a:pt x="0" y="6857"/>
                </a:lnTo>
                <a:lnTo>
                  <a:pt x="74802" y="6857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6611111" y="2668523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135" y="0"/>
                </a:moveTo>
                <a:lnTo>
                  <a:pt x="0" y="0"/>
                </a:lnTo>
                <a:lnTo>
                  <a:pt x="10668" y="7492"/>
                </a:lnTo>
                <a:lnTo>
                  <a:pt x="64135" y="7492"/>
                </a:lnTo>
                <a:lnTo>
                  <a:pt x="6413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7505572" y="2668523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19">
                <a:moveTo>
                  <a:pt x="64007" y="0"/>
                </a:moveTo>
                <a:lnTo>
                  <a:pt x="0" y="0"/>
                </a:lnTo>
                <a:lnTo>
                  <a:pt x="0" y="7492"/>
                </a:lnTo>
                <a:lnTo>
                  <a:pt x="53467" y="7492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6632447" y="2683001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10541" y="6731"/>
                </a:lnTo>
                <a:lnTo>
                  <a:pt x="42799" y="6731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6621780" y="2676144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7" y="0"/>
                </a:moveTo>
                <a:lnTo>
                  <a:pt x="0" y="0"/>
                </a:lnTo>
                <a:lnTo>
                  <a:pt x="10668" y="6730"/>
                </a:lnTo>
                <a:lnTo>
                  <a:pt x="53467" y="6730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7505192" y="2683001"/>
            <a:ext cx="43180" cy="6985"/>
          </a:xfrm>
          <a:custGeom>
            <a:avLst/>
            <a:gdLst/>
            <a:ahLst/>
            <a:cxnLst/>
            <a:rect l="l" t="t" r="r" b="b"/>
            <a:pathLst>
              <a:path w="43179" h="6985">
                <a:moveTo>
                  <a:pt x="42799" y="0"/>
                </a:moveTo>
                <a:lnTo>
                  <a:pt x="0" y="0"/>
                </a:lnTo>
                <a:lnTo>
                  <a:pt x="0" y="6731"/>
                </a:lnTo>
                <a:lnTo>
                  <a:pt x="32257" y="6731"/>
                </a:lnTo>
                <a:lnTo>
                  <a:pt x="4279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7505192" y="2676144"/>
            <a:ext cx="53975" cy="6985"/>
          </a:xfrm>
          <a:custGeom>
            <a:avLst/>
            <a:gdLst/>
            <a:ahLst/>
            <a:cxnLst/>
            <a:rect l="l" t="t" r="r" b="b"/>
            <a:pathLst>
              <a:path w="53975" h="6985">
                <a:moveTo>
                  <a:pt x="53466" y="0"/>
                </a:moveTo>
                <a:lnTo>
                  <a:pt x="0" y="0"/>
                </a:lnTo>
                <a:lnTo>
                  <a:pt x="0" y="6730"/>
                </a:lnTo>
                <a:lnTo>
                  <a:pt x="42799" y="6730"/>
                </a:lnTo>
                <a:lnTo>
                  <a:pt x="5346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6663181" y="2704210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10668" y="6985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6641592" y="2689860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21589" y="14224"/>
                </a:lnTo>
                <a:lnTo>
                  <a:pt x="3225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7505065" y="2704210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7" y="0"/>
                </a:moveTo>
                <a:lnTo>
                  <a:pt x="0" y="0"/>
                </a:lnTo>
                <a:lnTo>
                  <a:pt x="0" y="6985"/>
                </a:lnTo>
                <a:lnTo>
                  <a:pt x="1066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7505065" y="2689860"/>
            <a:ext cx="32384" cy="14604"/>
          </a:xfrm>
          <a:custGeom>
            <a:avLst/>
            <a:gdLst/>
            <a:ahLst/>
            <a:cxnLst/>
            <a:rect l="l" t="t" r="r" b="b"/>
            <a:pathLst>
              <a:path w="32384" h="14605">
                <a:moveTo>
                  <a:pt x="32257" y="0"/>
                </a:moveTo>
                <a:lnTo>
                  <a:pt x="0" y="0"/>
                </a:lnTo>
                <a:lnTo>
                  <a:pt x="0" y="14224"/>
                </a:lnTo>
                <a:lnTo>
                  <a:pt x="10667" y="14224"/>
                </a:lnTo>
                <a:lnTo>
                  <a:pt x="32257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6675119" y="4096511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60"/>
                </a:lnTo>
                <a:lnTo>
                  <a:pt x="0" y="138175"/>
                </a:lnTo>
                <a:lnTo>
                  <a:pt x="48259" y="89915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6675119" y="3940936"/>
            <a:ext cx="891540" cy="0"/>
          </a:xfrm>
          <a:custGeom>
            <a:avLst/>
            <a:gdLst/>
            <a:ahLst/>
            <a:cxnLst/>
            <a:rect l="l" t="t" r="r" b="b"/>
            <a:pathLst>
              <a:path w="891540" h="0">
                <a:moveTo>
                  <a:pt x="0" y="0"/>
                </a:moveTo>
                <a:lnTo>
                  <a:pt x="89153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6675119" y="382676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59" h="138429">
                <a:moveTo>
                  <a:pt x="48259" y="0"/>
                </a:moveTo>
                <a:lnTo>
                  <a:pt x="0" y="48260"/>
                </a:lnTo>
                <a:lnTo>
                  <a:pt x="0" y="138175"/>
                </a:lnTo>
                <a:lnTo>
                  <a:pt x="48259" y="89662"/>
                </a:lnTo>
                <a:lnTo>
                  <a:pt x="48259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6397752" y="3826764"/>
            <a:ext cx="325755" cy="228600"/>
          </a:xfrm>
          <a:custGeom>
            <a:avLst/>
            <a:gdLst/>
            <a:ahLst/>
            <a:cxnLst/>
            <a:rect l="l" t="t" r="r" b="b"/>
            <a:pathLst>
              <a:path w="325754" h="228600">
                <a:moveTo>
                  <a:pt x="325247" y="0"/>
                </a:moveTo>
                <a:lnTo>
                  <a:pt x="48513" y="179959"/>
                </a:lnTo>
                <a:lnTo>
                  <a:pt x="0" y="228473"/>
                </a:lnTo>
                <a:lnTo>
                  <a:pt x="276859" y="48387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7518400" y="3826764"/>
            <a:ext cx="325120" cy="228600"/>
          </a:xfrm>
          <a:custGeom>
            <a:avLst/>
            <a:gdLst/>
            <a:ahLst/>
            <a:cxnLst/>
            <a:rect l="l" t="t" r="r" b="b"/>
            <a:pathLst>
              <a:path w="325120" h="228600">
                <a:moveTo>
                  <a:pt x="48386" y="0"/>
                </a:moveTo>
                <a:lnTo>
                  <a:pt x="0" y="48387"/>
                </a:lnTo>
                <a:lnTo>
                  <a:pt x="276859" y="228473"/>
                </a:lnTo>
                <a:lnTo>
                  <a:pt x="325120" y="179959"/>
                </a:lnTo>
                <a:lnTo>
                  <a:pt x="48386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6653783" y="3875532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21336" y="0"/>
                </a:moveTo>
                <a:lnTo>
                  <a:pt x="10668" y="6858"/>
                </a:lnTo>
                <a:lnTo>
                  <a:pt x="0" y="13589"/>
                </a:lnTo>
                <a:lnTo>
                  <a:pt x="21336" y="13589"/>
                </a:lnTo>
                <a:lnTo>
                  <a:pt x="2133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7519289" y="3875532"/>
            <a:ext cx="21590" cy="13970"/>
          </a:xfrm>
          <a:custGeom>
            <a:avLst/>
            <a:gdLst/>
            <a:ahLst/>
            <a:cxnLst/>
            <a:rect l="l" t="t" r="r" b="b"/>
            <a:pathLst>
              <a:path w="21590" h="13970">
                <a:moveTo>
                  <a:pt x="0" y="0"/>
                </a:moveTo>
                <a:lnTo>
                  <a:pt x="0" y="13589"/>
                </a:lnTo>
                <a:lnTo>
                  <a:pt x="21335" y="13589"/>
                </a:lnTo>
                <a:lnTo>
                  <a:pt x="10667" y="6858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6643116" y="3889247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31876" y="0"/>
                </a:moveTo>
                <a:lnTo>
                  <a:pt x="10667" y="0"/>
                </a:lnTo>
                <a:lnTo>
                  <a:pt x="0" y="6095"/>
                </a:lnTo>
                <a:lnTo>
                  <a:pt x="31876" y="6095"/>
                </a:lnTo>
                <a:lnTo>
                  <a:pt x="3187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7519034" y="3889247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21336" y="0"/>
                </a:moveTo>
                <a:lnTo>
                  <a:pt x="0" y="0"/>
                </a:lnTo>
                <a:lnTo>
                  <a:pt x="0" y="6095"/>
                </a:lnTo>
                <a:lnTo>
                  <a:pt x="32004" y="6095"/>
                </a:lnTo>
                <a:lnTo>
                  <a:pt x="2133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6632447" y="3895344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42545" y="0"/>
                </a:moveTo>
                <a:lnTo>
                  <a:pt x="10668" y="0"/>
                </a:lnTo>
                <a:lnTo>
                  <a:pt x="0" y="7492"/>
                </a:lnTo>
                <a:lnTo>
                  <a:pt x="42545" y="7492"/>
                </a:lnTo>
                <a:lnTo>
                  <a:pt x="4254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7519416" y="3895344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5" h="7620">
                <a:moveTo>
                  <a:pt x="32003" y="0"/>
                </a:moveTo>
                <a:lnTo>
                  <a:pt x="0" y="0"/>
                </a:lnTo>
                <a:lnTo>
                  <a:pt x="0" y="7492"/>
                </a:lnTo>
                <a:lnTo>
                  <a:pt x="42544" y="7492"/>
                </a:lnTo>
                <a:lnTo>
                  <a:pt x="3200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6621780" y="390296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53213" y="0"/>
                </a:moveTo>
                <a:lnTo>
                  <a:pt x="10668" y="0"/>
                </a:lnTo>
                <a:lnTo>
                  <a:pt x="0" y="6096"/>
                </a:lnTo>
                <a:lnTo>
                  <a:pt x="53213" y="6096"/>
                </a:lnTo>
                <a:lnTo>
                  <a:pt x="53213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7519161" y="3902964"/>
            <a:ext cx="53340" cy="6350"/>
          </a:xfrm>
          <a:custGeom>
            <a:avLst/>
            <a:gdLst/>
            <a:ahLst/>
            <a:cxnLst/>
            <a:rect l="l" t="t" r="r" b="b"/>
            <a:pathLst>
              <a:path w="53340" h="6350">
                <a:moveTo>
                  <a:pt x="42545" y="0"/>
                </a:moveTo>
                <a:lnTo>
                  <a:pt x="0" y="0"/>
                </a:lnTo>
                <a:lnTo>
                  <a:pt x="0" y="6096"/>
                </a:lnTo>
                <a:lnTo>
                  <a:pt x="53213" y="6096"/>
                </a:lnTo>
                <a:lnTo>
                  <a:pt x="42545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6611111" y="390905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63881" y="0"/>
                </a:moveTo>
                <a:lnTo>
                  <a:pt x="10668" y="0"/>
                </a:lnTo>
                <a:lnTo>
                  <a:pt x="0" y="7492"/>
                </a:lnTo>
                <a:lnTo>
                  <a:pt x="63881" y="7492"/>
                </a:lnTo>
                <a:lnTo>
                  <a:pt x="638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7519543" y="3909059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4" h="7620">
                <a:moveTo>
                  <a:pt x="53212" y="0"/>
                </a:moveTo>
                <a:lnTo>
                  <a:pt x="0" y="0"/>
                </a:lnTo>
                <a:lnTo>
                  <a:pt x="0" y="7492"/>
                </a:lnTo>
                <a:lnTo>
                  <a:pt x="63880" y="7492"/>
                </a:lnTo>
                <a:lnTo>
                  <a:pt x="53212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6600443" y="391667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74549" y="0"/>
                </a:moveTo>
                <a:lnTo>
                  <a:pt x="10667" y="0"/>
                </a:lnTo>
                <a:lnTo>
                  <a:pt x="0" y="6096"/>
                </a:lnTo>
                <a:lnTo>
                  <a:pt x="74549" y="6096"/>
                </a:lnTo>
                <a:lnTo>
                  <a:pt x="74549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7519289" y="3916679"/>
            <a:ext cx="74930" cy="6350"/>
          </a:xfrm>
          <a:custGeom>
            <a:avLst/>
            <a:gdLst/>
            <a:ahLst/>
            <a:cxnLst/>
            <a:rect l="l" t="t" r="r" b="b"/>
            <a:pathLst>
              <a:path w="74929" h="6350">
                <a:moveTo>
                  <a:pt x="63880" y="0"/>
                </a:moveTo>
                <a:lnTo>
                  <a:pt x="0" y="0"/>
                </a:lnTo>
                <a:lnTo>
                  <a:pt x="0" y="6096"/>
                </a:lnTo>
                <a:lnTo>
                  <a:pt x="74421" y="6096"/>
                </a:lnTo>
                <a:lnTo>
                  <a:pt x="63880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6589776" y="3922776"/>
            <a:ext cx="85725" cy="7620"/>
          </a:xfrm>
          <a:custGeom>
            <a:avLst/>
            <a:gdLst/>
            <a:ahLst/>
            <a:cxnLst/>
            <a:rect l="l" t="t" r="r" b="b"/>
            <a:pathLst>
              <a:path w="85725" h="7620">
                <a:moveTo>
                  <a:pt x="85217" y="0"/>
                </a:moveTo>
                <a:lnTo>
                  <a:pt x="10668" y="0"/>
                </a:lnTo>
                <a:lnTo>
                  <a:pt x="0" y="7493"/>
                </a:lnTo>
                <a:lnTo>
                  <a:pt x="85217" y="7493"/>
                </a:lnTo>
                <a:lnTo>
                  <a:pt x="8521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7519034" y="3922776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90" h="7620">
                <a:moveTo>
                  <a:pt x="74422" y="0"/>
                </a:moveTo>
                <a:lnTo>
                  <a:pt x="0" y="0"/>
                </a:lnTo>
                <a:lnTo>
                  <a:pt x="0" y="7493"/>
                </a:lnTo>
                <a:lnTo>
                  <a:pt x="85090" y="7493"/>
                </a:lnTo>
                <a:lnTo>
                  <a:pt x="74422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6579107" y="3933444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7519289" y="3933444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609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6568440" y="3940047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 h="0">
                <a:moveTo>
                  <a:pt x="0" y="0"/>
                </a:moveTo>
                <a:lnTo>
                  <a:pt x="106806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7519416" y="3940047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6557771" y="394785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348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7519161" y="394785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6547104" y="39547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8016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7518907" y="39547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6536435" y="3961574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684" y="0"/>
                </a:lnTo>
              </a:path>
            </a:pathLst>
          </a:custGeom>
          <a:ln w="749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7519161" y="3961574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684" y="0"/>
                </a:lnTo>
              </a:path>
            </a:pathLst>
          </a:custGeom>
          <a:ln w="7493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6525768" y="396849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1" y="0"/>
                </a:lnTo>
              </a:path>
            </a:pathLst>
          </a:custGeom>
          <a:ln w="6095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515100" y="3975290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3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504431" y="398221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6096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6493764" y="398900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881" y="0"/>
                </a:lnTo>
              </a:path>
            </a:pathLst>
          </a:custGeom>
          <a:ln w="7492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6483096" y="3995928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6095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6472428" y="4002722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299" y="0"/>
                </a:lnTo>
              </a:path>
            </a:pathLst>
          </a:custGeom>
          <a:ln w="7493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6461759" y="4010342"/>
            <a:ext cx="1269365" cy="0"/>
          </a:xfrm>
          <a:custGeom>
            <a:avLst/>
            <a:gdLst/>
            <a:ahLst/>
            <a:cxnLst/>
            <a:rect l="l" t="t" r="r" b="b"/>
            <a:pathLst>
              <a:path w="1269365" h="0">
                <a:moveTo>
                  <a:pt x="0" y="0"/>
                </a:moveTo>
                <a:lnTo>
                  <a:pt x="1269364" y="0"/>
                </a:lnTo>
              </a:path>
            </a:pathLst>
          </a:custGeom>
          <a:ln w="7493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6451091" y="401643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971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6440423" y="4024058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 h="0">
                <a:moveTo>
                  <a:pt x="0" y="0"/>
                </a:moveTo>
                <a:lnTo>
                  <a:pt x="1312164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6429755" y="4030979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643" y="0"/>
                </a:lnTo>
              </a:path>
            </a:pathLst>
          </a:custGeom>
          <a:ln w="6095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6419088" y="4037774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90" h="0">
                <a:moveTo>
                  <a:pt x="0" y="0"/>
                </a:moveTo>
                <a:lnTo>
                  <a:pt x="1354836" y="0"/>
                </a:lnTo>
              </a:path>
            </a:pathLst>
          </a:custGeom>
          <a:ln w="7493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6408420" y="4044696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1" y="0"/>
                </a:lnTo>
              </a:path>
            </a:pathLst>
          </a:custGeom>
          <a:ln w="6095">
            <a:solidFill>
              <a:srgbClr val="5B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6397752" y="405149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493">
            <a:solidFill>
              <a:srgbClr val="5D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6397752" y="405892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97" y="0"/>
                </a:lnTo>
              </a:path>
            </a:pathLst>
          </a:custGeom>
          <a:ln w="7112">
            <a:solidFill>
              <a:srgbClr val="5F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6408420" y="4065206"/>
            <a:ext cx="1376045" cy="0"/>
          </a:xfrm>
          <a:custGeom>
            <a:avLst/>
            <a:gdLst/>
            <a:ahLst/>
            <a:cxnLst/>
            <a:rect l="l" t="t" r="r" b="b"/>
            <a:pathLst>
              <a:path w="1376045" h="0">
                <a:moveTo>
                  <a:pt x="0" y="0"/>
                </a:moveTo>
                <a:lnTo>
                  <a:pt x="1375918" y="0"/>
                </a:lnTo>
              </a:path>
            </a:pathLst>
          </a:custGeom>
          <a:ln w="7492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6419088" y="407282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59" h="0">
                <a:moveTo>
                  <a:pt x="0" y="0"/>
                </a:moveTo>
                <a:lnTo>
                  <a:pt x="1355852" y="0"/>
                </a:lnTo>
              </a:path>
            </a:pathLst>
          </a:custGeom>
          <a:ln w="7493">
            <a:solidFill>
              <a:srgbClr val="61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6429755" y="4078922"/>
            <a:ext cx="1333500" cy="0"/>
          </a:xfrm>
          <a:custGeom>
            <a:avLst/>
            <a:gdLst/>
            <a:ahLst/>
            <a:cxnLst/>
            <a:rect l="l" t="t" r="r" b="b"/>
            <a:pathLst>
              <a:path w="1333500" h="0">
                <a:moveTo>
                  <a:pt x="0" y="0"/>
                </a:moveTo>
                <a:lnTo>
                  <a:pt x="1333246" y="0"/>
                </a:lnTo>
              </a:path>
            </a:pathLst>
          </a:custGeom>
          <a:ln w="7493">
            <a:solidFill>
              <a:srgbClr val="63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6440423" y="4086542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3179" y="0"/>
                </a:lnTo>
              </a:path>
            </a:pathLst>
          </a:custGeom>
          <a:ln w="7493">
            <a:solidFill>
              <a:srgbClr val="67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6451091" y="4093464"/>
            <a:ext cx="1290955" cy="0"/>
          </a:xfrm>
          <a:custGeom>
            <a:avLst/>
            <a:gdLst/>
            <a:ahLst/>
            <a:cxnLst/>
            <a:rect l="l" t="t" r="r" b="b"/>
            <a:pathLst>
              <a:path w="1290954" h="0">
                <a:moveTo>
                  <a:pt x="0" y="0"/>
                </a:moveTo>
                <a:lnTo>
                  <a:pt x="1290574" y="0"/>
                </a:lnTo>
              </a:path>
            </a:pathLst>
          </a:custGeom>
          <a:ln w="6095">
            <a:solidFill>
              <a:srgbClr val="69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6461759" y="4100258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4" h="0">
                <a:moveTo>
                  <a:pt x="0" y="0"/>
                </a:moveTo>
                <a:lnTo>
                  <a:pt x="1270508" y="0"/>
                </a:lnTo>
              </a:path>
            </a:pathLst>
          </a:custGeom>
          <a:ln w="7493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6472428" y="4107179"/>
            <a:ext cx="1248410" cy="0"/>
          </a:xfrm>
          <a:custGeom>
            <a:avLst/>
            <a:gdLst/>
            <a:ahLst/>
            <a:cxnLst/>
            <a:rect l="l" t="t" r="r" b="b"/>
            <a:pathLst>
              <a:path w="1248409" h="0">
                <a:moveTo>
                  <a:pt x="0" y="0"/>
                </a:moveTo>
                <a:lnTo>
                  <a:pt x="1247902" y="0"/>
                </a:lnTo>
              </a:path>
            </a:pathLst>
          </a:custGeom>
          <a:ln w="6095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6483096" y="4113974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835" y="0"/>
                </a:lnTo>
              </a:path>
            </a:pathLst>
          </a:custGeom>
          <a:ln w="7493">
            <a:solidFill>
              <a:srgbClr val="6C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6493764" y="412089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754" y="0"/>
                </a:lnTo>
              </a:path>
            </a:pathLst>
          </a:custGeom>
          <a:ln w="6095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6504431" y="4127690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164" y="0"/>
                </a:lnTo>
              </a:path>
            </a:pathLst>
          </a:custGeom>
          <a:ln w="7493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6515100" y="4134611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6096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6525768" y="4141406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746" y="0"/>
                </a:lnTo>
              </a:path>
            </a:pathLst>
          </a:custGeom>
          <a:ln w="7492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6536435" y="4148328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557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7519034" y="414832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30" y="0"/>
                </a:lnTo>
              </a:path>
            </a:pathLst>
          </a:custGeom>
          <a:ln w="6095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6547104" y="41551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9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7519289" y="415512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6557771" y="416274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7519034" y="416274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4" y="0"/>
                </a:lnTo>
              </a:path>
            </a:pathLst>
          </a:custGeom>
          <a:ln w="7493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6579107" y="4176458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6012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6568440" y="416883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79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7519289" y="4176458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7519289" y="4168838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6589776" y="4180332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344" y="0"/>
                </a:moveTo>
                <a:lnTo>
                  <a:pt x="0" y="0"/>
                </a:lnTo>
                <a:lnTo>
                  <a:pt x="10922" y="6731"/>
                </a:lnTo>
                <a:lnTo>
                  <a:pt x="21463" y="13081"/>
                </a:lnTo>
                <a:lnTo>
                  <a:pt x="85344" y="13081"/>
                </a:lnTo>
                <a:lnTo>
                  <a:pt x="8534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7519161" y="4180332"/>
            <a:ext cx="85725" cy="13335"/>
          </a:xfrm>
          <a:custGeom>
            <a:avLst/>
            <a:gdLst/>
            <a:ahLst/>
            <a:cxnLst/>
            <a:rect l="l" t="t" r="r" b="b"/>
            <a:pathLst>
              <a:path w="85725" h="13335">
                <a:moveTo>
                  <a:pt x="85217" y="0"/>
                </a:moveTo>
                <a:lnTo>
                  <a:pt x="0" y="0"/>
                </a:lnTo>
                <a:lnTo>
                  <a:pt x="0" y="13081"/>
                </a:lnTo>
                <a:lnTo>
                  <a:pt x="63754" y="13081"/>
                </a:lnTo>
                <a:lnTo>
                  <a:pt x="74168" y="6731"/>
                </a:lnTo>
                <a:lnTo>
                  <a:pt x="74422" y="6604"/>
                </a:lnTo>
                <a:lnTo>
                  <a:pt x="85217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6611111" y="4194047"/>
            <a:ext cx="64135" cy="6350"/>
          </a:xfrm>
          <a:custGeom>
            <a:avLst/>
            <a:gdLst/>
            <a:ahLst/>
            <a:cxnLst/>
            <a:rect l="l" t="t" r="r" b="b"/>
            <a:pathLst>
              <a:path w="64134" h="6350">
                <a:moveTo>
                  <a:pt x="63881" y="0"/>
                </a:moveTo>
                <a:lnTo>
                  <a:pt x="0" y="0"/>
                </a:lnTo>
                <a:lnTo>
                  <a:pt x="10668" y="6095"/>
                </a:lnTo>
                <a:lnTo>
                  <a:pt x="63881" y="6095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6632447" y="4207002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10541" y="6731"/>
                </a:lnTo>
                <a:lnTo>
                  <a:pt x="42545" y="6731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6621780" y="42001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213" y="0"/>
                </a:moveTo>
                <a:lnTo>
                  <a:pt x="0" y="0"/>
                </a:lnTo>
                <a:lnTo>
                  <a:pt x="10668" y="6730"/>
                </a:lnTo>
                <a:lnTo>
                  <a:pt x="53213" y="6730"/>
                </a:lnTo>
                <a:lnTo>
                  <a:pt x="5321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7519161" y="420014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40" h="6985">
                <a:moveTo>
                  <a:pt x="53086" y="0"/>
                </a:moveTo>
                <a:lnTo>
                  <a:pt x="0" y="0"/>
                </a:lnTo>
                <a:lnTo>
                  <a:pt x="0" y="6730"/>
                </a:lnTo>
                <a:lnTo>
                  <a:pt x="42418" y="6730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6643116" y="42138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10667" y="6984"/>
                </a:lnTo>
                <a:lnTo>
                  <a:pt x="21208" y="14096"/>
                </a:lnTo>
                <a:lnTo>
                  <a:pt x="31876" y="21081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7519034" y="421385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4" h="21589">
                <a:moveTo>
                  <a:pt x="31876" y="0"/>
                </a:moveTo>
                <a:lnTo>
                  <a:pt x="0" y="0"/>
                </a:lnTo>
                <a:lnTo>
                  <a:pt x="0" y="21081"/>
                </a:lnTo>
                <a:lnTo>
                  <a:pt x="10668" y="14096"/>
                </a:lnTo>
                <a:lnTo>
                  <a:pt x="21209" y="6984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 txBox="1"/>
          <p:nvPr/>
        </p:nvSpPr>
        <p:spPr>
          <a:xfrm>
            <a:off x="7520685" y="1592961"/>
            <a:ext cx="115760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" b="1">
                <a:latin typeface="Times New Roman"/>
                <a:cs typeface="Times New Roman"/>
              </a:rPr>
              <a:t>Capital</a:t>
            </a:r>
            <a:r>
              <a:rPr dirty="0" sz="1300" spc="-9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4" name="object 334"/>
          <p:cNvSpPr/>
          <p:nvPr/>
        </p:nvSpPr>
        <p:spPr>
          <a:xfrm>
            <a:off x="7395209" y="156743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29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6322314" y="5538978"/>
            <a:ext cx="2346960" cy="138430"/>
          </a:xfrm>
          <a:custGeom>
            <a:avLst/>
            <a:gdLst/>
            <a:ahLst/>
            <a:cxnLst/>
            <a:rect l="l" t="t" r="r" b="b"/>
            <a:pathLst>
              <a:path w="2346959" h="138429">
                <a:moveTo>
                  <a:pt x="0" y="0"/>
                </a:moveTo>
                <a:lnTo>
                  <a:pt x="38735" y="39370"/>
                </a:lnTo>
                <a:lnTo>
                  <a:pt x="82169" y="54838"/>
                </a:lnTo>
                <a:lnTo>
                  <a:pt x="137287" y="65341"/>
                </a:lnTo>
                <a:lnTo>
                  <a:pt x="200660" y="69202"/>
                </a:lnTo>
                <a:lnTo>
                  <a:pt x="982853" y="69202"/>
                </a:lnTo>
                <a:lnTo>
                  <a:pt x="1042924" y="73075"/>
                </a:lnTo>
                <a:lnTo>
                  <a:pt x="1096010" y="83566"/>
                </a:lnTo>
                <a:lnTo>
                  <a:pt x="1138428" y="99047"/>
                </a:lnTo>
                <a:lnTo>
                  <a:pt x="1166494" y="117881"/>
                </a:lnTo>
                <a:lnTo>
                  <a:pt x="1176782" y="138404"/>
                </a:lnTo>
                <a:lnTo>
                  <a:pt x="1186307" y="117881"/>
                </a:lnTo>
                <a:lnTo>
                  <a:pt x="1213104" y="99047"/>
                </a:lnTo>
                <a:lnTo>
                  <a:pt x="1254506" y="83566"/>
                </a:lnTo>
                <a:lnTo>
                  <a:pt x="1307845" y="73075"/>
                </a:lnTo>
                <a:lnTo>
                  <a:pt x="1370584" y="69202"/>
                </a:lnTo>
                <a:lnTo>
                  <a:pt x="2152777" y="69202"/>
                </a:lnTo>
                <a:lnTo>
                  <a:pt x="2212847" y="65341"/>
                </a:lnTo>
                <a:lnTo>
                  <a:pt x="2265807" y="54838"/>
                </a:lnTo>
                <a:lnTo>
                  <a:pt x="2308225" y="39370"/>
                </a:lnTo>
                <a:lnTo>
                  <a:pt x="2336291" y="20574"/>
                </a:lnTo>
                <a:lnTo>
                  <a:pt x="234657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 txBox="1"/>
          <p:nvPr/>
        </p:nvSpPr>
        <p:spPr>
          <a:xfrm>
            <a:off x="7015353" y="5689803"/>
            <a:ext cx="976630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625" marR="5080" indent="-3556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Fi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a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c</a:t>
            </a: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i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g  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7" name="object 337"/>
          <p:cNvSpPr txBox="1"/>
          <p:nvPr/>
        </p:nvSpPr>
        <p:spPr>
          <a:xfrm>
            <a:off x="7056881" y="2364739"/>
            <a:ext cx="16192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b="1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5259133" y="2093976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409"/>
                </a:lnTo>
              </a:path>
            </a:pathLst>
          </a:custGeom>
          <a:ln w="48387">
            <a:solidFill>
              <a:srgbClr val="DFB4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 txBox="1"/>
          <p:nvPr/>
        </p:nvSpPr>
        <p:spPr>
          <a:xfrm>
            <a:off x="7056881" y="3882390"/>
            <a:ext cx="59182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1645" algn="l"/>
              </a:tabLst>
            </a:pPr>
            <a:r>
              <a:rPr dirty="0" sz="1750" b="1">
                <a:latin typeface="Times New Roman"/>
                <a:cs typeface="Times New Roman"/>
              </a:rPr>
              <a:t>d	</a:t>
            </a:r>
            <a:r>
              <a:rPr dirty="0" u="heavy" sz="175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50" spc="40" b="1">
                <a:uFill>
                  <a:solidFill>
                    <a:srgbClr val="79DEDE"/>
                  </a:solidFill>
                </a:uFill>
                <a:latin typeface="Times New Roman"/>
                <a:cs typeface="Times New Roman"/>
              </a:rPr>
              <a:t> 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40" name="object 340"/>
          <p:cNvSpPr/>
          <p:nvPr/>
        </p:nvSpPr>
        <p:spPr>
          <a:xfrm>
            <a:off x="4556759" y="2118169"/>
            <a:ext cx="727075" cy="0"/>
          </a:xfrm>
          <a:custGeom>
            <a:avLst/>
            <a:gdLst/>
            <a:ahLst/>
            <a:cxnLst/>
            <a:rect l="l" t="t" r="r" b="b"/>
            <a:pathLst>
              <a:path w="727075" h="0">
                <a:moveTo>
                  <a:pt x="0" y="0"/>
                </a:moveTo>
                <a:lnTo>
                  <a:pt x="726693" y="0"/>
                </a:lnTo>
              </a:path>
            </a:pathLst>
          </a:custGeom>
          <a:ln w="48387">
            <a:solidFill>
              <a:srgbClr val="9679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4556759" y="2294661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8851"/>
                </a:moveTo>
                <a:lnTo>
                  <a:pt x="677760" y="158851"/>
                </a:lnTo>
                <a:lnTo>
                  <a:pt x="677760" y="0"/>
                </a:lnTo>
                <a:lnTo>
                  <a:pt x="0" y="0"/>
                </a:lnTo>
                <a:lnTo>
                  <a:pt x="0" y="158851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4556759" y="2142794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1968"/>
                </a:moveTo>
                <a:lnTo>
                  <a:pt x="677760" y="151968"/>
                </a:lnTo>
                <a:lnTo>
                  <a:pt x="677760" y="0"/>
                </a:lnTo>
                <a:lnTo>
                  <a:pt x="0" y="0"/>
                </a:lnTo>
                <a:lnTo>
                  <a:pt x="0" y="15196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4556759" y="2606243"/>
            <a:ext cx="678180" cy="159385"/>
          </a:xfrm>
          <a:custGeom>
            <a:avLst/>
            <a:gdLst/>
            <a:ahLst/>
            <a:cxnLst/>
            <a:rect l="l" t="t" r="r" b="b"/>
            <a:pathLst>
              <a:path w="678179" h="159385">
                <a:moveTo>
                  <a:pt x="0" y="159308"/>
                </a:moveTo>
                <a:lnTo>
                  <a:pt x="677760" y="159308"/>
                </a:lnTo>
                <a:lnTo>
                  <a:pt x="677760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4556759" y="2453665"/>
            <a:ext cx="678180" cy="153035"/>
          </a:xfrm>
          <a:custGeom>
            <a:avLst/>
            <a:gdLst/>
            <a:ahLst/>
            <a:cxnLst/>
            <a:rect l="l" t="t" r="r" b="b"/>
            <a:pathLst>
              <a:path w="678179" h="153035">
                <a:moveTo>
                  <a:pt x="0" y="152628"/>
                </a:moveTo>
                <a:lnTo>
                  <a:pt x="677760" y="152628"/>
                </a:lnTo>
                <a:lnTo>
                  <a:pt x="677760" y="0"/>
                </a:lnTo>
                <a:lnTo>
                  <a:pt x="0" y="0"/>
                </a:lnTo>
                <a:lnTo>
                  <a:pt x="0" y="15262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4556759" y="2766060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4556759" y="2918434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19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4556759" y="3078479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4556759" y="3230829"/>
            <a:ext cx="678180" cy="158750"/>
          </a:xfrm>
          <a:custGeom>
            <a:avLst/>
            <a:gdLst/>
            <a:ahLst/>
            <a:cxnLst/>
            <a:rect l="l" t="t" r="r" b="b"/>
            <a:pathLst>
              <a:path w="678179" h="158750">
                <a:moveTo>
                  <a:pt x="0" y="158419"/>
                </a:moveTo>
                <a:lnTo>
                  <a:pt x="677760" y="158419"/>
                </a:lnTo>
                <a:lnTo>
                  <a:pt x="677760" y="0"/>
                </a:lnTo>
                <a:lnTo>
                  <a:pt x="0" y="0"/>
                </a:lnTo>
                <a:lnTo>
                  <a:pt x="0" y="158419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4556759" y="3389376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4556759" y="3541750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4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4556759" y="3701796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399"/>
                </a:moveTo>
                <a:lnTo>
                  <a:pt x="677760" y="152399"/>
                </a:lnTo>
                <a:lnTo>
                  <a:pt x="677760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4556759" y="3854145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943"/>
                </a:moveTo>
                <a:lnTo>
                  <a:pt x="677760" y="159943"/>
                </a:lnTo>
                <a:lnTo>
                  <a:pt x="677760" y="0"/>
                </a:lnTo>
                <a:lnTo>
                  <a:pt x="0" y="0"/>
                </a:lnTo>
                <a:lnTo>
                  <a:pt x="0" y="159943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4556759" y="4165193"/>
            <a:ext cx="678180" cy="160020"/>
          </a:xfrm>
          <a:custGeom>
            <a:avLst/>
            <a:gdLst/>
            <a:ahLst/>
            <a:cxnLst/>
            <a:rect l="l" t="t" r="r" b="b"/>
            <a:pathLst>
              <a:path w="678179" h="160020">
                <a:moveTo>
                  <a:pt x="0" y="159537"/>
                </a:moveTo>
                <a:lnTo>
                  <a:pt x="677760" y="159537"/>
                </a:lnTo>
                <a:lnTo>
                  <a:pt x="677760" y="0"/>
                </a:lnTo>
                <a:lnTo>
                  <a:pt x="0" y="0"/>
                </a:lnTo>
                <a:lnTo>
                  <a:pt x="0" y="159537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4556759" y="401269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399"/>
                </a:moveTo>
                <a:lnTo>
                  <a:pt x="677760" y="152399"/>
                </a:lnTo>
                <a:lnTo>
                  <a:pt x="677760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4556759" y="4325111"/>
            <a:ext cx="678180" cy="152400"/>
          </a:xfrm>
          <a:custGeom>
            <a:avLst/>
            <a:gdLst/>
            <a:ahLst/>
            <a:cxnLst/>
            <a:rect l="l" t="t" r="r" b="b"/>
            <a:pathLst>
              <a:path w="678179" h="152400">
                <a:moveTo>
                  <a:pt x="0" y="152400"/>
                </a:moveTo>
                <a:lnTo>
                  <a:pt x="677760" y="152400"/>
                </a:lnTo>
                <a:lnTo>
                  <a:pt x="6777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 txBox="1"/>
          <p:nvPr/>
        </p:nvSpPr>
        <p:spPr>
          <a:xfrm>
            <a:off x="4599385" y="2603614"/>
            <a:ext cx="539750" cy="13760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014"/>
              </a:lnSpc>
            </a:pPr>
            <a:r>
              <a:rPr dirty="0" sz="1750" spc="-10" b="1">
                <a:solidFill>
                  <a:srgbClr val="043BE8"/>
                </a:solidFill>
                <a:latin typeface="Times New Roman"/>
                <a:cs typeface="Times New Roman"/>
              </a:rPr>
              <a:t>Net</a:t>
            </a:r>
            <a:r>
              <a:rPr dirty="0" sz="1750" spc="-170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Operating</a:t>
            </a:r>
            <a:endParaRPr sz="17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</a:pP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114" b="1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750" spc="-15" b="1">
                <a:solidFill>
                  <a:srgbClr val="043BE8"/>
                </a:solidFill>
                <a:latin typeface="Times New Roman"/>
                <a:cs typeface="Times New Roman"/>
              </a:rPr>
              <a:t>(NOA)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57" name="object 357"/>
          <p:cNvSpPr/>
          <p:nvPr/>
        </p:nvSpPr>
        <p:spPr>
          <a:xfrm>
            <a:off x="5207508" y="2578607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387" y="0"/>
                </a:moveTo>
                <a:lnTo>
                  <a:pt x="0" y="48894"/>
                </a:lnTo>
                <a:lnTo>
                  <a:pt x="0" y="139700"/>
                </a:lnTo>
                <a:lnTo>
                  <a:pt x="48387" y="90677"/>
                </a:lnTo>
                <a:lnTo>
                  <a:pt x="48387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5207508" y="2422969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4" h="0">
                <a:moveTo>
                  <a:pt x="0" y="0"/>
                </a:moveTo>
                <a:lnTo>
                  <a:pt x="60896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5012435" y="2301239"/>
            <a:ext cx="242315" cy="23622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5766815" y="2301239"/>
            <a:ext cx="236220" cy="236220"/>
          </a:xfrm>
          <a:custGeom>
            <a:avLst/>
            <a:gdLst/>
            <a:ahLst/>
            <a:cxnLst/>
            <a:rect l="l" t="t" r="r" b="b"/>
            <a:pathLst>
              <a:path w="236220" h="236219">
                <a:moveTo>
                  <a:pt x="48513" y="0"/>
                </a:moveTo>
                <a:lnTo>
                  <a:pt x="0" y="48768"/>
                </a:lnTo>
                <a:lnTo>
                  <a:pt x="187451" y="236220"/>
                </a:lnTo>
                <a:lnTo>
                  <a:pt x="236093" y="187706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5178552" y="2364232"/>
            <a:ext cx="28575" cy="14604"/>
          </a:xfrm>
          <a:custGeom>
            <a:avLst/>
            <a:gdLst/>
            <a:ahLst/>
            <a:cxnLst/>
            <a:rect l="l" t="t" r="r" b="b"/>
            <a:pathLst>
              <a:path w="28575" h="14605">
                <a:moveTo>
                  <a:pt x="28575" y="0"/>
                </a:moveTo>
                <a:lnTo>
                  <a:pt x="14350" y="0"/>
                </a:lnTo>
                <a:lnTo>
                  <a:pt x="7238" y="7238"/>
                </a:lnTo>
                <a:lnTo>
                  <a:pt x="0" y="14350"/>
                </a:lnTo>
                <a:lnTo>
                  <a:pt x="28575" y="14350"/>
                </a:lnTo>
                <a:lnTo>
                  <a:pt x="2857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5192903" y="235000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4224" y="0"/>
                </a:moveTo>
                <a:lnTo>
                  <a:pt x="7238" y="7112"/>
                </a:lnTo>
                <a:lnTo>
                  <a:pt x="0" y="14224"/>
                </a:lnTo>
                <a:lnTo>
                  <a:pt x="14224" y="14224"/>
                </a:lnTo>
                <a:lnTo>
                  <a:pt x="14224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5767832" y="2350007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5">
                <a:moveTo>
                  <a:pt x="0" y="0"/>
                </a:moveTo>
                <a:lnTo>
                  <a:pt x="0" y="14224"/>
                </a:lnTo>
                <a:lnTo>
                  <a:pt x="13715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5767832" y="2364232"/>
            <a:ext cx="27940" cy="14604"/>
          </a:xfrm>
          <a:custGeom>
            <a:avLst/>
            <a:gdLst/>
            <a:ahLst/>
            <a:cxnLst/>
            <a:rect l="l" t="t" r="r" b="b"/>
            <a:pathLst>
              <a:path w="27939" h="14605">
                <a:moveTo>
                  <a:pt x="13715" y="0"/>
                </a:moveTo>
                <a:lnTo>
                  <a:pt x="0" y="0"/>
                </a:lnTo>
                <a:lnTo>
                  <a:pt x="0" y="14350"/>
                </a:lnTo>
                <a:lnTo>
                  <a:pt x="27558" y="14350"/>
                </a:lnTo>
                <a:lnTo>
                  <a:pt x="13715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5163311" y="2377439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5767832" y="2377439"/>
            <a:ext cx="41910" cy="15240"/>
          </a:xfrm>
          <a:custGeom>
            <a:avLst/>
            <a:gdLst/>
            <a:ahLst/>
            <a:cxnLst/>
            <a:rect l="l" t="t" r="r" b="b"/>
            <a:pathLst>
              <a:path w="41910" h="15239">
                <a:moveTo>
                  <a:pt x="27685" y="0"/>
                </a:moveTo>
                <a:lnTo>
                  <a:pt x="0" y="0"/>
                </a:lnTo>
                <a:lnTo>
                  <a:pt x="0" y="15112"/>
                </a:lnTo>
                <a:lnTo>
                  <a:pt x="41528" y="15112"/>
                </a:lnTo>
                <a:lnTo>
                  <a:pt x="34670" y="7493"/>
                </a:lnTo>
                <a:lnTo>
                  <a:pt x="27685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5141976" y="2405760"/>
            <a:ext cx="64769" cy="6985"/>
          </a:xfrm>
          <a:custGeom>
            <a:avLst/>
            <a:gdLst/>
            <a:ahLst/>
            <a:cxnLst/>
            <a:rect l="l" t="t" r="r" b="b"/>
            <a:pathLst>
              <a:path w="64770" h="6985">
                <a:moveTo>
                  <a:pt x="64643" y="0"/>
                </a:moveTo>
                <a:lnTo>
                  <a:pt x="7238" y="0"/>
                </a:lnTo>
                <a:lnTo>
                  <a:pt x="0" y="6476"/>
                </a:lnTo>
                <a:lnTo>
                  <a:pt x="64643" y="6476"/>
                </a:lnTo>
                <a:lnTo>
                  <a:pt x="64643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5149215" y="2392679"/>
            <a:ext cx="57785" cy="13335"/>
          </a:xfrm>
          <a:custGeom>
            <a:avLst/>
            <a:gdLst/>
            <a:ahLst/>
            <a:cxnLst/>
            <a:rect l="l" t="t" r="r" b="b"/>
            <a:pathLst>
              <a:path w="57785" h="13335">
                <a:moveTo>
                  <a:pt x="57404" y="0"/>
                </a:moveTo>
                <a:lnTo>
                  <a:pt x="14350" y="0"/>
                </a:lnTo>
                <a:lnTo>
                  <a:pt x="0" y="13081"/>
                </a:lnTo>
                <a:lnTo>
                  <a:pt x="57404" y="13081"/>
                </a:lnTo>
                <a:lnTo>
                  <a:pt x="5740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5768213" y="2392679"/>
            <a:ext cx="55880" cy="13335"/>
          </a:xfrm>
          <a:custGeom>
            <a:avLst/>
            <a:gdLst/>
            <a:ahLst/>
            <a:cxnLst/>
            <a:rect l="l" t="t" r="r" b="b"/>
            <a:pathLst>
              <a:path w="55879" h="13335">
                <a:moveTo>
                  <a:pt x="41528" y="0"/>
                </a:moveTo>
                <a:lnTo>
                  <a:pt x="0" y="0"/>
                </a:lnTo>
                <a:lnTo>
                  <a:pt x="0" y="13081"/>
                </a:lnTo>
                <a:lnTo>
                  <a:pt x="55372" y="13081"/>
                </a:lnTo>
                <a:lnTo>
                  <a:pt x="41528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5768213" y="2405760"/>
            <a:ext cx="62230" cy="6985"/>
          </a:xfrm>
          <a:custGeom>
            <a:avLst/>
            <a:gdLst/>
            <a:ahLst/>
            <a:cxnLst/>
            <a:rect l="l" t="t" r="r" b="b"/>
            <a:pathLst>
              <a:path w="62229" h="6985">
                <a:moveTo>
                  <a:pt x="55372" y="0"/>
                </a:moveTo>
                <a:lnTo>
                  <a:pt x="0" y="0"/>
                </a:lnTo>
                <a:lnTo>
                  <a:pt x="0" y="6476"/>
                </a:lnTo>
                <a:lnTo>
                  <a:pt x="62229" y="6476"/>
                </a:lnTo>
                <a:lnTo>
                  <a:pt x="5537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5135879" y="2412492"/>
            <a:ext cx="71755" cy="7620"/>
          </a:xfrm>
          <a:custGeom>
            <a:avLst/>
            <a:gdLst/>
            <a:ahLst/>
            <a:cxnLst/>
            <a:rect l="l" t="t" r="r" b="b"/>
            <a:pathLst>
              <a:path w="71754" h="7619">
                <a:moveTo>
                  <a:pt x="71628" y="0"/>
                </a:moveTo>
                <a:lnTo>
                  <a:pt x="7112" y="0"/>
                </a:lnTo>
                <a:lnTo>
                  <a:pt x="0" y="7493"/>
                </a:lnTo>
                <a:lnTo>
                  <a:pt x="71628" y="7493"/>
                </a:lnTo>
                <a:lnTo>
                  <a:pt x="71628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5767578" y="2412492"/>
            <a:ext cx="69215" cy="7620"/>
          </a:xfrm>
          <a:custGeom>
            <a:avLst/>
            <a:gdLst/>
            <a:ahLst/>
            <a:cxnLst/>
            <a:rect l="l" t="t" r="r" b="b"/>
            <a:pathLst>
              <a:path w="69214" h="7619">
                <a:moveTo>
                  <a:pt x="62230" y="0"/>
                </a:moveTo>
                <a:lnTo>
                  <a:pt x="0" y="0"/>
                </a:lnTo>
                <a:lnTo>
                  <a:pt x="0" y="7493"/>
                </a:lnTo>
                <a:lnTo>
                  <a:pt x="69087" y="7493"/>
                </a:lnTo>
                <a:lnTo>
                  <a:pt x="62230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5128259" y="2420111"/>
            <a:ext cx="79375" cy="6350"/>
          </a:xfrm>
          <a:custGeom>
            <a:avLst/>
            <a:gdLst/>
            <a:ahLst/>
            <a:cxnLst/>
            <a:rect l="l" t="t" r="r" b="b"/>
            <a:pathLst>
              <a:path w="79375" h="6350">
                <a:moveTo>
                  <a:pt x="78866" y="0"/>
                </a:moveTo>
                <a:lnTo>
                  <a:pt x="7112" y="0"/>
                </a:lnTo>
                <a:lnTo>
                  <a:pt x="0" y="6096"/>
                </a:lnTo>
                <a:lnTo>
                  <a:pt x="78866" y="6096"/>
                </a:lnTo>
                <a:lnTo>
                  <a:pt x="78866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5766942" y="2420111"/>
            <a:ext cx="76200" cy="6350"/>
          </a:xfrm>
          <a:custGeom>
            <a:avLst/>
            <a:gdLst/>
            <a:ahLst/>
            <a:cxnLst/>
            <a:rect l="l" t="t" r="r" b="b"/>
            <a:pathLst>
              <a:path w="76200" h="6350">
                <a:moveTo>
                  <a:pt x="69087" y="0"/>
                </a:moveTo>
                <a:lnTo>
                  <a:pt x="0" y="0"/>
                </a:lnTo>
                <a:lnTo>
                  <a:pt x="0" y="6096"/>
                </a:lnTo>
                <a:lnTo>
                  <a:pt x="75946" y="6096"/>
                </a:lnTo>
                <a:lnTo>
                  <a:pt x="6908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5120640" y="24299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106" y="0"/>
                </a:lnTo>
              </a:path>
            </a:pathLst>
          </a:custGeom>
          <a:ln w="749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5767070" y="2426207"/>
            <a:ext cx="83185" cy="7620"/>
          </a:xfrm>
          <a:custGeom>
            <a:avLst/>
            <a:gdLst/>
            <a:ahLst/>
            <a:cxnLst/>
            <a:rect l="l" t="t" r="r" b="b"/>
            <a:pathLst>
              <a:path w="83185" h="7619">
                <a:moveTo>
                  <a:pt x="76072" y="0"/>
                </a:moveTo>
                <a:lnTo>
                  <a:pt x="0" y="0"/>
                </a:lnTo>
                <a:lnTo>
                  <a:pt x="0" y="7492"/>
                </a:lnTo>
                <a:lnTo>
                  <a:pt x="83057" y="7492"/>
                </a:lnTo>
                <a:lnTo>
                  <a:pt x="76072" y="0"/>
                </a:lnTo>
                <a:close/>
              </a:path>
            </a:pathLst>
          </a:custGeom>
          <a:solidFill>
            <a:srgbClr val="2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5106923" y="2444051"/>
            <a:ext cx="100330" cy="0"/>
          </a:xfrm>
          <a:custGeom>
            <a:avLst/>
            <a:gdLst/>
            <a:ahLst/>
            <a:cxnLst/>
            <a:rect l="l" t="t" r="r" b="b"/>
            <a:pathLst>
              <a:path w="100329" h="0">
                <a:moveTo>
                  <a:pt x="0" y="0"/>
                </a:moveTo>
                <a:lnTo>
                  <a:pt x="100329" y="0"/>
                </a:lnTo>
              </a:path>
            </a:pathLst>
          </a:custGeom>
          <a:ln w="6730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5114163" y="2437257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 h="0">
                <a:moveTo>
                  <a:pt x="0" y="0"/>
                </a:moveTo>
                <a:lnTo>
                  <a:pt x="93090" y="0"/>
                </a:lnTo>
              </a:path>
            </a:pathLst>
          </a:custGeom>
          <a:ln w="6858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5767323" y="2437257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89788" y="0"/>
                </a:lnTo>
              </a:path>
            </a:pathLst>
          </a:custGeom>
          <a:ln w="6858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5767323" y="2444051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6730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5099303" y="2450592"/>
            <a:ext cx="772795" cy="0"/>
          </a:xfrm>
          <a:custGeom>
            <a:avLst/>
            <a:gdLst/>
            <a:ahLst/>
            <a:cxnLst/>
            <a:rect l="l" t="t" r="r" b="b"/>
            <a:pathLst>
              <a:path w="772795" h="0">
                <a:moveTo>
                  <a:pt x="0" y="0"/>
                </a:moveTo>
                <a:lnTo>
                  <a:pt x="772541" y="0"/>
                </a:lnTo>
              </a:path>
            </a:pathLst>
          </a:custGeom>
          <a:ln w="6095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5091684" y="2457195"/>
            <a:ext cx="786130" cy="0"/>
          </a:xfrm>
          <a:custGeom>
            <a:avLst/>
            <a:gdLst/>
            <a:ahLst/>
            <a:cxnLst/>
            <a:rect l="l" t="t" r="r" b="b"/>
            <a:pathLst>
              <a:path w="786129" h="0">
                <a:moveTo>
                  <a:pt x="0" y="0"/>
                </a:moveTo>
                <a:lnTo>
                  <a:pt x="786129" y="0"/>
                </a:lnTo>
              </a:path>
            </a:pathLst>
          </a:custGeom>
          <a:ln w="7112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5084064" y="2465006"/>
            <a:ext cx="802005" cy="0"/>
          </a:xfrm>
          <a:custGeom>
            <a:avLst/>
            <a:gdLst/>
            <a:ahLst/>
            <a:cxnLst/>
            <a:rect l="l" t="t" r="r" b="b"/>
            <a:pathLst>
              <a:path w="802004" h="0">
                <a:moveTo>
                  <a:pt x="0" y="0"/>
                </a:moveTo>
                <a:lnTo>
                  <a:pt x="801497" y="0"/>
                </a:lnTo>
              </a:path>
            </a:pathLst>
          </a:custGeom>
          <a:ln w="7492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5077967" y="2471927"/>
            <a:ext cx="814069" cy="0"/>
          </a:xfrm>
          <a:custGeom>
            <a:avLst/>
            <a:gdLst/>
            <a:ahLst/>
            <a:cxnLst/>
            <a:rect l="l" t="t" r="r" b="b"/>
            <a:pathLst>
              <a:path w="814070" h="0">
                <a:moveTo>
                  <a:pt x="0" y="0"/>
                </a:moveTo>
                <a:lnTo>
                  <a:pt x="813816" y="0"/>
                </a:lnTo>
              </a:path>
            </a:pathLst>
          </a:custGeom>
          <a:ln w="6096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5070347" y="2478722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 h="0">
                <a:moveTo>
                  <a:pt x="0" y="0"/>
                </a:moveTo>
                <a:lnTo>
                  <a:pt x="828548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5056632" y="2489390"/>
            <a:ext cx="856615" cy="0"/>
          </a:xfrm>
          <a:custGeom>
            <a:avLst/>
            <a:gdLst/>
            <a:ahLst/>
            <a:cxnLst/>
            <a:rect l="l" t="t" r="r" b="b"/>
            <a:pathLst>
              <a:path w="856614" h="0">
                <a:moveTo>
                  <a:pt x="0" y="0"/>
                </a:moveTo>
                <a:lnTo>
                  <a:pt x="856233" y="0"/>
                </a:lnTo>
              </a:path>
            </a:pathLst>
          </a:custGeom>
          <a:ln w="13588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5049011" y="2499360"/>
            <a:ext cx="871855" cy="0"/>
          </a:xfrm>
          <a:custGeom>
            <a:avLst/>
            <a:gdLst/>
            <a:ahLst/>
            <a:cxnLst/>
            <a:rect l="l" t="t" r="r" b="b"/>
            <a:pathLst>
              <a:path w="871854" h="0">
                <a:moveTo>
                  <a:pt x="0" y="0"/>
                </a:moveTo>
                <a:lnTo>
                  <a:pt x="871474" y="0"/>
                </a:lnTo>
              </a:path>
            </a:pathLst>
          </a:custGeom>
          <a:ln w="6096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5041391" y="2506154"/>
            <a:ext cx="885825" cy="0"/>
          </a:xfrm>
          <a:custGeom>
            <a:avLst/>
            <a:gdLst/>
            <a:ahLst/>
            <a:cxnLst/>
            <a:rect l="l" t="t" r="r" b="b"/>
            <a:pathLst>
              <a:path w="885825" h="0">
                <a:moveTo>
                  <a:pt x="0" y="0"/>
                </a:moveTo>
                <a:lnTo>
                  <a:pt x="885317" y="0"/>
                </a:lnTo>
              </a:path>
            </a:pathLst>
          </a:custGeom>
          <a:ln w="7492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5035296" y="2513076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159" y="0"/>
                </a:lnTo>
              </a:path>
            </a:pathLst>
          </a:custGeom>
          <a:ln w="6096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5027676" y="2519870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368" y="0"/>
                </a:lnTo>
              </a:path>
            </a:pathLst>
          </a:custGeom>
          <a:ln w="7492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5020055" y="2526792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735" y="0"/>
                </a:lnTo>
              </a:path>
            </a:pathLst>
          </a:custGeom>
          <a:ln w="6095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5012435" y="253358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5012435" y="2541206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577" y="0"/>
                </a:lnTo>
              </a:path>
            </a:pathLst>
          </a:custGeom>
          <a:ln w="7492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5020055" y="2548127"/>
            <a:ext cx="928369" cy="0"/>
          </a:xfrm>
          <a:custGeom>
            <a:avLst/>
            <a:gdLst/>
            <a:ahLst/>
            <a:cxnLst/>
            <a:rect l="l" t="t" r="r" b="b"/>
            <a:pathLst>
              <a:path w="928370" h="0">
                <a:moveTo>
                  <a:pt x="0" y="0"/>
                </a:moveTo>
                <a:lnTo>
                  <a:pt x="927862" y="0"/>
                </a:lnTo>
              </a:path>
            </a:pathLst>
          </a:custGeom>
          <a:ln w="6096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5027676" y="2554922"/>
            <a:ext cx="913130" cy="0"/>
          </a:xfrm>
          <a:custGeom>
            <a:avLst/>
            <a:gdLst/>
            <a:ahLst/>
            <a:cxnLst/>
            <a:rect l="l" t="t" r="r" b="b"/>
            <a:pathLst>
              <a:path w="913129" h="0">
                <a:moveTo>
                  <a:pt x="0" y="0"/>
                </a:moveTo>
                <a:lnTo>
                  <a:pt x="912622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5035296" y="2561844"/>
            <a:ext cx="897890" cy="0"/>
          </a:xfrm>
          <a:custGeom>
            <a:avLst/>
            <a:gdLst/>
            <a:ahLst/>
            <a:cxnLst/>
            <a:rect l="l" t="t" r="r" b="b"/>
            <a:pathLst>
              <a:path w="897889" h="0">
                <a:moveTo>
                  <a:pt x="0" y="0"/>
                </a:moveTo>
                <a:lnTo>
                  <a:pt x="897381" y="0"/>
                </a:lnTo>
              </a:path>
            </a:pathLst>
          </a:custGeom>
          <a:ln w="6095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5042915" y="2572194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14605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5058155" y="2586164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 h="0">
                <a:moveTo>
                  <a:pt x="0" y="0"/>
                </a:moveTo>
                <a:lnTo>
                  <a:pt x="853313" y="0"/>
                </a:lnTo>
              </a:path>
            </a:pathLst>
          </a:custGeom>
          <a:ln w="15112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5073396" y="2596070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 h="0">
                <a:moveTo>
                  <a:pt x="0" y="0"/>
                </a:moveTo>
                <a:lnTo>
                  <a:pt x="822832" y="0"/>
                </a:lnTo>
              </a:path>
            </a:pathLst>
          </a:custGeom>
          <a:ln w="7492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5081015" y="2603690"/>
            <a:ext cx="808990" cy="0"/>
          </a:xfrm>
          <a:custGeom>
            <a:avLst/>
            <a:gdLst/>
            <a:ahLst/>
            <a:cxnLst/>
            <a:rect l="l" t="t" r="r" b="b"/>
            <a:pathLst>
              <a:path w="808989" h="0">
                <a:moveTo>
                  <a:pt x="0" y="0"/>
                </a:moveTo>
                <a:lnTo>
                  <a:pt x="808989" y="0"/>
                </a:lnTo>
              </a:path>
            </a:pathLst>
          </a:custGeom>
          <a:ln w="7492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5087111" y="2610611"/>
            <a:ext cx="795655" cy="0"/>
          </a:xfrm>
          <a:custGeom>
            <a:avLst/>
            <a:gdLst/>
            <a:ahLst/>
            <a:cxnLst/>
            <a:rect l="l" t="t" r="r" b="b"/>
            <a:pathLst>
              <a:path w="795654" h="0">
                <a:moveTo>
                  <a:pt x="0" y="0"/>
                </a:moveTo>
                <a:lnTo>
                  <a:pt x="795274" y="0"/>
                </a:lnTo>
              </a:path>
            </a:pathLst>
          </a:custGeom>
          <a:ln w="6096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5094732" y="2617406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4" h="0">
                <a:moveTo>
                  <a:pt x="0" y="0"/>
                </a:moveTo>
                <a:lnTo>
                  <a:pt x="780033" y="0"/>
                </a:lnTo>
              </a:path>
            </a:pathLst>
          </a:custGeom>
          <a:ln w="7492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5102352" y="2624327"/>
            <a:ext cx="766445" cy="0"/>
          </a:xfrm>
          <a:custGeom>
            <a:avLst/>
            <a:gdLst/>
            <a:ahLst/>
            <a:cxnLst/>
            <a:rect l="l" t="t" r="r" b="b"/>
            <a:pathLst>
              <a:path w="766445" h="0">
                <a:moveTo>
                  <a:pt x="0" y="0"/>
                </a:moveTo>
                <a:lnTo>
                  <a:pt x="766318" y="0"/>
                </a:lnTo>
              </a:path>
            </a:pathLst>
          </a:custGeom>
          <a:ln w="6096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5109971" y="2631122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00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5767578" y="2631122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72" y="0"/>
                </a:lnTo>
              </a:path>
            </a:pathLst>
          </a:custGeom>
          <a:ln w="7493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117591" y="2638044"/>
            <a:ext cx="89535" cy="0"/>
          </a:xfrm>
          <a:custGeom>
            <a:avLst/>
            <a:gdLst/>
            <a:ahLst/>
            <a:cxnLst/>
            <a:rect l="l" t="t" r="r" b="b"/>
            <a:pathLst>
              <a:path w="89535" h="0">
                <a:moveTo>
                  <a:pt x="0" y="0"/>
                </a:moveTo>
                <a:lnTo>
                  <a:pt x="89408" y="0"/>
                </a:lnTo>
              </a:path>
            </a:pathLst>
          </a:custGeom>
          <a:ln w="6095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767196" y="263804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32" y="0"/>
                </a:lnTo>
              </a:path>
            </a:pathLst>
          </a:custGeom>
          <a:ln w="6095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5125211" y="2641092"/>
            <a:ext cx="82550" cy="21590"/>
          </a:xfrm>
          <a:custGeom>
            <a:avLst/>
            <a:gdLst/>
            <a:ahLst/>
            <a:cxnLst/>
            <a:rect l="l" t="t" r="r" b="b"/>
            <a:pathLst>
              <a:path w="82550" h="21589">
                <a:moveTo>
                  <a:pt x="82168" y="0"/>
                </a:moveTo>
                <a:lnTo>
                  <a:pt x="0" y="0"/>
                </a:lnTo>
                <a:lnTo>
                  <a:pt x="7492" y="6985"/>
                </a:lnTo>
                <a:lnTo>
                  <a:pt x="14859" y="14097"/>
                </a:lnTo>
                <a:lnTo>
                  <a:pt x="22351" y="21082"/>
                </a:lnTo>
                <a:lnTo>
                  <a:pt x="82168" y="21082"/>
                </a:lnTo>
                <a:lnTo>
                  <a:pt x="8216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5768213" y="2641092"/>
            <a:ext cx="79375" cy="21590"/>
          </a:xfrm>
          <a:custGeom>
            <a:avLst/>
            <a:gdLst/>
            <a:ahLst/>
            <a:cxnLst/>
            <a:rect l="l" t="t" r="r" b="b"/>
            <a:pathLst>
              <a:path w="79375" h="21589">
                <a:moveTo>
                  <a:pt x="79248" y="0"/>
                </a:moveTo>
                <a:lnTo>
                  <a:pt x="0" y="0"/>
                </a:lnTo>
                <a:lnTo>
                  <a:pt x="0" y="21082"/>
                </a:lnTo>
                <a:lnTo>
                  <a:pt x="57658" y="21082"/>
                </a:lnTo>
                <a:lnTo>
                  <a:pt x="64897" y="14097"/>
                </a:lnTo>
                <a:lnTo>
                  <a:pt x="72009" y="6985"/>
                </a:lnTo>
                <a:lnTo>
                  <a:pt x="79248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5169027" y="2682620"/>
            <a:ext cx="37465" cy="6985"/>
          </a:xfrm>
          <a:custGeom>
            <a:avLst/>
            <a:gdLst/>
            <a:ahLst/>
            <a:cxnLst/>
            <a:rect l="l" t="t" r="r" b="b"/>
            <a:pathLst>
              <a:path w="37464" h="6985">
                <a:moveTo>
                  <a:pt x="37464" y="0"/>
                </a:moveTo>
                <a:lnTo>
                  <a:pt x="0" y="0"/>
                </a:lnTo>
                <a:lnTo>
                  <a:pt x="7493" y="6984"/>
                </a:lnTo>
                <a:lnTo>
                  <a:pt x="37464" y="6984"/>
                </a:lnTo>
                <a:lnTo>
                  <a:pt x="3746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5154167" y="2668523"/>
            <a:ext cx="52705" cy="14604"/>
          </a:xfrm>
          <a:custGeom>
            <a:avLst/>
            <a:gdLst/>
            <a:ahLst/>
            <a:cxnLst/>
            <a:rect l="l" t="t" r="r" b="b"/>
            <a:pathLst>
              <a:path w="52704" h="14605">
                <a:moveTo>
                  <a:pt x="52324" y="0"/>
                </a:moveTo>
                <a:lnTo>
                  <a:pt x="0" y="0"/>
                </a:lnTo>
                <a:lnTo>
                  <a:pt x="14859" y="14097"/>
                </a:lnTo>
                <a:lnTo>
                  <a:pt x="52324" y="14097"/>
                </a:lnTo>
                <a:lnTo>
                  <a:pt x="52324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5767959" y="2682620"/>
            <a:ext cx="36195" cy="6985"/>
          </a:xfrm>
          <a:custGeom>
            <a:avLst/>
            <a:gdLst/>
            <a:ahLst/>
            <a:cxnLst/>
            <a:rect l="l" t="t" r="r" b="b"/>
            <a:pathLst>
              <a:path w="36195" h="6985">
                <a:moveTo>
                  <a:pt x="36067" y="0"/>
                </a:moveTo>
                <a:lnTo>
                  <a:pt x="0" y="0"/>
                </a:lnTo>
                <a:lnTo>
                  <a:pt x="0" y="6984"/>
                </a:lnTo>
                <a:lnTo>
                  <a:pt x="28828" y="6984"/>
                </a:lnTo>
                <a:lnTo>
                  <a:pt x="36067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5767959" y="2668523"/>
            <a:ext cx="50800" cy="14604"/>
          </a:xfrm>
          <a:custGeom>
            <a:avLst/>
            <a:gdLst/>
            <a:ahLst/>
            <a:cxnLst/>
            <a:rect l="l" t="t" r="r" b="b"/>
            <a:pathLst>
              <a:path w="50800" h="14605">
                <a:moveTo>
                  <a:pt x="50418" y="0"/>
                </a:moveTo>
                <a:lnTo>
                  <a:pt x="0" y="0"/>
                </a:lnTo>
                <a:lnTo>
                  <a:pt x="0" y="14097"/>
                </a:lnTo>
                <a:lnTo>
                  <a:pt x="36067" y="14097"/>
                </a:lnTo>
                <a:lnTo>
                  <a:pt x="50418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5177028" y="2689860"/>
            <a:ext cx="30480" cy="14604"/>
          </a:xfrm>
          <a:custGeom>
            <a:avLst/>
            <a:gdLst/>
            <a:ahLst/>
            <a:cxnLst/>
            <a:rect l="l" t="t" r="r" b="b"/>
            <a:pathLst>
              <a:path w="30479" h="14605">
                <a:moveTo>
                  <a:pt x="29972" y="0"/>
                </a:moveTo>
                <a:lnTo>
                  <a:pt x="0" y="0"/>
                </a:lnTo>
                <a:lnTo>
                  <a:pt x="15112" y="14604"/>
                </a:lnTo>
                <a:lnTo>
                  <a:pt x="29972" y="14604"/>
                </a:lnTo>
                <a:lnTo>
                  <a:pt x="29972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5768085" y="2689860"/>
            <a:ext cx="29209" cy="14604"/>
          </a:xfrm>
          <a:custGeom>
            <a:avLst/>
            <a:gdLst/>
            <a:ahLst/>
            <a:cxnLst/>
            <a:rect l="l" t="t" r="r" b="b"/>
            <a:pathLst>
              <a:path w="29210" h="14605">
                <a:moveTo>
                  <a:pt x="28955" y="0"/>
                </a:moveTo>
                <a:lnTo>
                  <a:pt x="0" y="0"/>
                </a:lnTo>
                <a:lnTo>
                  <a:pt x="0" y="14604"/>
                </a:lnTo>
                <a:lnTo>
                  <a:pt x="14350" y="14604"/>
                </a:lnTo>
                <a:lnTo>
                  <a:pt x="2895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5199760" y="2710433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365" y="0"/>
                </a:moveTo>
                <a:lnTo>
                  <a:pt x="0" y="0"/>
                </a:lnTo>
                <a:lnTo>
                  <a:pt x="7365" y="6730"/>
                </a:lnTo>
                <a:lnTo>
                  <a:pt x="7365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5192267" y="2703576"/>
            <a:ext cx="15240" cy="6985"/>
          </a:xfrm>
          <a:custGeom>
            <a:avLst/>
            <a:gdLst/>
            <a:ahLst/>
            <a:cxnLst/>
            <a:rect l="l" t="t" r="r" b="b"/>
            <a:pathLst>
              <a:path w="15239" h="6985">
                <a:moveTo>
                  <a:pt x="14859" y="0"/>
                </a:moveTo>
                <a:lnTo>
                  <a:pt x="0" y="0"/>
                </a:lnTo>
                <a:lnTo>
                  <a:pt x="7366" y="6731"/>
                </a:lnTo>
                <a:lnTo>
                  <a:pt x="14859" y="6731"/>
                </a:lnTo>
                <a:lnTo>
                  <a:pt x="14859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5767578" y="2710433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0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5767578" y="2703576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5193791" y="4207764"/>
            <a:ext cx="48260" cy="138430"/>
          </a:xfrm>
          <a:custGeom>
            <a:avLst/>
            <a:gdLst/>
            <a:ahLst/>
            <a:cxnLst/>
            <a:rect l="l" t="t" r="r" b="b"/>
            <a:pathLst>
              <a:path w="48260" h="138429">
                <a:moveTo>
                  <a:pt x="48260" y="0"/>
                </a:moveTo>
                <a:lnTo>
                  <a:pt x="0" y="48387"/>
                </a:lnTo>
                <a:lnTo>
                  <a:pt x="0" y="138175"/>
                </a:lnTo>
                <a:lnTo>
                  <a:pt x="48260" y="89662"/>
                </a:lnTo>
                <a:lnTo>
                  <a:pt x="48260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 txBox="1"/>
          <p:nvPr/>
        </p:nvSpPr>
        <p:spPr>
          <a:xfrm>
            <a:off x="5422772" y="2364739"/>
            <a:ext cx="467359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3535" algn="l"/>
              </a:tabLst>
            </a:pPr>
            <a:r>
              <a:rPr dirty="0" sz="1750" b="1">
                <a:latin typeface="Times New Roman"/>
                <a:cs typeface="Times New Roman"/>
              </a:rPr>
              <a:t>C	</a:t>
            </a:r>
            <a:r>
              <a:rPr dirty="0" u="sng" sz="1750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750" spc="-10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22" name="object 422"/>
          <p:cNvSpPr/>
          <p:nvPr/>
        </p:nvSpPr>
        <p:spPr>
          <a:xfrm>
            <a:off x="5193791" y="4052189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 h="0">
                <a:moveTo>
                  <a:pt x="0" y="0"/>
                </a:moveTo>
                <a:lnTo>
                  <a:pt x="615569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5006340" y="3936491"/>
            <a:ext cx="234696" cy="228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5760720" y="3936491"/>
            <a:ext cx="236220" cy="229870"/>
          </a:xfrm>
          <a:custGeom>
            <a:avLst/>
            <a:gdLst/>
            <a:ahLst/>
            <a:cxnLst/>
            <a:rect l="l" t="t" r="r" b="b"/>
            <a:pathLst>
              <a:path w="236220" h="229870">
                <a:moveTo>
                  <a:pt x="48513" y="0"/>
                </a:moveTo>
                <a:lnTo>
                  <a:pt x="0" y="48894"/>
                </a:lnTo>
                <a:lnTo>
                  <a:pt x="187578" y="229488"/>
                </a:lnTo>
                <a:lnTo>
                  <a:pt x="236092" y="180974"/>
                </a:lnTo>
                <a:lnTo>
                  <a:pt x="48513" y="0"/>
                </a:lnTo>
                <a:close/>
              </a:path>
            </a:pathLst>
          </a:custGeom>
          <a:solidFill>
            <a:srgbClr val="28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5164835" y="4006722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8701" y="0"/>
                </a:moveTo>
                <a:lnTo>
                  <a:pt x="7238" y="0"/>
                </a:lnTo>
                <a:lnTo>
                  <a:pt x="0" y="7112"/>
                </a:lnTo>
                <a:lnTo>
                  <a:pt x="28701" y="7112"/>
                </a:lnTo>
                <a:lnTo>
                  <a:pt x="28701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5172075" y="3992371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21462" y="0"/>
                </a:moveTo>
                <a:lnTo>
                  <a:pt x="14224" y="0"/>
                </a:lnTo>
                <a:lnTo>
                  <a:pt x="7112" y="7111"/>
                </a:lnTo>
                <a:lnTo>
                  <a:pt x="0" y="14350"/>
                </a:lnTo>
                <a:lnTo>
                  <a:pt x="21462" y="14350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5186298" y="398525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7238" y="0"/>
                </a:moveTo>
                <a:lnTo>
                  <a:pt x="0" y="7112"/>
                </a:lnTo>
                <a:lnTo>
                  <a:pt x="7238" y="7112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5760973" y="398525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112"/>
                </a:lnTo>
                <a:lnTo>
                  <a:pt x="7238" y="7112"/>
                </a:lnTo>
                <a:lnTo>
                  <a:pt x="0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5760973" y="3992371"/>
            <a:ext cx="21590" cy="14604"/>
          </a:xfrm>
          <a:custGeom>
            <a:avLst/>
            <a:gdLst/>
            <a:ahLst/>
            <a:cxnLst/>
            <a:rect l="l" t="t" r="r" b="b"/>
            <a:pathLst>
              <a:path w="21589" h="14604">
                <a:moveTo>
                  <a:pt x="7238" y="0"/>
                </a:moveTo>
                <a:lnTo>
                  <a:pt x="0" y="0"/>
                </a:lnTo>
                <a:lnTo>
                  <a:pt x="0" y="14350"/>
                </a:lnTo>
                <a:lnTo>
                  <a:pt x="21462" y="14350"/>
                </a:lnTo>
                <a:lnTo>
                  <a:pt x="14350" y="7238"/>
                </a:lnTo>
                <a:lnTo>
                  <a:pt x="7238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5760973" y="4006722"/>
            <a:ext cx="29209" cy="7620"/>
          </a:xfrm>
          <a:custGeom>
            <a:avLst/>
            <a:gdLst/>
            <a:ahLst/>
            <a:cxnLst/>
            <a:rect l="l" t="t" r="r" b="b"/>
            <a:pathLst>
              <a:path w="29210" h="7620">
                <a:moveTo>
                  <a:pt x="21462" y="0"/>
                </a:moveTo>
                <a:lnTo>
                  <a:pt x="0" y="0"/>
                </a:lnTo>
                <a:lnTo>
                  <a:pt x="0" y="7112"/>
                </a:lnTo>
                <a:lnTo>
                  <a:pt x="28701" y="7112"/>
                </a:lnTo>
                <a:lnTo>
                  <a:pt x="21462" y="0"/>
                </a:lnTo>
                <a:close/>
              </a:path>
            </a:pathLst>
          </a:custGeom>
          <a:solidFill>
            <a:srgbClr val="30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5149596" y="401269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052" y="0"/>
                </a:moveTo>
                <a:lnTo>
                  <a:pt x="14350" y="0"/>
                </a:lnTo>
                <a:lnTo>
                  <a:pt x="0" y="15112"/>
                </a:lnTo>
                <a:lnTo>
                  <a:pt x="43052" y="15112"/>
                </a:lnTo>
                <a:lnTo>
                  <a:pt x="4305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5759830" y="4012691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28702" y="0"/>
                </a:moveTo>
                <a:lnTo>
                  <a:pt x="0" y="0"/>
                </a:lnTo>
                <a:lnTo>
                  <a:pt x="0" y="15112"/>
                </a:lnTo>
                <a:lnTo>
                  <a:pt x="43053" y="15112"/>
                </a:lnTo>
                <a:lnTo>
                  <a:pt x="35941" y="7492"/>
                </a:lnTo>
                <a:lnTo>
                  <a:pt x="28702" y="0"/>
                </a:lnTo>
                <a:close/>
              </a:path>
            </a:pathLst>
          </a:custGeom>
          <a:solidFill>
            <a:srgbClr val="30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5135879" y="403479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7531" y="0"/>
                </a:moveTo>
                <a:lnTo>
                  <a:pt x="7239" y="0"/>
                </a:lnTo>
                <a:lnTo>
                  <a:pt x="0" y="6731"/>
                </a:lnTo>
                <a:lnTo>
                  <a:pt x="57531" y="6731"/>
                </a:lnTo>
                <a:lnTo>
                  <a:pt x="5753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5143119" y="4027932"/>
            <a:ext cx="50800" cy="6985"/>
          </a:xfrm>
          <a:custGeom>
            <a:avLst/>
            <a:gdLst/>
            <a:ahLst/>
            <a:cxnLst/>
            <a:rect l="l" t="t" r="r" b="b"/>
            <a:pathLst>
              <a:path w="50800" h="6985">
                <a:moveTo>
                  <a:pt x="50291" y="0"/>
                </a:moveTo>
                <a:lnTo>
                  <a:pt x="7111" y="0"/>
                </a:lnTo>
                <a:lnTo>
                  <a:pt x="0" y="6858"/>
                </a:lnTo>
                <a:lnTo>
                  <a:pt x="50291" y="6858"/>
                </a:lnTo>
                <a:lnTo>
                  <a:pt x="5029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5760973" y="4027932"/>
            <a:ext cx="50165" cy="6985"/>
          </a:xfrm>
          <a:custGeom>
            <a:avLst/>
            <a:gdLst/>
            <a:ahLst/>
            <a:cxnLst/>
            <a:rect l="l" t="t" r="r" b="b"/>
            <a:pathLst>
              <a:path w="50164" h="6985">
                <a:moveTo>
                  <a:pt x="43052" y="0"/>
                </a:moveTo>
                <a:lnTo>
                  <a:pt x="0" y="0"/>
                </a:lnTo>
                <a:lnTo>
                  <a:pt x="0" y="6858"/>
                </a:lnTo>
                <a:lnTo>
                  <a:pt x="50164" y="6858"/>
                </a:lnTo>
                <a:lnTo>
                  <a:pt x="43052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5760973" y="4034790"/>
            <a:ext cx="57785" cy="6985"/>
          </a:xfrm>
          <a:custGeom>
            <a:avLst/>
            <a:gdLst/>
            <a:ahLst/>
            <a:cxnLst/>
            <a:rect l="l" t="t" r="r" b="b"/>
            <a:pathLst>
              <a:path w="57785" h="6985">
                <a:moveTo>
                  <a:pt x="50164" y="0"/>
                </a:moveTo>
                <a:lnTo>
                  <a:pt x="0" y="0"/>
                </a:lnTo>
                <a:lnTo>
                  <a:pt x="0" y="6731"/>
                </a:lnTo>
                <a:lnTo>
                  <a:pt x="57403" y="6731"/>
                </a:lnTo>
                <a:lnTo>
                  <a:pt x="50164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5120640" y="4041647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71882" y="0"/>
                </a:moveTo>
                <a:lnTo>
                  <a:pt x="14350" y="0"/>
                </a:lnTo>
                <a:lnTo>
                  <a:pt x="0" y="13588"/>
                </a:lnTo>
                <a:lnTo>
                  <a:pt x="71882" y="13588"/>
                </a:lnTo>
                <a:lnTo>
                  <a:pt x="71882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5760339" y="4041647"/>
            <a:ext cx="72390" cy="13970"/>
          </a:xfrm>
          <a:custGeom>
            <a:avLst/>
            <a:gdLst/>
            <a:ahLst/>
            <a:cxnLst/>
            <a:rect l="l" t="t" r="r" b="b"/>
            <a:pathLst>
              <a:path w="72389" h="13970">
                <a:moveTo>
                  <a:pt x="57531" y="0"/>
                </a:moveTo>
                <a:lnTo>
                  <a:pt x="0" y="0"/>
                </a:lnTo>
                <a:lnTo>
                  <a:pt x="0" y="13588"/>
                </a:lnTo>
                <a:lnTo>
                  <a:pt x="72009" y="13588"/>
                </a:lnTo>
                <a:lnTo>
                  <a:pt x="57531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5114544" y="405536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9120" y="0"/>
                </a:moveTo>
                <a:lnTo>
                  <a:pt x="7365" y="0"/>
                </a:lnTo>
                <a:lnTo>
                  <a:pt x="0" y="7112"/>
                </a:lnTo>
                <a:lnTo>
                  <a:pt x="79120" y="7112"/>
                </a:lnTo>
                <a:lnTo>
                  <a:pt x="79120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5760339" y="405536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1627" y="0"/>
                </a:moveTo>
                <a:lnTo>
                  <a:pt x="0" y="0"/>
                </a:lnTo>
                <a:lnTo>
                  <a:pt x="0" y="7112"/>
                </a:lnTo>
                <a:lnTo>
                  <a:pt x="79121" y="7112"/>
                </a:lnTo>
                <a:lnTo>
                  <a:pt x="71627" y="0"/>
                </a:lnTo>
                <a:close/>
              </a:path>
            </a:pathLst>
          </a:custGeom>
          <a:solidFill>
            <a:srgbClr val="2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5106923" y="406520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5760973" y="406520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87" y="0"/>
                </a:lnTo>
              </a:path>
            </a:pathLst>
          </a:custGeom>
          <a:ln w="7492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5098922" y="4072445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5759958" y="4072445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5091684" y="4079303"/>
            <a:ext cx="769620" cy="0"/>
          </a:xfrm>
          <a:custGeom>
            <a:avLst/>
            <a:gdLst/>
            <a:ahLst/>
            <a:cxnLst/>
            <a:rect l="l" t="t" r="r" b="b"/>
            <a:pathLst>
              <a:path w="769620" h="0">
                <a:moveTo>
                  <a:pt x="0" y="0"/>
                </a:moveTo>
                <a:lnTo>
                  <a:pt x="769112" y="0"/>
                </a:lnTo>
              </a:path>
            </a:pathLst>
          </a:custGeom>
          <a:ln w="6731">
            <a:solidFill>
              <a:srgbClr val="2F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5085588" y="4086542"/>
            <a:ext cx="783590" cy="0"/>
          </a:xfrm>
          <a:custGeom>
            <a:avLst/>
            <a:gdLst/>
            <a:ahLst/>
            <a:cxnLst/>
            <a:rect l="l" t="t" r="r" b="b"/>
            <a:pathLst>
              <a:path w="783589" h="0">
                <a:moveTo>
                  <a:pt x="0" y="0"/>
                </a:moveTo>
                <a:lnTo>
                  <a:pt x="783209" y="0"/>
                </a:lnTo>
              </a:path>
            </a:pathLst>
          </a:custGeom>
          <a:ln w="7493">
            <a:solidFill>
              <a:srgbClr val="2F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5077967" y="4093464"/>
            <a:ext cx="798195" cy="0"/>
          </a:xfrm>
          <a:custGeom>
            <a:avLst/>
            <a:gdLst/>
            <a:ahLst/>
            <a:cxnLst/>
            <a:rect l="l" t="t" r="r" b="b"/>
            <a:pathLst>
              <a:path w="798195" h="0">
                <a:moveTo>
                  <a:pt x="0" y="0"/>
                </a:moveTo>
                <a:lnTo>
                  <a:pt x="798195" y="0"/>
                </a:lnTo>
              </a:path>
            </a:pathLst>
          </a:custGeom>
          <a:ln w="6095">
            <a:solidFill>
              <a:srgbClr val="2E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5070347" y="4100258"/>
            <a:ext cx="813435" cy="0"/>
          </a:xfrm>
          <a:custGeom>
            <a:avLst/>
            <a:gdLst/>
            <a:ahLst/>
            <a:cxnLst/>
            <a:rect l="l" t="t" r="r" b="b"/>
            <a:pathLst>
              <a:path w="813435" h="0">
                <a:moveTo>
                  <a:pt x="0" y="0"/>
                </a:moveTo>
                <a:lnTo>
                  <a:pt x="813307" y="0"/>
                </a:lnTo>
              </a:path>
            </a:pathLst>
          </a:custGeom>
          <a:ln w="7493">
            <a:solidFill>
              <a:srgbClr val="2E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5064252" y="4107179"/>
            <a:ext cx="826135" cy="0"/>
          </a:xfrm>
          <a:custGeom>
            <a:avLst/>
            <a:gdLst/>
            <a:ahLst/>
            <a:cxnLst/>
            <a:rect l="l" t="t" r="r" b="b"/>
            <a:pathLst>
              <a:path w="826135" h="0">
                <a:moveTo>
                  <a:pt x="0" y="0"/>
                </a:moveTo>
                <a:lnTo>
                  <a:pt x="825881" y="0"/>
                </a:lnTo>
              </a:path>
            </a:pathLst>
          </a:custGeom>
          <a:ln w="6095">
            <a:solidFill>
              <a:srgbClr val="2E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5056632" y="4113974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0866" y="0"/>
                </a:lnTo>
              </a:path>
            </a:pathLst>
          </a:custGeom>
          <a:ln w="7493">
            <a:solidFill>
              <a:srgbClr val="2D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5049011" y="4120896"/>
            <a:ext cx="855980" cy="0"/>
          </a:xfrm>
          <a:custGeom>
            <a:avLst/>
            <a:gdLst/>
            <a:ahLst/>
            <a:cxnLst/>
            <a:rect l="l" t="t" r="r" b="b"/>
            <a:pathLst>
              <a:path w="855979" h="0">
                <a:moveTo>
                  <a:pt x="0" y="0"/>
                </a:moveTo>
                <a:lnTo>
                  <a:pt x="855979" y="0"/>
                </a:lnTo>
              </a:path>
            </a:pathLst>
          </a:custGeom>
          <a:ln w="6095">
            <a:solidFill>
              <a:srgbClr val="2DBD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5041391" y="4127690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 h="0">
                <a:moveTo>
                  <a:pt x="0" y="0"/>
                </a:moveTo>
                <a:lnTo>
                  <a:pt x="870077" y="0"/>
                </a:lnTo>
              </a:path>
            </a:pathLst>
          </a:custGeom>
          <a:ln w="7493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5035296" y="4134611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538" y="0"/>
                </a:lnTo>
              </a:path>
            </a:pathLst>
          </a:custGeom>
          <a:ln w="6096">
            <a:solidFill>
              <a:srgbClr val="2CBA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5027676" y="4141406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033" y="0"/>
                </a:lnTo>
              </a:path>
            </a:pathLst>
          </a:custGeom>
          <a:ln w="7492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5020055" y="4148328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6095">
            <a:solidFill>
              <a:srgbClr val="2C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5013959" y="4155122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5009896" y="4169600"/>
            <a:ext cx="934719" cy="0"/>
          </a:xfrm>
          <a:custGeom>
            <a:avLst/>
            <a:gdLst/>
            <a:ahLst/>
            <a:cxnLst/>
            <a:rect l="l" t="t" r="r" b="b"/>
            <a:pathLst>
              <a:path w="934720" h="0">
                <a:moveTo>
                  <a:pt x="0" y="0"/>
                </a:moveTo>
                <a:lnTo>
                  <a:pt x="934212" y="0"/>
                </a:lnTo>
              </a:path>
            </a:pathLst>
          </a:custGeom>
          <a:ln w="622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5009388" y="4162742"/>
            <a:ext cx="935355" cy="0"/>
          </a:xfrm>
          <a:custGeom>
            <a:avLst/>
            <a:gdLst/>
            <a:ahLst/>
            <a:cxnLst/>
            <a:rect l="l" t="t" r="r" b="b"/>
            <a:pathLst>
              <a:path w="935354" h="0">
                <a:moveTo>
                  <a:pt x="0" y="0"/>
                </a:moveTo>
                <a:lnTo>
                  <a:pt x="935227" y="0"/>
                </a:lnTo>
              </a:path>
            </a:pathLst>
          </a:custGeom>
          <a:ln w="7493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5013959" y="4176458"/>
            <a:ext cx="926465" cy="0"/>
          </a:xfrm>
          <a:custGeom>
            <a:avLst/>
            <a:gdLst/>
            <a:ahLst/>
            <a:cxnLst/>
            <a:rect l="l" t="t" r="r" b="b"/>
            <a:pathLst>
              <a:path w="926464" h="0">
                <a:moveTo>
                  <a:pt x="0" y="0"/>
                </a:moveTo>
                <a:lnTo>
                  <a:pt x="926084" y="0"/>
                </a:lnTo>
              </a:path>
            </a:pathLst>
          </a:custGeom>
          <a:ln w="7493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5020055" y="4183888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495" y="0"/>
                </a:lnTo>
              </a:path>
            </a:pathLst>
          </a:custGeom>
          <a:ln w="7112">
            <a:solidFill>
              <a:srgbClr val="2C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5027676" y="4190174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651" y="0"/>
                </a:lnTo>
              </a:path>
            </a:pathLst>
          </a:custGeom>
          <a:ln w="7493">
            <a:solidFill>
              <a:srgbClr val="2B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5035296" y="4197096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665" y="0"/>
                </a:lnTo>
              </a:path>
            </a:pathLst>
          </a:custGeom>
          <a:ln w="6095">
            <a:solidFill>
              <a:srgbClr val="2BADA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5050154" y="4210367"/>
            <a:ext cx="854075" cy="0"/>
          </a:xfrm>
          <a:custGeom>
            <a:avLst/>
            <a:gdLst/>
            <a:ahLst/>
            <a:cxnLst/>
            <a:rect l="l" t="t" r="r" b="b"/>
            <a:pathLst>
              <a:path w="854075" h="0">
                <a:moveTo>
                  <a:pt x="0" y="0"/>
                </a:moveTo>
                <a:lnTo>
                  <a:pt x="853694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5042915" y="4203509"/>
            <a:ext cx="868044" cy="0"/>
          </a:xfrm>
          <a:custGeom>
            <a:avLst/>
            <a:gdLst/>
            <a:ahLst/>
            <a:cxnLst/>
            <a:rect l="l" t="t" r="r" b="b"/>
            <a:pathLst>
              <a:path w="868045" h="0">
                <a:moveTo>
                  <a:pt x="0" y="0"/>
                </a:moveTo>
                <a:lnTo>
                  <a:pt x="868045" y="0"/>
                </a:lnTo>
              </a:path>
            </a:pathLst>
          </a:custGeom>
          <a:ln w="6731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5056632" y="4217606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120" y="0"/>
                </a:lnTo>
              </a:path>
            </a:pathLst>
          </a:custGeom>
          <a:ln w="7492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5064252" y="4225226"/>
            <a:ext cx="825500" cy="0"/>
          </a:xfrm>
          <a:custGeom>
            <a:avLst/>
            <a:gdLst/>
            <a:ahLst/>
            <a:cxnLst/>
            <a:rect l="l" t="t" r="r" b="b"/>
            <a:pathLst>
              <a:path w="825500" h="0">
                <a:moveTo>
                  <a:pt x="0" y="0"/>
                </a:moveTo>
                <a:lnTo>
                  <a:pt x="825500" y="0"/>
                </a:lnTo>
              </a:path>
            </a:pathLst>
          </a:custGeom>
          <a:ln w="7493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5070347" y="4231322"/>
            <a:ext cx="812165" cy="0"/>
          </a:xfrm>
          <a:custGeom>
            <a:avLst/>
            <a:gdLst/>
            <a:ahLst/>
            <a:cxnLst/>
            <a:rect l="l" t="t" r="r" b="b"/>
            <a:pathLst>
              <a:path w="812164" h="0">
                <a:moveTo>
                  <a:pt x="0" y="0"/>
                </a:moveTo>
                <a:lnTo>
                  <a:pt x="812038" y="0"/>
                </a:lnTo>
              </a:path>
            </a:pathLst>
          </a:custGeom>
          <a:ln w="7493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5077967" y="4238942"/>
            <a:ext cx="796925" cy="0"/>
          </a:xfrm>
          <a:custGeom>
            <a:avLst/>
            <a:gdLst/>
            <a:ahLst/>
            <a:cxnLst/>
            <a:rect l="l" t="t" r="r" b="b"/>
            <a:pathLst>
              <a:path w="796925" h="0">
                <a:moveTo>
                  <a:pt x="0" y="0"/>
                </a:moveTo>
                <a:lnTo>
                  <a:pt x="796925" y="0"/>
                </a:lnTo>
              </a:path>
            </a:pathLst>
          </a:custGeom>
          <a:ln w="7493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5085588" y="4245864"/>
            <a:ext cx="782955" cy="0"/>
          </a:xfrm>
          <a:custGeom>
            <a:avLst/>
            <a:gdLst/>
            <a:ahLst/>
            <a:cxnLst/>
            <a:rect l="l" t="t" r="r" b="b"/>
            <a:pathLst>
              <a:path w="782954" h="0">
                <a:moveTo>
                  <a:pt x="0" y="0"/>
                </a:moveTo>
                <a:lnTo>
                  <a:pt x="782827" y="0"/>
                </a:lnTo>
              </a:path>
            </a:pathLst>
          </a:custGeom>
          <a:ln w="6095">
            <a:solidFill>
              <a:srgbClr val="28A3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5093208" y="4252658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7841" y="0"/>
                </a:lnTo>
              </a:path>
            </a:pathLst>
          </a:custGeom>
          <a:ln w="7493">
            <a:solidFill>
              <a:srgbClr val="28A2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5099303" y="425951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5760973" y="425951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599" y="0"/>
                </a:lnTo>
              </a:path>
            </a:pathLst>
          </a:custGeom>
          <a:ln w="5968">
            <a:solidFill>
              <a:srgbClr val="28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5106923" y="426637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5760846" y="426637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7493">
            <a:solidFill>
              <a:srgbClr val="279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5128767" y="4283709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7" y="0"/>
                </a:moveTo>
                <a:lnTo>
                  <a:pt x="0" y="0"/>
                </a:lnTo>
                <a:lnTo>
                  <a:pt x="14351" y="13588"/>
                </a:lnTo>
                <a:lnTo>
                  <a:pt x="64897" y="13588"/>
                </a:lnTo>
                <a:lnTo>
                  <a:pt x="6489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5114544" y="4270247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7111" y="6857"/>
                </a:lnTo>
                <a:lnTo>
                  <a:pt x="14223" y="13462"/>
                </a:lnTo>
                <a:lnTo>
                  <a:pt x="79120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5760720" y="4283709"/>
            <a:ext cx="65405" cy="13970"/>
          </a:xfrm>
          <a:custGeom>
            <a:avLst/>
            <a:gdLst/>
            <a:ahLst/>
            <a:cxnLst/>
            <a:rect l="l" t="t" r="r" b="b"/>
            <a:pathLst>
              <a:path w="65404" h="13970">
                <a:moveTo>
                  <a:pt x="64896" y="0"/>
                </a:moveTo>
                <a:lnTo>
                  <a:pt x="0" y="0"/>
                </a:lnTo>
                <a:lnTo>
                  <a:pt x="0" y="13588"/>
                </a:lnTo>
                <a:lnTo>
                  <a:pt x="50545" y="13588"/>
                </a:lnTo>
                <a:lnTo>
                  <a:pt x="64896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5760720" y="4270247"/>
            <a:ext cx="79375" cy="13970"/>
          </a:xfrm>
          <a:custGeom>
            <a:avLst/>
            <a:gdLst/>
            <a:ahLst/>
            <a:cxnLst/>
            <a:rect l="l" t="t" r="r" b="b"/>
            <a:pathLst>
              <a:path w="79375" h="13970">
                <a:moveTo>
                  <a:pt x="79120" y="0"/>
                </a:moveTo>
                <a:lnTo>
                  <a:pt x="0" y="0"/>
                </a:lnTo>
                <a:lnTo>
                  <a:pt x="0" y="13462"/>
                </a:lnTo>
                <a:lnTo>
                  <a:pt x="64896" y="13462"/>
                </a:lnTo>
                <a:lnTo>
                  <a:pt x="7912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5141976" y="429767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7238" y="6096"/>
                </a:lnTo>
                <a:lnTo>
                  <a:pt x="50546" y="6096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5760211" y="4297679"/>
            <a:ext cx="50800" cy="6350"/>
          </a:xfrm>
          <a:custGeom>
            <a:avLst/>
            <a:gdLst/>
            <a:ahLst/>
            <a:cxnLst/>
            <a:rect l="l" t="t" r="r" b="b"/>
            <a:pathLst>
              <a:path w="50800" h="6350">
                <a:moveTo>
                  <a:pt x="50546" y="0"/>
                </a:moveTo>
                <a:lnTo>
                  <a:pt x="0" y="0"/>
                </a:lnTo>
                <a:lnTo>
                  <a:pt x="0" y="6096"/>
                </a:lnTo>
                <a:lnTo>
                  <a:pt x="43307" y="6096"/>
                </a:lnTo>
                <a:lnTo>
                  <a:pt x="50546" y="0"/>
                </a:lnTo>
                <a:close/>
              </a:path>
            </a:pathLst>
          </a:custGeom>
          <a:solidFill>
            <a:srgbClr val="24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5149596" y="4303776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7365" y="7493"/>
                </a:lnTo>
                <a:lnTo>
                  <a:pt x="14604" y="14731"/>
                </a:lnTo>
                <a:lnTo>
                  <a:pt x="43179" y="14731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5760084" y="4303776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79" h="15239">
                <a:moveTo>
                  <a:pt x="43179" y="0"/>
                </a:moveTo>
                <a:lnTo>
                  <a:pt x="0" y="0"/>
                </a:lnTo>
                <a:lnTo>
                  <a:pt x="0" y="14731"/>
                </a:lnTo>
                <a:lnTo>
                  <a:pt x="28575" y="14731"/>
                </a:lnTo>
                <a:lnTo>
                  <a:pt x="35813" y="7493"/>
                </a:lnTo>
                <a:lnTo>
                  <a:pt x="43179" y="0"/>
                </a:lnTo>
                <a:close/>
              </a:path>
            </a:pathLst>
          </a:custGeom>
          <a:solidFill>
            <a:srgbClr val="24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5164835" y="4319015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14224" y="13461"/>
                </a:lnTo>
                <a:lnTo>
                  <a:pt x="28575" y="13461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5760973" y="4319015"/>
            <a:ext cx="28575" cy="13970"/>
          </a:xfrm>
          <a:custGeom>
            <a:avLst/>
            <a:gdLst/>
            <a:ahLst/>
            <a:cxnLst/>
            <a:rect l="l" t="t" r="r" b="b"/>
            <a:pathLst>
              <a:path w="28575" h="13970">
                <a:moveTo>
                  <a:pt x="28575" y="0"/>
                </a:moveTo>
                <a:lnTo>
                  <a:pt x="0" y="0"/>
                </a:lnTo>
                <a:lnTo>
                  <a:pt x="0" y="13461"/>
                </a:lnTo>
                <a:lnTo>
                  <a:pt x="14350" y="13461"/>
                </a:lnTo>
                <a:lnTo>
                  <a:pt x="21336" y="6730"/>
                </a:lnTo>
                <a:lnTo>
                  <a:pt x="28575" y="0"/>
                </a:lnTo>
                <a:close/>
              </a:path>
            </a:pathLst>
          </a:custGeom>
          <a:solidFill>
            <a:srgbClr val="24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5185790" y="433959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112" y="0"/>
                </a:moveTo>
                <a:lnTo>
                  <a:pt x="0" y="0"/>
                </a:lnTo>
                <a:lnTo>
                  <a:pt x="7112" y="6731"/>
                </a:lnTo>
                <a:lnTo>
                  <a:pt x="7112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5178552" y="4332732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7112" y="6731"/>
                </a:lnTo>
                <a:lnTo>
                  <a:pt x="14350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5759958" y="4339590"/>
            <a:ext cx="7620" cy="6985"/>
          </a:xfrm>
          <a:custGeom>
            <a:avLst/>
            <a:gdLst/>
            <a:ahLst/>
            <a:cxnLst/>
            <a:rect l="l" t="t" r="r" b="b"/>
            <a:pathLst>
              <a:path w="7620" h="6985">
                <a:moveTo>
                  <a:pt x="7238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5759958" y="4332732"/>
            <a:ext cx="14604" cy="6985"/>
          </a:xfrm>
          <a:custGeom>
            <a:avLst/>
            <a:gdLst/>
            <a:ahLst/>
            <a:cxnLst/>
            <a:rect l="l" t="t" r="r" b="b"/>
            <a:pathLst>
              <a:path w="14604" h="6985">
                <a:moveTo>
                  <a:pt x="14350" y="0"/>
                </a:moveTo>
                <a:lnTo>
                  <a:pt x="0" y="0"/>
                </a:lnTo>
                <a:lnTo>
                  <a:pt x="0" y="6731"/>
                </a:lnTo>
                <a:lnTo>
                  <a:pt x="7238" y="6731"/>
                </a:lnTo>
                <a:lnTo>
                  <a:pt x="14350" y="0"/>
                </a:lnTo>
                <a:close/>
              </a:path>
            </a:pathLst>
          </a:custGeom>
          <a:solidFill>
            <a:srgbClr val="24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 txBox="1"/>
          <p:nvPr/>
        </p:nvSpPr>
        <p:spPr>
          <a:xfrm>
            <a:off x="5409057" y="4000246"/>
            <a:ext cx="11239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b="1">
                <a:latin typeface="Times New Roman"/>
                <a:cs typeface="Times New Roman"/>
              </a:rPr>
              <a:t>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90" name="object 490"/>
          <p:cNvSpPr txBox="1"/>
          <p:nvPr/>
        </p:nvSpPr>
        <p:spPr>
          <a:xfrm>
            <a:off x="4163059" y="5689803"/>
            <a:ext cx="998219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960" marR="5080" indent="-48895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O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p</a:t>
            </a:r>
            <a:r>
              <a:rPr dirty="0" sz="1750" spc="-25" b="1">
                <a:solidFill>
                  <a:srgbClr val="043BE8"/>
                </a:solidFill>
                <a:latin typeface="Times New Roman"/>
                <a:cs typeface="Times New Roman"/>
              </a:rPr>
              <a:t>er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at</a:t>
            </a:r>
            <a:r>
              <a:rPr dirty="0" sz="1750" spc="5" b="1">
                <a:solidFill>
                  <a:srgbClr val="043BE8"/>
                </a:solidFill>
                <a:latin typeface="Times New Roman"/>
                <a:cs typeface="Times New Roman"/>
              </a:rPr>
              <a:t>i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n</a:t>
            </a:r>
            <a:r>
              <a:rPr dirty="0" sz="1750" b="1">
                <a:solidFill>
                  <a:srgbClr val="043BE8"/>
                </a:solidFill>
                <a:latin typeface="Times New Roman"/>
                <a:cs typeface="Times New Roman"/>
              </a:rPr>
              <a:t>g  </a:t>
            </a:r>
            <a:r>
              <a:rPr dirty="0" sz="1750" spc="-5" b="1">
                <a:solidFill>
                  <a:srgbClr val="043B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91" name="object 491"/>
          <p:cNvSpPr/>
          <p:nvPr/>
        </p:nvSpPr>
        <p:spPr>
          <a:xfrm>
            <a:off x="3131057" y="5538978"/>
            <a:ext cx="3052445" cy="138430"/>
          </a:xfrm>
          <a:custGeom>
            <a:avLst/>
            <a:gdLst/>
            <a:ahLst/>
            <a:cxnLst/>
            <a:rect l="l" t="t" r="r" b="b"/>
            <a:pathLst>
              <a:path w="3052445" h="138429">
                <a:moveTo>
                  <a:pt x="0" y="0"/>
                </a:moveTo>
                <a:lnTo>
                  <a:pt x="34162" y="33401"/>
                </a:lnTo>
                <a:lnTo>
                  <a:pt x="73533" y="47625"/>
                </a:lnTo>
                <a:lnTo>
                  <a:pt x="125221" y="58978"/>
                </a:lnTo>
                <a:lnTo>
                  <a:pt x="186690" y="66497"/>
                </a:lnTo>
                <a:lnTo>
                  <a:pt x="256158" y="69202"/>
                </a:lnTo>
                <a:lnTo>
                  <a:pt x="1273556" y="69202"/>
                </a:lnTo>
                <a:lnTo>
                  <a:pt x="1340484" y="71920"/>
                </a:lnTo>
                <a:lnTo>
                  <a:pt x="1401318" y="79438"/>
                </a:lnTo>
                <a:lnTo>
                  <a:pt x="1453388" y="90792"/>
                </a:lnTo>
                <a:lnTo>
                  <a:pt x="1493901" y="105041"/>
                </a:lnTo>
                <a:lnTo>
                  <a:pt x="1529461" y="138404"/>
                </a:lnTo>
                <a:lnTo>
                  <a:pt x="1538351" y="121234"/>
                </a:lnTo>
                <a:lnTo>
                  <a:pt x="1603120" y="90792"/>
                </a:lnTo>
                <a:lnTo>
                  <a:pt x="1654683" y="79438"/>
                </a:lnTo>
                <a:lnTo>
                  <a:pt x="1716278" y="71920"/>
                </a:lnTo>
                <a:lnTo>
                  <a:pt x="1785620" y="69202"/>
                </a:lnTo>
                <a:lnTo>
                  <a:pt x="2803017" y="69202"/>
                </a:lnTo>
                <a:lnTo>
                  <a:pt x="2869438" y="66497"/>
                </a:lnTo>
                <a:lnTo>
                  <a:pt x="2929001" y="58978"/>
                </a:lnTo>
                <a:lnTo>
                  <a:pt x="2979420" y="47625"/>
                </a:lnTo>
                <a:lnTo>
                  <a:pt x="3018282" y="33401"/>
                </a:lnTo>
                <a:lnTo>
                  <a:pt x="3043174" y="17145"/>
                </a:lnTo>
                <a:lnTo>
                  <a:pt x="3052064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3562984" y="1955292"/>
            <a:ext cx="0" cy="2633980"/>
          </a:xfrm>
          <a:custGeom>
            <a:avLst/>
            <a:gdLst/>
            <a:ahLst/>
            <a:cxnLst/>
            <a:rect l="l" t="t" r="r" b="b"/>
            <a:pathLst>
              <a:path w="0" h="2633979">
                <a:moveTo>
                  <a:pt x="0" y="0"/>
                </a:moveTo>
                <a:lnTo>
                  <a:pt x="0" y="2633472"/>
                </a:lnTo>
              </a:path>
            </a:pathLst>
          </a:custGeom>
          <a:ln w="33274">
            <a:solidFill>
              <a:srgbClr val="DFDF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2299716" y="1972754"/>
            <a:ext cx="1280160" cy="0"/>
          </a:xfrm>
          <a:custGeom>
            <a:avLst/>
            <a:gdLst/>
            <a:ahLst/>
            <a:cxnLst/>
            <a:rect l="l" t="t" r="r" b="b"/>
            <a:pathLst>
              <a:path w="1280160" h="0">
                <a:moveTo>
                  <a:pt x="0" y="0"/>
                </a:moveTo>
                <a:lnTo>
                  <a:pt x="1279906" y="0"/>
                </a:lnTo>
              </a:path>
            </a:pathLst>
          </a:custGeom>
          <a:ln w="34925">
            <a:solidFill>
              <a:srgbClr val="969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2299716" y="1990344"/>
            <a:ext cx="332105" cy="693420"/>
          </a:xfrm>
          <a:custGeom>
            <a:avLst/>
            <a:gdLst/>
            <a:ahLst/>
            <a:cxnLst/>
            <a:rect l="l" t="t" r="r" b="b"/>
            <a:pathLst>
              <a:path w="332105" h="693419">
                <a:moveTo>
                  <a:pt x="331723" y="0"/>
                </a:moveTo>
                <a:lnTo>
                  <a:pt x="0" y="0"/>
                </a:lnTo>
                <a:lnTo>
                  <a:pt x="0" y="693038"/>
                </a:lnTo>
                <a:lnTo>
                  <a:pt x="331723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2299716" y="1990344"/>
            <a:ext cx="664210" cy="1384935"/>
          </a:xfrm>
          <a:custGeom>
            <a:avLst/>
            <a:gdLst/>
            <a:ahLst/>
            <a:cxnLst/>
            <a:rect l="l" t="t" r="r" b="b"/>
            <a:pathLst>
              <a:path w="664210" h="1384935">
                <a:moveTo>
                  <a:pt x="664209" y="0"/>
                </a:moveTo>
                <a:lnTo>
                  <a:pt x="332104" y="0"/>
                </a:lnTo>
                <a:lnTo>
                  <a:pt x="0" y="692657"/>
                </a:lnTo>
                <a:lnTo>
                  <a:pt x="0" y="1384934"/>
                </a:lnTo>
                <a:lnTo>
                  <a:pt x="664209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2299716" y="1990344"/>
            <a:ext cx="830580" cy="1732280"/>
          </a:xfrm>
          <a:custGeom>
            <a:avLst/>
            <a:gdLst/>
            <a:ahLst/>
            <a:cxnLst/>
            <a:rect l="l" t="t" r="r" b="b"/>
            <a:pathLst>
              <a:path w="830580" h="1732279">
                <a:moveTo>
                  <a:pt x="830579" y="0"/>
                </a:moveTo>
                <a:lnTo>
                  <a:pt x="664590" y="0"/>
                </a:lnTo>
                <a:lnTo>
                  <a:pt x="0" y="1385696"/>
                </a:lnTo>
                <a:lnTo>
                  <a:pt x="0" y="1732279"/>
                </a:lnTo>
                <a:lnTo>
                  <a:pt x="830579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2299716" y="1990344"/>
            <a:ext cx="996950" cy="2078989"/>
          </a:xfrm>
          <a:custGeom>
            <a:avLst/>
            <a:gdLst/>
            <a:ahLst/>
            <a:cxnLst/>
            <a:rect l="l" t="t" r="r" b="b"/>
            <a:pathLst>
              <a:path w="996950" h="2078989">
                <a:moveTo>
                  <a:pt x="996569" y="0"/>
                </a:moveTo>
                <a:lnTo>
                  <a:pt x="830326" y="0"/>
                </a:lnTo>
                <a:lnTo>
                  <a:pt x="0" y="1732152"/>
                </a:lnTo>
                <a:lnTo>
                  <a:pt x="0" y="2078481"/>
                </a:lnTo>
                <a:lnTo>
                  <a:pt x="996569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2299716" y="1990344"/>
            <a:ext cx="1162685" cy="2426335"/>
          </a:xfrm>
          <a:custGeom>
            <a:avLst/>
            <a:gdLst/>
            <a:ahLst/>
            <a:cxnLst/>
            <a:rect l="l" t="t" r="r" b="b"/>
            <a:pathLst>
              <a:path w="1162685" h="2426335">
                <a:moveTo>
                  <a:pt x="1162304" y="0"/>
                </a:moveTo>
                <a:lnTo>
                  <a:pt x="996314" y="0"/>
                </a:lnTo>
                <a:lnTo>
                  <a:pt x="0" y="2079116"/>
                </a:lnTo>
                <a:lnTo>
                  <a:pt x="0" y="2425954"/>
                </a:lnTo>
                <a:lnTo>
                  <a:pt x="1162304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2299716" y="1990344"/>
            <a:ext cx="1252855" cy="2598420"/>
          </a:xfrm>
          <a:custGeom>
            <a:avLst/>
            <a:gdLst/>
            <a:ahLst/>
            <a:cxnLst/>
            <a:rect l="l" t="t" r="r" b="b"/>
            <a:pathLst>
              <a:path w="1252854" h="2598420">
                <a:moveTo>
                  <a:pt x="1252728" y="0"/>
                </a:moveTo>
                <a:lnTo>
                  <a:pt x="1162684" y="0"/>
                </a:lnTo>
                <a:lnTo>
                  <a:pt x="0" y="2424810"/>
                </a:lnTo>
                <a:lnTo>
                  <a:pt x="0" y="2597911"/>
                </a:lnTo>
                <a:lnTo>
                  <a:pt x="83057" y="2597911"/>
                </a:lnTo>
                <a:lnTo>
                  <a:pt x="1252728" y="159003"/>
                </a:lnTo>
                <a:lnTo>
                  <a:pt x="1252728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2382011" y="2148839"/>
            <a:ext cx="1170305" cy="2440305"/>
          </a:xfrm>
          <a:custGeom>
            <a:avLst/>
            <a:gdLst/>
            <a:ahLst/>
            <a:cxnLst/>
            <a:rect l="l" t="t" r="r" b="b"/>
            <a:pathLst>
              <a:path w="1170304" h="2440304">
                <a:moveTo>
                  <a:pt x="1169924" y="0"/>
                </a:moveTo>
                <a:lnTo>
                  <a:pt x="0" y="2439797"/>
                </a:lnTo>
                <a:lnTo>
                  <a:pt x="166243" y="2439797"/>
                </a:lnTo>
                <a:lnTo>
                  <a:pt x="1169924" y="346329"/>
                </a:lnTo>
                <a:lnTo>
                  <a:pt x="1169924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2549651" y="2494788"/>
            <a:ext cx="1002665" cy="2093595"/>
          </a:xfrm>
          <a:custGeom>
            <a:avLst/>
            <a:gdLst/>
            <a:ahLst/>
            <a:cxnLst/>
            <a:rect l="l" t="t" r="r" b="b"/>
            <a:pathLst>
              <a:path w="1002664" h="2093595">
                <a:moveTo>
                  <a:pt x="1002411" y="0"/>
                </a:moveTo>
                <a:lnTo>
                  <a:pt x="0" y="2093468"/>
                </a:lnTo>
                <a:lnTo>
                  <a:pt x="165862" y="2093468"/>
                </a:lnTo>
                <a:lnTo>
                  <a:pt x="1002411" y="346583"/>
                </a:lnTo>
                <a:lnTo>
                  <a:pt x="1002411" y="0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2715767" y="2842260"/>
            <a:ext cx="836930" cy="1746250"/>
          </a:xfrm>
          <a:custGeom>
            <a:avLst/>
            <a:gdLst/>
            <a:ahLst/>
            <a:cxnLst/>
            <a:rect l="l" t="t" r="r" b="b"/>
            <a:pathLst>
              <a:path w="836929" h="1746250">
                <a:moveTo>
                  <a:pt x="836676" y="0"/>
                </a:moveTo>
                <a:lnTo>
                  <a:pt x="0" y="1746250"/>
                </a:lnTo>
                <a:lnTo>
                  <a:pt x="166115" y="1746250"/>
                </a:lnTo>
                <a:lnTo>
                  <a:pt x="836676" y="346455"/>
                </a:lnTo>
                <a:lnTo>
                  <a:pt x="836676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881883" y="3188207"/>
            <a:ext cx="670560" cy="1400810"/>
          </a:xfrm>
          <a:custGeom>
            <a:avLst/>
            <a:gdLst/>
            <a:ahLst/>
            <a:cxnLst/>
            <a:rect l="l" t="t" r="r" b="b"/>
            <a:pathLst>
              <a:path w="670560" h="1400810">
                <a:moveTo>
                  <a:pt x="670052" y="0"/>
                </a:moveTo>
                <a:lnTo>
                  <a:pt x="0" y="1400428"/>
                </a:lnTo>
                <a:lnTo>
                  <a:pt x="165735" y="1400428"/>
                </a:lnTo>
                <a:lnTo>
                  <a:pt x="670052" y="346455"/>
                </a:lnTo>
                <a:lnTo>
                  <a:pt x="670052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3048000" y="3534155"/>
            <a:ext cx="504190" cy="1054735"/>
          </a:xfrm>
          <a:custGeom>
            <a:avLst/>
            <a:gdLst/>
            <a:ahLst/>
            <a:cxnLst/>
            <a:rect l="l" t="t" r="r" b="b"/>
            <a:pathLst>
              <a:path w="504189" h="1054735">
                <a:moveTo>
                  <a:pt x="504189" y="0"/>
                </a:moveTo>
                <a:lnTo>
                  <a:pt x="0" y="1054354"/>
                </a:lnTo>
                <a:lnTo>
                  <a:pt x="331597" y="1054354"/>
                </a:lnTo>
                <a:lnTo>
                  <a:pt x="504189" y="693293"/>
                </a:lnTo>
                <a:lnTo>
                  <a:pt x="504189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3380232" y="4227576"/>
            <a:ext cx="172085" cy="360680"/>
          </a:xfrm>
          <a:custGeom>
            <a:avLst/>
            <a:gdLst/>
            <a:ahLst/>
            <a:cxnLst/>
            <a:rect l="l" t="t" r="r" b="b"/>
            <a:pathLst>
              <a:path w="172085" h="360679">
                <a:moveTo>
                  <a:pt x="171830" y="0"/>
                </a:moveTo>
                <a:lnTo>
                  <a:pt x="0" y="360680"/>
                </a:lnTo>
                <a:lnTo>
                  <a:pt x="164972" y="360680"/>
                </a:lnTo>
                <a:lnTo>
                  <a:pt x="171830" y="346201"/>
                </a:lnTo>
                <a:lnTo>
                  <a:pt x="171830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3421126" y="2045207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5">
                <a:moveTo>
                  <a:pt x="0" y="0"/>
                </a:moveTo>
                <a:lnTo>
                  <a:pt x="0" y="1087754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2410967" y="2069464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513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410967" y="212891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410967" y="211494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956"/>
                </a:moveTo>
                <a:lnTo>
                  <a:pt x="982383" y="13956"/>
                </a:lnTo>
                <a:lnTo>
                  <a:pt x="982383" y="0"/>
                </a:lnTo>
                <a:lnTo>
                  <a:pt x="0" y="0"/>
                </a:lnTo>
                <a:lnTo>
                  <a:pt x="0" y="13956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410967" y="209399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39"/>
                </a:moveTo>
                <a:lnTo>
                  <a:pt x="982383" y="20939"/>
                </a:lnTo>
                <a:lnTo>
                  <a:pt x="982383" y="0"/>
                </a:lnTo>
                <a:lnTo>
                  <a:pt x="0" y="0"/>
                </a:lnTo>
                <a:lnTo>
                  <a:pt x="0" y="2093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410967" y="2184398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5">
                <a:moveTo>
                  <a:pt x="0" y="14225"/>
                </a:moveTo>
                <a:lnTo>
                  <a:pt x="982383" y="14225"/>
                </a:lnTo>
                <a:lnTo>
                  <a:pt x="982383" y="0"/>
                </a:lnTo>
                <a:lnTo>
                  <a:pt x="0" y="0"/>
                </a:lnTo>
                <a:lnTo>
                  <a:pt x="0" y="14225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410967" y="2148839"/>
            <a:ext cx="982344" cy="35560"/>
          </a:xfrm>
          <a:custGeom>
            <a:avLst/>
            <a:gdLst/>
            <a:ahLst/>
            <a:cxnLst/>
            <a:rect l="l" t="t" r="r" b="b"/>
            <a:pathLst>
              <a:path w="982345" h="35560">
                <a:moveTo>
                  <a:pt x="0" y="35432"/>
                </a:moveTo>
                <a:lnTo>
                  <a:pt x="982344" y="35432"/>
                </a:lnTo>
                <a:lnTo>
                  <a:pt x="982344" y="0"/>
                </a:lnTo>
                <a:lnTo>
                  <a:pt x="0" y="0"/>
                </a:lnTo>
                <a:lnTo>
                  <a:pt x="0" y="354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410967" y="219757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410967" y="223278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410967" y="221889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93"/>
                </a:moveTo>
                <a:lnTo>
                  <a:pt x="982383" y="13893"/>
                </a:lnTo>
                <a:lnTo>
                  <a:pt x="982383" y="0"/>
                </a:lnTo>
                <a:lnTo>
                  <a:pt x="0" y="0"/>
                </a:lnTo>
                <a:lnTo>
                  <a:pt x="0" y="13893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2410967" y="225400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2410967" y="226765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2410967" y="2287523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2410967" y="232254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2410967" y="23439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2410967" y="235758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2410967" y="2377462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2410967" y="239262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2410967" y="24124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2410967" y="24261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2410967" y="2447545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2410967" y="246121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2410967" y="248260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2410967" y="2496267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2410967" y="251607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2410967" y="253746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410967" y="255113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2410967" y="2572513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06"/>
                </a:moveTo>
                <a:lnTo>
                  <a:pt x="982395" y="13206"/>
                </a:lnTo>
                <a:lnTo>
                  <a:pt x="982395" y="0"/>
                </a:lnTo>
                <a:lnTo>
                  <a:pt x="0" y="0"/>
                </a:lnTo>
                <a:lnTo>
                  <a:pt x="0" y="13206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2410967" y="258618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2410967" y="262091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2"/>
                </a:moveTo>
                <a:lnTo>
                  <a:pt x="982383" y="19922"/>
                </a:lnTo>
                <a:lnTo>
                  <a:pt x="982383" y="0"/>
                </a:lnTo>
                <a:lnTo>
                  <a:pt x="0" y="0"/>
                </a:lnTo>
                <a:lnTo>
                  <a:pt x="0" y="1992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2410967" y="2607622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2410967" y="26410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410967" y="26547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2410967" y="26761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2410967" y="268982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410967" y="271115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410967" y="273103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90"/>
                </a:moveTo>
                <a:lnTo>
                  <a:pt x="982395" y="15090"/>
                </a:lnTo>
                <a:lnTo>
                  <a:pt x="982395" y="0"/>
                </a:lnTo>
                <a:lnTo>
                  <a:pt x="0" y="0"/>
                </a:lnTo>
                <a:lnTo>
                  <a:pt x="0" y="1509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410967" y="274467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410967" y="2766060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410967" y="28011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410967" y="281479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410967" y="283617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410967" y="2849820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410967" y="288353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410967" y="286965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410967" y="29047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581"/>
                </a:moveTo>
                <a:lnTo>
                  <a:pt x="982395" y="13581"/>
                </a:lnTo>
                <a:lnTo>
                  <a:pt x="982395" y="0"/>
                </a:lnTo>
                <a:lnTo>
                  <a:pt x="0" y="0"/>
                </a:lnTo>
                <a:lnTo>
                  <a:pt x="0" y="13581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410967" y="291841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6"/>
                </a:moveTo>
                <a:lnTo>
                  <a:pt x="982395" y="21126"/>
                </a:lnTo>
                <a:lnTo>
                  <a:pt x="982395" y="0"/>
                </a:lnTo>
                <a:lnTo>
                  <a:pt x="0" y="0"/>
                </a:lnTo>
                <a:lnTo>
                  <a:pt x="0" y="21126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410967" y="2939795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410967" y="2994718"/>
            <a:ext cx="982980" cy="13335"/>
          </a:xfrm>
          <a:custGeom>
            <a:avLst/>
            <a:gdLst/>
            <a:ahLst/>
            <a:cxnLst/>
            <a:rect l="l" t="t" r="r" b="b"/>
            <a:pathLst>
              <a:path w="982979" h="13335">
                <a:moveTo>
                  <a:pt x="0" y="13276"/>
                </a:moveTo>
                <a:lnTo>
                  <a:pt x="982383" y="13276"/>
                </a:lnTo>
                <a:lnTo>
                  <a:pt x="982383" y="0"/>
                </a:lnTo>
                <a:lnTo>
                  <a:pt x="0" y="0"/>
                </a:lnTo>
                <a:lnTo>
                  <a:pt x="0" y="13276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410967" y="2974865"/>
            <a:ext cx="982980" cy="20320"/>
          </a:xfrm>
          <a:custGeom>
            <a:avLst/>
            <a:gdLst/>
            <a:ahLst/>
            <a:cxnLst/>
            <a:rect l="l" t="t" r="r" b="b"/>
            <a:pathLst>
              <a:path w="982979" h="20319">
                <a:moveTo>
                  <a:pt x="0" y="19921"/>
                </a:moveTo>
                <a:lnTo>
                  <a:pt x="982383" y="19921"/>
                </a:lnTo>
                <a:lnTo>
                  <a:pt x="982383" y="0"/>
                </a:lnTo>
                <a:lnTo>
                  <a:pt x="0" y="0"/>
                </a:lnTo>
                <a:lnTo>
                  <a:pt x="0" y="1992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410967" y="3029330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410967" y="300840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927"/>
                </a:moveTo>
                <a:lnTo>
                  <a:pt x="982383" y="20927"/>
                </a:lnTo>
                <a:lnTo>
                  <a:pt x="982383" y="0"/>
                </a:lnTo>
                <a:lnTo>
                  <a:pt x="0" y="0"/>
                </a:lnTo>
                <a:lnTo>
                  <a:pt x="0" y="20927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410967" y="311246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2410967" y="3078607"/>
            <a:ext cx="982344" cy="34290"/>
          </a:xfrm>
          <a:custGeom>
            <a:avLst/>
            <a:gdLst/>
            <a:ahLst/>
            <a:cxnLst/>
            <a:rect l="l" t="t" r="r" b="b"/>
            <a:pathLst>
              <a:path w="982345" h="34289">
                <a:moveTo>
                  <a:pt x="0" y="33908"/>
                </a:moveTo>
                <a:lnTo>
                  <a:pt x="982344" y="33908"/>
                </a:lnTo>
                <a:lnTo>
                  <a:pt x="982344" y="0"/>
                </a:lnTo>
                <a:lnTo>
                  <a:pt x="0" y="0"/>
                </a:lnTo>
                <a:lnTo>
                  <a:pt x="0" y="3390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2410967" y="306480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02"/>
                </a:moveTo>
                <a:lnTo>
                  <a:pt x="982383" y="13802"/>
                </a:lnTo>
                <a:lnTo>
                  <a:pt x="982383" y="0"/>
                </a:lnTo>
                <a:lnTo>
                  <a:pt x="0" y="0"/>
                </a:lnTo>
                <a:lnTo>
                  <a:pt x="0" y="1380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599324" y="2747391"/>
            <a:ext cx="216646" cy="18319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768345" y="2495676"/>
            <a:ext cx="307975" cy="294640"/>
          </a:xfrm>
          <a:custGeom>
            <a:avLst/>
            <a:gdLst/>
            <a:ahLst/>
            <a:cxnLst/>
            <a:rect l="l" t="t" r="r" b="b"/>
            <a:pathLst>
              <a:path w="307975" h="294639">
                <a:moveTo>
                  <a:pt x="34036" y="273050"/>
                </a:moveTo>
                <a:lnTo>
                  <a:pt x="31750" y="274319"/>
                </a:lnTo>
                <a:lnTo>
                  <a:pt x="53848" y="294639"/>
                </a:lnTo>
                <a:lnTo>
                  <a:pt x="56006" y="293369"/>
                </a:lnTo>
                <a:lnTo>
                  <a:pt x="54864" y="290829"/>
                </a:lnTo>
                <a:lnTo>
                  <a:pt x="54991" y="288289"/>
                </a:lnTo>
                <a:lnTo>
                  <a:pt x="56387" y="287019"/>
                </a:lnTo>
                <a:lnTo>
                  <a:pt x="56896" y="285750"/>
                </a:lnTo>
                <a:lnTo>
                  <a:pt x="58039" y="285750"/>
                </a:lnTo>
                <a:lnTo>
                  <a:pt x="59817" y="284479"/>
                </a:lnTo>
                <a:lnTo>
                  <a:pt x="66421" y="281939"/>
                </a:lnTo>
                <a:lnTo>
                  <a:pt x="71120" y="279400"/>
                </a:lnTo>
                <a:lnTo>
                  <a:pt x="72440" y="278129"/>
                </a:lnTo>
                <a:lnTo>
                  <a:pt x="48260" y="278129"/>
                </a:lnTo>
                <a:lnTo>
                  <a:pt x="41402" y="275589"/>
                </a:lnTo>
                <a:lnTo>
                  <a:pt x="34036" y="273050"/>
                </a:lnTo>
                <a:close/>
              </a:path>
              <a:path w="307975" h="294639">
                <a:moveTo>
                  <a:pt x="83058" y="255269"/>
                </a:moveTo>
                <a:lnTo>
                  <a:pt x="58928" y="255269"/>
                </a:lnTo>
                <a:lnTo>
                  <a:pt x="64516" y="256539"/>
                </a:lnTo>
                <a:lnTo>
                  <a:pt x="66929" y="256539"/>
                </a:lnTo>
                <a:lnTo>
                  <a:pt x="70612" y="261619"/>
                </a:lnTo>
                <a:lnTo>
                  <a:pt x="71501" y="262889"/>
                </a:lnTo>
                <a:lnTo>
                  <a:pt x="71247" y="267969"/>
                </a:lnTo>
                <a:lnTo>
                  <a:pt x="70231" y="270510"/>
                </a:lnTo>
                <a:lnTo>
                  <a:pt x="68199" y="273050"/>
                </a:lnTo>
                <a:lnTo>
                  <a:pt x="65151" y="275589"/>
                </a:lnTo>
                <a:lnTo>
                  <a:pt x="60579" y="276860"/>
                </a:lnTo>
                <a:lnTo>
                  <a:pt x="48260" y="278129"/>
                </a:lnTo>
                <a:lnTo>
                  <a:pt x="72440" y="278129"/>
                </a:lnTo>
                <a:lnTo>
                  <a:pt x="77724" y="273050"/>
                </a:lnTo>
                <a:lnTo>
                  <a:pt x="80264" y="267969"/>
                </a:lnTo>
                <a:lnTo>
                  <a:pt x="83058" y="259079"/>
                </a:lnTo>
                <a:lnTo>
                  <a:pt x="83058" y="255269"/>
                </a:lnTo>
                <a:close/>
              </a:path>
              <a:path w="307975" h="294639">
                <a:moveTo>
                  <a:pt x="27812" y="196850"/>
                </a:moveTo>
                <a:lnTo>
                  <a:pt x="25654" y="199389"/>
                </a:lnTo>
                <a:lnTo>
                  <a:pt x="26035" y="201929"/>
                </a:lnTo>
                <a:lnTo>
                  <a:pt x="26035" y="204469"/>
                </a:lnTo>
                <a:lnTo>
                  <a:pt x="25781" y="204469"/>
                </a:lnTo>
                <a:lnTo>
                  <a:pt x="25400" y="205739"/>
                </a:lnTo>
                <a:lnTo>
                  <a:pt x="23876" y="207010"/>
                </a:lnTo>
                <a:lnTo>
                  <a:pt x="22606" y="208279"/>
                </a:lnTo>
                <a:lnTo>
                  <a:pt x="20828" y="208279"/>
                </a:lnTo>
                <a:lnTo>
                  <a:pt x="16129" y="209550"/>
                </a:lnTo>
                <a:lnTo>
                  <a:pt x="12192" y="212089"/>
                </a:lnTo>
                <a:lnTo>
                  <a:pt x="9017" y="214629"/>
                </a:lnTo>
                <a:lnTo>
                  <a:pt x="2921" y="220979"/>
                </a:lnTo>
                <a:lnTo>
                  <a:pt x="0" y="227329"/>
                </a:lnTo>
                <a:lnTo>
                  <a:pt x="508" y="233679"/>
                </a:lnTo>
                <a:lnTo>
                  <a:pt x="889" y="241300"/>
                </a:lnTo>
                <a:lnTo>
                  <a:pt x="23495" y="259079"/>
                </a:lnTo>
                <a:lnTo>
                  <a:pt x="35433" y="259079"/>
                </a:lnTo>
                <a:lnTo>
                  <a:pt x="46481" y="256539"/>
                </a:lnTo>
                <a:lnTo>
                  <a:pt x="53848" y="256539"/>
                </a:lnTo>
                <a:lnTo>
                  <a:pt x="58928" y="255269"/>
                </a:lnTo>
                <a:lnTo>
                  <a:pt x="83058" y="255269"/>
                </a:lnTo>
                <a:lnTo>
                  <a:pt x="83058" y="254000"/>
                </a:lnTo>
                <a:lnTo>
                  <a:pt x="81534" y="248919"/>
                </a:lnTo>
                <a:lnTo>
                  <a:pt x="80137" y="245110"/>
                </a:lnTo>
                <a:lnTo>
                  <a:pt x="77851" y="240029"/>
                </a:lnTo>
                <a:lnTo>
                  <a:pt x="70993" y="233679"/>
                </a:lnTo>
                <a:lnTo>
                  <a:pt x="18287" y="233679"/>
                </a:lnTo>
                <a:lnTo>
                  <a:pt x="16383" y="232410"/>
                </a:lnTo>
                <a:lnTo>
                  <a:pt x="14859" y="232410"/>
                </a:lnTo>
                <a:lnTo>
                  <a:pt x="13716" y="231139"/>
                </a:lnTo>
                <a:lnTo>
                  <a:pt x="12318" y="229869"/>
                </a:lnTo>
                <a:lnTo>
                  <a:pt x="11556" y="227329"/>
                </a:lnTo>
                <a:lnTo>
                  <a:pt x="11811" y="222250"/>
                </a:lnTo>
                <a:lnTo>
                  <a:pt x="14478" y="218439"/>
                </a:lnTo>
                <a:lnTo>
                  <a:pt x="17272" y="215900"/>
                </a:lnTo>
                <a:lnTo>
                  <a:pt x="21209" y="214629"/>
                </a:lnTo>
                <a:lnTo>
                  <a:pt x="31242" y="213360"/>
                </a:lnTo>
                <a:lnTo>
                  <a:pt x="44838" y="213360"/>
                </a:lnTo>
                <a:lnTo>
                  <a:pt x="27812" y="196850"/>
                </a:lnTo>
                <a:close/>
              </a:path>
              <a:path w="307975" h="294639">
                <a:moveTo>
                  <a:pt x="88151" y="189229"/>
                </a:moveTo>
                <a:lnTo>
                  <a:pt x="52578" y="189229"/>
                </a:lnTo>
                <a:lnTo>
                  <a:pt x="84201" y="220979"/>
                </a:lnTo>
                <a:lnTo>
                  <a:pt x="90424" y="228600"/>
                </a:lnTo>
                <a:lnTo>
                  <a:pt x="94487" y="231139"/>
                </a:lnTo>
                <a:lnTo>
                  <a:pt x="96266" y="232410"/>
                </a:lnTo>
                <a:lnTo>
                  <a:pt x="99568" y="234950"/>
                </a:lnTo>
                <a:lnTo>
                  <a:pt x="113030" y="234950"/>
                </a:lnTo>
                <a:lnTo>
                  <a:pt x="117348" y="232410"/>
                </a:lnTo>
                <a:lnTo>
                  <a:pt x="121158" y="228600"/>
                </a:lnTo>
                <a:lnTo>
                  <a:pt x="125898" y="222250"/>
                </a:lnTo>
                <a:lnTo>
                  <a:pt x="128317" y="215900"/>
                </a:lnTo>
                <a:lnTo>
                  <a:pt x="115062" y="215900"/>
                </a:lnTo>
                <a:lnTo>
                  <a:pt x="113792" y="214629"/>
                </a:lnTo>
                <a:lnTo>
                  <a:pt x="112522" y="214629"/>
                </a:lnTo>
                <a:lnTo>
                  <a:pt x="106806" y="208279"/>
                </a:lnTo>
                <a:lnTo>
                  <a:pt x="88151" y="189229"/>
                </a:lnTo>
                <a:close/>
              </a:path>
              <a:path w="307975" h="294639">
                <a:moveTo>
                  <a:pt x="56896" y="228600"/>
                </a:moveTo>
                <a:lnTo>
                  <a:pt x="49149" y="229869"/>
                </a:lnTo>
                <a:lnTo>
                  <a:pt x="28193" y="232410"/>
                </a:lnTo>
                <a:lnTo>
                  <a:pt x="21462" y="233679"/>
                </a:lnTo>
                <a:lnTo>
                  <a:pt x="70993" y="233679"/>
                </a:lnTo>
                <a:lnTo>
                  <a:pt x="66675" y="231139"/>
                </a:lnTo>
                <a:lnTo>
                  <a:pt x="56896" y="228600"/>
                </a:lnTo>
                <a:close/>
              </a:path>
              <a:path w="307975" h="294639">
                <a:moveTo>
                  <a:pt x="44838" y="213360"/>
                </a:moveTo>
                <a:lnTo>
                  <a:pt x="31242" y="213360"/>
                </a:lnTo>
                <a:lnTo>
                  <a:pt x="37973" y="215900"/>
                </a:lnTo>
                <a:lnTo>
                  <a:pt x="46481" y="218439"/>
                </a:lnTo>
                <a:lnTo>
                  <a:pt x="48768" y="217169"/>
                </a:lnTo>
                <a:lnTo>
                  <a:pt x="44838" y="213360"/>
                </a:lnTo>
                <a:close/>
              </a:path>
              <a:path w="307975" h="294639">
                <a:moveTo>
                  <a:pt x="126237" y="199389"/>
                </a:moveTo>
                <a:lnTo>
                  <a:pt x="122809" y="200660"/>
                </a:lnTo>
                <a:lnTo>
                  <a:pt x="124460" y="207010"/>
                </a:lnTo>
                <a:lnTo>
                  <a:pt x="123952" y="212089"/>
                </a:lnTo>
                <a:lnTo>
                  <a:pt x="121031" y="214629"/>
                </a:lnTo>
                <a:lnTo>
                  <a:pt x="120396" y="214629"/>
                </a:lnTo>
                <a:lnTo>
                  <a:pt x="119380" y="215900"/>
                </a:lnTo>
                <a:lnTo>
                  <a:pt x="128317" y="215900"/>
                </a:lnTo>
                <a:lnTo>
                  <a:pt x="128426" y="208279"/>
                </a:lnTo>
                <a:lnTo>
                  <a:pt x="126237" y="199389"/>
                </a:lnTo>
                <a:close/>
              </a:path>
              <a:path w="307975" h="294639">
                <a:moveTo>
                  <a:pt x="43180" y="142239"/>
                </a:moveTo>
                <a:lnTo>
                  <a:pt x="41021" y="144779"/>
                </a:lnTo>
                <a:lnTo>
                  <a:pt x="43180" y="152400"/>
                </a:lnTo>
                <a:lnTo>
                  <a:pt x="44450" y="161289"/>
                </a:lnTo>
                <a:lnTo>
                  <a:pt x="44534" y="163829"/>
                </a:lnTo>
                <a:lnTo>
                  <a:pt x="44632" y="175260"/>
                </a:lnTo>
                <a:lnTo>
                  <a:pt x="44338" y="180339"/>
                </a:lnTo>
                <a:lnTo>
                  <a:pt x="43614" y="187960"/>
                </a:lnTo>
                <a:lnTo>
                  <a:pt x="42545" y="194310"/>
                </a:lnTo>
                <a:lnTo>
                  <a:pt x="44704" y="196850"/>
                </a:lnTo>
                <a:lnTo>
                  <a:pt x="52578" y="189229"/>
                </a:lnTo>
                <a:lnTo>
                  <a:pt x="88151" y="189229"/>
                </a:lnTo>
                <a:lnTo>
                  <a:pt x="70739" y="171450"/>
                </a:lnTo>
                <a:lnTo>
                  <a:pt x="77262" y="165100"/>
                </a:lnTo>
                <a:lnTo>
                  <a:pt x="64516" y="165100"/>
                </a:lnTo>
                <a:lnTo>
                  <a:pt x="43180" y="142239"/>
                </a:lnTo>
                <a:close/>
              </a:path>
              <a:path w="307975" h="294639">
                <a:moveTo>
                  <a:pt x="141986" y="106679"/>
                </a:moveTo>
                <a:lnTo>
                  <a:pt x="134747" y="106679"/>
                </a:lnTo>
                <a:lnTo>
                  <a:pt x="127635" y="107950"/>
                </a:lnTo>
                <a:lnTo>
                  <a:pt x="97661" y="139700"/>
                </a:lnTo>
                <a:lnTo>
                  <a:pt x="97662" y="148589"/>
                </a:lnTo>
                <a:lnTo>
                  <a:pt x="118393" y="184150"/>
                </a:lnTo>
                <a:lnTo>
                  <a:pt x="140843" y="193039"/>
                </a:lnTo>
                <a:lnTo>
                  <a:pt x="148961" y="193039"/>
                </a:lnTo>
                <a:lnTo>
                  <a:pt x="156733" y="191769"/>
                </a:lnTo>
                <a:lnTo>
                  <a:pt x="164149" y="187960"/>
                </a:lnTo>
                <a:lnTo>
                  <a:pt x="171196" y="182879"/>
                </a:lnTo>
                <a:lnTo>
                  <a:pt x="173173" y="180339"/>
                </a:lnTo>
                <a:lnTo>
                  <a:pt x="155956" y="180339"/>
                </a:lnTo>
                <a:lnTo>
                  <a:pt x="152654" y="179069"/>
                </a:lnTo>
                <a:lnTo>
                  <a:pt x="144780" y="173989"/>
                </a:lnTo>
                <a:lnTo>
                  <a:pt x="140208" y="168910"/>
                </a:lnTo>
                <a:lnTo>
                  <a:pt x="135762" y="165100"/>
                </a:lnTo>
                <a:lnTo>
                  <a:pt x="129859" y="158750"/>
                </a:lnTo>
                <a:lnTo>
                  <a:pt x="124729" y="152400"/>
                </a:lnTo>
                <a:lnTo>
                  <a:pt x="120386" y="147319"/>
                </a:lnTo>
                <a:lnTo>
                  <a:pt x="112522" y="138429"/>
                </a:lnTo>
                <a:lnTo>
                  <a:pt x="110490" y="133350"/>
                </a:lnTo>
                <a:lnTo>
                  <a:pt x="110426" y="132079"/>
                </a:lnTo>
                <a:lnTo>
                  <a:pt x="110362" y="127000"/>
                </a:lnTo>
                <a:lnTo>
                  <a:pt x="111506" y="124460"/>
                </a:lnTo>
                <a:lnTo>
                  <a:pt x="113665" y="123189"/>
                </a:lnTo>
                <a:lnTo>
                  <a:pt x="115443" y="120650"/>
                </a:lnTo>
                <a:lnTo>
                  <a:pt x="117348" y="120650"/>
                </a:lnTo>
                <a:lnTo>
                  <a:pt x="119380" y="119379"/>
                </a:lnTo>
                <a:lnTo>
                  <a:pt x="165100" y="119379"/>
                </a:lnTo>
                <a:lnTo>
                  <a:pt x="162814" y="116839"/>
                </a:lnTo>
                <a:lnTo>
                  <a:pt x="156337" y="113029"/>
                </a:lnTo>
                <a:lnTo>
                  <a:pt x="149098" y="110489"/>
                </a:lnTo>
                <a:lnTo>
                  <a:pt x="141986" y="106679"/>
                </a:lnTo>
                <a:close/>
              </a:path>
              <a:path w="307975" h="294639">
                <a:moveTo>
                  <a:pt x="165100" y="119379"/>
                </a:moveTo>
                <a:lnTo>
                  <a:pt x="122174" y="119379"/>
                </a:lnTo>
                <a:lnTo>
                  <a:pt x="125349" y="120650"/>
                </a:lnTo>
                <a:lnTo>
                  <a:pt x="128778" y="121919"/>
                </a:lnTo>
                <a:lnTo>
                  <a:pt x="132206" y="124460"/>
                </a:lnTo>
                <a:lnTo>
                  <a:pt x="137541" y="129539"/>
                </a:lnTo>
                <a:lnTo>
                  <a:pt x="144653" y="135889"/>
                </a:lnTo>
                <a:lnTo>
                  <a:pt x="152848" y="144779"/>
                </a:lnTo>
                <a:lnTo>
                  <a:pt x="159353" y="152400"/>
                </a:lnTo>
                <a:lnTo>
                  <a:pt x="164191" y="157479"/>
                </a:lnTo>
                <a:lnTo>
                  <a:pt x="167386" y="162560"/>
                </a:lnTo>
                <a:lnTo>
                  <a:pt x="169291" y="165100"/>
                </a:lnTo>
                <a:lnTo>
                  <a:pt x="170180" y="168910"/>
                </a:lnTo>
                <a:lnTo>
                  <a:pt x="169672" y="173989"/>
                </a:lnTo>
                <a:lnTo>
                  <a:pt x="168529" y="176529"/>
                </a:lnTo>
                <a:lnTo>
                  <a:pt x="166624" y="177800"/>
                </a:lnTo>
                <a:lnTo>
                  <a:pt x="164592" y="180339"/>
                </a:lnTo>
                <a:lnTo>
                  <a:pt x="173173" y="180339"/>
                </a:lnTo>
                <a:lnTo>
                  <a:pt x="177129" y="175260"/>
                </a:lnTo>
                <a:lnTo>
                  <a:pt x="181038" y="167639"/>
                </a:lnTo>
                <a:lnTo>
                  <a:pt x="182947" y="160019"/>
                </a:lnTo>
                <a:lnTo>
                  <a:pt x="182880" y="151129"/>
                </a:lnTo>
                <a:lnTo>
                  <a:pt x="181262" y="143510"/>
                </a:lnTo>
                <a:lnTo>
                  <a:pt x="178323" y="135889"/>
                </a:lnTo>
                <a:lnTo>
                  <a:pt x="174075" y="129539"/>
                </a:lnTo>
                <a:lnTo>
                  <a:pt x="168529" y="123189"/>
                </a:lnTo>
                <a:lnTo>
                  <a:pt x="165100" y="119379"/>
                </a:lnTo>
                <a:close/>
              </a:path>
              <a:path w="307975" h="294639">
                <a:moveTo>
                  <a:pt x="78867" y="151129"/>
                </a:moveTo>
                <a:lnTo>
                  <a:pt x="64516" y="165100"/>
                </a:lnTo>
                <a:lnTo>
                  <a:pt x="77262" y="165100"/>
                </a:lnTo>
                <a:lnTo>
                  <a:pt x="85090" y="157479"/>
                </a:lnTo>
                <a:lnTo>
                  <a:pt x="78867" y="151129"/>
                </a:lnTo>
                <a:close/>
              </a:path>
              <a:path w="307975" h="294639">
                <a:moveTo>
                  <a:pt x="193837" y="83819"/>
                </a:moveTo>
                <a:lnTo>
                  <a:pt x="155067" y="83819"/>
                </a:lnTo>
                <a:lnTo>
                  <a:pt x="156972" y="85089"/>
                </a:lnTo>
                <a:lnTo>
                  <a:pt x="158877" y="85089"/>
                </a:lnTo>
                <a:lnTo>
                  <a:pt x="162052" y="87629"/>
                </a:lnTo>
                <a:lnTo>
                  <a:pt x="166497" y="91439"/>
                </a:lnTo>
                <a:lnTo>
                  <a:pt x="199517" y="125729"/>
                </a:lnTo>
                <a:lnTo>
                  <a:pt x="206375" y="133350"/>
                </a:lnTo>
                <a:lnTo>
                  <a:pt x="206883" y="138429"/>
                </a:lnTo>
                <a:lnTo>
                  <a:pt x="205867" y="140969"/>
                </a:lnTo>
                <a:lnTo>
                  <a:pt x="203454" y="143510"/>
                </a:lnTo>
                <a:lnTo>
                  <a:pt x="205740" y="146050"/>
                </a:lnTo>
                <a:lnTo>
                  <a:pt x="235680" y="116839"/>
                </a:lnTo>
                <a:lnTo>
                  <a:pt x="229235" y="116839"/>
                </a:lnTo>
                <a:lnTo>
                  <a:pt x="227076" y="115569"/>
                </a:lnTo>
                <a:lnTo>
                  <a:pt x="224917" y="115569"/>
                </a:lnTo>
                <a:lnTo>
                  <a:pt x="221869" y="113029"/>
                </a:lnTo>
                <a:lnTo>
                  <a:pt x="217678" y="107950"/>
                </a:lnTo>
                <a:lnTo>
                  <a:pt x="193837" y="83819"/>
                </a:lnTo>
                <a:close/>
              </a:path>
              <a:path w="307975" h="294639">
                <a:moveTo>
                  <a:pt x="234696" y="113029"/>
                </a:moveTo>
                <a:lnTo>
                  <a:pt x="231775" y="115569"/>
                </a:lnTo>
                <a:lnTo>
                  <a:pt x="229235" y="116839"/>
                </a:lnTo>
                <a:lnTo>
                  <a:pt x="235680" y="116839"/>
                </a:lnTo>
                <a:lnTo>
                  <a:pt x="236981" y="115569"/>
                </a:lnTo>
                <a:lnTo>
                  <a:pt x="234696" y="113029"/>
                </a:lnTo>
                <a:close/>
              </a:path>
              <a:path w="307975" h="294639">
                <a:moveTo>
                  <a:pt x="234289" y="54610"/>
                </a:moveTo>
                <a:lnTo>
                  <a:pt x="197485" y="54610"/>
                </a:lnTo>
                <a:lnTo>
                  <a:pt x="201041" y="57150"/>
                </a:lnTo>
                <a:lnTo>
                  <a:pt x="204470" y="59689"/>
                </a:lnTo>
                <a:lnTo>
                  <a:pt x="209804" y="66039"/>
                </a:lnTo>
                <a:lnTo>
                  <a:pt x="238379" y="95250"/>
                </a:lnTo>
                <a:lnTo>
                  <a:pt x="240411" y="97789"/>
                </a:lnTo>
                <a:lnTo>
                  <a:pt x="241173" y="99060"/>
                </a:lnTo>
                <a:lnTo>
                  <a:pt x="241808" y="100329"/>
                </a:lnTo>
                <a:lnTo>
                  <a:pt x="242062" y="101600"/>
                </a:lnTo>
                <a:lnTo>
                  <a:pt x="241554" y="105410"/>
                </a:lnTo>
                <a:lnTo>
                  <a:pt x="240665" y="106679"/>
                </a:lnTo>
                <a:lnTo>
                  <a:pt x="239014" y="109219"/>
                </a:lnTo>
                <a:lnTo>
                  <a:pt x="241300" y="110489"/>
                </a:lnTo>
                <a:lnTo>
                  <a:pt x="271305" y="82550"/>
                </a:lnTo>
                <a:lnTo>
                  <a:pt x="264668" y="82550"/>
                </a:lnTo>
                <a:lnTo>
                  <a:pt x="262128" y="81279"/>
                </a:lnTo>
                <a:lnTo>
                  <a:pt x="260350" y="81279"/>
                </a:lnTo>
                <a:lnTo>
                  <a:pt x="257302" y="78739"/>
                </a:lnTo>
                <a:lnTo>
                  <a:pt x="253111" y="73660"/>
                </a:lnTo>
                <a:lnTo>
                  <a:pt x="234289" y="54610"/>
                </a:lnTo>
                <a:close/>
              </a:path>
              <a:path w="307975" h="294639">
                <a:moveTo>
                  <a:pt x="171958" y="60960"/>
                </a:moveTo>
                <a:lnTo>
                  <a:pt x="147320" y="85089"/>
                </a:lnTo>
                <a:lnTo>
                  <a:pt x="149606" y="87629"/>
                </a:lnTo>
                <a:lnTo>
                  <a:pt x="152654" y="85089"/>
                </a:lnTo>
                <a:lnTo>
                  <a:pt x="155067" y="83819"/>
                </a:lnTo>
                <a:lnTo>
                  <a:pt x="193837" y="83819"/>
                </a:lnTo>
                <a:lnTo>
                  <a:pt x="186309" y="76200"/>
                </a:lnTo>
                <a:lnTo>
                  <a:pt x="185420" y="71119"/>
                </a:lnTo>
                <a:lnTo>
                  <a:pt x="185420" y="68579"/>
                </a:lnTo>
                <a:lnTo>
                  <a:pt x="179705" y="68579"/>
                </a:lnTo>
                <a:lnTo>
                  <a:pt x="171958" y="60960"/>
                </a:lnTo>
                <a:close/>
              </a:path>
              <a:path w="307975" h="294639">
                <a:moveTo>
                  <a:pt x="270383" y="78739"/>
                </a:moveTo>
                <a:lnTo>
                  <a:pt x="267462" y="81279"/>
                </a:lnTo>
                <a:lnTo>
                  <a:pt x="264668" y="82550"/>
                </a:lnTo>
                <a:lnTo>
                  <a:pt x="271305" y="82550"/>
                </a:lnTo>
                <a:lnTo>
                  <a:pt x="272669" y="81279"/>
                </a:lnTo>
                <a:lnTo>
                  <a:pt x="270383" y="78739"/>
                </a:lnTo>
                <a:close/>
              </a:path>
              <a:path w="307975" h="294639">
                <a:moveTo>
                  <a:pt x="269732" y="20319"/>
                </a:moveTo>
                <a:lnTo>
                  <a:pt x="232918" y="20319"/>
                </a:lnTo>
                <a:lnTo>
                  <a:pt x="234696" y="21589"/>
                </a:lnTo>
                <a:lnTo>
                  <a:pt x="236601" y="22860"/>
                </a:lnTo>
                <a:lnTo>
                  <a:pt x="240156" y="26669"/>
                </a:lnTo>
                <a:lnTo>
                  <a:pt x="274574" y="62229"/>
                </a:lnTo>
                <a:lnTo>
                  <a:pt x="277495" y="69850"/>
                </a:lnTo>
                <a:lnTo>
                  <a:pt x="276606" y="72389"/>
                </a:lnTo>
                <a:lnTo>
                  <a:pt x="274320" y="74929"/>
                </a:lnTo>
                <a:lnTo>
                  <a:pt x="276606" y="77469"/>
                </a:lnTo>
                <a:lnTo>
                  <a:pt x="306546" y="48260"/>
                </a:lnTo>
                <a:lnTo>
                  <a:pt x="300228" y="48260"/>
                </a:lnTo>
                <a:lnTo>
                  <a:pt x="298196" y="46989"/>
                </a:lnTo>
                <a:lnTo>
                  <a:pt x="296291" y="46989"/>
                </a:lnTo>
                <a:lnTo>
                  <a:pt x="293116" y="44450"/>
                </a:lnTo>
                <a:lnTo>
                  <a:pt x="288544" y="39369"/>
                </a:lnTo>
                <a:lnTo>
                  <a:pt x="269732" y="20319"/>
                </a:lnTo>
                <a:close/>
              </a:path>
              <a:path w="307975" h="294639">
                <a:moveTo>
                  <a:pt x="210185" y="34289"/>
                </a:moveTo>
                <a:lnTo>
                  <a:pt x="205486" y="34289"/>
                </a:lnTo>
                <a:lnTo>
                  <a:pt x="196723" y="35560"/>
                </a:lnTo>
                <a:lnTo>
                  <a:pt x="179552" y="64769"/>
                </a:lnTo>
                <a:lnTo>
                  <a:pt x="179705" y="68579"/>
                </a:lnTo>
                <a:lnTo>
                  <a:pt x="185420" y="68579"/>
                </a:lnTo>
                <a:lnTo>
                  <a:pt x="185420" y="66039"/>
                </a:lnTo>
                <a:lnTo>
                  <a:pt x="186690" y="60960"/>
                </a:lnTo>
                <a:lnTo>
                  <a:pt x="187833" y="58419"/>
                </a:lnTo>
                <a:lnTo>
                  <a:pt x="189484" y="57150"/>
                </a:lnTo>
                <a:lnTo>
                  <a:pt x="190754" y="55879"/>
                </a:lnTo>
                <a:lnTo>
                  <a:pt x="192151" y="54610"/>
                </a:lnTo>
                <a:lnTo>
                  <a:pt x="234289" y="54610"/>
                </a:lnTo>
                <a:lnTo>
                  <a:pt x="221742" y="41910"/>
                </a:lnTo>
                <a:lnTo>
                  <a:pt x="220980" y="36829"/>
                </a:lnTo>
                <a:lnTo>
                  <a:pt x="215265" y="36829"/>
                </a:lnTo>
                <a:lnTo>
                  <a:pt x="210185" y="34289"/>
                </a:lnTo>
                <a:close/>
              </a:path>
              <a:path w="307975" h="294639">
                <a:moveTo>
                  <a:pt x="305689" y="44450"/>
                </a:moveTo>
                <a:lnTo>
                  <a:pt x="302641" y="46989"/>
                </a:lnTo>
                <a:lnTo>
                  <a:pt x="300228" y="48260"/>
                </a:lnTo>
                <a:lnTo>
                  <a:pt x="306546" y="48260"/>
                </a:lnTo>
                <a:lnTo>
                  <a:pt x="307848" y="46989"/>
                </a:lnTo>
                <a:lnTo>
                  <a:pt x="305689" y="44450"/>
                </a:lnTo>
                <a:close/>
              </a:path>
              <a:path w="307975" h="294639">
                <a:moveTo>
                  <a:pt x="245745" y="0"/>
                </a:moveTo>
                <a:lnTo>
                  <a:pt x="232918" y="0"/>
                </a:lnTo>
                <a:lnTo>
                  <a:pt x="228727" y="2539"/>
                </a:lnTo>
                <a:lnTo>
                  <a:pt x="214884" y="30479"/>
                </a:lnTo>
                <a:lnTo>
                  <a:pt x="215265" y="36829"/>
                </a:lnTo>
                <a:lnTo>
                  <a:pt x="220980" y="36829"/>
                </a:lnTo>
                <a:lnTo>
                  <a:pt x="220980" y="33019"/>
                </a:lnTo>
                <a:lnTo>
                  <a:pt x="221615" y="30479"/>
                </a:lnTo>
                <a:lnTo>
                  <a:pt x="222123" y="26669"/>
                </a:lnTo>
                <a:lnTo>
                  <a:pt x="223393" y="24129"/>
                </a:lnTo>
                <a:lnTo>
                  <a:pt x="225171" y="22860"/>
                </a:lnTo>
                <a:lnTo>
                  <a:pt x="226441" y="21589"/>
                </a:lnTo>
                <a:lnTo>
                  <a:pt x="227965" y="20319"/>
                </a:lnTo>
                <a:lnTo>
                  <a:pt x="269732" y="20319"/>
                </a:lnTo>
                <a:lnTo>
                  <a:pt x="258445" y="8889"/>
                </a:lnTo>
                <a:lnTo>
                  <a:pt x="253365" y="5079"/>
                </a:lnTo>
                <a:lnTo>
                  <a:pt x="245745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3036316" y="2323592"/>
            <a:ext cx="190119" cy="1954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3421126" y="3451859"/>
            <a:ext cx="0" cy="1087755"/>
          </a:xfrm>
          <a:custGeom>
            <a:avLst/>
            <a:gdLst/>
            <a:ahLst/>
            <a:cxnLst/>
            <a:rect l="l" t="t" r="r" b="b"/>
            <a:pathLst>
              <a:path w="0" h="1087754">
                <a:moveTo>
                  <a:pt x="0" y="0"/>
                </a:moveTo>
                <a:lnTo>
                  <a:pt x="0" y="1087501"/>
                </a:lnTo>
              </a:path>
            </a:pathLst>
          </a:custGeom>
          <a:ln w="54355">
            <a:solidFill>
              <a:srgbClr val="DF85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410967" y="3476053"/>
            <a:ext cx="1037590" cy="0"/>
          </a:xfrm>
          <a:custGeom>
            <a:avLst/>
            <a:gdLst/>
            <a:ahLst/>
            <a:cxnLst/>
            <a:rect l="l" t="t" r="r" b="b"/>
            <a:pathLst>
              <a:path w="1037589" h="0">
                <a:moveTo>
                  <a:pt x="0" y="0"/>
                </a:moveTo>
                <a:lnTo>
                  <a:pt x="1037335" y="0"/>
                </a:lnTo>
              </a:path>
            </a:pathLst>
          </a:custGeom>
          <a:ln w="48387">
            <a:solidFill>
              <a:srgbClr val="96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410967" y="353544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941"/>
                </a:moveTo>
                <a:lnTo>
                  <a:pt x="982383" y="20941"/>
                </a:lnTo>
                <a:lnTo>
                  <a:pt x="982383" y="0"/>
                </a:lnTo>
                <a:lnTo>
                  <a:pt x="0" y="0"/>
                </a:lnTo>
                <a:lnTo>
                  <a:pt x="0" y="20941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410967" y="3500628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410967" y="359019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07"/>
                </a:moveTo>
                <a:lnTo>
                  <a:pt x="982383" y="13807"/>
                </a:lnTo>
                <a:lnTo>
                  <a:pt x="982383" y="0"/>
                </a:lnTo>
                <a:lnTo>
                  <a:pt x="0" y="0"/>
                </a:lnTo>
                <a:lnTo>
                  <a:pt x="0" y="13807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410967" y="3555491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410967" y="36042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410967" y="363943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7"/>
                </a:moveTo>
                <a:lnTo>
                  <a:pt x="982383" y="20827"/>
                </a:lnTo>
                <a:lnTo>
                  <a:pt x="982383" y="0"/>
                </a:lnTo>
                <a:lnTo>
                  <a:pt x="0" y="0"/>
                </a:lnTo>
                <a:lnTo>
                  <a:pt x="0" y="20827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410967" y="362555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410967" y="366065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83" y="13580"/>
                </a:lnTo>
                <a:lnTo>
                  <a:pt x="982383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410967" y="367433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410967" y="369417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671"/>
                </a:moveTo>
                <a:lnTo>
                  <a:pt x="982344" y="34671"/>
                </a:lnTo>
                <a:lnTo>
                  <a:pt x="982344" y="0"/>
                </a:lnTo>
                <a:lnTo>
                  <a:pt x="0" y="0"/>
                </a:lnTo>
                <a:lnTo>
                  <a:pt x="0" y="34671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410967" y="372918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410967" y="37505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410967" y="376423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410967" y="3784116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5088"/>
                </a:moveTo>
                <a:lnTo>
                  <a:pt x="982395" y="15088"/>
                </a:lnTo>
                <a:lnTo>
                  <a:pt x="982395" y="0"/>
                </a:lnTo>
                <a:lnTo>
                  <a:pt x="0" y="0"/>
                </a:lnTo>
                <a:lnTo>
                  <a:pt x="0" y="15088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2410967" y="379930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2"/>
                </a:moveTo>
                <a:lnTo>
                  <a:pt x="982395" y="20732"/>
                </a:lnTo>
                <a:lnTo>
                  <a:pt x="982395" y="0"/>
                </a:lnTo>
                <a:lnTo>
                  <a:pt x="0" y="0"/>
                </a:lnTo>
                <a:lnTo>
                  <a:pt x="0" y="207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2410967" y="381915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2410967" y="38328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2410967" y="38542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2410967" y="386786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2410967" y="388925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2410967" y="3902904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410967" y="392274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34"/>
                </a:moveTo>
                <a:lnTo>
                  <a:pt x="982395" y="20734"/>
                </a:lnTo>
                <a:lnTo>
                  <a:pt x="982395" y="0"/>
                </a:lnTo>
                <a:lnTo>
                  <a:pt x="0" y="0"/>
                </a:lnTo>
                <a:lnTo>
                  <a:pt x="0" y="20734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410967" y="394412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410967" y="3957782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410967" y="39791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410967" y="399283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410967" y="402653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410967" y="401265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2410967" y="4047800"/>
            <a:ext cx="982980" cy="15240"/>
          </a:xfrm>
          <a:custGeom>
            <a:avLst/>
            <a:gdLst/>
            <a:ahLst/>
            <a:cxnLst/>
            <a:rect l="l" t="t" r="r" b="b"/>
            <a:pathLst>
              <a:path w="982979" h="15239">
                <a:moveTo>
                  <a:pt x="0" y="14674"/>
                </a:moveTo>
                <a:lnTo>
                  <a:pt x="982395" y="14674"/>
                </a:lnTo>
                <a:lnTo>
                  <a:pt x="982395" y="0"/>
                </a:lnTo>
                <a:lnTo>
                  <a:pt x="0" y="0"/>
                </a:lnTo>
                <a:lnTo>
                  <a:pt x="0" y="14674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2410967" y="406141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2410967" y="40828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2410967" y="409646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2410967" y="4117788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2410967" y="413766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2410967" y="4151330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2410967" y="4172711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2410967" y="420777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2410967" y="422143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2410967" y="424282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410967" y="4256472"/>
            <a:ext cx="982980" cy="19685"/>
          </a:xfrm>
          <a:custGeom>
            <a:avLst/>
            <a:gdLst/>
            <a:ahLst/>
            <a:cxnLst/>
            <a:rect l="l" t="t" r="r" b="b"/>
            <a:pathLst>
              <a:path w="982979" h="19685">
                <a:moveTo>
                  <a:pt x="0" y="19617"/>
                </a:moveTo>
                <a:lnTo>
                  <a:pt x="982395" y="19617"/>
                </a:lnTo>
                <a:lnTo>
                  <a:pt x="982395" y="0"/>
                </a:lnTo>
                <a:lnTo>
                  <a:pt x="0" y="0"/>
                </a:lnTo>
                <a:lnTo>
                  <a:pt x="0" y="19617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410967" y="429033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057"/>
                </a:moveTo>
                <a:lnTo>
                  <a:pt x="982383" y="21057"/>
                </a:lnTo>
                <a:lnTo>
                  <a:pt x="982383" y="0"/>
                </a:lnTo>
                <a:lnTo>
                  <a:pt x="0" y="0"/>
                </a:lnTo>
                <a:lnTo>
                  <a:pt x="0" y="21057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410967" y="427630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79"/>
                </a:moveTo>
                <a:lnTo>
                  <a:pt x="982383" y="13879"/>
                </a:lnTo>
                <a:lnTo>
                  <a:pt x="982383" y="0"/>
                </a:lnTo>
                <a:lnTo>
                  <a:pt x="0" y="0"/>
                </a:lnTo>
                <a:lnTo>
                  <a:pt x="0" y="1387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2410967" y="431140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80"/>
                </a:moveTo>
                <a:lnTo>
                  <a:pt x="982395" y="13580"/>
                </a:lnTo>
                <a:lnTo>
                  <a:pt x="982395" y="0"/>
                </a:lnTo>
                <a:lnTo>
                  <a:pt x="0" y="0"/>
                </a:lnTo>
                <a:lnTo>
                  <a:pt x="0" y="1358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410967" y="432506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27"/>
                </a:moveTo>
                <a:lnTo>
                  <a:pt x="982395" y="21127"/>
                </a:lnTo>
                <a:lnTo>
                  <a:pt x="982395" y="0"/>
                </a:lnTo>
                <a:lnTo>
                  <a:pt x="0" y="0"/>
                </a:lnTo>
                <a:lnTo>
                  <a:pt x="0" y="21127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410967" y="436723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410967" y="434644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26"/>
                </a:moveTo>
                <a:lnTo>
                  <a:pt x="982383" y="20826"/>
                </a:lnTo>
                <a:lnTo>
                  <a:pt x="982383" y="0"/>
                </a:lnTo>
                <a:lnTo>
                  <a:pt x="0" y="0"/>
                </a:lnTo>
                <a:lnTo>
                  <a:pt x="0" y="20826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410967" y="440076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81"/>
                </a:moveTo>
                <a:lnTo>
                  <a:pt x="982383" y="13881"/>
                </a:lnTo>
                <a:lnTo>
                  <a:pt x="982383" y="0"/>
                </a:lnTo>
                <a:lnTo>
                  <a:pt x="0" y="0"/>
                </a:lnTo>
                <a:lnTo>
                  <a:pt x="0" y="13881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410967" y="437999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814"/>
                </a:moveTo>
                <a:lnTo>
                  <a:pt x="982383" y="20814"/>
                </a:lnTo>
                <a:lnTo>
                  <a:pt x="982383" y="0"/>
                </a:lnTo>
                <a:lnTo>
                  <a:pt x="0" y="0"/>
                </a:lnTo>
                <a:lnTo>
                  <a:pt x="0" y="20814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410967" y="4436236"/>
            <a:ext cx="982344" cy="34925"/>
          </a:xfrm>
          <a:custGeom>
            <a:avLst/>
            <a:gdLst/>
            <a:ahLst/>
            <a:cxnLst/>
            <a:rect l="l" t="t" r="r" b="b"/>
            <a:pathLst>
              <a:path w="982345" h="34925">
                <a:moveTo>
                  <a:pt x="0" y="34798"/>
                </a:moveTo>
                <a:lnTo>
                  <a:pt x="982344" y="34798"/>
                </a:lnTo>
                <a:lnTo>
                  <a:pt x="982344" y="0"/>
                </a:lnTo>
                <a:lnTo>
                  <a:pt x="0" y="0"/>
                </a:lnTo>
                <a:lnTo>
                  <a:pt x="0" y="34798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410967" y="4415066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1170"/>
                </a:moveTo>
                <a:lnTo>
                  <a:pt x="982383" y="21170"/>
                </a:lnTo>
                <a:lnTo>
                  <a:pt x="982383" y="0"/>
                </a:lnTo>
                <a:lnTo>
                  <a:pt x="0" y="0"/>
                </a:lnTo>
                <a:lnTo>
                  <a:pt x="0" y="21170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410967" y="451898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2410967" y="450546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2410967" y="448507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374"/>
                </a:moveTo>
                <a:lnTo>
                  <a:pt x="982383" y="20374"/>
                </a:lnTo>
                <a:lnTo>
                  <a:pt x="982383" y="0"/>
                </a:lnTo>
                <a:lnTo>
                  <a:pt x="0" y="0"/>
                </a:lnTo>
                <a:lnTo>
                  <a:pt x="0" y="20374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2410967" y="447142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578"/>
                </a:moveTo>
                <a:lnTo>
                  <a:pt x="982383" y="13578"/>
                </a:lnTo>
                <a:lnTo>
                  <a:pt x="982383" y="0"/>
                </a:lnTo>
                <a:lnTo>
                  <a:pt x="0" y="0"/>
                </a:lnTo>
                <a:lnTo>
                  <a:pt x="0" y="13578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2648806" y="4055236"/>
            <a:ext cx="242856" cy="22034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2844673" y="3821938"/>
            <a:ext cx="259079" cy="293370"/>
          </a:xfrm>
          <a:custGeom>
            <a:avLst/>
            <a:gdLst/>
            <a:ahLst/>
            <a:cxnLst/>
            <a:rect l="l" t="t" r="r" b="b"/>
            <a:pathLst>
              <a:path w="259080" h="293370">
                <a:moveTo>
                  <a:pt x="42389" y="213359"/>
                </a:moveTo>
                <a:lnTo>
                  <a:pt x="10794" y="213359"/>
                </a:lnTo>
                <a:lnTo>
                  <a:pt x="13588" y="215900"/>
                </a:lnTo>
                <a:lnTo>
                  <a:pt x="75945" y="280669"/>
                </a:lnTo>
                <a:lnTo>
                  <a:pt x="77850" y="283209"/>
                </a:lnTo>
                <a:lnTo>
                  <a:pt x="77977" y="287019"/>
                </a:lnTo>
                <a:lnTo>
                  <a:pt x="76834" y="289559"/>
                </a:lnTo>
                <a:lnTo>
                  <a:pt x="74549" y="292100"/>
                </a:lnTo>
                <a:lnTo>
                  <a:pt x="76581" y="293369"/>
                </a:lnTo>
                <a:lnTo>
                  <a:pt x="104758" y="266700"/>
                </a:lnTo>
                <a:lnTo>
                  <a:pt x="95122" y="266700"/>
                </a:lnTo>
                <a:lnTo>
                  <a:pt x="93725" y="265430"/>
                </a:lnTo>
                <a:lnTo>
                  <a:pt x="91566" y="264159"/>
                </a:lnTo>
                <a:lnTo>
                  <a:pt x="88900" y="261619"/>
                </a:lnTo>
                <a:lnTo>
                  <a:pt x="69468" y="241300"/>
                </a:lnTo>
                <a:lnTo>
                  <a:pt x="77724" y="241300"/>
                </a:lnTo>
                <a:lnTo>
                  <a:pt x="80518" y="240030"/>
                </a:lnTo>
                <a:lnTo>
                  <a:pt x="84454" y="240030"/>
                </a:lnTo>
                <a:lnTo>
                  <a:pt x="87756" y="237489"/>
                </a:lnTo>
                <a:lnTo>
                  <a:pt x="71754" y="237489"/>
                </a:lnTo>
                <a:lnTo>
                  <a:pt x="63881" y="234950"/>
                </a:lnTo>
                <a:lnTo>
                  <a:pt x="42389" y="213359"/>
                </a:lnTo>
                <a:close/>
              </a:path>
              <a:path w="259080" h="293370">
                <a:moveTo>
                  <a:pt x="105409" y="261619"/>
                </a:moveTo>
                <a:lnTo>
                  <a:pt x="102615" y="264159"/>
                </a:lnTo>
                <a:lnTo>
                  <a:pt x="100583" y="266700"/>
                </a:lnTo>
                <a:lnTo>
                  <a:pt x="104758" y="266700"/>
                </a:lnTo>
                <a:lnTo>
                  <a:pt x="107441" y="264159"/>
                </a:lnTo>
                <a:lnTo>
                  <a:pt x="105409" y="261619"/>
                </a:lnTo>
                <a:close/>
              </a:path>
              <a:path w="259080" h="293370">
                <a:moveTo>
                  <a:pt x="84200" y="185419"/>
                </a:moveTo>
                <a:lnTo>
                  <a:pt x="43052" y="185419"/>
                </a:lnTo>
                <a:lnTo>
                  <a:pt x="46608" y="186689"/>
                </a:lnTo>
                <a:lnTo>
                  <a:pt x="51111" y="187959"/>
                </a:lnTo>
                <a:lnTo>
                  <a:pt x="56245" y="191769"/>
                </a:lnTo>
                <a:lnTo>
                  <a:pt x="83312" y="223519"/>
                </a:lnTo>
                <a:lnTo>
                  <a:pt x="84074" y="227330"/>
                </a:lnTo>
                <a:lnTo>
                  <a:pt x="83438" y="229869"/>
                </a:lnTo>
                <a:lnTo>
                  <a:pt x="81279" y="232409"/>
                </a:lnTo>
                <a:lnTo>
                  <a:pt x="77596" y="236219"/>
                </a:lnTo>
                <a:lnTo>
                  <a:pt x="71754" y="237489"/>
                </a:lnTo>
                <a:lnTo>
                  <a:pt x="87756" y="237489"/>
                </a:lnTo>
                <a:lnTo>
                  <a:pt x="90804" y="234950"/>
                </a:lnTo>
                <a:lnTo>
                  <a:pt x="94868" y="229869"/>
                </a:lnTo>
                <a:lnTo>
                  <a:pt x="97408" y="226059"/>
                </a:lnTo>
                <a:lnTo>
                  <a:pt x="98425" y="219709"/>
                </a:lnTo>
                <a:lnTo>
                  <a:pt x="99568" y="214630"/>
                </a:lnTo>
                <a:lnTo>
                  <a:pt x="98678" y="208280"/>
                </a:lnTo>
                <a:lnTo>
                  <a:pt x="96138" y="201930"/>
                </a:lnTo>
                <a:lnTo>
                  <a:pt x="93471" y="196850"/>
                </a:lnTo>
                <a:lnTo>
                  <a:pt x="89534" y="190500"/>
                </a:lnTo>
                <a:lnTo>
                  <a:pt x="84200" y="185419"/>
                </a:lnTo>
                <a:close/>
              </a:path>
              <a:path w="259080" h="293370">
                <a:moveTo>
                  <a:pt x="22606" y="193039"/>
                </a:moveTo>
                <a:lnTo>
                  <a:pt x="0" y="214630"/>
                </a:lnTo>
                <a:lnTo>
                  <a:pt x="2031" y="217169"/>
                </a:lnTo>
                <a:lnTo>
                  <a:pt x="4699" y="214630"/>
                </a:lnTo>
                <a:lnTo>
                  <a:pt x="6984" y="213359"/>
                </a:lnTo>
                <a:lnTo>
                  <a:pt x="42389" y="213359"/>
                </a:lnTo>
                <a:lnTo>
                  <a:pt x="36068" y="207009"/>
                </a:lnTo>
                <a:lnTo>
                  <a:pt x="33564" y="199389"/>
                </a:lnTo>
                <a:lnTo>
                  <a:pt x="29463" y="199389"/>
                </a:lnTo>
                <a:lnTo>
                  <a:pt x="22606" y="193039"/>
                </a:lnTo>
                <a:close/>
              </a:path>
              <a:path w="259080" h="293370">
                <a:moveTo>
                  <a:pt x="82549" y="127000"/>
                </a:moveTo>
                <a:lnTo>
                  <a:pt x="47370" y="127000"/>
                </a:lnTo>
                <a:lnTo>
                  <a:pt x="51181" y="128269"/>
                </a:lnTo>
                <a:lnTo>
                  <a:pt x="53975" y="129539"/>
                </a:lnTo>
                <a:lnTo>
                  <a:pt x="57531" y="133350"/>
                </a:lnTo>
                <a:lnTo>
                  <a:pt x="115315" y="193039"/>
                </a:lnTo>
                <a:lnTo>
                  <a:pt x="117220" y="195580"/>
                </a:lnTo>
                <a:lnTo>
                  <a:pt x="117347" y="200659"/>
                </a:lnTo>
                <a:lnTo>
                  <a:pt x="116331" y="203200"/>
                </a:lnTo>
                <a:lnTo>
                  <a:pt x="113918" y="204469"/>
                </a:lnTo>
                <a:lnTo>
                  <a:pt x="115950" y="207009"/>
                </a:lnTo>
                <a:lnTo>
                  <a:pt x="143833" y="180339"/>
                </a:lnTo>
                <a:lnTo>
                  <a:pt x="134238" y="180339"/>
                </a:lnTo>
                <a:lnTo>
                  <a:pt x="131444" y="177800"/>
                </a:lnTo>
                <a:lnTo>
                  <a:pt x="82549" y="127000"/>
                </a:lnTo>
                <a:close/>
              </a:path>
              <a:path w="259080" h="293370">
                <a:moveTo>
                  <a:pt x="56133" y="168909"/>
                </a:moveTo>
                <a:lnTo>
                  <a:pt x="28701" y="191769"/>
                </a:lnTo>
                <a:lnTo>
                  <a:pt x="28701" y="195580"/>
                </a:lnTo>
                <a:lnTo>
                  <a:pt x="29463" y="199389"/>
                </a:lnTo>
                <a:lnTo>
                  <a:pt x="33564" y="199389"/>
                </a:lnTo>
                <a:lnTo>
                  <a:pt x="33146" y="198119"/>
                </a:lnTo>
                <a:lnTo>
                  <a:pt x="33527" y="193039"/>
                </a:lnTo>
                <a:lnTo>
                  <a:pt x="37464" y="189230"/>
                </a:lnTo>
                <a:lnTo>
                  <a:pt x="39877" y="186689"/>
                </a:lnTo>
                <a:lnTo>
                  <a:pt x="43052" y="185419"/>
                </a:lnTo>
                <a:lnTo>
                  <a:pt x="84200" y="185419"/>
                </a:lnTo>
                <a:lnTo>
                  <a:pt x="79375" y="180339"/>
                </a:lnTo>
                <a:lnTo>
                  <a:pt x="73913" y="176530"/>
                </a:lnTo>
                <a:lnTo>
                  <a:pt x="67944" y="172719"/>
                </a:lnTo>
                <a:lnTo>
                  <a:pt x="61975" y="170180"/>
                </a:lnTo>
                <a:lnTo>
                  <a:pt x="56133" y="168909"/>
                </a:lnTo>
                <a:close/>
              </a:path>
              <a:path w="259080" h="293370">
                <a:moveTo>
                  <a:pt x="143128" y="176530"/>
                </a:moveTo>
                <a:lnTo>
                  <a:pt x="140462" y="179069"/>
                </a:lnTo>
                <a:lnTo>
                  <a:pt x="138049" y="180339"/>
                </a:lnTo>
                <a:lnTo>
                  <a:pt x="143833" y="180339"/>
                </a:lnTo>
                <a:lnTo>
                  <a:pt x="145160" y="179069"/>
                </a:lnTo>
                <a:lnTo>
                  <a:pt x="143128" y="176530"/>
                </a:lnTo>
                <a:close/>
              </a:path>
              <a:path w="259080" h="293370">
                <a:moveTo>
                  <a:pt x="136590" y="121919"/>
                </a:moveTo>
                <a:lnTo>
                  <a:pt x="105282" y="121919"/>
                </a:lnTo>
                <a:lnTo>
                  <a:pt x="108076" y="124459"/>
                </a:lnTo>
                <a:lnTo>
                  <a:pt x="145922" y="163830"/>
                </a:lnTo>
                <a:lnTo>
                  <a:pt x="147827" y="166369"/>
                </a:lnTo>
                <a:lnTo>
                  <a:pt x="147954" y="167639"/>
                </a:lnTo>
                <a:lnTo>
                  <a:pt x="148081" y="170180"/>
                </a:lnTo>
                <a:lnTo>
                  <a:pt x="146938" y="172719"/>
                </a:lnTo>
                <a:lnTo>
                  <a:pt x="144652" y="175259"/>
                </a:lnTo>
                <a:lnTo>
                  <a:pt x="146557" y="177800"/>
                </a:lnTo>
                <a:lnTo>
                  <a:pt x="173227" y="151130"/>
                </a:lnTo>
                <a:lnTo>
                  <a:pt x="168782" y="151130"/>
                </a:lnTo>
                <a:lnTo>
                  <a:pt x="166877" y="149859"/>
                </a:lnTo>
                <a:lnTo>
                  <a:pt x="164972" y="149859"/>
                </a:lnTo>
                <a:lnTo>
                  <a:pt x="162178" y="148589"/>
                </a:lnTo>
                <a:lnTo>
                  <a:pt x="136590" y="121919"/>
                </a:lnTo>
                <a:close/>
              </a:path>
              <a:path w="259080" h="293370">
                <a:moveTo>
                  <a:pt x="173735" y="147319"/>
                </a:moveTo>
                <a:lnTo>
                  <a:pt x="171069" y="149859"/>
                </a:lnTo>
                <a:lnTo>
                  <a:pt x="168782" y="151130"/>
                </a:lnTo>
                <a:lnTo>
                  <a:pt x="173227" y="151130"/>
                </a:lnTo>
                <a:lnTo>
                  <a:pt x="175768" y="148589"/>
                </a:lnTo>
                <a:lnTo>
                  <a:pt x="173735" y="147319"/>
                </a:lnTo>
                <a:close/>
              </a:path>
              <a:path w="259080" h="293370">
                <a:moveTo>
                  <a:pt x="162559" y="58419"/>
                </a:moveTo>
                <a:lnTo>
                  <a:pt x="140715" y="91439"/>
                </a:lnTo>
                <a:lnTo>
                  <a:pt x="141712" y="99059"/>
                </a:lnTo>
                <a:lnTo>
                  <a:pt x="171037" y="132080"/>
                </a:lnTo>
                <a:lnTo>
                  <a:pt x="184392" y="134619"/>
                </a:lnTo>
                <a:lnTo>
                  <a:pt x="191388" y="133350"/>
                </a:lnTo>
                <a:lnTo>
                  <a:pt x="198004" y="129539"/>
                </a:lnTo>
                <a:lnTo>
                  <a:pt x="208914" y="120650"/>
                </a:lnTo>
                <a:lnTo>
                  <a:pt x="211708" y="115569"/>
                </a:lnTo>
                <a:lnTo>
                  <a:pt x="211937" y="114300"/>
                </a:lnTo>
                <a:lnTo>
                  <a:pt x="194944" y="114300"/>
                </a:lnTo>
                <a:lnTo>
                  <a:pt x="189102" y="113030"/>
                </a:lnTo>
                <a:lnTo>
                  <a:pt x="181737" y="113030"/>
                </a:lnTo>
                <a:lnTo>
                  <a:pt x="174244" y="109219"/>
                </a:lnTo>
                <a:lnTo>
                  <a:pt x="167004" y="101600"/>
                </a:lnTo>
                <a:lnTo>
                  <a:pt x="171057" y="97789"/>
                </a:lnTo>
                <a:lnTo>
                  <a:pt x="162940" y="97789"/>
                </a:lnTo>
                <a:lnTo>
                  <a:pt x="161035" y="96519"/>
                </a:lnTo>
                <a:lnTo>
                  <a:pt x="155320" y="90169"/>
                </a:lnTo>
                <a:lnTo>
                  <a:pt x="151891" y="83819"/>
                </a:lnTo>
                <a:lnTo>
                  <a:pt x="150875" y="78739"/>
                </a:lnTo>
                <a:lnTo>
                  <a:pt x="150240" y="76200"/>
                </a:lnTo>
                <a:lnTo>
                  <a:pt x="150875" y="72389"/>
                </a:lnTo>
                <a:lnTo>
                  <a:pt x="152907" y="71119"/>
                </a:lnTo>
                <a:lnTo>
                  <a:pt x="155701" y="68580"/>
                </a:lnTo>
                <a:lnTo>
                  <a:pt x="191428" y="68580"/>
                </a:lnTo>
                <a:lnTo>
                  <a:pt x="190105" y="67309"/>
                </a:lnTo>
                <a:lnTo>
                  <a:pt x="183594" y="63500"/>
                </a:lnTo>
                <a:lnTo>
                  <a:pt x="177202" y="60959"/>
                </a:lnTo>
                <a:lnTo>
                  <a:pt x="170941" y="59689"/>
                </a:lnTo>
                <a:lnTo>
                  <a:pt x="162559" y="58419"/>
                </a:lnTo>
                <a:close/>
              </a:path>
              <a:path w="259080" h="293370">
                <a:moveTo>
                  <a:pt x="62991" y="106680"/>
                </a:moveTo>
                <a:lnTo>
                  <a:pt x="40258" y="128269"/>
                </a:lnTo>
                <a:lnTo>
                  <a:pt x="42290" y="130809"/>
                </a:lnTo>
                <a:lnTo>
                  <a:pt x="45084" y="128269"/>
                </a:lnTo>
                <a:lnTo>
                  <a:pt x="47370" y="127000"/>
                </a:lnTo>
                <a:lnTo>
                  <a:pt x="82549" y="127000"/>
                </a:lnTo>
                <a:lnTo>
                  <a:pt x="62991" y="106680"/>
                </a:lnTo>
                <a:close/>
              </a:path>
              <a:path w="259080" h="293370">
                <a:moveTo>
                  <a:pt x="117093" y="101600"/>
                </a:moveTo>
                <a:lnTo>
                  <a:pt x="94360" y="123189"/>
                </a:lnTo>
                <a:lnTo>
                  <a:pt x="96519" y="125730"/>
                </a:lnTo>
                <a:lnTo>
                  <a:pt x="99187" y="123189"/>
                </a:lnTo>
                <a:lnTo>
                  <a:pt x="101472" y="121919"/>
                </a:lnTo>
                <a:lnTo>
                  <a:pt x="136590" y="121919"/>
                </a:lnTo>
                <a:lnTo>
                  <a:pt x="117093" y="101600"/>
                </a:lnTo>
                <a:close/>
              </a:path>
              <a:path w="259080" h="293370">
                <a:moveTo>
                  <a:pt x="210312" y="87630"/>
                </a:moveTo>
                <a:lnTo>
                  <a:pt x="207137" y="87630"/>
                </a:lnTo>
                <a:lnTo>
                  <a:pt x="208279" y="93980"/>
                </a:lnTo>
                <a:lnTo>
                  <a:pt x="208406" y="97789"/>
                </a:lnTo>
                <a:lnTo>
                  <a:pt x="194944" y="114300"/>
                </a:lnTo>
                <a:lnTo>
                  <a:pt x="211937" y="114300"/>
                </a:lnTo>
                <a:lnTo>
                  <a:pt x="213994" y="102869"/>
                </a:lnTo>
                <a:lnTo>
                  <a:pt x="213232" y="96519"/>
                </a:lnTo>
                <a:lnTo>
                  <a:pt x="210312" y="87630"/>
                </a:lnTo>
                <a:close/>
              </a:path>
              <a:path w="259080" h="293370">
                <a:moveTo>
                  <a:pt x="96012" y="80009"/>
                </a:moveTo>
                <a:lnTo>
                  <a:pt x="89153" y="80009"/>
                </a:lnTo>
                <a:lnTo>
                  <a:pt x="86232" y="81280"/>
                </a:lnTo>
                <a:lnTo>
                  <a:pt x="83693" y="83819"/>
                </a:lnTo>
                <a:lnTo>
                  <a:pt x="81279" y="85089"/>
                </a:lnTo>
                <a:lnTo>
                  <a:pt x="80009" y="88900"/>
                </a:lnTo>
                <a:lnTo>
                  <a:pt x="79882" y="95250"/>
                </a:lnTo>
                <a:lnTo>
                  <a:pt x="81025" y="97789"/>
                </a:lnTo>
                <a:lnTo>
                  <a:pt x="85851" y="102869"/>
                </a:lnTo>
                <a:lnTo>
                  <a:pt x="88772" y="104139"/>
                </a:lnTo>
                <a:lnTo>
                  <a:pt x="95503" y="104139"/>
                </a:lnTo>
                <a:lnTo>
                  <a:pt x="98425" y="102869"/>
                </a:lnTo>
                <a:lnTo>
                  <a:pt x="103377" y="99059"/>
                </a:lnTo>
                <a:lnTo>
                  <a:pt x="104647" y="95250"/>
                </a:lnTo>
                <a:lnTo>
                  <a:pt x="104901" y="88900"/>
                </a:lnTo>
                <a:lnTo>
                  <a:pt x="103631" y="86359"/>
                </a:lnTo>
                <a:lnTo>
                  <a:pt x="101345" y="83819"/>
                </a:lnTo>
                <a:lnTo>
                  <a:pt x="98932" y="81280"/>
                </a:lnTo>
                <a:lnTo>
                  <a:pt x="96012" y="80009"/>
                </a:lnTo>
                <a:close/>
              </a:path>
              <a:path w="259080" h="293370">
                <a:moveTo>
                  <a:pt x="191428" y="68580"/>
                </a:moveTo>
                <a:lnTo>
                  <a:pt x="159765" y="68580"/>
                </a:lnTo>
                <a:lnTo>
                  <a:pt x="162432" y="69850"/>
                </a:lnTo>
                <a:lnTo>
                  <a:pt x="168275" y="72389"/>
                </a:lnTo>
                <a:lnTo>
                  <a:pt x="172719" y="77469"/>
                </a:lnTo>
                <a:lnTo>
                  <a:pt x="178688" y="82550"/>
                </a:lnTo>
                <a:lnTo>
                  <a:pt x="162940" y="97789"/>
                </a:lnTo>
                <a:lnTo>
                  <a:pt x="171057" y="97789"/>
                </a:lnTo>
                <a:lnTo>
                  <a:pt x="196722" y="73659"/>
                </a:lnTo>
                <a:lnTo>
                  <a:pt x="191428" y="68580"/>
                </a:lnTo>
                <a:close/>
              </a:path>
              <a:path w="259080" h="293370">
                <a:moveTo>
                  <a:pt x="219709" y="41909"/>
                </a:moveTo>
                <a:lnTo>
                  <a:pt x="185546" y="41909"/>
                </a:lnTo>
                <a:lnTo>
                  <a:pt x="186944" y="43180"/>
                </a:lnTo>
                <a:lnTo>
                  <a:pt x="188340" y="43180"/>
                </a:lnTo>
                <a:lnTo>
                  <a:pt x="189483" y="44450"/>
                </a:lnTo>
                <a:lnTo>
                  <a:pt x="191515" y="45719"/>
                </a:lnTo>
                <a:lnTo>
                  <a:pt x="223393" y="78739"/>
                </a:lnTo>
                <a:lnTo>
                  <a:pt x="230250" y="86359"/>
                </a:lnTo>
                <a:lnTo>
                  <a:pt x="230758" y="90169"/>
                </a:lnTo>
                <a:lnTo>
                  <a:pt x="229743" y="92709"/>
                </a:lnTo>
                <a:lnTo>
                  <a:pt x="227583" y="95250"/>
                </a:lnTo>
                <a:lnTo>
                  <a:pt x="229615" y="97789"/>
                </a:lnTo>
                <a:lnTo>
                  <a:pt x="256286" y="71119"/>
                </a:lnTo>
                <a:lnTo>
                  <a:pt x="248538" y="71119"/>
                </a:lnTo>
                <a:lnTo>
                  <a:pt x="247141" y="69850"/>
                </a:lnTo>
                <a:lnTo>
                  <a:pt x="246252" y="69850"/>
                </a:lnTo>
                <a:lnTo>
                  <a:pt x="244728" y="68580"/>
                </a:lnTo>
                <a:lnTo>
                  <a:pt x="239394" y="63500"/>
                </a:lnTo>
                <a:lnTo>
                  <a:pt x="227456" y="50800"/>
                </a:lnTo>
                <a:lnTo>
                  <a:pt x="223138" y="45719"/>
                </a:lnTo>
                <a:lnTo>
                  <a:pt x="219709" y="41909"/>
                </a:lnTo>
                <a:close/>
              </a:path>
              <a:path w="259080" h="293370">
                <a:moveTo>
                  <a:pt x="256794" y="67309"/>
                </a:moveTo>
                <a:lnTo>
                  <a:pt x="254507" y="68580"/>
                </a:lnTo>
                <a:lnTo>
                  <a:pt x="252729" y="69850"/>
                </a:lnTo>
                <a:lnTo>
                  <a:pt x="251332" y="71119"/>
                </a:lnTo>
                <a:lnTo>
                  <a:pt x="256286" y="71119"/>
                </a:lnTo>
                <a:lnTo>
                  <a:pt x="258825" y="68580"/>
                </a:lnTo>
                <a:lnTo>
                  <a:pt x="256794" y="67309"/>
                </a:lnTo>
                <a:close/>
              </a:path>
              <a:path w="259080" h="293370">
                <a:moveTo>
                  <a:pt x="199516" y="21589"/>
                </a:moveTo>
                <a:lnTo>
                  <a:pt x="177419" y="43180"/>
                </a:lnTo>
                <a:lnTo>
                  <a:pt x="179450" y="45719"/>
                </a:lnTo>
                <a:lnTo>
                  <a:pt x="181609" y="44450"/>
                </a:lnTo>
                <a:lnTo>
                  <a:pt x="183133" y="43180"/>
                </a:lnTo>
                <a:lnTo>
                  <a:pt x="184403" y="43180"/>
                </a:lnTo>
                <a:lnTo>
                  <a:pt x="185546" y="41909"/>
                </a:lnTo>
                <a:lnTo>
                  <a:pt x="219709" y="41909"/>
                </a:lnTo>
                <a:lnTo>
                  <a:pt x="217296" y="36830"/>
                </a:lnTo>
                <a:lnTo>
                  <a:pt x="216280" y="34289"/>
                </a:lnTo>
                <a:lnTo>
                  <a:pt x="211327" y="34289"/>
                </a:lnTo>
                <a:lnTo>
                  <a:pt x="199516" y="21589"/>
                </a:lnTo>
                <a:close/>
              </a:path>
              <a:path w="259080" h="293370">
                <a:moveTo>
                  <a:pt x="219709" y="0"/>
                </a:moveTo>
                <a:lnTo>
                  <a:pt x="217296" y="1269"/>
                </a:lnTo>
                <a:lnTo>
                  <a:pt x="212725" y="6350"/>
                </a:lnTo>
                <a:lnTo>
                  <a:pt x="210946" y="8889"/>
                </a:lnTo>
                <a:lnTo>
                  <a:pt x="209169" y="19050"/>
                </a:lnTo>
                <a:lnTo>
                  <a:pt x="209550" y="25400"/>
                </a:lnTo>
                <a:lnTo>
                  <a:pt x="211327" y="34289"/>
                </a:lnTo>
                <a:lnTo>
                  <a:pt x="216280" y="34289"/>
                </a:lnTo>
                <a:lnTo>
                  <a:pt x="215772" y="33019"/>
                </a:lnTo>
                <a:lnTo>
                  <a:pt x="215137" y="30480"/>
                </a:lnTo>
                <a:lnTo>
                  <a:pt x="215519" y="27939"/>
                </a:lnTo>
                <a:lnTo>
                  <a:pt x="215645" y="25400"/>
                </a:lnTo>
                <a:lnTo>
                  <a:pt x="216407" y="24130"/>
                </a:lnTo>
                <a:lnTo>
                  <a:pt x="217931" y="22859"/>
                </a:lnTo>
                <a:lnTo>
                  <a:pt x="218566" y="22859"/>
                </a:lnTo>
                <a:lnTo>
                  <a:pt x="219582" y="21589"/>
                </a:lnTo>
                <a:lnTo>
                  <a:pt x="226694" y="21589"/>
                </a:lnTo>
                <a:lnTo>
                  <a:pt x="229107" y="20319"/>
                </a:lnTo>
                <a:lnTo>
                  <a:pt x="231139" y="19050"/>
                </a:lnTo>
                <a:lnTo>
                  <a:pt x="232918" y="16509"/>
                </a:lnTo>
                <a:lnTo>
                  <a:pt x="233679" y="15239"/>
                </a:lnTo>
                <a:lnTo>
                  <a:pt x="233425" y="10159"/>
                </a:lnTo>
                <a:lnTo>
                  <a:pt x="232156" y="7619"/>
                </a:lnTo>
                <a:lnTo>
                  <a:pt x="229615" y="5080"/>
                </a:lnTo>
                <a:lnTo>
                  <a:pt x="227329" y="2539"/>
                </a:lnTo>
                <a:lnTo>
                  <a:pt x="224916" y="1269"/>
                </a:lnTo>
                <a:lnTo>
                  <a:pt x="219709" y="0"/>
                </a:lnTo>
                <a:close/>
              </a:path>
            </a:pathLst>
          </a:custGeom>
          <a:solidFill>
            <a:srgbClr val="042A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075939" y="3777234"/>
            <a:ext cx="74041" cy="8775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3573779" y="2578607"/>
            <a:ext cx="48895" cy="139700"/>
          </a:xfrm>
          <a:custGeom>
            <a:avLst/>
            <a:gdLst/>
            <a:ahLst/>
            <a:cxnLst/>
            <a:rect l="l" t="t" r="r" b="b"/>
            <a:pathLst>
              <a:path w="48895" h="139700">
                <a:moveTo>
                  <a:pt x="48514" y="0"/>
                </a:moveTo>
                <a:lnTo>
                  <a:pt x="0" y="48894"/>
                </a:lnTo>
                <a:lnTo>
                  <a:pt x="0" y="139700"/>
                </a:lnTo>
                <a:lnTo>
                  <a:pt x="48514" y="90677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573779" y="2422969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 h="0">
                <a:moveTo>
                  <a:pt x="0" y="0"/>
                </a:moveTo>
                <a:lnTo>
                  <a:pt x="879094" y="0"/>
                </a:lnTo>
              </a:path>
            </a:pathLst>
          </a:custGeom>
          <a:ln w="4838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3573779" y="2301239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768"/>
                </a:lnTo>
                <a:lnTo>
                  <a:pt x="0" y="145796"/>
                </a:lnTo>
                <a:lnTo>
                  <a:pt x="48514" y="97155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296411" y="2301239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325247" y="0"/>
                </a:moveTo>
                <a:lnTo>
                  <a:pt x="48387" y="187706"/>
                </a:lnTo>
                <a:lnTo>
                  <a:pt x="0" y="236220"/>
                </a:lnTo>
                <a:lnTo>
                  <a:pt x="276605" y="48768"/>
                </a:lnTo>
                <a:lnTo>
                  <a:pt x="32524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4403471" y="2301239"/>
            <a:ext cx="325755" cy="236220"/>
          </a:xfrm>
          <a:custGeom>
            <a:avLst/>
            <a:gdLst/>
            <a:ahLst/>
            <a:cxnLst/>
            <a:rect l="l" t="t" r="r" b="b"/>
            <a:pathLst>
              <a:path w="325754" h="236219">
                <a:moveTo>
                  <a:pt x="48387" y="0"/>
                </a:moveTo>
                <a:lnTo>
                  <a:pt x="0" y="48768"/>
                </a:lnTo>
                <a:lnTo>
                  <a:pt x="276605" y="236220"/>
                </a:lnTo>
                <a:lnTo>
                  <a:pt x="325246" y="187706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552444" y="2350007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20319" y="0"/>
                </a:moveTo>
                <a:lnTo>
                  <a:pt x="10286" y="7492"/>
                </a:lnTo>
                <a:lnTo>
                  <a:pt x="0" y="14986"/>
                </a:lnTo>
                <a:lnTo>
                  <a:pt x="20319" y="14986"/>
                </a:lnTo>
                <a:lnTo>
                  <a:pt x="20319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403471" y="2350007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39">
                <a:moveTo>
                  <a:pt x="0" y="0"/>
                </a:moveTo>
                <a:lnTo>
                  <a:pt x="0" y="14986"/>
                </a:lnTo>
                <a:lnTo>
                  <a:pt x="20319" y="14986"/>
                </a:lnTo>
                <a:lnTo>
                  <a:pt x="10287" y="7492"/>
                </a:lnTo>
                <a:lnTo>
                  <a:pt x="10159" y="7492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543300" y="2363723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30607" y="0"/>
                </a:moveTo>
                <a:lnTo>
                  <a:pt x="10287" y="0"/>
                </a:lnTo>
                <a:lnTo>
                  <a:pt x="0" y="7492"/>
                </a:lnTo>
                <a:lnTo>
                  <a:pt x="30607" y="7492"/>
                </a:lnTo>
                <a:lnTo>
                  <a:pt x="3060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4404105" y="2363723"/>
            <a:ext cx="31115" cy="7620"/>
          </a:xfrm>
          <a:custGeom>
            <a:avLst/>
            <a:gdLst/>
            <a:ahLst/>
            <a:cxnLst/>
            <a:rect l="l" t="t" r="r" b="b"/>
            <a:pathLst>
              <a:path w="31114" h="7619">
                <a:moveTo>
                  <a:pt x="20320" y="0"/>
                </a:moveTo>
                <a:lnTo>
                  <a:pt x="0" y="0"/>
                </a:lnTo>
                <a:lnTo>
                  <a:pt x="0" y="7492"/>
                </a:lnTo>
                <a:lnTo>
                  <a:pt x="30607" y="7492"/>
                </a:lnTo>
                <a:lnTo>
                  <a:pt x="20320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532632" y="2371344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40893" y="0"/>
                </a:moveTo>
                <a:lnTo>
                  <a:pt x="10287" y="0"/>
                </a:lnTo>
                <a:lnTo>
                  <a:pt x="0" y="6095"/>
                </a:lnTo>
                <a:lnTo>
                  <a:pt x="40893" y="6095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4404614" y="2371344"/>
            <a:ext cx="41275" cy="6350"/>
          </a:xfrm>
          <a:custGeom>
            <a:avLst/>
            <a:gdLst/>
            <a:ahLst/>
            <a:cxnLst/>
            <a:rect l="l" t="t" r="r" b="b"/>
            <a:pathLst>
              <a:path w="41275" h="6350">
                <a:moveTo>
                  <a:pt x="30607" y="0"/>
                </a:moveTo>
                <a:lnTo>
                  <a:pt x="0" y="0"/>
                </a:lnTo>
                <a:lnTo>
                  <a:pt x="0" y="6095"/>
                </a:lnTo>
                <a:lnTo>
                  <a:pt x="40894" y="6095"/>
                </a:lnTo>
                <a:lnTo>
                  <a:pt x="30607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521964" y="2377439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51181" y="0"/>
                </a:moveTo>
                <a:lnTo>
                  <a:pt x="10287" y="0"/>
                </a:lnTo>
                <a:lnTo>
                  <a:pt x="0" y="7493"/>
                </a:lnTo>
                <a:lnTo>
                  <a:pt x="51181" y="7493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4404614" y="2377439"/>
            <a:ext cx="51435" cy="7620"/>
          </a:xfrm>
          <a:custGeom>
            <a:avLst/>
            <a:gdLst/>
            <a:ahLst/>
            <a:cxnLst/>
            <a:rect l="l" t="t" r="r" b="b"/>
            <a:pathLst>
              <a:path w="51435" h="7619">
                <a:moveTo>
                  <a:pt x="40894" y="0"/>
                </a:moveTo>
                <a:lnTo>
                  <a:pt x="0" y="0"/>
                </a:lnTo>
                <a:lnTo>
                  <a:pt x="0" y="7493"/>
                </a:lnTo>
                <a:lnTo>
                  <a:pt x="51053" y="7493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511296" y="238506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61340" y="0"/>
                </a:moveTo>
                <a:lnTo>
                  <a:pt x="10287" y="0"/>
                </a:lnTo>
                <a:lnTo>
                  <a:pt x="0" y="7492"/>
                </a:lnTo>
                <a:lnTo>
                  <a:pt x="61340" y="7492"/>
                </a:lnTo>
                <a:lnTo>
                  <a:pt x="61340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4403725" y="2385060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19">
                <a:moveTo>
                  <a:pt x="51053" y="0"/>
                </a:moveTo>
                <a:lnTo>
                  <a:pt x="0" y="0"/>
                </a:lnTo>
                <a:lnTo>
                  <a:pt x="0" y="7492"/>
                </a:lnTo>
                <a:lnTo>
                  <a:pt x="61340" y="7492"/>
                </a:lnTo>
                <a:lnTo>
                  <a:pt x="51053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3502152" y="239267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287" y="0"/>
                </a:lnTo>
                <a:lnTo>
                  <a:pt x="0" y="5969"/>
                </a:lnTo>
                <a:lnTo>
                  <a:pt x="71627" y="5969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4404233" y="239267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5969"/>
                </a:lnTo>
                <a:lnTo>
                  <a:pt x="71627" y="5969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3480815" y="240899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0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3491103" y="2398776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81787" y="0"/>
                </a:moveTo>
                <a:lnTo>
                  <a:pt x="10160" y="0"/>
                </a:lnTo>
                <a:lnTo>
                  <a:pt x="0" y="6731"/>
                </a:lnTo>
                <a:lnTo>
                  <a:pt x="81787" y="6731"/>
                </a:lnTo>
                <a:lnTo>
                  <a:pt x="8178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4403344" y="2398776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71627" y="0"/>
                </a:moveTo>
                <a:lnTo>
                  <a:pt x="0" y="0"/>
                </a:lnTo>
                <a:lnTo>
                  <a:pt x="0" y="6731"/>
                </a:lnTo>
                <a:lnTo>
                  <a:pt x="81787" y="6731"/>
                </a:lnTo>
                <a:lnTo>
                  <a:pt x="71627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4403344" y="2408999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2075" y="0"/>
                </a:lnTo>
              </a:path>
            </a:pathLst>
          </a:custGeom>
          <a:ln w="6730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3470147" y="241623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3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403852" y="2416238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62" y="0"/>
                </a:lnTo>
              </a:path>
            </a:pathLst>
          </a:custGeom>
          <a:ln w="7493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3461003" y="242316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4404486" y="242316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49" y="0"/>
                </a:lnTo>
              </a:path>
            </a:pathLst>
          </a:custGeom>
          <a:ln w="609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3450335" y="242995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4404359" y="242995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936" y="0"/>
                </a:lnTo>
              </a:path>
            </a:pathLst>
          </a:custGeom>
          <a:ln w="7492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3439667" y="2436876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6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4403597" y="2436876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6" y="0"/>
                </a:lnTo>
              </a:path>
            </a:pathLst>
          </a:custGeom>
          <a:ln w="6096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3430523" y="2443670"/>
            <a:ext cx="143510" cy="0"/>
          </a:xfrm>
          <a:custGeom>
            <a:avLst/>
            <a:gdLst/>
            <a:ahLst/>
            <a:cxnLst/>
            <a:rect l="l" t="t" r="r" b="b"/>
            <a:pathLst>
              <a:path w="143510" h="0">
                <a:moveTo>
                  <a:pt x="0" y="0"/>
                </a:moveTo>
                <a:lnTo>
                  <a:pt x="143255" y="0"/>
                </a:lnTo>
              </a:path>
            </a:pathLst>
          </a:custGeom>
          <a:ln w="7492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4404233" y="2443670"/>
            <a:ext cx="143510" cy="0"/>
          </a:xfrm>
          <a:custGeom>
            <a:avLst/>
            <a:gdLst/>
            <a:ahLst/>
            <a:cxnLst/>
            <a:rect l="l" t="t" r="r" b="b"/>
            <a:pathLst>
              <a:path w="143510" h="0">
                <a:moveTo>
                  <a:pt x="0" y="0"/>
                </a:moveTo>
                <a:lnTo>
                  <a:pt x="143255" y="0"/>
                </a:lnTo>
              </a:path>
            </a:pathLst>
          </a:custGeom>
          <a:ln w="7492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3419855" y="2450592"/>
            <a:ext cx="1137920" cy="0"/>
          </a:xfrm>
          <a:custGeom>
            <a:avLst/>
            <a:gdLst/>
            <a:ahLst/>
            <a:cxnLst/>
            <a:rect l="l" t="t" r="r" b="b"/>
            <a:pathLst>
              <a:path w="1137920" h="0">
                <a:moveTo>
                  <a:pt x="0" y="0"/>
                </a:moveTo>
                <a:lnTo>
                  <a:pt x="1137920" y="0"/>
                </a:lnTo>
              </a:path>
            </a:pathLst>
          </a:custGeom>
          <a:ln w="6095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3409188" y="2457195"/>
            <a:ext cx="1159510" cy="0"/>
          </a:xfrm>
          <a:custGeom>
            <a:avLst/>
            <a:gdLst/>
            <a:ahLst/>
            <a:cxnLst/>
            <a:rect l="l" t="t" r="r" b="b"/>
            <a:pathLst>
              <a:path w="1159510" h="0">
                <a:moveTo>
                  <a:pt x="0" y="0"/>
                </a:moveTo>
                <a:lnTo>
                  <a:pt x="1159256" y="0"/>
                </a:lnTo>
              </a:path>
            </a:pathLst>
          </a:custGeom>
          <a:ln w="7112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3398520" y="2465006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 h="0">
                <a:moveTo>
                  <a:pt x="0" y="0"/>
                </a:moveTo>
                <a:lnTo>
                  <a:pt x="1179321" y="0"/>
                </a:lnTo>
              </a:path>
            </a:pathLst>
          </a:custGeom>
          <a:ln w="7492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3389376" y="2471927"/>
            <a:ext cx="1199515" cy="0"/>
          </a:xfrm>
          <a:custGeom>
            <a:avLst/>
            <a:gdLst/>
            <a:ahLst/>
            <a:cxnLst/>
            <a:rect l="l" t="t" r="r" b="b"/>
            <a:pathLst>
              <a:path w="1199514" h="0">
                <a:moveTo>
                  <a:pt x="0" y="0"/>
                </a:moveTo>
                <a:lnTo>
                  <a:pt x="1199261" y="0"/>
                </a:lnTo>
              </a:path>
            </a:pathLst>
          </a:custGeom>
          <a:ln w="6096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3378708" y="2478722"/>
            <a:ext cx="1220470" cy="0"/>
          </a:xfrm>
          <a:custGeom>
            <a:avLst/>
            <a:gdLst/>
            <a:ahLst/>
            <a:cxnLst/>
            <a:rect l="l" t="t" r="r" b="b"/>
            <a:pathLst>
              <a:path w="1220470" h="0">
                <a:moveTo>
                  <a:pt x="0" y="0"/>
                </a:moveTo>
                <a:lnTo>
                  <a:pt x="1220089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3368040" y="2485644"/>
            <a:ext cx="1242060" cy="0"/>
          </a:xfrm>
          <a:custGeom>
            <a:avLst/>
            <a:gdLst/>
            <a:ahLst/>
            <a:cxnLst/>
            <a:rect l="l" t="t" r="r" b="b"/>
            <a:pathLst>
              <a:path w="1242060" h="0">
                <a:moveTo>
                  <a:pt x="0" y="0"/>
                </a:moveTo>
                <a:lnTo>
                  <a:pt x="1241679" y="0"/>
                </a:lnTo>
              </a:path>
            </a:pathLst>
          </a:custGeom>
          <a:ln w="6095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3357371" y="2492438"/>
            <a:ext cx="1261745" cy="0"/>
          </a:xfrm>
          <a:custGeom>
            <a:avLst/>
            <a:gdLst/>
            <a:ahLst/>
            <a:cxnLst/>
            <a:rect l="l" t="t" r="r" b="b"/>
            <a:pathLst>
              <a:path w="1261745" h="0">
                <a:moveTo>
                  <a:pt x="0" y="0"/>
                </a:moveTo>
                <a:lnTo>
                  <a:pt x="1261617" y="0"/>
                </a:lnTo>
              </a:path>
            </a:pathLst>
          </a:custGeom>
          <a:ln w="7493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3348228" y="2499360"/>
            <a:ext cx="1281430" cy="0"/>
          </a:xfrm>
          <a:custGeom>
            <a:avLst/>
            <a:gdLst/>
            <a:ahLst/>
            <a:cxnLst/>
            <a:rect l="l" t="t" r="r" b="b"/>
            <a:pathLst>
              <a:path w="1281429" h="0">
                <a:moveTo>
                  <a:pt x="0" y="0"/>
                </a:moveTo>
                <a:lnTo>
                  <a:pt x="1281430" y="0"/>
                </a:lnTo>
              </a:path>
            </a:pathLst>
          </a:custGeom>
          <a:ln w="609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3337559" y="2506154"/>
            <a:ext cx="1303020" cy="0"/>
          </a:xfrm>
          <a:custGeom>
            <a:avLst/>
            <a:gdLst/>
            <a:ahLst/>
            <a:cxnLst/>
            <a:rect l="l" t="t" r="r" b="b"/>
            <a:pathLst>
              <a:path w="1303020" h="0">
                <a:moveTo>
                  <a:pt x="0" y="0"/>
                </a:moveTo>
                <a:lnTo>
                  <a:pt x="1302892" y="0"/>
                </a:lnTo>
              </a:path>
            </a:pathLst>
          </a:custGeom>
          <a:ln w="7492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3326891" y="2513076"/>
            <a:ext cx="1323975" cy="0"/>
          </a:xfrm>
          <a:custGeom>
            <a:avLst/>
            <a:gdLst/>
            <a:ahLst/>
            <a:cxnLst/>
            <a:rect l="l" t="t" r="r" b="b"/>
            <a:pathLst>
              <a:path w="1323975" h="0">
                <a:moveTo>
                  <a:pt x="0" y="0"/>
                </a:moveTo>
                <a:lnTo>
                  <a:pt x="1323721" y="0"/>
                </a:lnTo>
              </a:path>
            </a:pathLst>
          </a:custGeom>
          <a:ln w="6096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3317747" y="2519870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89" h="0">
                <a:moveTo>
                  <a:pt x="0" y="0"/>
                </a:moveTo>
                <a:lnTo>
                  <a:pt x="1342263" y="0"/>
                </a:lnTo>
              </a:path>
            </a:pathLst>
          </a:custGeom>
          <a:ln w="7492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3307079" y="2526792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726" y="0"/>
                </a:lnTo>
              </a:path>
            </a:pathLst>
          </a:custGeom>
          <a:ln w="6095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3296411" y="2533586"/>
            <a:ext cx="1384300" cy="0"/>
          </a:xfrm>
          <a:custGeom>
            <a:avLst/>
            <a:gdLst/>
            <a:ahLst/>
            <a:cxnLst/>
            <a:rect l="l" t="t" r="r" b="b"/>
            <a:pathLst>
              <a:path w="1384300" h="0">
                <a:moveTo>
                  <a:pt x="0" y="0"/>
                </a:moveTo>
                <a:lnTo>
                  <a:pt x="1383791" y="0"/>
                </a:lnTo>
              </a:path>
            </a:pathLst>
          </a:custGeom>
          <a:ln w="7493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3296411" y="2541206"/>
            <a:ext cx="1383665" cy="0"/>
          </a:xfrm>
          <a:custGeom>
            <a:avLst/>
            <a:gdLst/>
            <a:ahLst/>
            <a:cxnLst/>
            <a:rect l="l" t="t" r="r" b="b"/>
            <a:pathLst>
              <a:path w="1383664" h="0">
                <a:moveTo>
                  <a:pt x="0" y="0"/>
                </a:moveTo>
                <a:lnTo>
                  <a:pt x="1383664" y="0"/>
                </a:lnTo>
              </a:path>
            </a:pathLst>
          </a:custGeom>
          <a:ln w="7492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3307079" y="2548127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599" y="0"/>
                </a:lnTo>
              </a:path>
            </a:pathLst>
          </a:custGeom>
          <a:ln w="6096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3317747" y="2554922"/>
            <a:ext cx="1341120" cy="0"/>
          </a:xfrm>
          <a:custGeom>
            <a:avLst/>
            <a:gdLst/>
            <a:ahLst/>
            <a:cxnLst/>
            <a:rect l="l" t="t" r="r" b="b"/>
            <a:pathLst>
              <a:path w="1341120" h="0">
                <a:moveTo>
                  <a:pt x="0" y="0"/>
                </a:moveTo>
                <a:lnTo>
                  <a:pt x="1341119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3328415" y="2561844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 h="0">
                <a:moveTo>
                  <a:pt x="0" y="0"/>
                </a:moveTo>
                <a:lnTo>
                  <a:pt x="1320927" y="0"/>
                </a:lnTo>
              </a:path>
            </a:pathLst>
          </a:custGeom>
          <a:ln w="6095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3339084" y="2568638"/>
            <a:ext cx="1298575" cy="0"/>
          </a:xfrm>
          <a:custGeom>
            <a:avLst/>
            <a:gdLst/>
            <a:ahLst/>
            <a:cxnLst/>
            <a:rect l="l" t="t" r="r" b="b"/>
            <a:pathLst>
              <a:path w="1298575" h="0">
                <a:moveTo>
                  <a:pt x="0" y="0"/>
                </a:moveTo>
                <a:lnTo>
                  <a:pt x="1298448" y="0"/>
                </a:lnTo>
              </a:path>
            </a:pathLst>
          </a:custGeom>
          <a:ln w="7493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3349752" y="2576067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 h="0">
                <a:moveTo>
                  <a:pt x="0" y="0"/>
                </a:moveTo>
                <a:lnTo>
                  <a:pt x="1278509" y="0"/>
                </a:lnTo>
              </a:path>
            </a:pathLst>
          </a:custGeom>
          <a:ln w="7112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3360420" y="2582354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791" y="0"/>
                </a:lnTo>
              </a:path>
            </a:pathLst>
          </a:custGeom>
          <a:ln w="7492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3371088" y="2589974"/>
            <a:ext cx="1235710" cy="0"/>
          </a:xfrm>
          <a:custGeom>
            <a:avLst/>
            <a:gdLst/>
            <a:ahLst/>
            <a:cxnLst/>
            <a:rect l="l" t="t" r="r" b="b"/>
            <a:pathLst>
              <a:path w="1235710" h="0">
                <a:moveTo>
                  <a:pt x="0" y="0"/>
                </a:moveTo>
                <a:lnTo>
                  <a:pt x="1235710" y="0"/>
                </a:lnTo>
              </a:path>
            </a:pathLst>
          </a:custGeom>
          <a:ln w="7493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3381755" y="2596070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4120" y="0"/>
                </a:lnTo>
              </a:path>
            </a:pathLst>
          </a:custGeom>
          <a:ln w="7492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3392423" y="2603690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4" h="0">
                <a:moveTo>
                  <a:pt x="0" y="0"/>
                </a:moveTo>
                <a:lnTo>
                  <a:pt x="1193164" y="0"/>
                </a:lnTo>
              </a:path>
            </a:pathLst>
          </a:custGeom>
          <a:ln w="7492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3403091" y="2610611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448" y="0"/>
                </a:lnTo>
              </a:path>
            </a:pathLst>
          </a:custGeom>
          <a:ln w="6096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3413759" y="2617406"/>
            <a:ext cx="1150620" cy="0"/>
          </a:xfrm>
          <a:custGeom>
            <a:avLst/>
            <a:gdLst/>
            <a:ahLst/>
            <a:cxnLst/>
            <a:rect l="l" t="t" r="r" b="b"/>
            <a:pathLst>
              <a:path w="1150620" h="0">
                <a:moveTo>
                  <a:pt x="0" y="0"/>
                </a:moveTo>
                <a:lnTo>
                  <a:pt x="1150492" y="0"/>
                </a:lnTo>
              </a:path>
            </a:pathLst>
          </a:custGeom>
          <a:ln w="7492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3424428" y="2624327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902" y="0"/>
                </a:lnTo>
              </a:path>
            </a:pathLst>
          </a:custGeom>
          <a:ln w="6096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3435096" y="263112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4404614" y="2631122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02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3445764" y="263804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5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4404359" y="263804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635" y="0"/>
                </a:lnTo>
              </a:path>
            </a:pathLst>
          </a:custGeom>
          <a:ln w="6095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3456432" y="26448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93" y="0"/>
                </a:lnTo>
              </a:path>
            </a:pathLst>
          </a:custGeom>
          <a:ln w="7493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4404105" y="26448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3467100" y="2648711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21209" y="13588"/>
                </a:lnTo>
                <a:lnTo>
                  <a:pt x="106552" y="1358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4404359" y="2648711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552" y="0"/>
                </a:moveTo>
                <a:lnTo>
                  <a:pt x="0" y="0"/>
                </a:lnTo>
                <a:lnTo>
                  <a:pt x="0" y="13588"/>
                </a:lnTo>
                <a:lnTo>
                  <a:pt x="85343" y="13588"/>
                </a:lnTo>
                <a:lnTo>
                  <a:pt x="96012" y="6858"/>
                </a:lnTo>
                <a:lnTo>
                  <a:pt x="106552" y="0"/>
                </a:lnTo>
                <a:close/>
              </a:path>
            </a:pathLst>
          </a:custGeom>
          <a:solidFill>
            <a:srgbClr val="78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3488435" y="266242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10667" y="5969"/>
                </a:lnTo>
                <a:lnTo>
                  <a:pt x="85343" y="5969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4404359" y="2662427"/>
            <a:ext cx="85725" cy="6350"/>
          </a:xfrm>
          <a:custGeom>
            <a:avLst/>
            <a:gdLst/>
            <a:ahLst/>
            <a:cxnLst/>
            <a:rect l="l" t="t" r="r" b="b"/>
            <a:pathLst>
              <a:path w="85725" h="6350">
                <a:moveTo>
                  <a:pt x="85343" y="0"/>
                </a:moveTo>
                <a:lnTo>
                  <a:pt x="0" y="0"/>
                </a:lnTo>
                <a:lnTo>
                  <a:pt x="0" y="5969"/>
                </a:lnTo>
                <a:lnTo>
                  <a:pt x="74675" y="5969"/>
                </a:lnTo>
                <a:lnTo>
                  <a:pt x="85343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3509771" y="267601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7" y="0"/>
                </a:moveTo>
                <a:lnTo>
                  <a:pt x="0" y="0"/>
                </a:lnTo>
                <a:lnTo>
                  <a:pt x="10540" y="7620"/>
                </a:lnTo>
                <a:lnTo>
                  <a:pt x="64007" y="7620"/>
                </a:lnTo>
                <a:lnTo>
                  <a:pt x="6400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3499103" y="2668523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675" y="0"/>
                </a:moveTo>
                <a:lnTo>
                  <a:pt x="0" y="0"/>
                </a:lnTo>
                <a:lnTo>
                  <a:pt x="10668" y="7492"/>
                </a:lnTo>
                <a:lnTo>
                  <a:pt x="74675" y="7492"/>
                </a:lnTo>
                <a:lnTo>
                  <a:pt x="7467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4404105" y="2676017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64008" y="0"/>
                </a:moveTo>
                <a:lnTo>
                  <a:pt x="0" y="0"/>
                </a:lnTo>
                <a:lnTo>
                  <a:pt x="0" y="7620"/>
                </a:lnTo>
                <a:lnTo>
                  <a:pt x="53340" y="7620"/>
                </a:lnTo>
                <a:lnTo>
                  <a:pt x="64008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4404105" y="2668523"/>
            <a:ext cx="74930" cy="7620"/>
          </a:xfrm>
          <a:custGeom>
            <a:avLst/>
            <a:gdLst/>
            <a:ahLst/>
            <a:cxnLst/>
            <a:rect l="l" t="t" r="r" b="b"/>
            <a:pathLst>
              <a:path w="74929" h="7619">
                <a:moveTo>
                  <a:pt x="74549" y="0"/>
                </a:moveTo>
                <a:lnTo>
                  <a:pt x="0" y="0"/>
                </a:lnTo>
                <a:lnTo>
                  <a:pt x="0" y="7492"/>
                </a:lnTo>
                <a:lnTo>
                  <a:pt x="64008" y="7492"/>
                </a:lnTo>
                <a:lnTo>
                  <a:pt x="7454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3520440" y="2682239"/>
            <a:ext cx="53340" cy="15240"/>
          </a:xfrm>
          <a:custGeom>
            <a:avLst/>
            <a:gdLst/>
            <a:ahLst/>
            <a:cxnLst/>
            <a:rect l="l" t="t" r="r" b="b"/>
            <a:pathLst>
              <a:path w="53339" h="15239">
                <a:moveTo>
                  <a:pt x="53339" y="0"/>
                </a:moveTo>
                <a:lnTo>
                  <a:pt x="0" y="0"/>
                </a:lnTo>
                <a:lnTo>
                  <a:pt x="10668" y="7493"/>
                </a:lnTo>
                <a:lnTo>
                  <a:pt x="21209" y="15112"/>
                </a:lnTo>
                <a:lnTo>
                  <a:pt x="53339" y="15112"/>
                </a:lnTo>
                <a:lnTo>
                  <a:pt x="5333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403978" y="2682239"/>
            <a:ext cx="53975" cy="15240"/>
          </a:xfrm>
          <a:custGeom>
            <a:avLst/>
            <a:gdLst/>
            <a:ahLst/>
            <a:cxnLst/>
            <a:rect l="l" t="t" r="r" b="b"/>
            <a:pathLst>
              <a:path w="53975" h="15239">
                <a:moveTo>
                  <a:pt x="53467" y="0"/>
                </a:moveTo>
                <a:lnTo>
                  <a:pt x="0" y="0"/>
                </a:lnTo>
                <a:lnTo>
                  <a:pt x="0" y="15112"/>
                </a:lnTo>
                <a:lnTo>
                  <a:pt x="32131" y="15112"/>
                </a:lnTo>
                <a:lnTo>
                  <a:pt x="42799" y="7493"/>
                </a:lnTo>
                <a:lnTo>
                  <a:pt x="5346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3563365" y="2711323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541" y="0"/>
                </a:moveTo>
                <a:lnTo>
                  <a:pt x="0" y="0"/>
                </a:lnTo>
                <a:lnTo>
                  <a:pt x="10541" y="6857"/>
                </a:lnTo>
                <a:lnTo>
                  <a:pt x="1054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3552697" y="270459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209" y="0"/>
                </a:moveTo>
                <a:lnTo>
                  <a:pt x="0" y="0"/>
                </a:lnTo>
                <a:lnTo>
                  <a:pt x="10667" y="6731"/>
                </a:lnTo>
                <a:lnTo>
                  <a:pt x="21209" y="6731"/>
                </a:lnTo>
                <a:lnTo>
                  <a:pt x="21209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3541776" y="2697479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131" y="0"/>
                </a:moveTo>
                <a:lnTo>
                  <a:pt x="0" y="0"/>
                </a:lnTo>
                <a:lnTo>
                  <a:pt x="10922" y="7112"/>
                </a:lnTo>
                <a:lnTo>
                  <a:pt x="32131" y="7112"/>
                </a:lnTo>
                <a:lnTo>
                  <a:pt x="3213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4403978" y="2711323"/>
            <a:ext cx="10795" cy="6985"/>
          </a:xfrm>
          <a:custGeom>
            <a:avLst/>
            <a:gdLst/>
            <a:ahLst/>
            <a:cxnLst/>
            <a:rect l="l" t="t" r="r" b="b"/>
            <a:pathLst>
              <a:path w="10795" h="6985">
                <a:moveTo>
                  <a:pt x="10668" y="0"/>
                </a:moveTo>
                <a:lnTo>
                  <a:pt x="0" y="0"/>
                </a:lnTo>
                <a:lnTo>
                  <a:pt x="0" y="6857"/>
                </a:lnTo>
                <a:lnTo>
                  <a:pt x="1066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4403978" y="2704592"/>
            <a:ext cx="21590" cy="6985"/>
          </a:xfrm>
          <a:custGeom>
            <a:avLst/>
            <a:gdLst/>
            <a:ahLst/>
            <a:cxnLst/>
            <a:rect l="l" t="t" r="r" b="b"/>
            <a:pathLst>
              <a:path w="21589" h="6985">
                <a:moveTo>
                  <a:pt x="21336" y="0"/>
                </a:moveTo>
                <a:lnTo>
                  <a:pt x="0" y="0"/>
                </a:lnTo>
                <a:lnTo>
                  <a:pt x="0" y="6731"/>
                </a:lnTo>
                <a:lnTo>
                  <a:pt x="10668" y="6731"/>
                </a:lnTo>
                <a:lnTo>
                  <a:pt x="2133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4403978" y="2697479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32258" y="0"/>
                </a:moveTo>
                <a:lnTo>
                  <a:pt x="0" y="0"/>
                </a:lnTo>
                <a:lnTo>
                  <a:pt x="0" y="7112"/>
                </a:lnTo>
                <a:lnTo>
                  <a:pt x="21336" y="7112"/>
                </a:lnTo>
                <a:lnTo>
                  <a:pt x="32258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3573779" y="4104132"/>
            <a:ext cx="48895" cy="138430"/>
          </a:xfrm>
          <a:custGeom>
            <a:avLst/>
            <a:gdLst/>
            <a:ahLst/>
            <a:cxnLst/>
            <a:rect l="l" t="t" r="r" b="b"/>
            <a:pathLst>
              <a:path w="48895" h="138429">
                <a:moveTo>
                  <a:pt x="48514" y="0"/>
                </a:moveTo>
                <a:lnTo>
                  <a:pt x="0" y="48260"/>
                </a:lnTo>
                <a:lnTo>
                  <a:pt x="0" y="138176"/>
                </a:lnTo>
                <a:lnTo>
                  <a:pt x="48514" y="89789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3573779" y="3947033"/>
            <a:ext cx="892810" cy="0"/>
          </a:xfrm>
          <a:custGeom>
            <a:avLst/>
            <a:gdLst/>
            <a:ahLst/>
            <a:cxnLst/>
            <a:rect l="l" t="t" r="r" b="b"/>
            <a:pathLst>
              <a:path w="892810" h="0">
                <a:moveTo>
                  <a:pt x="0" y="0"/>
                </a:moveTo>
                <a:lnTo>
                  <a:pt x="892683" y="0"/>
                </a:lnTo>
              </a:path>
            </a:pathLst>
          </a:custGeom>
          <a:ln w="48513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3573779" y="3826764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514" y="0"/>
                </a:moveTo>
                <a:lnTo>
                  <a:pt x="0" y="48513"/>
                </a:lnTo>
                <a:lnTo>
                  <a:pt x="0" y="145796"/>
                </a:lnTo>
                <a:lnTo>
                  <a:pt x="48514" y="97028"/>
                </a:lnTo>
                <a:lnTo>
                  <a:pt x="48514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3296411" y="382676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325627" y="0"/>
                </a:moveTo>
                <a:lnTo>
                  <a:pt x="48387" y="186181"/>
                </a:lnTo>
                <a:lnTo>
                  <a:pt x="0" y="234696"/>
                </a:lnTo>
                <a:lnTo>
                  <a:pt x="276860" y="48133"/>
                </a:lnTo>
                <a:lnTo>
                  <a:pt x="32562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4418329" y="3826764"/>
            <a:ext cx="325755" cy="234950"/>
          </a:xfrm>
          <a:custGeom>
            <a:avLst/>
            <a:gdLst/>
            <a:ahLst/>
            <a:cxnLst/>
            <a:rect l="l" t="t" r="r" b="b"/>
            <a:pathLst>
              <a:path w="325754" h="234950">
                <a:moveTo>
                  <a:pt x="48387" y="0"/>
                </a:moveTo>
                <a:lnTo>
                  <a:pt x="0" y="48133"/>
                </a:lnTo>
                <a:lnTo>
                  <a:pt x="276860" y="234696"/>
                </a:lnTo>
                <a:lnTo>
                  <a:pt x="325374" y="186181"/>
                </a:lnTo>
                <a:lnTo>
                  <a:pt x="48387" y="0"/>
                </a:lnTo>
                <a:close/>
              </a:path>
            </a:pathLst>
          </a:custGeom>
          <a:solidFill>
            <a:srgbClr val="24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3552444" y="3875532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20446" y="0"/>
                </a:moveTo>
                <a:lnTo>
                  <a:pt x="10286" y="6858"/>
                </a:lnTo>
                <a:lnTo>
                  <a:pt x="0" y="13589"/>
                </a:lnTo>
                <a:lnTo>
                  <a:pt x="20446" y="13589"/>
                </a:lnTo>
                <a:lnTo>
                  <a:pt x="2044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4417186" y="3875532"/>
            <a:ext cx="20955" cy="13970"/>
          </a:xfrm>
          <a:custGeom>
            <a:avLst/>
            <a:gdLst/>
            <a:ahLst/>
            <a:cxnLst/>
            <a:rect l="l" t="t" r="r" b="b"/>
            <a:pathLst>
              <a:path w="20954" h="13970">
                <a:moveTo>
                  <a:pt x="0" y="0"/>
                </a:moveTo>
                <a:lnTo>
                  <a:pt x="0" y="13589"/>
                </a:lnTo>
                <a:lnTo>
                  <a:pt x="20447" y="13589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3543300" y="3889247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30734" y="0"/>
                </a:moveTo>
                <a:lnTo>
                  <a:pt x="10160" y="0"/>
                </a:lnTo>
                <a:lnTo>
                  <a:pt x="0" y="6095"/>
                </a:lnTo>
                <a:lnTo>
                  <a:pt x="30734" y="6095"/>
                </a:lnTo>
                <a:lnTo>
                  <a:pt x="30734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417821" y="3889247"/>
            <a:ext cx="31115" cy="6350"/>
          </a:xfrm>
          <a:custGeom>
            <a:avLst/>
            <a:gdLst/>
            <a:ahLst/>
            <a:cxnLst/>
            <a:rect l="l" t="t" r="r" b="b"/>
            <a:pathLst>
              <a:path w="31114" h="6350">
                <a:moveTo>
                  <a:pt x="20447" y="0"/>
                </a:moveTo>
                <a:lnTo>
                  <a:pt x="0" y="0"/>
                </a:lnTo>
                <a:lnTo>
                  <a:pt x="0" y="6095"/>
                </a:lnTo>
                <a:lnTo>
                  <a:pt x="30606" y="6095"/>
                </a:lnTo>
                <a:lnTo>
                  <a:pt x="2044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3532632" y="3895344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40893" y="0"/>
                </a:moveTo>
                <a:lnTo>
                  <a:pt x="10159" y="0"/>
                </a:lnTo>
                <a:lnTo>
                  <a:pt x="0" y="7492"/>
                </a:lnTo>
                <a:lnTo>
                  <a:pt x="40893" y="7492"/>
                </a:lnTo>
                <a:lnTo>
                  <a:pt x="4089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417695" y="3895344"/>
            <a:ext cx="41275" cy="7620"/>
          </a:xfrm>
          <a:custGeom>
            <a:avLst/>
            <a:gdLst/>
            <a:ahLst/>
            <a:cxnLst/>
            <a:rect l="l" t="t" r="r" b="b"/>
            <a:pathLst>
              <a:path w="41275" h="7620">
                <a:moveTo>
                  <a:pt x="30733" y="0"/>
                </a:moveTo>
                <a:lnTo>
                  <a:pt x="0" y="0"/>
                </a:lnTo>
                <a:lnTo>
                  <a:pt x="0" y="7492"/>
                </a:lnTo>
                <a:lnTo>
                  <a:pt x="41020" y="7492"/>
                </a:lnTo>
                <a:lnTo>
                  <a:pt x="3073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3521964" y="390296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51181" y="0"/>
                </a:moveTo>
                <a:lnTo>
                  <a:pt x="10287" y="0"/>
                </a:lnTo>
                <a:lnTo>
                  <a:pt x="0" y="6096"/>
                </a:lnTo>
                <a:lnTo>
                  <a:pt x="51181" y="6096"/>
                </a:lnTo>
                <a:lnTo>
                  <a:pt x="51181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418329" y="3902964"/>
            <a:ext cx="51435" cy="6350"/>
          </a:xfrm>
          <a:custGeom>
            <a:avLst/>
            <a:gdLst/>
            <a:ahLst/>
            <a:cxnLst/>
            <a:rect l="l" t="t" r="r" b="b"/>
            <a:pathLst>
              <a:path w="51435" h="6350">
                <a:moveTo>
                  <a:pt x="40894" y="0"/>
                </a:moveTo>
                <a:lnTo>
                  <a:pt x="0" y="0"/>
                </a:lnTo>
                <a:lnTo>
                  <a:pt x="0" y="6096"/>
                </a:lnTo>
                <a:lnTo>
                  <a:pt x="51181" y="6096"/>
                </a:lnTo>
                <a:lnTo>
                  <a:pt x="4089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3511296" y="390905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61467" y="0"/>
                </a:moveTo>
                <a:lnTo>
                  <a:pt x="10287" y="0"/>
                </a:lnTo>
                <a:lnTo>
                  <a:pt x="0" y="7492"/>
                </a:lnTo>
                <a:lnTo>
                  <a:pt x="61467" y="7492"/>
                </a:lnTo>
                <a:lnTo>
                  <a:pt x="61467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417314" y="3909059"/>
            <a:ext cx="61594" cy="7620"/>
          </a:xfrm>
          <a:custGeom>
            <a:avLst/>
            <a:gdLst/>
            <a:ahLst/>
            <a:cxnLst/>
            <a:rect l="l" t="t" r="r" b="b"/>
            <a:pathLst>
              <a:path w="61595" h="7620">
                <a:moveTo>
                  <a:pt x="51181" y="0"/>
                </a:moveTo>
                <a:lnTo>
                  <a:pt x="0" y="0"/>
                </a:lnTo>
                <a:lnTo>
                  <a:pt x="0" y="7492"/>
                </a:lnTo>
                <a:lnTo>
                  <a:pt x="61468" y="7492"/>
                </a:lnTo>
                <a:lnTo>
                  <a:pt x="51181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3502152" y="391667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71627" y="0"/>
                </a:moveTo>
                <a:lnTo>
                  <a:pt x="10160" y="0"/>
                </a:lnTo>
                <a:lnTo>
                  <a:pt x="0" y="6096"/>
                </a:lnTo>
                <a:lnTo>
                  <a:pt x="71627" y="6096"/>
                </a:lnTo>
                <a:lnTo>
                  <a:pt x="7162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417948" y="3916679"/>
            <a:ext cx="71755" cy="6350"/>
          </a:xfrm>
          <a:custGeom>
            <a:avLst/>
            <a:gdLst/>
            <a:ahLst/>
            <a:cxnLst/>
            <a:rect l="l" t="t" r="r" b="b"/>
            <a:pathLst>
              <a:path w="71754" h="6350">
                <a:moveTo>
                  <a:pt x="61467" y="0"/>
                </a:moveTo>
                <a:lnTo>
                  <a:pt x="0" y="0"/>
                </a:lnTo>
                <a:lnTo>
                  <a:pt x="0" y="6096"/>
                </a:lnTo>
                <a:lnTo>
                  <a:pt x="71627" y="6096"/>
                </a:lnTo>
                <a:lnTo>
                  <a:pt x="61467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3480815" y="3922776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92201" y="0"/>
                </a:moveTo>
                <a:lnTo>
                  <a:pt x="20447" y="0"/>
                </a:lnTo>
                <a:lnTo>
                  <a:pt x="0" y="15112"/>
                </a:lnTo>
                <a:lnTo>
                  <a:pt x="92201" y="15112"/>
                </a:lnTo>
                <a:lnTo>
                  <a:pt x="92201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4418329" y="3922776"/>
            <a:ext cx="92710" cy="15240"/>
          </a:xfrm>
          <a:custGeom>
            <a:avLst/>
            <a:gdLst/>
            <a:ahLst/>
            <a:cxnLst/>
            <a:rect l="l" t="t" r="r" b="b"/>
            <a:pathLst>
              <a:path w="92710" h="15239">
                <a:moveTo>
                  <a:pt x="71755" y="0"/>
                </a:moveTo>
                <a:lnTo>
                  <a:pt x="0" y="0"/>
                </a:lnTo>
                <a:lnTo>
                  <a:pt x="0" y="15112"/>
                </a:lnTo>
                <a:lnTo>
                  <a:pt x="92202" y="15112"/>
                </a:lnTo>
                <a:lnTo>
                  <a:pt x="82042" y="7493"/>
                </a:lnTo>
                <a:lnTo>
                  <a:pt x="7175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3470147" y="3940047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4417186" y="3940047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5" y="0"/>
                </a:lnTo>
              </a:path>
            </a:pathLst>
          </a:custGeom>
          <a:ln w="7112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3461003" y="394785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4417821" y="3947858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7493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3450335" y="395477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4418329" y="3954779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6095">
            <a:solidFill>
              <a:srgbClr val="3D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3439667" y="396157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4418203" y="396157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7493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3429000" y="3968496"/>
            <a:ext cx="143510" cy="0"/>
          </a:xfrm>
          <a:custGeom>
            <a:avLst/>
            <a:gdLst/>
            <a:ahLst/>
            <a:cxnLst/>
            <a:rect l="l" t="t" r="r" b="b"/>
            <a:pathLst>
              <a:path w="143510" h="0">
                <a:moveTo>
                  <a:pt x="0" y="0"/>
                </a:moveTo>
                <a:lnTo>
                  <a:pt x="143510" y="0"/>
                </a:lnTo>
              </a:path>
            </a:pathLst>
          </a:custGeom>
          <a:ln w="6095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4417314" y="3968496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37" y="0"/>
                </a:lnTo>
              </a:path>
            </a:pathLst>
          </a:custGeom>
          <a:ln w="6095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3419855" y="3975290"/>
            <a:ext cx="1151890" cy="0"/>
          </a:xfrm>
          <a:custGeom>
            <a:avLst/>
            <a:gdLst/>
            <a:ahLst/>
            <a:cxnLst/>
            <a:rect l="l" t="t" r="r" b="b"/>
            <a:pathLst>
              <a:path w="1151889" h="0">
                <a:moveTo>
                  <a:pt x="0" y="0"/>
                </a:moveTo>
                <a:lnTo>
                  <a:pt x="1151890" y="0"/>
                </a:lnTo>
              </a:path>
            </a:pathLst>
          </a:custGeom>
          <a:ln w="7493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3409188" y="3982211"/>
            <a:ext cx="1173480" cy="0"/>
          </a:xfrm>
          <a:custGeom>
            <a:avLst/>
            <a:gdLst/>
            <a:ahLst/>
            <a:cxnLst/>
            <a:rect l="l" t="t" r="r" b="b"/>
            <a:pathLst>
              <a:path w="1173479" h="0">
                <a:moveTo>
                  <a:pt x="0" y="0"/>
                </a:moveTo>
                <a:lnTo>
                  <a:pt x="1173352" y="0"/>
                </a:lnTo>
              </a:path>
            </a:pathLst>
          </a:custGeom>
          <a:ln w="6096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3398520" y="3989006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 h="0">
                <a:moveTo>
                  <a:pt x="0" y="0"/>
                </a:moveTo>
                <a:lnTo>
                  <a:pt x="1193291" y="0"/>
                </a:lnTo>
              </a:path>
            </a:pathLst>
          </a:custGeom>
          <a:ln w="7492">
            <a:solidFill>
              <a:srgbClr val="46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3389376" y="3995928"/>
            <a:ext cx="1212850" cy="0"/>
          </a:xfrm>
          <a:custGeom>
            <a:avLst/>
            <a:gdLst/>
            <a:ahLst/>
            <a:cxnLst/>
            <a:rect l="l" t="t" r="r" b="b"/>
            <a:pathLst>
              <a:path w="1212850" h="0">
                <a:moveTo>
                  <a:pt x="0" y="0"/>
                </a:moveTo>
                <a:lnTo>
                  <a:pt x="1212596" y="0"/>
                </a:lnTo>
              </a:path>
            </a:pathLst>
          </a:custGeom>
          <a:ln w="6095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3378708" y="4002722"/>
            <a:ext cx="1233805" cy="0"/>
          </a:xfrm>
          <a:custGeom>
            <a:avLst/>
            <a:gdLst/>
            <a:ahLst/>
            <a:cxnLst/>
            <a:rect l="l" t="t" r="r" b="b"/>
            <a:pathLst>
              <a:path w="1233804" h="0">
                <a:moveTo>
                  <a:pt x="0" y="0"/>
                </a:moveTo>
                <a:lnTo>
                  <a:pt x="1233804" y="0"/>
                </a:lnTo>
              </a:path>
            </a:pathLst>
          </a:custGeom>
          <a:ln w="7493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3368040" y="4010342"/>
            <a:ext cx="1255395" cy="0"/>
          </a:xfrm>
          <a:custGeom>
            <a:avLst/>
            <a:gdLst/>
            <a:ahLst/>
            <a:cxnLst/>
            <a:rect l="l" t="t" r="r" b="b"/>
            <a:pathLst>
              <a:path w="1255395" h="0">
                <a:moveTo>
                  <a:pt x="0" y="0"/>
                </a:moveTo>
                <a:lnTo>
                  <a:pt x="1255268" y="0"/>
                </a:lnTo>
              </a:path>
            </a:pathLst>
          </a:custGeom>
          <a:ln w="7493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3358896" y="4016438"/>
            <a:ext cx="1273810" cy="0"/>
          </a:xfrm>
          <a:custGeom>
            <a:avLst/>
            <a:gdLst/>
            <a:ahLst/>
            <a:cxnLst/>
            <a:rect l="l" t="t" r="r" b="b"/>
            <a:pathLst>
              <a:path w="1273810" h="0">
                <a:moveTo>
                  <a:pt x="0" y="0"/>
                </a:moveTo>
                <a:lnTo>
                  <a:pt x="1273809" y="0"/>
                </a:lnTo>
              </a:path>
            </a:pathLst>
          </a:custGeom>
          <a:ln w="7493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3348228" y="4024058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 h="0">
                <a:moveTo>
                  <a:pt x="0" y="0"/>
                </a:moveTo>
                <a:lnTo>
                  <a:pt x="1295273" y="0"/>
                </a:lnTo>
              </a:path>
            </a:pathLst>
          </a:custGeom>
          <a:ln w="7493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3337559" y="4030979"/>
            <a:ext cx="1315720" cy="0"/>
          </a:xfrm>
          <a:custGeom>
            <a:avLst/>
            <a:gdLst/>
            <a:ahLst/>
            <a:cxnLst/>
            <a:rect l="l" t="t" r="r" b="b"/>
            <a:pathLst>
              <a:path w="1315720" h="0">
                <a:moveTo>
                  <a:pt x="0" y="0"/>
                </a:moveTo>
                <a:lnTo>
                  <a:pt x="1315212" y="0"/>
                </a:lnTo>
              </a:path>
            </a:pathLst>
          </a:custGeom>
          <a:ln w="6095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3326891" y="4037774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40" y="0"/>
                </a:lnTo>
              </a:path>
            </a:pathLst>
          </a:custGeom>
          <a:ln w="7493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3317747" y="4044696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5978" y="0"/>
                </a:lnTo>
              </a:path>
            </a:pathLst>
          </a:custGeom>
          <a:ln w="6095">
            <a:solidFill>
              <a:srgbClr val="5A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3307079" y="4051490"/>
            <a:ext cx="1377950" cy="0"/>
          </a:xfrm>
          <a:custGeom>
            <a:avLst/>
            <a:gdLst/>
            <a:ahLst/>
            <a:cxnLst/>
            <a:rect l="l" t="t" r="r" b="b"/>
            <a:pathLst>
              <a:path w="1377950" h="0">
                <a:moveTo>
                  <a:pt x="0" y="0"/>
                </a:moveTo>
                <a:lnTo>
                  <a:pt x="1377442" y="0"/>
                </a:lnTo>
              </a:path>
            </a:pathLst>
          </a:custGeom>
          <a:ln w="7493">
            <a:solidFill>
              <a:srgbClr val="5C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3296411" y="4058920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112">
            <a:solidFill>
              <a:srgbClr val="5E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3296411" y="4065206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904" y="0"/>
                </a:lnTo>
              </a:path>
            </a:pathLst>
          </a:custGeom>
          <a:ln w="7492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3307079" y="4072826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4" h="0">
                <a:moveTo>
                  <a:pt x="0" y="0"/>
                </a:moveTo>
                <a:lnTo>
                  <a:pt x="1377188" y="0"/>
                </a:lnTo>
              </a:path>
            </a:pathLst>
          </a:custGeom>
          <a:ln w="7493">
            <a:solidFill>
              <a:srgbClr val="60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3317747" y="4078922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 h="0">
                <a:moveTo>
                  <a:pt x="0" y="0"/>
                </a:moveTo>
                <a:lnTo>
                  <a:pt x="1356232" y="0"/>
                </a:lnTo>
              </a:path>
            </a:pathLst>
          </a:custGeom>
          <a:ln w="7493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3328415" y="4086542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516" y="0"/>
                </a:lnTo>
              </a:path>
            </a:pathLst>
          </a:custGeom>
          <a:ln w="7493">
            <a:solidFill>
              <a:srgbClr val="66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339084" y="4093464"/>
            <a:ext cx="1313815" cy="0"/>
          </a:xfrm>
          <a:custGeom>
            <a:avLst/>
            <a:gdLst/>
            <a:ahLst/>
            <a:cxnLst/>
            <a:rect l="l" t="t" r="r" b="b"/>
            <a:pathLst>
              <a:path w="1313814" h="0">
                <a:moveTo>
                  <a:pt x="0" y="0"/>
                </a:moveTo>
                <a:lnTo>
                  <a:pt x="1313561" y="0"/>
                </a:lnTo>
              </a:path>
            </a:pathLst>
          </a:custGeom>
          <a:ln w="6095">
            <a:solidFill>
              <a:srgbClr val="68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349752" y="4100258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844" y="0"/>
                </a:lnTo>
              </a:path>
            </a:pathLst>
          </a:custGeom>
          <a:ln w="7493">
            <a:solidFill>
              <a:srgbClr val="6A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360420" y="4107179"/>
            <a:ext cx="1271270" cy="0"/>
          </a:xfrm>
          <a:custGeom>
            <a:avLst/>
            <a:gdLst/>
            <a:ahLst/>
            <a:cxnLst/>
            <a:rect l="l" t="t" r="r" b="b"/>
            <a:pathLst>
              <a:path w="1271270" h="0">
                <a:moveTo>
                  <a:pt x="0" y="0"/>
                </a:moveTo>
                <a:lnTo>
                  <a:pt x="1270889" y="0"/>
                </a:lnTo>
              </a:path>
            </a:pathLst>
          </a:custGeom>
          <a:ln w="6095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3371088" y="4113974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172" y="0"/>
                </a:lnTo>
              </a:path>
            </a:pathLst>
          </a:custGeom>
          <a:ln w="7493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381755" y="4120896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89" h="0">
                <a:moveTo>
                  <a:pt x="0" y="0"/>
                </a:moveTo>
                <a:lnTo>
                  <a:pt x="1228090" y="0"/>
                </a:lnTo>
              </a:path>
            </a:pathLst>
          </a:custGeom>
          <a:ln w="6095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3392423" y="4127690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 h="0">
                <a:moveTo>
                  <a:pt x="0" y="0"/>
                </a:moveTo>
                <a:lnTo>
                  <a:pt x="1206500" y="0"/>
                </a:lnTo>
              </a:path>
            </a:pathLst>
          </a:custGeom>
          <a:ln w="7493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3403091" y="4134611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418" y="0"/>
                </a:lnTo>
              </a:path>
            </a:pathLst>
          </a:custGeom>
          <a:ln w="6096">
            <a:solidFill>
              <a:srgbClr val="6F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3413759" y="4141406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081" y="0"/>
                </a:lnTo>
              </a:path>
            </a:pathLst>
          </a:custGeom>
          <a:ln w="7492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3424428" y="4148328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2492" y="0"/>
                </a:lnTo>
              </a:path>
            </a:pathLst>
          </a:custGeom>
          <a:ln w="6095">
            <a:solidFill>
              <a:srgbClr val="74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3435096" y="415512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4417948" y="4155122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56" y="0"/>
                </a:lnTo>
              </a:path>
            </a:pathLst>
          </a:custGeom>
          <a:ln w="7493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3445764" y="416274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4417695" y="416274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8" y="0"/>
                </a:lnTo>
              </a:path>
            </a:pathLst>
          </a:custGeom>
          <a:ln w="7493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3456432" y="41688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0" y="0"/>
                </a:lnTo>
              </a:path>
            </a:pathLst>
          </a:custGeom>
          <a:ln w="7493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4417948" y="416883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21" y="0"/>
                </a:lnTo>
              </a:path>
            </a:pathLst>
          </a:custGeom>
          <a:ln w="7493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3477767" y="418369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3467100" y="417633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2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4417567" y="4183697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885" y="0"/>
                </a:lnTo>
              </a:path>
            </a:pathLst>
          </a:custGeom>
          <a:ln w="7493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4417567" y="4176331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53" y="0"/>
                </a:lnTo>
              </a:path>
            </a:pathLst>
          </a:custGeom>
          <a:ln w="7238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3488435" y="418642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10667" y="7493"/>
                </a:lnTo>
                <a:lnTo>
                  <a:pt x="85089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4417821" y="4186428"/>
            <a:ext cx="85090" cy="7620"/>
          </a:xfrm>
          <a:custGeom>
            <a:avLst/>
            <a:gdLst/>
            <a:ahLst/>
            <a:cxnLst/>
            <a:rect l="l" t="t" r="r" b="b"/>
            <a:pathLst>
              <a:path w="85089" h="7620">
                <a:moveTo>
                  <a:pt x="85089" y="0"/>
                </a:moveTo>
                <a:lnTo>
                  <a:pt x="0" y="0"/>
                </a:lnTo>
                <a:lnTo>
                  <a:pt x="0" y="7493"/>
                </a:lnTo>
                <a:lnTo>
                  <a:pt x="74422" y="7493"/>
                </a:lnTo>
                <a:lnTo>
                  <a:pt x="8508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3509771" y="420090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753" y="0"/>
                </a:moveTo>
                <a:lnTo>
                  <a:pt x="0" y="0"/>
                </a:lnTo>
                <a:lnTo>
                  <a:pt x="10540" y="6731"/>
                </a:lnTo>
                <a:lnTo>
                  <a:pt x="63753" y="6731"/>
                </a:lnTo>
                <a:lnTo>
                  <a:pt x="63753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3499103" y="4194047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10668" y="6731"/>
                </a:lnTo>
                <a:lnTo>
                  <a:pt x="74422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4418076" y="4200905"/>
            <a:ext cx="64135" cy="6985"/>
          </a:xfrm>
          <a:custGeom>
            <a:avLst/>
            <a:gdLst/>
            <a:ahLst/>
            <a:cxnLst/>
            <a:rect l="l" t="t" r="r" b="b"/>
            <a:pathLst>
              <a:path w="64135" h="6985">
                <a:moveTo>
                  <a:pt x="63881" y="0"/>
                </a:moveTo>
                <a:lnTo>
                  <a:pt x="0" y="0"/>
                </a:lnTo>
                <a:lnTo>
                  <a:pt x="0" y="6731"/>
                </a:lnTo>
                <a:lnTo>
                  <a:pt x="53212" y="6731"/>
                </a:lnTo>
                <a:lnTo>
                  <a:pt x="6388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4418076" y="4194047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22" y="0"/>
                </a:moveTo>
                <a:lnTo>
                  <a:pt x="0" y="0"/>
                </a:lnTo>
                <a:lnTo>
                  <a:pt x="0" y="6731"/>
                </a:lnTo>
                <a:lnTo>
                  <a:pt x="63881" y="6731"/>
                </a:lnTo>
                <a:lnTo>
                  <a:pt x="7442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3531108" y="4214621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4" y="0"/>
                </a:moveTo>
                <a:lnTo>
                  <a:pt x="0" y="0"/>
                </a:lnTo>
                <a:lnTo>
                  <a:pt x="10540" y="6730"/>
                </a:lnTo>
                <a:lnTo>
                  <a:pt x="42544" y="6730"/>
                </a:lnTo>
                <a:lnTo>
                  <a:pt x="42544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3520440" y="420776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212" y="0"/>
                </a:moveTo>
                <a:lnTo>
                  <a:pt x="0" y="0"/>
                </a:lnTo>
                <a:lnTo>
                  <a:pt x="10668" y="6731"/>
                </a:lnTo>
                <a:lnTo>
                  <a:pt x="53212" y="6731"/>
                </a:lnTo>
                <a:lnTo>
                  <a:pt x="53212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/>
          <p:nvPr/>
        </p:nvSpPr>
        <p:spPr>
          <a:xfrm>
            <a:off x="4418076" y="4214621"/>
            <a:ext cx="42545" cy="6985"/>
          </a:xfrm>
          <a:custGeom>
            <a:avLst/>
            <a:gdLst/>
            <a:ahLst/>
            <a:cxnLst/>
            <a:rect l="l" t="t" r="r" b="b"/>
            <a:pathLst>
              <a:path w="42545" h="6985">
                <a:moveTo>
                  <a:pt x="42545" y="0"/>
                </a:moveTo>
                <a:lnTo>
                  <a:pt x="0" y="0"/>
                </a:lnTo>
                <a:lnTo>
                  <a:pt x="0" y="6730"/>
                </a:lnTo>
                <a:lnTo>
                  <a:pt x="31876" y="6730"/>
                </a:lnTo>
                <a:lnTo>
                  <a:pt x="42545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6" name="object 776"/>
          <p:cNvSpPr/>
          <p:nvPr/>
        </p:nvSpPr>
        <p:spPr>
          <a:xfrm>
            <a:off x="4418076" y="4207764"/>
            <a:ext cx="53340" cy="6985"/>
          </a:xfrm>
          <a:custGeom>
            <a:avLst/>
            <a:gdLst/>
            <a:ahLst/>
            <a:cxnLst/>
            <a:rect l="l" t="t" r="r" b="b"/>
            <a:pathLst>
              <a:path w="53339" h="6985">
                <a:moveTo>
                  <a:pt x="53086" y="0"/>
                </a:moveTo>
                <a:lnTo>
                  <a:pt x="0" y="0"/>
                </a:lnTo>
                <a:lnTo>
                  <a:pt x="0" y="6731"/>
                </a:lnTo>
                <a:lnTo>
                  <a:pt x="42545" y="6731"/>
                </a:lnTo>
                <a:lnTo>
                  <a:pt x="53086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3541776" y="422147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10668" y="6985"/>
                </a:lnTo>
                <a:lnTo>
                  <a:pt x="21209" y="14097"/>
                </a:lnTo>
                <a:lnTo>
                  <a:pt x="31876" y="21082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/>
          <p:nvPr/>
        </p:nvSpPr>
        <p:spPr>
          <a:xfrm>
            <a:off x="4417948" y="4221479"/>
            <a:ext cx="32384" cy="21590"/>
          </a:xfrm>
          <a:custGeom>
            <a:avLst/>
            <a:gdLst/>
            <a:ahLst/>
            <a:cxnLst/>
            <a:rect l="l" t="t" r="r" b="b"/>
            <a:pathLst>
              <a:path w="32385" h="21589">
                <a:moveTo>
                  <a:pt x="31876" y="0"/>
                </a:moveTo>
                <a:lnTo>
                  <a:pt x="0" y="0"/>
                </a:lnTo>
                <a:lnTo>
                  <a:pt x="0" y="21082"/>
                </a:lnTo>
                <a:lnTo>
                  <a:pt x="10667" y="14097"/>
                </a:lnTo>
                <a:lnTo>
                  <a:pt x="31876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 txBox="1"/>
          <p:nvPr/>
        </p:nvSpPr>
        <p:spPr>
          <a:xfrm>
            <a:off x="3851528" y="2371470"/>
            <a:ext cx="36068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OR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0" name="object 780"/>
          <p:cNvSpPr txBox="1"/>
          <p:nvPr/>
        </p:nvSpPr>
        <p:spPr>
          <a:xfrm>
            <a:off x="5133847" y="2371470"/>
            <a:ext cx="13779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750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750" spc="5" b="1">
                <a:uFill>
                  <a:solidFill>
                    <a:srgbClr val="249E9E"/>
                  </a:solidFill>
                </a:uFill>
                <a:latin typeface="Times New Roman"/>
                <a:cs typeface="Times New Roman"/>
              </a:rPr>
              <a:t> 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1" name="object 781"/>
          <p:cNvSpPr txBox="1"/>
          <p:nvPr/>
        </p:nvSpPr>
        <p:spPr>
          <a:xfrm>
            <a:off x="3851528" y="3889375"/>
            <a:ext cx="34861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5" b="1">
                <a:latin typeface="Times New Roman"/>
                <a:cs typeface="Times New Roman"/>
              </a:rPr>
              <a:t>OE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2" name="object 782"/>
          <p:cNvSpPr/>
          <p:nvPr/>
        </p:nvSpPr>
        <p:spPr>
          <a:xfrm>
            <a:off x="2355342" y="188747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/>
          <p:nvPr/>
        </p:nvSpPr>
        <p:spPr>
          <a:xfrm>
            <a:off x="2355342" y="1408938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4" name="object 784"/>
          <p:cNvSpPr txBox="1"/>
          <p:nvPr/>
        </p:nvSpPr>
        <p:spPr>
          <a:xfrm>
            <a:off x="2480817" y="1408303"/>
            <a:ext cx="1010285" cy="422909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80"/>
              </a:spcBef>
            </a:pPr>
            <a:r>
              <a:rPr dirty="0" sz="1300" spc="-10" b="1">
                <a:latin typeface="Times New Roman"/>
                <a:cs typeface="Times New Roman"/>
              </a:rPr>
              <a:t>Product </a:t>
            </a:r>
            <a:r>
              <a:rPr dirty="0" sz="1300" spc="-5" b="1">
                <a:latin typeface="Times New Roman"/>
                <a:cs typeface="Times New Roman"/>
              </a:rPr>
              <a:t>and  </a:t>
            </a:r>
            <a:r>
              <a:rPr dirty="0" sz="1300" spc="-15" b="1">
                <a:latin typeface="Times New Roman"/>
                <a:cs typeface="Times New Roman"/>
              </a:rPr>
              <a:t>input</a:t>
            </a:r>
            <a:r>
              <a:rPr dirty="0" sz="1300" spc="-9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85" name="object 785"/>
          <p:cNvSpPr/>
          <p:nvPr/>
        </p:nvSpPr>
        <p:spPr>
          <a:xfrm>
            <a:off x="2355342" y="1887473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6" name="object 786"/>
          <p:cNvSpPr/>
          <p:nvPr/>
        </p:nvSpPr>
        <p:spPr>
          <a:xfrm>
            <a:off x="2355342" y="1408938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547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 txBox="1"/>
          <p:nvPr/>
        </p:nvSpPr>
        <p:spPr>
          <a:xfrm>
            <a:off x="4460875" y="4575428"/>
            <a:ext cx="113220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15" b="1">
                <a:latin typeface="Times New Roman"/>
                <a:cs typeface="Times New Roman"/>
              </a:rPr>
              <a:t>OR-OE=OI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8" name="object 788"/>
          <p:cNvSpPr txBox="1"/>
          <p:nvPr/>
        </p:nvSpPr>
        <p:spPr>
          <a:xfrm>
            <a:off x="5326126" y="4852797"/>
            <a:ext cx="148526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b="1">
                <a:latin typeface="Times New Roman"/>
                <a:cs typeface="Times New Roman"/>
              </a:rPr>
              <a:t>OI</a:t>
            </a:r>
            <a:r>
              <a:rPr dirty="0" sz="1750" spc="-235" b="1">
                <a:latin typeface="Times New Roman"/>
                <a:cs typeface="Times New Roman"/>
              </a:rPr>
              <a:t> </a:t>
            </a:r>
            <a:r>
              <a:rPr dirty="0" sz="1750" spc="10" b="1">
                <a:latin typeface="Times New Roman"/>
                <a:cs typeface="Times New Roman"/>
              </a:rPr>
              <a:t>-</a:t>
            </a:r>
            <a:r>
              <a:rPr dirty="0" sz="1750" spc="10" b="1">
                <a:latin typeface="Symbol"/>
                <a:cs typeface="Symbol"/>
              </a:rPr>
              <a:t></a:t>
            </a:r>
            <a:r>
              <a:rPr dirty="0" sz="1750" spc="10" b="1">
                <a:latin typeface="Times New Roman"/>
                <a:cs typeface="Times New Roman"/>
              </a:rPr>
              <a:t>NOA=C-I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9" name="object 789"/>
          <p:cNvSpPr txBox="1"/>
          <p:nvPr/>
        </p:nvSpPr>
        <p:spPr>
          <a:xfrm>
            <a:off x="6475221" y="5129910"/>
            <a:ext cx="179197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5" b="1">
                <a:latin typeface="Times New Roman"/>
                <a:cs typeface="Times New Roman"/>
              </a:rPr>
              <a:t>C-I</a:t>
            </a:r>
            <a:r>
              <a:rPr dirty="0" sz="1750" spc="-210" b="1">
                <a:latin typeface="Times New Roman"/>
                <a:cs typeface="Times New Roman"/>
              </a:rPr>
              <a:t> </a:t>
            </a:r>
            <a:r>
              <a:rPr dirty="0" sz="1750" spc="-15" b="1">
                <a:latin typeface="Times New Roman"/>
                <a:cs typeface="Times New Roman"/>
              </a:rPr>
              <a:t>-</a:t>
            </a:r>
            <a:r>
              <a:rPr dirty="0" sz="1750" spc="-15" b="1">
                <a:latin typeface="Symbol"/>
                <a:cs typeface="Symbol"/>
              </a:rPr>
              <a:t></a:t>
            </a:r>
            <a:r>
              <a:rPr dirty="0" sz="1750" spc="-15" b="1">
                <a:latin typeface="Times New Roman"/>
                <a:cs typeface="Times New Roman"/>
              </a:rPr>
              <a:t>NFA+NFI=d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90" name="object 790"/>
          <p:cNvSpPr/>
          <p:nvPr/>
        </p:nvSpPr>
        <p:spPr>
          <a:xfrm>
            <a:off x="6453378" y="4886705"/>
            <a:ext cx="388620" cy="556260"/>
          </a:xfrm>
          <a:custGeom>
            <a:avLst/>
            <a:gdLst/>
            <a:ahLst/>
            <a:cxnLst/>
            <a:rect l="l" t="t" r="r" b="b"/>
            <a:pathLst>
              <a:path w="388620" h="556260">
                <a:moveTo>
                  <a:pt x="0" y="555752"/>
                </a:moveTo>
                <a:lnTo>
                  <a:pt x="388239" y="555752"/>
                </a:lnTo>
                <a:lnTo>
                  <a:pt x="388239" y="0"/>
                </a:lnTo>
                <a:lnTo>
                  <a:pt x="0" y="0"/>
                </a:lnTo>
                <a:lnTo>
                  <a:pt x="0" y="555752"/>
                </a:lnTo>
                <a:close/>
              </a:path>
            </a:pathLst>
          </a:custGeom>
          <a:ln w="6910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5290565" y="4610849"/>
            <a:ext cx="332105" cy="553720"/>
          </a:xfrm>
          <a:custGeom>
            <a:avLst/>
            <a:gdLst/>
            <a:ahLst/>
            <a:cxnLst/>
            <a:rect l="l" t="t" r="r" b="b"/>
            <a:pathLst>
              <a:path w="332104" h="553720">
                <a:moveTo>
                  <a:pt x="0" y="553097"/>
                </a:moveTo>
                <a:lnTo>
                  <a:pt x="331774" y="553097"/>
                </a:lnTo>
                <a:lnTo>
                  <a:pt x="331774" y="0"/>
                </a:lnTo>
                <a:lnTo>
                  <a:pt x="0" y="0"/>
                </a:lnTo>
                <a:lnTo>
                  <a:pt x="0" y="553097"/>
                </a:lnTo>
                <a:close/>
              </a:path>
            </a:pathLst>
          </a:custGeom>
          <a:ln w="6911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 txBox="1"/>
          <p:nvPr/>
        </p:nvSpPr>
        <p:spPr>
          <a:xfrm>
            <a:off x="125679" y="1375994"/>
            <a:ext cx="1983105" cy="453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Operations yield value</a:t>
            </a:r>
            <a:r>
              <a:rPr dirty="0" sz="1400" spc="-24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(OI)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i="1">
                <a:latin typeface="Times New Roman"/>
                <a:cs typeface="Times New Roman"/>
              </a:rPr>
              <a:t>that is invested in</a:t>
            </a:r>
            <a:r>
              <a:rPr dirty="0" sz="1400" spc="-185" i="1">
                <a:latin typeface="Times New Roman"/>
                <a:cs typeface="Times New Roman"/>
              </a:rPr>
              <a:t> </a:t>
            </a:r>
            <a:r>
              <a:rPr dirty="0" sz="1400" spc="-5" i="1">
                <a:latin typeface="Times New Roman"/>
                <a:cs typeface="Times New Roman"/>
              </a:rPr>
              <a:t>NOA.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93" name="object 793"/>
          <p:cNvSpPr txBox="1"/>
          <p:nvPr/>
        </p:nvSpPr>
        <p:spPr>
          <a:xfrm>
            <a:off x="125679" y="2017013"/>
            <a:ext cx="1745614" cy="8794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Excess cash </a:t>
            </a:r>
            <a:r>
              <a:rPr dirty="0" sz="1400" spc="-20" i="1">
                <a:latin typeface="Times New Roman"/>
                <a:cs typeface="Times New Roman"/>
              </a:rPr>
              <a:t>from  </a:t>
            </a:r>
            <a:r>
              <a:rPr dirty="0" sz="1400" i="1">
                <a:latin typeface="Times New Roman"/>
                <a:cs typeface="Times New Roman"/>
              </a:rPr>
              <a:t>operations is invested</a:t>
            </a:r>
            <a:r>
              <a:rPr dirty="0" sz="1400" spc="-26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in  </a:t>
            </a:r>
            <a:r>
              <a:rPr dirty="0" sz="1400" spc="-85" i="1">
                <a:latin typeface="Times New Roman"/>
                <a:cs typeface="Times New Roman"/>
              </a:rPr>
              <a:t>NFA, </a:t>
            </a:r>
            <a:r>
              <a:rPr dirty="0" sz="1400" i="1">
                <a:latin typeface="Times New Roman"/>
                <a:cs typeface="Times New Roman"/>
              </a:rPr>
              <a:t>which yield net  </a:t>
            </a:r>
            <a:r>
              <a:rPr dirty="0" sz="1400" spc="-10" i="1">
                <a:latin typeface="Times New Roman"/>
                <a:cs typeface="Times New Roman"/>
              </a:rPr>
              <a:t>interest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income.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94" name="object 794"/>
          <p:cNvSpPr txBox="1"/>
          <p:nvPr/>
        </p:nvSpPr>
        <p:spPr>
          <a:xfrm>
            <a:off x="125679" y="3083128"/>
            <a:ext cx="1924685" cy="4540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Then these financial</a:t>
            </a:r>
            <a:r>
              <a:rPr dirty="0" sz="1400" spc="-2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assets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20" i="1">
                <a:latin typeface="Times New Roman"/>
                <a:cs typeface="Times New Roman"/>
              </a:rPr>
              <a:t>are </a:t>
            </a:r>
            <a:r>
              <a:rPr dirty="0" sz="1400" spc="-5" i="1">
                <a:latin typeface="Times New Roman"/>
                <a:cs typeface="Times New Roman"/>
              </a:rPr>
              <a:t>liquidated </a:t>
            </a:r>
            <a:r>
              <a:rPr dirty="0" sz="1400" i="1">
                <a:latin typeface="Times New Roman"/>
                <a:cs typeface="Times New Roman"/>
              </a:rPr>
              <a:t>to pay</a:t>
            </a:r>
            <a:r>
              <a:rPr dirty="0" sz="1400" spc="-215" i="1">
                <a:latin typeface="Times New Roman"/>
                <a:cs typeface="Times New Roman"/>
              </a:rPr>
              <a:t> </a:t>
            </a:r>
            <a:r>
              <a:rPr dirty="0" sz="1400" spc="5" i="1">
                <a:latin typeface="Times New Roman"/>
                <a:cs typeface="Times New Roman"/>
              </a:rPr>
              <a:t>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95" name="object 795"/>
          <p:cNvSpPr txBox="1"/>
          <p:nvPr/>
        </p:nvSpPr>
        <p:spPr>
          <a:xfrm>
            <a:off x="125679" y="3723894"/>
            <a:ext cx="1964055" cy="879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i="1">
                <a:latin typeface="Times New Roman"/>
                <a:cs typeface="Times New Roman"/>
              </a:rPr>
              <a:t>If operations need cash  </a:t>
            </a:r>
            <a:r>
              <a:rPr dirty="0" sz="1400" i="1">
                <a:latin typeface="Times New Roman"/>
                <a:cs typeface="Times New Roman"/>
              </a:rPr>
              <a:t>(neg. </a:t>
            </a:r>
            <a:r>
              <a:rPr dirty="0" sz="1400" spc="-5" i="1">
                <a:latin typeface="Times New Roman"/>
                <a:cs typeface="Times New Roman"/>
              </a:rPr>
              <a:t>FCF), </a:t>
            </a:r>
            <a:r>
              <a:rPr dirty="0" sz="1400" spc="-145" i="1">
                <a:latin typeface="Times New Roman"/>
                <a:cs typeface="Times New Roman"/>
              </a:rPr>
              <a:t>FA </a:t>
            </a:r>
            <a:r>
              <a:rPr dirty="0" sz="1400" spc="-20" i="1">
                <a:latin typeface="Times New Roman"/>
                <a:cs typeface="Times New Roman"/>
              </a:rPr>
              <a:t>are  </a:t>
            </a:r>
            <a:r>
              <a:rPr dirty="0" sz="1400" spc="-5" i="1">
                <a:latin typeface="Times New Roman"/>
                <a:cs typeface="Times New Roman"/>
              </a:rPr>
              <a:t>liquidated </a:t>
            </a:r>
            <a:r>
              <a:rPr dirty="0" sz="1400" i="1">
                <a:latin typeface="Times New Roman"/>
                <a:cs typeface="Times New Roman"/>
              </a:rPr>
              <a:t>or </a:t>
            </a:r>
            <a:r>
              <a:rPr dirty="0" sz="1400" spc="-5" i="1">
                <a:latin typeface="Times New Roman"/>
                <a:cs typeface="Times New Roman"/>
              </a:rPr>
              <a:t>FO </a:t>
            </a:r>
            <a:r>
              <a:rPr dirty="0" sz="1400" spc="-20" i="1">
                <a:latin typeface="Times New Roman"/>
                <a:cs typeface="Times New Roman"/>
              </a:rPr>
              <a:t>are  </a:t>
            </a:r>
            <a:r>
              <a:rPr dirty="0" sz="1400" spc="-10" i="1">
                <a:latin typeface="Times New Roman"/>
                <a:cs typeface="Times New Roman"/>
              </a:rPr>
              <a:t>created</a:t>
            </a:r>
            <a:r>
              <a:rPr dirty="0" sz="1400" spc="-7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throughborrowing.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96" name="object 796"/>
          <p:cNvSpPr txBox="1"/>
          <p:nvPr/>
        </p:nvSpPr>
        <p:spPr>
          <a:xfrm>
            <a:off x="125679" y="4791202"/>
            <a:ext cx="1988185" cy="1093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15" i="1">
                <a:latin typeface="Times New Roman"/>
                <a:cs typeface="Times New Roman"/>
              </a:rPr>
              <a:t>Alternatively, </a:t>
            </a:r>
            <a:r>
              <a:rPr dirty="0" sz="1400" i="1">
                <a:latin typeface="Times New Roman"/>
                <a:cs typeface="Times New Roman"/>
              </a:rPr>
              <a:t>cash is</a:t>
            </a:r>
            <a:r>
              <a:rPr dirty="0" sz="1400" spc="-1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raised  </a:t>
            </a:r>
            <a:r>
              <a:rPr dirty="0" sz="1400" spc="-20" i="1">
                <a:latin typeface="Times New Roman"/>
                <a:cs typeface="Times New Roman"/>
              </a:rPr>
              <a:t>from </a:t>
            </a:r>
            <a:r>
              <a:rPr dirty="0" sz="1400" spc="-10" i="1">
                <a:latin typeface="Times New Roman"/>
                <a:cs typeface="Times New Roman"/>
              </a:rPr>
              <a:t>shareholders </a:t>
            </a:r>
            <a:r>
              <a:rPr dirty="0" sz="1400" i="1">
                <a:latin typeface="Times New Roman"/>
                <a:cs typeface="Times New Roman"/>
              </a:rPr>
              <a:t>(neg. d)  </a:t>
            </a:r>
            <a:r>
              <a:rPr dirty="0" sz="1400" spc="5" i="1">
                <a:latin typeface="Times New Roman"/>
                <a:cs typeface="Times New Roman"/>
              </a:rPr>
              <a:t>and </a:t>
            </a:r>
            <a:r>
              <a:rPr dirty="0" sz="1400" spc="-5" i="1">
                <a:latin typeface="Times New Roman"/>
                <a:cs typeface="Times New Roman"/>
              </a:rPr>
              <a:t>temporarily </a:t>
            </a:r>
            <a:r>
              <a:rPr dirty="0" sz="1400" i="1">
                <a:latin typeface="Times New Roman"/>
                <a:cs typeface="Times New Roman"/>
              </a:rPr>
              <a:t>invested</a:t>
            </a:r>
            <a:r>
              <a:rPr dirty="0" sz="1400" spc="-15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in  </a:t>
            </a:r>
            <a:r>
              <a:rPr dirty="0" sz="1400" spc="-145" i="1">
                <a:latin typeface="Times New Roman"/>
                <a:cs typeface="Times New Roman"/>
              </a:rPr>
              <a:t>FA </a:t>
            </a:r>
            <a:r>
              <a:rPr dirty="0" sz="1400" i="1">
                <a:latin typeface="Times New Roman"/>
                <a:cs typeface="Times New Roman"/>
              </a:rPr>
              <a:t>until needed to satisfy  the neg.</a:t>
            </a:r>
            <a:r>
              <a:rPr dirty="0" sz="1400" spc="-85" i="1">
                <a:latin typeface="Times New Roman"/>
                <a:cs typeface="Times New Roman"/>
              </a:rPr>
              <a:t> FCF.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9634" y="437133"/>
            <a:ext cx="13373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Outline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87476" y="1109853"/>
            <a:ext cx="7425690" cy="515556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18440" marR="133350" indent="-205740">
              <a:lnSpc>
                <a:spcPct val="80000"/>
              </a:lnSpc>
              <a:spcBef>
                <a:spcPts val="62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Cash Flows Between the Firm and Claimants in the Capital  Market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Business Activities: All Cash</a:t>
            </a:r>
            <a:r>
              <a:rPr dirty="0" sz="2200" spc="-31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Flows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Reformulated Cash Flow Statements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Reformulated Balance</a:t>
            </a:r>
            <a:r>
              <a:rPr dirty="0" sz="2200" spc="-2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Sheet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Reformulated Income</a:t>
            </a:r>
            <a:r>
              <a:rPr dirty="0" sz="2200" spc="-1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Statement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Accounting Relations that Govern Reformulated</a:t>
            </a:r>
            <a:r>
              <a:rPr dirty="0" sz="2200" spc="13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Statements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40" b="1">
                <a:latin typeface="Times New Roman"/>
                <a:cs typeface="Times New Roman"/>
              </a:rPr>
              <a:t>Tying </a:t>
            </a:r>
            <a:r>
              <a:rPr dirty="0" sz="2200" spc="-5" b="1">
                <a:latin typeface="Times New Roman"/>
                <a:cs typeface="Times New Roman"/>
              </a:rPr>
              <a:t>it </a:t>
            </a:r>
            <a:r>
              <a:rPr dirty="0" sz="2200" spc="-25" b="1">
                <a:latin typeface="Times New Roman"/>
                <a:cs typeface="Times New Roman"/>
              </a:rPr>
              <a:t>Together: </a:t>
            </a:r>
            <a:r>
              <a:rPr dirty="0" sz="2200" spc="-5" b="1">
                <a:latin typeface="Times New Roman"/>
                <a:cs typeface="Times New Roman"/>
              </a:rPr>
              <a:t>What Generates</a:t>
            </a:r>
            <a:r>
              <a:rPr dirty="0" sz="2200" spc="-70" b="1">
                <a:latin typeface="Times New Roman"/>
                <a:cs typeface="Times New Roman"/>
              </a:rPr>
              <a:t> </a:t>
            </a:r>
            <a:r>
              <a:rPr dirty="0" sz="2200" spc="-40" b="1">
                <a:latin typeface="Times New Roman"/>
                <a:cs typeface="Times New Roman"/>
              </a:rPr>
              <a:t>Value?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30300" marR="5080" indent="-5949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Free Cash </a:t>
            </a:r>
            <a:r>
              <a:rPr dirty="0" spc="-20"/>
              <a:t>Flows </a:t>
            </a:r>
            <a:r>
              <a:rPr dirty="0"/>
              <a:t>and </a:t>
            </a:r>
            <a:r>
              <a:rPr dirty="0" spc="-5"/>
              <a:t>Dividends:  How They are</a:t>
            </a:r>
            <a:r>
              <a:rPr dirty="0" spc="-80"/>
              <a:t> </a:t>
            </a:r>
            <a:r>
              <a:rPr dirty="0" spc="-5"/>
              <a:t>Explained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9124" y="1300733"/>
            <a:ext cx="7994650" cy="50374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949325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Net dividends =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+ Net financial</a:t>
            </a:r>
            <a:r>
              <a:rPr dirty="0" sz="2000" spc="-2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 marL="274955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– Change in net financial</a:t>
            </a:r>
            <a:r>
              <a:rPr dirty="0" sz="2000" spc="-1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assets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269049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d = (C - I) + NFI –</a:t>
            </a:r>
            <a:r>
              <a:rPr dirty="0" sz="2000" spc="-225" b="1">
                <a:latin typeface="Times New Roman"/>
                <a:cs typeface="Times New Roman"/>
              </a:rPr>
              <a:t> </a:t>
            </a:r>
            <a:r>
              <a:rPr dirty="0" sz="2000" spc="-35" b="1">
                <a:latin typeface="Times New Roman"/>
                <a:cs typeface="Times New Roman"/>
              </a:rPr>
              <a:t>ΔNFA</a:t>
            </a:r>
            <a:endParaRPr sz="2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800">
                <a:latin typeface="Times New Roman"/>
                <a:cs typeface="Times New Roman"/>
              </a:rPr>
              <a:t>Dividends are paid out of </a:t>
            </a:r>
            <a:r>
              <a:rPr dirty="0" sz="1800" spc="-5">
                <a:latin typeface="Times New Roman"/>
                <a:cs typeface="Times New Roman"/>
              </a:rPr>
              <a:t>FCF </a:t>
            </a:r>
            <a:r>
              <a:rPr dirty="0" sz="1800">
                <a:latin typeface="Times New Roman"/>
                <a:cs typeface="Times New Roman"/>
              </a:rPr>
              <a:t>and interest earned on financial </a:t>
            </a:r>
            <a:r>
              <a:rPr dirty="0" sz="1800" spc="-5">
                <a:latin typeface="Times New Roman"/>
                <a:cs typeface="Times New Roman"/>
              </a:rPr>
              <a:t>assets </a:t>
            </a:r>
            <a:r>
              <a:rPr dirty="0" sz="1800">
                <a:latin typeface="Times New Roman"/>
                <a:cs typeface="Times New Roman"/>
              </a:rPr>
              <a:t>and by</a:t>
            </a:r>
            <a:r>
              <a:rPr dirty="0" sz="1800" spc="-25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selling  financial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assets.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800" spc="-5">
                <a:latin typeface="Times New Roman"/>
                <a:cs typeface="Times New Roman"/>
              </a:rPr>
              <a:t>If FCF </a:t>
            </a:r>
            <a:r>
              <a:rPr dirty="0" sz="1800">
                <a:latin typeface="Times New Roman"/>
                <a:cs typeface="Times New Roman"/>
              </a:rPr>
              <a:t>is </a:t>
            </a:r>
            <a:r>
              <a:rPr dirty="0" sz="1800" spc="-5">
                <a:latin typeface="Times New Roman"/>
                <a:cs typeface="Times New Roman"/>
              </a:rPr>
              <a:t>insufficient </a:t>
            </a:r>
            <a:r>
              <a:rPr dirty="0" sz="1800">
                <a:latin typeface="Times New Roman"/>
                <a:cs typeface="Times New Roman"/>
              </a:rPr>
              <a:t>to pay dividends, financial assets are </a:t>
            </a:r>
            <a:r>
              <a:rPr dirty="0" sz="1800" spc="-5">
                <a:latin typeface="Times New Roman"/>
                <a:cs typeface="Times New Roman"/>
              </a:rPr>
              <a:t>sold </a:t>
            </a:r>
            <a:r>
              <a:rPr dirty="0" sz="1800">
                <a:latin typeface="Times New Roman"/>
                <a:cs typeface="Times New Roman"/>
              </a:rPr>
              <a:t>(or</a:t>
            </a:r>
            <a:r>
              <a:rPr dirty="0" sz="1800" spc="-1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financial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Times New Roman"/>
                <a:cs typeface="Times New Roman"/>
              </a:rPr>
              <a:t>obligations incurred) to pay the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dividend.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800">
                <a:latin typeface="Times New Roman"/>
                <a:cs typeface="Times New Roman"/>
              </a:rPr>
              <a:t>If the firm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a net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debtor,</a:t>
            </a:r>
            <a:endParaRPr sz="1800">
              <a:latin typeface="Times New Roman"/>
              <a:cs typeface="Times New Roman"/>
            </a:endParaRPr>
          </a:p>
          <a:p>
            <a:pPr marL="873125">
              <a:lnSpc>
                <a:spcPct val="100000"/>
              </a:lnSpc>
              <a:spcBef>
                <a:spcPts val="990"/>
              </a:spcBef>
            </a:pPr>
            <a:r>
              <a:rPr dirty="0" sz="2000" b="1">
                <a:latin typeface="Times New Roman"/>
                <a:cs typeface="Times New Roman"/>
              </a:rPr>
              <a:t>Net dividends =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– Net financial</a:t>
            </a:r>
            <a:r>
              <a:rPr dirty="0" sz="2000" spc="-2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expenses</a:t>
            </a:r>
            <a:endParaRPr sz="2000">
              <a:latin typeface="Times New Roman"/>
              <a:cs typeface="Times New Roman"/>
            </a:endParaRPr>
          </a:p>
          <a:p>
            <a:pPr marL="274955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+ Change in net financial</a:t>
            </a:r>
            <a:r>
              <a:rPr dirty="0" sz="2000" spc="-2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obligations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265049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d = (C - I) – NFE +</a:t>
            </a:r>
            <a:r>
              <a:rPr dirty="0" sz="2000" spc="-2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ΔNFO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800">
                <a:latin typeface="Times New Roman"/>
                <a:cs typeface="Times New Roman"/>
              </a:rPr>
              <a:t>Dividends are generated from </a:t>
            </a:r>
            <a:r>
              <a:rPr dirty="0" sz="1800" spc="-5">
                <a:latin typeface="Times New Roman"/>
                <a:cs typeface="Times New Roman"/>
              </a:rPr>
              <a:t>FCF </a:t>
            </a:r>
            <a:r>
              <a:rPr dirty="0" sz="1800">
                <a:latin typeface="Times New Roman"/>
                <a:cs typeface="Times New Roman"/>
              </a:rPr>
              <a:t>after serving interest, but also by</a:t>
            </a:r>
            <a:r>
              <a:rPr dirty="0" sz="1800" spc="-2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increasing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borrowing.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4514" y="68402"/>
            <a:ext cx="743712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41270" marR="5080" indent="-252920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 Activities </a:t>
            </a:r>
            <a:r>
              <a:rPr dirty="0"/>
              <a:t>and </a:t>
            </a:r>
            <a:r>
              <a:rPr dirty="0" spc="-5"/>
              <a:t>the Financial</a:t>
            </a:r>
            <a:r>
              <a:rPr dirty="0" spc="-135"/>
              <a:t> </a:t>
            </a:r>
            <a:r>
              <a:rPr dirty="0" spc="-5"/>
              <a:t>Statements:  The Big</a:t>
            </a:r>
            <a:r>
              <a:rPr dirty="0" spc="-50"/>
              <a:t> </a:t>
            </a:r>
            <a:r>
              <a:rPr dirty="0" spc="-5"/>
              <a:t>Picture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135" y="1020825"/>
            <a:ext cx="2661920" cy="514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latin typeface="Times New Roman"/>
                <a:cs typeface="Times New Roman"/>
              </a:rPr>
              <a:t>This </a:t>
            </a:r>
            <a:r>
              <a:rPr dirty="0" sz="1600" spc="-25" i="1">
                <a:latin typeface="Times New Roman"/>
                <a:cs typeface="Times New Roman"/>
              </a:rPr>
              <a:t>figure </a:t>
            </a:r>
            <a:r>
              <a:rPr dirty="0" sz="1600" spc="-5" i="1">
                <a:latin typeface="Times New Roman"/>
                <a:cs typeface="Times New Roman"/>
              </a:rPr>
              <a:t>shows how  </a:t>
            </a:r>
            <a:r>
              <a:rPr dirty="0" sz="1600" spc="-20" i="1">
                <a:latin typeface="Times New Roman"/>
                <a:cs typeface="Times New Roman"/>
              </a:rPr>
              <a:t>reformulated </a:t>
            </a:r>
            <a:r>
              <a:rPr dirty="0" sz="1600" spc="-5" i="1">
                <a:latin typeface="Times New Roman"/>
                <a:cs typeface="Times New Roman"/>
              </a:rPr>
              <a:t>income statements,  balance sheets, and the cash  flow statements </a:t>
            </a:r>
            <a:r>
              <a:rPr dirty="0" sz="1600" spc="-25" i="1">
                <a:latin typeface="Times New Roman"/>
                <a:cs typeface="Times New Roman"/>
              </a:rPr>
              <a:t>report </a:t>
            </a:r>
            <a:r>
              <a:rPr dirty="0" sz="1600" spc="-5" i="1">
                <a:latin typeface="Times New Roman"/>
                <a:cs typeface="Times New Roman"/>
              </a:rPr>
              <a:t>the  operating and financing  activities of a business,</a:t>
            </a:r>
            <a:r>
              <a:rPr dirty="0" sz="1600" spc="-20" i="1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and</a:t>
            </a:r>
            <a:endParaRPr sz="1600">
              <a:latin typeface="Times New Roman"/>
              <a:cs typeface="Times New Roman"/>
            </a:endParaRPr>
          </a:p>
          <a:p>
            <a:pPr marL="12700" marR="71120">
              <a:lnSpc>
                <a:spcPct val="100000"/>
              </a:lnSpc>
              <a:spcBef>
                <a:spcPts val="5"/>
              </a:spcBef>
            </a:pPr>
            <a:r>
              <a:rPr dirty="0" sz="1600" spc="-5" i="1">
                <a:latin typeface="Times New Roman"/>
                <a:cs typeface="Times New Roman"/>
              </a:rPr>
              <a:t>how the stocks and flows </a:t>
            </a:r>
            <a:r>
              <a:rPr dirty="0" sz="1600" spc="-40" i="1">
                <a:latin typeface="Times New Roman"/>
                <a:cs typeface="Times New Roman"/>
              </a:rPr>
              <a:t>are  </a:t>
            </a:r>
            <a:r>
              <a:rPr dirty="0" sz="1600" spc="-20" i="1">
                <a:latin typeface="Times New Roman"/>
                <a:cs typeface="Times New Roman"/>
              </a:rPr>
              <a:t>uncovered </a:t>
            </a:r>
            <a:r>
              <a:rPr dirty="0" sz="1600" spc="-5" i="1">
                <a:latin typeface="Times New Roman"/>
                <a:cs typeface="Times New Roman"/>
              </a:rPr>
              <a:t>in the financial  statements. Operating income  </a:t>
            </a:r>
            <a:r>
              <a:rPr dirty="0" sz="1600" spc="-20" i="1">
                <a:latin typeface="Times New Roman"/>
                <a:cs typeface="Times New Roman"/>
              </a:rPr>
              <a:t>increases </a:t>
            </a:r>
            <a:r>
              <a:rPr dirty="0" sz="1600" spc="-5" i="1">
                <a:latin typeface="Times New Roman"/>
                <a:cs typeface="Times New Roman"/>
              </a:rPr>
              <a:t>net operating assets  and net financial expense  </a:t>
            </a:r>
            <a:r>
              <a:rPr dirty="0" sz="1600" spc="-20" i="1">
                <a:latin typeface="Times New Roman"/>
                <a:cs typeface="Times New Roman"/>
              </a:rPr>
              <a:t>increases </a:t>
            </a:r>
            <a:r>
              <a:rPr dirty="0" sz="1600" spc="-5" i="1">
                <a:latin typeface="Times New Roman"/>
                <a:cs typeface="Times New Roman"/>
              </a:rPr>
              <a:t>net financial  obligations. </a:t>
            </a:r>
            <a:r>
              <a:rPr dirty="0" sz="1600" spc="-40" i="1">
                <a:latin typeface="Times New Roman"/>
                <a:cs typeface="Times New Roman"/>
              </a:rPr>
              <a:t>Free </a:t>
            </a:r>
            <a:r>
              <a:rPr dirty="0" sz="1600" spc="-5" i="1">
                <a:latin typeface="Times New Roman"/>
                <a:cs typeface="Times New Roman"/>
              </a:rPr>
              <a:t>cash flow is a  “dividend” </a:t>
            </a:r>
            <a:r>
              <a:rPr dirty="0" sz="1600" spc="-35" i="1">
                <a:latin typeface="Times New Roman"/>
                <a:cs typeface="Times New Roman"/>
              </a:rPr>
              <a:t>from </a:t>
            </a:r>
            <a:r>
              <a:rPr dirty="0" sz="1600" spc="-5" i="1">
                <a:latin typeface="Times New Roman"/>
                <a:cs typeface="Times New Roman"/>
              </a:rPr>
              <a:t>the operating  activities to the financial  activities: </a:t>
            </a:r>
            <a:r>
              <a:rPr dirty="0" sz="1600" spc="-40" i="1">
                <a:latin typeface="Times New Roman"/>
                <a:cs typeface="Times New Roman"/>
              </a:rPr>
              <a:t>free </a:t>
            </a:r>
            <a:r>
              <a:rPr dirty="0" sz="1600" spc="-5" i="1">
                <a:latin typeface="Times New Roman"/>
                <a:cs typeface="Times New Roman"/>
              </a:rPr>
              <a:t>cash flow  </a:t>
            </a:r>
            <a:r>
              <a:rPr dirty="0" sz="1600" spc="-25" i="1">
                <a:latin typeface="Times New Roman"/>
                <a:cs typeface="Times New Roman"/>
              </a:rPr>
              <a:t>reduces </a:t>
            </a:r>
            <a:r>
              <a:rPr dirty="0" sz="1600" spc="-5" i="1">
                <a:latin typeface="Times New Roman"/>
                <a:cs typeface="Times New Roman"/>
              </a:rPr>
              <a:t>net operating assets  and also </a:t>
            </a:r>
            <a:r>
              <a:rPr dirty="0" sz="1600" spc="-25" i="1">
                <a:latin typeface="Times New Roman"/>
                <a:cs typeface="Times New Roman"/>
              </a:rPr>
              <a:t>reduces </a:t>
            </a:r>
            <a:r>
              <a:rPr dirty="0" sz="1600" spc="-5" i="1">
                <a:latin typeface="Times New Roman"/>
                <a:cs typeface="Times New Roman"/>
              </a:rPr>
              <a:t>net financial  obligations. Net dividends to  </a:t>
            </a:r>
            <a:r>
              <a:rPr dirty="0" sz="1600" spc="-20" i="1">
                <a:latin typeface="Times New Roman"/>
                <a:cs typeface="Times New Roman"/>
              </a:rPr>
              <a:t>shareholders </a:t>
            </a:r>
            <a:r>
              <a:rPr dirty="0" sz="1600" spc="-40" i="1">
                <a:latin typeface="Times New Roman"/>
                <a:cs typeface="Times New Roman"/>
              </a:rPr>
              <a:t>are </a:t>
            </a:r>
            <a:r>
              <a:rPr dirty="0" sz="1600" spc="-5" i="1">
                <a:latin typeface="Times New Roman"/>
                <a:cs typeface="Times New Roman"/>
              </a:rPr>
              <a:t>paid out of net  financial</a:t>
            </a:r>
            <a:r>
              <a:rPr dirty="0" sz="1600" spc="-3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obligations.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82696" y="1394460"/>
            <a:ext cx="5257800" cy="4419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6933" y="141808"/>
            <a:ext cx="6593840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772920" marR="5080" indent="-176085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the Balance Sheet Evolves Over</a:t>
            </a:r>
            <a:r>
              <a:rPr dirty="0" spc="-160"/>
              <a:t> </a:t>
            </a:r>
            <a:r>
              <a:rPr dirty="0" spc="-5"/>
              <a:t>Time:  Operating </a:t>
            </a:r>
            <a:r>
              <a:rPr dirty="0" spc="-1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7075" y="1286077"/>
            <a:ext cx="8572500" cy="3667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change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Net Operating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Assets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given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by: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Net operating assets (end) = Net operating assets</a:t>
            </a:r>
            <a:r>
              <a:rPr dirty="0" sz="2000" spc="-3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(beginning)</a:t>
            </a:r>
            <a:endParaRPr sz="2000">
              <a:latin typeface="Times New Roman"/>
              <a:cs typeface="Times New Roman"/>
            </a:endParaRPr>
          </a:p>
          <a:p>
            <a:pPr marL="30867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+ Operating income –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</a:t>
            </a:r>
            <a:r>
              <a:rPr dirty="0" sz="2000" spc="-2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21977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NOA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= NOA</a:t>
            </a:r>
            <a:r>
              <a:rPr dirty="0" baseline="-17094" sz="1950" b="1">
                <a:latin typeface="Times New Roman"/>
                <a:cs typeface="Times New Roman"/>
              </a:rPr>
              <a:t>t-1 </a:t>
            </a:r>
            <a:r>
              <a:rPr dirty="0" sz="2000" b="1">
                <a:latin typeface="Times New Roman"/>
                <a:cs typeface="Times New Roman"/>
              </a:rPr>
              <a:t>+ </a:t>
            </a:r>
            <a:r>
              <a:rPr dirty="0" sz="2000" spc="-5" b="1">
                <a:latin typeface="Times New Roman"/>
                <a:cs typeface="Times New Roman"/>
              </a:rPr>
              <a:t>OI</a:t>
            </a:r>
            <a:r>
              <a:rPr dirty="0" baseline="-17094" sz="1950" spc="-7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– (C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–</a:t>
            </a:r>
            <a:r>
              <a:rPr dirty="0" sz="2000" spc="-17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I</a:t>
            </a:r>
            <a:r>
              <a:rPr dirty="0" baseline="-17094" sz="1950" spc="-7" b="1">
                <a:latin typeface="Times New Roman"/>
                <a:cs typeface="Times New Roman"/>
              </a:rPr>
              <a:t>t</a:t>
            </a:r>
            <a:r>
              <a:rPr dirty="0" sz="2000" spc="-5" b="1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50">
              <a:latin typeface="Times New Roman"/>
              <a:cs typeface="Times New Roman"/>
            </a:endParaRPr>
          </a:p>
          <a:p>
            <a:pPr marL="461645" marR="203835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Operating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added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from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operations,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that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increases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net  operating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  <a:p>
            <a:pPr marL="461645" marR="17780" indent="-20574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Free cash flow reduces net operating </a:t>
            </a:r>
            <a:r>
              <a:rPr dirty="0" sz="2000" spc="-5">
                <a:latin typeface="Times New Roman"/>
                <a:cs typeface="Times New Roman"/>
              </a:rPr>
              <a:t>assets </a:t>
            </a:r>
            <a:r>
              <a:rPr dirty="0" sz="2000">
                <a:latin typeface="Times New Roman"/>
                <a:cs typeface="Times New Roman"/>
              </a:rPr>
              <a:t>as cash is </a:t>
            </a:r>
            <a:r>
              <a:rPr dirty="0" sz="2000" spc="-5">
                <a:latin typeface="Times New Roman"/>
                <a:cs typeface="Times New Roman"/>
              </a:rPr>
              <a:t>taken </a:t>
            </a:r>
            <a:r>
              <a:rPr dirty="0" sz="2000">
                <a:latin typeface="Times New Roman"/>
                <a:cs typeface="Times New Roman"/>
              </a:rPr>
              <a:t>from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15">
                <a:latin typeface="Times New Roman"/>
                <a:cs typeface="Times New Roman"/>
              </a:rPr>
              <a:t>operationsand  </a:t>
            </a:r>
            <a:r>
              <a:rPr dirty="0" sz="2000">
                <a:latin typeface="Times New Roman"/>
                <a:cs typeface="Times New Roman"/>
              </a:rPr>
              <a:t>invested in net financial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6933" y="141808"/>
            <a:ext cx="6593840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792605" marR="5080" indent="-1780539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the Balance Sheet Evolves Over</a:t>
            </a:r>
            <a:r>
              <a:rPr dirty="0" spc="-160"/>
              <a:t> </a:t>
            </a:r>
            <a:r>
              <a:rPr dirty="0" spc="-5"/>
              <a:t>Time:  Financing</a:t>
            </a:r>
            <a:r>
              <a:rPr dirty="0" spc="-45"/>
              <a:t> </a:t>
            </a:r>
            <a:r>
              <a:rPr dirty="0" spc="-5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7075" y="1286077"/>
            <a:ext cx="8285480" cy="40995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change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Net Financing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Assets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given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by: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Net financial assets (end) = Net financial assets</a:t>
            </a:r>
            <a:r>
              <a:rPr dirty="0" sz="2000" spc="-3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(beginning)</a:t>
            </a:r>
            <a:endParaRPr sz="2000">
              <a:latin typeface="Times New Roman"/>
              <a:cs typeface="Times New Roman"/>
            </a:endParaRPr>
          </a:p>
          <a:p>
            <a:pPr marL="30867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+ Net financial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 marL="30867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+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– Net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dividends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Times New Roman"/>
              <a:cs typeface="Times New Roman"/>
            </a:endParaRPr>
          </a:p>
          <a:p>
            <a:pPr algn="ctr" marR="10160">
              <a:lnSpc>
                <a:spcPct val="100000"/>
              </a:lnSpc>
            </a:pPr>
            <a:r>
              <a:rPr dirty="0" sz="2000" spc="-35" b="1">
                <a:latin typeface="Times New Roman"/>
                <a:cs typeface="Times New Roman"/>
              </a:rPr>
              <a:t>NFA</a:t>
            </a:r>
            <a:r>
              <a:rPr dirty="0" baseline="-17094" sz="1950" spc="-52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= </a:t>
            </a:r>
            <a:r>
              <a:rPr dirty="0" sz="2000" spc="-25" b="1">
                <a:latin typeface="Times New Roman"/>
                <a:cs typeface="Times New Roman"/>
              </a:rPr>
              <a:t>NFA</a:t>
            </a:r>
            <a:r>
              <a:rPr dirty="0" baseline="-17094" sz="1950" spc="-37" b="1">
                <a:latin typeface="Times New Roman"/>
                <a:cs typeface="Times New Roman"/>
              </a:rPr>
              <a:t>t-1 </a:t>
            </a:r>
            <a:r>
              <a:rPr dirty="0" sz="2000" b="1">
                <a:latin typeface="Times New Roman"/>
                <a:cs typeface="Times New Roman"/>
              </a:rPr>
              <a:t>+ NFI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+ (C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– I</a:t>
            </a:r>
            <a:r>
              <a:rPr dirty="0" baseline="-17094" sz="1950" b="1">
                <a:latin typeface="Times New Roman"/>
                <a:cs typeface="Times New Roman"/>
              </a:rPr>
              <a:t>t</a:t>
            </a:r>
            <a:r>
              <a:rPr dirty="0" sz="2000" b="1">
                <a:latin typeface="Times New Roman"/>
                <a:cs typeface="Times New Roman"/>
              </a:rPr>
              <a:t>) –</a:t>
            </a:r>
            <a:r>
              <a:rPr dirty="0" sz="2000" spc="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</a:t>
            </a:r>
            <a:r>
              <a:rPr dirty="0" baseline="-17094" sz="1950" b="1">
                <a:latin typeface="Times New Roman"/>
                <a:cs typeface="Times New Roman"/>
              </a:rPr>
              <a:t>t</a:t>
            </a:r>
            <a:endParaRPr baseline="-17094"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50">
              <a:latin typeface="Times New Roman"/>
              <a:cs typeface="Times New Roman"/>
            </a:endParaRPr>
          </a:p>
          <a:p>
            <a:pPr marL="461645" indent="-20637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The net financial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earned on net financial </a:t>
            </a:r>
            <a:r>
              <a:rPr dirty="0" sz="2000" spc="-5">
                <a:latin typeface="Times New Roman"/>
                <a:cs typeface="Times New Roman"/>
              </a:rPr>
              <a:t>assets </a:t>
            </a:r>
            <a:r>
              <a:rPr dirty="0" sz="2000">
                <a:latin typeface="Times New Roman"/>
                <a:cs typeface="Times New Roman"/>
              </a:rPr>
              <a:t>adds to the</a:t>
            </a:r>
            <a:r>
              <a:rPr dirty="0" sz="2000" spc="-4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  <a:p>
            <a:pPr marL="461645" marR="17780" indent="-20574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Free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cash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flow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increases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(as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cash from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invested</a:t>
            </a:r>
            <a:r>
              <a:rPr dirty="0" sz="2000" spc="-3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  </a:t>
            </a:r>
            <a:r>
              <a:rPr dirty="0" sz="2000">
                <a:latin typeface="Times New Roman"/>
                <a:cs typeface="Times New Roman"/>
              </a:rPr>
              <a:t>financial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assets).</a:t>
            </a:r>
            <a:endParaRPr sz="2000">
              <a:latin typeface="Times New Roman"/>
              <a:cs typeface="Times New Roman"/>
            </a:endParaRPr>
          </a:p>
          <a:p>
            <a:pPr marL="461645" indent="-206375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assets </a:t>
            </a:r>
            <a:r>
              <a:rPr dirty="0" sz="2000">
                <a:latin typeface="Times New Roman"/>
                <a:cs typeface="Times New Roman"/>
              </a:rPr>
              <a:t>are liquidated to pay net</a:t>
            </a:r>
            <a:r>
              <a:rPr dirty="0" sz="2000" spc="-2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dividends.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6933" y="141808"/>
            <a:ext cx="6593840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792605" marR="5080" indent="-1780539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the Balance Sheet Evolves Over</a:t>
            </a:r>
            <a:r>
              <a:rPr dirty="0" spc="-160"/>
              <a:t> </a:t>
            </a:r>
            <a:r>
              <a:rPr dirty="0" spc="-5"/>
              <a:t>Time:  Financing</a:t>
            </a:r>
            <a:r>
              <a:rPr dirty="0" spc="-45"/>
              <a:t> </a:t>
            </a:r>
            <a:r>
              <a:rPr dirty="0" spc="-5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7075" y="1286077"/>
            <a:ext cx="8555990" cy="39719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If the firm holds net financial </a:t>
            </a:r>
            <a:r>
              <a:rPr dirty="0" sz="2000" spc="-5">
                <a:latin typeface="Times New Roman"/>
                <a:cs typeface="Times New Roman"/>
              </a:rPr>
              <a:t>obligations </a:t>
            </a:r>
            <a:r>
              <a:rPr dirty="0" sz="2000">
                <a:latin typeface="Times New Roman"/>
                <a:cs typeface="Times New Roman"/>
              </a:rPr>
              <a:t>rather than net financial assets,</a:t>
            </a:r>
            <a:r>
              <a:rPr dirty="0" sz="2000" spc="-270">
                <a:latin typeface="Times New Roman"/>
                <a:cs typeface="Times New Roman"/>
              </a:rPr>
              <a:t> </a:t>
            </a:r>
            <a:r>
              <a:rPr dirty="0" sz="2000" spc="25">
                <a:latin typeface="Times New Roman"/>
                <a:cs typeface="Times New Roman"/>
              </a:rPr>
              <a:t>thechange</a:t>
            </a:r>
            <a:endParaRPr sz="20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in Net Financing Obligations is given</a:t>
            </a:r>
            <a:r>
              <a:rPr dirty="0" sz="2000" spc="-2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by: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Net</a:t>
            </a:r>
            <a:r>
              <a:rPr dirty="0" sz="2000" spc="-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financial</a:t>
            </a:r>
            <a:r>
              <a:rPr dirty="0" sz="2000" spc="-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obligations</a:t>
            </a:r>
            <a:r>
              <a:rPr dirty="0" sz="2000" spc="-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(end)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= Net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financial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obligations</a:t>
            </a:r>
            <a:r>
              <a:rPr dirty="0" sz="2000" spc="-2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(beginning)</a:t>
            </a:r>
            <a:endParaRPr sz="2000">
              <a:latin typeface="Times New Roman"/>
              <a:cs typeface="Times New Roman"/>
            </a:endParaRPr>
          </a:p>
          <a:p>
            <a:pPr marL="35312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+ Net financial</a:t>
            </a:r>
            <a:r>
              <a:rPr dirty="0" sz="2000" spc="-1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expense</a:t>
            </a:r>
            <a:endParaRPr sz="2000">
              <a:latin typeface="Times New Roman"/>
              <a:cs typeface="Times New Roman"/>
            </a:endParaRPr>
          </a:p>
          <a:p>
            <a:pPr marL="35312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–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+ Net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dividends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Times New Roman"/>
              <a:cs typeface="Times New Roman"/>
            </a:endParaRPr>
          </a:p>
          <a:p>
            <a:pPr algn="ctr" marR="18415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NFO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= NFO</a:t>
            </a:r>
            <a:r>
              <a:rPr dirty="0" baseline="-17094" sz="1950" b="1">
                <a:latin typeface="Times New Roman"/>
                <a:cs typeface="Times New Roman"/>
              </a:rPr>
              <a:t>t-1 </a:t>
            </a:r>
            <a:r>
              <a:rPr dirty="0" sz="2000" b="1">
                <a:latin typeface="Times New Roman"/>
                <a:cs typeface="Times New Roman"/>
              </a:rPr>
              <a:t>+ NFE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– (C</a:t>
            </a:r>
            <a:r>
              <a:rPr dirty="0" baseline="-17094" sz="1950" b="1">
                <a:latin typeface="Times New Roman"/>
                <a:cs typeface="Times New Roman"/>
              </a:rPr>
              <a:t>t </a:t>
            </a:r>
            <a:r>
              <a:rPr dirty="0" sz="2000" b="1">
                <a:latin typeface="Times New Roman"/>
                <a:cs typeface="Times New Roman"/>
              </a:rPr>
              <a:t>– I</a:t>
            </a:r>
            <a:r>
              <a:rPr dirty="0" baseline="-17094" sz="1950" b="1">
                <a:latin typeface="Times New Roman"/>
                <a:cs typeface="Times New Roman"/>
              </a:rPr>
              <a:t>t</a:t>
            </a:r>
            <a:r>
              <a:rPr dirty="0" sz="2000" b="1">
                <a:latin typeface="Times New Roman"/>
                <a:cs typeface="Times New Roman"/>
              </a:rPr>
              <a:t>) +</a:t>
            </a:r>
            <a:r>
              <a:rPr dirty="0" sz="2000" spc="-1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</a:t>
            </a:r>
            <a:r>
              <a:rPr dirty="0" baseline="-17094" sz="1950" b="1">
                <a:latin typeface="Times New Roman"/>
                <a:cs typeface="Times New Roman"/>
              </a:rPr>
              <a:t>t</a:t>
            </a:r>
            <a:endParaRPr baseline="-17094"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50">
              <a:latin typeface="Times New Roman"/>
              <a:cs typeface="Times New Roman"/>
            </a:endParaRPr>
          </a:p>
          <a:p>
            <a:pPr marL="461645" indent="-20637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Net financial expenses increase net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indebtedness.</a:t>
            </a:r>
            <a:endParaRPr sz="2000">
              <a:latin typeface="Times New Roman"/>
              <a:cs typeface="Times New Roman"/>
            </a:endParaRPr>
          </a:p>
          <a:p>
            <a:pPr marL="461645" marR="396875" indent="-20574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•"/>
              <a:tabLst>
                <a:tab pos="462280" algn="l"/>
              </a:tabLst>
            </a:pPr>
            <a:r>
              <a:rPr dirty="0" sz="2000">
                <a:latin typeface="Times New Roman"/>
                <a:cs typeface="Times New Roman"/>
              </a:rPr>
              <a:t>Free cash reduces indebtedness, after paying </a:t>
            </a:r>
            <a:r>
              <a:rPr dirty="0" sz="2000" spc="5">
                <a:latin typeface="Times New Roman"/>
                <a:cs typeface="Times New Roman"/>
              </a:rPr>
              <a:t>out </a:t>
            </a:r>
            <a:r>
              <a:rPr dirty="0" sz="2000">
                <a:latin typeface="Times New Roman"/>
                <a:cs typeface="Times New Roman"/>
              </a:rPr>
              <a:t>net dividends from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30">
                <a:latin typeface="Times New Roman"/>
                <a:cs typeface="Times New Roman"/>
              </a:rPr>
              <a:t>thefree  </a:t>
            </a:r>
            <a:r>
              <a:rPr dirty="0" sz="2000">
                <a:latin typeface="Times New Roman"/>
                <a:cs typeface="Times New Roman"/>
              </a:rPr>
              <a:t>cash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flow.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40864" marR="5080" indent="-116205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Reformulated</a:t>
            </a:r>
            <a:r>
              <a:rPr dirty="0" spc="-45"/>
              <a:t> </a:t>
            </a:r>
            <a:r>
              <a:rPr dirty="0" spc="-5"/>
              <a:t>Statements:  </a:t>
            </a:r>
            <a:r>
              <a:rPr dirty="0" spc="-20"/>
              <a:t>Nike, </a:t>
            </a:r>
            <a:r>
              <a:rPr dirty="0" spc="-5"/>
              <a:t>Inc.,</a:t>
            </a:r>
            <a:r>
              <a:rPr dirty="0" spc="20"/>
              <a:t> </a:t>
            </a:r>
            <a:r>
              <a:rPr dirty="0" spc="-5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1420367" y="1260347"/>
            <a:ext cx="6117335" cy="4651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957" y="130886"/>
            <a:ext cx="294195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23215" marR="5080" indent="-31115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Free Cash Flow</a:t>
            </a:r>
            <a:r>
              <a:rPr dirty="0" spc="-180"/>
              <a:t> </a:t>
            </a:r>
            <a:r>
              <a:rPr dirty="0"/>
              <a:t>for  </a:t>
            </a:r>
            <a:r>
              <a:rPr dirty="0" spc="-20"/>
              <a:t>Nike, </a:t>
            </a:r>
            <a:r>
              <a:rPr dirty="0" spc="-5"/>
              <a:t>Inc.,</a:t>
            </a:r>
            <a:r>
              <a:rPr dirty="0" spc="-10"/>
              <a:t> </a:t>
            </a:r>
            <a:r>
              <a:rPr dirty="0"/>
              <a:t>2010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16557"/>
            <a:ext cx="7106284" cy="2487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C - I = OI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spc="30" b="1">
                <a:latin typeface="Times New Roman"/>
                <a:cs typeface="Times New Roman"/>
              </a:rPr>
              <a:t>‒ΔNOA</a:t>
            </a:r>
            <a:endParaRPr sz="2000">
              <a:latin typeface="Times New Roman"/>
              <a:cs typeface="Times New Roman"/>
            </a:endParaRPr>
          </a:p>
          <a:p>
            <a:pPr marL="58356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= 1,814 ‒ (5,514 –</a:t>
            </a:r>
            <a:r>
              <a:rPr dirty="0" sz="2000" spc="-3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6,346)</a:t>
            </a:r>
            <a:endParaRPr sz="2000">
              <a:latin typeface="Times New Roman"/>
              <a:cs typeface="Times New Roman"/>
            </a:endParaRPr>
          </a:p>
          <a:p>
            <a:pPr marL="59880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=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2,646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Nike generated $1,814 </a:t>
            </a:r>
            <a:r>
              <a:rPr dirty="0" sz="2000" spc="-5" b="1">
                <a:latin typeface="Times New Roman"/>
                <a:cs typeface="Times New Roman"/>
              </a:rPr>
              <a:t>million </a:t>
            </a:r>
            <a:r>
              <a:rPr dirty="0" sz="2000" b="1">
                <a:latin typeface="Times New Roman"/>
                <a:cs typeface="Times New Roman"/>
              </a:rPr>
              <a:t>in operating income and</a:t>
            </a:r>
            <a:r>
              <a:rPr dirty="0" sz="2000" spc="-33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reduced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its investment in the balance sheet by $832 </a:t>
            </a:r>
            <a:r>
              <a:rPr dirty="0" sz="2000" spc="-5" b="1">
                <a:latin typeface="Times New Roman"/>
                <a:cs typeface="Times New Roman"/>
              </a:rPr>
              <a:t>million, </a:t>
            </a:r>
            <a:r>
              <a:rPr dirty="0" sz="2000" b="1">
                <a:latin typeface="Times New Roman"/>
                <a:cs typeface="Times New Roman"/>
              </a:rPr>
              <a:t>so</a:t>
            </a:r>
            <a:r>
              <a:rPr dirty="0" sz="2000" spc="-3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generated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$2,646 </a:t>
            </a:r>
            <a:r>
              <a:rPr dirty="0" sz="2000" spc="-5" b="1">
                <a:latin typeface="Times New Roman"/>
                <a:cs typeface="Times New Roman"/>
              </a:rPr>
              <a:t>million </a:t>
            </a:r>
            <a:r>
              <a:rPr dirty="0" sz="2000" b="1">
                <a:latin typeface="Times New Roman"/>
                <a:cs typeface="Times New Roman"/>
              </a:rPr>
              <a:t>in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</a:t>
            </a:r>
            <a:r>
              <a:rPr dirty="0" sz="2000" spc="-1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8345" y="124713"/>
            <a:ext cx="364871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42481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Tying it Together:  What Generates</a:t>
            </a:r>
            <a:r>
              <a:rPr dirty="0" spc="-100"/>
              <a:t> </a:t>
            </a:r>
            <a:r>
              <a:rPr dirty="0" spc="-5"/>
              <a:t>Value?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4561" y="1365949"/>
            <a:ext cx="8517890" cy="4782185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406400" indent="-342900">
              <a:lnSpc>
                <a:spcPct val="100000"/>
              </a:lnSpc>
              <a:spcBef>
                <a:spcPts val="740"/>
              </a:spcBef>
              <a:buClr>
                <a:srgbClr val="001F5F"/>
              </a:buClr>
              <a:buChar char="•"/>
              <a:tabLst>
                <a:tab pos="405765" algn="l"/>
                <a:tab pos="406400" algn="l"/>
              </a:tabLst>
            </a:pPr>
            <a:r>
              <a:rPr dirty="0" sz="1800">
                <a:latin typeface="Times New Roman"/>
                <a:cs typeface="Times New Roman"/>
              </a:rPr>
              <a:t>From the balance sheet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equation</a:t>
            </a:r>
            <a:endParaRPr sz="1800">
              <a:latin typeface="Times New Roman"/>
              <a:cs typeface="Times New Roman"/>
            </a:endParaRPr>
          </a:p>
          <a:p>
            <a:pPr marL="441325">
              <a:lnSpc>
                <a:spcPct val="100000"/>
              </a:lnSpc>
              <a:spcBef>
                <a:spcPts val="700"/>
              </a:spcBef>
            </a:pPr>
            <a:r>
              <a:rPr dirty="0" sz="1950" spc="114">
                <a:latin typeface="Times New Roman"/>
                <a:cs typeface="Times New Roman"/>
              </a:rPr>
              <a:t>CSE</a:t>
            </a:r>
            <a:r>
              <a:rPr dirty="0" baseline="-20202" sz="1650" spc="172">
                <a:latin typeface="Times New Roman"/>
                <a:cs typeface="Times New Roman"/>
              </a:rPr>
              <a:t>t </a:t>
            </a:r>
            <a:r>
              <a:rPr dirty="0" sz="1950">
                <a:latin typeface="Symbol"/>
                <a:cs typeface="Symbol"/>
              </a:rPr>
              <a:t></a:t>
            </a:r>
            <a:r>
              <a:rPr dirty="0" sz="1950">
                <a:latin typeface="Times New Roman"/>
                <a:cs typeface="Times New Roman"/>
              </a:rPr>
              <a:t> </a:t>
            </a:r>
            <a:r>
              <a:rPr dirty="0" sz="1950" spc="110">
                <a:latin typeface="Times New Roman"/>
                <a:cs typeface="Times New Roman"/>
              </a:rPr>
              <a:t>NOA </a:t>
            </a:r>
            <a:r>
              <a:rPr dirty="0" baseline="-20202" sz="1650">
                <a:latin typeface="Times New Roman"/>
                <a:cs typeface="Times New Roman"/>
              </a:rPr>
              <a:t>t </a:t>
            </a:r>
            <a:r>
              <a:rPr dirty="0" sz="1950">
                <a:latin typeface="Symbol"/>
                <a:cs typeface="Symbol"/>
              </a:rPr>
              <a:t></a:t>
            </a:r>
            <a:r>
              <a:rPr dirty="0" sz="1950" spc="120">
                <a:latin typeface="Times New Roman"/>
                <a:cs typeface="Times New Roman"/>
              </a:rPr>
              <a:t> </a:t>
            </a:r>
            <a:r>
              <a:rPr dirty="0" sz="1950" spc="130">
                <a:latin typeface="Times New Roman"/>
                <a:cs typeface="Times New Roman"/>
              </a:rPr>
              <a:t>NFO</a:t>
            </a:r>
            <a:r>
              <a:rPr dirty="0" baseline="-20202" sz="1650" spc="195">
                <a:latin typeface="Times New Roman"/>
                <a:cs typeface="Times New Roman"/>
              </a:rPr>
              <a:t>t</a:t>
            </a:r>
            <a:endParaRPr baseline="-20202" sz="1650">
              <a:latin typeface="Times New Roman"/>
              <a:cs typeface="Times New Roman"/>
            </a:endParaRPr>
          </a:p>
          <a:p>
            <a:pPr marL="406400">
              <a:lnSpc>
                <a:spcPct val="100000"/>
              </a:lnSpc>
              <a:spcBef>
                <a:spcPts val="1195"/>
              </a:spcBef>
            </a:pPr>
            <a:r>
              <a:rPr dirty="0" sz="1800" spc="-5">
                <a:latin typeface="Times New Roman"/>
                <a:cs typeface="Times New Roman"/>
              </a:rPr>
              <a:t>Given the way </a:t>
            </a:r>
            <a:r>
              <a:rPr dirty="0" sz="1800">
                <a:latin typeface="Times New Roman"/>
                <a:cs typeface="Times New Roman"/>
              </a:rPr>
              <a:t>that </a:t>
            </a: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and </a:t>
            </a:r>
            <a:r>
              <a:rPr dirty="0" sz="1800" spc="-5">
                <a:latin typeface="Times New Roman"/>
                <a:cs typeface="Times New Roman"/>
              </a:rPr>
              <a:t>NFO </a:t>
            </a: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1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calculated,</a:t>
            </a:r>
            <a:endParaRPr sz="1800">
              <a:latin typeface="Times New Roman"/>
              <a:cs typeface="Times New Roman"/>
            </a:endParaRPr>
          </a:p>
          <a:p>
            <a:pPr marL="492759">
              <a:lnSpc>
                <a:spcPct val="100000"/>
              </a:lnSpc>
              <a:spcBef>
                <a:spcPts val="1185"/>
              </a:spcBef>
            </a:pPr>
            <a:r>
              <a:rPr dirty="0" baseline="3003" sz="2775" spc="7">
                <a:latin typeface="Times New Roman"/>
                <a:cs typeface="Times New Roman"/>
              </a:rPr>
              <a:t>CSE</a:t>
            </a:r>
            <a:r>
              <a:rPr dirty="0" baseline="-11904" sz="2100" spc="7">
                <a:latin typeface="Times New Roman"/>
                <a:cs typeface="Times New Roman"/>
              </a:rPr>
              <a:t>t</a:t>
            </a:r>
            <a:r>
              <a:rPr dirty="0" baseline="-11904" sz="2100" spc="37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</a:t>
            </a:r>
            <a:r>
              <a:rPr dirty="0" baseline="3003" sz="2775" spc="-75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Times New Roman"/>
                <a:cs typeface="Times New Roman"/>
              </a:rPr>
              <a:t>NOA</a:t>
            </a:r>
            <a:r>
              <a:rPr dirty="0" baseline="-11904" sz="2100" spc="-7">
                <a:latin typeface="Times New Roman"/>
                <a:cs typeface="Times New Roman"/>
              </a:rPr>
              <a:t>t</a:t>
            </a:r>
            <a:r>
              <a:rPr dirty="0" baseline="-11904" sz="2100" spc="-7">
                <a:latin typeface="Symbol"/>
                <a:cs typeface="Symbol"/>
              </a:rPr>
              <a:t></a:t>
            </a:r>
            <a:r>
              <a:rPr dirty="0" baseline="-11904" sz="2100" spc="-7">
                <a:latin typeface="Times New Roman"/>
                <a:cs typeface="Times New Roman"/>
              </a:rPr>
              <a:t>1</a:t>
            </a:r>
            <a:r>
              <a:rPr dirty="0" baseline="-11904" sz="2100" spc="-52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</a:t>
            </a:r>
            <a:r>
              <a:rPr dirty="0" baseline="3003" sz="2775" spc="-97">
                <a:latin typeface="Times New Roman"/>
                <a:cs typeface="Times New Roman"/>
              </a:rPr>
              <a:t> </a:t>
            </a:r>
            <a:r>
              <a:rPr dirty="0" baseline="3003" sz="2775">
                <a:latin typeface="Times New Roman"/>
                <a:cs typeface="Times New Roman"/>
              </a:rPr>
              <a:t>OI</a:t>
            </a:r>
            <a:r>
              <a:rPr dirty="0" baseline="-11904" sz="2100">
                <a:latin typeface="Times New Roman"/>
                <a:cs typeface="Times New Roman"/>
              </a:rPr>
              <a:t>t</a:t>
            </a:r>
            <a:r>
              <a:rPr dirty="0" baseline="-11904" sz="2100" spc="37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</a:t>
            </a:r>
            <a:r>
              <a:rPr dirty="0" baseline="3003" sz="2775" spc="-97">
                <a:latin typeface="Times New Roman"/>
                <a:cs typeface="Times New Roman"/>
              </a:rPr>
              <a:t> </a:t>
            </a:r>
            <a:r>
              <a:rPr dirty="0" sz="2500" spc="-20">
                <a:latin typeface="Symbol"/>
                <a:cs typeface="Symbol"/>
              </a:rPr>
              <a:t></a:t>
            </a:r>
            <a:r>
              <a:rPr dirty="0" baseline="3003" sz="2775" spc="-30">
                <a:latin typeface="Times New Roman"/>
                <a:cs typeface="Times New Roman"/>
              </a:rPr>
              <a:t>C</a:t>
            </a:r>
            <a:r>
              <a:rPr dirty="0" baseline="-11904" sz="2100" spc="-30">
                <a:latin typeface="Times New Roman"/>
                <a:cs typeface="Times New Roman"/>
              </a:rPr>
              <a:t>t</a:t>
            </a:r>
            <a:r>
              <a:rPr dirty="0" baseline="-11904" sz="2100" spc="-89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</a:t>
            </a:r>
            <a:r>
              <a:rPr dirty="0" baseline="3003" sz="2775" spc="-75">
                <a:latin typeface="Times New Roman"/>
                <a:cs typeface="Times New Roman"/>
              </a:rPr>
              <a:t> </a:t>
            </a:r>
            <a:r>
              <a:rPr dirty="0" baseline="3003" sz="2775" spc="22">
                <a:latin typeface="Times New Roman"/>
                <a:cs typeface="Times New Roman"/>
              </a:rPr>
              <a:t>I</a:t>
            </a:r>
            <a:r>
              <a:rPr dirty="0" baseline="-11904" sz="2100" spc="22">
                <a:latin typeface="Times New Roman"/>
                <a:cs typeface="Times New Roman"/>
              </a:rPr>
              <a:t>t</a:t>
            </a:r>
            <a:r>
              <a:rPr dirty="0" baseline="-11904" sz="2100" spc="89">
                <a:latin typeface="Times New Roman"/>
                <a:cs typeface="Times New Roman"/>
              </a:rPr>
              <a:t> </a:t>
            </a:r>
            <a:r>
              <a:rPr dirty="0" sz="2500" spc="75">
                <a:latin typeface="Symbol"/>
                <a:cs typeface="Symbol"/>
              </a:rPr>
              <a:t></a:t>
            </a:r>
            <a:r>
              <a:rPr dirty="0" baseline="3003" sz="2775" spc="112">
                <a:latin typeface="Symbol"/>
                <a:cs typeface="Symbol"/>
              </a:rPr>
              <a:t></a:t>
            </a:r>
            <a:r>
              <a:rPr dirty="0" baseline="3003" sz="2775" spc="-67">
                <a:latin typeface="Times New Roman"/>
                <a:cs typeface="Times New Roman"/>
              </a:rPr>
              <a:t> </a:t>
            </a:r>
            <a:r>
              <a:rPr dirty="0" baseline="3003" sz="2775" spc="-22">
                <a:latin typeface="Times New Roman"/>
                <a:cs typeface="Times New Roman"/>
              </a:rPr>
              <a:t>NFO</a:t>
            </a:r>
            <a:r>
              <a:rPr dirty="0" baseline="-11904" sz="2100" spc="-22">
                <a:latin typeface="Times New Roman"/>
                <a:cs typeface="Times New Roman"/>
              </a:rPr>
              <a:t>t-1</a:t>
            </a:r>
            <a:r>
              <a:rPr dirty="0" baseline="-11904" sz="2100" spc="-89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</a:t>
            </a:r>
            <a:r>
              <a:rPr dirty="0" baseline="3003" sz="2775" spc="-97">
                <a:latin typeface="Times New Roman"/>
                <a:cs typeface="Times New Roman"/>
              </a:rPr>
              <a:t> </a:t>
            </a:r>
            <a:r>
              <a:rPr dirty="0" sz="2500" spc="-30">
                <a:latin typeface="Symbol"/>
                <a:cs typeface="Symbol"/>
              </a:rPr>
              <a:t></a:t>
            </a:r>
            <a:r>
              <a:rPr dirty="0" baseline="3003" sz="2775" spc="-44">
                <a:latin typeface="Times New Roman"/>
                <a:cs typeface="Times New Roman"/>
              </a:rPr>
              <a:t>C</a:t>
            </a:r>
            <a:r>
              <a:rPr dirty="0" baseline="-11904" sz="2100" spc="-44">
                <a:latin typeface="Times New Roman"/>
                <a:cs typeface="Times New Roman"/>
              </a:rPr>
              <a:t>t</a:t>
            </a:r>
            <a:r>
              <a:rPr dirty="0" baseline="-11904" sz="2100" spc="-89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</a:t>
            </a:r>
            <a:r>
              <a:rPr dirty="0" baseline="3003" sz="2775" spc="-75">
                <a:latin typeface="Times New Roman"/>
                <a:cs typeface="Times New Roman"/>
              </a:rPr>
              <a:t> </a:t>
            </a:r>
            <a:r>
              <a:rPr dirty="0" baseline="3003" sz="2775" spc="22">
                <a:latin typeface="Times New Roman"/>
                <a:cs typeface="Times New Roman"/>
              </a:rPr>
              <a:t>I</a:t>
            </a:r>
            <a:r>
              <a:rPr dirty="0" baseline="-11904" sz="2100" spc="22">
                <a:latin typeface="Times New Roman"/>
                <a:cs typeface="Times New Roman"/>
              </a:rPr>
              <a:t>t</a:t>
            </a:r>
            <a:r>
              <a:rPr dirty="0" baseline="-11904" sz="2100" spc="89">
                <a:latin typeface="Times New Roman"/>
                <a:cs typeface="Times New Roman"/>
              </a:rPr>
              <a:t> </a:t>
            </a:r>
            <a:r>
              <a:rPr dirty="0" sz="2500" spc="70">
                <a:latin typeface="Symbol"/>
                <a:cs typeface="Symbol"/>
              </a:rPr>
              <a:t></a:t>
            </a:r>
            <a:r>
              <a:rPr dirty="0" baseline="3003" sz="2775" spc="104">
                <a:latin typeface="Symbol"/>
                <a:cs typeface="Symbol"/>
              </a:rPr>
              <a:t></a:t>
            </a:r>
            <a:r>
              <a:rPr dirty="0" baseline="3003" sz="2775" spc="-75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Times New Roman"/>
                <a:cs typeface="Times New Roman"/>
              </a:rPr>
              <a:t>NFE</a:t>
            </a:r>
            <a:r>
              <a:rPr dirty="0" baseline="-11904" sz="2100" spc="-7">
                <a:latin typeface="Times New Roman"/>
                <a:cs typeface="Times New Roman"/>
              </a:rPr>
              <a:t>t</a:t>
            </a:r>
            <a:r>
              <a:rPr dirty="0" baseline="-11904" sz="2100" spc="22">
                <a:latin typeface="Times New Roman"/>
                <a:cs typeface="Times New Roman"/>
              </a:rPr>
              <a:t> </a:t>
            </a:r>
            <a:r>
              <a:rPr dirty="0" baseline="3003" sz="2775" spc="-7">
                <a:latin typeface="Symbol"/>
                <a:cs typeface="Symbol"/>
              </a:rPr>
              <a:t></a:t>
            </a:r>
            <a:r>
              <a:rPr dirty="0" baseline="3003" sz="2775" spc="-202">
                <a:latin typeface="Times New Roman"/>
                <a:cs typeface="Times New Roman"/>
              </a:rPr>
              <a:t> </a:t>
            </a:r>
            <a:r>
              <a:rPr dirty="0" baseline="3003" sz="2775" spc="44">
                <a:latin typeface="Times New Roman"/>
                <a:cs typeface="Times New Roman"/>
              </a:rPr>
              <a:t>d</a:t>
            </a:r>
            <a:r>
              <a:rPr dirty="0" baseline="-11904" sz="2100" spc="44">
                <a:latin typeface="Times New Roman"/>
                <a:cs typeface="Times New Roman"/>
              </a:rPr>
              <a:t>t</a:t>
            </a:r>
            <a:endParaRPr baseline="-11904" sz="2100">
              <a:latin typeface="Times New Roman"/>
              <a:cs typeface="Times New Roman"/>
            </a:endParaRPr>
          </a:p>
          <a:p>
            <a:pPr marL="1148080">
              <a:lnSpc>
                <a:spcPct val="100000"/>
              </a:lnSpc>
              <a:spcBef>
                <a:spcPts val="625"/>
              </a:spcBef>
            </a:pPr>
            <a:r>
              <a:rPr dirty="0" sz="1850" spc="-5">
                <a:latin typeface="Symbol"/>
                <a:cs typeface="Symbol"/>
              </a:rPr>
              <a:t></a:t>
            </a:r>
            <a:r>
              <a:rPr dirty="0" sz="1850" spc="-5">
                <a:latin typeface="Times New Roman"/>
                <a:cs typeface="Times New Roman"/>
              </a:rPr>
              <a:t> NOA</a:t>
            </a:r>
            <a:r>
              <a:rPr dirty="0" baseline="-15873" sz="2100" spc="-7">
                <a:latin typeface="Times New Roman"/>
                <a:cs typeface="Times New Roman"/>
              </a:rPr>
              <a:t>t</a:t>
            </a:r>
            <a:r>
              <a:rPr dirty="0" baseline="-15873" sz="2100" spc="-7">
                <a:latin typeface="Symbol"/>
                <a:cs typeface="Symbol"/>
              </a:rPr>
              <a:t></a:t>
            </a:r>
            <a:r>
              <a:rPr dirty="0" baseline="-15873" sz="2100" spc="-7">
                <a:latin typeface="Times New Roman"/>
                <a:cs typeface="Times New Roman"/>
              </a:rPr>
              <a:t>1 </a:t>
            </a:r>
            <a:r>
              <a:rPr dirty="0" sz="1850" spc="-5">
                <a:latin typeface="Symbol"/>
                <a:cs typeface="Symbol"/>
              </a:rPr>
              <a:t>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-15">
                <a:latin typeface="Times New Roman"/>
                <a:cs typeface="Times New Roman"/>
              </a:rPr>
              <a:t>NFO</a:t>
            </a:r>
            <a:r>
              <a:rPr dirty="0" baseline="-15873" sz="2100" spc="-22">
                <a:latin typeface="Times New Roman"/>
                <a:cs typeface="Times New Roman"/>
              </a:rPr>
              <a:t>t-1 </a:t>
            </a:r>
            <a:r>
              <a:rPr dirty="0" sz="1850" spc="-5">
                <a:latin typeface="Symbol"/>
                <a:cs typeface="Symbol"/>
              </a:rPr>
              <a:t>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>
                <a:latin typeface="Times New Roman"/>
                <a:cs typeface="Times New Roman"/>
              </a:rPr>
              <a:t>OI</a:t>
            </a:r>
            <a:r>
              <a:rPr dirty="0" baseline="-15873" sz="2100">
                <a:latin typeface="Times New Roman"/>
                <a:cs typeface="Times New Roman"/>
              </a:rPr>
              <a:t>t </a:t>
            </a:r>
            <a:r>
              <a:rPr dirty="0" sz="1850" spc="-5">
                <a:latin typeface="Symbol"/>
                <a:cs typeface="Symbol"/>
              </a:rPr>
              <a:t></a:t>
            </a:r>
            <a:r>
              <a:rPr dirty="0" sz="1850" spc="-5">
                <a:latin typeface="Times New Roman"/>
                <a:cs typeface="Times New Roman"/>
              </a:rPr>
              <a:t> NFE</a:t>
            </a:r>
            <a:r>
              <a:rPr dirty="0" baseline="-15873" sz="2100" spc="-7">
                <a:latin typeface="Times New Roman"/>
                <a:cs typeface="Times New Roman"/>
              </a:rPr>
              <a:t>t </a:t>
            </a:r>
            <a:r>
              <a:rPr dirty="0" sz="1850" spc="-5">
                <a:latin typeface="Symbol"/>
                <a:cs typeface="Symbol"/>
              </a:rPr>
              <a:t></a:t>
            </a:r>
            <a:r>
              <a:rPr dirty="0" sz="1850" spc="-229">
                <a:latin typeface="Times New Roman"/>
                <a:cs typeface="Times New Roman"/>
              </a:rPr>
              <a:t> </a:t>
            </a:r>
            <a:r>
              <a:rPr dirty="0" sz="1850" spc="20">
                <a:latin typeface="Times New Roman"/>
                <a:cs typeface="Times New Roman"/>
              </a:rPr>
              <a:t>d</a:t>
            </a:r>
            <a:r>
              <a:rPr dirty="0" baseline="-15873" sz="2100" spc="30">
                <a:latin typeface="Times New Roman"/>
                <a:cs typeface="Times New Roman"/>
              </a:rPr>
              <a:t>t</a:t>
            </a:r>
            <a:endParaRPr baseline="-15873" sz="2100">
              <a:latin typeface="Times New Roman"/>
              <a:cs typeface="Times New Roman"/>
            </a:endParaRPr>
          </a:p>
          <a:p>
            <a:pPr marL="1148080">
              <a:lnSpc>
                <a:spcPct val="100000"/>
              </a:lnSpc>
              <a:spcBef>
                <a:spcPts val="700"/>
              </a:spcBef>
            </a:pPr>
            <a:r>
              <a:rPr dirty="0" sz="1850">
                <a:latin typeface="Symbol"/>
                <a:cs typeface="Symbol"/>
              </a:rPr>
              <a:t></a:t>
            </a:r>
            <a:r>
              <a:rPr dirty="0" sz="1850">
                <a:latin typeface="Times New Roman"/>
                <a:cs typeface="Times New Roman"/>
              </a:rPr>
              <a:t> CSE</a:t>
            </a:r>
            <a:r>
              <a:rPr dirty="0" baseline="-15873" sz="2100">
                <a:latin typeface="Times New Roman"/>
                <a:cs typeface="Times New Roman"/>
              </a:rPr>
              <a:t>t</a:t>
            </a:r>
            <a:r>
              <a:rPr dirty="0" baseline="-15873" sz="2100">
                <a:latin typeface="Symbol"/>
                <a:cs typeface="Symbol"/>
              </a:rPr>
              <a:t></a:t>
            </a:r>
            <a:r>
              <a:rPr dirty="0" baseline="-15873" sz="2100">
                <a:latin typeface="Times New Roman"/>
                <a:cs typeface="Times New Roman"/>
              </a:rPr>
              <a:t>1 </a:t>
            </a:r>
            <a:r>
              <a:rPr dirty="0" sz="1850">
                <a:latin typeface="Symbol"/>
                <a:cs typeface="Symbol"/>
              </a:rPr>
              <a:t>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-5">
                <a:latin typeface="Times New Roman"/>
                <a:cs typeface="Times New Roman"/>
              </a:rPr>
              <a:t>Earn</a:t>
            </a:r>
            <a:r>
              <a:rPr dirty="0" baseline="-15873" sz="2100" spc="-7">
                <a:latin typeface="Times New Roman"/>
                <a:cs typeface="Times New Roman"/>
              </a:rPr>
              <a:t>t </a:t>
            </a:r>
            <a:r>
              <a:rPr dirty="0" sz="1850">
                <a:latin typeface="Symbol"/>
                <a:cs typeface="Symbol"/>
              </a:rPr>
              <a:t></a:t>
            </a:r>
            <a:r>
              <a:rPr dirty="0" sz="1850" spc="-235">
                <a:latin typeface="Times New Roman"/>
                <a:cs typeface="Times New Roman"/>
              </a:rPr>
              <a:t> </a:t>
            </a:r>
            <a:r>
              <a:rPr dirty="0" sz="1850" spc="20">
                <a:latin typeface="Times New Roman"/>
                <a:cs typeface="Times New Roman"/>
              </a:rPr>
              <a:t>d</a:t>
            </a:r>
            <a:r>
              <a:rPr dirty="0" baseline="-15873" sz="2100" spc="30">
                <a:latin typeface="Times New Roman"/>
                <a:cs typeface="Times New Roman"/>
              </a:rPr>
              <a:t>t</a:t>
            </a:r>
            <a:endParaRPr baseline="-15873" sz="2100">
              <a:latin typeface="Times New Roman"/>
              <a:cs typeface="Times New Roman"/>
            </a:endParaRPr>
          </a:p>
          <a:p>
            <a:pPr marL="406400">
              <a:lnSpc>
                <a:spcPct val="100000"/>
              </a:lnSpc>
              <a:spcBef>
                <a:spcPts val="905"/>
              </a:spcBef>
            </a:pPr>
            <a:r>
              <a:rPr dirty="0" sz="1800" spc="-5">
                <a:latin typeface="Times New Roman"/>
                <a:cs typeface="Times New Roman"/>
              </a:rPr>
              <a:t>which is </a:t>
            </a: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stocks </a:t>
            </a:r>
            <a:r>
              <a:rPr dirty="0" sz="1800">
                <a:latin typeface="Times New Roman"/>
                <a:cs typeface="Times New Roman"/>
              </a:rPr>
              <a:t>and </a:t>
            </a:r>
            <a:r>
              <a:rPr dirty="0" sz="1800" spc="-5">
                <a:latin typeface="Times New Roman"/>
                <a:cs typeface="Times New Roman"/>
              </a:rPr>
              <a:t>flows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equation.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Times New Roman"/>
              <a:cs typeface="Times New Roman"/>
            </a:endParaRPr>
          </a:p>
          <a:p>
            <a:pPr algn="just" marL="406400" marR="30480" indent="-3429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406400" algn="l"/>
              </a:tabLst>
            </a:pPr>
            <a:r>
              <a:rPr dirty="0" sz="1800" spc="-5">
                <a:latin typeface="Times New Roman"/>
                <a:cs typeface="Times New Roman"/>
              </a:rPr>
              <a:t>Free </a:t>
            </a:r>
            <a:r>
              <a:rPr dirty="0" sz="1800">
                <a:latin typeface="Times New Roman"/>
                <a:cs typeface="Times New Roman"/>
              </a:rPr>
              <a:t>cash flow </a:t>
            </a:r>
            <a:r>
              <a:rPr dirty="0" sz="1800" spc="-5">
                <a:latin typeface="Times New Roman"/>
                <a:cs typeface="Times New Roman"/>
              </a:rPr>
              <a:t>drops </a:t>
            </a:r>
            <a:r>
              <a:rPr dirty="0" sz="1800">
                <a:latin typeface="Times New Roman"/>
                <a:cs typeface="Times New Roman"/>
              </a:rPr>
              <a:t>out in this </a:t>
            </a:r>
            <a:r>
              <a:rPr dirty="0" sz="1800" spc="-5">
                <a:latin typeface="Times New Roman"/>
                <a:cs typeface="Times New Roman"/>
              </a:rPr>
              <a:t>calculation: </a:t>
            </a:r>
            <a:r>
              <a:rPr dirty="0" sz="1800" spc="-20" i="1">
                <a:latin typeface="Times New Roman"/>
                <a:cs typeface="Times New Roman"/>
              </a:rPr>
              <a:t>Free </a:t>
            </a:r>
            <a:r>
              <a:rPr dirty="0" sz="1800" i="1">
                <a:latin typeface="Times New Roman"/>
                <a:cs typeface="Times New Roman"/>
              </a:rPr>
              <a:t>cash flow </a:t>
            </a:r>
            <a:r>
              <a:rPr dirty="0" sz="1800" spc="-15" i="1">
                <a:latin typeface="Times New Roman"/>
                <a:cs typeface="Times New Roman"/>
              </a:rPr>
              <a:t>(C </a:t>
            </a:r>
            <a:r>
              <a:rPr dirty="0" sz="1800" i="1">
                <a:latin typeface="Times New Roman"/>
                <a:cs typeface="Times New Roman"/>
              </a:rPr>
              <a:t>- I) does not add value </a:t>
            </a:r>
            <a:r>
              <a:rPr dirty="0" sz="1800" spc="-10" i="1">
                <a:latin typeface="Times New Roman"/>
                <a:cs typeface="Times New Roman"/>
              </a:rPr>
              <a:t>to  </a:t>
            </a:r>
            <a:r>
              <a:rPr dirty="0" sz="1800" spc="-15" i="1">
                <a:latin typeface="Times New Roman"/>
                <a:cs typeface="Times New Roman"/>
              </a:rPr>
              <a:t>shareholders. </a:t>
            </a:r>
            <a:r>
              <a:rPr dirty="0" sz="1800" spc="-25" i="1">
                <a:latin typeface="Times New Roman"/>
                <a:cs typeface="Times New Roman"/>
              </a:rPr>
              <a:t>Free </a:t>
            </a:r>
            <a:r>
              <a:rPr dirty="0" sz="1800" i="1">
                <a:latin typeface="Times New Roman"/>
                <a:cs typeface="Times New Roman"/>
              </a:rPr>
              <a:t>cash flow </a:t>
            </a:r>
            <a:r>
              <a:rPr dirty="0" sz="1800" spc="-5" i="1">
                <a:latin typeface="Times New Roman"/>
                <a:cs typeface="Times New Roman"/>
              </a:rPr>
              <a:t>is </a:t>
            </a:r>
            <a:r>
              <a:rPr dirty="0" sz="1800" i="1">
                <a:latin typeface="Times New Roman"/>
                <a:cs typeface="Times New Roman"/>
              </a:rPr>
              <a:t>a dividend </a:t>
            </a:r>
            <a:r>
              <a:rPr dirty="0" sz="1800" spc="-20" i="1">
                <a:latin typeface="Times New Roman"/>
                <a:cs typeface="Times New Roman"/>
              </a:rPr>
              <a:t>from </a:t>
            </a:r>
            <a:r>
              <a:rPr dirty="0" sz="1800" spc="-5" i="1">
                <a:latin typeface="Times New Roman"/>
                <a:cs typeface="Times New Roman"/>
              </a:rPr>
              <a:t>the operating activities </a:t>
            </a:r>
            <a:r>
              <a:rPr dirty="0" sz="1800" i="1">
                <a:latin typeface="Times New Roman"/>
                <a:cs typeface="Times New Roman"/>
              </a:rPr>
              <a:t>to </a:t>
            </a:r>
            <a:r>
              <a:rPr dirty="0" sz="1800" spc="-5" i="1">
                <a:latin typeface="Times New Roman"/>
                <a:cs typeface="Times New Roman"/>
              </a:rPr>
              <a:t>the financing  </a:t>
            </a:r>
            <a:r>
              <a:rPr dirty="0" sz="1800" i="1">
                <a:latin typeface="Times New Roman"/>
                <a:cs typeface="Times New Roman"/>
              </a:rPr>
              <a:t>activities.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1900">
              <a:latin typeface="Times New Roman"/>
              <a:cs typeface="Times New Roman"/>
            </a:endParaRPr>
          </a:p>
          <a:p>
            <a:pPr algn="just" marL="406400" marR="43815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406400" algn="l"/>
              </a:tabLst>
            </a:pPr>
            <a:r>
              <a:rPr dirty="0" sz="1800">
                <a:latin typeface="Times New Roman"/>
                <a:cs typeface="Times New Roman"/>
              </a:rPr>
              <a:t>The profits from operating activities </a:t>
            </a:r>
            <a:r>
              <a:rPr dirty="0" sz="1800" spc="-5">
                <a:latin typeface="Times New Roman"/>
                <a:cs typeface="Times New Roman"/>
              </a:rPr>
              <a:t>(OI) </a:t>
            </a:r>
            <a:r>
              <a:rPr dirty="0" sz="1800">
                <a:latin typeface="Times New Roman"/>
                <a:cs typeface="Times New Roman"/>
              </a:rPr>
              <a:t>and financing activities </a:t>
            </a:r>
            <a:r>
              <a:rPr dirty="0" sz="1800" spc="-5">
                <a:latin typeface="Times New Roman"/>
                <a:cs typeface="Times New Roman"/>
              </a:rPr>
              <a:t>(NFE), </a:t>
            </a:r>
            <a:r>
              <a:rPr dirty="0" sz="1800">
                <a:latin typeface="Times New Roman"/>
                <a:cs typeface="Times New Roman"/>
              </a:rPr>
              <a:t>which</a:t>
            </a:r>
            <a:r>
              <a:rPr dirty="0" sz="1800" spc="-2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together  give earnings, increase or decrease shareholder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wealth.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0464" y="293954"/>
            <a:ext cx="578675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The Big Picture for </a:t>
            </a:r>
            <a:r>
              <a:rPr dirty="0" sz="3200" spc="-5"/>
              <a:t>This</a:t>
            </a:r>
            <a:r>
              <a:rPr dirty="0" sz="3200" spc="-155"/>
              <a:t> </a:t>
            </a:r>
            <a:r>
              <a:rPr dirty="0" sz="3200"/>
              <a:t>Chapter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48436" y="1187576"/>
            <a:ext cx="7936865" cy="37077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 b="1">
                <a:latin typeface="Times New Roman"/>
                <a:cs typeface="Times New Roman"/>
              </a:rPr>
              <a:t>This </a:t>
            </a:r>
            <a:r>
              <a:rPr dirty="0" sz="2000" b="1">
                <a:latin typeface="Times New Roman"/>
                <a:cs typeface="Times New Roman"/>
              </a:rPr>
              <a:t>chapter </a:t>
            </a:r>
            <a:r>
              <a:rPr dirty="0" sz="2000" spc="-10" b="1">
                <a:latin typeface="Times New Roman"/>
                <a:cs typeface="Times New Roman"/>
              </a:rPr>
              <a:t>provides </a:t>
            </a:r>
            <a:r>
              <a:rPr dirty="0" sz="2000" b="1">
                <a:latin typeface="Times New Roman"/>
                <a:cs typeface="Times New Roman"/>
              </a:rPr>
              <a:t>the template for </a:t>
            </a:r>
            <a:r>
              <a:rPr dirty="0" sz="2000" spc="-10" b="1">
                <a:latin typeface="Times New Roman"/>
                <a:cs typeface="Times New Roman"/>
              </a:rPr>
              <a:t>reformulating</a:t>
            </a:r>
            <a:r>
              <a:rPr dirty="0" sz="2000" spc="-195" b="1">
                <a:latin typeface="Times New Roman"/>
                <a:cs typeface="Times New Roman"/>
              </a:rPr>
              <a:t> </a:t>
            </a:r>
            <a:r>
              <a:rPr dirty="0" sz="2000" spc="10" b="1">
                <a:latin typeface="Times New Roman"/>
                <a:cs typeface="Times New Roman"/>
              </a:rPr>
              <a:t>financialstatements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in a way that </a:t>
            </a:r>
            <a:r>
              <a:rPr dirty="0" sz="2000" spc="-10" b="1">
                <a:latin typeface="Times New Roman"/>
                <a:cs typeface="Times New Roman"/>
              </a:rPr>
              <a:t>readies </a:t>
            </a:r>
            <a:r>
              <a:rPr dirty="0" sz="2000" b="1">
                <a:latin typeface="Times New Roman"/>
                <a:cs typeface="Times New Roman"/>
              </a:rPr>
              <a:t>them for</a:t>
            </a:r>
            <a:r>
              <a:rPr dirty="0" sz="2000" spc="-32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analysis.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Sound financial statement analysis</a:t>
            </a:r>
            <a:r>
              <a:rPr dirty="0" sz="2000" spc="-300" b="1">
                <a:latin typeface="Times New Roman"/>
                <a:cs typeface="Times New Roman"/>
              </a:rPr>
              <a:t> </a:t>
            </a:r>
            <a:r>
              <a:rPr dirty="0" sz="2000" spc="-20" b="1">
                <a:latin typeface="Times New Roman"/>
                <a:cs typeface="Times New Roman"/>
              </a:rPr>
              <a:t>requires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687705" indent="-457834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687705" algn="l"/>
                <a:tab pos="688340" algn="l"/>
              </a:tabLst>
            </a:pPr>
            <a:r>
              <a:rPr dirty="0" sz="2000" b="1">
                <a:latin typeface="Times New Roman"/>
                <a:cs typeface="Times New Roman"/>
              </a:rPr>
              <a:t>A distinction between the operating and financing aspects</a:t>
            </a:r>
            <a:r>
              <a:rPr dirty="0" sz="2000" spc="-310" b="1">
                <a:latin typeface="Times New Roman"/>
                <a:cs typeface="Times New Roman"/>
              </a:rPr>
              <a:t> </a:t>
            </a:r>
            <a:r>
              <a:rPr dirty="0" sz="2000" spc="35" b="1">
                <a:latin typeface="Times New Roman"/>
                <a:cs typeface="Times New Roman"/>
              </a:rPr>
              <a:t>ofthe</a:t>
            </a:r>
            <a:endParaRPr sz="2000">
              <a:latin typeface="Times New Roman"/>
              <a:cs typeface="Times New Roman"/>
            </a:endParaRPr>
          </a:p>
          <a:p>
            <a:pPr marL="68770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business</a:t>
            </a:r>
            <a:endParaRPr sz="2000">
              <a:latin typeface="Times New Roman"/>
              <a:cs typeface="Times New Roman"/>
            </a:endParaRPr>
          </a:p>
          <a:p>
            <a:pPr marL="687705" marR="106045" indent="-4572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AutoNum type="arabicPeriod" startAt="2"/>
              <a:tabLst>
                <a:tab pos="687705" algn="l"/>
                <a:tab pos="688340" algn="l"/>
              </a:tabLst>
            </a:pPr>
            <a:r>
              <a:rPr dirty="0" sz="2000" b="1">
                <a:latin typeface="Times New Roman"/>
                <a:cs typeface="Times New Roman"/>
              </a:rPr>
              <a:t>A </a:t>
            </a:r>
            <a:r>
              <a:rPr dirty="0" sz="2000" spc="-10" b="1">
                <a:latin typeface="Times New Roman"/>
                <a:cs typeface="Times New Roman"/>
              </a:rPr>
              <a:t>reformulation </a:t>
            </a:r>
            <a:r>
              <a:rPr dirty="0" sz="2000" b="1">
                <a:latin typeface="Times New Roman"/>
                <a:cs typeface="Times New Roman"/>
              </a:rPr>
              <a:t>of the financial statements into a form</a:t>
            </a:r>
            <a:r>
              <a:rPr dirty="0" sz="2000" spc="-285" b="1">
                <a:latin typeface="Times New Roman"/>
                <a:cs typeface="Times New Roman"/>
              </a:rPr>
              <a:t> </a:t>
            </a:r>
            <a:r>
              <a:rPr dirty="0" sz="2000" spc="20" b="1">
                <a:latin typeface="Times New Roman"/>
                <a:cs typeface="Times New Roman"/>
              </a:rPr>
              <a:t>thatmakes  </a:t>
            </a:r>
            <a:r>
              <a:rPr dirty="0" sz="2000" b="1">
                <a:latin typeface="Times New Roman"/>
                <a:cs typeface="Times New Roman"/>
              </a:rPr>
              <a:t>this distinction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clear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" marR="365125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A sharper </a:t>
            </a:r>
            <a:r>
              <a:rPr dirty="0" sz="2000" spc="-10" b="1">
                <a:latin typeface="Times New Roman"/>
                <a:cs typeface="Times New Roman"/>
              </a:rPr>
              <a:t>picture </a:t>
            </a:r>
            <a:r>
              <a:rPr dirty="0" sz="2000" b="1">
                <a:latin typeface="Times New Roman"/>
                <a:cs typeface="Times New Roman"/>
              </a:rPr>
              <a:t>of the business is drawn </a:t>
            </a:r>
            <a:r>
              <a:rPr dirty="0" sz="2000" spc="-5" b="1">
                <a:latin typeface="Times New Roman"/>
                <a:cs typeface="Times New Roman"/>
              </a:rPr>
              <a:t>with</a:t>
            </a:r>
            <a:r>
              <a:rPr dirty="0" sz="2000" spc="-305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reformulatedfinancial  </a:t>
            </a:r>
            <a:r>
              <a:rPr dirty="0" sz="2000" b="1">
                <a:latin typeface="Times New Roman"/>
                <a:cs typeface="Times New Roman"/>
              </a:rPr>
              <a:t>statements.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8744" y="2247900"/>
            <a:ext cx="2983992" cy="31104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79704" y="2351532"/>
            <a:ext cx="886968" cy="28803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42872" y="2351532"/>
            <a:ext cx="883919" cy="28803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15183" y="2351532"/>
            <a:ext cx="886968" cy="28803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28843" y="3166008"/>
            <a:ext cx="728980" cy="136525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20"/>
              </a:lnSpc>
            </a:pP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Oper</a:t>
            </a:r>
            <a:r>
              <a:rPr dirty="0" sz="2400" spc="5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ting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Activities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25844" y="3284316"/>
            <a:ext cx="728980" cy="12465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20"/>
              </a:lnSpc>
            </a:pP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Investing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Activ</a:t>
            </a:r>
            <a:r>
              <a:rPr dirty="0" sz="2400" spc="5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ties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28001" y="3202408"/>
            <a:ext cx="728980" cy="13290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20"/>
              </a:lnSpc>
            </a:pPr>
            <a:r>
              <a:rPr dirty="0" sz="2400" spc="-5" b="1">
                <a:solidFill>
                  <a:srgbClr val="0000FF"/>
                </a:solidFill>
                <a:latin typeface="Times New Roman"/>
                <a:cs typeface="Times New Roman"/>
              </a:rPr>
              <a:t>Financing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0000FF"/>
                </a:solidFill>
                <a:latin typeface="Times New Roman"/>
                <a:cs typeface="Times New Roman"/>
              </a:rPr>
              <a:t>Activities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113020" y="2289048"/>
            <a:ext cx="1257300" cy="13197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326379" y="2546604"/>
            <a:ext cx="826008" cy="8046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395471" y="2474976"/>
            <a:ext cx="1944624" cy="63398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113020" y="3973067"/>
            <a:ext cx="1257300" cy="132283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366003" y="4119371"/>
            <a:ext cx="870203" cy="86410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395471" y="4099559"/>
            <a:ext cx="1944624" cy="6339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395471" y="3037332"/>
            <a:ext cx="1944624" cy="63398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395471" y="4661915"/>
            <a:ext cx="1944624" cy="63246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242060" y="4756403"/>
            <a:ext cx="734567" cy="25146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179320" y="4750308"/>
            <a:ext cx="795528" cy="23317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643376" y="2705861"/>
            <a:ext cx="1399540" cy="8070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4825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Cash from</a:t>
            </a:r>
            <a:r>
              <a:rPr dirty="0" sz="1000" spc="-100" b="1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loans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Times New Roman"/>
              <a:cs typeface="Times New Roman"/>
            </a:endParaRPr>
          </a:p>
          <a:p>
            <a:pPr marL="160020" marR="465455" indent="-147955">
              <a:lnSpc>
                <a:spcPts val="1000"/>
              </a:lnSpc>
            </a:pP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Interest and</a:t>
            </a:r>
            <a:r>
              <a:rPr dirty="0" sz="1000" spc="-125" b="1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loan  repayments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64433" y="4320666"/>
            <a:ext cx="1679575" cy="8509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32434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Cash from share</a:t>
            </a:r>
            <a:r>
              <a:rPr dirty="0" sz="1000" spc="-105" b="1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issues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Times New Roman"/>
              <a:cs typeface="Times New Roman"/>
            </a:endParaRPr>
          </a:p>
          <a:p>
            <a:pPr marL="193675" marR="329565" indent="-181610">
              <a:lnSpc>
                <a:spcPct val="100000"/>
              </a:lnSpc>
            </a:pP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Dividends and cash</a:t>
            </a:r>
            <a:r>
              <a:rPr dirty="0" sz="1000" spc="-180" b="1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from  share</a:t>
            </a:r>
            <a:r>
              <a:rPr dirty="0" sz="1000" spc="-20" b="1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000" spc="-5" b="1">
                <a:solidFill>
                  <a:srgbClr val="CC0066"/>
                </a:solidFill>
                <a:latin typeface="Times New Roman"/>
                <a:cs typeface="Times New Roman"/>
              </a:rPr>
              <a:t>repurchases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8583" y="1519173"/>
            <a:ext cx="218313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209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The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firm: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12090" algn="l"/>
              </a:tabLst>
            </a:pPr>
            <a:r>
              <a:rPr dirty="0" u="heavy" sz="1800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u="heavy" sz="1800" spc="-5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u="heavy" sz="1800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value</a:t>
            </a:r>
            <a:r>
              <a:rPr dirty="0" u="heavy" sz="1800" spc="-165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800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generator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21791" y="1485900"/>
            <a:ext cx="2122805" cy="0"/>
          </a:xfrm>
          <a:custGeom>
            <a:avLst/>
            <a:gdLst/>
            <a:ahLst/>
            <a:cxnLst/>
            <a:rect l="l" t="t" r="r" b="b"/>
            <a:pathLst>
              <a:path w="2122805" h="0">
                <a:moveTo>
                  <a:pt x="0" y="0"/>
                </a:moveTo>
                <a:lnTo>
                  <a:pt x="2122424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116067" y="1485900"/>
            <a:ext cx="2122805" cy="0"/>
          </a:xfrm>
          <a:custGeom>
            <a:avLst/>
            <a:gdLst/>
            <a:ahLst/>
            <a:cxnLst/>
            <a:rect l="l" t="t" r="r" b="b"/>
            <a:pathLst>
              <a:path w="2122804" h="0">
                <a:moveTo>
                  <a:pt x="0" y="0"/>
                </a:moveTo>
                <a:lnTo>
                  <a:pt x="2122424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5102859" y="1519173"/>
            <a:ext cx="247523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1454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The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investors: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11454" algn="l"/>
              </a:tabLst>
            </a:pPr>
            <a:r>
              <a:rPr dirty="0" u="heavy" sz="1800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u="heavy" sz="1800" spc="-5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u="heavy" sz="1800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claimants </a:t>
            </a:r>
            <a:r>
              <a:rPr dirty="0" u="heavy" sz="1800" spc="-5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on</a:t>
            </a:r>
            <a:r>
              <a:rPr dirty="0" u="heavy" sz="1800" spc="-90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800" spc="-5" b="1">
                <a:uFill>
                  <a:solidFill>
                    <a:srgbClr val="CC0066"/>
                  </a:solidFill>
                </a:uFill>
                <a:latin typeface="Times New Roman"/>
                <a:cs typeface="Times New Roman"/>
              </a:rPr>
              <a:t>va</a:t>
            </a:r>
            <a:r>
              <a:rPr dirty="0" sz="1800" spc="-5" b="1">
                <a:latin typeface="Times New Roman"/>
                <a:cs typeface="Times New Roman"/>
              </a:rPr>
              <a:t>lue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xfrm>
            <a:off x="958088" y="0"/>
            <a:ext cx="72326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73605" marR="5080" indent="-21615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Cash </a:t>
            </a:r>
            <a:r>
              <a:rPr dirty="0" spc="-20"/>
              <a:t>Flows Between </a:t>
            </a:r>
            <a:r>
              <a:rPr dirty="0" spc="-5"/>
              <a:t>the Firm and Claimants in  the Capital</a:t>
            </a:r>
            <a:r>
              <a:rPr dirty="0" spc="-10"/>
              <a:t> </a:t>
            </a:r>
            <a:r>
              <a:rPr dirty="0" spc="-20"/>
              <a:t>Market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552399" y="946531"/>
            <a:ext cx="206756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Recall </a:t>
            </a:r>
            <a:r>
              <a:rPr dirty="0" sz="2000" spc="-10" b="1">
                <a:latin typeface="Times New Roman"/>
                <a:cs typeface="Times New Roman"/>
              </a:rPr>
              <a:t>from</a:t>
            </a:r>
            <a:r>
              <a:rPr dirty="0" sz="2000" spc="-2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CH01: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088" y="0"/>
            <a:ext cx="72326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73605" marR="5080" indent="-21615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Cash </a:t>
            </a:r>
            <a:r>
              <a:rPr dirty="0" spc="-20"/>
              <a:t>Flows Between </a:t>
            </a:r>
            <a:r>
              <a:rPr dirty="0" spc="-5"/>
              <a:t>the Firm and Claimants in  the Capital</a:t>
            </a:r>
            <a:r>
              <a:rPr dirty="0" spc="-10"/>
              <a:t> </a:t>
            </a:r>
            <a:r>
              <a:rPr dirty="0" spc="-20"/>
              <a:t>Market</a:t>
            </a:r>
          </a:p>
        </p:txBody>
      </p:sp>
      <p:sp>
        <p:nvSpPr>
          <p:cNvPr id="3" name="object 3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3861947" y="0"/>
                </a:moveTo>
                <a:lnTo>
                  <a:pt x="0" y="0"/>
                </a:lnTo>
                <a:lnTo>
                  <a:pt x="1287322" y="2178850"/>
                </a:lnTo>
                <a:lnTo>
                  <a:pt x="3861947" y="2178850"/>
                </a:lnTo>
                <a:lnTo>
                  <a:pt x="386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0" y="0"/>
                </a:moveTo>
                <a:lnTo>
                  <a:pt x="3861947" y="0"/>
                </a:lnTo>
                <a:lnTo>
                  <a:pt x="3861947" y="2178850"/>
                </a:lnTo>
                <a:lnTo>
                  <a:pt x="1287322" y="2178850"/>
                </a:lnTo>
              </a:path>
            </a:pathLst>
          </a:custGeom>
          <a:ln w="87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755029" y="2775772"/>
            <a:ext cx="1296889" cy="21373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96766" y="2961562"/>
            <a:ext cx="19685" cy="1816100"/>
          </a:xfrm>
          <a:custGeom>
            <a:avLst/>
            <a:gdLst/>
            <a:ahLst/>
            <a:cxnLst/>
            <a:rect l="l" t="t" r="r" b="b"/>
            <a:pathLst>
              <a:path w="19685" h="1816100">
                <a:moveTo>
                  <a:pt x="0" y="1815772"/>
                </a:moveTo>
                <a:lnTo>
                  <a:pt x="19357" y="1815772"/>
                </a:lnTo>
                <a:lnTo>
                  <a:pt x="19357" y="0"/>
                </a:lnTo>
                <a:lnTo>
                  <a:pt x="0" y="0"/>
                </a:lnTo>
                <a:lnTo>
                  <a:pt x="0" y="1815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ln w="18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58182" y="2953240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958182" y="4194707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0"/>
                </a:moveTo>
                <a:lnTo>
                  <a:pt x="0" y="101363"/>
                </a:lnTo>
                <a:lnTo>
                  <a:pt x="213116" y="202727"/>
                </a:lnTo>
                <a:lnTo>
                  <a:pt x="213116" y="152087"/>
                </a:lnTo>
                <a:lnTo>
                  <a:pt x="1238902" y="152087"/>
                </a:lnTo>
                <a:lnTo>
                  <a:pt x="1345549" y="101363"/>
                </a:lnTo>
                <a:lnTo>
                  <a:pt x="1234246" y="50724"/>
                </a:lnTo>
                <a:lnTo>
                  <a:pt x="213116" y="50723"/>
                </a:lnTo>
                <a:lnTo>
                  <a:pt x="213116" y="0"/>
                </a:lnTo>
                <a:close/>
              </a:path>
              <a:path w="1345564" h="203200">
                <a:moveTo>
                  <a:pt x="1238902" y="152087"/>
                </a:moveTo>
                <a:lnTo>
                  <a:pt x="1132432" y="152087"/>
                </a:lnTo>
                <a:lnTo>
                  <a:pt x="1132432" y="202727"/>
                </a:lnTo>
                <a:lnTo>
                  <a:pt x="1238902" y="152087"/>
                </a:lnTo>
                <a:close/>
              </a:path>
              <a:path w="1345564" h="203200">
                <a:moveTo>
                  <a:pt x="1122758" y="0"/>
                </a:moveTo>
                <a:lnTo>
                  <a:pt x="1122758" y="50724"/>
                </a:lnTo>
                <a:lnTo>
                  <a:pt x="1234246" y="50724"/>
                </a:lnTo>
                <a:lnTo>
                  <a:pt x="11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50723"/>
                </a:moveTo>
                <a:lnTo>
                  <a:pt x="1234246" y="50724"/>
                </a:lnTo>
                <a:lnTo>
                  <a:pt x="1345549" y="101363"/>
                </a:lnTo>
                <a:lnTo>
                  <a:pt x="1238901" y="152087"/>
                </a:lnTo>
                <a:lnTo>
                  <a:pt x="1132432" y="152087"/>
                </a:lnTo>
                <a:lnTo>
                  <a:pt x="213116" y="152087"/>
                </a:lnTo>
                <a:lnTo>
                  <a:pt x="213116" y="202727"/>
                </a:lnTo>
                <a:lnTo>
                  <a:pt x="0" y="101363"/>
                </a:lnTo>
                <a:lnTo>
                  <a:pt x="213116" y="0"/>
                </a:lnTo>
                <a:lnTo>
                  <a:pt x="213116" y="50723"/>
                </a:lnTo>
              </a:path>
            </a:pathLst>
          </a:custGeom>
          <a:ln w="169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803302" y="3265704"/>
            <a:ext cx="106680" cy="50800"/>
          </a:xfrm>
          <a:custGeom>
            <a:avLst/>
            <a:gdLst/>
            <a:ahLst/>
            <a:cxnLst/>
            <a:rect l="l" t="t" r="r" b="b"/>
            <a:pathLst>
              <a:path w="106679" h="50800">
                <a:moveTo>
                  <a:pt x="0" y="50639"/>
                </a:moveTo>
                <a:lnTo>
                  <a:pt x="0" y="0"/>
                </a:lnTo>
                <a:lnTo>
                  <a:pt x="106469" y="0"/>
                </a:lnTo>
                <a:lnTo>
                  <a:pt x="0" y="50639"/>
                </a:lnTo>
              </a:path>
            </a:pathLst>
          </a:custGeom>
          <a:ln w="17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793628" y="3113616"/>
            <a:ext cx="111760" cy="50800"/>
          </a:xfrm>
          <a:custGeom>
            <a:avLst/>
            <a:gdLst/>
            <a:ahLst/>
            <a:cxnLst/>
            <a:rect l="l" t="t" r="r" b="b"/>
            <a:pathLst>
              <a:path w="111760" h="50800">
                <a:moveTo>
                  <a:pt x="0" y="0"/>
                </a:moveTo>
                <a:lnTo>
                  <a:pt x="0" y="50724"/>
                </a:lnTo>
                <a:lnTo>
                  <a:pt x="111488" y="50724"/>
                </a:lnTo>
                <a:lnTo>
                  <a:pt x="0" y="0"/>
                </a:lnTo>
              </a:path>
            </a:pathLst>
          </a:custGeom>
          <a:ln w="1728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6" y="0"/>
                </a:moveTo>
                <a:lnTo>
                  <a:pt x="0" y="93008"/>
                </a:lnTo>
                <a:lnTo>
                  <a:pt x="213116" y="194372"/>
                </a:lnTo>
                <a:lnTo>
                  <a:pt x="213116" y="152087"/>
                </a:lnTo>
                <a:lnTo>
                  <a:pt x="1217412" y="152087"/>
                </a:lnTo>
                <a:lnTo>
                  <a:pt x="1335875" y="93008"/>
                </a:lnTo>
                <a:lnTo>
                  <a:pt x="1219946" y="42368"/>
                </a:lnTo>
                <a:lnTo>
                  <a:pt x="213116" y="42368"/>
                </a:lnTo>
                <a:lnTo>
                  <a:pt x="213116" y="0"/>
                </a:lnTo>
                <a:close/>
              </a:path>
              <a:path w="1336039" h="194945">
                <a:moveTo>
                  <a:pt x="1217412" y="152087"/>
                </a:moveTo>
                <a:lnTo>
                  <a:pt x="1132625" y="152087"/>
                </a:lnTo>
                <a:lnTo>
                  <a:pt x="1132626" y="194372"/>
                </a:lnTo>
                <a:lnTo>
                  <a:pt x="1217412" y="152087"/>
                </a:lnTo>
                <a:close/>
              </a:path>
              <a:path w="1336039" h="194945">
                <a:moveTo>
                  <a:pt x="1122952" y="0"/>
                </a:moveTo>
                <a:lnTo>
                  <a:pt x="1122952" y="42368"/>
                </a:lnTo>
                <a:lnTo>
                  <a:pt x="1219946" y="42368"/>
                </a:lnTo>
                <a:lnTo>
                  <a:pt x="11229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7" y="42368"/>
                </a:moveTo>
                <a:lnTo>
                  <a:pt x="1219946" y="42368"/>
                </a:lnTo>
                <a:lnTo>
                  <a:pt x="1335875" y="93008"/>
                </a:lnTo>
                <a:lnTo>
                  <a:pt x="1217411" y="152087"/>
                </a:lnTo>
                <a:lnTo>
                  <a:pt x="1132625" y="152087"/>
                </a:lnTo>
                <a:lnTo>
                  <a:pt x="213116" y="152087"/>
                </a:lnTo>
                <a:lnTo>
                  <a:pt x="213116" y="194372"/>
                </a:lnTo>
                <a:lnTo>
                  <a:pt x="0" y="93008"/>
                </a:lnTo>
                <a:lnTo>
                  <a:pt x="213116" y="0"/>
                </a:lnTo>
                <a:lnTo>
                  <a:pt x="213116" y="42368"/>
                </a:lnTo>
              </a:path>
            </a:pathLst>
          </a:custGeom>
          <a:ln w="169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832518" y="4540898"/>
            <a:ext cx="85090" cy="42545"/>
          </a:xfrm>
          <a:custGeom>
            <a:avLst/>
            <a:gdLst/>
            <a:ahLst/>
            <a:cxnLst/>
            <a:rect l="l" t="t" r="r" b="b"/>
            <a:pathLst>
              <a:path w="85089" h="42545">
                <a:moveTo>
                  <a:pt x="0" y="42284"/>
                </a:moveTo>
                <a:lnTo>
                  <a:pt x="0" y="0"/>
                </a:lnTo>
                <a:lnTo>
                  <a:pt x="84785" y="0"/>
                </a:lnTo>
                <a:lnTo>
                  <a:pt x="0" y="42284"/>
                </a:lnTo>
              </a:path>
            </a:pathLst>
          </a:custGeom>
          <a:ln w="173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22844" y="4388810"/>
            <a:ext cx="97155" cy="42545"/>
          </a:xfrm>
          <a:custGeom>
            <a:avLst/>
            <a:gdLst/>
            <a:ahLst/>
            <a:cxnLst/>
            <a:rect l="l" t="t" r="r" b="b"/>
            <a:pathLst>
              <a:path w="97154" h="42545">
                <a:moveTo>
                  <a:pt x="0" y="0"/>
                </a:moveTo>
                <a:lnTo>
                  <a:pt x="0" y="42368"/>
                </a:lnTo>
                <a:lnTo>
                  <a:pt x="96994" y="42368"/>
                </a:lnTo>
                <a:lnTo>
                  <a:pt x="0" y="0"/>
                </a:lnTo>
              </a:path>
            </a:pathLst>
          </a:custGeom>
          <a:ln w="172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14959" y="903224"/>
            <a:ext cx="8298180" cy="18491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Times New Roman"/>
                <a:cs typeface="Times New Roman"/>
              </a:rPr>
              <a:t>The </a:t>
            </a:r>
            <a:r>
              <a:rPr dirty="0" sz="1400" b="1" i="1">
                <a:latin typeface="Times New Roman"/>
                <a:cs typeface="Times New Roman"/>
              </a:rPr>
              <a:t>net debt </a:t>
            </a:r>
            <a:r>
              <a:rPr dirty="0" sz="1400" spc="-5" b="1" i="1">
                <a:latin typeface="Times New Roman"/>
                <a:cs typeface="Times New Roman"/>
              </a:rPr>
              <a:t>financing </a:t>
            </a:r>
            <a:r>
              <a:rPr dirty="0" sz="1400" b="1" i="1">
                <a:latin typeface="Times New Roman"/>
                <a:cs typeface="Times New Roman"/>
              </a:rPr>
              <a:t>flow (F) </a:t>
            </a:r>
            <a:r>
              <a:rPr dirty="0" sz="1400" spc="-5">
                <a:latin typeface="Times New Roman"/>
                <a:cs typeface="Times New Roman"/>
              </a:rPr>
              <a:t>involves </a:t>
            </a:r>
            <a:r>
              <a:rPr dirty="0" sz="1400">
                <a:latin typeface="Times New Roman"/>
                <a:cs typeface="Times New Roman"/>
              </a:rPr>
              <a:t>the net CF to </a:t>
            </a:r>
            <a:r>
              <a:rPr dirty="0" sz="1400" spc="-10">
                <a:latin typeface="Times New Roman"/>
                <a:cs typeface="Times New Roman"/>
              </a:rPr>
              <a:t>bondholders, </a:t>
            </a:r>
            <a:r>
              <a:rPr dirty="0" sz="1400" spc="-5">
                <a:latin typeface="Times New Roman"/>
                <a:cs typeface="Times New Roman"/>
              </a:rPr>
              <a:t>banks, </a:t>
            </a:r>
            <a:r>
              <a:rPr dirty="0" sz="1400">
                <a:latin typeface="Times New Roman"/>
                <a:cs typeface="Times New Roman"/>
              </a:rPr>
              <a:t>and other </a:t>
            </a:r>
            <a:r>
              <a:rPr dirty="0" sz="1400" spc="-5">
                <a:latin typeface="Times New Roman"/>
                <a:cs typeface="Times New Roman"/>
              </a:rPr>
              <a:t>creditors, </a:t>
            </a:r>
            <a:r>
              <a:rPr dirty="0" sz="1400">
                <a:latin typeface="Times New Roman"/>
                <a:cs typeface="Times New Roman"/>
              </a:rPr>
              <a:t>i.e. cash paid </a:t>
            </a:r>
            <a:r>
              <a:rPr dirty="0" sz="1400" spc="-5">
                <a:latin typeface="Times New Roman"/>
                <a:cs typeface="Times New Roman"/>
              </a:rPr>
              <a:t>to  </a:t>
            </a:r>
            <a:r>
              <a:rPr dirty="0" sz="1400">
                <a:latin typeface="Times New Roman"/>
                <a:cs typeface="Times New Roman"/>
              </a:rPr>
              <a:t>debtholders in interest and principal </a:t>
            </a:r>
            <a:r>
              <a:rPr dirty="0" sz="1400" spc="-5">
                <a:latin typeface="Times New Roman"/>
                <a:cs typeface="Times New Roman"/>
              </a:rPr>
              <a:t>repayments </a:t>
            </a:r>
            <a:r>
              <a:rPr dirty="0" sz="1400">
                <a:latin typeface="Times New Roman"/>
                <a:cs typeface="Times New Roman"/>
              </a:rPr>
              <a:t>– cash paid into the firm from borrowing </a:t>
            </a:r>
            <a:r>
              <a:rPr dirty="0" sz="1400" spc="-5">
                <a:latin typeface="Times New Roman"/>
                <a:cs typeface="Times New Roman"/>
              </a:rPr>
              <a:t>more </a:t>
            </a:r>
            <a:r>
              <a:rPr dirty="0" sz="1400">
                <a:latin typeface="Times New Roman"/>
                <a:cs typeface="Times New Roman"/>
              </a:rPr>
              <a:t>from</a:t>
            </a:r>
            <a:r>
              <a:rPr dirty="0" sz="1400" spc="-21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thesecreditors</a:t>
            </a:r>
            <a:r>
              <a:rPr dirty="0" sz="1400" spc="10" i="1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 marL="12700" marR="201295">
              <a:lnSpc>
                <a:spcPct val="100000"/>
              </a:lnSpc>
              <a:spcBef>
                <a:spcPts val="995"/>
              </a:spcBef>
            </a:pPr>
            <a:r>
              <a:rPr dirty="0" sz="1400" spc="-5">
                <a:latin typeface="Times New Roman"/>
                <a:cs typeface="Times New Roman"/>
              </a:rPr>
              <a:t>The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net</a:t>
            </a:r>
            <a:r>
              <a:rPr dirty="0" sz="1400" spc="-30" b="1" i="1">
                <a:latin typeface="Times New Roman"/>
                <a:cs typeface="Times New Roman"/>
              </a:rPr>
              <a:t> </a:t>
            </a:r>
            <a:r>
              <a:rPr dirty="0" sz="1400" spc="-5" b="1" i="1">
                <a:latin typeface="Times New Roman"/>
                <a:cs typeface="Times New Roman"/>
              </a:rPr>
              <a:t>dividend</a:t>
            </a:r>
            <a:r>
              <a:rPr dirty="0" sz="1400" spc="-3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to </a:t>
            </a:r>
            <a:r>
              <a:rPr dirty="0" sz="1400" spc="-5" b="1" i="1">
                <a:latin typeface="Times New Roman"/>
                <a:cs typeface="Times New Roman"/>
              </a:rPr>
              <a:t>shareholders</a:t>
            </a:r>
            <a:r>
              <a:rPr dirty="0" sz="1400" spc="-4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(d)</a:t>
            </a:r>
            <a:r>
              <a:rPr dirty="0" sz="1400" spc="-30" b="1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=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cash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paid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dividends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and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stock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repurchases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less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cash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contributions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  firm from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shareholders.</a:t>
            </a:r>
            <a:endParaRPr sz="1400">
              <a:latin typeface="Times New Roman"/>
              <a:cs typeface="Times New Roman"/>
            </a:endParaRPr>
          </a:p>
          <a:p>
            <a:pPr algn="r" marR="1811020">
              <a:lnSpc>
                <a:spcPct val="100000"/>
              </a:lnSpc>
              <a:spcBef>
                <a:spcPts val="925"/>
              </a:spcBef>
            </a:pPr>
            <a:r>
              <a:rPr dirty="0" sz="1400" spc="-5">
                <a:latin typeface="Times New Roman"/>
                <a:cs typeface="Times New Roman"/>
              </a:rPr>
              <a:t>The </a:t>
            </a:r>
            <a:r>
              <a:rPr dirty="0" sz="1400">
                <a:latin typeface="Times New Roman"/>
                <a:cs typeface="Times New Roman"/>
              </a:rPr>
              <a:t>transactions between the </a:t>
            </a:r>
            <a:r>
              <a:rPr dirty="0" sz="1400" spc="-5">
                <a:latin typeface="Times New Roman"/>
                <a:cs typeface="Times New Roman"/>
              </a:rPr>
              <a:t>two claimants </a:t>
            </a:r>
            <a:r>
              <a:rPr dirty="0" sz="1400">
                <a:latin typeface="Times New Roman"/>
                <a:cs typeface="Times New Roman"/>
              </a:rPr>
              <a:t>and the firm are the </a:t>
            </a:r>
            <a:r>
              <a:rPr dirty="0" sz="1400" spc="-40">
                <a:latin typeface="Times New Roman"/>
                <a:cs typeface="Times New Roman"/>
              </a:rPr>
              <a:t>firm’s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5" b="1" i="1">
                <a:latin typeface="Times New Roman"/>
                <a:cs typeface="Times New Roman"/>
              </a:rPr>
              <a:t>financingactivities</a:t>
            </a:r>
            <a:r>
              <a:rPr dirty="0" sz="1400" spc="5" i="1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 algn="r" marR="1848485">
              <a:lnSpc>
                <a:spcPts val="1830"/>
              </a:lnSpc>
              <a:spcBef>
                <a:spcPts val="375"/>
              </a:spcBef>
            </a:pPr>
            <a:r>
              <a:rPr dirty="0" sz="1550" spc="175">
                <a:latin typeface="Times New Roman"/>
                <a:cs typeface="Times New Roman"/>
              </a:rPr>
              <a:t>C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135">
                <a:latin typeface="Times New Roman"/>
                <a:cs typeface="Times New Roman"/>
              </a:rPr>
              <a:t>p</a:t>
            </a:r>
            <a:r>
              <a:rPr dirty="0" sz="1550" spc="20">
                <a:latin typeface="Times New Roman"/>
                <a:cs typeface="Times New Roman"/>
              </a:rPr>
              <a:t>it</a:t>
            </a:r>
            <a:r>
              <a:rPr dirty="0" sz="1550" spc="140">
                <a:latin typeface="Times New Roman"/>
                <a:cs typeface="Times New Roman"/>
              </a:rPr>
              <a:t>a</a:t>
            </a:r>
            <a:r>
              <a:rPr dirty="0" sz="1550" spc="65">
                <a:latin typeface="Times New Roman"/>
                <a:cs typeface="Times New Roman"/>
              </a:rPr>
              <a:t>l</a:t>
            </a:r>
            <a:endParaRPr sz="1550">
              <a:latin typeface="Times New Roman"/>
              <a:cs typeface="Times New Roman"/>
            </a:endParaRPr>
          </a:p>
          <a:p>
            <a:pPr algn="r" marR="1812925">
              <a:lnSpc>
                <a:spcPts val="1830"/>
              </a:lnSpc>
              <a:tabLst>
                <a:tab pos="3096895" algn="l"/>
              </a:tabLst>
            </a:pPr>
            <a:r>
              <a:rPr dirty="0" sz="1550" spc="114">
                <a:latin typeface="Times New Roman"/>
                <a:cs typeface="Times New Roman"/>
              </a:rPr>
              <a:t>T</a:t>
            </a:r>
            <a:r>
              <a:rPr dirty="0" sz="1550" spc="135">
                <a:latin typeface="Times New Roman"/>
                <a:cs typeface="Times New Roman"/>
              </a:rPr>
              <a:t>h</a:t>
            </a:r>
            <a:r>
              <a:rPr dirty="0" sz="1550" spc="105">
                <a:latin typeface="Times New Roman"/>
                <a:cs typeface="Times New Roman"/>
              </a:rPr>
              <a:t>e</a:t>
            </a:r>
            <a:r>
              <a:rPr dirty="0" sz="1550" spc="30">
                <a:latin typeface="Times New Roman"/>
                <a:cs typeface="Times New Roman"/>
              </a:rPr>
              <a:t> 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20">
                <a:latin typeface="Times New Roman"/>
                <a:cs typeface="Times New Roman"/>
              </a:rPr>
              <a:t>i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190">
                <a:latin typeface="Times New Roman"/>
                <a:cs typeface="Times New Roman"/>
              </a:rPr>
              <a:t>m</a:t>
            </a:r>
            <a:r>
              <a:rPr dirty="0" sz="1550">
                <a:latin typeface="Times New Roman"/>
                <a:cs typeface="Times New Roman"/>
              </a:rPr>
              <a:t>	</a:t>
            </a:r>
            <a:r>
              <a:rPr dirty="0" sz="1550" spc="215">
                <a:latin typeface="Times New Roman"/>
                <a:cs typeface="Times New Roman"/>
              </a:rPr>
              <a:t>M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60">
                <a:latin typeface="Times New Roman"/>
                <a:cs typeface="Times New Roman"/>
              </a:rPr>
              <a:t>k</a:t>
            </a:r>
            <a:r>
              <a:rPr dirty="0" sz="1550" spc="140">
                <a:latin typeface="Times New Roman"/>
                <a:cs typeface="Times New Roman"/>
              </a:rPr>
              <a:t>e</a:t>
            </a:r>
            <a:r>
              <a:rPr dirty="0" sz="1550" spc="20">
                <a:latin typeface="Times New Roman"/>
                <a:cs typeface="Times New Roman"/>
              </a:rPr>
              <a:t>t</a:t>
            </a:r>
            <a:r>
              <a:rPr dirty="0" sz="1550" spc="95">
                <a:latin typeface="Times New Roman"/>
                <a:cs typeface="Times New Roman"/>
              </a:rPr>
              <a:t>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35927" y="2927332"/>
            <a:ext cx="1524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35">
                <a:latin typeface="Times New Roman"/>
                <a:cs typeface="Times New Roman"/>
              </a:rPr>
              <a:t>F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35927" y="4177121"/>
            <a:ext cx="1397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20">
                <a:latin typeface="Times New Roman"/>
                <a:cs typeface="Times New Roman"/>
              </a:rPr>
              <a:t>d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90377" y="3492564"/>
            <a:ext cx="72644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700" marR="5080" indent="19050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Net  </a:t>
            </a:r>
            <a:r>
              <a:rPr dirty="0" sz="1300" spc="105">
                <a:latin typeface="Times New Roman"/>
                <a:cs typeface="Times New Roman"/>
              </a:rPr>
              <a:t>F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30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c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50">
                <a:latin typeface="Times New Roman"/>
                <a:cs typeface="Times New Roman"/>
              </a:rPr>
              <a:t>l  </a:t>
            </a:r>
            <a:r>
              <a:rPr dirty="0" sz="1300" spc="75">
                <a:latin typeface="Times New Roman"/>
                <a:cs typeface="Times New Roman"/>
              </a:rPr>
              <a:t>Assets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23067" y="2918056"/>
            <a:ext cx="82423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065" marR="5080" indent="18415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Debt  </a:t>
            </a:r>
            <a:r>
              <a:rPr dirty="0" sz="1300" spc="80">
                <a:latin typeface="Times New Roman"/>
                <a:cs typeface="Times New Roman"/>
              </a:rPr>
              <a:t>Holders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or  </a:t>
            </a:r>
            <a:r>
              <a:rPr dirty="0" sz="1300" spc="65">
                <a:latin typeface="Times New Roman"/>
                <a:cs typeface="Times New Roman"/>
              </a:rPr>
              <a:t>Issuers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119710" y="4252582"/>
            <a:ext cx="622300" cy="41910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86995">
              <a:lnSpc>
                <a:spcPts val="1530"/>
              </a:lnSpc>
              <a:spcBef>
                <a:spcPts val="180"/>
              </a:spcBef>
            </a:pPr>
            <a:r>
              <a:rPr dirty="0" sz="1300" spc="85">
                <a:latin typeface="Times New Roman"/>
                <a:cs typeface="Times New Roman"/>
              </a:rPr>
              <a:t>Share  </a:t>
            </a:r>
            <a:r>
              <a:rPr dirty="0" sz="1300" spc="125">
                <a:latin typeface="Times New Roman"/>
                <a:cs typeface="Times New Roman"/>
              </a:rPr>
              <a:t>H</a:t>
            </a:r>
            <a:r>
              <a:rPr dirty="0" sz="1300" spc="105">
                <a:latin typeface="Times New Roman"/>
                <a:cs typeface="Times New Roman"/>
              </a:rPr>
              <a:t>o</a:t>
            </a:r>
            <a:r>
              <a:rPr dirty="0" sz="1300" spc="10">
                <a:latin typeface="Times New Roman"/>
                <a:cs typeface="Times New Roman"/>
              </a:rPr>
              <a:t>l</a:t>
            </a:r>
            <a:r>
              <a:rPr dirty="0" sz="1300" spc="105">
                <a:latin typeface="Times New Roman"/>
                <a:cs typeface="Times New Roman"/>
              </a:rPr>
              <a:t>d</a:t>
            </a:r>
            <a:r>
              <a:rPr dirty="0" sz="1300" spc="30">
                <a:latin typeface="Times New Roman"/>
                <a:cs typeface="Times New Roman"/>
              </a:rPr>
              <a:t>e</a:t>
            </a:r>
            <a:r>
              <a:rPr dirty="0" sz="1300" spc="95">
                <a:latin typeface="Times New Roman"/>
                <a:cs typeface="Times New Roman"/>
              </a:rPr>
              <a:t>r</a:t>
            </a:r>
            <a:r>
              <a:rPr dirty="0" sz="1300" spc="75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25909" y="4464501"/>
            <a:ext cx="624205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0">
                <a:latin typeface="Times New Roman"/>
                <a:cs typeface="Times New Roman"/>
              </a:rPr>
              <a:t>(</a:t>
            </a:r>
            <a:r>
              <a:rPr dirty="0" sz="1550" spc="175">
                <a:latin typeface="Times New Roman"/>
                <a:cs typeface="Times New Roman"/>
              </a:rPr>
              <a:t>N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95">
                <a:latin typeface="Times New Roman"/>
                <a:cs typeface="Times New Roman"/>
              </a:rPr>
              <a:t>A</a:t>
            </a:r>
            <a:r>
              <a:rPr dirty="0" sz="1550" spc="80">
                <a:latin typeface="Times New Roman"/>
                <a:cs typeface="Times New Roman"/>
              </a:rPr>
              <a:t>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687334" y="16972"/>
                </a:moveTo>
                <a:lnTo>
                  <a:pt x="493564" y="16972"/>
                </a:lnTo>
                <a:lnTo>
                  <a:pt x="319337" y="25345"/>
                </a:lnTo>
                <a:lnTo>
                  <a:pt x="242839" y="25345"/>
                </a:lnTo>
                <a:lnTo>
                  <a:pt x="1374474" y="143453"/>
                </a:lnTo>
                <a:lnTo>
                  <a:pt x="1326201" y="109744"/>
                </a:lnTo>
                <a:lnTo>
                  <a:pt x="1287312" y="92780"/>
                </a:lnTo>
                <a:lnTo>
                  <a:pt x="1093736" y="42309"/>
                </a:lnTo>
                <a:lnTo>
                  <a:pt x="890583" y="25345"/>
                </a:lnTo>
                <a:lnTo>
                  <a:pt x="687334" y="16972"/>
                </a:lnTo>
                <a:close/>
              </a:path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242839" y="2534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319337" y="25345"/>
                </a:lnTo>
                <a:lnTo>
                  <a:pt x="493564" y="16972"/>
                </a:lnTo>
                <a:lnTo>
                  <a:pt x="687334" y="16972"/>
                </a:lnTo>
                <a:lnTo>
                  <a:pt x="890583" y="25345"/>
                </a:lnTo>
                <a:lnTo>
                  <a:pt x="1093736" y="42309"/>
                </a:lnTo>
                <a:lnTo>
                  <a:pt x="1287312" y="92780"/>
                </a:lnTo>
                <a:lnTo>
                  <a:pt x="1326201" y="109744"/>
                </a:lnTo>
                <a:lnTo>
                  <a:pt x="1374474" y="143453"/>
                </a:lnTo>
              </a:path>
            </a:pathLst>
          </a:custGeom>
          <a:ln w="84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861368" y="16972"/>
                </a:move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  <a:lnTo>
                  <a:pt x="1123511" y="25345"/>
                </a:lnTo>
                <a:lnTo>
                  <a:pt x="1035596" y="25345"/>
                </a:lnTo>
                <a:lnTo>
                  <a:pt x="861368" y="16972"/>
                </a:lnTo>
                <a:close/>
              </a:path>
              <a:path w="1364615" h="143510">
                <a:moveTo>
                  <a:pt x="1364607" y="0"/>
                </a:moveTo>
                <a:lnTo>
                  <a:pt x="1123511" y="25345"/>
                </a:lnTo>
                <a:lnTo>
                  <a:pt x="1190476" y="25345"/>
                </a:lnTo>
                <a:lnTo>
                  <a:pt x="1296986" y="16972"/>
                </a:lnTo>
                <a:lnTo>
                  <a:pt x="13646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1364607" y="0"/>
                </a:moveTo>
                <a:lnTo>
                  <a:pt x="1296986" y="16972"/>
                </a:lnTo>
                <a:lnTo>
                  <a:pt x="1190476" y="25345"/>
                </a:lnTo>
                <a:lnTo>
                  <a:pt x="1035596" y="25345"/>
                </a:lnTo>
                <a:lnTo>
                  <a:pt x="861368" y="16972"/>
                </a:ln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</a:path>
            </a:pathLst>
          </a:custGeom>
          <a:ln w="84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4532312" y="5249846"/>
            <a:ext cx="184531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5">
                <a:latin typeface="Times New Roman"/>
                <a:cs typeface="Times New Roman"/>
              </a:rPr>
              <a:t>Financing</a:t>
            </a:r>
            <a:r>
              <a:rPr dirty="0" sz="1550" spc="40">
                <a:latin typeface="Times New Roman"/>
                <a:cs typeface="Times New Roman"/>
              </a:rPr>
              <a:t> </a:t>
            </a:r>
            <a:r>
              <a:rPr dirty="0" sz="1550" spc="70">
                <a:latin typeface="Times New Roman"/>
                <a:cs typeface="Times New Roman"/>
              </a:rPr>
              <a:t>Activities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22044" y="5666943"/>
            <a:ext cx="4191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Ke</a:t>
            </a:r>
            <a:r>
              <a:rPr dirty="0" sz="1600" spc="-15">
                <a:latin typeface="Times New Roman"/>
                <a:cs typeface="Times New Roman"/>
              </a:rPr>
              <a:t>y</a:t>
            </a:r>
            <a:r>
              <a:rPr dirty="0" sz="1600" spc="-5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43785" y="5666943"/>
            <a:ext cx="5393690" cy="90296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04800" marR="150876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F = net cash flow to debtholders and issuers  d = net cash flow to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shareholders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1600" spc="-45">
                <a:latin typeface="Times New Roman"/>
                <a:cs typeface="Times New Roman"/>
              </a:rPr>
              <a:t>NFA </a:t>
            </a:r>
            <a:r>
              <a:rPr dirty="0" sz="1600" spc="-5">
                <a:latin typeface="Times New Roman"/>
                <a:cs typeface="Times New Roman"/>
              </a:rPr>
              <a:t>= net financial assets = financial assets – financial</a:t>
            </a:r>
            <a:r>
              <a:rPr dirty="0" sz="1600" spc="254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088" y="0"/>
            <a:ext cx="72326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73605" marR="5080" indent="-21615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Cash </a:t>
            </a:r>
            <a:r>
              <a:rPr dirty="0" spc="-20"/>
              <a:t>Flows Between </a:t>
            </a:r>
            <a:r>
              <a:rPr dirty="0" spc="-5"/>
              <a:t>the Firm and Claimants in  the Capital</a:t>
            </a:r>
            <a:r>
              <a:rPr dirty="0" spc="-10"/>
              <a:t> </a:t>
            </a:r>
            <a:r>
              <a:rPr dirty="0" spc="-20"/>
              <a:t>Market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4959" y="1300098"/>
            <a:ext cx="8468360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A </a:t>
            </a:r>
            <a:r>
              <a:rPr dirty="0" sz="1600">
                <a:latin typeface="Times New Roman"/>
                <a:cs typeface="Times New Roman"/>
              </a:rPr>
              <a:t>firm </a:t>
            </a:r>
            <a:r>
              <a:rPr dirty="0" sz="1600" spc="-5">
                <a:latin typeface="Times New Roman"/>
                <a:cs typeface="Times New Roman"/>
              </a:rPr>
              <a:t>always begins </a:t>
            </a:r>
            <a:r>
              <a:rPr dirty="0" sz="1600" spc="-10">
                <a:latin typeface="Times New Roman"/>
                <a:cs typeface="Times New Roman"/>
              </a:rPr>
              <a:t>with </a:t>
            </a:r>
            <a:r>
              <a:rPr dirty="0" sz="1600" spc="-5">
                <a:latin typeface="Times New Roman"/>
                <a:cs typeface="Times New Roman"/>
              </a:rPr>
              <a:t>cash contributions from shareholders. Cash is a </a:t>
            </a:r>
            <a:r>
              <a:rPr dirty="0" sz="1600" spc="-10">
                <a:latin typeface="Times New Roman"/>
                <a:cs typeface="Times New Roman"/>
              </a:rPr>
              <a:t>nonproductive </a:t>
            </a:r>
            <a:r>
              <a:rPr dirty="0" sz="1600" spc="-5">
                <a:latin typeface="Times New Roman"/>
                <a:cs typeface="Times New Roman"/>
              </a:rPr>
              <a:t>asset </a:t>
            </a:r>
            <a:r>
              <a:rPr dirty="0" sz="1600">
                <a:latin typeface="Times New Roman"/>
                <a:cs typeface="Times New Roman"/>
              </a:rPr>
              <a:t>so, </a:t>
            </a:r>
            <a:r>
              <a:rPr dirty="0" sz="1600" spc="-5">
                <a:latin typeface="Times New Roman"/>
                <a:cs typeface="Times New Roman"/>
              </a:rPr>
              <a:t>until  it is </a:t>
            </a:r>
            <a:r>
              <a:rPr dirty="0" sz="1600">
                <a:latin typeface="Times New Roman"/>
                <a:cs typeface="Times New Roman"/>
              </a:rPr>
              <a:t>invested </a:t>
            </a:r>
            <a:r>
              <a:rPr dirty="0" sz="1600" spc="-5">
                <a:latin typeface="Times New Roman"/>
                <a:cs typeface="Times New Roman"/>
              </a:rPr>
              <a:t>in operations, </a:t>
            </a:r>
            <a:r>
              <a:rPr dirty="0" sz="1600" spc="-15">
                <a:latin typeface="Times New Roman"/>
                <a:cs typeface="Times New Roman"/>
              </a:rPr>
              <a:t>firms </a:t>
            </a:r>
            <a:r>
              <a:rPr dirty="0" sz="1600" spc="-5">
                <a:latin typeface="Times New Roman"/>
                <a:cs typeface="Times New Roman"/>
              </a:rPr>
              <a:t>invest this cash in </a:t>
            </a:r>
            <a:r>
              <a:rPr dirty="0" sz="1600" spc="-10">
                <a:latin typeface="Times New Roman"/>
                <a:cs typeface="Times New Roman"/>
              </a:rPr>
              <a:t>bonds </a:t>
            </a:r>
            <a:r>
              <a:rPr dirty="0" sz="1600" spc="-5">
                <a:latin typeface="Times New Roman"/>
                <a:cs typeface="Times New Roman"/>
              </a:rPr>
              <a:t>or other interest bearing paper and deposits,  referred to </a:t>
            </a:r>
            <a:r>
              <a:rPr dirty="0" sz="1600" spc="-10">
                <a:latin typeface="Times New Roman"/>
                <a:cs typeface="Times New Roman"/>
              </a:rPr>
              <a:t>as </a:t>
            </a:r>
            <a:r>
              <a:rPr dirty="0" sz="1600" spc="-5" b="1" i="1">
                <a:latin typeface="Times New Roman"/>
                <a:cs typeface="Times New Roman"/>
              </a:rPr>
              <a:t>financial assets </a:t>
            </a:r>
            <a:r>
              <a:rPr dirty="0" sz="1600" spc="-5">
                <a:latin typeface="Times New Roman"/>
                <a:cs typeface="Times New Roman"/>
              </a:rPr>
              <a:t>(or </a:t>
            </a:r>
            <a:r>
              <a:rPr dirty="0" sz="1600" spc="-5" i="1">
                <a:latin typeface="Times New Roman"/>
                <a:cs typeface="Times New Roman"/>
              </a:rPr>
              <a:t>marketable</a:t>
            </a:r>
            <a:r>
              <a:rPr dirty="0" sz="1600" spc="-3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securities</a:t>
            </a:r>
            <a:r>
              <a:rPr dirty="0" sz="1600" spc="-5">
                <a:latin typeface="Times New Roman"/>
                <a:cs typeface="Times New Roman"/>
              </a:rPr>
              <a:t>).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3861947" y="0"/>
                </a:moveTo>
                <a:lnTo>
                  <a:pt x="0" y="0"/>
                </a:lnTo>
                <a:lnTo>
                  <a:pt x="1287322" y="2178850"/>
                </a:lnTo>
                <a:lnTo>
                  <a:pt x="3861947" y="2178850"/>
                </a:lnTo>
                <a:lnTo>
                  <a:pt x="386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0" y="0"/>
                </a:moveTo>
                <a:lnTo>
                  <a:pt x="3861947" y="0"/>
                </a:lnTo>
                <a:lnTo>
                  <a:pt x="3861947" y="2178850"/>
                </a:lnTo>
                <a:lnTo>
                  <a:pt x="1287322" y="2178850"/>
                </a:lnTo>
              </a:path>
            </a:pathLst>
          </a:custGeom>
          <a:ln w="87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755029" y="2775772"/>
            <a:ext cx="1296889" cy="21373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796766" y="2961562"/>
            <a:ext cx="19685" cy="1816100"/>
          </a:xfrm>
          <a:custGeom>
            <a:avLst/>
            <a:gdLst/>
            <a:ahLst/>
            <a:cxnLst/>
            <a:rect l="l" t="t" r="r" b="b"/>
            <a:pathLst>
              <a:path w="19685" h="1816100">
                <a:moveTo>
                  <a:pt x="0" y="1815772"/>
                </a:moveTo>
                <a:lnTo>
                  <a:pt x="19357" y="1815772"/>
                </a:lnTo>
                <a:lnTo>
                  <a:pt x="19357" y="0"/>
                </a:lnTo>
                <a:lnTo>
                  <a:pt x="0" y="0"/>
                </a:lnTo>
                <a:lnTo>
                  <a:pt x="0" y="1815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ln w="18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958182" y="2953240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958182" y="4194707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0"/>
                </a:moveTo>
                <a:lnTo>
                  <a:pt x="0" y="101363"/>
                </a:lnTo>
                <a:lnTo>
                  <a:pt x="213116" y="202727"/>
                </a:lnTo>
                <a:lnTo>
                  <a:pt x="213116" y="152087"/>
                </a:lnTo>
                <a:lnTo>
                  <a:pt x="1238902" y="152087"/>
                </a:lnTo>
                <a:lnTo>
                  <a:pt x="1345549" y="101363"/>
                </a:lnTo>
                <a:lnTo>
                  <a:pt x="1234246" y="50724"/>
                </a:lnTo>
                <a:lnTo>
                  <a:pt x="213116" y="50723"/>
                </a:lnTo>
                <a:lnTo>
                  <a:pt x="213116" y="0"/>
                </a:lnTo>
                <a:close/>
              </a:path>
              <a:path w="1345564" h="203200">
                <a:moveTo>
                  <a:pt x="1238902" y="152087"/>
                </a:moveTo>
                <a:lnTo>
                  <a:pt x="1132432" y="152087"/>
                </a:lnTo>
                <a:lnTo>
                  <a:pt x="1132432" y="202727"/>
                </a:lnTo>
                <a:lnTo>
                  <a:pt x="1238902" y="152087"/>
                </a:lnTo>
                <a:close/>
              </a:path>
              <a:path w="1345564" h="203200">
                <a:moveTo>
                  <a:pt x="1122758" y="0"/>
                </a:moveTo>
                <a:lnTo>
                  <a:pt x="1122758" y="50724"/>
                </a:lnTo>
                <a:lnTo>
                  <a:pt x="1234246" y="50724"/>
                </a:lnTo>
                <a:lnTo>
                  <a:pt x="11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50723"/>
                </a:moveTo>
                <a:lnTo>
                  <a:pt x="1234246" y="50724"/>
                </a:lnTo>
                <a:lnTo>
                  <a:pt x="1345549" y="101363"/>
                </a:lnTo>
                <a:lnTo>
                  <a:pt x="1238901" y="152087"/>
                </a:lnTo>
                <a:lnTo>
                  <a:pt x="1132432" y="152087"/>
                </a:lnTo>
                <a:lnTo>
                  <a:pt x="213116" y="152087"/>
                </a:lnTo>
                <a:lnTo>
                  <a:pt x="213116" y="202727"/>
                </a:lnTo>
                <a:lnTo>
                  <a:pt x="0" y="101363"/>
                </a:lnTo>
                <a:lnTo>
                  <a:pt x="213116" y="0"/>
                </a:lnTo>
                <a:lnTo>
                  <a:pt x="213116" y="50723"/>
                </a:lnTo>
              </a:path>
            </a:pathLst>
          </a:custGeom>
          <a:ln w="169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803302" y="3265704"/>
            <a:ext cx="106680" cy="50800"/>
          </a:xfrm>
          <a:custGeom>
            <a:avLst/>
            <a:gdLst/>
            <a:ahLst/>
            <a:cxnLst/>
            <a:rect l="l" t="t" r="r" b="b"/>
            <a:pathLst>
              <a:path w="106679" h="50800">
                <a:moveTo>
                  <a:pt x="0" y="50639"/>
                </a:moveTo>
                <a:lnTo>
                  <a:pt x="0" y="0"/>
                </a:lnTo>
                <a:lnTo>
                  <a:pt x="106469" y="0"/>
                </a:lnTo>
                <a:lnTo>
                  <a:pt x="0" y="50639"/>
                </a:lnTo>
              </a:path>
            </a:pathLst>
          </a:custGeom>
          <a:ln w="17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793628" y="3113616"/>
            <a:ext cx="111760" cy="50800"/>
          </a:xfrm>
          <a:custGeom>
            <a:avLst/>
            <a:gdLst/>
            <a:ahLst/>
            <a:cxnLst/>
            <a:rect l="l" t="t" r="r" b="b"/>
            <a:pathLst>
              <a:path w="111760" h="50800">
                <a:moveTo>
                  <a:pt x="0" y="0"/>
                </a:moveTo>
                <a:lnTo>
                  <a:pt x="0" y="50724"/>
                </a:lnTo>
                <a:lnTo>
                  <a:pt x="111488" y="50724"/>
                </a:lnTo>
                <a:lnTo>
                  <a:pt x="0" y="0"/>
                </a:lnTo>
              </a:path>
            </a:pathLst>
          </a:custGeom>
          <a:ln w="1728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6" y="0"/>
                </a:moveTo>
                <a:lnTo>
                  <a:pt x="0" y="93008"/>
                </a:lnTo>
                <a:lnTo>
                  <a:pt x="213116" y="194372"/>
                </a:lnTo>
                <a:lnTo>
                  <a:pt x="213116" y="152087"/>
                </a:lnTo>
                <a:lnTo>
                  <a:pt x="1217412" y="152087"/>
                </a:lnTo>
                <a:lnTo>
                  <a:pt x="1335875" y="93008"/>
                </a:lnTo>
                <a:lnTo>
                  <a:pt x="1219946" y="42368"/>
                </a:lnTo>
                <a:lnTo>
                  <a:pt x="213116" y="42368"/>
                </a:lnTo>
                <a:lnTo>
                  <a:pt x="213116" y="0"/>
                </a:lnTo>
                <a:close/>
              </a:path>
              <a:path w="1336039" h="194945">
                <a:moveTo>
                  <a:pt x="1217412" y="152087"/>
                </a:moveTo>
                <a:lnTo>
                  <a:pt x="1132625" y="152087"/>
                </a:lnTo>
                <a:lnTo>
                  <a:pt x="1132626" y="194372"/>
                </a:lnTo>
                <a:lnTo>
                  <a:pt x="1217412" y="152087"/>
                </a:lnTo>
                <a:close/>
              </a:path>
              <a:path w="1336039" h="194945">
                <a:moveTo>
                  <a:pt x="1122952" y="0"/>
                </a:moveTo>
                <a:lnTo>
                  <a:pt x="1122952" y="42368"/>
                </a:lnTo>
                <a:lnTo>
                  <a:pt x="1219946" y="42368"/>
                </a:lnTo>
                <a:lnTo>
                  <a:pt x="11229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7" y="42368"/>
                </a:moveTo>
                <a:lnTo>
                  <a:pt x="1219946" y="42368"/>
                </a:lnTo>
                <a:lnTo>
                  <a:pt x="1335875" y="93008"/>
                </a:lnTo>
                <a:lnTo>
                  <a:pt x="1217411" y="152087"/>
                </a:lnTo>
                <a:lnTo>
                  <a:pt x="1132625" y="152087"/>
                </a:lnTo>
                <a:lnTo>
                  <a:pt x="213116" y="152087"/>
                </a:lnTo>
                <a:lnTo>
                  <a:pt x="213116" y="194372"/>
                </a:lnTo>
                <a:lnTo>
                  <a:pt x="0" y="93008"/>
                </a:lnTo>
                <a:lnTo>
                  <a:pt x="213116" y="0"/>
                </a:lnTo>
                <a:lnTo>
                  <a:pt x="213116" y="42368"/>
                </a:lnTo>
              </a:path>
            </a:pathLst>
          </a:custGeom>
          <a:ln w="169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32518" y="4540898"/>
            <a:ext cx="85090" cy="42545"/>
          </a:xfrm>
          <a:custGeom>
            <a:avLst/>
            <a:gdLst/>
            <a:ahLst/>
            <a:cxnLst/>
            <a:rect l="l" t="t" r="r" b="b"/>
            <a:pathLst>
              <a:path w="85089" h="42545">
                <a:moveTo>
                  <a:pt x="0" y="42284"/>
                </a:moveTo>
                <a:lnTo>
                  <a:pt x="0" y="0"/>
                </a:lnTo>
                <a:lnTo>
                  <a:pt x="84785" y="0"/>
                </a:lnTo>
                <a:lnTo>
                  <a:pt x="0" y="42284"/>
                </a:lnTo>
              </a:path>
            </a:pathLst>
          </a:custGeom>
          <a:ln w="173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822844" y="4388810"/>
            <a:ext cx="97155" cy="42545"/>
          </a:xfrm>
          <a:custGeom>
            <a:avLst/>
            <a:gdLst/>
            <a:ahLst/>
            <a:cxnLst/>
            <a:rect l="l" t="t" r="r" b="b"/>
            <a:pathLst>
              <a:path w="97154" h="42545">
                <a:moveTo>
                  <a:pt x="0" y="0"/>
                </a:moveTo>
                <a:lnTo>
                  <a:pt x="0" y="42368"/>
                </a:lnTo>
                <a:lnTo>
                  <a:pt x="96994" y="42368"/>
                </a:lnTo>
                <a:lnTo>
                  <a:pt x="0" y="0"/>
                </a:lnTo>
              </a:path>
            </a:pathLst>
          </a:custGeom>
          <a:ln w="172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2945203" y="2488116"/>
            <a:ext cx="870585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20">
                <a:latin typeface="Times New Roman"/>
                <a:cs typeface="Times New Roman"/>
              </a:rPr>
              <a:t>The</a:t>
            </a:r>
            <a:r>
              <a:rPr dirty="0" sz="1550" spc="-40">
                <a:latin typeface="Times New Roman"/>
                <a:cs typeface="Times New Roman"/>
              </a:rPr>
              <a:t> </a:t>
            </a:r>
            <a:r>
              <a:rPr dirty="0" sz="1550" spc="105">
                <a:latin typeface="Times New Roman"/>
                <a:cs typeface="Times New Roman"/>
              </a:rPr>
              <a:t>Firm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42415" y="2260069"/>
            <a:ext cx="762635" cy="492759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48260">
              <a:lnSpc>
                <a:spcPts val="1800"/>
              </a:lnSpc>
              <a:spcBef>
                <a:spcPts val="225"/>
              </a:spcBef>
            </a:pPr>
            <a:r>
              <a:rPr dirty="0" sz="1550" spc="90">
                <a:latin typeface="Times New Roman"/>
                <a:cs typeface="Times New Roman"/>
              </a:rPr>
              <a:t>Capital  </a:t>
            </a:r>
            <a:r>
              <a:rPr dirty="0" sz="1550" spc="215">
                <a:latin typeface="Times New Roman"/>
                <a:cs typeface="Times New Roman"/>
              </a:rPr>
              <a:t>M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60">
                <a:latin typeface="Times New Roman"/>
                <a:cs typeface="Times New Roman"/>
              </a:rPr>
              <a:t>k</a:t>
            </a:r>
            <a:r>
              <a:rPr dirty="0" sz="1550" spc="140">
                <a:latin typeface="Times New Roman"/>
                <a:cs typeface="Times New Roman"/>
              </a:rPr>
              <a:t>e</a:t>
            </a:r>
            <a:r>
              <a:rPr dirty="0" sz="1550" spc="20">
                <a:latin typeface="Times New Roman"/>
                <a:cs typeface="Times New Roman"/>
              </a:rPr>
              <a:t>t</a:t>
            </a:r>
            <a:r>
              <a:rPr dirty="0" sz="1550" spc="95">
                <a:latin typeface="Times New Roman"/>
                <a:cs typeface="Times New Roman"/>
              </a:rPr>
              <a:t>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335927" y="2927332"/>
            <a:ext cx="1524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35">
                <a:latin typeface="Times New Roman"/>
                <a:cs typeface="Times New Roman"/>
              </a:rPr>
              <a:t>F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335927" y="4177121"/>
            <a:ext cx="1397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20">
                <a:latin typeface="Times New Roman"/>
                <a:cs typeface="Times New Roman"/>
              </a:rPr>
              <a:t>d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90377" y="3492564"/>
            <a:ext cx="72644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700" marR="5080" indent="19050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Net  </a:t>
            </a:r>
            <a:r>
              <a:rPr dirty="0" sz="1300" spc="105">
                <a:latin typeface="Times New Roman"/>
                <a:cs typeface="Times New Roman"/>
              </a:rPr>
              <a:t>F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30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c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50">
                <a:latin typeface="Times New Roman"/>
                <a:cs typeface="Times New Roman"/>
              </a:rPr>
              <a:t>l  </a:t>
            </a:r>
            <a:r>
              <a:rPr dirty="0" sz="1300" spc="75">
                <a:latin typeface="Times New Roman"/>
                <a:cs typeface="Times New Roman"/>
              </a:rPr>
              <a:t>Assets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023067" y="2918056"/>
            <a:ext cx="82423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065" marR="5080" indent="18415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Debt  </a:t>
            </a:r>
            <a:r>
              <a:rPr dirty="0" sz="1300" spc="80">
                <a:latin typeface="Times New Roman"/>
                <a:cs typeface="Times New Roman"/>
              </a:rPr>
              <a:t>Holders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or  </a:t>
            </a:r>
            <a:r>
              <a:rPr dirty="0" sz="1300" spc="65">
                <a:latin typeface="Times New Roman"/>
                <a:cs typeface="Times New Roman"/>
              </a:rPr>
              <a:t>Issuers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19710" y="4252582"/>
            <a:ext cx="622300" cy="41910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86995">
              <a:lnSpc>
                <a:spcPts val="1530"/>
              </a:lnSpc>
              <a:spcBef>
                <a:spcPts val="180"/>
              </a:spcBef>
            </a:pPr>
            <a:r>
              <a:rPr dirty="0" sz="1300" spc="85">
                <a:latin typeface="Times New Roman"/>
                <a:cs typeface="Times New Roman"/>
              </a:rPr>
              <a:t>Share  </a:t>
            </a:r>
            <a:r>
              <a:rPr dirty="0" sz="1300" spc="125">
                <a:latin typeface="Times New Roman"/>
                <a:cs typeface="Times New Roman"/>
              </a:rPr>
              <a:t>H</a:t>
            </a:r>
            <a:r>
              <a:rPr dirty="0" sz="1300" spc="105">
                <a:latin typeface="Times New Roman"/>
                <a:cs typeface="Times New Roman"/>
              </a:rPr>
              <a:t>o</a:t>
            </a:r>
            <a:r>
              <a:rPr dirty="0" sz="1300" spc="10">
                <a:latin typeface="Times New Roman"/>
                <a:cs typeface="Times New Roman"/>
              </a:rPr>
              <a:t>l</a:t>
            </a:r>
            <a:r>
              <a:rPr dirty="0" sz="1300" spc="105">
                <a:latin typeface="Times New Roman"/>
                <a:cs typeface="Times New Roman"/>
              </a:rPr>
              <a:t>d</a:t>
            </a:r>
            <a:r>
              <a:rPr dirty="0" sz="1300" spc="30">
                <a:latin typeface="Times New Roman"/>
                <a:cs typeface="Times New Roman"/>
              </a:rPr>
              <a:t>e</a:t>
            </a:r>
            <a:r>
              <a:rPr dirty="0" sz="1300" spc="95">
                <a:latin typeface="Times New Roman"/>
                <a:cs typeface="Times New Roman"/>
              </a:rPr>
              <a:t>r</a:t>
            </a:r>
            <a:r>
              <a:rPr dirty="0" sz="1300" spc="75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125909" y="4464501"/>
            <a:ext cx="624205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0">
                <a:latin typeface="Times New Roman"/>
                <a:cs typeface="Times New Roman"/>
              </a:rPr>
              <a:t>(</a:t>
            </a:r>
            <a:r>
              <a:rPr dirty="0" sz="1550" spc="175">
                <a:latin typeface="Times New Roman"/>
                <a:cs typeface="Times New Roman"/>
              </a:rPr>
              <a:t>N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95">
                <a:latin typeface="Times New Roman"/>
                <a:cs typeface="Times New Roman"/>
              </a:rPr>
              <a:t>A</a:t>
            </a:r>
            <a:r>
              <a:rPr dirty="0" sz="1550" spc="80">
                <a:latin typeface="Times New Roman"/>
                <a:cs typeface="Times New Roman"/>
              </a:rPr>
              <a:t>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687334" y="16972"/>
                </a:moveTo>
                <a:lnTo>
                  <a:pt x="493564" y="16972"/>
                </a:lnTo>
                <a:lnTo>
                  <a:pt x="319337" y="25345"/>
                </a:lnTo>
                <a:lnTo>
                  <a:pt x="242839" y="25345"/>
                </a:lnTo>
                <a:lnTo>
                  <a:pt x="1374474" y="143453"/>
                </a:lnTo>
                <a:lnTo>
                  <a:pt x="1326201" y="109744"/>
                </a:lnTo>
                <a:lnTo>
                  <a:pt x="1287312" y="92780"/>
                </a:lnTo>
                <a:lnTo>
                  <a:pt x="1093736" y="42309"/>
                </a:lnTo>
                <a:lnTo>
                  <a:pt x="890583" y="25345"/>
                </a:lnTo>
                <a:lnTo>
                  <a:pt x="687334" y="16972"/>
                </a:lnTo>
                <a:close/>
              </a:path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242839" y="2534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319337" y="25345"/>
                </a:lnTo>
                <a:lnTo>
                  <a:pt x="493564" y="16972"/>
                </a:lnTo>
                <a:lnTo>
                  <a:pt x="687334" y="16972"/>
                </a:lnTo>
                <a:lnTo>
                  <a:pt x="890583" y="25345"/>
                </a:lnTo>
                <a:lnTo>
                  <a:pt x="1093736" y="42309"/>
                </a:lnTo>
                <a:lnTo>
                  <a:pt x="1287312" y="92780"/>
                </a:lnTo>
                <a:lnTo>
                  <a:pt x="1326201" y="109744"/>
                </a:lnTo>
                <a:lnTo>
                  <a:pt x="1374474" y="143453"/>
                </a:lnTo>
              </a:path>
            </a:pathLst>
          </a:custGeom>
          <a:ln w="84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861368" y="16972"/>
                </a:move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  <a:lnTo>
                  <a:pt x="1123511" y="25345"/>
                </a:lnTo>
                <a:lnTo>
                  <a:pt x="1035596" y="25345"/>
                </a:lnTo>
                <a:lnTo>
                  <a:pt x="861368" y="16972"/>
                </a:lnTo>
                <a:close/>
              </a:path>
              <a:path w="1364615" h="143510">
                <a:moveTo>
                  <a:pt x="1364607" y="0"/>
                </a:moveTo>
                <a:lnTo>
                  <a:pt x="1123511" y="25345"/>
                </a:lnTo>
                <a:lnTo>
                  <a:pt x="1190476" y="25345"/>
                </a:lnTo>
                <a:lnTo>
                  <a:pt x="1296986" y="16972"/>
                </a:lnTo>
                <a:lnTo>
                  <a:pt x="13646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1364607" y="0"/>
                </a:moveTo>
                <a:lnTo>
                  <a:pt x="1296986" y="16972"/>
                </a:lnTo>
                <a:lnTo>
                  <a:pt x="1190476" y="25345"/>
                </a:lnTo>
                <a:lnTo>
                  <a:pt x="1035596" y="25345"/>
                </a:lnTo>
                <a:lnTo>
                  <a:pt x="861368" y="16972"/>
                </a:ln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</a:path>
            </a:pathLst>
          </a:custGeom>
          <a:ln w="84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/>
          <p:nvPr/>
        </p:nvSpPr>
        <p:spPr>
          <a:xfrm>
            <a:off x="4532312" y="5249846"/>
            <a:ext cx="184531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5">
                <a:latin typeface="Times New Roman"/>
                <a:cs typeface="Times New Roman"/>
              </a:rPr>
              <a:t>Financing</a:t>
            </a:r>
            <a:r>
              <a:rPr dirty="0" sz="1550" spc="40">
                <a:latin typeface="Times New Roman"/>
                <a:cs typeface="Times New Roman"/>
              </a:rPr>
              <a:t> </a:t>
            </a:r>
            <a:r>
              <a:rPr dirty="0" sz="1550" spc="70">
                <a:latin typeface="Times New Roman"/>
                <a:cs typeface="Times New Roman"/>
              </a:rPr>
              <a:t>Activities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222044" y="5666943"/>
            <a:ext cx="4191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Ke</a:t>
            </a:r>
            <a:r>
              <a:rPr dirty="0" sz="1600" spc="-15">
                <a:latin typeface="Times New Roman"/>
                <a:cs typeface="Times New Roman"/>
              </a:rPr>
              <a:t>y</a:t>
            </a:r>
            <a:r>
              <a:rPr dirty="0" sz="1600" spc="-5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843785" y="5666943"/>
            <a:ext cx="5393690" cy="90296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04800" marR="150876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F = net cash flow to debtholders and issuers  d = net cash flow to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shareholders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1600" spc="-45">
                <a:latin typeface="Times New Roman"/>
                <a:cs typeface="Times New Roman"/>
              </a:rPr>
              <a:t>NFA </a:t>
            </a:r>
            <a:r>
              <a:rPr dirty="0" sz="1600" spc="-5">
                <a:latin typeface="Times New Roman"/>
                <a:cs typeface="Times New Roman"/>
              </a:rPr>
              <a:t>= net financial assets = financial assets – financial</a:t>
            </a:r>
            <a:r>
              <a:rPr dirty="0" sz="1600" spc="254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088" y="0"/>
            <a:ext cx="72326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73605" marR="5080" indent="-21615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Cash </a:t>
            </a:r>
            <a:r>
              <a:rPr dirty="0" spc="-20"/>
              <a:t>Flows Between </a:t>
            </a:r>
            <a:r>
              <a:rPr dirty="0" spc="-5"/>
              <a:t>the Firm and Claimants in  the Capital</a:t>
            </a:r>
            <a:r>
              <a:rPr dirty="0" spc="-10"/>
              <a:t> </a:t>
            </a:r>
            <a:r>
              <a:rPr dirty="0" spc="-20"/>
              <a:t>Market</a:t>
            </a:r>
          </a:p>
        </p:txBody>
      </p:sp>
      <p:sp>
        <p:nvSpPr>
          <p:cNvPr id="3" name="object 3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3861947" y="0"/>
                </a:moveTo>
                <a:lnTo>
                  <a:pt x="0" y="0"/>
                </a:lnTo>
                <a:lnTo>
                  <a:pt x="1287322" y="2178850"/>
                </a:lnTo>
                <a:lnTo>
                  <a:pt x="3861947" y="2178850"/>
                </a:lnTo>
                <a:lnTo>
                  <a:pt x="386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0" y="0"/>
                </a:moveTo>
                <a:lnTo>
                  <a:pt x="3861947" y="0"/>
                </a:lnTo>
                <a:lnTo>
                  <a:pt x="3861947" y="2178850"/>
                </a:lnTo>
                <a:lnTo>
                  <a:pt x="1287322" y="2178850"/>
                </a:lnTo>
              </a:path>
            </a:pathLst>
          </a:custGeom>
          <a:ln w="87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755029" y="2775772"/>
            <a:ext cx="1296889" cy="21373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96766" y="2961562"/>
            <a:ext cx="19685" cy="1816100"/>
          </a:xfrm>
          <a:custGeom>
            <a:avLst/>
            <a:gdLst/>
            <a:ahLst/>
            <a:cxnLst/>
            <a:rect l="l" t="t" r="r" b="b"/>
            <a:pathLst>
              <a:path w="19685" h="1816100">
                <a:moveTo>
                  <a:pt x="0" y="1815772"/>
                </a:moveTo>
                <a:lnTo>
                  <a:pt x="19357" y="1815772"/>
                </a:lnTo>
                <a:lnTo>
                  <a:pt x="19357" y="0"/>
                </a:lnTo>
                <a:lnTo>
                  <a:pt x="0" y="0"/>
                </a:lnTo>
                <a:lnTo>
                  <a:pt x="0" y="1815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ln w="18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58182" y="2953240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958182" y="4194707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0"/>
                </a:moveTo>
                <a:lnTo>
                  <a:pt x="0" y="101363"/>
                </a:lnTo>
                <a:lnTo>
                  <a:pt x="213116" y="202727"/>
                </a:lnTo>
                <a:lnTo>
                  <a:pt x="213116" y="152087"/>
                </a:lnTo>
                <a:lnTo>
                  <a:pt x="1238902" y="152087"/>
                </a:lnTo>
                <a:lnTo>
                  <a:pt x="1345549" y="101363"/>
                </a:lnTo>
                <a:lnTo>
                  <a:pt x="1234246" y="50724"/>
                </a:lnTo>
                <a:lnTo>
                  <a:pt x="213116" y="50723"/>
                </a:lnTo>
                <a:lnTo>
                  <a:pt x="213116" y="0"/>
                </a:lnTo>
                <a:close/>
              </a:path>
              <a:path w="1345564" h="203200">
                <a:moveTo>
                  <a:pt x="1238902" y="152087"/>
                </a:moveTo>
                <a:lnTo>
                  <a:pt x="1132432" y="152087"/>
                </a:lnTo>
                <a:lnTo>
                  <a:pt x="1132432" y="202727"/>
                </a:lnTo>
                <a:lnTo>
                  <a:pt x="1238902" y="152087"/>
                </a:lnTo>
                <a:close/>
              </a:path>
              <a:path w="1345564" h="203200">
                <a:moveTo>
                  <a:pt x="1122758" y="0"/>
                </a:moveTo>
                <a:lnTo>
                  <a:pt x="1122758" y="50724"/>
                </a:lnTo>
                <a:lnTo>
                  <a:pt x="1234246" y="50724"/>
                </a:lnTo>
                <a:lnTo>
                  <a:pt x="11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50723"/>
                </a:moveTo>
                <a:lnTo>
                  <a:pt x="1234246" y="50724"/>
                </a:lnTo>
                <a:lnTo>
                  <a:pt x="1345549" y="101363"/>
                </a:lnTo>
                <a:lnTo>
                  <a:pt x="1238901" y="152087"/>
                </a:lnTo>
                <a:lnTo>
                  <a:pt x="1132432" y="152087"/>
                </a:lnTo>
                <a:lnTo>
                  <a:pt x="213116" y="152087"/>
                </a:lnTo>
                <a:lnTo>
                  <a:pt x="213116" y="202727"/>
                </a:lnTo>
                <a:lnTo>
                  <a:pt x="0" y="101363"/>
                </a:lnTo>
                <a:lnTo>
                  <a:pt x="213116" y="0"/>
                </a:lnTo>
                <a:lnTo>
                  <a:pt x="213116" y="50723"/>
                </a:lnTo>
              </a:path>
            </a:pathLst>
          </a:custGeom>
          <a:ln w="169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803302" y="3265704"/>
            <a:ext cx="106680" cy="50800"/>
          </a:xfrm>
          <a:custGeom>
            <a:avLst/>
            <a:gdLst/>
            <a:ahLst/>
            <a:cxnLst/>
            <a:rect l="l" t="t" r="r" b="b"/>
            <a:pathLst>
              <a:path w="106679" h="50800">
                <a:moveTo>
                  <a:pt x="0" y="50639"/>
                </a:moveTo>
                <a:lnTo>
                  <a:pt x="0" y="0"/>
                </a:lnTo>
                <a:lnTo>
                  <a:pt x="106469" y="0"/>
                </a:lnTo>
                <a:lnTo>
                  <a:pt x="0" y="50639"/>
                </a:lnTo>
              </a:path>
            </a:pathLst>
          </a:custGeom>
          <a:ln w="17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793628" y="3113616"/>
            <a:ext cx="111760" cy="50800"/>
          </a:xfrm>
          <a:custGeom>
            <a:avLst/>
            <a:gdLst/>
            <a:ahLst/>
            <a:cxnLst/>
            <a:rect l="l" t="t" r="r" b="b"/>
            <a:pathLst>
              <a:path w="111760" h="50800">
                <a:moveTo>
                  <a:pt x="0" y="0"/>
                </a:moveTo>
                <a:lnTo>
                  <a:pt x="0" y="50724"/>
                </a:lnTo>
                <a:lnTo>
                  <a:pt x="111488" y="50724"/>
                </a:lnTo>
                <a:lnTo>
                  <a:pt x="0" y="0"/>
                </a:lnTo>
              </a:path>
            </a:pathLst>
          </a:custGeom>
          <a:ln w="1728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6" y="0"/>
                </a:moveTo>
                <a:lnTo>
                  <a:pt x="0" y="93008"/>
                </a:lnTo>
                <a:lnTo>
                  <a:pt x="213116" y="194372"/>
                </a:lnTo>
                <a:lnTo>
                  <a:pt x="213116" y="152087"/>
                </a:lnTo>
                <a:lnTo>
                  <a:pt x="1217412" y="152087"/>
                </a:lnTo>
                <a:lnTo>
                  <a:pt x="1335875" y="93008"/>
                </a:lnTo>
                <a:lnTo>
                  <a:pt x="1219946" y="42368"/>
                </a:lnTo>
                <a:lnTo>
                  <a:pt x="213116" y="42368"/>
                </a:lnTo>
                <a:lnTo>
                  <a:pt x="213116" y="0"/>
                </a:lnTo>
                <a:close/>
              </a:path>
              <a:path w="1336039" h="194945">
                <a:moveTo>
                  <a:pt x="1217412" y="152087"/>
                </a:moveTo>
                <a:lnTo>
                  <a:pt x="1132625" y="152087"/>
                </a:lnTo>
                <a:lnTo>
                  <a:pt x="1132626" y="194372"/>
                </a:lnTo>
                <a:lnTo>
                  <a:pt x="1217412" y="152087"/>
                </a:lnTo>
                <a:close/>
              </a:path>
              <a:path w="1336039" h="194945">
                <a:moveTo>
                  <a:pt x="1122952" y="0"/>
                </a:moveTo>
                <a:lnTo>
                  <a:pt x="1122952" y="42368"/>
                </a:lnTo>
                <a:lnTo>
                  <a:pt x="1219946" y="42368"/>
                </a:lnTo>
                <a:lnTo>
                  <a:pt x="11229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7" y="42368"/>
                </a:moveTo>
                <a:lnTo>
                  <a:pt x="1219946" y="42368"/>
                </a:lnTo>
                <a:lnTo>
                  <a:pt x="1335875" y="93008"/>
                </a:lnTo>
                <a:lnTo>
                  <a:pt x="1217411" y="152087"/>
                </a:lnTo>
                <a:lnTo>
                  <a:pt x="1132625" y="152087"/>
                </a:lnTo>
                <a:lnTo>
                  <a:pt x="213116" y="152087"/>
                </a:lnTo>
                <a:lnTo>
                  <a:pt x="213116" y="194372"/>
                </a:lnTo>
                <a:lnTo>
                  <a:pt x="0" y="93008"/>
                </a:lnTo>
                <a:lnTo>
                  <a:pt x="213116" y="0"/>
                </a:lnTo>
                <a:lnTo>
                  <a:pt x="213116" y="42368"/>
                </a:lnTo>
              </a:path>
            </a:pathLst>
          </a:custGeom>
          <a:ln w="169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832518" y="4540898"/>
            <a:ext cx="85090" cy="42545"/>
          </a:xfrm>
          <a:custGeom>
            <a:avLst/>
            <a:gdLst/>
            <a:ahLst/>
            <a:cxnLst/>
            <a:rect l="l" t="t" r="r" b="b"/>
            <a:pathLst>
              <a:path w="85089" h="42545">
                <a:moveTo>
                  <a:pt x="0" y="42284"/>
                </a:moveTo>
                <a:lnTo>
                  <a:pt x="0" y="0"/>
                </a:lnTo>
                <a:lnTo>
                  <a:pt x="84785" y="0"/>
                </a:lnTo>
                <a:lnTo>
                  <a:pt x="0" y="42284"/>
                </a:lnTo>
              </a:path>
            </a:pathLst>
          </a:custGeom>
          <a:ln w="173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22844" y="4388810"/>
            <a:ext cx="97155" cy="42545"/>
          </a:xfrm>
          <a:custGeom>
            <a:avLst/>
            <a:gdLst/>
            <a:ahLst/>
            <a:cxnLst/>
            <a:rect l="l" t="t" r="r" b="b"/>
            <a:pathLst>
              <a:path w="97154" h="42545">
                <a:moveTo>
                  <a:pt x="0" y="0"/>
                </a:moveTo>
                <a:lnTo>
                  <a:pt x="0" y="42368"/>
                </a:lnTo>
                <a:lnTo>
                  <a:pt x="96994" y="42368"/>
                </a:lnTo>
                <a:lnTo>
                  <a:pt x="0" y="0"/>
                </a:lnTo>
              </a:path>
            </a:pathLst>
          </a:custGeom>
          <a:ln w="172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14959" y="1035761"/>
            <a:ext cx="8375650" cy="17170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A </a:t>
            </a:r>
            <a:r>
              <a:rPr dirty="0" sz="1600">
                <a:latin typeface="Times New Roman"/>
                <a:cs typeface="Times New Roman"/>
              </a:rPr>
              <a:t>firm </a:t>
            </a:r>
            <a:r>
              <a:rPr dirty="0" sz="1600" spc="-5">
                <a:latin typeface="Times New Roman"/>
                <a:cs typeface="Times New Roman"/>
              </a:rPr>
              <a:t>can be a buyer of debt if it has excess cash or can be an </a:t>
            </a:r>
            <a:r>
              <a:rPr dirty="0" sz="1600">
                <a:latin typeface="Times New Roman"/>
                <a:cs typeface="Times New Roman"/>
              </a:rPr>
              <a:t>issuer </a:t>
            </a:r>
            <a:r>
              <a:rPr dirty="0" sz="1600" spc="-5">
                <a:latin typeface="Times New Roman"/>
                <a:cs typeface="Times New Roman"/>
              </a:rPr>
              <a:t>of debt if </a:t>
            </a:r>
            <a:r>
              <a:rPr dirty="0" sz="1600" spc="-10">
                <a:latin typeface="Times New Roman"/>
                <a:cs typeface="Times New Roman"/>
              </a:rPr>
              <a:t>it </a:t>
            </a:r>
            <a:r>
              <a:rPr dirty="0" sz="1600" spc="-5">
                <a:latin typeface="Times New Roman"/>
                <a:cs typeface="Times New Roman"/>
              </a:rPr>
              <a:t>needs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cash.</a:t>
            </a:r>
            <a:endParaRPr sz="1600">
              <a:latin typeface="Times New Roman"/>
              <a:cs typeface="Times New Roman"/>
            </a:endParaRPr>
          </a:p>
          <a:p>
            <a:pPr marL="299085" marR="23177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600" spc="-5">
                <a:latin typeface="Times New Roman"/>
                <a:cs typeface="Times New Roman"/>
              </a:rPr>
              <a:t>Case #1: it holds financial assets; F = cash paid to buy debt assets – cash received in interest and  from the sale </a:t>
            </a:r>
            <a:r>
              <a:rPr dirty="0" sz="1600" spc="-1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debt.</a:t>
            </a:r>
            <a:endParaRPr sz="160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600" spc="-5">
                <a:latin typeface="Times New Roman"/>
                <a:cs typeface="Times New Roman"/>
              </a:rPr>
              <a:t>Case #2: it has </a:t>
            </a:r>
            <a:r>
              <a:rPr dirty="0" sz="1600" spc="-5" b="1" i="1">
                <a:latin typeface="Times New Roman"/>
                <a:cs typeface="Times New Roman"/>
              </a:rPr>
              <a:t>financial obligations </a:t>
            </a:r>
            <a:r>
              <a:rPr dirty="0" sz="1600" spc="-5">
                <a:latin typeface="Times New Roman"/>
                <a:cs typeface="Times New Roman"/>
              </a:rPr>
              <a:t>or </a:t>
            </a:r>
            <a:r>
              <a:rPr dirty="0" sz="1600" spc="-5" b="1" i="1">
                <a:latin typeface="Times New Roman"/>
                <a:cs typeface="Times New Roman"/>
              </a:rPr>
              <a:t>financial liabilities</a:t>
            </a:r>
            <a:r>
              <a:rPr dirty="0" sz="1600" spc="-5">
                <a:latin typeface="Times New Roman"/>
                <a:cs typeface="Times New Roman"/>
              </a:rPr>
              <a:t>; F = cash paid in interest and to redeem  debt obligations – cash received in issuing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debt.</a:t>
            </a:r>
            <a:endParaRPr sz="1600">
              <a:latin typeface="Times New Roman"/>
              <a:cs typeface="Times New Roman"/>
            </a:endParaRPr>
          </a:p>
          <a:p>
            <a:pPr algn="r" marR="1925955">
              <a:lnSpc>
                <a:spcPts val="1830"/>
              </a:lnSpc>
              <a:spcBef>
                <a:spcPts val="55"/>
              </a:spcBef>
            </a:pPr>
            <a:r>
              <a:rPr dirty="0" sz="1550" spc="175">
                <a:latin typeface="Times New Roman"/>
                <a:cs typeface="Times New Roman"/>
              </a:rPr>
              <a:t>C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135">
                <a:latin typeface="Times New Roman"/>
                <a:cs typeface="Times New Roman"/>
              </a:rPr>
              <a:t>p</a:t>
            </a:r>
            <a:r>
              <a:rPr dirty="0" sz="1550" spc="20">
                <a:latin typeface="Times New Roman"/>
                <a:cs typeface="Times New Roman"/>
              </a:rPr>
              <a:t>it</a:t>
            </a:r>
            <a:r>
              <a:rPr dirty="0" sz="1550" spc="140">
                <a:latin typeface="Times New Roman"/>
                <a:cs typeface="Times New Roman"/>
              </a:rPr>
              <a:t>a</a:t>
            </a:r>
            <a:r>
              <a:rPr dirty="0" sz="1550" spc="65">
                <a:latin typeface="Times New Roman"/>
                <a:cs typeface="Times New Roman"/>
              </a:rPr>
              <a:t>l</a:t>
            </a:r>
            <a:endParaRPr sz="1550">
              <a:latin typeface="Times New Roman"/>
              <a:cs typeface="Times New Roman"/>
            </a:endParaRPr>
          </a:p>
          <a:p>
            <a:pPr algn="r" marR="1890395">
              <a:lnSpc>
                <a:spcPts val="1830"/>
              </a:lnSpc>
              <a:tabLst>
                <a:tab pos="3096895" algn="l"/>
              </a:tabLst>
            </a:pPr>
            <a:r>
              <a:rPr dirty="0" sz="1550" spc="114">
                <a:latin typeface="Times New Roman"/>
                <a:cs typeface="Times New Roman"/>
              </a:rPr>
              <a:t>T</a:t>
            </a:r>
            <a:r>
              <a:rPr dirty="0" sz="1550" spc="135">
                <a:latin typeface="Times New Roman"/>
                <a:cs typeface="Times New Roman"/>
              </a:rPr>
              <a:t>h</a:t>
            </a:r>
            <a:r>
              <a:rPr dirty="0" sz="1550" spc="105">
                <a:latin typeface="Times New Roman"/>
                <a:cs typeface="Times New Roman"/>
              </a:rPr>
              <a:t>e</a:t>
            </a:r>
            <a:r>
              <a:rPr dirty="0" sz="1550" spc="30">
                <a:latin typeface="Times New Roman"/>
                <a:cs typeface="Times New Roman"/>
              </a:rPr>
              <a:t> 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20">
                <a:latin typeface="Times New Roman"/>
                <a:cs typeface="Times New Roman"/>
              </a:rPr>
              <a:t>i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190">
                <a:latin typeface="Times New Roman"/>
                <a:cs typeface="Times New Roman"/>
              </a:rPr>
              <a:t>m</a:t>
            </a:r>
            <a:r>
              <a:rPr dirty="0" sz="1550">
                <a:latin typeface="Times New Roman"/>
                <a:cs typeface="Times New Roman"/>
              </a:rPr>
              <a:t>	</a:t>
            </a:r>
            <a:r>
              <a:rPr dirty="0" sz="1550" spc="215">
                <a:latin typeface="Times New Roman"/>
                <a:cs typeface="Times New Roman"/>
              </a:rPr>
              <a:t>M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60">
                <a:latin typeface="Times New Roman"/>
                <a:cs typeface="Times New Roman"/>
              </a:rPr>
              <a:t>k</a:t>
            </a:r>
            <a:r>
              <a:rPr dirty="0" sz="1550" spc="140">
                <a:latin typeface="Times New Roman"/>
                <a:cs typeface="Times New Roman"/>
              </a:rPr>
              <a:t>e</a:t>
            </a:r>
            <a:r>
              <a:rPr dirty="0" sz="1550" spc="20">
                <a:latin typeface="Times New Roman"/>
                <a:cs typeface="Times New Roman"/>
              </a:rPr>
              <a:t>t</a:t>
            </a:r>
            <a:r>
              <a:rPr dirty="0" sz="1550" spc="95">
                <a:latin typeface="Times New Roman"/>
                <a:cs typeface="Times New Roman"/>
              </a:rPr>
              <a:t>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35927" y="2927332"/>
            <a:ext cx="1524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35">
                <a:latin typeface="Times New Roman"/>
                <a:cs typeface="Times New Roman"/>
              </a:rPr>
              <a:t>F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35927" y="4177121"/>
            <a:ext cx="1397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20">
                <a:latin typeface="Times New Roman"/>
                <a:cs typeface="Times New Roman"/>
              </a:rPr>
              <a:t>d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90377" y="3492564"/>
            <a:ext cx="72644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700" marR="5080" indent="19050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Net  </a:t>
            </a:r>
            <a:r>
              <a:rPr dirty="0" sz="1300" spc="105">
                <a:latin typeface="Times New Roman"/>
                <a:cs typeface="Times New Roman"/>
              </a:rPr>
              <a:t>F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30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c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50">
                <a:latin typeface="Times New Roman"/>
                <a:cs typeface="Times New Roman"/>
              </a:rPr>
              <a:t>l  </a:t>
            </a:r>
            <a:r>
              <a:rPr dirty="0" sz="1300" spc="75">
                <a:latin typeface="Times New Roman"/>
                <a:cs typeface="Times New Roman"/>
              </a:rPr>
              <a:t>Assets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23067" y="2918056"/>
            <a:ext cx="82423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065" marR="5080" indent="18415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Debt  </a:t>
            </a:r>
            <a:r>
              <a:rPr dirty="0" sz="1300" spc="80">
                <a:latin typeface="Times New Roman"/>
                <a:cs typeface="Times New Roman"/>
              </a:rPr>
              <a:t>Holders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or  </a:t>
            </a:r>
            <a:r>
              <a:rPr dirty="0" sz="1300" spc="65">
                <a:latin typeface="Times New Roman"/>
                <a:cs typeface="Times New Roman"/>
              </a:rPr>
              <a:t>Issuers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119710" y="4252582"/>
            <a:ext cx="622300" cy="41910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86995">
              <a:lnSpc>
                <a:spcPts val="1530"/>
              </a:lnSpc>
              <a:spcBef>
                <a:spcPts val="180"/>
              </a:spcBef>
            </a:pPr>
            <a:r>
              <a:rPr dirty="0" sz="1300" spc="85">
                <a:latin typeface="Times New Roman"/>
                <a:cs typeface="Times New Roman"/>
              </a:rPr>
              <a:t>Share  </a:t>
            </a:r>
            <a:r>
              <a:rPr dirty="0" sz="1300" spc="125">
                <a:latin typeface="Times New Roman"/>
                <a:cs typeface="Times New Roman"/>
              </a:rPr>
              <a:t>H</a:t>
            </a:r>
            <a:r>
              <a:rPr dirty="0" sz="1300" spc="105">
                <a:latin typeface="Times New Roman"/>
                <a:cs typeface="Times New Roman"/>
              </a:rPr>
              <a:t>o</a:t>
            </a:r>
            <a:r>
              <a:rPr dirty="0" sz="1300" spc="10">
                <a:latin typeface="Times New Roman"/>
                <a:cs typeface="Times New Roman"/>
              </a:rPr>
              <a:t>l</a:t>
            </a:r>
            <a:r>
              <a:rPr dirty="0" sz="1300" spc="105">
                <a:latin typeface="Times New Roman"/>
                <a:cs typeface="Times New Roman"/>
              </a:rPr>
              <a:t>d</a:t>
            </a:r>
            <a:r>
              <a:rPr dirty="0" sz="1300" spc="30">
                <a:latin typeface="Times New Roman"/>
                <a:cs typeface="Times New Roman"/>
              </a:rPr>
              <a:t>e</a:t>
            </a:r>
            <a:r>
              <a:rPr dirty="0" sz="1300" spc="95">
                <a:latin typeface="Times New Roman"/>
                <a:cs typeface="Times New Roman"/>
              </a:rPr>
              <a:t>r</a:t>
            </a:r>
            <a:r>
              <a:rPr dirty="0" sz="1300" spc="75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25909" y="4464501"/>
            <a:ext cx="624205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0">
                <a:latin typeface="Times New Roman"/>
                <a:cs typeface="Times New Roman"/>
              </a:rPr>
              <a:t>(</a:t>
            </a:r>
            <a:r>
              <a:rPr dirty="0" sz="1550" spc="175">
                <a:latin typeface="Times New Roman"/>
                <a:cs typeface="Times New Roman"/>
              </a:rPr>
              <a:t>N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95">
                <a:latin typeface="Times New Roman"/>
                <a:cs typeface="Times New Roman"/>
              </a:rPr>
              <a:t>A</a:t>
            </a:r>
            <a:r>
              <a:rPr dirty="0" sz="1550" spc="80">
                <a:latin typeface="Times New Roman"/>
                <a:cs typeface="Times New Roman"/>
              </a:rPr>
              <a:t>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687334" y="16972"/>
                </a:moveTo>
                <a:lnTo>
                  <a:pt x="493564" y="16972"/>
                </a:lnTo>
                <a:lnTo>
                  <a:pt x="319337" y="25345"/>
                </a:lnTo>
                <a:lnTo>
                  <a:pt x="242839" y="25345"/>
                </a:lnTo>
                <a:lnTo>
                  <a:pt x="1374474" y="143453"/>
                </a:lnTo>
                <a:lnTo>
                  <a:pt x="1326201" y="109744"/>
                </a:lnTo>
                <a:lnTo>
                  <a:pt x="1287312" y="92780"/>
                </a:lnTo>
                <a:lnTo>
                  <a:pt x="1093736" y="42309"/>
                </a:lnTo>
                <a:lnTo>
                  <a:pt x="890583" y="25345"/>
                </a:lnTo>
                <a:lnTo>
                  <a:pt x="687334" y="16972"/>
                </a:lnTo>
                <a:close/>
              </a:path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242839" y="2534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319337" y="25345"/>
                </a:lnTo>
                <a:lnTo>
                  <a:pt x="493564" y="16972"/>
                </a:lnTo>
                <a:lnTo>
                  <a:pt x="687334" y="16972"/>
                </a:lnTo>
                <a:lnTo>
                  <a:pt x="890583" y="25345"/>
                </a:lnTo>
                <a:lnTo>
                  <a:pt x="1093736" y="42309"/>
                </a:lnTo>
                <a:lnTo>
                  <a:pt x="1287312" y="92780"/>
                </a:lnTo>
                <a:lnTo>
                  <a:pt x="1326201" y="109744"/>
                </a:lnTo>
                <a:lnTo>
                  <a:pt x="1374474" y="143453"/>
                </a:lnTo>
              </a:path>
            </a:pathLst>
          </a:custGeom>
          <a:ln w="84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861368" y="16972"/>
                </a:move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  <a:lnTo>
                  <a:pt x="1123511" y="25345"/>
                </a:lnTo>
                <a:lnTo>
                  <a:pt x="1035596" y="25345"/>
                </a:lnTo>
                <a:lnTo>
                  <a:pt x="861368" y="16972"/>
                </a:lnTo>
                <a:close/>
              </a:path>
              <a:path w="1364615" h="143510">
                <a:moveTo>
                  <a:pt x="1364607" y="0"/>
                </a:moveTo>
                <a:lnTo>
                  <a:pt x="1123511" y="25345"/>
                </a:lnTo>
                <a:lnTo>
                  <a:pt x="1190476" y="25345"/>
                </a:lnTo>
                <a:lnTo>
                  <a:pt x="1296986" y="16972"/>
                </a:lnTo>
                <a:lnTo>
                  <a:pt x="13646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1364607" y="0"/>
                </a:moveTo>
                <a:lnTo>
                  <a:pt x="1296986" y="16972"/>
                </a:lnTo>
                <a:lnTo>
                  <a:pt x="1190476" y="25345"/>
                </a:lnTo>
                <a:lnTo>
                  <a:pt x="1035596" y="25345"/>
                </a:lnTo>
                <a:lnTo>
                  <a:pt x="861368" y="16972"/>
                </a:ln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</a:path>
            </a:pathLst>
          </a:custGeom>
          <a:ln w="84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4532312" y="5249846"/>
            <a:ext cx="184531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5">
                <a:latin typeface="Times New Roman"/>
                <a:cs typeface="Times New Roman"/>
              </a:rPr>
              <a:t>Financing</a:t>
            </a:r>
            <a:r>
              <a:rPr dirty="0" sz="1550" spc="40">
                <a:latin typeface="Times New Roman"/>
                <a:cs typeface="Times New Roman"/>
              </a:rPr>
              <a:t> </a:t>
            </a:r>
            <a:r>
              <a:rPr dirty="0" sz="1550" spc="70">
                <a:latin typeface="Times New Roman"/>
                <a:cs typeface="Times New Roman"/>
              </a:rPr>
              <a:t>Activities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22044" y="5666943"/>
            <a:ext cx="4191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Ke</a:t>
            </a:r>
            <a:r>
              <a:rPr dirty="0" sz="1600" spc="-15">
                <a:latin typeface="Times New Roman"/>
                <a:cs typeface="Times New Roman"/>
              </a:rPr>
              <a:t>y</a:t>
            </a:r>
            <a:r>
              <a:rPr dirty="0" sz="1600" spc="-5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43785" y="5666943"/>
            <a:ext cx="5393690" cy="90296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04800" marR="150876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F = net cash flow to debtholders and issuers  d = net cash flow to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shareholders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1600" spc="-45">
                <a:latin typeface="Times New Roman"/>
                <a:cs typeface="Times New Roman"/>
              </a:rPr>
              <a:t>NFA </a:t>
            </a:r>
            <a:r>
              <a:rPr dirty="0" sz="1600" spc="-5">
                <a:latin typeface="Times New Roman"/>
                <a:cs typeface="Times New Roman"/>
              </a:rPr>
              <a:t>= net financial assets = financial assets – financial</a:t>
            </a:r>
            <a:r>
              <a:rPr dirty="0" sz="1600" spc="254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088" y="0"/>
            <a:ext cx="72326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73605" marR="5080" indent="-21615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Cash </a:t>
            </a:r>
            <a:r>
              <a:rPr dirty="0" spc="-20"/>
              <a:t>Flows Between </a:t>
            </a:r>
            <a:r>
              <a:rPr dirty="0" spc="-5"/>
              <a:t>the Firm and Claimants in  the Capital</a:t>
            </a:r>
            <a:r>
              <a:rPr dirty="0" spc="-10"/>
              <a:t> </a:t>
            </a:r>
            <a:r>
              <a:rPr dirty="0" spc="-20"/>
              <a:t>Market</a:t>
            </a:r>
          </a:p>
        </p:txBody>
      </p:sp>
      <p:sp>
        <p:nvSpPr>
          <p:cNvPr id="3" name="object 3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3861947" y="0"/>
                </a:moveTo>
                <a:lnTo>
                  <a:pt x="0" y="0"/>
                </a:lnTo>
                <a:lnTo>
                  <a:pt x="1287322" y="2178850"/>
                </a:lnTo>
                <a:lnTo>
                  <a:pt x="3861947" y="2178850"/>
                </a:lnTo>
                <a:lnTo>
                  <a:pt x="386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57464" y="2750529"/>
            <a:ext cx="3862070" cy="2179320"/>
          </a:xfrm>
          <a:custGeom>
            <a:avLst/>
            <a:gdLst/>
            <a:ahLst/>
            <a:cxnLst/>
            <a:rect l="l" t="t" r="r" b="b"/>
            <a:pathLst>
              <a:path w="3862070" h="2179320">
                <a:moveTo>
                  <a:pt x="0" y="0"/>
                </a:moveTo>
                <a:lnTo>
                  <a:pt x="3861947" y="0"/>
                </a:lnTo>
                <a:lnTo>
                  <a:pt x="3861947" y="2178850"/>
                </a:lnTo>
                <a:lnTo>
                  <a:pt x="1287322" y="2178850"/>
                </a:lnTo>
              </a:path>
            </a:pathLst>
          </a:custGeom>
          <a:ln w="87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755029" y="2775772"/>
            <a:ext cx="1296889" cy="21373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96766" y="2961562"/>
            <a:ext cx="19685" cy="1816100"/>
          </a:xfrm>
          <a:custGeom>
            <a:avLst/>
            <a:gdLst/>
            <a:ahLst/>
            <a:cxnLst/>
            <a:rect l="l" t="t" r="r" b="b"/>
            <a:pathLst>
              <a:path w="19685" h="1816100">
                <a:moveTo>
                  <a:pt x="0" y="1815772"/>
                </a:moveTo>
                <a:lnTo>
                  <a:pt x="19357" y="1815772"/>
                </a:lnTo>
                <a:lnTo>
                  <a:pt x="19357" y="0"/>
                </a:lnTo>
                <a:lnTo>
                  <a:pt x="0" y="0"/>
                </a:lnTo>
                <a:lnTo>
                  <a:pt x="0" y="1815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857871" y="2936284"/>
            <a:ext cx="939165" cy="1824355"/>
          </a:xfrm>
          <a:custGeom>
            <a:avLst/>
            <a:gdLst/>
            <a:ahLst/>
            <a:cxnLst/>
            <a:rect l="l" t="t" r="r" b="b"/>
            <a:pathLst>
              <a:path w="939164" h="1824354">
                <a:moveTo>
                  <a:pt x="0" y="1824296"/>
                </a:moveTo>
                <a:lnTo>
                  <a:pt x="938895" y="1824296"/>
                </a:lnTo>
                <a:lnTo>
                  <a:pt x="938895" y="0"/>
                </a:lnTo>
                <a:lnTo>
                  <a:pt x="0" y="0"/>
                </a:lnTo>
                <a:lnTo>
                  <a:pt x="0" y="1824296"/>
                </a:lnTo>
                <a:close/>
              </a:path>
            </a:pathLst>
          </a:custGeom>
          <a:ln w="18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58182" y="2953240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938834" y="2936234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958182" y="4194707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627"/>
                </a:moveTo>
                <a:lnTo>
                  <a:pt x="938895" y="582627"/>
                </a:lnTo>
                <a:lnTo>
                  <a:pt x="938895" y="0"/>
                </a:lnTo>
                <a:lnTo>
                  <a:pt x="0" y="0"/>
                </a:lnTo>
                <a:lnTo>
                  <a:pt x="0" y="58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938834" y="4177743"/>
            <a:ext cx="939165" cy="582930"/>
          </a:xfrm>
          <a:custGeom>
            <a:avLst/>
            <a:gdLst/>
            <a:ahLst/>
            <a:cxnLst/>
            <a:rect l="l" t="t" r="r" b="b"/>
            <a:pathLst>
              <a:path w="939165" h="582929">
                <a:moveTo>
                  <a:pt x="0" y="582838"/>
                </a:moveTo>
                <a:lnTo>
                  <a:pt x="938895" y="582838"/>
                </a:lnTo>
                <a:lnTo>
                  <a:pt x="938895" y="0"/>
                </a:lnTo>
                <a:lnTo>
                  <a:pt x="0" y="0"/>
                </a:lnTo>
                <a:lnTo>
                  <a:pt x="0" y="582838"/>
                </a:lnTo>
                <a:close/>
              </a:path>
            </a:pathLst>
          </a:custGeom>
          <a:ln w="175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0"/>
                </a:moveTo>
                <a:lnTo>
                  <a:pt x="0" y="101363"/>
                </a:lnTo>
                <a:lnTo>
                  <a:pt x="213116" y="202727"/>
                </a:lnTo>
                <a:lnTo>
                  <a:pt x="213116" y="152087"/>
                </a:lnTo>
                <a:lnTo>
                  <a:pt x="1238902" y="152087"/>
                </a:lnTo>
                <a:lnTo>
                  <a:pt x="1345549" y="101363"/>
                </a:lnTo>
                <a:lnTo>
                  <a:pt x="1234246" y="50724"/>
                </a:lnTo>
                <a:lnTo>
                  <a:pt x="213116" y="50723"/>
                </a:lnTo>
                <a:lnTo>
                  <a:pt x="213116" y="0"/>
                </a:lnTo>
                <a:close/>
              </a:path>
              <a:path w="1345564" h="203200">
                <a:moveTo>
                  <a:pt x="1238902" y="152087"/>
                </a:moveTo>
                <a:lnTo>
                  <a:pt x="1132432" y="152087"/>
                </a:lnTo>
                <a:lnTo>
                  <a:pt x="1132432" y="202727"/>
                </a:lnTo>
                <a:lnTo>
                  <a:pt x="1238902" y="152087"/>
                </a:lnTo>
                <a:close/>
              </a:path>
              <a:path w="1345564" h="203200">
                <a:moveTo>
                  <a:pt x="1122758" y="0"/>
                </a:moveTo>
                <a:lnTo>
                  <a:pt x="1122758" y="50724"/>
                </a:lnTo>
                <a:lnTo>
                  <a:pt x="1234246" y="50724"/>
                </a:lnTo>
                <a:lnTo>
                  <a:pt x="11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670870" y="3113616"/>
            <a:ext cx="1345565" cy="203200"/>
          </a:xfrm>
          <a:custGeom>
            <a:avLst/>
            <a:gdLst/>
            <a:ahLst/>
            <a:cxnLst/>
            <a:rect l="l" t="t" r="r" b="b"/>
            <a:pathLst>
              <a:path w="1345564" h="203200">
                <a:moveTo>
                  <a:pt x="213116" y="50723"/>
                </a:moveTo>
                <a:lnTo>
                  <a:pt x="1234246" y="50724"/>
                </a:lnTo>
                <a:lnTo>
                  <a:pt x="1345549" y="101363"/>
                </a:lnTo>
                <a:lnTo>
                  <a:pt x="1238901" y="152087"/>
                </a:lnTo>
                <a:lnTo>
                  <a:pt x="1132432" y="152087"/>
                </a:lnTo>
                <a:lnTo>
                  <a:pt x="213116" y="152087"/>
                </a:lnTo>
                <a:lnTo>
                  <a:pt x="213116" y="202727"/>
                </a:lnTo>
                <a:lnTo>
                  <a:pt x="0" y="101363"/>
                </a:lnTo>
                <a:lnTo>
                  <a:pt x="213116" y="0"/>
                </a:lnTo>
                <a:lnTo>
                  <a:pt x="213116" y="50723"/>
                </a:lnTo>
              </a:path>
            </a:pathLst>
          </a:custGeom>
          <a:ln w="169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803302" y="3265704"/>
            <a:ext cx="106680" cy="50800"/>
          </a:xfrm>
          <a:custGeom>
            <a:avLst/>
            <a:gdLst/>
            <a:ahLst/>
            <a:cxnLst/>
            <a:rect l="l" t="t" r="r" b="b"/>
            <a:pathLst>
              <a:path w="106679" h="50800">
                <a:moveTo>
                  <a:pt x="0" y="50639"/>
                </a:moveTo>
                <a:lnTo>
                  <a:pt x="0" y="0"/>
                </a:lnTo>
                <a:lnTo>
                  <a:pt x="106469" y="0"/>
                </a:lnTo>
                <a:lnTo>
                  <a:pt x="0" y="50639"/>
                </a:lnTo>
              </a:path>
            </a:pathLst>
          </a:custGeom>
          <a:ln w="17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793628" y="3113616"/>
            <a:ext cx="111760" cy="50800"/>
          </a:xfrm>
          <a:custGeom>
            <a:avLst/>
            <a:gdLst/>
            <a:ahLst/>
            <a:cxnLst/>
            <a:rect l="l" t="t" r="r" b="b"/>
            <a:pathLst>
              <a:path w="111760" h="50800">
                <a:moveTo>
                  <a:pt x="0" y="0"/>
                </a:moveTo>
                <a:lnTo>
                  <a:pt x="0" y="50724"/>
                </a:lnTo>
                <a:lnTo>
                  <a:pt x="111488" y="50724"/>
                </a:lnTo>
                <a:lnTo>
                  <a:pt x="0" y="0"/>
                </a:lnTo>
              </a:path>
            </a:pathLst>
          </a:custGeom>
          <a:ln w="1728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6" y="0"/>
                </a:moveTo>
                <a:lnTo>
                  <a:pt x="0" y="93008"/>
                </a:lnTo>
                <a:lnTo>
                  <a:pt x="213116" y="194372"/>
                </a:lnTo>
                <a:lnTo>
                  <a:pt x="213116" y="152087"/>
                </a:lnTo>
                <a:lnTo>
                  <a:pt x="1217412" y="152087"/>
                </a:lnTo>
                <a:lnTo>
                  <a:pt x="1335875" y="93008"/>
                </a:lnTo>
                <a:lnTo>
                  <a:pt x="1219946" y="42368"/>
                </a:lnTo>
                <a:lnTo>
                  <a:pt x="213116" y="42368"/>
                </a:lnTo>
                <a:lnTo>
                  <a:pt x="213116" y="0"/>
                </a:lnTo>
                <a:close/>
              </a:path>
              <a:path w="1336039" h="194945">
                <a:moveTo>
                  <a:pt x="1217412" y="152087"/>
                </a:moveTo>
                <a:lnTo>
                  <a:pt x="1132625" y="152087"/>
                </a:lnTo>
                <a:lnTo>
                  <a:pt x="1132626" y="194372"/>
                </a:lnTo>
                <a:lnTo>
                  <a:pt x="1217412" y="152087"/>
                </a:lnTo>
                <a:close/>
              </a:path>
              <a:path w="1336039" h="194945">
                <a:moveTo>
                  <a:pt x="1122952" y="0"/>
                </a:moveTo>
                <a:lnTo>
                  <a:pt x="1122952" y="42368"/>
                </a:lnTo>
                <a:lnTo>
                  <a:pt x="1219946" y="42368"/>
                </a:lnTo>
                <a:lnTo>
                  <a:pt x="11229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699892" y="4388810"/>
            <a:ext cx="1336040" cy="194945"/>
          </a:xfrm>
          <a:custGeom>
            <a:avLst/>
            <a:gdLst/>
            <a:ahLst/>
            <a:cxnLst/>
            <a:rect l="l" t="t" r="r" b="b"/>
            <a:pathLst>
              <a:path w="1336039" h="194945">
                <a:moveTo>
                  <a:pt x="213117" y="42368"/>
                </a:moveTo>
                <a:lnTo>
                  <a:pt x="1219946" y="42368"/>
                </a:lnTo>
                <a:lnTo>
                  <a:pt x="1335875" y="93008"/>
                </a:lnTo>
                <a:lnTo>
                  <a:pt x="1217411" y="152087"/>
                </a:lnTo>
                <a:lnTo>
                  <a:pt x="1132625" y="152087"/>
                </a:lnTo>
                <a:lnTo>
                  <a:pt x="213116" y="152087"/>
                </a:lnTo>
                <a:lnTo>
                  <a:pt x="213116" y="194372"/>
                </a:lnTo>
                <a:lnTo>
                  <a:pt x="0" y="93008"/>
                </a:lnTo>
                <a:lnTo>
                  <a:pt x="213116" y="0"/>
                </a:lnTo>
                <a:lnTo>
                  <a:pt x="213116" y="42368"/>
                </a:lnTo>
              </a:path>
            </a:pathLst>
          </a:custGeom>
          <a:ln w="169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832518" y="4540898"/>
            <a:ext cx="85090" cy="42545"/>
          </a:xfrm>
          <a:custGeom>
            <a:avLst/>
            <a:gdLst/>
            <a:ahLst/>
            <a:cxnLst/>
            <a:rect l="l" t="t" r="r" b="b"/>
            <a:pathLst>
              <a:path w="85089" h="42545">
                <a:moveTo>
                  <a:pt x="0" y="42284"/>
                </a:moveTo>
                <a:lnTo>
                  <a:pt x="0" y="0"/>
                </a:lnTo>
                <a:lnTo>
                  <a:pt x="84785" y="0"/>
                </a:lnTo>
                <a:lnTo>
                  <a:pt x="0" y="42284"/>
                </a:lnTo>
              </a:path>
            </a:pathLst>
          </a:custGeom>
          <a:ln w="173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22844" y="4388810"/>
            <a:ext cx="97155" cy="42545"/>
          </a:xfrm>
          <a:custGeom>
            <a:avLst/>
            <a:gdLst/>
            <a:ahLst/>
            <a:cxnLst/>
            <a:rect l="l" t="t" r="r" b="b"/>
            <a:pathLst>
              <a:path w="97154" h="42545">
                <a:moveTo>
                  <a:pt x="0" y="0"/>
                </a:moveTo>
                <a:lnTo>
                  <a:pt x="0" y="42368"/>
                </a:lnTo>
                <a:lnTo>
                  <a:pt x="96994" y="42368"/>
                </a:lnTo>
                <a:lnTo>
                  <a:pt x="0" y="0"/>
                </a:lnTo>
              </a:path>
            </a:pathLst>
          </a:custGeom>
          <a:ln w="172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14959" y="1121791"/>
            <a:ext cx="8315325" cy="163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470534">
              <a:lnSpc>
                <a:spcPct val="100000"/>
              </a:lnSpc>
              <a:spcBef>
                <a:spcPts val="95"/>
              </a:spcBef>
            </a:pPr>
            <a:r>
              <a:rPr dirty="0" sz="1600" spc="-25">
                <a:latin typeface="Times New Roman"/>
                <a:cs typeface="Times New Roman"/>
              </a:rPr>
              <a:t>Firms </a:t>
            </a:r>
            <a:r>
              <a:rPr dirty="0" sz="1600" spc="-5">
                <a:latin typeface="Times New Roman"/>
                <a:cs typeface="Times New Roman"/>
              </a:rPr>
              <a:t>often issue debt and hold debt </a:t>
            </a:r>
            <a:r>
              <a:rPr dirty="0" sz="1600" spc="-10">
                <a:latin typeface="Times New Roman"/>
                <a:cs typeface="Times New Roman"/>
              </a:rPr>
              <a:t>at </a:t>
            </a:r>
            <a:r>
              <a:rPr dirty="0" sz="1600" spc="-5">
                <a:latin typeface="Times New Roman"/>
                <a:cs typeface="Times New Roman"/>
              </a:rPr>
              <a:t>the </a:t>
            </a:r>
            <a:r>
              <a:rPr dirty="0" sz="1600" spc="-10">
                <a:latin typeface="Times New Roman"/>
                <a:cs typeface="Times New Roman"/>
              </a:rPr>
              <a:t>same time. </a:t>
            </a:r>
            <a:r>
              <a:rPr dirty="0" sz="1600" spc="-5">
                <a:latin typeface="Times New Roman"/>
                <a:cs typeface="Times New Roman"/>
              </a:rPr>
              <a:t>Thus they hold both financial assets and  financial obligations. The net debtholding is </a:t>
            </a:r>
            <a:r>
              <a:rPr dirty="0" sz="1600" spc="-5" b="1" i="1">
                <a:latin typeface="Times New Roman"/>
                <a:cs typeface="Times New Roman"/>
              </a:rPr>
              <a:t>net financial </a:t>
            </a:r>
            <a:r>
              <a:rPr dirty="0" sz="1600" b="1" i="1">
                <a:latin typeface="Times New Roman"/>
                <a:cs typeface="Times New Roman"/>
              </a:rPr>
              <a:t>assets</a:t>
            </a:r>
            <a:r>
              <a:rPr dirty="0" sz="1600">
                <a:latin typeface="Times New Roman"/>
                <a:cs typeface="Times New Roman"/>
              </a:rPr>
              <a:t>, </a:t>
            </a:r>
            <a:r>
              <a:rPr dirty="0" sz="1600" spc="-5">
                <a:latin typeface="Times New Roman"/>
                <a:cs typeface="Times New Roman"/>
              </a:rPr>
              <a:t>i.e. financial assets – financial  obligations.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dirty="0" sz="1600" spc="-25">
                <a:latin typeface="Times New Roman"/>
                <a:cs typeface="Times New Roman"/>
              </a:rPr>
              <a:t>Correspondingly, </a:t>
            </a:r>
            <a:r>
              <a:rPr dirty="0" sz="1600" spc="-5">
                <a:latin typeface="Times New Roman"/>
                <a:cs typeface="Times New Roman"/>
              </a:rPr>
              <a:t>the net debt financing flow is </a:t>
            </a:r>
            <a:r>
              <a:rPr dirty="0" sz="1600">
                <a:latin typeface="Times New Roman"/>
                <a:cs typeface="Times New Roman"/>
              </a:rPr>
              <a:t>the </a:t>
            </a:r>
            <a:r>
              <a:rPr dirty="0" sz="1600" spc="-5">
                <a:latin typeface="Times New Roman"/>
                <a:cs typeface="Times New Roman"/>
              </a:rPr>
              <a:t>net cash outflow </a:t>
            </a:r>
            <a:r>
              <a:rPr dirty="0" sz="1600" spc="-60">
                <a:latin typeface="Times New Roman"/>
                <a:cs typeface="Times New Roman"/>
              </a:rPr>
              <a:t>w.r.t. </a:t>
            </a:r>
            <a:r>
              <a:rPr dirty="0" sz="1600">
                <a:latin typeface="Times New Roman"/>
                <a:cs typeface="Times New Roman"/>
              </a:rPr>
              <a:t>both </a:t>
            </a:r>
            <a:r>
              <a:rPr dirty="0" sz="1600" spc="-5">
                <a:latin typeface="Times New Roman"/>
                <a:cs typeface="Times New Roman"/>
              </a:rPr>
              <a:t>borrowing and</a:t>
            </a:r>
            <a:r>
              <a:rPr dirty="0" sz="1600" spc="19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lending.</a:t>
            </a:r>
            <a:endParaRPr sz="1600">
              <a:latin typeface="Times New Roman"/>
              <a:cs typeface="Times New Roman"/>
            </a:endParaRPr>
          </a:p>
          <a:p>
            <a:pPr algn="r" marR="1865630">
              <a:lnSpc>
                <a:spcPts val="1830"/>
              </a:lnSpc>
              <a:spcBef>
                <a:spcPts val="309"/>
              </a:spcBef>
            </a:pPr>
            <a:r>
              <a:rPr dirty="0" sz="1550" spc="175">
                <a:latin typeface="Times New Roman"/>
                <a:cs typeface="Times New Roman"/>
              </a:rPr>
              <a:t>C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135">
                <a:latin typeface="Times New Roman"/>
                <a:cs typeface="Times New Roman"/>
              </a:rPr>
              <a:t>p</a:t>
            </a:r>
            <a:r>
              <a:rPr dirty="0" sz="1550" spc="20">
                <a:latin typeface="Times New Roman"/>
                <a:cs typeface="Times New Roman"/>
              </a:rPr>
              <a:t>it</a:t>
            </a:r>
            <a:r>
              <a:rPr dirty="0" sz="1550" spc="140">
                <a:latin typeface="Times New Roman"/>
                <a:cs typeface="Times New Roman"/>
              </a:rPr>
              <a:t>a</a:t>
            </a:r>
            <a:r>
              <a:rPr dirty="0" sz="1550" spc="65">
                <a:latin typeface="Times New Roman"/>
                <a:cs typeface="Times New Roman"/>
              </a:rPr>
              <a:t>l</a:t>
            </a:r>
            <a:endParaRPr sz="1550">
              <a:latin typeface="Times New Roman"/>
              <a:cs typeface="Times New Roman"/>
            </a:endParaRPr>
          </a:p>
          <a:p>
            <a:pPr algn="r" marR="1830070">
              <a:lnSpc>
                <a:spcPts val="1830"/>
              </a:lnSpc>
              <a:tabLst>
                <a:tab pos="3096895" algn="l"/>
              </a:tabLst>
            </a:pPr>
            <a:r>
              <a:rPr dirty="0" sz="1550" spc="114">
                <a:latin typeface="Times New Roman"/>
                <a:cs typeface="Times New Roman"/>
              </a:rPr>
              <a:t>T</a:t>
            </a:r>
            <a:r>
              <a:rPr dirty="0" sz="1550" spc="135">
                <a:latin typeface="Times New Roman"/>
                <a:cs typeface="Times New Roman"/>
              </a:rPr>
              <a:t>h</a:t>
            </a:r>
            <a:r>
              <a:rPr dirty="0" sz="1550" spc="105">
                <a:latin typeface="Times New Roman"/>
                <a:cs typeface="Times New Roman"/>
              </a:rPr>
              <a:t>e</a:t>
            </a:r>
            <a:r>
              <a:rPr dirty="0" sz="1550" spc="30">
                <a:latin typeface="Times New Roman"/>
                <a:cs typeface="Times New Roman"/>
              </a:rPr>
              <a:t> 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20">
                <a:latin typeface="Times New Roman"/>
                <a:cs typeface="Times New Roman"/>
              </a:rPr>
              <a:t>i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190">
                <a:latin typeface="Times New Roman"/>
                <a:cs typeface="Times New Roman"/>
              </a:rPr>
              <a:t>m</a:t>
            </a:r>
            <a:r>
              <a:rPr dirty="0" sz="1550">
                <a:latin typeface="Times New Roman"/>
                <a:cs typeface="Times New Roman"/>
              </a:rPr>
              <a:t>	</a:t>
            </a:r>
            <a:r>
              <a:rPr dirty="0" sz="1550" spc="215">
                <a:latin typeface="Times New Roman"/>
                <a:cs typeface="Times New Roman"/>
              </a:rPr>
              <a:t>M</a:t>
            </a:r>
            <a:r>
              <a:rPr dirty="0" sz="1550" spc="70">
                <a:latin typeface="Times New Roman"/>
                <a:cs typeface="Times New Roman"/>
              </a:rPr>
              <a:t>a</a:t>
            </a:r>
            <a:r>
              <a:rPr dirty="0" sz="1550" spc="90">
                <a:latin typeface="Times New Roman"/>
                <a:cs typeface="Times New Roman"/>
              </a:rPr>
              <a:t>r</a:t>
            </a:r>
            <a:r>
              <a:rPr dirty="0" sz="1550" spc="60">
                <a:latin typeface="Times New Roman"/>
                <a:cs typeface="Times New Roman"/>
              </a:rPr>
              <a:t>k</a:t>
            </a:r>
            <a:r>
              <a:rPr dirty="0" sz="1550" spc="140">
                <a:latin typeface="Times New Roman"/>
                <a:cs typeface="Times New Roman"/>
              </a:rPr>
              <a:t>e</a:t>
            </a:r>
            <a:r>
              <a:rPr dirty="0" sz="1550" spc="20">
                <a:latin typeface="Times New Roman"/>
                <a:cs typeface="Times New Roman"/>
              </a:rPr>
              <a:t>t</a:t>
            </a:r>
            <a:r>
              <a:rPr dirty="0" sz="1550" spc="95">
                <a:latin typeface="Times New Roman"/>
                <a:cs typeface="Times New Roman"/>
              </a:rPr>
              <a:t>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35927" y="2927332"/>
            <a:ext cx="1524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35">
                <a:latin typeface="Times New Roman"/>
                <a:cs typeface="Times New Roman"/>
              </a:rPr>
              <a:t>F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35927" y="4177121"/>
            <a:ext cx="13970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120">
                <a:latin typeface="Times New Roman"/>
                <a:cs typeface="Times New Roman"/>
              </a:rPr>
              <a:t>d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90377" y="3492564"/>
            <a:ext cx="72644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700" marR="5080" indent="19050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Net  </a:t>
            </a:r>
            <a:r>
              <a:rPr dirty="0" sz="1300" spc="105">
                <a:latin typeface="Times New Roman"/>
                <a:cs typeface="Times New Roman"/>
              </a:rPr>
              <a:t>F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30">
                <a:latin typeface="Times New Roman"/>
                <a:cs typeface="Times New Roman"/>
              </a:rPr>
              <a:t>n</a:t>
            </a:r>
            <a:r>
              <a:rPr dirty="0" sz="1300" spc="105">
                <a:latin typeface="Times New Roman"/>
                <a:cs typeface="Times New Roman"/>
              </a:rPr>
              <a:t>c</a:t>
            </a:r>
            <a:r>
              <a:rPr dirty="0" sz="1300" spc="10">
                <a:latin typeface="Times New Roman"/>
                <a:cs typeface="Times New Roman"/>
              </a:rPr>
              <a:t>i</a:t>
            </a:r>
            <a:r>
              <a:rPr dirty="0" sz="1300" spc="105">
                <a:latin typeface="Times New Roman"/>
                <a:cs typeface="Times New Roman"/>
              </a:rPr>
              <a:t>a</a:t>
            </a:r>
            <a:r>
              <a:rPr dirty="0" sz="1300" spc="50">
                <a:latin typeface="Times New Roman"/>
                <a:cs typeface="Times New Roman"/>
              </a:rPr>
              <a:t>l  </a:t>
            </a:r>
            <a:r>
              <a:rPr dirty="0" sz="1300" spc="75">
                <a:latin typeface="Times New Roman"/>
                <a:cs typeface="Times New Roman"/>
              </a:rPr>
              <a:t>Assets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23067" y="2918056"/>
            <a:ext cx="824230" cy="6134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12065" marR="5080" indent="18415">
              <a:lnSpc>
                <a:spcPts val="1530"/>
              </a:lnSpc>
              <a:spcBef>
                <a:spcPts val="180"/>
              </a:spcBef>
            </a:pPr>
            <a:r>
              <a:rPr dirty="0" sz="1300" spc="95">
                <a:latin typeface="Times New Roman"/>
                <a:cs typeface="Times New Roman"/>
              </a:rPr>
              <a:t>Debt  </a:t>
            </a:r>
            <a:r>
              <a:rPr dirty="0" sz="1300" spc="80">
                <a:latin typeface="Times New Roman"/>
                <a:cs typeface="Times New Roman"/>
              </a:rPr>
              <a:t>Holders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or  </a:t>
            </a:r>
            <a:r>
              <a:rPr dirty="0" sz="1300" spc="65">
                <a:latin typeface="Times New Roman"/>
                <a:cs typeface="Times New Roman"/>
              </a:rPr>
              <a:t>Issuers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119710" y="4252582"/>
            <a:ext cx="622300" cy="41910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86995">
              <a:lnSpc>
                <a:spcPts val="1530"/>
              </a:lnSpc>
              <a:spcBef>
                <a:spcPts val="180"/>
              </a:spcBef>
            </a:pPr>
            <a:r>
              <a:rPr dirty="0" sz="1300" spc="85">
                <a:latin typeface="Times New Roman"/>
                <a:cs typeface="Times New Roman"/>
              </a:rPr>
              <a:t>Share  </a:t>
            </a:r>
            <a:r>
              <a:rPr dirty="0" sz="1300" spc="125">
                <a:latin typeface="Times New Roman"/>
                <a:cs typeface="Times New Roman"/>
              </a:rPr>
              <a:t>H</a:t>
            </a:r>
            <a:r>
              <a:rPr dirty="0" sz="1300" spc="105">
                <a:latin typeface="Times New Roman"/>
                <a:cs typeface="Times New Roman"/>
              </a:rPr>
              <a:t>o</a:t>
            </a:r>
            <a:r>
              <a:rPr dirty="0" sz="1300" spc="10">
                <a:latin typeface="Times New Roman"/>
                <a:cs typeface="Times New Roman"/>
              </a:rPr>
              <a:t>l</a:t>
            </a:r>
            <a:r>
              <a:rPr dirty="0" sz="1300" spc="105">
                <a:latin typeface="Times New Roman"/>
                <a:cs typeface="Times New Roman"/>
              </a:rPr>
              <a:t>d</a:t>
            </a:r>
            <a:r>
              <a:rPr dirty="0" sz="1300" spc="30">
                <a:latin typeface="Times New Roman"/>
                <a:cs typeface="Times New Roman"/>
              </a:rPr>
              <a:t>e</a:t>
            </a:r>
            <a:r>
              <a:rPr dirty="0" sz="1300" spc="95">
                <a:latin typeface="Times New Roman"/>
                <a:cs typeface="Times New Roman"/>
              </a:rPr>
              <a:t>r</a:t>
            </a:r>
            <a:r>
              <a:rPr dirty="0" sz="1300" spc="75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25909" y="4464501"/>
            <a:ext cx="624205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0">
                <a:latin typeface="Times New Roman"/>
                <a:cs typeface="Times New Roman"/>
              </a:rPr>
              <a:t>(</a:t>
            </a:r>
            <a:r>
              <a:rPr dirty="0" sz="1550" spc="175">
                <a:latin typeface="Times New Roman"/>
                <a:cs typeface="Times New Roman"/>
              </a:rPr>
              <a:t>N</a:t>
            </a:r>
            <a:r>
              <a:rPr dirty="0" sz="1550" spc="125">
                <a:latin typeface="Times New Roman"/>
                <a:cs typeface="Times New Roman"/>
              </a:rPr>
              <a:t>F</a:t>
            </a:r>
            <a:r>
              <a:rPr dirty="0" sz="1550" spc="95">
                <a:latin typeface="Times New Roman"/>
                <a:cs typeface="Times New Roman"/>
              </a:rPr>
              <a:t>A</a:t>
            </a:r>
            <a:r>
              <a:rPr dirty="0" sz="1550" spc="80">
                <a:latin typeface="Times New Roman"/>
                <a:cs typeface="Times New Roman"/>
              </a:rPr>
              <a:t>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687334" y="16972"/>
                </a:moveTo>
                <a:lnTo>
                  <a:pt x="493564" y="16972"/>
                </a:lnTo>
                <a:lnTo>
                  <a:pt x="319337" y="25345"/>
                </a:lnTo>
                <a:lnTo>
                  <a:pt x="242839" y="25345"/>
                </a:lnTo>
                <a:lnTo>
                  <a:pt x="1374474" y="143453"/>
                </a:lnTo>
                <a:lnTo>
                  <a:pt x="1326201" y="109744"/>
                </a:lnTo>
                <a:lnTo>
                  <a:pt x="1287312" y="92780"/>
                </a:lnTo>
                <a:lnTo>
                  <a:pt x="1093736" y="42309"/>
                </a:lnTo>
                <a:lnTo>
                  <a:pt x="890583" y="25345"/>
                </a:lnTo>
                <a:lnTo>
                  <a:pt x="687334" y="16972"/>
                </a:lnTo>
                <a:close/>
              </a:path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242839" y="2534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032099" y="5123727"/>
            <a:ext cx="1374775" cy="143510"/>
          </a:xfrm>
          <a:custGeom>
            <a:avLst/>
            <a:gdLst/>
            <a:ahLst/>
            <a:cxnLst/>
            <a:rect l="l" t="t" r="r" b="b"/>
            <a:pathLst>
              <a:path w="1374775" h="143510">
                <a:moveTo>
                  <a:pt x="0" y="0"/>
                </a:moveTo>
                <a:lnTo>
                  <a:pt x="58237" y="16972"/>
                </a:lnTo>
                <a:lnTo>
                  <a:pt x="164553" y="25345"/>
                </a:lnTo>
                <a:lnTo>
                  <a:pt x="319337" y="25345"/>
                </a:lnTo>
                <a:lnTo>
                  <a:pt x="493564" y="16972"/>
                </a:lnTo>
                <a:lnTo>
                  <a:pt x="687334" y="16972"/>
                </a:lnTo>
                <a:lnTo>
                  <a:pt x="890583" y="25345"/>
                </a:lnTo>
                <a:lnTo>
                  <a:pt x="1093736" y="42309"/>
                </a:lnTo>
                <a:lnTo>
                  <a:pt x="1287312" y="92780"/>
                </a:lnTo>
                <a:lnTo>
                  <a:pt x="1326201" y="109744"/>
                </a:lnTo>
                <a:lnTo>
                  <a:pt x="1374474" y="143453"/>
                </a:lnTo>
              </a:path>
            </a:pathLst>
          </a:custGeom>
          <a:ln w="84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861368" y="16972"/>
                </a:move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  <a:lnTo>
                  <a:pt x="1123511" y="25345"/>
                </a:lnTo>
                <a:lnTo>
                  <a:pt x="1035596" y="25345"/>
                </a:lnTo>
                <a:lnTo>
                  <a:pt x="861368" y="16972"/>
                </a:lnTo>
                <a:close/>
              </a:path>
              <a:path w="1364615" h="143510">
                <a:moveTo>
                  <a:pt x="1364607" y="0"/>
                </a:moveTo>
                <a:lnTo>
                  <a:pt x="1123511" y="25345"/>
                </a:lnTo>
                <a:lnTo>
                  <a:pt x="1190476" y="25345"/>
                </a:lnTo>
                <a:lnTo>
                  <a:pt x="1296986" y="16972"/>
                </a:lnTo>
                <a:lnTo>
                  <a:pt x="13646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406574" y="5123727"/>
            <a:ext cx="1364615" cy="143510"/>
          </a:xfrm>
          <a:custGeom>
            <a:avLst/>
            <a:gdLst/>
            <a:ahLst/>
            <a:cxnLst/>
            <a:rect l="l" t="t" r="r" b="b"/>
            <a:pathLst>
              <a:path w="1364615" h="143510">
                <a:moveTo>
                  <a:pt x="1364607" y="0"/>
                </a:moveTo>
                <a:lnTo>
                  <a:pt x="1296986" y="16972"/>
                </a:lnTo>
                <a:lnTo>
                  <a:pt x="1190476" y="25345"/>
                </a:lnTo>
                <a:lnTo>
                  <a:pt x="1035596" y="25345"/>
                </a:lnTo>
                <a:lnTo>
                  <a:pt x="861368" y="16972"/>
                </a:lnTo>
                <a:lnTo>
                  <a:pt x="667792" y="16972"/>
                </a:lnTo>
                <a:lnTo>
                  <a:pt x="464639" y="25345"/>
                </a:lnTo>
                <a:lnTo>
                  <a:pt x="261486" y="42309"/>
                </a:lnTo>
                <a:lnTo>
                  <a:pt x="77294" y="92780"/>
                </a:lnTo>
                <a:lnTo>
                  <a:pt x="38695" y="109744"/>
                </a:lnTo>
                <a:lnTo>
                  <a:pt x="0" y="143453"/>
                </a:lnTo>
              </a:path>
            </a:pathLst>
          </a:custGeom>
          <a:ln w="84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4532312" y="5249846"/>
            <a:ext cx="184531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95">
                <a:latin typeface="Times New Roman"/>
                <a:cs typeface="Times New Roman"/>
              </a:rPr>
              <a:t>Financing</a:t>
            </a:r>
            <a:r>
              <a:rPr dirty="0" sz="1550" spc="40">
                <a:latin typeface="Times New Roman"/>
                <a:cs typeface="Times New Roman"/>
              </a:rPr>
              <a:t> </a:t>
            </a:r>
            <a:r>
              <a:rPr dirty="0" sz="1550" spc="70">
                <a:latin typeface="Times New Roman"/>
                <a:cs typeface="Times New Roman"/>
              </a:rPr>
              <a:t>Activities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22044" y="5666943"/>
            <a:ext cx="4191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Ke</a:t>
            </a:r>
            <a:r>
              <a:rPr dirty="0" sz="1600" spc="-15">
                <a:latin typeface="Times New Roman"/>
                <a:cs typeface="Times New Roman"/>
              </a:rPr>
              <a:t>y</a:t>
            </a:r>
            <a:r>
              <a:rPr dirty="0" sz="1600" spc="-5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43785" y="5666943"/>
            <a:ext cx="5393690" cy="90296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04800" marR="150876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F = net cash flow to debtholders and issuers  d = net cash flow to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shareholders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1600" spc="-45">
                <a:latin typeface="Times New Roman"/>
                <a:cs typeface="Times New Roman"/>
              </a:rPr>
              <a:t>NFA </a:t>
            </a:r>
            <a:r>
              <a:rPr dirty="0" sz="1600" spc="-5">
                <a:latin typeface="Times New Roman"/>
                <a:cs typeface="Times New Roman"/>
              </a:rPr>
              <a:t>= net financial assets = financial assets – financial</a:t>
            </a:r>
            <a:r>
              <a:rPr dirty="0" sz="1600" spc="254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2022-10-08T03:43:41Z</dcterms:created>
  <dcterms:modified xsi:type="dcterms:W3CDTF">2022-10-08T03:43:41Z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