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32332" y="391655"/>
            <a:ext cx="3469386" cy="855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2100072" y="1956816"/>
            <a:ext cx="5381244" cy="21244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04694" y="121666"/>
            <a:ext cx="4134611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0146" y="1424686"/>
            <a:ext cx="7823707" cy="1550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92175" rIns="0" bIns="0" rtlCol="0" vert="horz">
            <a:spAutoFit/>
          </a:bodyPr>
          <a:lstStyle/>
          <a:p>
            <a:pPr marL="6096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Dirty-Surplus Accounting: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4383" y="1373581"/>
            <a:ext cx="8162925" cy="24809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marR="508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Reporting </a:t>
            </a:r>
            <a:r>
              <a:rPr dirty="0" sz="2000" spc="-5">
                <a:latin typeface="Times New Roman"/>
                <a:cs typeface="Times New Roman"/>
              </a:rPr>
              <a:t>income </a:t>
            </a:r>
            <a:r>
              <a:rPr dirty="0" sz="2000" spc="-10">
                <a:latin typeface="Times New Roman"/>
                <a:cs typeface="Times New Roman"/>
              </a:rPr>
              <a:t>items </a:t>
            </a:r>
            <a:r>
              <a:rPr dirty="0" sz="2000">
                <a:latin typeface="Times New Roman"/>
                <a:cs typeface="Times New Roman"/>
              </a:rPr>
              <a:t>as part of equity rather than in an </a:t>
            </a:r>
            <a:r>
              <a:rPr dirty="0" sz="2000" spc="-5">
                <a:latin typeface="Times New Roman"/>
                <a:cs typeface="Times New Roman"/>
              </a:rPr>
              <a:t>income statement</a:t>
            </a:r>
            <a:r>
              <a:rPr dirty="0" sz="2000" spc="-1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  </a:t>
            </a:r>
            <a:r>
              <a:rPr dirty="0" sz="2000" spc="5">
                <a:latin typeface="Times New Roman"/>
                <a:cs typeface="Times New Roman"/>
              </a:rPr>
              <a:t>known </a:t>
            </a:r>
            <a:r>
              <a:rPr dirty="0" sz="2000">
                <a:latin typeface="Times New Roman"/>
                <a:cs typeface="Times New Roman"/>
              </a:rPr>
              <a:t>as </a:t>
            </a:r>
            <a:r>
              <a:rPr dirty="0" sz="2000" b="1" i="1">
                <a:latin typeface="Times New Roman"/>
                <a:cs typeface="Times New Roman"/>
              </a:rPr>
              <a:t>dirty-surplus accounting</a:t>
            </a:r>
            <a:r>
              <a:rPr dirty="0" sz="2000">
                <a:latin typeface="Times New Roman"/>
                <a:cs typeface="Times New Roman"/>
              </a:rPr>
              <a:t>. Under </a:t>
            </a:r>
            <a:r>
              <a:rPr dirty="0" sz="2000" spc="-5">
                <a:latin typeface="Times New Roman"/>
                <a:cs typeface="Times New Roman"/>
              </a:rPr>
              <a:t>dirty-surplus </a:t>
            </a:r>
            <a:r>
              <a:rPr dirty="0" sz="2000">
                <a:latin typeface="Times New Roman"/>
                <a:cs typeface="Times New Roman"/>
              </a:rPr>
              <a:t>accounting, the  </a:t>
            </a:r>
            <a:r>
              <a:rPr dirty="0" sz="2000" spc="-5">
                <a:latin typeface="Times New Roman"/>
                <a:cs typeface="Times New Roman"/>
              </a:rPr>
              <a:t>income </a:t>
            </a:r>
            <a:r>
              <a:rPr dirty="0" sz="2000">
                <a:latin typeface="Times New Roman"/>
                <a:cs typeface="Times New Roman"/>
              </a:rPr>
              <a:t>in the </a:t>
            </a:r>
            <a:r>
              <a:rPr dirty="0" sz="2000" spc="-5">
                <a:latin typeface="Times New Roman"/>
                <a:cs typeface="Times New Roman"/>
              </a:rPr>
              <a:t>income statement </a:t>
            </a:r>
            <a:r>
              <a:rPr dirty="0" sz="2000">
                <a:latin typeface="Times New Roman"/>
                <a:cs typeface="Times New Roman"/>
              </a:rPr>
              <a:t>is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“clean” (i.e. </a:t>
            </a:r>
            <a:r>
              <a:rPr dirty="0" sz="2000" spc="5">
                <a:latin typeface="Times New Roman"/>
                <a:cs typeface="Times New Roman"/>
              </a:rPr>
              <a:t>not</a:t>
            </a:r>
            <a:r>
              <a:rPr dirty="0" sz="2000" spc="-13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complete).</a:t>
            </a:r>
            <a:endParaRPr sz="2000">
              <a:latin typeface="Times New Roman"/>
              <a:cs typeface="Times New Roman"/>
            </a:endParaRPr>
          </a:p>
          <a:p>
            <a:pPr lvl="1" marL="441959" marR="728980" indent="-212090">
              <a:lnSpc>
                <a:spcPct val="100000"/>
              </a:lnSpc>
              <a:spcBef>
                <a:spcPts val="610"/>
              </a:spcBef>
              <a:buClr>
                <a:srgbClr val="001F5F"/>
              </a:buClr>
              <a:buFont typeface="Wingdings"/>
              <a:buChar char=""/>
              <a:tabLst>
                <a:tab pos="442595" algn="l"/>
              </a:tabLst>
            </a:pPr>
            <a:r>
              <a:rPr dirty="0" sz="1800" spc="-5" b="1" i="1">
                <a:latin typeface="Times New Roman"/>
                <a:cs typeface="Times New Roman"/>
              </a:rPr>
              <a:t>Dirty-surplus item</a:t>
            </a:r>
            <a:r>
              <a:rPr dirty="0" sz="1800" spc="-5" i="1">
                <a:latin typeface="Times New Roman"/>
                <a:cs typeface="Times New Roman"/>
              </a:rPr>
              <a:t>: </a:t>
            </a:r>
            <a:r>
              <a:rPr dirty="0" sz="1800" i="1">
                <a:latin typeface="Times New Roman"/>
                <a:cs typeface="Times New Roman"/>
              </a:rPr>
              <a:t>an accounting item in </a:t>
            </a:r>
            <a:r>
              <a:rPr dirty="0" sz="1800" spc="-5" i="1">
                <a:latin typeface="Times New Roman"/>
                <a:cs typeface="Times New Roman"/>
              </a:rPr>
              <a:t>shareholders’ </a:t>
            </a:r>
            <a:r>
              <a:rPr dirty="0" sz="1800" i="1">
                <a:latin typeface="Times New Roman"/>
                <a:cs typeface="Times New Roman"/>
              </a:rPr>
              <a:t>equity other than  </a:t>
            </a:r>
            <a:r>
              <a:rPr dirty="0" sz="1800" i="1">
                <a:latin typeface="Times New Roman"/>
                <a:cs typeface="Times New Roman"/>
              </a:rPr>
              <a:t>transactions with </a:t>
            </a:r>
            <a:r>
              <a:rPr dirty="0" sz="1800" spc="-5" i="1">
                <a:latin typeface="Times New Roman"/>
                <a:cs typeface="Times New Roman"/>
              </a:rPr>
              <a:t>shareholders or </a:t>
            </a:r>
            <a:r>
              <a:rPr dirty="0" sz="1800" i="1">
                <a:latin typeface="Times New Roman"/>
                <a:cs typeface="Times New Roman"/>
              </a:rPr>
              <a:t>income closed </a:t>
            </a:r>
            <a:r>
              <a:rPr dirty="0" sz="1800" spc="-5" i="1">
                <a:latin typeface="Times New Roman"/>
                <a:cs typeface="Times New Roman"/>
              </a:rPr>
              <a:t>from </a:t>
            </a:r>
            <a:r>
              <a:rPr dirty="0" sz="1800" i="1">
                <a:latin typeface="Times New Roman"/>
                <a:cs typeface="Times New Roman"/>
              </a:rPr>
              <a:t>the income</a:t>
            </a:r>
            <a:r>
              <a:rPr dirty="0" sz="1800" spc="15" i="1">
                <a:latin typeface="Times New Roman"/>
                <a:cs typeface="Times New Roman"/>
              </a:rPr>
              <a:t> </a:t>
            </a:r>
            <a:r>
              <a:rPr dirty="0" sz="1800" spc="-5" i="1">
                <a:latin typeface="Times New Roman"/>
                <a:cs typeface="Times New Roman"/>
              </a:rPr>
              <a:t>statement.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"/>
            </a:pPr>
            <a:endParaRPr sz="2050">
              <a:latin typeface="Times New Roman"/>
              <a:cs typeface="Times New Roman"/>
            </a:endParaRPr>
          </a:p>
          <a:p>
            <a:pPr marL="218440" marR="727075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An equity </a:t>
            </a:r>
            <a:r>
              <a:rPr dirty="0" sz="2000" spc="-5">
                <a:latin typeface="Times New Roman"/>
                <a:cs typeface="Times New Roman"/>
              </a:rPr>
              <a:t>statement </a:t>
            </a:r>
            <a:r>
              <a:rPr dirty="0" sz="2000">
                <a:latin typeface="Times New Roman"/>
                <a:cs typeface="Times New Roman"/>
              </a:rPr>
              <a:t>that has no </a:t>
            </a:r>
            <a:r>
              <a:rPr dirty="0" sz="2000" spc="-5">
                <a:latin typeface="Times New Roman"/>
                <a:cs typeface="Times New Roman"/>
              </a:rPr>
              <a:t>income </a:t>
            </a:r>
            <a:r>
              <a:rPr dirty="0" sz="2000">
                <a:latin typeface="Times New Roman"/>
                <a:cs typeface="Times New Roman"/>
              </a:rPr>
              <a:t>other than net </a:t>
            </a:r>
            <a:r>
              <a:rPr dirty="0" sz="2000" spc="-5">
                <a:latin typeface="Times New Roman"/>
                <a:cs typeface="Times New Roman"/>
              </a:rPr>
              <a:t>income </a:t>
            </a:r>
            <a:r>
              <a:rPr dirty="0" sz="2000">
                <a:latin typeface="Times New Roman"/>
                <a:cs typeface="Times New Roman"/>
              </a:rPr>
              <a:t>from</a:t>
            </a:r>
            <a:r>
              <a:rPr dirty="0" sz="2000" spc="-1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 </a:t>
            </a:r>
            <a:r>
              <a:rPr dirty="0" sz="2000" spc="-5">
                <a:latin typeface="Times New Roman"/>
                <a:cs typeface="Times New Roman"/>
              </a:rPr>
              <a:t>income statement </a:t>
            </a:r>
            <a:r>
              <a:rPr dirty="0" sz="2000">
                <a:latin typeface="Times New Roman"/>
                <a:cs typeface="Times New Roman"/>
              </a:rPr>
              <a:t>is a </a:t>
            </a:r>
            <a:r>
              <a:rPr dirty="0" sz="2000" b="1" i="1">
                <a:latin typeface="Times New Roman"/>
                <a:cs typeface="Times New Roman"/>
              </a:rPr>
              <a:t>clean-surplus accounting</a:t>
            </a:r>
            <a:r>
              <a:rPr dirty="0" sz="2000" spc="-105" b="1" i="1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statement.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5652" y="187909"/>
            <a:ext cx="554863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556385" marR="5080" indent="-1544320">
              <a:lnSpc>
                <a:spcPct val="100000"/>
              </a:lnSpc>
              <a:spcBef>
                <a:spcPts val="95"/>
              </a:spcBef>
            </a:pPr>
            <a:r>
              <a:rPr dirty="0" spc="-5">
                <a:solidFill>
                  <a:srgbClr val="800000"/>
                </a:solidFill>
              </a:rPr>
              <a:t>Dirty Surplus Accounting in </a:t>
            </a:r>
            <a:r>
              <a:rPr dirty="0">
                <a:solidFill>
                  <a:srgbClr val="800000"/>
                </a:solidFill>
              </a:rPr>
              <a:t>the </a:t>
            </a:r>
            <a:r>
              <a:rPr dirty="0" spc="-5">
                <a:solidFill>
                  <a:srgbClr val="800000"/>
                </a:solidFill>
              </a:rPr>
              <a:t>US:  A Complete</a:t>
            </a:r>
            <a:r>
              <a:rPr dirty="0" spc="5">
                <a:solidFill>
                  <a:srgbClr val="800000"/>
                </a:solidFill>
              </a:rPr>
              <a:t> </a:t>
            </a:r>
            <a:r>
              <a:rPr dirty="0" spc="-5">
                <a:solidFill>
                  <a:srgbClr val="800000"/>
                </a:solidFill>
              </a:rPr>
              <a:t>List</a:t>
            </a:r>
          </a:p>
        </p:txBody>
      </p:sp>
      <p:sp>
        <p:nvSpPr>
          <p:cNvPr id="3" name="object 3"/>
          <p:cNvSpPr/>
          <p:nvPr/>
        </p:nvSpPr>
        <p:spPr>
          <a:xfrm>
            <a:off x="1356360" y="1687067"/>
            <a:ext cx="6457188" cy="38679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50495" marR="5080" indent="-9017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Dirty-Surplus Accounting:  The Most Common</a:t>
            </a:r>
            <a:r>
              <a:rPr dirty="0" spc="10"/>
              <a:t> </a:t>
            </a:r>
            <a:r>
              <a:rPr dirty="0" spc="-5"/>
              <a:t>Items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905" y="1292082"/>
            <a:ext cx="8473440" cy="3319145"/>
          </a:xfrm>
          <a:prstGeom prst="rect">
            <a:avLst/>
          </a:prstGeom>
        </p:spPr>
        <p:txBody>
          <a:bodyPr wrap="square" lIns="0" tIns="154940" rIns="0" bIns="0" rtlCol="0" vert="horz">
            <a:spAutoFit/>
          </a:bodyPr>
          <a:lstStyle/>
          <a:p>
            <a:pPr marL="218440" indent="-206375">
              <a:lnSpc>
                <a:spcPct val="100000"/>
              </a:lnSpc>
              <a:spcBef>
                <a:spcPts val="1220"/>
              </a:spcBef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sz="2000" b="1">
                <a:latin typeface="Times New Roman"/>
                <a:cs typeface="Times New Roman"/>
              </a:rPr>
              <a:t>Currency translation gains and</a:t>
            </a:r>
            <a:r>
              <a:rPr dirty="0" sz="2000" spc="-1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losses</a:t>
            </a:r>
            <a:endParaRPr sz="2000">
              <a:latin typeface="Times New Roman"/>
              <a:cs typeface="Times New Roman"/>
            </a:endParaRPr>
          </a:p>
          <a:p>
            <a:pPr lvl="1" marL="442595" marR="436880" indent="-212090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Font typeface="Wingdings"/>
              <a:buChar char=""/>
              <a:tabLst>
                <a:tab pos="443230" algn="l"/>
              </a:tabLst>
            </a:pPr>
            <a:r>
              <a:rPr dirty="0" sz="1800">
                <a:latin typeface="Times New Roman"/>
                <a:cs typeface="Times New Roman"/>
              </a:rPr>
              <a:t>The </a:t>
            </a:r>
            <a:r>
              <a:rPr dirty="0" sz="1800" spc="-5">
                <a:latin typeface="Times New Roman"/>
                <a:cs typeface="Times New Roman"/>
              </a:rPr>
              <a:t>assets </a:t>
            </a:r>
            <a:r>
              <a:rPr dirty="0" sz="1800">
                <a:latin typeface="Times New Roman"/>
                <a:cs typeface="Times New Roman"/>
              </a:rPr>
              <a:t>and liabilities of majority-owned foreign </a:t>
            </a:r>
            <a:r>
              <a:rPr dirty="0" sz="1800" spc="-5">
                <a:latin typeface="Times New Roman"/>
                <a:cs typeface="Times New Roman"/>
              </a:rPr>
              <a:t>subsidiaries, measured </a:t>
            </a:r>
            <a:r>
              <a:rPr dirty="0" sz="1800">
                <a:latin typeface="Times New Roman"/>
                <a:cs typeface="Times New Roman"/>
              </a:rPr>
              <a:t>in the  foreign currency, </a:t>
            </a:r>
            <a:r>
              <a:rPr dirty="0" sz="1800" spc="-5">
                <a:latin typeface="Times New Roman"/>
                <a:cs typeface="Times New Roman"/>
              </a:rPr>
              <a:t>must </a:t>
            </a:r>
            <a:r>
              <a:rPr dirty="0" sz="1800">
                <a:latin typeface="Times New Roman"/>
                <a:cs typeface="Times New Roman"/>
              </a:rPr>
              <a:t>be consolidated into the statements of a </a:t>
            </a:r>
            <a:r>
              <a:rPr dirty="0" sz="1800" spc="-5">
                <a:latin typeface="Times New Roman"/>
                <a:cs typeface="Times New Roman"/>
              </a:rPr>
              <a:t>U.S. </a:t>
            </a:r>
            <a:r>
              <a:rPr dirty="0" sz="1800">
                <a:latin typeface="Times New Roman"/>
                <a:cs typeface="Times New Roman"/>
              </a:rPr>
              <a:t>parent in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US$.</a:t>
            </a:r>
            <a:endParaRPr sz="1800">
              <a:latin typeface="Times New Roman"/>
              <a:cs typeface="Times New Roman"/>
            </a:endParaRPr>
          </a:p>
          <a:p>
            <a:pPr lvl="1" marL="442595" marR="5080" indent="-212090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Font typeface="Wingdings"/>
              <a:buChar char=""/>
              <a:tabLst>
                <a:tab pos="443230" algn="l"/>
              </a:tabLst>
            </a:pPr>
            <a:r>
              <a:rPr dirty="0" sz="1800">
                <a:latin typeface="Times New Roman"/>
                <a:cs typeface="Times New Roman"/>
              </a:rPr>
              <a:t>If the exchange rate changes over the reporting period, the value of the </a:t>
            </a:r>
            <a:r>
              <a:rPr dirty="0" sz="1800" spc="-5">
                <a:latin typeface="Times New Roman"/>
                <a:cs typeface="Times New Roman"/>
              </a:rPr>
              <a:t>assets </a:t>
            </a:r>
            <a:r>
              <a:rPr dirty="0" sz="1800">
                <a:latin typeface="Times New Roman"/>
                <a:cs typeface="Times New Roman"/>
              </a:rPr>
              <a:t>&amp;  liabilities changes in </a:t>
            </a:r>
            <a:r>
              <a:rPr dirty="0" sz="1800" spc="-5">
                <a:latin typeface="Times New Roman"/>
                <a:cs typeface="Times New Roman"/>
              </a:rPr>
              <a:t>US$. </a:t>
            </a:r>
            <a:r>
              <a:rPr dirty="0" sz="1800">
                <a:latin typeface="Times New Roman"/>
                <a:cs typeface="Times New Roman"/>
              </a:rPr>
              <a:t>The resulting gain or </a:t>
            </a:r>
            <a:r>
              <a:rPr dirty="0" sz="1800" spc="-5">
                <a:latin typeface="Times New Roman"/>
                <a:cs typeface="Times New Roman"/>
              </a:rPr>
              <a:t>loss is </a:t>
            </a:r>
            <a:r>
              <a:rPr dirty="0" sz="1800">
                <a:latin typeface="Times New Roman"/>
                <a:cs typeface="Times New Roman"/>
              </a:rPr>
              <a:t>a translation gain or </a:t>
            </a:r>
            <a:r>
              <a:rPr dirty="0" sz="1800" spc="-5">
                <a:latin typeface="Times New Roman"/>
                <a:cs typeface="Times New Roman"/>
              </a:rPr>
              <a:t>loss </a:t>
            </a:r>
            <a:r>
              <a:rPr dirty="0" sz="1800">
                <a:latin typeface="Times New Roman"/>
                <a:cs typeface="Times New Roman"/>
              </a:rPr>
              <a:t>(part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  other comprehensive</a:t>
            </a:r>
            <a:r>
              <a:rPr dirty="0" sz="1800" spc="-5">
                <a:latin typeface="Times New Roman"/>
                <a:cs typeface="Times New Roman"/>
              </a:rPr>
              <a:t> income).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"/>
            </a:pPr>
            <a:endParaRPr sz="2050">
              <a:latin typeface="Times New Roman"/>
              <a:cs typeface="Times New Roman"/>
            </a:endParaRPr>
          </a:p>
          <a:p>
            <a:pPr marL="218440" indent="-206375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sz="2000" spc="-5" b="1">
                <a:latin typeface="Times New Roman"/>
                <a:cs typeface="Times New Roman"/>
              </a:rPr>
              <a:t>Unrealized </a:t>
            </a:r>
            <a:r>
              <a:rPr dirty="0" sz="2000" b="1">
                <a:latin typeface="Times New Roman"/>
                <a:cs typeface="Times New Roman"/>
              </a:rPr>
              <a:t>gains and losses on securities (debt &amp;</a:t>
            </a:r>
            <a:r>
              <a:rPr dirty="0" sz="2000" spc="-1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equity)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6375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sz="2000" b="1">
                <a:latin typeface="Times New Roman"/>
                <a:cs typeface="Times New Roman"/>
              </a:rPr>
              <a:t>Gains and losses on derivative</a:t>
            </a:r>
            <a:r>
              <a:rPr dirty="0" sz="2000" spc="-1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instruments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50495" marR="5080" indent="-9017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Dirty-Surplus Accounting:  The Most Common</a:t>
            </a:r>
            <a:r>
              <a:rPr dirty="0" spc="10"/>
              <a:t> </a:t>
            </a:r>
            <a:r>
              <a:rPr dirty="0" spc="-5"/>
              <a:t>Items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905" y="1434211"/>
            <a:ext cx="8448675" cy="4558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6375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sz="2000" b="1">
                <a:latin typeface="Times New Roman"/>
                <a:cs typeface="Times New Roman"/>
              </a:rPr>
              <a:t>Currency translation gains and</a:t>
            </a:r>
            <a:r>
              <a:rPr dirty="0" sz="2000" spc="-1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losses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marR="334645" indent="-206375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sz="2000" spc="-5" b="1">
                <a:latin typeface="Times New Roman"/>
                <a:cs typeface="Times New Roman"/>
              </a:rPr>
              <a:t>Unrealized </a:t>
            </a:r>
            <a:r>
              <a:rPr dirty="0" sz="2000" b="1">
                <a:latin typeface="Times New Roman"/>
                <a:cs typeface="Times New Roman"/>
              </a:rPr>
              <a:t>gains and losses on securities (debt &amp; equity </a:t>
            </a:r>
            <a:r>
              <a:rPr dirty="0" sz="2000" spc="-5" b="1">
                <a:latin typeface="Times New Roman"/>
                <a:cs typeface="Times New Roman"/>
              </a:rPr>
              <a:t>w. </a:t>
            </a:r>
            <a:r>
              <a:rPr dirty="0" sz="2000" b="1">
                <a:latin typeface="Times New Roman"/>
                <a:cs typeface="Times New Roman"/>
              </a:rPr>
              <a:t>less than</a:t>
            </a:r>
            <a:r>
              <a:rPr dirty="0" sz="2000" spc="-170" b="1">
                <a:latin typeface="Times New Roman"/>
                <a:cs typeface="Times New Roman"/>
              </a:rPr>
              <a:t> </a:t>
            </a:r>
            <a:r>
              <a:rPr dirty="0" sz="2000" spc="5" b="1">
                <a:latin typeface="Times New Roman"/>
                <a:cs typeface="Times New Roman"/>
              </a:rPr>
              <a:t>20%  </a:t>
            </a:r>
            <a:r>
              <a:rPr dirty="0" sz="2000" b="1">
                <a:latin typeface="Times New Roman"/>
                <a:cs typeface="Times New Roman"/>
              </a:rPr>
              <a:t>ownership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interest)</a:t>
            </a:r>
            <a:endParaRPr sz="2000">
              <a:latin typeface="Times New Roman"/>
              <a:cs typeface="Times New Roman"/>
            </a:endParaRPr>
          </a:p>
          <a:p>
            <a:pPr lvl="1" marL="442595" indent="-210820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Font typeface="Wingdings"/>
              <a:buChar char=""/>
              <a:tabLst>
                <a:tab pos="443230" algn="l"/>
              </a:tabLst>
            </a:pPr>
            <a:r>
              <a:rPr dirty="0" sz="1800">
                <a:latin typeface="Times New Roman"/>
                <a:cs typeface="Times New Roman"/>
              </a:rPr>
              <a:t>Financial Accounting Standards Board </a:t>
            </a:r>
            <a:r>
              <a:rPr dirty="0" sz="1800" spc="-5">
                <a:latin typeface="Times New Roman"/>
                <a:cs typeface="Times New Roman"/>
              </a:rPr>
              <a:t>(FASB) </a:t>
            </a:r>
            <a:r>
              <a:rPr dirty="0" sz="1800">
                <a:latin typeface="Times New Roman"/>
                <a:cs typeface="Times New Roman"/>
              </a:rPr>
              <a:t>Statement </a:t>
            </a:r>
            <a:r>
              <a:rPr dirty="0" sz="1800" spc="-5">
                <a:latin typeface="Times New Roman"/>
                <a:cs typeface="Times New Roman"/>
              </a:rPr>
              <a:t>No. </a:t>
            </a:r>
            <a:r>
              <a:rPr dirty="0" sz="1800">
                <a:latin typeface="Times New Roman"/>
                <a:cs typeface="Times New Roman"/>
              </a:rPr>
              <a:t>115 distinguish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three</a:t>
            </a:r>
            <a:endParaRPr sz="1800">
              <a:latin typeface="Times New Roman"/>
              <a:cs typeface="Times New Roman"/>
            </a:endParaRPr>
          </a:p>
          <a:p>
            <a:pPr marL="442595">
              <a:lnSpc>
                <a:spcPct val="100000"/>
              </a:lnSpc>
            </a:pPr>
            <a:r>
              <a:rPr dirty="0" sz="1800" spc="5">
                <a:latin typeface="Times New Roman"/>
                <a:cs typeface="Times New Roman"/>
              </a:rPr>
              <a:t>types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securities:</a:t>
            </a:r>
            <a:endParaRPr sz="1800">
              <a:latin typeface="Times New Roman"/>
              <a:cs typeface="Times New Roman"/>
            </a:endParaRPr>
          </a:p>
          <a:p>
            <a:pPr lvl="2" marL="875030" marR="379730" indent="-287020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Font typeface="Wingdings"/>
              <a:buChar char=""/>
              <a:tabLst>
                <a:tab pos="875665" algn="l"/>
              </a:tabLst>
            </a:pPr>
            <a:r>
              <a:rPr dirty="0" sz="1800">
                <a:latin typeface="Times New Roman"/>
                <a:cs typeface="Times New Roman"/>
              </a:rPr>
              <a:t>Trading securities – </a:t>
            </a:r>
            <a:r>
              <a:rPr dirty="0" sz="1800" spc="-5">
                <a:latin typeface="Times New Roman"/>
                <a:cs typeface="Times New Roman"/>
              </a:rPr>
              <a:t>mark </a:t>
            </a:r>
            <a:r>
              <a:rPr dirty="0" sz="1800">
                <a:latin typeface="Times New Roman"/>
                <a:cs typeface="Times New Roman"/>
              </a:rPr>
              <a:t>to fair value; book realized and unrealized gains</a:t>
            </a:r>
            <a:r>
              <a:rPr dirty="0" sz="1800" spc="-1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  </a:t>
            </a:r>
            <a:r>
              <a:rPr dirty="0" sz="1800" spc="-5">
                <a:latin typeface="Times New Roman"/>
                <a:cs typeface="Times New Roman"/>
              </a:rPr>
              <a:t>losses </a:t>
            </a:r>
            <a:r>
              <a:rPr dirty="0" sz="1800">
                <a:latin typeface="Times New Roman"/>
                <a:cs typeface="Times New Roman"/>
              </a:rPr>
              <a:t>to </a:t>
            </a:r>
            <a:r>
              <a:rPr dirty="0" sz="1800" spc="-5">
                <a:latin typeface="Times New Roman"/>
                <a:cs typeface="Times New Roman"/>
              </a:rPr>
              <a:t>income statement.</a:t>
            </a:r>
            <a:endParaRPr sz="1800">
              <a:latin typeface="Times New Roman"/>
              <a:cs typeface="Times New Roman"/>
            </a:endParaRPr>
          </a:p>
          <a:p>
            <a:pPr lvl="2" marL="875030" indent="-287020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Font typeface="Wingdings"/>
              <a:buChar char=""/>
              <a:tabLst>
                <a:tab pos="875665" algn="l"/>
              </a:tabLst>
            </a:pPr>
            <a:r>
              <a:rPr dirty="0" sz="1800">
                <a:latin typeface="Times New Roman"/>
                <a:cs typeface="Times New Roman"/>
              </a:rPr>
              <a:t>Securities available for </a:t>
            </a:r>
            <a:r>
              <a:rPr dirty="0" sz="1800" spc="-5">
                <a:latin typeface="Times New Roman"/>
                <a:cs typeface="Times New Roman"/>
              </a:rPr>
              <a:t>sale </a:t>
            </a:r>
            <a:r>
              <a:rPr dirty="0" sz="1800">
                <a:latin typeface="Times New Roman"/>
                <a:cs typeface="Times New Roman"/>
              </a:rPr>
              <a:t>– </a:t>
            </a:r>
            <a:r>
              <a:rPr dirty="0" sz="1800" spc="-5">
                <a:latin typeface="Times New Roman"/>
                <a:cs typeface="Times New Roman"/>
              </a:rPr>
              <a:t>mark </a:t>
            </a:r>
            <a:r>
              <a:rPr dirty="0" sz="1800">
                <a:latin typeface="Times New Roman"/>
                <a:cs typeface="Times New Roman"/>
              </a:rPr>
              <a:t>to fair value; book realized (unrealized)</a:t>
            </a:r>
            <a:r>
              <a:rPr dirty="0" sz="1800" spc="-9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gains</a:t>
            </a:r>
            <a:endParaRPr sz="1800">
              <a:latin typeface="Times New Roman"/>
              <a:cs typeface="Times New Roman"/>
            </a:endParaRPr>
          </a:p>
          <a:p>
            <a:pPr marL="875030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and </a:t>
            </a:r>
            <a:r>
              <a:rPr dirty="0" sz="1800" spc="-5">
                <a:latin typeface="Times New Roman"/>
                <a:cs typeface="Times New Roman"/>
              </a:rPr>
              <a:t>losses </a:t>
            </a:r>
            <a:r>
              <a:rPr dirty="0" sz="1800">
                <a:latin typeface="Times New Roman"/>
                <a:cs typeface="Times New Roman"/>
              </a:rPr>
              <a:t>to </a:t>
            </a:r>
            <a:r>
              <a:rPr dirty="0" sz="1800" spc="-5">
                <a:latin typeface="Times New Roman"/>
                <a:cs typeface="Times New Roman"/>
              </a:rPr>
              <a:t>income </a:t>
            </a:r>
            <a:r>
              <a:rPr dirty="0" sz="1800">
                <a:latin typeface="Times New Roman"/>
                <a:cs typeface="Times New Roman"/>
              </a:rPr>
              <a:t>(equity)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statement.</a:t>
            </a:r>
            <a:endParaRPr sz="1800">
              <a:latin typeface="Times New Roman"/>
              <a:cs typeface="Times New Roman"/>
            </a:endParaRPr>
          </a:p>
          <a:p>
            <a:pPr lvl="2" marL="875030" marR="5080" indent="-28702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Font typeface="Wingdings"/>
              <a:buChar char=""/>
              <a:tabLst>
                <a:tab pos="875665" algn="l"/>
              </a:tabLst>
            </a:pPr>
            <a:r>
              <a:rPr dirty="0" sz="1800">
                <a:latin typeface="Times New Roman"/>
                <a:cs typeface="Times New Roman"/>
              </a:rPr>
              <a:t>Securities held to </a:t>
            </a:r>
            <a:r>
              <a:rPr dirty="0" sz="1800" spc="-5">
                <a:latin typeface="Times New Roman"/>
                <a:cs typeface="Times New Roman"/>
              </a:rPr>
              <a:t>maturity </a:t>
            </a:r>
            <a:r>
              <a:rPr dirty="0" sz="1800">
                <a:latin typeface="Times New Roman"/>
                <a:cs typeface="Times New Roman"/>
              </a:rPr>
              <a:t>– carry at historical cost; book realized gains and</a:t>
            </a:r>
            <a:r>
              <a:rPr dirty="0" sz="1800" spc="-10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losses  </a:t>
            </a:r>
            <a:r>
              <a:rPr dirty="0" sz="1800">
                <a:latin typeface="Times New Roman"/>
                <a:cs typeface="Times New Roman"/>
              </a:rPr>
              <a:t>to </a:t>
            </a:r>
            <a:r>
              <a:rPr dirty="0" sz="1800" spc="-5">
                <a:latin typeface="Times New Roman"/>
                <a:cs typeface="Times New Roman"/>
              </a:rPr>
              <a:t>income statement; </a:t>
            </a:r>
            <a:r>
              <a:rPr dirty="0" sz="1800">
                <a:latin typeface="Times New Roman"/>
                <a:cs typeface="Times New Roman"/>
              </a:rPr>
              <a:t>no unrealized gains and </a:t>
            </a:r>
            <a:r>
              <a:rPr dirty="0" sz="1800" spc="-5">
                <a:latin typeface="Times New Roman"/>
                <a:cs typeface="Times New Roman"/>
              </a:rPr>
              <a:t>losses </a:t>
            </a:r>
            <a:r>
              <a:rPr dirty="0" sz="1800">
                <a:latin typeface="Times New Roman"/>
                <a:cs typeface="Times New Roman"/>
              </a:rPr>
              <a:t>are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reported.</a:t>
            </a:r>
            <a:endParaRPr sz="180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"/>
            </a:pPr>
            <a:endParaRPr sz="2050">
              <a:latin typeface="Times New Roman"/>
              <a:cs typeface="Times New Roman"/>
            </a:endParaRPr>
          </a:p>
          <a:p>
            <a:pPr marL="218440" indent="-206375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sz="2000" b="1">
                <a:latin typeface="Times New Roman"/>
                <a:cs typeface="Times New Roman"/>
              </a:rPr>
              <a:t>Gains and losses on derivative</a:t>
            </a:r>
            <a:r>
              <a:rPr dirty="0" sz="2000" spc="-1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instruments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50495" marR="5080" indent="-9017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Dirty-Surplus Accounting:  The Most Common</a:t>
            </a:r>
            <a:r>
              <a:rPr dirty="0" spc="10"/>
              <a:t> </a:t>
            </a:r>
            <a:r>
              <a:rPr dirty="0" spc="-5"/>
              <a:t>Items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905" y="1434211"/>
            <a:ext cx="8441055" cy="41275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6375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sz="2000" b="1">
                <a:latin typeface="Times New Roman"/>
                <a:cs typeface="Times New Roman"/>
              </a:rPr>
              <a:t>Currency translation gains and</a:t>
            </a:r>
            <a:r>
              <a:rPr dirty="0" sz="2000" spc="-1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losses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6375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sz="2000" spc="-5" b="1">
                <a:latin typeface="Times New Roman"/>
                <a:cs typeface="Times New Roman"/>
              </a:rPr>
              <a:t>Unrealized </a:t>
            </a:r>
            <a:r>
              <a:rPr dirty="0" sz="2000" b="1">
                <a:latin typeface="Times New Roman"/>
                <a:cs typeface="Times New Roman"/>
              </a:rPr>
              <a:t>gains and losses on securities (debt and</a:t>
            </a:r>
            <a:r>
              <a:rPr dirty="0" sz="2000" spc="-16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equity)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6375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sz="2000" b="1">
                <a:latin typeface="Times New Roman"/>
                <a:cs typeface="Times New Roman"/>
              </a:rPr>
              <a:t>Gains and losses on derivative</a:t>
            </a:r>
            <a:r>
              <a:rPr dirty="0" sz="2000" spc="-1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instruments</a:t>
            </a:r>
            <a:endParaRPr sz="2000">
              <a:latin typeface="Times New Roman"/>
              <a:cs typeface="Times New Roman"/>
            </a:endParaRPr>
          </a:p>
          <a:p>
            <a:pPr lvl="1" marL="442595" indent="-212725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Font typeface="Wingdings"/>
              <a:buChar char=""/>
              <a:tabLst>
                <a:tab pos="443230" algn="l"/>
              </a:tabLst>
            </a:pPr>
            <a:r>
              <a:rPr dirty="0" sz="1800" spc="-5">
                <a:latin typeface="Times New Roman"/>
                <a:cs typeface="Times New Roman"/>
              </a:rPr>
              <a:t>FASB </a:t>
            </a:r>
            <a:r>
              <a:rPr dirty="0" sz="1800">
                <a:latin typeface="Times New Roman"/>
                <a:cs typeface="Times New Roman"/>
              </a:rPr>
              <a:t>Statement </a:t>
            </a:r>
            <a:r>
              <a:rPr dirty="0" sz="1800" spc="-5">
                <a:latin typeface="Times New Roman"/>
                <a:cs typeface="Times New Roman"/>
              </a:rPr>
              <a:t>No. </a:t>
            </a:r>
            <a:r>
              <a:rPr dirty="0" sz="1800">
                <a:latin typeface="Times New Roman"/>
                <a:cs typeface="Times New Roman"/>
              </a:rPr>
              <a:t>133 requires </a:t>
            </a:r>
            <a:r>
              <a:rPr dirty="0" sz="1800" spc="-10">
                <a:latin typeface="Times New Roman"/>
                <a:cs typeface="Times New Roman"/>
              </a:rPr>
              <a:t>most </a:t>
            </a:r>
            <a:r>
              <a:rPr dirty="0" sz="1800">
                <a:latin typeface="Times New Roman"/>
                <a:cs typeface="Times New Roman"/>
              </a:rPr>
              <a:t>derivatives to </a:t>
            </a:r>
            <a:r>
              <a:rPr dirty="0" sz="1800" spc="-5">
                <a:latin typeface="Times New Roman"/>
                <a:cs typeface="Times New Roman"/>
              </a:rPr>
              <a:t>be marked </a:t>
            </a:r>
            <a:r>
              <a:rPr dirty="0" sz="1800">
                <a:latin typeface="Times New Roman"/>
                <a:cs typeface="Times New Roman"/>
              </a:rPr>
              <a:t>to fair value on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endParaRPr sz="1800">
              <a:latin typeface="Times New Roman"/>
              <a:cs typeface="Times New Roman"/>
            </a:endParaRPr>
          </a:p>
          <a:p>
            <a:pPr marL="442595">
              <a:lnSpc>
                <a:spcPct val="100000"/>
              </a:lnSpc>
            </a:pPr>
            <a:r>
              <a:rPr dirty="0" sz="1800" spc="-5">
                <a:latin typeface="Times New Roman"/>
                <a:cs typeface="Times New Roman"/>
              </a:rPr>
              <a:t>BS.</a:t>
            </a:r>
            <a:endParaRPr sz="1800">
              <a:latin typeface="Times New Roman"/>
              <a:cs typeface="Times New Roman"/>
            </a:endParaRPr>
          </a:p>
          <a:p>
            <a:pPr algn="just" lvl="1" marL="442595" marR="5080" indent="-212090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Font typeface="Wingdings"/>
              <a:buChar char=""/>
              <a:tabLst>
                <a:tab pos="443230" algn="l"/>
              </a:tabLst>
            </a:pPr>
            <a:r>
              <a:rPr dirty="0" sz="1800">
                <a:latin typeface="Times New Roman"/>
                <a:cs typeface="Times New Roman"/>
              </a:rPr>
              <a:t>Fair value hedge – hedge the exposure to changes in the fair value of an existing </a:t>
            </a:r>
            <a:r>
              <a:rPr dirty="0" sz="1800" spc="-5">
                <a:latin typeface="Times New Roman"/>
                <a:cs typeface="Times New Roman"/>
              </a:rPr>
              <a:t>asset </a:t>
            </a:r>
            <a:r>
              <a:rPr dirty="0" sz="1800">
                <a:latin typeface="Times New Roman"/>
                <a:cs typeface="Times New Roman"/>
              </a:rPr>
              <a:t>/  liability / a firm </a:t>
            </a:r>
            <a:r>
              <a:rPr dirty="0" sz="1800" spc="-5">
                <a:latin typeface="Times New Roman"/>
                <a:cs typeface="Times New Roman"/>
              </a:rPr>
              <a:t>commitment; </a:t>
            </a:r>
            <a:r>
              <a:rPr dirty="0" sz="1800">
                <a:latin typeface="Times New Roman"/>
                <a:cs typeface="Times New Roman"/>
              </a:rPr>
              <a:t>the gain/loss from </a:t>
            </a:r>
            <a:r>
              <a:rPr dirty="0" sz="1800" spc="-5">
                <a:latin typeface="Times New Roman"/>
                <a:cs typeface="Times New Roman"/>
              </a:rPr>
              <a:t>marking </a:t>
            </a:r>
            <a:r>
              <a:rPr dirty="0" sz="1800">
                <a:latin typeface="Times New Roman"/>
                <a:cs typeface="Times New Roman"/>
              </a:rPr>
              <a:t>the instrument to fair value </a:t>
            </a:r>
            <a:r>
              <a:rPr dirty="0" sz="1800" spc="-5">
                <a:latin typeface="Times New Roman"/>
                <a:cs typeface="Times New Roman"/>
              </a:rPr>
              <a:t>is  </a:t>
            </a:r>
            <a:r>
              <a:rPr dirty="0" sz="1800">
                <a:latin typeface="Times New Roman"/>
                <a:cs typeface="Times New Roman"/>
              </a:rPr>
              <a:t>recorded </a:t>
            </a:r>
            <a:r>
              <a:rPr dirty="0" sz="1800" spc="-5">
                <a:latin typeface="Times New Roman"/>
                <a:cs typeface="Times New Roman"/>
              </a:rPr>
              <a:t>as </a:t>
            </a:r>
            <a:r>
              <a:rPr dirty="0" sz="1800">
                <a:latin typeface="Times New Roman"/>
                <a:cs typeface="Times New Roman"/>
              </a:rPr>
              <a:t>part of net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income.</a:t>
            </a:r>
            <a:endParaRPr sz="1800">
              <a:latin typeface="Times New Roman"/>
              <a:cs typeface="Times New Roman"/>
            </a:endParaRPr>
          </a:p>
          <a:p>
            <a:pPr lvl="1" marL="442595" marR="176530" indent="-212090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Font typeface="Wingdings"/>
              <a:buChar char=""/>
              <a:tabLst>
                <a:tab pos="443230" algn="l"/>
              </a:tabLst>
            </a:pPr>
            <a:r>
              <a:rPr dirty="0" sz="1800">
                <a:latin typeface="Times New Roman"/>
                <a:cs typeface="Times New Roman"/>
              </a:rPr>
              <a:t>Cash flow hedge – hedge the exposure to variable </a:t>
            </a:r>
            <a:r>
              <a:rPr dirty="0" sz="1800" spc="-5">
                <a:latin typeface="Times New Roman"/>
                <a:cs typeface="Times New Roman"/>
              </a:rPr>
              <a:t>CFs </a:t>
            </a:r>
            <a:r>
              <a:rPr dirty="0" sz="1800">
                <a:latin typeface="Times New Roman"/>
                <a:cs typeface="Times New Roman"/>
              </a:rPr>
              <a:t>from an anticipated future  transactions; the gain/loss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recorded to the equity statement, and then removed</a:t>
            </a:r>
            <a:r>
              <a:rPr dirty="0" sz="1800" spc="-1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from  the equity statement to net </a:t>
            </a:r>
            <a:r>
              <a:rPr dirty="0" sz="1800" spc="-5">
                <a:latin typeface="Times New Roman"/>
                <a:cs typeface="Times New Roman"/>
              </a:rPr>
              <a:t>income </a:t>
            </a:r>
            <a:r>
              <a:rPr dirty="0" sz="1800">
                <a:latin typeface="Times New Roman"/>
                <a:cs typeface="Times New Roman"/>
              </a:rPr>
              <a:t>on the expiration of the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hedge.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5194" y="401828"/>
            <a:ext cx="38011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FASB Statement No.</a:t>
            </a:r>
            <a:r>
              <a:rPr dirty="0"/>
              <a:t> </a:t>
            </a:r>
            <a:r>
              <a:rPr dirty="0" spc="-5"/>
              <a:t>130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2483" y="1345343"/>
            <a:ext cx="7715884" cy="3267075"/>
          </a:xfrm>
          <a:prstGeom prst="rect">
            <a:avLst/>
          </a:prstGeom>
        </p:spPr>
        <p:txBody>
          <a:bodyPr wrap="square" lIns="0" tIns="15430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21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Requires the reporting of comprehensive income in one of three</a:t>
            </a:r>
            <a:r>
              <a:rPr dirty="0" sz="2000" spc="-2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ways</a:t>
            </a:r>
            <a:endParaRPr sz="2000">
              <a:latin typeface="Times New Roman"/>
              <a:cs typeface="Times New Roman"/>
            </a:endParaRPr>
          </a:p>
          <a:p>
            <a:pPr lvl="1" marL="441959" indent="-212090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Font typeface="Wingdings"/>
              <a:buChar char=""/>
              <a:tabLst>
                <a:tab pos="442595" algn="l"/>
              </a:tabLst>
            </a:pPr>
            <a:r>
              <a:rPr dirty="0" sz="1800" spc="-5">
                <a:latin typeface="Times New Roman"/>
                <a:cs typeface="Times New Roman"/>
              </a:rPr>
              <a:t>Within </a:t>
            </a:r>
            <a:r>
              <a:rPr dirty="0" sz="1800">
                <a:latin typeface="Times New Roman"/>
                <a:cs typeface="Times New Roman"/>
              </a:rPr>
              <a:t>the </a:t>
            </a:r>
            <a:r>
              <a:rPr dirty="0" sz="1800" spc="-5">
                <a:latin typeface="Times New Roman"/>
                <a:cs typeface="Times New Roman"/>
              </a:rPr>
              <a:t>income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statement</a:t>
            </a:r>
            <a:endParaRPr sz="1800">
              <a:latin typeface="Times New Roman"/>
              <a:cs typeface="Times New Roman"/>
            </a:endParaRPr>
          </a:p>
          <a:p>
            <a:pPr lvl="1" marL="441959" indent="-212090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Font typeface="Wingdings"/>
              <a:buChar char=""/>
              <a:tabLst>
                <a:tab pos="442595" algn="l"/>
              </a:tabLst>
            </a:pPr>
            <a:r>
              <a:rPr dirty="0" sz="1800">
                <a:latin typeface="Times New Roman"/>
                <a:cs typeface="Times New Roman"/>
              </a:rPr>
              <a:t>In separate</a:t>
            </a:r>
            <a:r>
              <a:rPr dirty="0" sz="1800" spc="-5">
                <a:latin typeface="Times New Roman"/>
                <a:cs typeface="Times New Roman"/>
              </a:rPr>
              <a:t> statement</a:t>
            </a:r>
            <a:endParaRPr sz="1800">
              <a:latin typeface="Times New Roman"/>
              <a:cs typeface="Times New Roman"/>
            </a:endParaRPr>
          </a:p>
          <a:p>
            <a:pPr lvl="1" marL="441959" indent="-21209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Font typeface="Wingdings"/>
              <a:buChar char=""/>
              <a:tabLst>
                <a:tab pos="442595" algn="l"/>
              </a:tabLst>
            </a:pPr>
            <a:r>
              <a:rPr dirty="0" sz="1800" spc="-5">
                <a:latin typeface="Times New Roman"/>
                <a:cs typeface="Times New Roman"/>
              </a:rPr>
              <a:t>Within </a:t>
            </a:r>
            <a:r>
              <a:rPr dirty="0" sz="1800">
                <a:latin typeface="Times New Roman"/>
                <a:cs typeface="Times New Roman"/>
              </a:rPr>
              <a:t>the equity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statement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</a:pP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001F5F"/>
              </a:buClr>
              <a:buFont typeface="Wingdings"/>
              <a:buChar char=""/>
            </a:pPr>
            <a:endParaRPr sz="21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Most firms choose the last</a:t>
            </a:r>
            <a:r>
              <a:rPr dirty="0" sz="2000" spc="-114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alternative</a:t>
            </a:r>
            <a:endParaRPr sz="2000">
              <a:latin typeface="Times New Roman"/>
              <a:cs typeface="Times New Roman"/>
            </a:endParaRPr>
          </a:p>
          <a:p>
            <a:pPr lvl="1" marL="441959" marR="981710" indent="-212090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Font typeface="Wingdings"/>
              <a:buChar char=""/>
              <a:tabLst>
                <a:tab pos="442595" algn="l"/>
              </a:tabLst>
            </a:pPr>
            <a:r>
              <a:rPr dirty="0" sz="1800">
                <a:latin typeface="Times New Roman"/>
                <a:cs typeface="Times New Roman"/>
              </a:rPr>
              <a:t>Effective 2012, only the </a:t>
            </a:r>
            <a:r>
              <a:rPr dirty="0" sz="1800" spc="-5">
                <a:latin typeface="Times New Roman"/>
                <a:cs typeface="Times New Roman"/>
              </a:rPr>
              <a:t>first two </a:t>
            </a:r>
            <a:r>
              <a:rPr dirty="0" sz="1800">
                <a:latin typeface="Times New Roman"/>
                <a:cs typeface="Times New Roman"/>
              </a:rPr>
              <a:t>options </a:t>
            </a:r>
            <a:r>
              <a:rPr dirty="0" sz="1800" spc="-5">
                <a:latin typeface="Times New Roman"/>
                <a:cs typeface="Times New Roman"/>
              </a:rPr>
              <a:t>will </a:t>
            </a:r>
            <a:r>
              <a:rPr dirty="0" sz="1800">
                <a:latin typeface="Times New Roman"/>
                <a:cs typeface="Times New Roman"/>
              </a:rPr>
              <a:t>be allowed; </a:t>
            </a:r>
            <a:r>
              <a:rPr dirty="0" sz="1800" spc="-5">
                <a:latin typeface="Times New Roman"/>
                <a:cs typeface="Times New Roman"/>
              </a:rPr>
              <a:t>same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  International Financial Reporting </a:t>
            </a:r>
            <a:r>
              <a:rPr dirty="0" sz="1800" spc="-5">
                <a:latin typeface="Times New Roman"/>
                <a:cs typeface="Times New Roman"/>
              </a:rPr>
              <a:t>Standards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(IFRS)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2946" y="379603"/>
            <a:ext cx="220853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Ratio</a:t>
            </a:r>
            <a:r>
              <a:rPr dirty="0" spc="-195"/>
              <a:t> </a:t>
            </a:r>
            <a:r>
              <a:rPr dirty="0" spc="-5"/>
              <a:t>Analysis</a:t>
            </a:r>
          </a:p>
        </p:txBody>
      </p:sp>
      <p:sp>
        <p:nvSpPr>
          <p:cNvPr id="3" name="object 3"/>
          <p:cNvSpPr/>
          <p:nvPr/>
        </p:nvSpPr>
        <p:spPr>
          <a:xfrm>
            <a:off x="2565027" y="2113319"/>
            <a:ext cx="1820545" cy="0"/>
          </a:xfrm>
          <a:custGeom>
            <a:avLst/>
            <a:gdLst/>
            <a:ahLst/>
            <a:cxnLst/>
            <a:rect l="l" t="t" r="r" b="b"/>
            <a:pathLst>
              <a:path w="1820545" h="0">
                <a:moveTo>
                  <a:pt x="0" y="0"/>
                </a:moveTo>
                <a:lnTo>
                  <a:pt x="1820062" y="0"/>
                </a:lnTo>
              </a:path>
            </a:pathLst>
          </a:custGeom>
          <a:ln w="91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072708" y="1850655"/>
            <a:ext cx="805180" cy="241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00" spc="60">
                <a:latin typeface="Times New Roman"/>
                <a:cs typeface="Times New Roman"/>
              </a:rPr>
              <a:t>D</a:t>
            </a:r>
            <a:r>
              <a:rPr dirty="0" sz="1400" spc="30">
                <a:latin typeface="Times New Roman"/>
                <a:cs typeface="Times New Roman"/>
              </a:rPr>
              <a:t>i</a:t>
            </a:r>
            <a:r>
              <a:rPr dirty="0" sz="1400" spc="25">
                <a:latin typeface="Times New Roman"/>
                <a:cs typeface="Times New Roman"/>
              </a:rPr>
              <a:t>v</a:t>
            </a:r>
            <a:r>
              <a:rPr dirty="0" sz="1400" spc="35">
                <a:latin typeface="Times New Roman"/>
                <a:cs typeface="Times New Roman"/>
              </a:rPr>
              <a:t>id</a:t>
            </a:r>
            <a:r>
              <a:rPr dirty="0" sz="1400" spc="30">
                <a:latin typeface="Times New Roman"/>
                <a:cs typeface="Times New Roman"/>
              </a:rPr>
              <a:t>e</a:t>
            </a:r>
            <a:r>
              <a:rPr dirty="0" sz="1400" spc="50">
                <a:latin typeface="Times New Roman"/>
                <a:cs typeface="Times New Roman"/>
              </a:rPr>
              <a:t>n</a:t>
            </a:r>
            <a:r>
              <a:rPr dirty="0" sz="1400" spc="45">
                <a:latin typeface="Times New Roman"/>
                <a:cs typeface="Times New Roman"/>
              </a:rPr>
              <a:t>d</a:t>
            </a:r>
            <a:r>
              <a:rPr dirty="0" sz="1400" spc="25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33463" y="1966413"/>
            <a:ext cx="1457325" cy="241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00" spc="40">
                <a:latin typeface="Times New Roman"/>
                <a:cs typeface="Times New Roman"/>
              </a:rPr>
              <a:t>Dividend </a:t>
            </a:r>
            <a:r>
              <a:rPr dirty="0" sz="1400" spc="35">
                <a:latin typeface="Times New Roman"/>
                <a:cs typeface="Times New Roman"/>
              </a:rPr>
              <a:t>Payout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4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61069" y="2109812"/>
            <a:ext cx="1824989" cy="241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00" spc="40">
                <a:latin typeface="Times New Roman"/>
                <a:cs typeface="Times New Roman"/>
              </a:rPr>
              <a:t>Comprehensive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35">
                <a:latin typeface="Times New Roman"/>
                <a:cs typeface="Times New Roman"/>
              </a:rPr>
              <a:t>Income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580127" y="2991124"/>
            <a:ext cx="2386965" cy="0"/>
          </a:xfrm>
          <a:custGeom>
            <a:avLst/>
            <a:gdLst/>
            <a:ahLst/>
            <a:cxnLst/>
            <a:rect l="l" t="t" r="r" b="b"/>
            <a:pathLst>
              <a:path w="2386965" h="0">
                <a:moveTo>
                  <a:pt x="0" y="0"/>
                </a:moveTo>
                <a:lnTo>
                  <a:pt x="2386854" y="0"/>
                </a:lnTo>
              </a:path>
            </a:pathLst>
          </a:custGeom>
          <a:ln w="87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991008" y="2685327"/>
            <a:ext cx="4017645" cy="54419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455"/>
              </a:spcBef>
            </a:pPr>
            <a:r>
              <a:rPr dirty="0" baseline="-35714" sz="2100" spc="37">
                <a:latin typeface="Times New Roman"/>
                <a:cs typeface="Times New Roman"/>
              </a:rPr>
              <a:t>Total </a:t>
            </a:r>
            <a:r>
              <a:rPr dirty="0" baseline="-35714" sz="2100" spc="22">
                <a:latin typeface="Times New Roman"/>
                <a:cs typeface="Times New Roman"/>
              </a:rPr>
              <a:t>Payout </a:t>
            </a:r>
            <a:r>
              <a:rPr dirty="0" baseline="-35714" sz="2100" spc="44">
                <a:latin typeface="Times New Roman"/>
                <a:cs typeface="Times New Roman"/>
              </a:rPr>
              <a:t>Ratio= </a:t>
            </a:r>
            <a:r>
              <a:rPr dirty="0" sz="1400" spc="25">
                <a:latin typeface="Times New Roman"/>
                <a:cs typeface="Times New Roman"/>
              </a:rPr>
              <a:t>Dividends </a:t>
            </a:r>
            <a:r>
              <a:rPr dirty="0" sz="1400" spc="40">
                <a:latin typeface="Times New Roman"/>
                <a:cs typeface="Times New Roman"/>
              </a:rPr>
              <a:t>+ </a:t>
            </a:r>
            <a:r>
              <a:rPr dirty="0" sz="1400" spc="30">
                <a:latin typeface="Times New Roman"/>
                <a:cs typeface="Times New Roman"/>
              </a:rPr>
              <a:t>Stock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Repurchases</a:t>
            </a:r>
            <a:endParaRPr sz="1400">
              <a:latin typeface="Times New Roman"/>
              <a:cs typeface="Times New Roman"/>
            </a:endParaRPr>
          </a:p>
          <a:p>
            <a:pPr marL="1904364">
              <a:lnSpc>
                <a:spcPct val="100000"/>
              </a:lnSpc>
              <a:spcBef>
                <a:spcPts val="360"/>
              </a:spcBef>
            </a:pPr>
            <a:r>
              <a:rPr dirty="0" sz="1400" spc="25">
                <a:latin typeface="Times New Roman"/>
                <a:cs typeface="Times New Roman"/>
              </a:rPr>
              <a:t>Comprehensive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Income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075871" y="3870455"/>
            <a:ext cx="2423160" cy="0"/>
          </a:xfrm>
          <a:custGeom>
            <a:avLst/>
            <a:gdLst/>
            <a:ahLst/>
            <a:cxnLst/>
            <a:rect l="l" t="t" r="r" b="b"/>
            <a:pathLst>
              <a:path w="2423160" h="0">
                <a:moveTo>
                  <a:pt x="0" y="0"/>
                </a:moveTo>
                <a:lnTo>
                  <a:pt x="2422720" y="0"/>
                </a:lnTo>
              </a:path>
            </a:pathLst>
          </a:custGeom>
          <a:ln w="87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4655785" y="3607792"/>
            <a:ext cx="781050" cy="241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00" spc="15">
                <a:latin typeface="Times New Roman"/>
                <a:cs typeface="Times New Roman"/>
              </a:rPr>
              <a:t>Dividends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32271" y="3723550"/>
            <a:ext cx="2022475" cy="241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00" spc="15">
                <a:latin typeface="Times New Roman"/>
                <a:cs typeface="Times New Roman"/>
              </a:rPr>
              <a:t>Dividends-to-Book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15">
                <a:latin typeface="Times New Roman"/>
                <a:cs typeface="Times New Roman"/>
              </a:rPr>
              <a:t>Value=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74616" y="3866949"/>
            <a:ext cx="2393315" cy="241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00" spc="20">
                <a:latin typeface="Times New Roman"/>
                <a:cs typeface="Times New Roman"/>
              </a:rPr>
              <a:t>Book </a:t>
            </a:r>
            <a:r>
              <a:rPr dirty="0" sz="1400" spc="15">
                <a:latin typeface="Times New Roman"/>
                <a:cs typeface="Times New Roman"/>
              </a:rPr>
              <a:t>Value </a:t>
            </a:r>
            <a:r>
              <a:rPr dirty="0" sz="1400" spc="20">
                <a:latin typeface="Times New Roman"/>
                <a:cs typeface="Times New Roman"/>
              </a:rPr>
              <a:t>of </a:t>
            </a:r>
            <a:r>
              <a:rPr dirty="0" sz="1400" spc="40">
                <a:latin typeface="Times New Roman"/>
                <a:cs typeface="Times New Roman"/>
              </a:rPr>
              <a:t>CSE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15">
                <a:latin typeface="Times New Roman"/>
                <a:cs typeface="Times New Roman"/>
              </a:rPr>
              <a:t>+Dividends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00093" y="3899251"/>
            <a:ext cx="1504315" cy="1993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45"/>
              </a:lnSpc>
            </a:pPr>
            <a:r>
              <a:rPr dirty="0" sz="1400" spc="20">
                <a:latin typeface="Times New Roman"/>
                <a:cs typeface="Times New Roman"/>
              </a:rPr>
              <a:t>+Stock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Repurchases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336698" y="4757118"/>
            <a:ext cx="4119879" cy="0"/>
          </a:xfrm>
          <a:custGeom>
            <a:avLst/>
            <a:gdLst/>
            <a:ahLst/>
            <a:cxnLst/>
            <a:rect l="l" t="t" r="r" b="b"/>
            <a:pathLst>
              <a:path w="4119879" h="0">
                <a:moveTo>
                  <a:pt x="0" y="0"/>
                </a:moveTo>
                <a:lnTo>
                  <a:pt x="4119656" y="0"/>
                </a:lnTo>
              </a:path>
            </a:pathLst>
          </a:custGeom>
          <a:ln w="91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4284652" y="4494912"/>
            <a:ext cx="2218055" cy="241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00" spc="40">
                <a:latin typeface="Times New Roman"/>
                <a:cs typeface="Times New Roman"/>
              </a:rPr>
              <a:t>Dividends+StockRepurchses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30300" y="4610365"/>
            <a:ext cx="2277745" cy="241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00" spc="40">
                <a:latin typeface="Times New Roman"/>
                <a:cs typeface="Times New Roman"/>
              </a:rPr>
              <a:t>Total </a:t>
            </a:r>
            <a:r>
              <a:rPr dirty="0" sz="1400" spc="30">
                <a:latin typeface="Times New Roman"/>
                <a:cs typeface="Times New Roman"/>
              </a:rPr>
              <a:t>Payout-to-Book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35">
                <a:latin typeface="Times New Roman"/>
                <a:cs typeface="Times New Roman"/>
              </a:rPr>
              <a:t>Value=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336237" y="4753611"/>
            <a:ext cx="4121150" cy="241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00" spc="45">
                <a:latin typeface="Times New Roman"/>
                <a:cs typeface="Times New Roman"/>
              </a:rPr>
              <a:t>Book </a:t>
            </a:r>
            <a:r>
              <a:rPr dirty="0" sz="1400" spc="35">
                <a:latin typeface="Times New Roman"/>
                <a:cs typeface="Times New Roman"/>
              </a:rPr>
              <a:t>Value of </a:t>
            </a:r>
            <a:r>
              <a:rPr dirty="0" sz="1400" spc="55">
                <a:latin typeface="Times New Roman"/>
                <a:cs typeface="Times New Roman"/>
              </a:rPr>
              <a:t>CSE </a:t>
            </a:r>
            <a:r>
              <a:rPr dirty="0" sz="1400" spc="40">
                <a:latin typeface="Times New Roman"/>
                <a:cs typeface="Times New Roman"/>
              </a:rPr>
              <a:t>+ </a:t>
            </a:r>
            <a:r>
              <a:rPr dirty="0" sz="1400" spc="35">
                <a:latin typeface="Times New Roman"/>
                <a:cs typeface="Times New Roman"/>
              </a:rPr>
              <a:t>Dividends </a:t>
            </a:r>
            <a:r>
              <a:rPr dirty="0" sz="1400" spc="40">
                <a:latin typeface="Times New Roman"/>
                <a:cs typeface="Times New Roman"/>
              </a:rPr>
              <a:t>+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StockRepurchases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391492" y="5640008"/>
            <a:ext cx="2756535" cy="0"/>
          </a:xfrm>
          <a:custGeom>
            <a:avLst/>
            <a:gdLst/>
            <a:ahLst/>
            <a:cxnLst/>
            <a:rect l="l" t="t" r="r" b="b"/>
            <a:pathLst>
              <a:path w="2756535" h="0">
                <a:moveTo>
                  <a:pt x="0" y="0"/>
                </a:moveTo>
                <a:lnTo>
                  <a:pt x="2756525" y="0"/>
                </a:lnTo>
              </a:path>
            </a:pathLst>
          </a:custGeom>
          <a:ln w="91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1007666" y="5493148"/>
            <a:ext cx="6262370" cy="241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dirty="0" sz="1400" spc="40">
                <a:latin typeface="Times New Roman"/>
                <a:cs typeface="Times New Roman"/>
              </a:rPr>
              <a:t>Retention Ratio= </a:t>
            </a:r>
            <a:r>
              <a:rPr dirty="0" baseline="35714" sz="2100" spc="60">
                <a:latin typeface="Times New Roman"/>
                <a:cs typeface="Times New Roman"/>
              </a:rPr>
              <a:t>Comprehensive </a:t>
            </a:r>
            <a:r>
              <a:rPr dirty="0" baseline="35714" sz="2100" spc="52">
                <a:latin typeface="Times New Roman"/>
                <a:cs typeface="Times New Roman"/>
              </a:rPr>
              <a:t>Income </a:t>
            </a:r>
            <a:r>
              <a:rPr dirty="0" baseline="35714" sz="2100" spc="37">
                <a:latin typeface="Times New Roman"/>
                <a:cs typeface="Times New Roman"/>
              </a:rPr>
              <a:t>- </a:t>
            </a:r>
            <a:r>
              <a:rPr dirty="0" baseline="35714" sz="2100" spc="52">
                <a:latin typeface="Times New Roman"/>
                <a:cs typeface="Times New Roman"/>
              </a:rPr>
              <a:t>Dividends </a:t>
            </a:r>
            <a:r>
              <a:rPr dirty="0" sz="1400" spc="40">
                <a:latin typeface="Times New Roman"/>
                <a:cs typeface="Times New Roman"/>
              </a:rPr>
              <a:t>=1- Dividend </a:t>
            </a:r>
            <a:r>
              <a:rPr dirty="0" sz="1400" spc="35">
                <a:latin typeface="Times New Roman"/>
                <a:cs typeface="Times New Roman"/>
              </a:rPr>
              <a:t>Payout</a:t>
            </a:r>
            <a:r>
              <a:rPr dirty="0" sz="1400" spc="-114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Ratio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55909" y="5636532"/>
            <a:ext cx="1822450" cy="241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00" spc="40">
                <a:latin typeface="Times New Roman"/>
                <a:cs typeface="Times New Roman"/>
              </a:rPr>
              <a:t>Comprehensive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35">
                <a:latin typeface="Times New Roman"/>
                <a:cs typeface="Times New Roman"/>
              </a:rPr>
              <a:t>Income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63041" y="1282953"/>
            <a:ext cx="27241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 i="1">
                <a:solidFill>
                  <a:srgbClr val="0000CC"/>
                </a:solidFill>
                <a:latin typeface="Times New Roman"/>
                <a:cs typeface="Times New Roman"/>
              </a:rPr>
              <a:t>Payout and Retention</a:t>
            </a:r>
            <a:r>
              <a:rPr dirty="0" sz="1800" spc="-110" b="1" i="1"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dirty="0" sz="1800" b="1" i="1">
                <a:solidFill>
                  <a:srgbClr val="0000CC"/>
                </a:solidFill>
                <a:latin typeface="Times New Roman"/>
                <a:cs typeface="Times New Roman"/>
              </a:rPr>
              <a:t>Ratios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498591" y="3611879"/>
            <a:ext cx="1659889" cy="524510"/>
          </a:xfrm>
          <a:custGeom>
            <a:avLst/>
            <a:gdLst/>
            <a:ahLst/>
            <a:cxnLst/>
            <a:rect l="l" t="t" r="r" b="b"/>
            <a:pathLst>
              <a:path w="1659890" h="524510">
                <a:moveTo>
                  <a:pt x="0" y="524256"/>
                </a:moveTo>
                <a:lnTo>
                  <a:pt x="1659636" y="524256"/>
                </a:lnTo>
                <a:lnTo>
                  <a:pt x="1659636" y="0"/>
                </a:lnTo>
                <a:lnTo>
                  <a:pt x="0" y="0"/>
                </a:lnTo>
                <a:lnTo>
                  <a:pt x="0" y="52425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9573" y="294843"/>
            <a:ext cx="4056379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Ratio Analysis</a:t>
            </a:r>
            <a:r>
              <a:rPr dirty="0" spc="-45"/>
              <a:t> </a:t>
            </a:r>
            <a:r>
              <a:rPr dirty="0"/>
              <a:t>(continued)</a:t>
            </a:r>
          </a:p>
        </p:txBody>
      </p:sp>
      <p:sp>
        <p:nvSpPr>
          <p:cNvPr id="3" name="object 3"/>
          <p:cNvSpPr/>
          <p:nvPr/>
        </p:nvSpPr>
        <p:spPr>
          <a:xfrm>
            <a:off x="1703424" y="2314098"/>
            <a:ext cx="120650" cy="0"/>
          </a:xfrm>
          <a:custGeom>
            <a:avLst/>
            <a:gdLst/>
            <a:ahLst/>
            <a:cxnLst/>
            <a:rect l="l" t="t" r="r" b="b"/>
            <a:pathLst>
              <a:path w="120650" h="0">
                <a:moveTo>
                  <a:pt x="0" y="0"/>
                </a:moveTo>
                <a:lnTo>
                  <a:pt x="120076" y="0"/>
                </a:lnTo>
              </a:path>
            </a:pathLst>
          </a:custGeom>
          <a:ln w="45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39832" y="2061810"/>
            <a:ext cx="2113280" cy="0"/>
          </a:xfrm>
          <a:custGeom>
            <a:avLst/>
            <a:gdLst/>
            <a:ahLst/>
            <a:cxnLst/>
            <a:rect l="l" t="t" r="r" b="b"/>
            <a:pathLst>
              <a:path w="2113279" h="0">
                <a:moveTo>
                  <a:pt x="0" y="0"/>
                </a:moveTo>
                <a:lnTo>
                  <a:pt x="2112675" y="0"/>
                </a:lnTo>
              </a:path>
            </a:pathLst>
          </a:custGeom>
          <a:ln w="100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114700" y="2037200"/>
            <a:ext cx="57785" cy="162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00">
                <a:latin typeface="Times New Roman"/>
                <a:cs typeface="Times New Roman"/>
              </a:rPr>
              <a:t>t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13524" y="2093104"/>
            <a:ext cx="1321435" cy="3359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dirty="0" baseline="-2777" sz="3000" spc="-52">
                <a:latin typeface="Symbol"/>
                <a:cs typeface="Symbol"/>
              </a:rPr>
              <a:t></a:t>
            </a:r>
            <a:r>
              <a:rPr dirty="0" sz="1550" spc="30">
                <a:latin typeface="Times New Roman"/>
                <a:cs typeface="Times New Roman"/>
              </a:rPr>
              <a:t>C</a:t>
            </a:r>
            <a:r>
              <a:rPr dirty="0" sz="1550" spc="30">
                <a:latin typeface="Times New Roman"/>
                <a:cs typeface="Times New Roman"/>
              </a:rPr>
              <a:t>S</a:t>
            </a:r>
            <a:r>
              <a:rPr dirty="0" sz="1550" spc="120">
                <a:latin typeface="Times New Roman"/>
                <a:cs typeface="Times New Roman"/>
              </a:rPr>
              <a:t>E</a:t>
            </a:r>
            <a:r>
              <a:rPr dirty="0" baseline="-24691" sz="1350">
                <a:latin typeface="Times New Roman"/>
                <a:cs typeface="Times New Roman"/>
              </a:rPr>
              <a:t>t</a:t>
            </a:r>
            <a:r>
              <a:rPr dirty="0" baseline="-24691" sz="1350" spc="30">
                <a:latin typeface="Times New Roman"/>
                <a:cs typeface="Times New Roman"/>
              </a:rPr>
              <a:t> </a:t>
            </a:r>
            <a:r>
              <a:rPr dirty="0" sz="1550" spc="15">
                <a:latin typeface="Times New Roman"/>
                <a:cs typeface="Times New Roman"/>
              </a:rPr>
              <a:t>+</a:t>
            </a:r>
            <a:r>
              <a:rPr dirty="0" sz="1550" spc="30">
                <a:latin typeface="Times New Roman"/>
                <a:cs typeface="Times New Roman"/>
              </a:rPr>
              <a:t>C</a:t>
            </a:r>
            <a:r>
              <a:rPr dirty="0" sz="1550" spc="30">
                <a:latin typeface="Times New Roman"/>
                <a:cs typeface="Times New Roman"/>
              </a:rPr>
              <a:t>S</a:t>
            </a:r>
            <a:r>
              <a:rPr dirty="0" sz="1550" spc="130">
                <a:latin typeface="Times New Roman"/>
                <a:cs typeface="Times New Roman"/>
              </a:rPr>
              <a:t>E</a:t>
            </a:r>
            <a:r>
              <a:rPr dirty="0" baseline="-24691" sz="1350" spc="7">
                <a:latin typeface="Times New Roman"/>
                <a:cs typeface="Times New Roman"/>
              </a:rPr>
              <a:t>t</a:t>
            </a:r>
            <a:r>
              <a:rPr dirty="0" baseline="-24691" sz="1350" spc="-30">
                <a:latin typeface="Times New Roman"/>
                <a:cs typeface="Times New Roman"/>
              </a:rPr>
              <a:t>-</a:t>
            </a:r>
            <a:r>
              <a:rPr dirty="0" baseline="-24691" sz="1350">
                <a:latin typeface="Times New Roman"/>
                <a:cs typeface="Times New Roman"/>
              </a:rPr>
              <a:t>1</a:t>
            </a:r>
            <a:r>
              <a:rPr dirty="0" baseline="-24691" sz="1350" spc="-44">
                <a:latin typeface="Times New Roman"/>
                <a:cs typeface="Times New Roman"/>
              </a:rPr>
              <a:t> </a:t>
            </a:r>
            <a:r>
              <a:rPr dirty="0" baseline="-2777" sz="3000" spc="-232">
                <a:latin typeface="Symbol"/>
                <a:cs typeface="Symbol"/>
              </a:rPr>
              <a:t></a:t>
            </a:r>
            <a:endParaRPr baseline="-2777" sz="30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00390" y="1990247"/>
            <a:ext cx="127635" cy="58039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1550" spc="5">
                <a:latin typeface="Times New Roman"/>
                <a:cs typeface="Times New Roman"/>
              </a:rPr>
              <a:t>1</a:t>
            </a:r>
            <a:endParaRPr sz="155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325"/>
              </a:spcBef>
            </a:pPr>
            <a:r>
              <a:rPr dirty="0" sz="1550" spc="5">
                <a:latin typeface="Times New Roman"/>
                <a:cs typeface="Times New Roman"/>
              </a:rPr>
              <a:t>2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4192" y="1311655"/>
            <a:ext cx="3093720" cy="723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dirty="0" sz="1800" spc="-5" b="1" i="1">
                <a:solidFill>
                  <a:srgbClr val="0000CC"/>
                </a:solidFill>
                <a:latin typeface="Times New Roman"/>
                <a:cs typeface="Times New Roman"/>
              </a:rPr>
              <a:t>Shareholder </a:t>
            </a:r>
            <a:r>
              <a:rPr dirty="0" sz="1800" b="1" i="1">
                <a:solidFill>
                  <a:srgbClr val="0000CC"/>
                </a:solidFill>
                <a:latin typeface="Times New Roman"/>
                <a:cs typeface="Times New Roman"/>
              </a:rPr>
              <a:t>Profitability</a:t>
            </a:r>
            <a:r>
              <a:rPr dirty="0" sz="1800" spc="-40" b="1" i="1"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dirty="0" sz="1800" b="1" i="1">
                <a:solidFill>
                  <a:srgbClr val="0000CC"/>
                </a:solidFill>
                <a:latin typeface="Times New Roman"/>
                <a:cs typeface="Times New Roman"/>
              </a:rPr>
              <a:t>Ratio</a:t>
            </a:r>
            <a:endParaRPr sz="1800">
              <a:latin typeface="Times New Roman"/>
              <a:cs typeface="Times New Roman"/>
            </a:endParaRPr>
          </a:p>
          <a:p>
            <a:pPr marL="200660">
              <a:lnSpc>
                <a:spcPct val="100000"/>
              </a:lnSpc>
              <a:spcBef>
                <a:spcPts val="1475"/>
              </a:spcBef>
            </a:pPr>
            <a:r>
              <a:rPr dirty="0" baseline="-35842" sz="2325" spc="30">
                <a:latin typeface="Times New Roman"/>
                <a:cs typeface="Times New Roman"/>
              </a:rPr>
              <a:t>ROCE </a:t>
            </a:r>
            <a:r>
              <a:rPr dirty="0" baseline="-35842" sz="2325" spc="7">
                <a:latin typeface="Times New Roman"/>
                <a:cs typeface="Times New Roman"/>
              </a:rPr>
              <a:t>= </a:t>
            </a:r>
            <a:r>
              <a:rPr dirty="0" sz="1550" spc="10">
                <a:latin typeface="Times New Roman"/>
                <a:cs typeface="Times New Roman"/>
              </a:rPr>
              <a:t>Comprehensive</a:t>
            </a:r>
            <a:r>
              <a:rPr dirty="0" sz="1550" spc="-240">
                <a:latin typeface="Times New Roman"/>
                <a:cs typeface="Times New Roman"/>
              </a:rPr>
              <a:t> </a:t>
            </a:r>
            <a:r>
              <a:rPr dirty="0" sz="1550" spc="20">
                <a:latin typeface="Times New Roman"/>
                <a:cs typeface="Times New Roman"/>
              </a:rPr>
              <a:t>Earnings</a:t>
            </a:r>
            <a:r>
              <a:rPr dirty="0" baseline="-24691" sz="1350" spc="30">
                <a:latin typeface="Times New Roman"/>
                <a:cs typeface="Times New Roman"/>
              </a:rPr>
              <a:t>t</a:t>
            </a:r>
            <a:endParaRPr baseline="-24691" sz="1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290275" y="3618243"/>
            <a:ext cx="2470150" cy="0"/>
          </a:xfrm>
          <a:custGeom>
            <a:avLst/>
            <a:gdLst/>
            <a:ahLst/>
            <a:cxnLst/>
            <a:rect l="l" t="t" r="r" b="b"/>
            <a:pathLst>
              <a:path w="2470150" h="0">
                <a:moveTo>
                  <a:pt x="0" y="0"/>
                </a:moveTo>
                <a:lnTo>
                  <a:pt x="2469764" y="0"/>
                </a:lnTo>
              </a:path>
            </a:pathLst>
          </a:custGeom>
          <a:ln w="922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308941" y="4504134"/>
            <a:ext cx="1259840" cy="0"/>
          </a:xfrm>
          <a:custGeom>
            <a:avLst/>
            <a:gdLst/>
            <a:ahLst/>
            <a:cxnLst/>
            <a:rect l="l" t="t" r="r" b="b"/>
            <a:pathLst>
              <a:path w="1259839" h="0">
                <a:moveTo>
                  <a:pt x="0" y="0"/>
                </a:moveTo>
                <a:lnTo>
                  <a:pt x="1259478" y="0"/>
                </a:lnTo>
              </a:path>
            </a:pathLst>
          </a:custGeom>
          <a:ln w="922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747573" y="4504134"/>
            <a:ext cx="4813300" cy="0"/>
          </a:xfrm>
          <a:custGeom>
            <a:avLst/>
            <a:gdLst/>
            <a:ahLst/>
            <a:cxnLst/>
            <a:rect l="l" t="t" r="r" b="b"/>
            <a:pathLst>
              <a:path w="4813300" h="0">
                <a:moveTo>
                  <a:pt x="0" y="0"/>
                </a:moveTo>
                <a:lnTo>
                  <a:pt x="4812883" y="0"/>
                </a:lnTo>
              </a:path>
            </a:pathLst>
          </a:custGeom>
          <a:ln w="922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447243" y="2810636"/>
            <a:ext cx="8163559" cy="195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dirty="0" sz="1800" spc="-5" b="1" i="1">
                <a:solidFill>
                  <a:srgbClr val="0000CC"/>
                </a:solidFill>
                <a:latin typeface="Times New Roman"/>
                <a:cs typeface="Times New Roman"/>
              </a:rPr>
              <a:t>Growth </a:t>
            </a:r>
            <a:r>
              <a:rPr dirty="0" sz="1800" b="1" i="1">
                <a:solidFill>
                  <a:srgbClr val="0000CC"/>
                </a:solidFill>
                <a:latin typeface="Times New Roman"/>
                <a:cs typeface="Times New Roman"/>
              </a:rPr>
              <a:t>Ratios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50">
              <a:latin typeface="Times New Roman"/>
              <a:cs typeface="Times New Roman"/>
            </a:endParaRPr>
          </a:p>
          <a:p>
            <a:pPr marL="85725">
              <a:lnSpc>
                <a:spcPct val="100000"/>
              </a:lnSpc>
            </a:pPr>
            <a:r>
              <a:rPr dirty="0" baseline="-35842" sz="2325" spc="-7">
                <a:latin typeface="Times New Roman"/>
                <a:cs typeface="Times New Roman"/>
              </a:rPr>
              <a:t>Net </a:t>
            </a:r>
            <a:r>
              <a:rPr dirty="0" baseline="-35842" sz="2325" spc="-15">
                <a:latin typeface="Times New Roman"/>
                <a:cs typeface="Times New Roman"/>
              </a:rPr>
              <a:t>Investment </a:t>
            </a:r>
            <a:r>
              <a:rPr dirty="0" baseline="-35842" sz="2325">
                <a:latin typeface="Times New Roman"/>
                <a:cs typeface="Times New Roman"/>
              </a:rPr>
              <a:t>Rate= </a:t>
            </a:r>
            <a:r>
              <a:rPr dirty="0" sz="1550">
                <a:latin typeface="Times New Roman"/>
                <a:cs typeface="Times New Roman"/>
              </a:rPr>
              <a:t>Transactions </a:t>
            </a:r>
            <a:r>
              <a:rPr dirty="0" sz="1550" spc="5">
                <a:latin typeface="Times New Roman"/>
                <a:cs typeface="Times New Roman"/>
              </a:rPr>
              <a:t>with</a:t>
            </a:r>
            <a:r>
              <a:rPr dirty="0" sz="1550" spc="-95">
                <a:latin typeface="Times New Roman"/>
                <a:cs typeface="Times New Roman"/>
              </a:rPr>
              <a:t> </a:t>
            </a:r>
            <a:r>
              <a:rPr dirty="0" sz="1550" spc="-10">
                <a:latin typeface="Times New Roman"/>
                <a:cs typeface="Times New Roman"/>
              </a:rPr>
              <a:t>shareholders</a:t>
            </a:r>
            <a:endParaRPr sz="1550">
              <a:latin typeface="Times New Roman"/>
              <a:cs typeface="Times New Roman"/>
            </a:endParaRPr>
          </a:p>
          <a:p>
            <a:pPr marL="1858645">
              <a:lnSpc>
                <a:spcPct val="100000"/>
              </a:lnSpc>
              <a:spcBef>
                <a:spcPts val="385"/>
              </a:spcBef>
            </a:pPr>
            <a:r>
              <a:rPr dirty="0" sz="1550">
                <a:latin typeface="Times New Roman"/>
                <a:cs typeface="Times New Roman"/>
              </a:rPr>
              <a:t>Beginning Book </a:t>
            </a:r>
            <a:r>
              <a:rPr dirty="0" sz="1550" spc="-5">
                <a:latin typeface="Times New Roman"/>
                <a:cs typeface="Times New Roman"/>
              </a:rPr>
              <a:t>Value </a:t>
            </a:r>
            <a:r>
              <a:rPr dirty="0" sz="1550" spc="10">
                <a:latin typeface="Times New Roman"/>
                <a:cs typeface="Times New Roman"/>
              </a:rPr>
              <a:t>of</a:t>
            </a:r>
            <a:r>
              <a:rPr dirty="0" sz="1550" spc="-195">
                <a:latin typeface="Times New Roman"/>
                <a:cs typeface="Times New Roman"/>
              </a:rPr>
              <a:t> </a:t>
            </a:r>
            <a:r>
              <a:rPr dirty="0" sz="1550" spc="15">
                <a:latin typeface="Times New Roman"/>
                <a:cs typeface="Times New Roman"/>
              </a:rPr>
              <a:t>CSE</a:t>
            </a:r>
            <a:endParaRPr sz="15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50">
              <a:latin typeface="Times New Roman"/>
              <a:cs typeface="Times New Roman"/>
            </a:endParaRPr>
          </a:p>
          <a:p>
            <a:pPr marL="1873885" marR="55880" indent="-1797050">
              <a:lnSpc>
                <a:spcPct val="120300"/>
              </a:lnSpc>
              <a:tabLst>
                <a:tab pos="5085080" algn="l"/>
              </a:tabLst>
            </a:pPr>
            <a:r>
              <a:rPr dirty="0" baseline="-35842" sz="2325">
                <a:latin typeface="Times New Roman"/>
                <a:cs typeface="Times New Roman"/>
              </a:rPr>
              <a:t>Growth</a:t>
            </a:r>
            <a:r>
              <a:rPr dirty="0" baseline="-35842" sz="2325" spc="-44">
                <a:latin typeface="Times New Roman"/>
                <a:cs typeface="Times New Roman"/>
              </a:rPr>
              <a:t> </a:t>
            </a:r>
            <a:r>
              <a:rPr dirty="0" baseline="-35842" sz="2325" spc="7">
                <a:latin typeface="Times New Roman"/>
                <a:cs typeface="Times New Roman"/>
              </a:rPr>
              <a:t>Rate</a:t>
            </a:r>
            <a:r>
              <a:rPr dirty="0" baseline="-35842" sz="2325" spc="-60">
                <a:latin typeface="Times New Roman"/>
                <a:cs typeface="Times New Roman"/>
              </a:rPr>
              <a:t> </a:t>
            </a:r>
            <a:r>
              <a:rPr dirty="0" baseline="-35842" sz="2325" spc="15">
                <a:latin typeface="Times New Roman"/>
                <a:cs typeface="Times New Roman"/>
              </a:rPr>
              <a:t>of</a:t>
            </a:r>
            <a:r>
              <a:rPr dirty="0" baseline="-35842" sz="2325" spc="-44">
                <a:latin typeface="Times New Roman"/>
                <a:cs typeface="Times New Roman"/>
              </a:rPr>
              <a:t> </a:t>
            </a:r>
            <a:r>
              <a:rPr dirty="0" baseline="-35842" sz="2325" spc="15">
                <a:latin typeface="Times New Roman"/>
                <a:cs typeface="Times New Roman"/>
              </a:rPr>
              <a:t>CSE=</a:t>
            </a:r>
            <a:r>
              <a:rPr dirty="0" baseline="-35842" sz="2325" spc="30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Change</a:t>
            </a:r>
            <a:r>
              <a:rPr dirty="0" sz="1550" spc="-40">
                <a:latin typeface="Times New Roman"/>
                <a:cs typeface="Times New Roman"/>
              </a:rPr>
              <a:t> </a:t>
            </a:r>
            <a:r>
              <a:rPr dirty="0" sz="1550" spc="15">
                <a:latin typeface="Times New Roman"/>
                <a:cs typeface="Times New Roman"/>
              </a:rPr>
              <a:t>in</a:t>
            </a:r>
            <a:r>
              <a:rPr dirty="0" sz="1550" spc="-30">
                <a:latin typeface="Times New Roman"/>
                <a:cs typeface="Times New Roman"/>
              </a:rPr>
              <a:t> </a:t>
            </a:r>
            <a:r>
              <a:rPr dirty="0" sz="1550" spc="15">
                <a:latin typeface="Times New Roman"/>
                <a:cs typeface="Times New Roman"/>
              </a:rPr>
              <a:t>CSE</a:t>
            </a:r>
            <a:r>
              <a:rPr dirty="0" sz="1550" spc="5">
                <a:latin typeface="Times New Roman"/>
                <a:cs typeface="Times New Roman"/>
              </a:rPr>
              <a:t> </a:t>
            </a:r>
            <a:r>
              <a:rPr dirty="0" baseline="-35842" sz="2325" spc="52">
                <a:latin typeface="Times New Roman"/>
                <a:cs typeface="Times New Roman"/>
              </a:rPr>
              <a:t>=</a:t>
            </a:r>
            <a:r>
              <a:rPr dirty="0" baseline="-35842" sz="2325" spc="-120">
                <a:latin typeface="Times New Roman"/>
                <a:cs typeface="Times New Roman"/>
              </a:rPr>
              <a:t> </a:t>
            </a:r>
            <a:r>
              <a:rPr dirty="0" sz="1550" spc="-5">
                <a:latin typeface="Times New Roman"/>
                <a:cs typeface="Times New Roman"/>
              </a:rPr>
              <a:t>Comprehensive</a:t>
            </a:r>
            <a:r>
              <a:rPr dirty="0" sz="1550" spc="-40">
                <a:latin typeface="Times New Roman"/>
                <a:cs typeface="Times New Roman"/>
              </a:rPr>
              <a:t> </a:t>
            </a:r>
            <a:r>
              <a:rPr dirty="0" sz="1550" spc="-10">
                <a:latin typeface="Times New Roman"/>
                <a:cs typeface="Times New Roman"/>
              </a:rPr>
              <a:t>Income+Net </a:t>
            </a:r>
            <a:r>
              <a:rPr dirty="0" sz="1550" spc="5">
                <a:latin typeface="Times New Roman"/>
                <a:cs typeface="Times New Roman"/>
              </a:rPr>
              <a:t>Transactions</a:t>
            </a:r>
            <a:r>
              <a:rPr dirty="0" sz="1550" spc="-20">
                <a:latin typeface="Times New Roman"/>
                <a:cs typeface="Times New Roman"/>
              </a:rPr>
              <a:t> </a:t>
            </a:r>
            <a:r>
              <a:rPr dirty="0" sz="1550" spc="5">
                <a:latin typeface="Times New Roman"/>
                <a:cs typeface="Times New Roman"/>
              </a:rPr>
              <a:t>with</a:t>
            </a:r>
            <a:r>
              <a:rPr dirty="0" sz="1550" spc="-30">
                <a:latin typeface="Times New Roman"/>
                <a:cs typeface="Times New Roman"/>
              </a:rPr>
              <a:t> </a:t>
            </a:r>
            <a:r>
              <a:rPr dirty="0" sz="1550" spc="-5">
                <a:latin typeface="Times New Roman"/>
                <a:cs typeface="Times New Roman"/>
              </a:rPr>
              <a:t>Shareholders  </a:t>
            </a:r>
            <a:r>
              <a:rPr dirty="0" sz="1550">
                <a:latin typeface="Times New Roman"/>
                <a:cs typeface="Times New Roman"/>
              </a:rPr>
              <a:t>Beginning</a:t>
            </a:r>
            <a:r>
              <a:rPr dirty="0" sz="1550" spc="-35">
                <a:latin typeface="Times New Roman"/>
                <a:cs typeface="Times New Roman"/>
              </a:rPr>
              <a:t> </a:t>
            </a:r>
            <a:r>
              <a:rPr dirty="0" sz="1550" spc="15">
                <a:latin typeface="Times New Roman"/>
                <a:cs typeface="Times New Roman"/>
              </a:rPr>
              <a:t>CSE	</a:t>
            </a:r>
            <a:r>
              <a:rPr dirty="0" sz="1550">
                <a:latin typeface="Times New Roman"/>
                <a:cs typeface="Times New Roman"/>
              </a:rPr>
              <a:t>Beginning</a:t>
            </a:r>
            <a:r>
              <a:rPr dirty="0" sz="1550" spc="-35">
                <a:latin typeface="Times New Roman"/>
                <a:cs typeface="Times New Roman"/>
              </a:rPr>
              <a:t> </a:t>
            </a:r>
            <a:r>
              <a:rPr dirty="0" sz="1550" spc="15">
                <a:latin typeface="Times New Roman"/>
                <a:cs typeface="Times New Roman"/>
              </a:rPr>
              <a:t>CSE</a:t>
            </a:r>
            <a:endParaRPr sz="1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3801" y="304927"/>
            <a:ext cx="33254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Hidden Dirty</a:t>
            </a:r>
            <a:r>
              <a:rPr dirty="0" spc="-20"/>
              <a:t> </a:t>
            </a:r>
            <a:r>
              <a:rPr dirty="0" spc="-5"/>
              <a:t>Surplus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0583" y="1285113"/>
            <a:ext cx="8089265" cy="36233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marR="508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distinctions </a:t>
            </a:r>
            <a:r>
              <a:rPr dirty="0" sz="2000">
                <a:latin typeface="Times New Roman"/>
                <a:cs typeface="Times New Roman"/>
              </a:rPr>
              <a:t>between </a:t>
            </a:r>
            <a:r>
              <a:rPr dirty="0" sz="2000" spc="-5">
                <a:latin typeface="Times New Roman"/>
                <a:cs typeface="Times New Roman"/>
              </a:rPr>
              <a:t>comp. income </a:t>
            </a:r>
            <a:r>
              <a:rPr dirty="0" sz="2000">
                <a:latin typeface="Times New Roman"/>
                <a:cs typeface="Times New Roman"/>
              </a:rPr>
              <a:t>and transactions with shareholders</a:t>
            </a:r>
            <a:r>
              <a:rPr dirty="0" sz="2000" spc="-1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  the </a:t>
            </a:r>
            <a:r>
              <a:rPr dirty="0" sz="2000" spc="-5">
                <a:latin typeface="Times New Roman"/>
                <a:cs typeface="Times New Roman"/>
              </a:rPr>
              <a:t>reformulated statement </a:t>
            </a:r>
            <a:r>
              <a:rPr dirty="0" sz="2000">
                <a:latin typeface="Times New Roman"/>
                <a:cs typeface="Times New Roman"/>
              </a:rPr>
              <a:t>of owners’ equity </a:t>
            </a:r>
            <a:r>
              <a:rPr dirty="0" sz="2000" spc="-5">
                <a:latin typeface="Times New Roman"/>
                <a:cs typeface="Times New Roman"/>
              </a:rPr>
              <a:t>separates </a:t>
            </a:r>
            <a:r>
              <a:rPr dirty="0" sz="2000">
                <a:latin typeface="Times New Roman"/>
                <a:cs typeface="Times New Roman"/>
              </a:rPr>
              <a:t>the creation of value  from the raising of funds and the </a:t>
            </a:r>
            <a:r>
              <a:rPr dirty="0" sz="2000" spc="-5">
                <a:latin typeface="Times New Roman"/>
                <a:cs typeface="Times New Roman"/>
              </a:rPr>
              <a:t>distribution </a:t>
            </a:r>
            <a:r>
              <a:rPr dirty="0" sz="2000">
                <a:latin typeface="Times New Roman"/>
                <a:cs typeface="Times New Roman"/>
              </a:rPr>
              <a:t>of value to</a:t>
            </a:r>
            <a:r>
              <a:rPr dirty="0" sz="2000" spc="-2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shareholders.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2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31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premise </a:t>
            </a:r>
            <a:r>
              <a:rPr dirty="0" sz="2000">
                <a:latin typeface="Times New Roman"/>
                <a:cs typeface="Times New Roman"/>
              </a:rPr>
              <a:t>is that transactions with shareholders do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create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2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31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Shareholders lose when shares are issued at less than </a:t>
            </a:r>
            <a:r>
              <a:rPr dirty="0" sz="2000" spc="-5">
                <a:latin typeface="Times New Roman"/>
                <a:cs typeface="Times New Roman"/>
              </a:rPr>
              <a:t>the market </a:t>
            </a:r>
            <a:r>
              <a:rPr dirty="0" sz="2000">
                <a:latin typeface="Times New Roman"/>
                <a:cs typeface="Times New Roman"/>
              </a:rPr>
              <a:t>price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(e.g.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exercise of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options)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31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This loss, however, is not recorded as expense under GAAP and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IFRS.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3801" y="304927"/>
            <a:ext cx="33254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Hidden Dirty</a:t>
            </a:r>
            <a:r>
              <a:rPr dirty="0" spc="-20"/>
              <a:t> </a:t>
            </a:r>
            <a:r>
              <a:rPr dirty="0" spc="-5"/>
              <a:t>Surplus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0583" y="1220991"/>
            <a:ext cx="7005955" cy="3014345"/>
          </a:xfrm>
          <a:prstGeom prst="rect">
            <a:avLst/>
          </a:prstGeom>
        </p:spPr>
        <p:txBody>
          <a:bodyPr wrap="square" lIns="0" tIns="15494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22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What is the nature of this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loss?</a:t>
            </a:r>
            <a:endParaRPr sz="2000">
              <a:latin typeface="Times New Roman"/>
              <a:cs typeface="Times New Roman"/>
            </a:endParaRPr>
          </a:p>
          <a:p>
            <a:pPr lvl="1" marL="441959" indent="-212090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Font typeface="Wingdings"/>
              <a:buChar char=""/>
              <a:tabLst>
                <a:tab pos="442595" algn="l"/>
              </a:tabLst>
            </a:pPr>
            <a:r>
              <a:rPr dirty="0" sz="1800">
                <a:latin typeface="Times New Roman"/>
                <a:cs typeface="Times New Roman"/>
              </a:rPr>
              <a:t>If options are part of a compensation package, this </a:t>
            </a:r>
            <a:r>
              <a:rPr dirty="0" sz="1800" spc="-5">
                <a:latin typeface="Times New Roman"/>
                <a:cs typeface="Times New Roman"/>
              </a:rPr>
              <a:t>loss is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-7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employee</a:t>
            </a:r>
            <a:endParaRPr sz="1800">
              <a:latin typeface="Times New Roman"/>
              <a:cs typeface="Times New Roman"/>
            </a:endParaRPr>
          </a:p>
          <a:p>
            <a:pPr marL="441959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compensation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expense.</a:t>
            </a:r>
            <a:endParaRPr sz="1800">
              <a:latin typeface="Times New Roman"/>
              <a:cs typeface="Times New Roman"/>
            </a:endParaRPr>
          </a:p>
          <a:p>
            <a:pPr lvl="1" marL="441959" marR="5080" indent="-212090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Font typeface="Wingdings"/>
              <a:buChar char=""/>
              <a:tabLst>
                <a:tab pos="442595" algn="l"/>
              </a:tabLst>
            </a:pPr>
            <a:r>
              <a:rPr dirty="0" sz="1800">
                <a:latin typeface="Times New Roman"/>
                <a:cs typeface="Times New Roman"/>
              </a:rPr>
              <a:t>If from a conversion of a bond, preferred stock or </a:t>
            </a:r>
            <a:r>
              <a:rPr dirty="0" sz="1800" spc="-5">
                <a:latin typeface="Times New Roman"/>
                <a:cs typeface="Times New Roman"/>
              </a:rPr>
              <a:t>warrants, </a:t>
            </a:r>
            <a:r>
              <a:rPr dirty="0" sz="1800">
                <a:latin typeface="Times New Roman"/>
                <a:cs typeface="Times New Roman"/>
              </a:rPr>
              <a:t>the </a:t>
            </a:r>
            <a:r>
              <a:rPr dirty="0" sz="1800" spc="-5">
                <a:latin typeface="Times New Roman"/>
                <a:cs typeface="Times New Roman"/>
              </a:rPr>
              <a:t>loss is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  financing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expense.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</a:pPr>
            <a:endParaRPr sz="20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53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 spc="5">
                <a:latin typeface="Times New Roman"/>
                <a:cs typeface="Times New Roman"/>
              </a:rPr>
              <a:t>What </a:t>
            </a:r>
            <a:r>
              <a:rPr dirty="0" sz="2000">
                <a:latin typeface="Times New Roman"/>
                <a:cs typeface="Times New Roman"/>
              </a:rPr>
              <a:t>is the </a:t>
            </a:r>
            <a:r>
              <a:rPr dirty="0" sz="2000" spc="-5">
                <a:latin typeface="Times New Roman"/>
                <a:cs typeface="Times New Roman"/>
              </a:rPr>
              <a:t>amount </a:t>
            </a:r>
            <a:r>
              <a:rPr dirty="0" sz="2000">
                <a:latin typeface="Times New Roman"/>
                <a:cs typeface="Times New Roman"/>
              </a:rPr>
              <a:t>of the</a:t>
            </a:r>
            <a:r>
              <a:rPr dirty="0" sz="2000" spc="-114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loss?</a:t>
            </a:r>
            <a:endParaRPr sz="2000">
              <a:latin typeface="Times New Roman"/>
              <a:cs typeface="Times New Roman"/>
            </a:endParaRPr>
          </a:p>
          <a:p>
            <a:pPr marL="1981835">
              <a:lnSpc>
                <a:spcPct val="100000"/>
              </a:lnSpc>
              <a:spcBef>
                <a:spcPts val="725"/>
              </a:spcBef>
            </a:pPr>
            <a:r>
              <a:rPr dirty="0" sz="2000">
                <a:latin typeface="Times New Roman"/>
                <a:cs typeface="Times New Roman"/>
              </a:rPr>
              <a:t>Market price - exercise</a:t>
            </a:r>
            <a:r>
              <a:rPr dirty="0" sz="2000" spc="-1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price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1929" y="339293"/>
            <a:ext cx="11722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204086"/>
            <a:ext cx="7244080" cy="30435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Reformulated Statement of Common Stockholders’</a:t>
            </a:r>
            <a:r>
              <a:rPr dirty="0" sz="2200" spc="10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Equity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1F5F"/>
              </a:buClr>
              <a:buFont typeface="Times New Roman"/>
              <a:buChar char="•"/>
            </a:pPr>
            <a:endParaRPr sz="22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Reformulation: The</a:t>
            </a:r>
            <a:r>
              <a:rPr dirty="0" sz="220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Steps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3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Dirty-Surplus</a:t>
            </a:r>
            <a:r>
              <a:rPr dirty="0" sz="2200" spc="-2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Accounting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1F5F"/>
              </a:buClr>
              <a:buFont typeface="Times New Roman"/>
              <a:buChar char="•"/>
            </a:pPr>
            <a:endParaRPr sz="22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Ratio</a:t>
            </a:r>
            <a:r>
              <a:rPr dirty="0" sz="220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Analysis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3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Hidden Dirty</a:t>
            </a:r>
            <a:r>
              <a:rPr dirty="0" sz="2200" spc="3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Surplus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8455" y="266827"/>
            <a:ext cx="40570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FASB Statement No.</a:t>
            </a:r>
            <a:r>
              <a:rPr dirty="0"/>
              <a:t> </a:t>
            </a:r>
            <a:r>
              <a:rPr dirty="0" spc="-5"/>
              <a:t>123R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2684" y="1104138"/>
            <a:ext cx="8477885" cy="49041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217804" marR="116205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 spc="-5">
                <a:latin typeface="Times New Roman"/>
                <a:cs typeface="Times New Roman"/>
              </a:rPr>
              <a:t>Statement </a:t>
            </a:r>
            <a:r>
              <a:rPr dirty="0" sz="2000">
                <a:latin typeface="Times New Roman"/>
                <a:cs typeface="Times New Roman"/>
              </a:rPr>
              <a:t>123R requires an expense to be recognized at option grant date,</a:t>
            </a:r>
            <a:r>
              <a:rPr dirty="0" sz="2000" spc="-1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equal  to the value of the option at that date, priced using option-pricing formulas. The  </a:t>
            </a:r>
            <a:r>
              <a:rPr dirty="0" sz="2000" spc="-5">
                <a:latin typeface="Times New Roman"/>
                <a:cs typeface="Times New Roman"/>
              </a:rPr>
              <a:t>compensation </a:t>
            </a:r>
            <a:r>
              <a:rPr dirty="0" sz="2000">
                <a:latin typeface="Times New Roman"/>
                <a:cs typeface="Times New Roman"/>
              </a:rPr>
              <a:t>is then recognized in the </a:t>
            </a:r>
            <a:r>
              <a:rPr dirty="0" sz="2000" spc="-5">
                <a:latin typeface="Times New Roman"/>
                <a:cs typeface="Times New Roman"/>
              </a:rPr>
              <a:t>income statement </a:t>
            </a:r>
            <a:r>
              <a:rPr dirty="0" sz="2000">
                <a:latin typeface="Times New Roman"/>
                <a:cs typeface="Times New Roman"/>
              </a:rPr>
              <a:t>over a service</a:t>
            </a:r>
            <a:r>
              <a:rPr dirty="0" sz="2000" spc="-1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period.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IFRS 2 requires </a:t>
            </a:r>
            <a:r>
              <a:rPr dirty="0" sz="2000" spc="-5">
                <a:latin typeface="Times New Roman"/>
                <a:cs typeface="Times New Roman"/>
              </a:rPr>
              <a:t>similar treatment </a:t>
            </a:r>
            <a:r>
              <a:rPr dirty="0" sz="2000">
                <a:latin typeface="Times New Roman"/>
                <a:cs typeface="Times New Roman"/>
              </a:rPr>
              <a:t>(</a:t>
            </a:r>
            <a:r>
              <a:rPr dirty="0" sz="2000" b="1" i="1">
                <a:latin typeface="Times New Roman"/>
                <a:cs typeface="Times New Roman"/>
              </a:rPr>
              <a:t>grant-date</a:t>
            </a:r>
            <a:r>
              <a:rPr dirty="0" sz="2000" spc="-105" b="1" i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accounting</a:t>
            </a:r>
            <a:r>
              <a:rPr dirty="0" sz="200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7804" marR="50419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But the granting of options </a:t>
            </a:r>
            <a:r>
              <a:rPr dirty="0" sz="2000" spc="-5">
                <a:latin typeface="Times New Roman"/>
                <a:cs typeface="Times New Roman"/>
              </a:rPr>
              <a:t>yields </a:t>
            </a:r>
            <a:r>
              <a:rPr dirty="0" sz="2000">
                <a:latin typeface="Times New Roman"/>
                <a:cs typeface="Times New Roman"/>
              </a:rPr>
              <a:t>an expense only in recognition of</a:t>
            </a:r>
            <a:r>
              <a:rPr dirty="0" sz="2000" spc="-2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possible  exercise.</a:t>
            </a:r>
            <a:endParaRPr sz="2000">
              <a:latin typeface="Times New Roman"/>
              <a:cs typeface="Times New Roman"/>
            </a:endParaRPr>
          </a:p>
          <a:p>
            <a:pPr lvl="1" marL="441959" indent="-212090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442595" algn="l"/>
              </a:tabLst>
            </a:pPr>
            <a:r>
              <a:rPr dirty="0" sz="2000">
                <a:latin typeface="Times New Roman"/>
                <a:cs typeface="Times New Roman"/>
              </a:rPr>
              <a:t>If the option lapses (because the stock does not go into the </a:t>
            </a:r>
            <a:r>
              <a:rPr dirty="0" sz="2000" spc="-5">
                <a:latin typeface="Times New Roman"/>
                <a:cs typeface="Times New Roman"/>
              </a:rPr>
              <a:t>money), </a:t>
            </a:r>
            <a:r>
              <a:rPr dirty="0" sz="2000">
                <a:latin typeface="Times New Roman"/>
                <a:cs typeface="Times New Roman"/>
              </a:rPr>
              <a:t>no</a:t>
            </a:r>
            <a:r>
              <a:rPr dirty="0" sz="2000" spc="-229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expense</a:t>
            </a:r>
            <a:endParaRPr sz="2000">
              <a:latin typeface="Times New Roman"/>
              <a:cs typeface="Times New Roman"/>
            </a:endParaRPr>
          </a:p>
          <a:p>
            <a:pPr algn="r" marR="258254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is incurred, </a:t>
            </a:r>
            <a:r>
              <a:rPr dirty="0" sz="2000" spc="5">
                <a:latin typeface="Times New Roman"/>
                <a:cs typeface="Times New Roman"/>
              </a:rPr>
              <a:t>but </a:t>
            </a:r>
            <a:r>
              <a:rPr dirty="0" sz="2000">
                <a:latin typeface="Times New Roman"/>
                <a:cs typeface="Times New Roman"/>
              </a:rPr>
              <a:t>the accounting </a:t>
            </a:r>
            <a:r>
              <a:rPr dirty="0" sz="2000" spc="-5">
                <a:latin typeface="Times New Roman"/>
                <a:cs typeface="Times New Roman"/>
              </a:rPr>
              <a:t>maintains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expense.</a:t>
            </a:r>
            <a:endParaRPr sz="2000">
              <a:latin typeface="Times New Roman"/>
              <a:cs typeface="Times New Roman"/>
            </a:endParaRPr>
          </a:p>
          <a:p>
            <a:pPr algn="r" lvl="1" marL="441959" marR="2602230" indent="-442595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442595" algn="l"/>
              </a:tabLst>
            </a:pPr>
            <a:r>
              <a:rPr dirty="0" sz="2000">
                <a:latin typeface="Times New Roman"/>
                <a:cs typeface="Times New Roman"/>
              </a:rPr>
              <a:t>An expense is realized only if the option is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exercised.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Wingdings"/>
              <a:buChar char=""/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spc="-5" b="1" i="1">
                <a:latin typeface="Times New Roman"/>
                <a:cs typeface="Times New Roman"/>
              </a:rPr>
              <a:t>Exercise-date </a:t>
            </a:r>
            <a:r>
              <a:rPr dirty="0" sz="2000" b="1" i="1">
                <a:latin typeface="Times New Roman"/>
                <a:cs typeface="Times New Roman"/>
              </a:rPr>
              <a:t>accounting </a:t>
            </a:r>
            <a:r>
              <a:rPr dirty="0" sz="2000">
                <a:latin typeface="Times New Roman"/>
                <a:cs typeface="Times New Roman"/>
              </a:rPr>
              <a:t>recognize this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expense.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7804" marR="104139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 spc="-5">
                <a:latin typeface="Times New Roman"/>
                <a:cs typeface="Times New Roman"/>
              </a:rPr>
              <a:t>Firms </a:t>
            </a:r>
            <a:r>
              <a:rPr dirty="0" sz="2000">
                <a:latin typeface="Times New Roman"/>
                <a:cs typeface="Times New Roman"/>
              </a:rPr>
              <a:t>record a </a:t>
            </a:r>
            <a:r>
              <a:rPr dirty="0" sz="2000" spc="-5">
                <a:latin typeface="Times New Roman"/>
                <a:cs typeface="Times New Roman"/>
              </a:rPr>
              <a:t>tax </a:t>
            </a:r>
            <a:r>
              <a:rPr dirty="0" sz="2000">
                <a:latin typeface="Times New Roman"/>
                <a:cs typeface="Times New Roman"/>
              </a:rPr>
              <a:t>benefit (for non-qualified options) at exercise date, and</a:t>
            </a:r>
            <a:r>
              <a:rPr dirty="0" sz="2000" spc="-2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credit  this to </a:t>
            </a:r>
            <a:r>
              <a:rPr dirty="0" sz="2000" spc="-5">
                <a:latin typeface="Times New Roman"/>
                <a:cs typeface="Times New Roman"/>
              </a:rPr>
              <a:t>shareholders’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equity.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7365" y="43383"/>
            <a:ext cx="783717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Measuring </a:t>
            </a:r>
            <a:r>
              <a:rPr dirty="0"/>
              <a:t>the </a:t>
            </a:r>
            <a:r>
              <a:rPr dirty="0" spc="-5"/>
              <a:t>Loss from Exercise of </a:t>
            </a:r>
            <a:r>
              <a:rPr dirty="0"/>
              <a:t>Stock Options  </a:t>
            </a:r>
            <a:r>
              <a:rPr dirty="0" spc="-5"/>
              <a:t>Method 1</a:t>
            </a:r>
            <a:r>
              <a:rPr dirty="0" spc="5"/>
              <a:t> </a:t>
            </a:r>
            <a:r>
              <a:rPr dirty="0" spc="-5"/>
              <a:t>(Nike)</a:t>
            </a:r>
          </a:p>
        </p:txBody>
      </p:sp>
      <p:sp>
        <p:nvSpPr>
          <p:cNvPr id="3" name="object 3"/>
          <p:cNvSpPr/>
          <p:nvPr/>
        </p:nvSpPr>
        <p:spPr>
          <a:xfrm>
            <a:off x="8660892" y="6617207"/>
            <a:ext cx="23851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724900" y="6617207"/>
            <a:ext cx="215658" cy="2407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66047" y="6617207"/>
            <a:ext cx="302526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8742933" y="6670605"/>
            <a:ext cx="233679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90"/>
              </a:lnSpc>
            </a:pPr>
            <a:r>
              <a:rPr dirty="0" sz="1000">
                <a:latin typeface="Times New Roman"/>
                <a:cs typeface="Times New Roman"/>
              </a:rPr>
              <a:t>9</a:t>
            </a:r>
            <a:r>
              <a:rPr dirty="0" sz="1000" spc="-15">
                <a:latin typeface="Times New Roman"/>
                <a:cs typeface="Times New Roman"/>
              </a:rPr>
              <a:t>-</a:t>
            </a:r>
            <a:r>
              <a:rPr dirty="0" sz="1000">
                <a:latin typeface="Times New Roman"/>
                <a:cs typeface="Times New Roman"/>
              </a:rPr>
              <a:t>23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7035" y="1238758"/>
            <a:ext cx="2639060" cy="4141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marR="4318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 spc="-5">
                <a:latin typeface="Times New Roman"/>
                <a:cs typeface="Times New Roman"/>
              </a:rPr>
              <a:t>For </a:t>
            </a:r>
            <a:r>
              <a:rPr dirty="0" sz="1800" spc="-5" b="1">
                <a:latin typeface="Times New Roman"/>
                <a:cs typeface="Times New Roman"/>
              </a:rPr>
              <a:t>nonqualifying  options </a:t>
            </a:r>
            <a:r>
              <a:rPr dirty="0" sz="1800">
                <a:latin typeface="Times New Roman"/>
                <a:cs typeface="Times New Roman"/>
              </a:rPr>
              <a:t>– employee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stock  options that are taxable</a:t>
            </a:r>
            <a:r>
              <a:rPr dirty="0" sz="1800" spc="-1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  the employee on exercise  and tax deductible to the  </a:t>
            </a:r>
            <a:r>
              <a:rPr dirty="0" sz="1800" spc="-5">
                <a:latin typeface="Times New Roman"/>
                <a:cs typeface="Times New Roman"/>
              </a:rPr>
              <a:t>issuing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corporation.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218440" marR="508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Stock option </a:t>
            </a:r>
            <a:r>
              <a:rPr dirty="0" sz="1800" spc="-5">
                <a:latin typeface="Times New Roman"/>
                <a:cs typeface="Times New Roman"/>
              </a:rPr>
              <a:t>loss is  </a:t>
            </a:r>
            <a:r>
              <a:rPr dirty="0" sz="1800">
                <a:latin typeface="Times New Roman"/>
                <a:cs typeface="Times New Roman"/>
              </a:rPr>
              <a:t>implied from the tax  benefit from the exercise  of </a:t>
            </a:r>
            <a:r>
              <a:rPr dirty="0" sz="1800" spc="-5">
                <a:latin typeface="Times New Roman"/>
                <a:cs typeface="Times New Roman"/>
              </a:rPr>
              <a:t>options (</a:t>
            </a:r>
            <a:r>
              <a:rPr dirty="0" sz="1800" spc="-5" i="1">
                <a:latin typeface="Times New Roman"/>
                <a:cs typeface="Times New Roman"/>
              </a:rPr>
              <a:t>from</a:t>
            </a:r>
            <a:r>
              <a:rPr dirty="0" sz="1800" spc="-50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financing  </a:t>
            </a:r>
            <a:r>
              <a:rPr dirty="0" sz="1800" i="1">
                <a:latin typeface="Times New Roman"/>
                <a:cs typeface="Times New Roman"/>
              </a:rPr>
              <a:t>section of CF statement;  </a:t>
            </a:r>
            <a:r>
              <a:rPr dirty="0" sz="1800" spc="-5" i="1">
                <a:latin typeface="Times New Roman"/>
                <a:cs typeface="Times New Roman"/>
              </a:rPr>
              <a:t>sometimes </a:t>
            </a:r>
            <a:r>
              <a:rPr dirty="0" sz="1800" i="1">
                <a:latin typeface="Times New Roman"/>
                <a:cs typeface="Times New Roman"/>
              </a:rPr>
              <a:t>reported  separately </a:t>
            </a:r>
            <a:r>
              <a:rPr dirty="0" sz="1800" spc="-5" i="1">
                <a:latin typeface="Times New Roman"/>
                <a:cs typeface="Times New Roman"/>
              </a:rPr>
              <a:t>from </a:t>
            </a:r>
            <a:r>
              <a:rPr dirty="0" sz="1800" i="1">
                <a:latin typeface="Times New Roman"/>
                <a:cs typeface="Times New Roman"/>
              </a:rPr>
              <a:t>equity  statement</a:t>
            </a:r>
            <a:r>
              <a:rPr dirty="0" sz="180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278123" y="598930"/>
            <a:ext cx="5753100" cy="625906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365753" y="5097017"/>
            <a:ext cx="3569335" cy="144780"/>
          </a:xfrm>
          <a:custGeom>
            <a:avLst/>
            <a:gdLst/>
            <a:ahLst/>
            <a:cxnLst/>
            <a:rect l="l" t="t" r="r" b="b"/>
            <a:pathLst>
              <a:path w="3569334" h="144779">
                <a:moveTo>
                  <a:pt x="0" y="144779"/>
                </a:moveTo>
                <a:lnTo>
                  <a:pt x="3569207" y="144779"/>
                </a:lnTo>
                <a:lnTo>
                  <a:pt x="3569207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12712" y="5626100"/>
            <a:ext cx="3202305" cy="269875"/>
          </a:xfrm>
          <a:custGeom>
            <a:avLst/>
            <a:gdLst/>
            <a:ahLst/>
            <a:cxnLst/>
            <a:rect l="l" t="t" r="r" b="b"/>
            <a:pathLst>
              <a:path w="3202304" h="269875">
                <a:moveTo>
                  <a:pt x="0" y="269875"/>
                </a:moveTo>
                <a:lnTo>
                  <a:pt x="3201924" y="269875"/>
                </a:lnTo>
                <a:lnTo>
                  <a:pt x="3201924" y="0"/>
                </a:lnTo>
                <a:lnTo>
                  <a:pt x="0" y="0"/>
                </a:lnTo>
                <a:lnTo>
                  <a:pt x="0" y="2698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314700" y="5626100"/>
            <a:ext cx="1343025" cy="269875"/>
          </a:xfrm>
          <a:custGeom>
            <a:avLst/>
            <a:gdLst/>
            <a:ahLst/>
            <a:cxnLst/>
            <a:rect l="l" t="t" r="r" b="b"/>
            <a:pathLst>
              <a:path w="1343025" h="269875">
                <a:moveTo>
                  <a:pt x="0" y="269875"/>
                </a:moveTo>
                <a:lnTo>
                  <a:pt x="1343025" y="269875"/>
                </a:lnTo>
                <a:lnTo>
                  <a:pt x="1343025" y="0"/>
                </a:lnTo>
                <a:lnTo>
                  <a:pt x="0" y="0"/>
                </a:lnTo>
                <a:lnTo>
                  <a:pt x="0" y="2698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657725" y="5626100"/>
            <a:ext cx="1343025" cy="269875"/>
          </a:xfrm>
          <a:custGeom>
            <a:avLst/>
            <a:gdLst/>
            <a:ahLst/>
            <a:cxnLst/>
            <a:rect l="l" t="t" r="r" b="b"/>
            <a:pathLst>
              <a:path w="1343025" h="269875">
                <a:moveTo>
                  <a:pt x="0" y="269875"/>
                </a:moveTo>
                <a:lnTo>
                  <a:pt x="1343025" y="269875"/>
                </a:lnTo>
                <a:lnTo>
                  <a:pt x="1343025" y="0"/>
                </a:lnTo>
                <a:lnTo>
                  <a:pt x="0" y="0"/>
                </a:lnTo>
                <a:lnTo>
                  <a:pt x="0" y="2698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12712" y="5895975"/>
            <a:ext cx="3202305" cy="269875"/>
          </a:xfrm>
          <a:custGeom>
            <a:avLst/>
            <a:gdLst/>
            <a:ahLst/>
            <a:cxnLst/>
            <a:rect l="l" t="t" r="r" b="b"/>
            <a:pathLst>
              <a:path w="3202304" h="269875">
                <a:moveTo>
                  <a:pt x="0" y="269875"/>
                </a:moveTo>
                <a:lnTo>
                  <a:pt x="3201924" y="269875"/>
                </a:lnTo>
                <a:lnTo>
                  <a:pt x="3201924" y="0"/>
                </a:lnTo>
                <a:lnTo>
                  <a:pt x="0" y="0"/>
                </a:lnTo>
                <a:lnTo>
                  <a:pt x="0" y="2698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314700" y="5895975"/>
            <a:ext cx="1343025" cy="269875"/>
          </a:xfrm>
          <a:custGeom>
            <a:avLst/>
            <a:gdLst/>
            <a:ahLst/>
            <a:cxnLst/>
            <a:rect l="l" t="t" r="r" b="b"/>
            <a:pathLst>
              <a:path w="1343025" h="269875">
                <a:moveTo>
                  <a:pt x="0" y="269875"/>
                </a:moveTo>
                <a:lnTo>
                  <a:pt x="1343025" y="269875"/>
                </a:lnTo>
                <a:lnTo>
                  <a:pt x="1343025" y="0"/>
                </a:lnTo>
                <a:lnTo>
                  <a:pt x="0" y="0"/>
                </a:lnTo>
                <a:lnTo>
                  <a:pt x="0" y="2698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657725" y="5895975"/>
            <a:ext cx="1343025" cy="269875"/>
          </a:xfrm>
          <a:custGeom>
            <a:avLst/>
            <a:gdLst/>
            <a:ahLst/>
            <a:cxnLst/>
            <a:rect l="l" t="t" r="r" b="b"/>
            <a:pathLst>
              <a:path w="1343025" h="269875">
                <a:moveTo>
                  <a:pt x="0" y="269875"/>
                </a:moveTo>
                <a:lnTo>
                  <a:pt x="1343025" y="269875"/>
                </a:lnTo>
                <a:lnTo>
                  <a:pt x="1343025" y="0"/>
                </a:lnTo>
                <a:lnTo>
                  <a:pt x="0" y="0"/>
                </a:lnTo>
                <a:lnTo>
                  <a:pt x="0" y="2698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12712" y="6165850"/>
            <a:ext cx="3202305" cy="269875"/>
          </a:xfrm>
          <a:custGeom>
            <a:avLst/>
            <a:gdLst/>
            <a:ahLst/>
            <a:cxnLst/>
            <a:rect l="l" t="t" r="r" b="b"/>
            <a:pathLst>
              <a:path w="3202304" h="269875">
                <a:moveTo>
                  <a:pt x="0" y="269875"/>
                </a:moveTo>
                <a:lnTo>
                  <a:pt x="3201924" y="269875"/>
                </a:lnTo>
                <a:lnTo>
                  <a:pt x="3201924" y="0"/>
                </a:lnTo>
                <a:lnTo>
                  <a:pt x="0" y="0"/>
                </a:lnTo>
                <a:lnTo>
                  <a:pt x="0" y="2698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314700" y="6165850"/>
            <a:ext cx="1343025" cy="269875"/>
          </a:xfrm>
          <a:custGeom>
            <a:avLst/>
            <a:gdLst/>
            <a:ahLst/>
            <a:cxnLst/>
            <a:rect l="l" t="t" r="r" b="b"/>
            <a:pathLst>
              <a:path w="1343025" h="269875">
                <a:moveTo>
                  <a:pt x="0" y="269875"/>
                </a:moveTo>
                <a:lnTo>
                  <a:pt x="1343025" y="269875"/>
                </a:lnTo>
                <a:lnTo>
                  <a:pt x="1343025" y="0"/>
                </a:lnTo>
                <a:lnTo>
                  <a:pt x="0" y="0"/>
                </a:lnTo>
                <a:lnTo>
                  <a:pt x="0" y="2698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657725" y="6165850"/>
            <a:ext cx="1343025" cy="269875"/>
          </a:xfrm>
          <a:custGeom>
            <a:avLst/>
            <a:gdLst/>
            <a:ahLst/>
            <a:cxnLst/>
            <a:rect l="l" t="t" r="r" b="b"/>
            <a:pathLst>
              <a:path w="1343025" h="269875">
                <a:moveTo>
                  <a:pt x="0" y="269875"/>
                </a:moveTo>
                <a:lnTo>
                  <a:pt x="1343025" y="269875"/>
                </a:lnTo>
                <a:lnTo>
                  <a:pt x="1343025" y="0"/>
                </a:lnTo>
                <a:lnTo>
                  <a:pt x="0" y="0"/>
                </a:lnTo>
                <a:lnTo>
                  <a:pt x="0" y="2698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112712" y="5622925"/>
          <a:ext cx="5888355" cy="817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55265"/>
                <a:gridCol w="1944369"/>
                <a:gridCol w="1188720"/>
              </a:tblGrid>
              <a:tr h="292088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Stock option</a:t>
                      </a:r>
                      <a:r>
                        <a:rPr dirty="0" sz="1600" spc="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loss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533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$58.5/0.36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$161.1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6990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</a:pPr>
                      <a:r>
                        <a:rPr dirty="0" sz="1600" spc="-55" b="1">
                          <a:latin typeface="Times New Roman"/>
                          <a:cs typeface="Times New Roman"/>
                        </a:rPr>
                        <a:t>Tax </a:t>
                      </a: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benefit at</a:t>
                      </a:r>
                      <a:r>
                        <a:rPr dirty="0" sz="1600" spc="5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36.3%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dirty="0" u="sng" sz="16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(5</a:t>
                      </a:r>
                      <a:r>
                        <a:rPr dirty="0" u="sng" sz="1600" spc="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dirty="0" u="sng" sz="16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.5)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7636">
                <a:tc>
                  <a:txBody>
                    <a:bodyPr/>
                    <a:lstStyle/>
                    <a:p>
                      <a:pPr marL="6350">
                        <a:lnSpc>
                          <a:spcPts val="1850"/>
                        </a:lnSpc>
                      </a:pP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Stock option loss, after</a:t>
                      </a:r>
                      <a:r>
                        <a:rPr dirty="0" sz="1600" spc="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tax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50"/>
                        </a:lnSpc>
                      </a:pPr>
                      <a:r>
                        <a:rPr dirty="0" u="sng" sz="16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$102.6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1238" y="126237"/>
            <a:ext cx="8068309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792730" marR="5080" indent="-278066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Measuring The Loss from Exercise of Stock Options:  Method 2 </a:t>
            </a:r>
            <a:r>
              <a:rPr dirty="0" spc="-10"/>
              <a:t>(Nike)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2684" y="4360545"/>
            <a:ext cx="8301355" cy="464184"/>
          </a:xfrm>
          <a:prstGeom prst="rect">
            <a:avLst/>
          </a:prstGeom>
        </p:spPr>
        <p:txBody>
          <a:bodyPr wrap="square" lIns="0" tIns="59054" rIns="0" bIns="0" rtlCol="0" vert="horz">
            <a:spAutoFit/>
          </a:bodyPr>
          <a:lstStyle/>
          <a:p>
            <a:pPr marL="217804" marR="5080" indent="-205740">
              <a:lnSpc>
                <a:spcPts val="1540"/>
              </a:lnSpc>
              <a:spcBef>
                <a:spcPts val="464"/>
              </a:spcBef>
            </a:pPr>
            <a:r>
              <a:rPr dirty="0" sz="1600" spc="-5">
                <a:latin typeface="Times New Roman"/>
                <a:cs typeface="Times New Roman"/>
              </a:rPr>
              <a:t>* From equity </a:t>
            </a:r>
            <a:r>
              <a:rPr dirty="0" sz="1600" spc="-10">
                <a:latin typeface="Times New Roman"/>
                <a:cs typeface="Times New Roman"/>
              </a:rPr>
              <a:t>statement </a:t>
            </a:r>
            <a:r>
              <a:rPr dirty="0" sz="1600" spc="-5">
                <a:latin typeface="Times New Roman"/>
                <a:cs typeface="Times New Roman"/>
              </a:rPr>
              <a:t>($379.6) less tax benefit of $58.5 that has been added to issue price in equity  statement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2684" y="917193"/>
            <a:ext cx="8380095" cy="1478280"/>
          </a:xfrm>
          <a:prstGeom prst="rect">
            <a:avLst/>
          </a:prstGeom>
        </p:spPr>
        <p:txBody>
          <a:bodyPr wrap="square" lIns="0" tIns="13906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9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 spc="-5">
                <a:latin typeface="Times New Roman"/>
                <a:cs typeface="Times New Roman"/>
              </a:rPr>
              <a:t>When </a:t>
            </a:r>
            <a:r>
              <a:rPr dirty="0" sz="1800">
                <a:latin typeface="Times New Roman"/>
                <a:cs typeface="Times New Roman"/>
              </a:rPr>
              <a:t>tax benefit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not reported, or for </a:t>
            </a:r>
            <a:r>
              <a:rPr dirty="0" sz="1800" b="1">
                <a:latin typeface="Times New Roman"/>
                <a:cs typeface="Times New Roman"/>
              </a:rPr>
              <a:t>incentive </a:t>
            </a:r>
            <a:r>
              <a:rPr dirty="0" sz="1800" spc="-5" b="1">
                <a:latin typeface="Times New Roman"/>
                <a:cs typeface="Times New Roman"/>
              </a:rPr>
              <a:t>options </a:t>
            </a:r>
            <a:r>
              <a:rPr dirty="0" sz="1800">
                <a:latin typeface="Times New Roman"/>
                <a:cs typeface="Times New Roman"/>
              </a:rPr>
              <a:t>(where there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no tax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benefit).</a:t>
            </a:r>
            <a:endParaRPr sz="1800">
              <a:latin typeface="Times New Roman"/>
              <a:cs typeface="Times New Roman"/>
            </a:endParaRPr>
          </a:p>
          <a:p>
            <a:pPr marL="217804" marR="200660" indent="-20574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The calculation </a:t>
            </a:r>
            <a:r>
              <a:rPr dirty="0" sz="1800" spc="-5">
                <a:latin typeface="Times New Roman"/>
                <a:cs typeface="Times New Roman"/>
              </a:rPr>
              <a:t>must estimate </a:t>
            </a:r>
            <a:r>
              <a:rPr dirty="0" sz="1800">
                <a:latin typeface="Times New Roman"/>
                <a:cs typeface="Times New Roman"/>
              </a:rPr>
              <a:t>the </a:t>
            </a:r>
            <a:r>
              <a:rPr dirty="0" sz="1800" spc="-5">
                <a:latin typeface="Times New Roman"/>
                <a:cs typeface="Times New Roman"/>
              </a:rPr>
              <a:t>market </a:t>
            </a:r>
            <a:r>
              <a:rPr dirty="0" sz="1800">
                <a:latin typeface="Times New Roman"/>
                <a:cs typeface="Times New Roman"/>
              </a:rPr>
              <a:t>price at exercise date. </a:t>
            </a:r>
            <a:r>
              <a:rPr dirty="0" sz="1800" spc="-20">
                <a:latin typeface="Times New Roman"/>
                <a:cs typeface="Times New Roman"/>
              </a:rPr>
              <a:t>Nike’s </a:t>
            </a:r>
            <a:r>
              <a:rPr dirty="0" sz="1800">
                <a:latin typeface="Times New Roman"/>
                <a:cs typeface="Times New Roman"/>
              </a:rPr>
              <a:t>avg. </a:t>
            </a:r>
            <a:r>
              <a:rPr dirty="0" sz="1800" spc="-5">
                <a:latin typeface="Times New Roman"/>
                <a:cs typeface="Times New Roman"/>
              </a:rPr>
              <a:t>stock </a:t>
            </a:r>
            <a:r>
              <a:rPr dirty="0" sz="1800">
                <a:latin typeface="Times New Roman"/>
                <a:cs typeface="Times New Roman"/>
              </a:rPr>
              <a:t>price  during 2010 </a:t>
            </a:r>
            <a:r>
              <a:rPr dirty="0" sz="1800" spc="-5">
                <a:latin typeface="Times New Roman"/>
                <a:cs typeface="Times New Roman"/>
              </a:rPr>
              <a:t>was </a:t>
            </a:r>
            <a:r>
              <a:rPr dirty="0" sz="1800">
                <a:latin typeface="Times New Roman"/>
                <a:cs typeface="Times New Roman"/>
              </a:rPr>
              <a:t>$64. </a:t>
            </a:r>
            <a:r>
              <a:rPr dirty="0" sz="1800" spc="-20">
                <a:latin typeface="Times New Roman"/>
                <a:cs typeface="Times New Roman"/>
              </a:rPr>
              <a:t>With </a:t>
            </a:r>
            <a:r>
              <a:rPr dirty="0" sz="1800">
                <a:latin typeface="Times New Roman"/>
                <a:cs typeface="Times New Roman"/>
              </a:rPr>
              <a:t>8.6 million options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exercised:</a:t>
            </a:r>
            <a:endParaRPr sz="1800">
              <a:latin typeface="Times New Roman"/>
              <a:cs typeface="Times New Roman"/>
            </a:endParaRPr>
          </a:p>
          <a:p>
            <a:pPr marL="802005">
              <a:lnSpc>
                <a:spcPct val="100000"/>
              </a:lnSpc>
              <a:spcBef>
                <a:spcPts val="1170"/>
              </a:spcBef>
              <a:tabLst>
                <a:tab pos="3944620" algn="l"/>
                <a:tab pos="5669915" algn="l"/>
              </a:tabLst>
            </a:pPr>
            <a:r>
              <a:rPr dirty="0" sz="1500" spc="-10">
                <a:latin typeface="Times New Roman"/>
                <a:cs typeface="Times New Roman"/>
              </a:rPr>
              <a:t>Estimate </a:t>
            </a:r>
            <a:r>
              <a:rPr dirty="0" sz="1500" spc="-5">
                <a:latin typeface="Times New Roman"/>
                <a:cs typeface="Times New Roman"/>
              </a:rPr>
              <a:t>market </a:t>
            </a:r>
            <a:r>
              <a:rPr dirty="0" sz="1500" spc="-10">
                <a:latin typeface="Times New Roman"/>
                <a:cs typeface="Times New Roman"/>
              </a:rPr>
              <a:t>value </a:t>
            </a:r>
            <a:r>
              <a:rPr dirty="0" sz="1500" spc="-5">
                <a:latin typeface="Times New Roman"/>
                <a:cs typeface="Times New Roman"/>
              </a:rPr>
              <a:t>of</a:t>
            </a:r>
            <a:r>
              <a:rPr dirty="0" sz="1500" spc="7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shares issued:	8.6 </a:t>
            </a:r>
            <a:r>
              <a:rPr dirty="0" sz="1500" spc="-10">
                <a:latin typeface="Times New Roman"/>
                <a:cs typeface="Times New Roman"/>
              </a:rPr>
              <a:t>mill</a:t>
            </a:r>
            <a:r>
              <a:rPr dirty="0" sz="1500" spc="1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x</a:t>
            </a:r>
            <a:r>
              <a:rPr dirty="0" sz="1500">
                <a:latin typeface="Times New Roman"/>
                <a:cs typeface="Times New Roman"/>
              </a:rPr>
              <a:t> </a:t>
            </a:r>
            <a:r>
              <a:rPr dirty="0" sz="1500" spc="-10">
                <a:latin typeface="Times New Roman"/>
                <a:cs typeface="Times New Roman"/>
              </a:rPr>
              <a:t>$64	</a:t>
            </a:r>
            <a:r>
              <a:rPr dirty="0" sz="1500" spc="-5">
                <a:latin typeface="Times New Roman"/>
                <a:cs typeface="Times New Roman"/>
              </a:rPr>
              <a:t>$</a:t>
            </a:r>
            <a:r>
              <a:rPr dirty="0" sz="150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550.4</a:t>
            </a:r>
            <a:endParaRPr sz="15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63065" y="2609941"/>
          <a:ext cx="5612130" cy="151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61790"/>
                <a:gridCol w="1449069"/>
              </a:tblGrid>
              <a:tr h="757442">
                <a:tc>
                  <a:txBody>
                    <a:bodyPr/>
                    <a:lstStyle/>
                    <a:p>
                      <a:pPr marL="31750">
                        <a:lnSpc>
                          <a:spcPts val="1630"/>
                        </a:lnSpc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Exercise </a:t>
                      </a:r>
                      <a:r>
                        <a:rPr dirty="0" sz="1500" spc="-10">
                          <a:latin typeface="Times New Roman"/>
                          <a:cs typeface="Times New Roman"/>
                        </a:rPr>
                        <a:t>(issue)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price,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from equity</a:t>
                      </a:r>
                      <a:r>
                        <a:rPr dirty="0" sz="15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statement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Stock </a:t>
                      </a:r>
                      <a:r>
                        <a:rPr dirty="0" sz="1500" spc="-10">
                          <a:latin typeface="Times New Roman"/>
                          <a:cs typeface="Times New Roman"/>
                        </a:rPr>
                        <a:t>option expense,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before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tax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46455">
                        <a:lnSpc>
                          <a:spcPts val="1630"/>
                        </a:lnSpc>
                      </a:pPr>
                      <a:r>
                        <a:rPr dirty="0" u="sng" sz="15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321.1*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894080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Times New Roman"/>
                          <a:cs typeface="Times New Roman"/>
                        </a:rPr>
                        <a:t>229.3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3396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Tax </a:t>
                      </a:r>
                      <a:r>
                        <a:rPr dirty="0" sz="1500" spc="-10">
                          <a:latin typeface="Times New Roman"/>
                          <a:cs typeface="Times New Roman"/>
                        </a:rPr>
                        <a:t>benefit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at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36.3%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u="sng" sz="15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83</a:t>
                      </a:r>
                      <a:r>
                        <a:rPr dirty="0" u="sng" sz="15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</a:tr>
              <a:tr h="321806">
                <a:tc>
                  <a:txBody>
                    <a:bodyPr/>
                    <a:lstStyle/>
                    <a:p>
                      <a:pPr marL="31750">
                        <a:lnSpc>
                          <a:spcPts val="1720"/>
                        </a:lnSpc>
                        <a:spcBef>
                          <a:spcPts val="71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Stock </a:t>
                      </a:r>
                      <a:r>
                        <a:rPr dirty="0" sz="1500" spc="-10">
                          <a:latin typeface="Times New Roman"/>
                          <a:cs typeface="Times New Roman"/>
                        </a:rPr>
                        <a:t>option expense,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after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 tax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ts val="1720"/>
                        </a:lnSpc>
                        <a:spcBef>
                          <a:spcPts val="71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$</a:t>
                      </a:r>
                      <a:r>
                        <a:rPr dirty="0" u="sng" sz="1500" spc="28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146.1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1030224" y="4882896"/>
            <a:ext cx="6847332" cy="17007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378445" y="6396990"/>
            <a:ext cx="407034" cy="201295"/>
          </a:xfrm>
          <a:custGeom>
            <a:avLst/>
            <a:gdLst/>
            <a:ahLst/>
            <a:cxnLst/>
            <a:rect l="l" t="t" r="r" b="b"/>
            <a:pathLst>
              <a:path w="407034" h="201295">
                <a:moveTo>
                  <a:pt x="0" y="201168"/>
                </a:moveTo>
                <a:lnTo>
                  <a:pt x="406907" y="201168"/>
                </a:lnTo>
                <a:lnTo>
                  <a:pt x="406907" y="0"/>
                </a:lnTo>
                <a:lnTo>
                  <a:pt x="0" y="0"/>
                </a:lnTo>
                <a:lnTo>
                  <a:pt x="0" y="201168"/>
                </a:lnTo>
                <a:close/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6122" y="200913"/>
            <a:ext cx="763905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746885" marR="5080" indent="-173482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Should Loss from Exercise of Options be Included  in Comprehensive</a:t>
            </a:r>
            <a:r>
              <a:rPr dirty="0" spc="10"/>
              <a:t> </a:t>
            </a:r>
            <a:r>
              <a:rPr dirty="0" spc="-5"/>
              <a:t>Income?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5985" y="1474088"/>
            <a:ext cx="7710805" cy="42945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In principle,</a:t>
            </a:r>
            <a:r>
              <a:rPr dirty="0" sz="2000" spc="-1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YES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marR="5715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But….as </a:t>
            </a:r>
            <a:r>
              <a:rPr dirty="0" sz="2000" spc="-5" b="1">
                <a:latin typeface="Times New Roman"/>
                <a:cs typeface="Times New Roman"/>
              </a:rPr>
              <a:t>grant date </a:t>
            </a:r>
            <a:r>
              <a:rPr dirty="0" sz="2000" b="1">
                <a:latin typeface="Times New Roman"/>
                <a:cs typeface="Times New Roman"/>
              </a:rPr>
              <a:t>expense has </a:t>
            </a:r>
            <a:r>
              <a:rPr dirty="0" sz="2000" spc="-10" b="1">
                <a:latin typeface="Times New Roman"/>
                <a:cs typeface="Times New Roman"/>
              </a:rPr>
              <a:t>already </a:t>
            </a:r>
            <a:r>
              <a:rPr dirty="0" sz="2000" spc="-5" b="1">
                <a:latin typeface="Times New Roman"/>
                <a:cs typeface="Times New Roman"/>
              </a:rPr>
              <a:t>been recorded, we </a:t>
            </a:r>
            <a:r>
              <a:rPr dirty="0" sz="2000" b="1">
                <a:latin typeface="Times New Roman"/>
                <a:cs typeface="Times New Roman"/>
              </a:rPr>
              <a:t>would </a:t>
            </a:r>
            <a:r>
              <a:rPr dirty="0" sz="2000" spc="-15" b="1">
                <a:latin typeface="Times New Roman"/>
                <a:cs typeface="Times New Roman"/>
              </a:rPr>
              <a:t>be  </a:t>
            </a:r>
            <a:r>
              <a:rPr dirty="0" sz="2000" b="1">
                <a:latin typeface="Times New Roman"/>
                <a:cs typeface="Times New Roman"/>
              </a:rPr>
              <a:t>double counting to some</a:t>
            </a:r>
            <a:r>
              <a:rPr dirty="0" sz="2000" spc="-9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extent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algn="just"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spc="-55" b="1">
                <a:latin typeface="Times New Roman"/>
                <a:cs typeface="Times New Roman"/>
              </a:rPr>
              <a:t>Two</a:t>
            </a:r>
            <a:r>
              <a:rPr dirty="0" sz="2000" b="1">
                <a:latin typeface="Times New Roman"/>
                <a:cs typeface="Times New Roman"/>
              </a:rPr>
              <a:t> alternatives:</a:t>
            </a:r>
            <a:endParaRPr sz="2000">
              <a:latin typeface="Times New Roman"/>
              <a:cs typeface="Times New Roman"/>
            </a:endParaRPr>
          </a:p>
          <a:p>
            <a:pPr algn="just" lvl="1" marL="693420" marR="5080" indent="-457834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694055" algn="l"/>
              </a:tabLst>
            </a:pPr>
            <a:r>
              <a:rPr dirty="0" sz="2000" b="1">
                <a:latin typeface="Times New Roman"/>
                <a:cs typeface="Times New Roman"/>
              </a:rPr>
              <a:t>Unravel GAAP </a:t>
            </a:r>
            <a:r>
              <a:rPr dirty="0" sz="2000" spc="-5" b="1">
                <a:latin typeface="Times New Roman"/>
                <a:cs typeface="Times New Roman"/>
              </a:rPr>
              <a:t>accounting </a:t>
            </a:r>
            <a:r>
              <a:rPr dirty="0" sz="2000" b="1">
                <a:latin typeface="Times New Roman"/>
                <a:cs typeface="Times New Roman"/>
              </a:rPr>
              <a:t>and </a:t>
            </a:r>
            <a:r>
              <a:rPr dirty="0" sz="2000" spc="-10" b="1">
                <a:latin typeface="Times New Roman"/>
                <a:cs typeface="Times New Roman"/>
              </a:rPr>
              <a:t>recognize </a:t>
            </a:r>
            <a:r>
              <a:rPr dirty="0" sz="2000" spc="-5" b="1">
                <a:latin typeface="Times New Roman"/>
                <a:cs typeface="Times New Roman"/>
              </a:rPr>
              <a:t>just </a:t>
            </a:r>
            <a:r>
              <a:rPr dirty="0" sz="2000" b="1">
                <a:latin typeface="Times New Roman"/>
                <a:cs typeface="Times New Roman"/>
              </a:rPr>
              <a:t>the </a:t>
            </a:r>
            <a:r>
              <a:rPr dirty="0" sz="2000" spc="-10" b="1">
                <a:latin typeface="Times New Roman"/>
                <a:cs typeface="Times New Roman"/>
              </a:rPr>
              <a:t>exercise </a:t>
            </a:r>
            <a:r>
              <a:rPr dirty="0" sz="2000" b="1">
                <a:latin typeface="Times New Roman"/>
                <a:cs typeface="Times New Roman"/>
              </a:rPr>
              <a:t>date  expense </a:t>
            </a:r>
            <a:r>
              <a:rPr dirty="0" sz="2000" spc="-5" b="1">
                <a:latin typeface="Times New Roman"/>
                <a:cs typeface="Times New Roman"/>
              </a:rPr>
              <a:t>that </a:t>
            </a:r>
            <a:r>
              <a:rPr dirty="0" sz="2000" b="1">
                <a:latin typeface="Times New Roman"/>
                <a:cs typeface="Times New Roman"/>
              </a:rPr>
              <a:t>has </a:t>
            </a:r>
            <a:r>
              <a:rPr dirty="0" sz="2000" spc="-5" b="1">
                <a:latin typeface="Times New Roman"/>
                <a:cs typeface="Times New Roman"/>
              </a:rPr>
              <a:t>not </a:t>
            </a:r>
            <a:r>
              <a:rPr dirty="0" sz="2000" spc="-10" b="1">
                <a:latin typeface="Times New Roman"/>
                <a:cs typeface="Times New Roman"/>
              </a:rPr>
              <a:t>already </a:t>
            </a:r>
            <a:r>
              <a:rPr dirty="0" sz="2000" b="1">
                <a:latin typeface="Times New Roman"/>
                <a:cs typeface="Times New Roman"/>
              </a:rPr>
              <a:t>been </a:t>
            </a:r>
            <a:r>
              <a:rPr dirty="0" sz="2000" spc="-10" b="1">
                <a:latin typeface="Times New Roman"/>
                <a:cs typeface="Times New Roman"/>
              </a:rPr>
              <a:t>recognized </a:t>
            </a:r>
            <a:r>
              <a:rPr dirty="0" sz="2000" spc="-5" b="1">
                <a:latin typeface="Times New Roman"/>
                <a:cs typeface="Times New Roman"/>
              </a:rPr>
              <a:t>in prior years </a:t>
            </a:r>
            <a:r>
              <a:rPr dirty="0" sz="2000" spc="-10" b="1">
                <a:latin typeface="Times New Roman"/>
                <a:cs typeface="Times New Roman"/>
              </a:rPr>
              <a:t>at  </a:t>
            </a:r>
            <a:r>
              <a:rPr dirty="0" sz="2000" b="1">
                <a:latin typeface="Times New Roman"/>
                <a:cs typeface="Times New Roman"/>
              </a:rPr>
              <a:t>grant dates (too</a:t>
            </a:r>
            <a:r>
              <a:rPr dirty="0" sz="2000" spc="-8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difficult!)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algn="just" lvl="1" marL="693420" marR="8255" indent="-457834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694055" algn="l"/>
              </a:tabLst>
            </a:pPr>
            <a:r>
              <a:rPr dirty="0" sz="2000" spc="-5" b="1">
                <a:latin typeface="Times New Roman"/>
                <a:cs typeface="Times New Roman"/>
              </a:rPr>
              <a:t>Recognize </a:t>
            </a:r>
            <a:r>
              <a:rPr dirty="0" sz="2000" spc="-10" b="1">
                <a:latin typeface="Times New Roman"/>
                <a:cs typeface="Times New Roman"/>
              </a:rPr>
              <a:t>loss </a:t>
            </a:r>
            <a:r>
              <a:rPr dirty="0" sz="2000" spc="-5" b="1">
                <a:latin typeface="Times New Roman"/>
                <a:cs typeface="Times New Roman"/>
              </a:rPr>
              <a:t>on </a:t>
            </a:r>
            <a:r>
              <a:rPr dirty="0" sz="2000" spc="-10" b="1">
                <a:latin typeface="Times New Roman"/>
                <a:cs typeface="Times New Roman"/>
              </a:rPr>
              <a:t>exercise </a:t>
            </a:r>
            <a:r>
              <a:rPr dirty="0" sz="2000" spc="-5" b="1">
                <a:latin typeface="Times New Roman"/>
                <a:cs typeface="Times New Roman"/>
              </a:rPr>
              <a:t>of stock options, but </a:t>
            </a:r>
            <a:r>
              <a:rPr dirty="0" sz="2000" spc="-10" b="1">
                <a:latin typeface="Times New Roman"/>
                <a:cs typeface="Times New Roman"/>
              </a:rPr>
              <a:t>reduce </a:t>
            </a:r>
            <a:r>
              <a:rPr dirty="0" sz="2000" spc="-15" b="1">
                <a:latin typeface="Times New Roman"/>
                <a:cs typeface="Times New Roman"/>
              </a:rPr>
              <a:t>by  </a:t>
            </a:r>
            <a:r>
              <a:rPr dirty="0" sz="2000" b="1">
                <a:latin typeface="Times New Roman"/>
                <a:cs typeface="Times New Roman"/>
              </a:rPr>
              <a:t>“stock-based compensation” </a:t>
            </a:r>
            <a:r>
              <a:rPr dirty="0" sz="2000" spc="-5" b="1">
                <a:latin typeface="Times New Roman"/>
                <a:cs typeface="Times New Roman"/>
              </a:rPr>
              <a:t>recognized in </a:t>
            </a:r>
            <a:r>
              <a:rPr dirty="0" sz="2000" b="1">
                <a:latin typeface="Times New Roman"/>
                <a:cs typeface="Times New Roman"/>
              </a:rPr>
              <a:t>the </a:t>
            </a:r>
            <a:r>
              <a:rPr dirty="0" sz="2000" spc="-5" b="1">
                <a:latin typeface="Times New Roman"/>
                <a:cs typeface="Times New Roman"/>
              </a:rPr>
              <a:t>current</a:t>
            </a:r>
            <a:r>
              <a:rPr dirty="0" sz="2000" spc="-155" b="1">
                <a:latin typeface="Times New Roman"/>
                <a:cs typeface="Times New Roman"/>
              </a:rPr>
              <a:t> </a:t>
            </a:r>
            <a:r>
              <a:rPr dirty="0" sz="2000" spc="-35" b="1">
                <a:latin typeface="Times New Roman"/>
                <a:cs typeface="Times New Roman"/>
              </a:rPr>
              <a:t>year.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733425">
              <a:lnSpc>
                <a:spcPct val="100000"/>
              </a:lnSpc>
              <a:spcBef>
                <a:spcPts val="5"/>
              </a:spcBef>
            </a:pPr>
            <a:r>
              <a:rPr dirty="0" sz="2000" spc="-5" b="1" i="1">
                <a:latin typeface="Times New Roman"/>
                <a:cs typeface="Times New Roman"/>
              </a:rPr>
              <a:t>Alternative </a:t>
            </a:r>
            <a:r>
              <a:rPr dirty="0" sz="2000" b="1" i="1">
                <a:latin typeface="Times New Roman"/>
                <a:cs typeface="Times New Roman"/>
              </a:rPr>
              <a:t>2 </a:t>
            </a:r>
            <a:r>
              <a:rPr dirty="0" sz="2000" spc="-5" b="1" i="1">
                <a:latin typeface="Times New Roman"/>
                <a:cs typeface="Times New Roman"/>
              </a:rPr>
              <a:t>is </a:t>
            </a:r>
            <a:r>
              <a:rPr dirty="0" sz="2000" b="1" i="1">
                <a:latin typeface="Times New Roman"/>
                <a:cs typeface="Times New Roman"/>
              </a:rPr>
              <a:t>an </a:t>
            </a:r>
            <a:r>
              <a:rPr dirty="0" sz="2000" spc="-10" b="1" i="1">
                <a:latin typeface="Times New Roman"/>
                <a:cs typeface="Times New Roman"/>
              </a:rPr>
              <a:t>expediency, </a:t>
            </a:r>
            <a:r>
              <a:rPr dirty="0" sz="2000" b="1" i="1">
                <a:latin typeface="Times New Roman"/>
                <a:cs typeface="Times New Roman"/>
              </a:rPr>
              <a:t>though not </a:t>
            </a:r>
            <a:r>
              <a:rPr dirty="0" sz="2000" spc="-5" b="1" i="1">
                <a:latin typeface="Times New Roman"/>
                <a:cs typeface="Times New Roman"/>
              </a:rPr>
              <a:t>strictly</a:t>
            </a:r>
            <a:r>
              <a:rPr dirty="0" sz="2000" spc="-114" b="1" i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correct.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7721" y="179908"/>
            <a:ext cx="5986145" cy="87947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748789" marR="5080" indent="-173672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Is “Stock-based Compensation” Equity  or is it Liability?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4708" y="1454912"/>
            <a:ext cx="8039734" cy="3379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marR="508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u="sng" sz="2000" spc="-2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It’s </a:t>
            </a:r>
            <a:r>
              <a:rPr dirty="0" u="sng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 </a:t>
            </a:r>
            <a:r>
              <a:rPr dirty="0" u="sng" sz="20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liability</a:t>
            </a:r>
            <a:r>
              <a:rPr dirty="0" sz="2000" spc="-5" b="1">
                <a:latin typeface="Times New Roman"/>
                <a:cs typeface="Times New Roman"/>
              </a:rPr>
              <a:t>! Shareholders </a:t>
            </a:r>
            <a:r>
              <a:rPr dirty="0" sz="2000" b="1">
                <a:latin typeface="Times New Roman"/>
                <a:cs typeface="Times New Roman"/>
              </a:rPr>
              <a:t>have a (contingent) </a:t>
            </a:r>
            <a:r>
              <a:rPr dirty="0" sz="2000" spc="-5" b="1">
                <a:latin typeface="Times New Roman"/>
                <a:cs typeface="Times New Roman"/>
              </a:rPr>
              <a:t>liability </a:t>
            </a:r>
            <a:r>
              <a:rPr dirty="0" sz="2000" b="1">
                <a:latin typeface="Times New Roman"/>
                <a:cs typeface="Times New Roman"/>
              </a:rPr>
              <a:t>to issue stock</a:t>
            </a:r>
            <a:r>
              <a:rPr dirty="0" sz="2000" spc="-1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at  </a:t>
            </a:r>
            <a:r>
              <a:rPr dirty="0" sz="2000" spc="-5" b="1">
                <a:latin typeface="Times New Roman"/>
                <a:cs typeface="Times New Roman"/>
              </a:rPr>
              <a:t>less </a:t>
            </a:r>
            <a:r>
              <a:rPr dirty="0" sz="2000" b="1">
                <a:latin typeface="Times New Roman"/>
                <a:cs typeface="Times New Roman"/>
              </a:rPr>
              <a:t>than market</a:t>
            </a:r>
            <a:r>
              <a:rPr dirty="0" sz="2000" spc="-55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price.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spc="-70" b="1">
                <a:latin typeface="Times New Roman"/>
                <a:cs typeface="Times New Roman"/>
              </a:rPr>
              <a:t>Yet </a:t>
            </a:r>
            <a:r>
              <a:rPr dirty="0" sz="2000" spc="5" b="1">
                <a:latin typeface="Times New Roman"/>
                <a:cs typeface="Times New Roman"/>
              </a:rPr>
              <a:t>GAAP </a:t>
            </a:r>
            <a:r>
              <a:rPr dirty="0" sz="2000" b="1">
                <a:latin typeface="Times New Roman"/>
                <a:cs typeface="Times New Roman"/>
              </a:rPr>
              <a:t>and IFRS </a:t>
            </a:r>
            <a:r>
              <a:rPr dirty="0" sz="2000" spc="-10" b="1">
                <a:latin typeface="Times New Roman"/>
                <a:cs typeface="Times New Roman"/>
              </a:rPr>
              <a:t>treat </a:t>
            </a:r>
            <a:r>
              <a:rPr dirty="0" sz="2000" b="1">
                <a:latin typeface="Times New Roman"/>
                <a:cs typeface="Times New Roman"/>
              </a:rPr>
              <a:t>it as</a:t>
            </a:r>
            <a:r>
              <a:rPr dirty="0" sz="2000" spc="-1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equity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266700" marR="21590" indent="-64135">
              <a:lnSpc>
                <a:spcPct val="100000"/>
              </a:lnSpc>
            </a:pPr>
            <a:r>
              <a:rPr dirty="0" sz="2000" spc="5" b="1">
                <a:latin typeface="Times New Roman"/>
                <a:cs typeface="Times New Roman"/>
              </a:rPr>
              <a:t>GAAP </a:t>
            </a:r>
            <a:r>
              <a:rPr dirty="0" sz="2000" b="1">
                <a:latin typeface="Times New Roman"/>
                <a:cs typeface="Times New Roman"/>
              </a:rPr>
              <a:t>and IFRS make it look </a:t>
            </a:r>
            <a:r>
              <a:rPr dirty="0" sz="2000" spc="-5" b="1">
                <a:latin typeface="Times New Roman"/>
                <a:cs typeface="Times New Roman"/>
              </a:rPr>
              <a:t>like </a:t>
            </a:r>
            <a:r>
              <a:rPr dirty="0" sz="2000" b="1">
                <a:latin typeface="Times New Roman"/>
                <a:cs typeface="Times New Roman"/>
              </a:rPr>
              <a:t>issuing stock options </a:t>
            </a:r>
            <a:r>
              <a:rPr dirty="0" sz="2000" spc="-5" b="1">
                <a:latin typeface="Times New Roman"/>
                <a:cs typeface="Times New Roman"/>
              </a:rPr>
              <a:t>increases</a:t>
            </a:r>
            <a:r>
              <a:rPr dirty="0" sz="2000" spc="-320" b="1">
                <a:latin typeface="Times New Roman"/>
                <a:cs typeface="Times New Roman"/>
              </a:rPr>
              <a:t> </a:t>
            </a:r>
            <a:r>
              <a:rPr dirty="0" sz="2000" spc="-15" b="1">
                <a:latin typeface="Times New Roman"/>
                <a:cs typeface="Times New Roman"/>
              </a:rPr>
              <a:t>equity.  </a:t>
            </a:r>
            <a:r>
              <a:rPr dirty="0" sz="2000" b="1">
                <a:latin typeface="Times New Roman"/>
                <a:cs typeface="Times New Roman"/>
              </a:rPr>
              <a:t>How can “payment” for wages </a:t>
            </a:r>
            <a:r>
              <a:rPr dirty="0" sz="2000" spc="-5" b="1">
                <a:latin typeface="Times New Roman"/>
                <a:cs typeface="Times New Roman"/>
              </a:rPr>
              <a:t>increase</a:t>
            </a:r>
            <a:r>
              <a:rPr dirty="0" sz="2000" spc="-16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equity?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218440" marR="28575" indent="-1524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But…unraveling the </a:t>
            </a:r>
            <a:r>
              <a:rPr dirty="0" sz="2000" spc="5" b="1">
                <a:latin typeface="Times New Roman"/>
                <a:cs typeface="Times New Roman"/>
              </a:rPr>
              <a:t>GAAP </a:t>
            </a:r>
            <a:r>
              <a:rPr dirty="0" sz="2000" b="1">
                <a:latin typeface="Times New Roman"/>
                <a:cs typeface="Times New Roman"/>
              </a:rPr>
              <a:t>accounting is too </a:t>
            </a:r>
            <a:r>
              <a:rPr dirty="0" sz="2000" spc="-5" b="1">
                <a:latin typeface="Times New Roman"/>
                <a:cs typeface="Times New Roman"/>
              </a:rPr>
              <a:t>difficult. So recognize</a:t>
            </a:r>
            <a:r>
              <a:rPr dirty="0" sz="2000" spc="-30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loss  on </a:t>
            </a:r>
            <a:r>
              <a:rPr dirty="0" sz="2000" spc="-10" b="1">
                <a:latin typeface="Times New Roman"/>
                <a:cs typeface="Times New Roman"/>
              </a:rPr>
              <a:t>exercise </a:t>
            </a:r>
            <a:r>
              <a:rPr dirty="0" sz="2000" b="1">
                <a:latin typeface="Times New Roman"/>
                <a:cs typeface="Times New Roman"/>
              </a:rPr>
              <a:t>of stock options, </a:t>
            </a:r>
            <a:r>
              <a:rPr dirty="0" sz="2000" spc="-5" b="1">
                <a:latin typeface="Times New Roman"/>
                <a:cs typeface="Times New Roman"/>
              </a:rPr>
              <a:t>but reduce by “stock-based </a:t>
            </a:r>
            <a:r>
              <a:rPr dirty="0" sz="2000" b="1">
                <a:latin typeface="Times New Roman"/>
                <a:cs typeface="Times New Roman"/>
              </a:rPr>
              <a:t>compensation”  </a:t>
            </a:r>
            <a:r>
              <a:rPr dirty="0" sz="2000" spc="-5" b="1">
                <a:latin typeface="Times New Roman"/>
                <a:cs typeface="Times New Roman"/>
              </a:rPr>
              <a:t>recognized </a:t>
            </a:r>
            <a:r>
              <a:rPr dirty="0" sz="2000" b="1">
                <a:latin typeface="Times New Roman"/>
                <a:cs typeface="Times New Roman"/>
              </a:rPr>
              <a:t>in the </a:t>
            </a:r>
            <a:r>
              <a:rPr dirty="0" sz="2000" spc="-5" b="1">
                <a:latin typeface="Times New Roman"/>
                <a:cs typeface="Times New Roman"/>
              </a:rPr>
              <a:t>current </a:t>
            </a:r>
            <a:r>
              <a:rPr dirty="0" sz="2000" b="1">
                <a:latin typeface="Times New Roman"/>
                <a:cs typeface="Times New Roman"/>
              </a:rPr>
              <a:t>year…. (as an</a:t>
            </a:r>
            <a:r>
              <a:rPr dirty="0" sz="2000" spc="-10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expediency).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4846" y="259842"/>
            <a:ext cx="672020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49339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Reformulated Equity Statement:  Including Loss on Exercise of Stock</a:t>
            </a:r>
            <a:r>
              <a:rPr dirty="0" spc="40"/>
              <a:t> </a:t>
            </a:r>
            <a:r>
              <a:rPr dirty="0" spc="-5"/>
              <a:t>Options</a:t>
            </a:r>
          </a:p>
        </p:txBody>
      </p:sp>
      <p:sp>
        <p:nvSpPr>
          <p:cNvPr id="3" name="object 3"/>
          <p:cNvSpPr/>
          <p:nvPr/>
        </p:nvSpPr>
        <p:spPr>
          <a:xfrm>
            <a:off x="1341119" y="1638300"/>
            <a:ext cx="6486144" cy="31150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494282" y="2117598"/>
            <a:ext cx="4863465" cy="224154"/>
          </a:xfrm>
          <a:custGeom>
            <a:avLst/>
            <a:gdLst/>
            <a:ahLst/>
            <a:cxnLst/>
            <a:rect l="l" t="t" r="r" b="b"/>
            <a:pathLst>
              <a:path w="4863465" h="224155">
                <a:moveTo>
                  <a:pt x="0" y="224027"/>
                </a:moveTo>
                <a:lnTo>
                  <a:pt x="4863084" y="224027"/>
                </a:lnTo>
                <a:lnTo>
                  <a:pt x="4863084" y="0"/>
                </a:lnTo>
                <a:lnTo>
                  <a:pt x="0" y="0"/>
                </a:lnTo>
                <a:lnTo>
                  <a:pt x="0" y="224027"/>
                </a:lnTo>
                <a:close/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439417" y="3722370"/>
            <a:ext cx="4918075" cy="646430"/>
          </a:xfrm>
          <a:custGeom>
            <a:avLst/>
            <a:gdLst/>
            <a:ahLst/>
            <a:cxnLst/>
            <a:rect l="l" t="t" r="r" b="b"/>
            <a:pathLst>
              <a:path w="4918075" h="646429">
                <a:moveTo>
                  <a:pt x="0" y="646175"/>
                </a:moveTo>
                <a:lnTo>
                  <a:pt x="4917948" y="646175"/>
                </a:lnTo>
                <a:lnTo>
                  <a:pt x="4917948" y="0"/>
                </a:lnTo>
                <a:lnTo>
                  <a:pt x="0" y="0"/>
                </a:lnTo>
                <a:lnTo>
                  <a:pt x="0" y="646175"/>
                </a:lnTo>
                <a:close/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313740" y="4780915"/>
            <a:ext cx="8394065" cy="17703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495">
              <a:lnSpc>
                <a:spcPct val="100000"/>
              </a:lnSpc>
              <a:spcBef>
                <a:spcPts val="95"/>
              </a:spcBef>
            </a:pP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dirty="0" sz="1600" spc="-10" b="1" i="1">
                <a:solidFill>
                  <a:srgbClr val="001F5F"/>
                </a:solidFill>
                <a:latin typeface="Times New Roman"/>
                <a:cs typeface="Times New Roman"/>
              </a:rPr>
              <a:t>diff.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between market price and exercise price, </a:t>
            </a:r>
            <a:r>
              <a:rPr dirty="0" sz="1600" b="1" i="1">
                <a:solidFill>
                  <a:srgbClr val="001F5F"/>
                </a:solidFill>
                <a:latin typeface="Times New Roman"/>
                <a:cs typeface="Times New Roman"/>
              </a:rPr>
              <a:t>$161.1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million has been </a:t>
            </a:r>
            <a:r>
              <a:rPr dirty="0" sz="1600" b="1" i="1">
                <a:solidFill>
                  <a:srgbClr val="001F5F"/>
                </a:solidFill>
                <a:latin typeface="Times New Roman"/>
                <a:cs typeface="Times New Roman"/>
              </a:rPr>
              <a:t>added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to share issues</a:t>
            </a:r>
            <a:r>
              <a:rPr dirty="0" sz="1600" spc="380" b="1" i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to</a:t>
            </a:r>
            <a:endParaRPr sz="1600">
              <a:latin typeface="Times New Roman"/>
              <a:cs typeface="Times New Roman"/>
            </a:endParaRPr>
          </a:p>
          <a:p>
            <a:pPr marL="23495">
              <a:lnSpc>
                <a:spcPct val="100000"/>
              </a:lnSpc>
            </a:pPr>
            <a:r>
              <a:rPr dirty="0" sz="1600" b="1" i="1">
                <a:solidFill>
                  <a:srgbClr val="001F5F"/>
                </a:solidFill>
                <a:latin typeface="Times New Roman"/>
                <a:cs typeface="Times New Roman"/>
              </a:rPr>
              <a:t>report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them </a:t>
            </a:r>
            <a:r>
              <a:rPr dirty="0" sz="1600" b="1" i="1">
                <a:solidFill>
                  <a:srgbClr val="001F5F"/>
                </a:solidFill>
                <a:latin typeface="Times New Roman"/>
                <a:cs typeface="Times New Roman"/>
              </a:rPr>
              <a:t>as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if they were </a:t>
            </a:r>
            <a:r>
              <a:rPr dirty="0" sz="1600" b="1" i="1">
                <a:solidFill>
                  <a:srgbClr val="001F5F"/>
                </a:solidFill>
                <a:latin typeface="Times New Roman"/>
                <a:cs typeface="Times New Roman"/>
              </a:rPr>
              <a:t>issued at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MV (and thus </a:t>
            </a:r>
            <a:r>
              <a:rPr dirty="0" sz="1600" b="1" i="1">
                <a:solidFill>
                  <a:srgbClr val="001F5F"/>
                </a:solidFill>
                <a:latin typeface="Times New Roman"/>
                <a:cs typeface="Times New Roman"/>
              </a:rPr>
              <a:t>add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no</a:t>
            </a:r>
            <a:r>
              <a:rPr dirty="0" sz="1600" spc="85" b="1" i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value).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250"/>
              </a:spcBef>
            </a:pP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The after-tax loss </a:t>
            </a:r>
            <a:r>
              <a:rPr dirty="0" sz="1600" b="1" i="1">
                <a:solidFill>
                  <a:srgbClr val="001F5F"/>
                </a:solidFill>
                <a:latin typeface="Times New Roman"/>
                <a:cs typeface="Times New Roman"/>
              </a:rPr>
              <a:t>on exercise of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stock </a:t>
            </a:r>
            <a:r>
              <a:rPr dirty="0" sz="1600" b="1" i="1">
                <a:solidFill>
                  <a:srgbClr val="001F5F"/>
                </a:solidFill>
                <a:latin typeface="Times New Roman"/>
                <a:cs typeface="Times New Roman"/>
              </a:rPr>
              <a:t>options, $102.6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million, has been reduced </a:t>
            </a:r>
            <a:r>
              <a:rPr dirty="0" sz="1600" b="1" i="1">
                <a:solidFill>
                  <a:srgbClr val="001F5F"/>
                </a:solidFill>
                <a:latin typeface="Times New Roman"/>
                <a:cs typeface="Times New Roman"/>
              </a:rPr>
              <a:t>by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dirty="0" sz="1600" b="1" i="1">
                <a:solidFill>
                  <a:srgbClr val="001F5F"/>
                </a:solidFill>
                <a:latin typeface="Times New Roman"/>
                <a:cs typeface="Times New Roman"/>
              </a:rPr>
              <a:t>$159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million 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that has been recognized under </a:t>
            </a:r>
            <a:r>
              <a:rPr dirty="0" sz="1600" b="1" i="1">
                <a:solidFill>
                  <a:srgbClr val="001F5F"/>
                </a:solidFill>
                <a:latin typeface="Times New Roman"/>
                <a:cs typeface="Times New Roman"/>
              </a:rPr>
              <a:t>grant-date</a:t>
            </a:r>
            <a:r>
              <a:rPr dirty="0" sz="1600" spc="45" b="1" i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accounting.</a:t>
            </a:r>
            <a:endParaRPr sz="1600">
              <a:latin typeface="Times New Roman"/>
              <a:cs typeface="Times New Roman"/>
            </a:endParaRPr>
          </a:p>
          <a:p>
            <a:pPr marL="12700" marR="210185">
              <a:lnSpc>
                <a:spcPct val="100000"/>
              </a:lnSpc>
              <a:spcBef>
                <a:spcPts val="969"/>
              </a:spcBef>
            </a:pP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Now the reformulated statement records transactions with shareholders at </a:t>
            </a:r>
            <a:r>
              <a:rPr dirty="0" sz="1600" spc="-10" b="1" i="1">
                <a:solidFill>
                  <a:srgbClr val="001F5F"/>
                </a:solidFill>
                <a:latin typeface="Times New Roman"/>
                <a:cs typeface="Times New Roman"/>
              </a:rPr>
              <a:t>MV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with any loss from 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issuing shares at &lt; MV appropriately recognized in comprehensive</a:t>
            </a:r>
            <a:r>
              <a:rPr dirty="0" sz="1600" spc="110" b="1" i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 i="1">
                <a:solidFill>
                  <a:srgbClr val="001F5F"/>
                </a:solidFill>
                <a:latin typeface="Times New Roman"/>
                <a:cs typeface="Times New Roman"/>
              </a:rPr>
              <a:t>income.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5505" y="339293"/>
            <a:ext cx="33826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Option</a:t>
            </a:r>
            <a:r>
              <a:rPr dirty="0" spc="-40"/>
              <a:t> </a:t>
            </a:r>
            <a:r>
              <a:rPr dirty="0" spc="-5"/>
              <a:t>Overhang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59690" marR="5080" indent="-10795">
              <a:lnSpc>
                <a:spcPct val="100000"/>
              </a:lnSpc>
              <a:spcBef>
                <a:spcPts val="105"/>
              </a:spcBef>
            </a:pPr>
            <a:r>
              <a:rPr dirty="0"/>
              <a:t>The </a:t>
            </a:r>
            <a:r>
              <a:rPr dirty="0" i="1">
                <a:latin typeface="Times New Roman"/>
                <a:cs typeface="Times New Roman"/>
              </a:rPr>
              <a:t>option overhang </a:t>
            </a:r>
            <a:r>
              <a:rPr dirty="0"/>
              <a:t>is the value of the options </a:t>
            </a:r>
            <a:r>
              <a:rPr dirty="0" spc="5"/>
              <a:t>not </a:t>
            </a:r>
            <a:r>
              <a:rPr dirty="0" spc="-5"/>
              <a:t>yet </a:t>
            </a:r>
            <a:r>
              <a:rPr dirty="0"/>
              <a:t>exercised. This  (contingent) </a:t>
            </a:r>
            <a:r>
              <a:rPr dirty="0" spc="-5"/>
              <a:t>liability </a:t>
            </a:r>
            <a:r>
              <a:rPr dirty="0"/>
              <a:t>is </a:t>
            </a:r>
            <a:r>
              <a:rPr dirty="0" spc="-5"/>
              <a:t>the estimate </a:t>
            </a:r>
            <a:r>
              <a:rPr dirty="0"/>
              <a:t>of the </a:t>
            </a:r>
            <a:r>
              <a:rPr dirty="0" spc="-5"/>
              <a:t>amount </a:t>
            </a:r>
            <a:r>
              <a:rPr dirty="0"/>
              <a:t>of value that</a:t>
            </a:r>
            <a:r>
              <a:rPr dirty="0" spc="-140"/>
              <a:t> </a:t>
            </a:r>
            <a:r>
              <a:rPr dirty="0"/>
              <a:t>shareholders  </a:t>
            </a:r>
            <a:r>
              <a:rPr dirty="0" spc="-5"/>
              <a:t>will </a:t>
            </a:r>
            <a:r>
              <a:rPr dirty="0"/>
              <a:t>give up at exercise</a:t>
            </a:r>
            <a:r>
              <a:rPr dirty="0" spc="-100"/>
              <a:t> </a:t>
            </a:r>
            <a:r>
              <a:rPr dirty="0"/>
              <a:t>date.</a:t>
            </a:r>
          </a:p>
          <a:p>
            <a:pPr marL="36830">
              <a:lnSpc>
                <a:spcPct val="100000"/>
              </a:lnSpc>
              <a:spcBef>
                <a:spcPts val="40"/>
              </a:spcBef>
            </a:pPr>
            <a:endParaRPr sz="2050"/>
          </a:p>
          <a:p>
            <a:pPr marL="49530">
              <a:lnSpc>
                <a:spcPct val="100000"/>
              </a:lnSpc>
              <a:spcBef>
                <a:spcPts val="5"/>
              </a:spcBef>
            </a:pPr>
            <a:r>
              <a:rPr dirty="0"/>
              <a:t>A rough </a:t>
            </a:r>
            <a:r>
              <a:rPr dirty="0" spc="-5"/>
              <a:t>estimate </a:t>
            </a:r>
            <a:r>
              <a:rPr dirty="0"/>
              <a:t>of the option</a:t>
            </a:r>
            <a:r>
              <a:rPr dirty="0" spc="-90"/>
              <a:t> </a:t>
            </a:r>
            <a:r>
              <a:rPr dirty="0"/>
              <a:t>overhang: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97483" y="3316046"/>
            <a:ext cx="316103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Market </a:t>
            </a:r>
            <a:r>
              <a:rPr dirty="0" sz="1800">
                <a:latin typeface="Times New Roman"/>
                <a:cs typeface="Times New Roman"/>
              </a:rPr>
              <a:t>value of stock to be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issued</a:t>
            </a:r>
            <a:endParaRPr sz="1800">
              <a:latin typeface="Times New Roman"/>
              <a:cs typeface="Times New Roman"/>
            </a:endParaRPr>
          </a:p>
          <a:p>
            <a:pPr marL="12700" marR="1101725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Times New Roman"/>
                <a:cs typeface="Times New Roman"/>
              </a:rPr>
              <a:t>Strike </a:t>
            </a:r>
            <a:r>
              <a:rPr dirty="0" sz="1800">
                <a:latin typeface="Times New Roman"/>
                <a:cs typeface="Times New Roman"/>
              </a:rPr>
              <a:t>price </a:t>
            </a:r>
            <a:r>
              <a:rPr dirty="0" sz="1800" spc="-5">
                <a:latin typeface="Times New Roman"/>
                <a:cs typeface="Times New Roman"/>
              </a:rPr>
              <a:t>of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options  Tax benefit (if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 spc="5">
                <a:latin typeface="Times New Roman"/>
                <a:cs typeface="Times New Roman"/>
              </a:rPr>
              <a:t>any)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Contingent liability for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options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93819" y="3316046"/>
            <a:ext cx="55118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10795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XXX  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XXX 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XXX 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XXX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9597" y="339293"/>
            <a:ext cx="49733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Option Overhang: </a:t>
            </a:r>
            <a:r>
              <a:rPr dirty="0" spc="-10"/>
              <a:t>Nike</a:t>
            </a:r>
            <a:r>
              <a:rPr dirty="0" spc="30"/>
              <a:t> </a:t>
            </a:r>
            <a:r>
              <a:rPr dirty="0" spc="-5"/>
              <a:t>Inc.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0103" y="1300988"/>
            <a:ext cx="8082915" cy="9404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At the end of </a:t>
            </a:r>
            <a:r>
              <a:rPr dirty="0" sz="2000" spc="5">
                <a:latin typeface="Times New Roman"/>
                <a:cs typeface="Times New Roman"/>
              </a:rPr>
              <a:t>2010, </a:t>
            </a:r>
            <a:r>
              <a:rPr dirty="0" sz="2000">
                <a:latin typeface="Times New Roman"/>
                <a:cs typeface="Times New Roman"/>
              </a:rPr>
              <a:t>Nike had 36.0 </a:t>
            </a:r>
            <a:r>
              <a:rPr dirty="0" sz="2000" spc="-5">
                <a:latin typeface="Times New Roman"/>
                <a:cs typeface="Times New Roman"/>
              </a:rPr>
              <a:t>million employee </a:t>
            </a:r>
            <a:r>
              <a:rPr dirty="0" sz="2000">
                <a:latin typeface="Times New Roman"/>
                <a:cs typeface="Times New Roman"/>
              </a:rPr>
              <a:t>stock options outstanding  at a weighted average exercise price of </a:t>
            </a:r>
            <a:r>
              <a:rPr dirty="0" sz="2000" spc="5">
                <a:latin typeface="Times New Roman"/>
                <a:cs typeface="Times New Roman"/>
              </a:rPr>
              <a:t>$46.60. </a:t>
            </a:r>
            <a:r>
              <a:rPr dirty="0" sz="2000" spc="-5">
                <a:latin typeface="Times New Roman"/>
                <a:cs typeface="Times New Roman"/>
              </a:rPr>
              <a:t>Nike’s stock </a:t>
            </a:r>
            <a:r>
              <a:rPr dirty="0" sz="2000">
                <a:latin typeface="Times New Roman"/>
                <a:cs typeface="Times New Roman"/>
              </a:rPr>
              <a:t>traded at </a:t>
            </a:r>
            <a:r>
              <a:rPr dirty="0" sz="2000" spc="5">
                <a:latin typeface="Times New Roman"/>
                <a:cs typeface="Times New Roman"/>
              </a:rPr>
              <a:t>$72.38</a:t>
            </a:r>
            <a:r>
              <a:rPr dirty="0" sz="2000" spc="-3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at  </a:t>
            </a:r>
            <a:r>
              <a:rPr dirty="0" sz="2000" spc="-5">
                <a:latin typeface="Times New Roman"/>
                <a:cs typeface="Times New Roman"/>
              </a:rPr>
              <a:t>fiscal-year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end.</a:t>
            </a:r>
            <a:endParaRPr sz="20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68985" y="2682774"/>
          <a:ext cx="5220335" cy="20504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8305"/>
                <a:gridCol w="1001395"/>
              </a:tblGrid>
              <a:tr h="539179">
                <a:tc>
                  <a:txBody>
                    <a:bodyPr/>
                    <a:lstStyle/>
                    <a:p>
                      <a:pPr marL="31750">
                        <a:lnSpc>
                          <a:spcPts val="2185"/>
                        </a:lnSpc>
                      </a:pPr>
                      <a:r>
                        <a:rPr dirty="0" sz="2000" spc="-5">
                          <a:latin typeface="Times New Roman"/>
                          <a:cs typeface="Times New Roman"/>
                        </a:rPr>
                        <a:t>Floor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valuation of </a:t>
                      </a:r>
                      <a:r>
                        <a:rPr dirty="0" sz="2000" spc="-5">
                          <a:latin typeface="Times New Roman"/>
                          <a:cs typeface="Times New Roman"/>
                        </a:rPr>
                        <a:t>Nike’s</a:t>
                      </a:r>
                      <a:r>
                        <a:rPr dirty="0" sz="200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overhang: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(In</a:t>
                      </a:r>
                      <a:r>
                        <a:rPr dirty="0" sz="16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millions)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5832">
                <a:tc>
                  <a:txBody>
                    <a:bodyPr/>
                    <a:lstStyle/>
                    <a:p>
                      <a:pPr marL="31750">
                        <a:lnSpc>
                          <a:spcPts val="2285"/>
                        </a:lnSpc>
                      </a:pPr>
                      <a:r>
                        <a:rPr dirty="0" sz="2000">
                          <a:latin typeface="Times New Roman"/>
                          <a:cs typeface="Times New Roman"/>
                        </a:rPr>
                        <a:t>Market price of shares: 36.0 </a:t>
                      </a:r>
                      <a:r>
                        <a:rPr dirty="0" sz="2000">
                          <a:latin typeface="宋体"/>
                          <a:cs typeface="宋体"/>
                        </a:rPr>
                        <a:t>×</a:t>
                      </a:r>
                      <a:r>
                        <a:rPr dirty="0" sz="2000" spc="-635"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$72.38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2285"/>
                        </a:lnSpc>
                      </a:pPr>
                      <a:r>
                        <a:rPr dirty="0" sz="2000" spc="10">
                          <a:latin typeface="Times New Roman"/>
                          <a:cs typeface="Times New Roman"/>
                        </a:rPr>
                        <a:t>$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2000" spc="5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sz="2000" spc="1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6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3140">
                <a:tc>
                  <a:txBody>
                    <a:bodyPr/>
                    <a:lstStyle/>
                    <a:p>
                      <a:pPr marL="31750">
                        <a:lnSpc>
                          <a:spcPts val="2275"/>
                        </a:lnSpc>
                        <a:tabLst>
                          <a:tab pos="2433320" algn="l"/>
                        </a:tabLst>
                      </a:pPr>
                      <a:r>
                        <a:rPr dirty="0" sz="2000">
                          <a:latin typeface="Times New Roman"/>
                          <a:cs typeface="Times New Roman"/>
                        </a:rPr>
                        <a:t>Exercise</a:t>
                      </a:r>
                      <a:r>
                        <a:rPr dirty="0" sz="2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price:	36.0 </a:t>
                      </a:r>
                      <a:r>
                        <a:rPr dirty="0" sz="2000">
                          <a:latin typeface="宋体"/>
                          <a:cs typeface="宋体"/>
                        </a:rPr>
                        <a:t>×</a:t>
                      </a:r>
                      <a:r>
                        <a:rPr dirty="0" sz="2000" spc="-535"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$46.60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ts val="2275"/>
                        </a:lnSpc>
                      </a:pPr>
                      <a:r>
                        <a:rPr dirty="0" u="sng" sz="2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u="sng" sz="20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u="sng" sz="2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u="sng" sz="20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u="sng" sz="2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8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3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2265"/>
                        </a:lnSpc>
                      </a:pPr>
                      <a:r>
                        <a:rPr dirty="0" sz="2000">
                          <a:latin typeface="Times New Roman"/>
                          <a:cs typeface="Times New Roman"/>
                        </a:rPr>
                        <a:t>928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4957">
                <a:tc>
                  <a:txBody>
                    <a:bodyPr/>
                    <a:lstStyle/>
                    <a:p>
                      <a:pPr marL="31750">
                        <a:lnSpc>
                          <a:spcPts val="2275"/>
                        </a:lnSpc>
                      </a:pPr>
                      <a:r>
                        <a:rPr dirty="0" sz="2000">
                          <a:latin typeface="Times New Roman"/>
                          <a:cs typeface="Times New Roman"/>
                        </a:rPr>
                        <a:t>Tax benefit (at</a:t>
                      </a:r>
                      <a:r>
                        <a:rPr dirty="0" sz="20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36.3%)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2275"/>
                        </a:lnSpc>
                        <a:tabLst>
                          <a:tab pos="191135" algn="l"/>
                        </a:tabLst>
                      </a:pPr>
                      <a:r>
                        <a:rPr dirty="0" u="sng" sz="2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2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20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337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3323">
                <a:tc>
                  <a:txBody>
                    <a:bodyPr/>
                    <a:lstStyle/>
                    <a:p>
                      <a:pPr marL="31750">
                        <a:lnSpc>
                          <a:spcPts val="2210"/>
                        </a:lnSpc>
                      </a:pPr>
                      <a:r>
                        <a:rPr dirty="0" sz="2000">
                          <a:latin typeface="Times New Roman"/>
                          <a:cs typeface="Times New Roman"/>
                        </a:rPr>
                        <a:t>Contingent</a:t>
                      </a:r>
                      <a:r>
                        <a:rPr dirty="0" sz="2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 spc="-5">
                          <a:latin typeface="Times New Roman"/>
                          <a:cs typeface="Times New Roman"/>
                        </a:rPr>
                        <a:t>liability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2210"/>
                        </a:lnSpc>
                        <a:tabLst>
                          <a:tab pos="191135" algn="l"/>
                        </a:tabLst>
                      </a:pPr>
                      <a:r>
                        <a:rPr dirty="0" u="sng" sz="2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2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20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591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181347" y="5020183"/>
            <a:ext cx="250444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(This is </a:t>
            </a:r>
            <a:r>
              <a:rPr dirty="0" sz="2000" spc="5">
                <a:latin typeface="Times New Roman"/>
                <a:cs typeface="Times New Roman"/>
              </a:rPr>
              <a:t>$1.22 </a:t>
            </a:r>
            <a:r>
              <a:rPr dirty="0" sz="2000">
                <a:latin typeface="Times New Roman"/>
                <a:cs typeface="Times New Roman"/>
              </a:rPr>
              <a:t>per</a:t>
            </a:r>
            <a:r>
              <a:rPr dirty="0" sz="2000" spc="-1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share)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1589" y="390524"/>
            <a:ext cx="610298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Hidden Losses on Put Options: Dell</a:t>
            </a:r>
            <a:r>
              <a:rPr dirty="0" spc="60"/>
              <a:t> </a:t>
            </a:r>
            <a:r>
              <a:rPr dirty="0" spc="-5"/>
              <a:t>Inc.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901" y="1300988"/>
            <a:ext cx="8221345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In </a:t>
            </a:r>
            <a:r>
              <a:rPr dirty="0" sz="2000" spc="-5">
                <a:latin typeface="Times New Roman"/>
                <a:cs typeface="Times New Roman"/>
              </a:rPr>
              <a:t>Dell’s statement </a:t>
            </a:r>
            <a:r>
              <a:rPr dirty="0" sz="2000">
                <a:latin typeface="Times New Roman"/>
                <a:cs typeface="Times New Roman"/>
              </a:rPr>
              <a:t>of shareholders’ equity for the fiscal </a:t>
            </a:r>
            <a:r>
              <a:rPr dirty="0" sz="2000" spc="-5">
                <a:latin typeface="Times New Roman"/>
                <a:cs typeface="Times New Roman"/>
              </a:rPr>
              <a:t>year </a:t>
            </a:r>
            <a:r>
              <a:rPr dirty="0" sz="2000">
                <a:latin typeface="Times New Roman"/>
                <a:cs typeface="Times New Roman"/>
              </a:rPr>
              <a:t>ending </a:t>
            </a:r>
            <a:r>
              <a:rPr dirty="0" sz="2000" spc="-5">
                <a:latin typeface="Times New Roman"/>
                <a:cs typeface="Times New Roman"/>
              </a:rPr>
              <a:t>Feb </a:t>
            </a:r>
            <a:r>
              <a:rPr dirty="0" sz="2000">
                <a:latin typeface="Times New Roman"/>
                <a:cs typeface="Times New Roman"/>
              </a:rPr>
              <a:t>1,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2002  (CH02), the following </a:t>
            </a:r>
            <a:r>
              <a:rPr dirty="0" sz="2000" spc="-5">
                <a:latin typeface="Times New Roman"/>
                <a:cs typeface="Times New Roman"/>
              </a:rPr>
              <a:t>line item </a:t>
            </a:r>
            <a:r>
              <a:rPr dirty="0" sz="2000">
                <a:latin typeface="Times New Roman"/>
                <a:cs typeface="Times New Roman"/>
              </a:rPr>
              <a:t>appeared (in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millions):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901" y="2825242"/>
            <a:ext cx="8490585" cy="1855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Footnotes reveal that Dell was forced to repurchase shares at the strike price of</a:t>
            </a:r>
            <a:r>
              <a:rPr dirty="0" sz="2000" spc="-30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$44  </a:t>
            </a:r>
            <a:r>
              <a:rPr dirty="0" sz="2000">
                <a:latin typeface="Times New Roman"/>
                <a:cs typeface="Times New Roman"/>
              </a:rPr>
              <a:t>on </a:t>
            </a:r>
            <a:r>
              <a:rPr dirty="0" sz="2000" spc="5">
                <a:latin typeface="Times New Roman"/>
                <a:cs typeface="Times New Roman"/>
              </a:rPr>
              <a:t>put </a:t>
            </a:r>
            <a:r>
              <a:rPr dirty="0" sz="2000">
                <a:latin typeface="Times New Roman"/>
                <a:cs typeface="Times New Roman"/>
              </a:rPr>
              <a:t>options </a:t>
            </a:r>
            <a:r>
              <a:rPr dirty="0" sz="2000" spc="-5">
                <a:latin typeface="Times New Roman"/>
                <a:cs typeface="Times New Roman"/>
              </a:rPr>
              <a:t>written </a:t>
            </a:r>
            <a:r>
              <a:rPr dirty="0" sz="2000">
                <a:latin typeface="Times New Roman"/>
                <a:cs typeface="Times New Roman"/>
              </a:rPr>
              <a:t>to </a:t>
            </a:r>
            <a:r>
              <a:rPr dirty="0" sz="2000" spc="-5">
                <a:latin typeface="Times New Roman"/>
                <a:cs typeface="Times New Roman"/>
              </a:rPr>
              <a:t>investors. </a:t>
            </a:r>
            <a:r>
              <a:rPr dirty="0" sz="2000">
                <a:latin typeface="Times New Roman"/>
                <a:cs typeface="Times New Roman"/>
              </a:rPr>
              <a:t>(With the share price falling as the stock</a:t>
            </a:r>
            <a:r>
              <a:rPr dirty="0" sz="2000" spc="-24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market  </a:t>
            </a:r>
            <a:r>
              <a:rPr dirty="0" sz="2000" spc="5">
                <a:latin typeface="Times New Roman"/>
                <a:cs typeface="Times New Roman"/>
              </a:rPr>
              <a:t>bubble </a:t>
            </a:r>
            <a:r>
              <a:rPr dirty="0" sz="2000">
                <a:latin typeface="Times New Roman"/>
                <a:cs typeface="Times New Roman"/>
              </a:rPr>
              <a:t>burst, Dell was caught as these options went under</a:t>
            </a:r>
            <a:r>
              <a:rPr dirty="0" sz="2000" spc="-2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water.)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51815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Using the avg. price of </a:t>
            </a:r>
            <a:r>
              <a:rPr dirty="0" sz="2000" spc="5">
                <a:latin typeface="Times New Roman"/>
                <a:cs typeface="Times New Roman"/>
              </a:rPr>
              <a:t>$24 </a:t>
            </a:r>
            <a:r>
              <a:rPr dirty="0" sz="2000">
                <a:latin typeface="Times New Roman"/>
                <a:cs typeface="Times New Roman"/>
              </a:rPr>
              <a:t>for 2002 as the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price when the shares</a:t>
            </a:r>
            <a:r>
              <a:rPr dirty="0" sz="2000" spc="-2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were  repurchased, the loss from the exercise of </a:t>
            </a:r>
            <a:r>
              <a:rPr dirty="0" sz="2000" spc="5">
                <a:latin typeface="Times New Roman"/>
                <a:cs typeface="Times New Roman"/>
              </a:rPr>
              <a:t>put </a:t>
            </a:r>
            <a:r>
              <a:rPr dirty="0" sz="2000">
                <a:latin typeface="Times New Roman"/>
                <a:cs typeface="Times New Roman"/>
              </a:rPr>
              <a:t>options</a:t>
            </a:r>
            <a:r>
              <a:rPr dirty="0" sz="2000" spc="-2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is:</a:t>
            </a:r>
            <a:endParaRPr sz="20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901825" y="2108200"/>
          <a:ext cx="4832350" cy="50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8770"/>
                <a:gridCol w="935990"/>
                <a:gridCol w="1036955"/>
              </a:tblGrid>
              <a:tr h="250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855"/>
                        </a:lnSpc>
                        <a:spcBef>
                          <a:spcPts val="20"/>
                        </a:spcBef>
                      </a:pPr>
                      <a:r>
                        <a:rPr dirty="0" sz="1600" spc="-10" b="1">
                          <a:latin typeface="Times New Roman"/>
                          <a:cs typeface="Times New Roman"/>
                        </a:rPr>
                        <a:t>Shares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ts val="1855"/>
                        </a:lnSpc>
                        <a:spcBef>
                          <a:spcPts val="20"/>
                        </a:spcBef>
                      </a:pPr>
                      <a:r>
                        <a:rPr dirty="0" sz="1600" spc="-10" b="1">
                          <a:latin typeface="Times New Roman"/>
                          <a:cs typeface="Times New Roman"/>
                        </a:rPr>
                        <a:t>Amount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6350">
                        <a:lnSpc>
                          <a:spcPts val="1855"/>
                        </a:lnSpc>
                        <a:spcBef>
                          <a:spcPts val="2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Repurchase of </a:t>
                      </a:r>
                      <a:r>
                        <a:rPr dirty="0" sz="1600" spc="-15">
                          <a:latin typeface="Times New Roman"/>
                          <a:cs typeface="Times New Roman"/>
                        </a:rPr>
                        <a:t>common</a:t>
                      </a:r>
                      <a:r>
                        <a:rPr dirty="0" sz="160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shares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2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68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115">
                        <a:lnSpc>
                          <a:spcPts val="1855"/>
                        </a:lnSpc>
                        <a:spcBef>
                          <a:spcPts val="2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$3,000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52354" y="4951460"/>
          <a:ext cx="7561580" cy="1307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28085"/>
                <a:gridCol w="2189480"/>
                <a:gridCol w="1643379"/>
              </a:tblGrid>
              <a:tr h="389293">
                <a:tc>
                  <a:txBody>
                    <a:bodyPr/>
                    <a:lstStyle/>
                    <a:p>
                      <a:pPr marL="31750">
                        <a:lnSpc>
                          <a:spcPts val="1935"/>
                        </a:lnSpc>
                      </a:pPr>
                      <a:r>
                        <a:rPr dirty="0" sz="1750" spc="15">
                          <a:latin typeface="Times New Roman"/>
                          <a:cs typeface="Times New Roman"/>
                        </a:rPr>
                        <a:t>Market </a:t>
                      </a:r>
                      <a:r>
                        <a:rPr dirty="0" sz="1750" spc="10">
                          <a:latin typeface="Times New Roman"/>
                          <a:cs typeface="Times New Roman"/>
                        </a:rPr>
                        <a:t>price of shares</a:t>
                      </a:r>
                      <a:r>
                        <a:rPr dirty="0" sz="17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50" spc="10">
                          <a:latin typeface="Times New Roman"/>
                          <a:cs typeface="Times New Roman"/>
                        </a:rPr>
                        <a:t>repurchased</a:t>
                      </a:r>
                      <a:endParaRPr sz="1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07034">
                        <a:lnSpc>
                          <a:spcPts val="1935"/>
                        </a:lnSpc>
                      </a:pPr>
                      <a:r>
                        <a:rPr dirty="0" sz="1750" spc="10">
                          <a:latin typeface="Times New Roman"/>
                          <a:cs typeface="Times New Roman"/>
                        </a:rPr>
                        <a:t>$24 x </a:t>
                      </a:r>
                      <a:r>
                        <a:rPr dirty="0" sz="1750" spc="15">
                          <a:latin typeface="Times New Roman"/>
                          <a:cs typeface="Times New Roman"/>
                        </a:rPr>
                        <a:t>68</a:t>
                      </a:r>
                      <a:r>
                        <a:rPr dirty="0" sz="17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50" spc="15">
                          <a:latin typeface="Times New Roman"/>
                          <a:cs typeface="Times New Roman"/>
                        </a:rPr>
                        <a:t>million</a:t>
                      </a:r>
                      <a:endParaRPr sz="1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1935"/>
                        </a:lnSpc>
                      </a:pPr>
                      <a:r>
                        <a:rPr dirty="0" sz="1750" spc="10">
                          <a:latin typeface="Times New Roman"/>
                          <a:cs typeface="Times New Roman"/>
                        </a:rPr>
                        <a:t>$1,632</a:t>
                      </a:r>
                      <a:r>
                        <a:rPr dirty="0" sz="17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50" spc="15">
                          <a:latin typeface="Times New Roman"/>
                          <a:cs typeface="Times New Roman"/>
                        </a:rPr>
                        <a:t>million</a:t>
                      </a:r>
                      <a:endParaRPr sz="1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5288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750" spc="15">
                          <a:latin typeface="Times New Roman"/>
                          <a:cs typeface="Times New Roman"/>
                        </a:rPr>
                        <a:t>Amount paid </a:t>
                      </a:r>
                      <a:r>
                        <a:rPr dirty="0" sz="1750" spc="10">
                          <a:latin typeface="Times New Roman"/>
                          <a:cs typeface="Times New Roman"/>
                        </a:rPr>
                        <a:t>for shares</a:t>
                      </a:r>
                      <a:r>
                        <a:rPr dirty="0" sz="17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50" spc="10">
                          <a:latin typeface="Times New Roman"/>
                          <a:cs typeface="Times New Roman"/>
                        </a:rPr>
                        <a:t>repurchased</a:t>
                      </a:r>
                      <a:endParaRPr sz="1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81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u="sng" sz="17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75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3,000</a:t>
                      </a:r>
                      <a:endParaRPr sz="1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8110">
                    <a:solidFill>
                      <a:srgbClr val="F8F8F8"/>
                    </a:solidFill>
                  </a:tcPr>
                </a:tc>
              </a:tr>
              <a:tr h="389302">
                <a:tc>
                  <a:txBody>
                    <a:bodyPr/>
                    <a:lstStyle/>
                    <a:p>
                      <a:pPr marL="31750">
                        <a:lnSpc>
                          <a:spcPts val="2035"/>
                        </a:lnSpc>
                        <a:spcBef>
                          <a:spcPts val="930"/>
                        </a:spcBef>
                      </a:pPr>
                      <a:r>
                        <a:rPr dirty="0" sz="1750" spc="5">
                          <a:latin typeface="Times New Roman"/>
                          <a:cs typeface="Times New Roman"/>
                        </a:rPr>
                        <a:t>Loss </a:t>
                      </a:r>
                      <a:r>
                        <a:rPr dirty="0" sz="1750" spc="15">
                          <a:latin typeface="Times New Roman"/>
                          <a:cs typeface="Times New Roman"/>
                        </a:rPr>
                        <a:t>on exercise </a:t>
                      </a:r>
                      <a:r>
                        <a:rPr dirty="0" sz="1750" spc="10">
                          <a:latin typeface="Times New Roman"/>
                          <a:cs typeface="Times New Roman"/>
                        </a:rPr>
                        <a:t>of put</a:t>
                      </a:r>
                      <a:r>
                        <a:rPr dirty="0" sz="17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50" spc="10">
                          <a:latin typeface="Times New Roman"/>
                          <a:cs typeface="Times New Roman"/>
                        </a:rPr>
                        <a:t>options</a:t>
                      </a:r>
                      <a:endParaRPr sz="1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81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2035"/>
                        </a:lnSpc>
                        <a:spcBef>
                          <a:spcPts val="930"/>
                        </a:spcBef>
                      </a:pPr>
                      <a:r>
                        <a:rPr dirty="0" u="sng" sz="175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$1,368</a:t>
                      </a:r>
                      <a:r>
                        <a:rPr dirty="0" sz="17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50" spc="15">
                          <a:latin typeface="Times New Roman"/>
                          <a:cs typeface="Times New Roman"/>
                        </a:rPr>
                        <a:t>million</a:t>
                      </a:r>
                      <a:endParaRPr sz="1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811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4125" y="339293"/>
            <a:ext cx="41440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Put Option Overhang:</a:t>
            </a:r>
            <a:r>
              <a:rPr dirty="0" spc="-10"/>
              <a:t> </a:t>
            </a:r>
            <a:r>
              <a:rPr dirty="0" spc="-5"/>
              <a:t>Dell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2775" y="1362837"/>
            <a:ext cx="8095615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At the end of </a:t>
            </a:r>
            <a:r>
              <a:rPr dirty="0" sz="2000" spc="5">
                <a:latin typeface="Times New Roman"/>
                <a:cs typeface="Times New Roman"/>
              </a:rPr>
              <a:t>2002, </a:t>
            </a:r>
            <a:r>
              <a:rPr dirty="0" sz="2000">
                <a:latin typeface="Times New Roman"/>
                <a:cs typeface="Times New Roman"/>
              </a:rPr>
              <a:t>Dell had 51 </a:t>
            </a:r>
            <a:r>
              <a:rPr dirty="0" sz="2000" spc="-5">
                <a:latin typeface="Times New Roman"/>
                <a:cs typeface="Times New Roman"/>
              </a:rPr>
              <a:t>million </a:t>
            </a:r>
            <a:r>
              <a:rPr dirty="0" sz="2000" spc="5">
                <a:latin typeface="Times New Roman"/>
                <a:cs typeface="Times New Roman"/>
              </a:rPr>
              <a:t>put </a:t>
            </a:r>
            <a:r>
              <a:rPr dirty="0" sz="2000">
                <a:latin typeface="Times New Roman"/>
                <a:cs typeface="Times New Roman"/>
              </a:rPr>
              <a:t>options outstanding at a strike</a:t>
            </a:r>
            <a:r>
              <a:rPr dirty="0" sz="2000" spc="-2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price  of $45. The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price of the shares was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$25.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spc="-5">
                <a:latin typeface="Times New Roman"/>
                <a:cs typeface="Times New Roman"/>
              </a:rPr>
              <a:t>Estimate </a:t>
            </a:r>
            <a:r>
              <a:rPr dirty="0" sz="2000">
                <a:latin typeface="Times New Roman"/>
                <a:cs typeface="Times New Roman"/>
              </a:rPr>
              <a:t>of option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overhang: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1207" y="2621432"/>
            <a:ext cx="1855470" cy="781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-12700">
              <a:lnSpc>
                <a:spcPct val="105000"/>
              </a:lnSpc>
              <a:spcBef>
                <a:spcPts val="100"/>
              </a:spcBef>
            </a:pPr>
            <a:r>
              <a:rPr dirty="0" sz="1600" spc="-5">
                <a:latin typeface="Times New Roman"/>
                <a:cs typeface="Times New Roman"/>
              </a:rPr>
              <a:t>Market price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shares  Strike</a:t>
            </a:r>
            <a:r>
              <a:rPr dirty="0" sz="1600" spc="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price</a:t>
            </a:r>
            <a:endParaRPr sz="1600">
              <a:latin typeface="Times New Roman"/>
              <a:cs typeface="Times New Roman"/>
            </a:endParaRPr>
          </a:p>
          <a:p>
            <a:pPr marL="24765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Loss </a:t>
            </a:r>
            <a:r>
              <a:rPr dirty="0" sz="1600">
                <a:latin typeface="Times New Roman"/>
                <a:cs typeface="Times New Roman"/>
              </a:rPr>
              <a:t>per</a:t>
            </a:r>
            <a:r>
              <a:rPr dirty="0" sz="1600" spc="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share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3399" y="3621481"/>
            <a:ext cx="82867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O</a:t>
            </a:r>
            <a:r>
              <a:rPr dirty="0" sz="1600">
                <a:latin typeface="Times New Roman"/>
                <a:cs typeface="Times New Roman"/>
              </a:rPr>
              <a:t>v</a:t>
            </a:r>
            <a:r>
              <a:rPr dirty="0" sz="1600" spc="-5">
                <a:latin typeface="Times New Roman"/>
                <a:cs typeface="Times New Roman"/>
              </a:rPr>
              <a:t>erha</a:t>
            </a:r>
            <a:r>
              <a:rPr dirty="0" sz="1600">
                <a:latin typeface="Times New Roman"/>
                <a:cs typeface="Times New Roman"/>
              </a:rPr>
              <a:t>n</a:t>
            </a:r>
            <a:r>
              <a:rPr dirty="0" sz="1600" spc="-5">
                <a:latin typeface="Times New Roman"/>
                <a:cs typeface="Times New Roman"/>
              </a:rPr>
              <a:t>g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07587" y="2621432"/>
            <a:ext cx="1022985" cy="1269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0985" marR="541655" indent="-93980">
              <a:lnSpc>
                <a:spcPct val="105000"/>
              </a:lnSpc>
              <a:spcBef>
                <a:spcPts val="100"/>
              </a:spcBef>
            </a:pPr>
            <a:r>
              <a:rPr dirty="0" sz="1600" spc="-5">
                <a:latin typeface="Times New Roman"/>
                <a:cs typeface="Times New Roman"/>
              </a:rPr>
              <a:t>$</a:t>
            </a:r>
            <a:r>
              <a:rPr dirty="0" sz="1600">
                <a:latin typeface="Times New Roman"/>
                <a:cs typeface="Times New Roman"/>
              </a:rPr>
              <a:t>2</a:t>
            </a:r>
            <a:r>
              <a:rPr dirty="0" sz="1600" spc="-5">
                <a:latin typeface="Times New Roman"/>
                <a:cs typeface="Times New Roman"/>
              </a:rPr>
              <a:t>5 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45</a:t>
            </a:r>
            <a:endParaRPr sz="1600">
              <a:latin typeface="Times New Roman"/>
              <a:cs typeface="Times New Roman"/>
            </a:endParaRPr>
          </a:p>
          <a:p>
            <a:pPr marL="133985">
              <a:lnSpc>
                <a:spcPct val="100000"/>
              </a:lnSpc>
            </a:pPr>
            <a:r>
              <a:rPr dirty="0" sz="1600">
                <a:latin typeface="Times New Roman"/>
                <a:cs typeface="Times New Roman"/>
              </a:rPr>
              <a:t>$20</a:t>
            </a:r>
            <a:endParaRPr sz="1600">
              <a:latin typeface="Times New Roman"/>
              <a:cs typeface="Times New Roman"/>
            </a:endParaRPr>
          </a:p>
          <a:p>
            <a:pPr algn="r" marR="5080">
              <a:lnSpc>
                <a:spcPts val="1914"/>
              </a:lnSpc>
              <a:spcBef>
                <a:spcPts val="10"/>
              </a:spcBef>
            </a:pPr>
            <a:r>
              <a:rPr dirty="0" u="sng" sz="1600" spc="-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600" spc="-5">
                <a:uFill>
                  <a:solidFill>
                    <a:srgbClr val="000000"/>
                  </a:solidFill>
                </a:uFill>
                <a:latin typeface="宋体"/>
                <a:cs typeface="宋体"/>
              </a:rPr>
              <a:t>×</a:t>
            </a:r>
            <a:r>
              <a:rPr dirty="0" u="sng" sz="1600" spc="-475">
                <a:uFill>
                  <a:solidFill>
                    <a:srgbClr val="000000"/>
                  </a:solidFill>
                </a:uFill>
                <a:latin typeface="宋体"/>
                <a:cs typeface="宋体"/>
              </a:rPr>
              <a:t> </a:t>
            </a:r>
            <a:r>
              <a:rPr dirty="0" u="sng" sz="16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51mill</a:t>
            </a:r>
            <a:r>
              <a:rPr dirty="0" sz="1600" spc="-10"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  <a:p>
            <a:pPr algn="r" marR="17145">
              <a:lnSpc>
                <a:spcPts val="1914"/>
              </a:lnSpc>
            </a:pPr>
            <a:r>
              <a:rPr dirty="0" sz="1600">
                <a:latin typeface="Times New Roman"/>
                <a:cs typeface="Times New Roman"/>
              </a:rPr>
              <a:t>$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1,020</a:t>
            </a:r>
            <a:r>
              <a:rPr dirty="0" u="sng" sz="1600" spc="-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6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mill</a:t>
            </a:r>
            <a:r>
              <a:rPr dirty="0" sz="1600" spc="-10"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0707" y="4109720"/>
            <a:ext cx="69215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This overhang is a contingent liability that has not been booked to the balances</a:t>
            </a:r>
            <a:r>
              <a:rPr dirty="0" sz="1600" spc="2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sheet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2841" y="178688"/>
            <a:ext cx="63366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GAAP </a:t>
            </a:r>
            <a:r>
              <a:rPr dirty="0" spc="-5"/>
              <a:t>Statement of </a:t>
            </a:r>
            <a:r>
              <a:rPr dirty="0" spc="-10"/>
              <a:t>Shareholders’</a:t>
            </a:r>
            <a:r>
              <a:rPr dirty="0" spc="-290"/>
              <a:t> </a:t>
            </a:r>
            <a:r>
              <a:rPr dirty="0" spc="-5"/>
              <a:t>Equity</a:t>
            </a:r>
          </a:p>
        </p:txBody>
      </p:sp>
      <p:sp>
        <p:nvSpPr>
          <p:cNvPr id="3" name="object 3"/>
          <p:cNvSpPr/>
          <p:nvPr/>
        </p:nvSpPr>
        <p:spPr>
          <a:xfrm>
            <a:off x="815339" y="741738"/>
            <a:ext cx="6811009" cy="0"/>
          </a:xfrm>
          <a:custGeom>
            <a:avLst/>
            <a:gdLst/>
            <a:ahLst/>
            <a:cxnLst/>
            <a:rect l="l" t="t" r="r" b="b"/>
            <a:pathLst>
              <a:path w="6811009" h="0">
                <a:moveTo>
                  <a:pt x="0" y="0"/>
                </a:moveTo>
                <a:lnTo>
                  <a:pt x="6810427" y="0"/>
                </a:lnTo>
              </a:path>
            </a:pathLst>
          </a:custGeom>
          <a:ln w="127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02640" y="732790"/>
            <a:ext cx="6786245" cy="51473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latin typeface="Times New Roman"/>
                <a:cs typeface="Times New Roman"/>
              </a:rPr>
              <a:t>Opening book value of equity </a:t>
            </a:r>
            <a:r>
              <a:rPr dirty="0" sz="1600" spc="-10" b="1">
                <a:latin typeface="Times New Roman"/>
                <a:cs typeface="Times New Roman"/>
              </a:rPr>
              <a:t>(common, preferred, </a:t>
            </a:r>
            <a:r>
              <a:rPr dirty="0" sz="1600" spc="-5" b="1">
                <a:latin typeface="Times New Roman"/>
                <a:cs typeface="Times New Roman"/>
              </a:rPr>
              <a:t>and noncontrolling</a:t>
            </a:r>
            <a:r>
              <a:rPr dirty="0" sz="1600" spc="22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equity)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+ Net share transactions with </a:t>
            </a:r>
            <a:r>
              <a:rPr dirty="0" sz="1600" spc="-15">
                <a:latin typeface="Times New Roman"/>
                <a:cs typeface="Times New Roman"/>
              </a:rPr>
              <a:t>common</a:t>
            </a:r>
            <a:r>
              <a:rPr dirty="0" sz="1600" spc="1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stockholders</a:t>
            </a:r>
            <a:endParaRPr sz="1600">
              <a:latin typeface="Times New Roman"/>
              <a:cs typeface="Times New Roman"/>
            </a:endParaRPr>
          </a:p>
          <a:p>
            <a:pPr marL="18415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+ </a:t>
            </a:r>
            <a:r>
              <a:rPr dirty="0" sz="1600" spc="-5" i="1">
                <a:latin typeface="Times New Roman"/>
                <a:cs typeface="Times New Roman"/>
              </a:rPr>
              <a:t>Capital contributions </a:t>
            </a:r>
            <a:r>
              <a:rPr dirty="0" sz="1600" spc="-10" i="1">
                <a:latin typeface="Times New Roman"/>
                <a:cs typeface="Times New Roman"/>
              </a:rPr>
              <a:t>(paid </a:t>
            </a:r>
            <a:r>
              <a:rPr dirty="0" sz="1600" spc="-5" i="1">
                <a:latin typeface="Times New Roman"/>
                <a:cs typeface="Times New Roman"/>
              </a:rPr>
              <a:t>in capital </a:t>
            </a:r>
            <a:r>
              <a:rPr dirty="0" sz="1600" spc="-20" i="1">
                <a:latin typeface="Times New Roman"/>
                <a:cs typeface="Times New Roman"/>
              </a:rPr>
              <a:t>from </a:t>
            </a:r>
            <a:r>
              <a:rPr dirty="0" sz="1600" spc="-15" i="1">
                <a:latin typeface="Times New Roman"/>
                <a:cs typeface="Times New Roman"/>
              </a:rPr>
              <a:t>share</a:t>
            </a:r>
            <a:r>
              <a:rPr dirty="0" sz="1600" spc="135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issues)</a:t>
            </a:r>
            <a:endParaRPr sz="1600">
              <a:latin typeface="Times New Roman"/>
              <a:cs typeface="Times New Roman"/>
            </a:endParaRPr>
          </a:p>
          <a:p>
            <a:pPr marL="2044064" marR="167005" indent="-203200">
              <a:lnSpc>
                <a:spcPct val="100000"/>
              </a:lnSpc>
              <a:buChar char="-"/>
              <a:tabLst>
                <a:tab pos="1960880" algn="l"/>
              </a:tabLst>
            </a:pPr>
            <a:r>
              <a:rPr dirty="0" sz="1600" spc="-15" i="1">
                <a:latin typeface="Times New Roman"/>
                <a:cs typeface="Times New Roman"/>
              </a:rPr>
              <a:t>Share repurchases </a:t>
            </a:r>
            <a:r>
              <a:rPr dirty="0" sz="1600" spc="-10" i="1">
                <a:latin typeface="Times New Roman"/>
                <a:cs typeface="Times New Roman"/>
              </a:rPr>
              <a:t>(into treasury </a:t>
            </a:r>
            <a:r>
              <a:rPr dirty="0" sz="1600" spc="-5" i="1">
                <a:latin typeface="Times New Roman"/>
                <a:cs typeface="Times New Roman"/>
              </a:rPr>
              <a:t>stock or against </a:t>
            </a:r>
            <a:r>
              <a:rPr dirty="0" sz="1600" i="1">
                <a:latin typeface="Times New Roman"/>
                <a:cs typeface="Times New Roman"/>
              </a:rPr>
              <a:t>paid-in  </a:t>
            </a:r>
            <a:r>
              <a:rPr dirty="0" sz="1600" i="1">
                <a:latin typeface="Times New Roman"/>
                <a:cs typeface="Times New Roman"/>
              </a:rPr>
              <a:t>capital)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-"/>
            </a:pPr>
            <a:endParaRPr sz="16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+ Net share transactions with preferred</a:t>
            </a:r>
            <a:r>
              <a:rPr dirty="0" sz="1600" spc="1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shareholders</a:t>
            </a:r>
            <a:endParaRPr sz="1600">
              <a:latin typeface="Times New Roman"/>
              <a:cs typeface="Times New Roman"/>
            </a:endParaRPr>
          </a:p>
          <a:p>
            <a:pPr marL="1841500">
              <a:lnSpc>
                <a:spcPct val="100000"/>
              </a:lnSpc>
            </a:pPr>
            <a:r>
              <a:rPr dirty="0" sz="1600" spc="-5" i="1">
                <a:latin typeface="Times New Roman"/>
                <a:cs typeface="Times New Roman"/>
              </a:rPr>
              <a:t>+ Capital contributions </a:t>
            </a:r>
            <a:r>
              <a:rPr dirty="0" sz="1600" spc="-15" i="1">
                <a:latin typeface="Times New Roman"/>
                <a:cs typeface="Times New Roman"/>
              </a:rPr>
              <a:t>(share</a:t>
            </a:r>
            <a:r>
              <a:rPr dirty="0" sz="1600" spc="30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issues)</a:t>
            </a:r>
            <a:endParaRPr sz="1600">
              <a:latin typeface="Times New Roman"/>
              <a:cs typeface="Times New Roman"/>
            </a:endParaRPr>
          </a:p>
          <a:p>
            <a:pPr marL="1960245" indent="-119380">
              <a:lnSpc>
                <a:spcPct val="100000"/>
              </a:lnSpc>
              <a:buChar char="-"/>
              <a:tabLst>
                <a:tab pos="1960880" algn="l"/>
              </a:tabLst>
            </a:pPr>
            <a:r>
              <a:rPr dirty="0" sz="1600" spc="-15" i="1">
                <a:latin typeface="Times New Roman"/>
                <a:cs typeface="Times New Roman"/>
              </a:rPr>
              <a:t>Share</a:t>
            </a:r>
            <a:r>
              <a:rPr dirty="0" sz="1600" spc="-10" i="1">
                <a:latin typeface="Times New Roman"/>
                <a:cs typeface="Times New Roman"/>
              </a:rPr>
              <a:t> redemptions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-"/>
            </a:pPr>
            <a:endParaRPr sz="16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+ Change in retained</a:t>
            </a:r>
            <a:r>
              <a:rPr dirty="0" sz="1600" spc="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earnings</a:t>
            </a:r>
            <a:endParaRPr sz="1600">
              <a:latin typeface="Times New Roman"/>
              <a:cs typeface="Times New Roman"/>
            </a:endParaRPr>
          </a:p>
          <a:p>
            <a:pPr marL="1841500">
              <a:lnSpc>
                <a:spcPct val="100000"/>
              </a:lnSpc>
            </a:pPr>
            <a:r>
              <a:rPr dirty="0" sz="1600" spc="-5" i="1">
                <a:latin typeface="Times New Roman"/>
                <a:cs typeface="Times New Roman"/>
              </a:rPr>
              <a:t>+ Net </a:t>
            </a:r>
            <a:r>
              <a:rPr dirty="0" sz="1600" i="1">
                <a:latin typeface="Times New Roman"/>
                <a:cs typeface="Times New Roman"/>
              </a:rPr>
              <a:t>income </a:t>
            </a:r>
            <a:r>
              <a:rPr dirty="0" sz="1600" spc="-5" i="1">
                <a:latin typeface="Times New Roman"/>
                <a:cs typeface="Times New Roman"/>
              </a:rPr>
              <a:t>– including noncontrolling </a:t>
            </a:r>
            <a:r>
              <a:rPr dirty="0" sz="1600" spc="-10" i="1">
                <a:latin typeface="Times New Roman"/>
                <a:cs typeface="Times New Roman"/>
              </a:rPr>
              <a:t>interest</a:t>
            </a:r>
            <a:r>
              <a:rPr dirty="0" sz="1600" spc="50" i="1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income</a:t>
            </a:r>
            <a:endParaRPr sz="1600">
              <a:latin typeface="Times New Roman"/>
              <a:cs typeface="Times New Roman"/>
            </a:endParaRPr>
          </a:p>
          <a:p>
            <a:pPr marL="1960245" indent="-119380">
              <a:lnSpc>
                <a:spcPct val="100000"/>
              </a:lnSpc>
              <a:spcBef>
                <a:spcPts val="5"/>
              </a:spcBef>
              <a:buChar char="-"/>
              <a:tabLst>
                <a:tab pos="1960880" algn="l"/>
              </a:tabLst>
            </a:pPr>
            <a:r>
              <a:rPr dirty="0" sz="1600" spc="-5" i="1">
                <a:latin typeface="Times New Roman"/>
                <a:cs typeface="Times New Roman"/>
              </a:rPr>
              <a:t>Common</a:t>
            </a:r>
            <a:r>
              <a:rPr dirty="0" sz="1600" spc="-20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dividends</a:t>
            </a:r>
            <a:endParaRPr sz="1600">
              <a:latin typeface="Times New Roman"/>
              <a:cs typeface="Times New Roman"/>
            </a:endParaRPr>
          </a:p>
          <a:p>
            <a:pPr marL="1960245" indent="-119380">
              <a:lnSpc>
                <a:spcPct val="100000"/>
              </a:lnSpc>
              <a:buChar char="-"/>
              <a:tabLst>
                <a:tab pos="1960880" algn="l"/>
              </a:tabLst>
            </a:pPr>
            <a:r>
              <a:rPr dirty="0" sz="1600" spc="-20" i="1">
                <a:latin typeface="Times New Roman"/>
                <a:cs typeface="Times New Roman"/>
              </a:rPr>
              <a:t>Preferred</a:t>
            </a:r>
            <a:r>
              <a:rPr dirty="0" sz="1600" spc="15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dividends</a:t>
            </a:r>
            <a:endParaRPr sz="1600">
              <a:latin typeface="Times New Roman"/>
              <a:cs typeface="Times New Roman"/>
            </a:endParaRPr>
          </a:p>
          <a:p>
            <a:pPr marL="1960245" indent="-119380">
              <a:lnSpc>
                <a:spcPct val="100000"/>
              </a:lnSpc>
              <a:buChar char="-"/>
              <a:tabLst>
                <a:tab pos="1960880" algn="l"/>
              </a:tabLst>
            </a:pPr>
            <a:r>
              <a:rPr dirty="0" sz="1600" spc="-5" i="1">
                <a:latin typeface="Times New Roman"/>
                <a:cs typeface="Times New Roman"/>
              </a:rPr>
              <a:t>Some </a:t>
            </a:r>
            <a:r>
              <a:rPr dirty="0" sz="1600" spc="-15" i="1">
                <a:latin typeface="Times New Roman"/>
                <a:cs typeface="Times New Roman"/>
              </a:rPr>
              <a:t>share</a:t>
            </a:r>
            <a:r>
              <a:rPr dirty="0" sz="1600" spc="-10" i="1">
                <a:latin typeface="Times New Roman"/>
                <a:cs typeface="Times New Roman"/>
              </a:rPr>
              <a:t> </a:t>
            </a:r>
            <a:r>
              <a:rPr dirty="0" sz="1600" spc="-15" i="1">
                <a:latin typeface="Times New Roman"/>
                <a:cs typeface="Times New Roman"/>
              </a:rPr>
              <a:t>repurchases</a:t>
            </a:r>
            <a:endParaRPr sz="16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+</a:t>
            </a:r>
            <a:r>
              <a:rPr dirty="0" sz="1600" spc="-5">
                <a:latin typeface="Times New Roman"/>
                <a:cs typeface="Times New Roman"/>
              </a:rPr>
              <a:t> Accumulated other comprehensive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income</a:t>
            </a:r>
            <a:endParaRPr sz="16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+</a:t>
            </a:r>
            <a:r>
              <a:rPr dirty="0" sz="1600" spc="-5">
                <a:latin typeface="Times New Roman"/>
                <a:cs typeface="Times New Roman"/>
              </a:rPr>
              <a:t> Earnings restatements due to change in</a:t>
            </a:r>
            <a:r>
              <a:rPr dirty="0" sz="1600" spc="1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accounting</a:t>
            </a:r>
            <a:endParaRPr sz="16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+</a:t>
            </a:r>
            <a:r>
              <a:rPr dirty="0" sz="1600" spc="-5">
                <a:latin typeface="Times New Roman"/>
                <a:cs typeface="Times New Roman"/>
              </a:rPr>
              <a:t> Increase in </a:t>
            </a:r>
            <a:r>
              <a:rPr dirty="0" sz="1600">
                <a:latin typeface="Times New Roman"/>
                <a:cs typeface="Times New Roman"/>
              </a:rPr>
              <a:t>equity from issuing </a:t>
            </a:r>
            <a:r>
              <a:rPr dirty="0" sz="1600" spc="-5">
                <a:latin typeface="Times New Roman"/>
                <a:cs typeface="Times New Roman"/>
              </a:rPr>
              <a:t>stock</a:t>
            </a:r>
            <a:r>
              <a:rPr dirty="0" sz="1600" spc="5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options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u="sng" sz="16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Closing book value of equity </a:t>
            </a:r>
            <a:r>
              <a:rPr dirty="0" u="sng" sz="16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(common, preferred, </a:t>
            </a:r>
            <a:r>
              <a:rPr dirty="0" u="sng" sz="16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 noncontrolling</a:t>
            </a:r>
            <a:r>
              <a:rPr dirty="0" u="sng" sz="1600" spc="204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6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equity)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8005" y="147066"/>
            <a:ext cx="655510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863089" marR="5080" indent="-185102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Diluted EPS: Does it Deal With the Hidden  Expense</a:t>
            </a:r>
            <a:r>
              <a:rPr dirty="0" spc="-15"/>
              <a:t> </a:t>
            </a:r>
            <a:r>
              <a:rPr dirty="0" spc="-5"/>
              <a:t>Problem?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8825" y="1426209"/>
            <a:ext cx="8006715" cy="4964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It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tempting to think that one can recognize hidden expenses (and the dilution from  shares </a:t>
            </a:r>
            <a:r>
              <a:rPr dirty="0" sz="1800" spc="-5">
                <a:latin typeface="Times New Roman"/>
                <a:cs typeface="Times New Roman"/>
              </a:rPr>
              <a:t>issues) </a:t>
            </a:r>
            <a:r>
              <a:rPr dirty="0" sz="1800">
                <a:latin typeface="Times New Roman"/>
                <a:cs typeface="Times New Roman"/>
              </a:rPr>
              <a:t>by using diluted </a:t>
            </a:r>
            <a:r>
              <a:rPr dirty="0" sz="1800" spc="-5">
                <a:latin typeface="Times New Roman"/>
                <a:cs typeface="Times New Roman"/>
              </a:rPr>
              <a:t>EPS; </a:t>
            </a:r>
            <a:r>
              <a:rPr dirty="0" sz="1800">
                <a:latin typeface="Times New Roman"/>
                <a:cs typeface="Times New Roman"/>
              </a:rPr>
              <a:t>that </a:t>
            </a:r>
            <a:r>
              <a:rPr dirty="0" sz="1800" spc="-5">
                <a:latin typeface="Times New Roman"/>
                <a:cs typeface="Times New Roman"/>
              </a:rPr>
              <a:t>is, </a:t>
            </a:r>
            <a:r>
              <a:rPr dirty="0" sz="1800">
                <a:latin typeface="Times New Roman"/>
                <a:cs typeface="Times New Roman"/>
              </a:rPr>
              <a:t>capture the effect in the denominator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rather  than 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numerator.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u="sng" sz="18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This </a:t>
            </a:r>
            <a:r>
              <a:rPr dirty="0" u="sng" sz="18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 </a:t>
            </a:r>
            <a:r>
              <a:rPr dirty="0" u="sng" sz="18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 the</a:t>
            </a:r>
            <a:r>
              <a:rPr dirty="0" u="sng" sz="1800" spc="-2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299720" algn="l"/>
              </a:tabLst>
            </a:pPr>
            <a:r>
              <a:rPr dirty="0" sz="1800">
                <a:latin typeface="Times New Roman"/>
                <a:cs typeface="Times New Roman"/>
              </a:rPr>
              <a:t>Diluted </a:t>
            </a:r>
            <a:r>
              <a:rPr dirty="0" sz="1800" spc="-5">
                <a:latin typeface="Times New Roman"/>
                <a:cs typeface="Times New Roman"/>
              </a:rPr>
              <a:t>EPS </a:t>
            </a:r>
            <a:r>
              <a:rPr dirty="0" sz="1800">
                <a:latin typeface="Times New Roman"/>
                <a:cs typeface="Times New Roman"/>
              </a:rPr>
              <a:t>divides earnings by shares outstanding </a:t>
            </a:r>
            <a:r>
              <a:rPr dirty="0" sz="1800" spc="-5">
                <a:latin typeface="Times New Roman"/>
                <a:cs typeface="Times New Roman"/>
              </a:rPr>
              <a:t>as </a:t>
            </a:r>
            <a:r>
              <a:rPr dirty="0" sz="1800">
                <a:latin typeface="Times New Roman"/>
                <a:cs typeface="Times New Roman"/>
              </a:rPr>
              <a:t>if all convertible</a:t>
            </a:r>
            <a:r>
              <a:rPr dirty="0" sz="1800" spc="-10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securities</a:t>
            </a:r>
            <a:endParaRPr sz="18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were converted into </a:t>
            </a:r>
            <a:r>
              <a:rPr dirty="0" sz="1800" spc="-5">
                <a:latin typeface="Times New Roman"/>
                <a:cs typeface="Times New Roman"/>
              </a:rPr>
              <a:t>common </a:t>
            </a:r>
            <a:r>
              <a:rPr dirty="0" sz="1800">
                <a:latin typeface="Times New Roman"/>
                <a:cs typeface="Times New Roman"/>
              </a:rPr>
              <a:t>(as </a:t>
            </a:r>
            <a:r>
              <a:rPr dirty="0" sz="1800" spc="-5">
                <a:latin typeface="Times New Roman"/>
                <a:cs typeface="Times New Roman"/>
              </a:rPr>
              <a:t>might </a:t>
            </a:r>
            <a:r>
              <a:rPr dirty="0" sz="1800">
                <a:latin typeface="Times New Roman"/>
                <a:cs typeface="Times New Roman"/>
              </a:rPr>
              <a:t>happen in the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future).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99085" marR="278130" indent="-287020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299720" algn="l"/>
              </a:tabLst>
            </a:pPr>
            <a:r>
              <a:rPr dirty="0" sz="1800" spc="-5">
                <a:latin typeface="Times New Roman"/>
                <a:cs typeface="Times New Roman"/>
              </a:rPr>
              <a:t>So </a:t>
            </a:r>
            <a:r>
              <a:rPr dirty="0" sz="1800">
                <a:latin typeface="Times New Roman"/>
                <a:cs typeface="Times New Roman"/>
              </a:rPr>
              <a:t>it divides earnings over both current and future shareholders. </a:t>
            </a:r>
            <a:r>
              <a:rPr dirty="0" sz="1800" spc="-5">
                <a:latin typeface="Times New Roman"/>
                <a:cs typeface="Times New Roman"/>
              </a:rPr>
              <a:t>However,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future  shareholders share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future earnings, not current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earnings.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"/>
            </a:pPr>
            <a:endParaRPr sz="1850">
              <a:latin typeface="Times New Roman"/>
              <a:cs typeface="Times New Roman"/>
            </a:endParaRPr>
          </a:p>
          <a:p>
            <a:pPr marL="299085" marR="63500" indent="-287020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299720" algn="l"/>
              </a:tabLst>
            </a:pPr>
            <a:r>
              <a:rPr dirty="0" sz="1800" spc="-5">
                <a:latin typeface="Times New Roman"/>
                <a:cs typeface="Times New Roman"/>
              </a:rPr>
              <a:t>Further, </a:t>
            </a:r>
            <a:r>
              <a:rPr dirty="0" sz="1800">
                <a:latin typeface="Times New Roman"/>
                <a:cs typeface="Times New Roman"/>
              </a:rPr>
              <a:t>the loss from the </a:t>
            </a:r>
            <a:r>
              <a:rPr dirty="0" sz="1800" spc="-5">
                <a:latin typeface="Times New Roman"/>
                <a:cs typeface="Times New Roman"/>
              </a:rPr>
              <a:t>issue </a:t>
            </a:r>
            <a:r>
              <a:rPr dirty="0" sz="1800">
                <a:latin typeface="Times New Roman"/>
                <a:cs typeface="Times New Roman"/>
              </a:rPr>
              <a:t>of shares at less than </a:t>
            </a:r>
            <a:r>
              <a:rPr dirty="0" sz="1800" spc="-5">
                <a:latin typeface="Times New Roman"/>
                <a:cs typeface="Times New Roman"/>
              </a:rPr>
              <a:t>market </a:t>
            </a:r>
            <a:r>
              <a:rPr dirty="0" sz="1800">
                <a:latin typeface="Times New Roman"/>
                <a:cs typeface="Times New Roman"/>
              </a:rPr>
              <a:t>price is incurred by the  current shareholders – in selling an interest in the firm to others; it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not a </a:t>
            </a:r>
            <a:r>
              <a:rPr dirty="0" sz="1800" spc="-5">
                <a:latin typeface="Times New Roman"/>
                <a:cs typeface="Times New Roman"/>
              </a:rPr>
              <a:t>loss </a:t>
            </a:r>
            <a:r>
              <a:rPr dirty="0" sz="1800">
                <a:latin typeface="Times New Roman"/>
                <a:cs typeface="Times New Roman"/>
              </a:rPr>
              <a:t>to  the future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shareholders.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"/>
            </a:pPr>
            <a:endParaRPr sz="1850">
              <a:latin typeface="Times New Roman"/>
              <a:cs typeface="Times New Roman"/>
            </a:endParaRPr>
          </a:p>
          <a:p>
            <a:pPr marL="299085" marR="365125" indent="-287020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299720" algn="l"/>
              </a:tabLst>
            </a:pPr>
            <a:r>
              <a:rPr dirty="0" sz="1800" spc="-5">
                <a:latin typeface="Times New Roman"/>
                <a:cs typeface="Times New Roman"/>
              </a:rPr>
              <a:t>One must </a:t>
            </a:r>
            <a:r>
              <a:rPr dirty="0" sz="1800">
                <a:latin typeface="Times New Roman"/>
                <a:cs typeface="Times New Roman"/>
              </a:rPr>
              <a:t>recognize the </a:t>
            </a:r>
            <a:r>
              <a:rPr dirty="0" sz="1800" spc="-5">
                <a:latin typeface="Times New Roman"/>
                <a:cs typeface="Times New Roman"/>
              </a:rPr>
              <a:t>loss </a:t>
            </a:r>
            <a:r>
              <a:rPr dirty="0" sz="1800">
                <a:latin typeface="Times New Roman"/>
                <a:cs typeface="Times New Roman"/>
              </a:rPr>
              <a:t>to current </a:t>
            </a:r>
            <a:r>
              <a:rPr dirty="0" sz="1800" spc="-5">
                <a:latin typeface="Times New Roman"/>
                <a:cs typeface="Times New Roman"/>
              </a:rPr>
              <a:t>shareholders </a:t>
            </a:r>
            <a:r>
              <a:rPr dirty="0" sz="1800">
                <a:latin typeface="Times New Roman"/>
                <a:cs typeface="Times New Roman"/>
              </a:rPr>
              <a:t>(in basic </a:t>
            </a:r>
            <a:r>
              <a:rPr dirty="0" sz="1800" spc="-5">
                <a:latin typeface="Times New Roman"/>
                <a:cs typeface="Times New Roman"/>
              </a:rPr>
              <a:t>EPS) </a:t>
            </a:r>
            <a:r>
              <a:rPr dirty="0" sz="1800">
                <a:latin typeface="Times New Roman"/>
                <a:cs typeface="Times New Roman"/>
              </a:rPr>
              <a:t>in selling the  firm to </a:t>
            </a:r>
            <a:r>
              <a:rPr dirty="0" sz="1800" spc="-5">
                <a:latin typeface="Times New Roman"/>
                <a:cs typeface="Times New Roman"/>
              </a:rPr>
              <a:t>new shareholders </a:t>
            </a:r>
            <a:r>
              <a:rPr dirty="0" sz="1800">
                <a:latin typeface="Times New Roman"/>
                <a:cs typeface="Times New Roman"/>
              </a:rPr>
              <a:t>at less than </a:t>
            </a:r>
            <a:r>
              <a:rPr dirty="0" sz="1800" spc="-5">
                <a:latin typeface="Times New Roman"/>
                <a:cs typeface="Times New Roman"/>
              </a:rPr>
              <a:t>market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value.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1836" y="147066"/>
            <a:ext cx="7026909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6096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Do Share Repurchases Prevent </a:t>
            </a:r>
            <a:r>
              <a:rPr dirty="0"/>
              <a:t>Dilution </a:t>
            </a:r>
            <a:r>
              <a:rPr dirty="0" spc="-5"/>
              <a:t>from  Shares Issued Under Stock Option</a:t>
            </a:r>
            <a:r>
              <a:rPr dirty="0" spc="45"/>
              <a:t> </a:t>
            </a:r>
            <a:r>
              <a:rPr dirty="0" spc="-5"/>
              <a:t>Programs?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8825" y="1426209"/>
            <a:ext cx="8013700" cy="359282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Dell, </a:t>
            </a:r>
            <a:r>
              <a:rPr dirty="0" sz="1800">
                <a:latin typeface="Times New Roman"/>
                <a:cs typeface="Times New Roman"/>
              </a:rPr>
              <a:t>Inc., explains its put option transactions as </a:t>
            </a:r>
            <a:r>
              <a:rPr dirty="0" sz="1800" spc="-5">
                <a:latin typeface="Times New Roman"/>
                <a:cs typeface="Times New Roman"/>
              </a:rPr>
              <a:t>“part </a:t>
            </a:r>
            <a:r>
              <a:rPr dirty="0" sz="1800">
                <a:latin typeface="Times New Roman"/>
                <a:cs typeface="Times New Roman"/>
              </a:rPr>
              <a:t>of a share-repurchase program</a:t>
            </a:r>
            <a:r>
              <a:rPr dirty="0" sz="1800" spc="-1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  </a:t>
            </a:r>
            <a:r>
              <a:rPr dirty="0" sz="1800" spc="-5">
                <a:latin typeface="Times New Roman"/>
                <a:cs typeface="Times New Roman"/>
              </a:rPr>
              <a:t>manage </a:t>
            </a:r>
            <a:r>
              <a:rPr dirty="0" sz="1800">
                <a:latin typeface="Times New Roman"/>
                <a:cs typeface="Times New Roman"/>
              </a:rPr>
              <a:t>the dilution resulting from </a:t>
            </a:r>
            <a:r>
              <a:rPr dirty="0" sz="1800" spc="-5">
                <a:latin typeface="Times New Roman"/>
                <a:cs typeface="Times New Roman"/>
              </a:rPr>
              <a:t>shares </a:t>
            </a:r>
            <a:r>
              <a:rPr dirty="0" sz="1800">
                <a:latin typeface="Times New Roman"/>
                <a:cs typeface="Times New Roman"/>
              </a:rPr>
              <a:t>issued under employee </a:t>
            </a:r>
            <a:r>
              <a:rPr dirty="0" sz="1800" spc="-5">
                <a:latin typeface="Times New Roman"/>
                <a:cs typeface="Times New Roman"/>
              </a:rPr>
              <a:t>stock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plans.”</a:t>
            </a:r>
            <a:endParaRPr sz="1800">
              <a:latin typeface="Times New Roman"/>
              <a:cs typeface="Times New Roman"/>
            </a:endParaRPr>
          </a:p>
          <a:p>
            <a:pPr marL="12700" marR="755650">
              <a:lnSpc>
                <a:spcPct val="200000"/>
              </a:lnSpc>
            </a:pPr>
            <a:r>
              <a:rPr dirty="0" sz="1800">
                <a:latin typeface="Times New Roman"/>
                <a:cs typeface="Times New Roman"/>
              </a:rPr>
              <a:t>Buying back shares reduces share outstanding. But does it reverse the</a:t>
            </a:r>
            <a:r>
              <a:rPr dirty="0" sz="1800" spc="-1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dilution?  The </a:t>
            </a:r>
            <a:r>
              <a:rPr dirty="0" sz="1800" spc="-5">
                <a:latin typeface="Times New Roman"/>
                <a:cs typeface="Times New Roman"/>
              </a:rPr>
              <a:t>Answer is NO.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353060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If shares are purchased at fair value, there is no change in the per-share value of</a:t>
            </a:r>
            <a:r>
              <a:rPr dirty="0" sz="1800" spc="-1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  equity; the shareholder does not get extra value to </a:t>
            </a:r>
            <a:r>
              <a:rPr dirty="0" sz="1800" spc="-5">
                <a:latin typeface="Times New Roman"/>
                <a:cs typeface="Times New Roman"/>
              </a:rPr>
              <a:t>compensate </a:t>
            </a:r>
            <a:r>
              <a:rPr dirty="0" sz="1800">
                <a:latin typeface="Times New Roman"/>
                <a:cs typeface="Times New Roman"/>
              </a:rPr>
              <a:t>for the </a:t>
            </a:r>
            <a:r>
              <a:rPr dirty="0" sz="1800" spc="-5">
                <a:latin typeface="Times New Roman"/>
                <a:cs typeface="Times New Roman"/>
              </a:rPr>
              <a:t>loss </a:t>
            </a:r>
            <a:r>
              <a:rPr dirty="0" sz="1800">
                <a:latin typeface="Times New Roman"/>
                <a:cs typeface="Times New Roman"/>
              </a:rPr>
              <a:t>of value  from stock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options.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Maintaining constant </a:t>
            </a:r>
            <a:r>
              <a:rPr dirty="0" sz="1800" spc="-5">
                <a:latin typeface="Times New Roman"/>
                <a:cs typeface="Times New Roman"/>
              </a:rPr>
              <a:t>shares </a:t>
            </a:r>
            <a:r>
              <a:rPr dirty="0" sz="1800">
                <a:latin typeface="Times New Roman"/>
                <a:cs typeface="Times New Roman"/>
              </a:rPr>
              <a:t>outstanding with share repurchase only gives</a:t>
            </a:r>
            <a:r>
              <a:rPr dirty="0" sz="1800" spc="-9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appearance of reversing the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dilution.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2229" y="490169"/>
            <a:ext cx="552577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Governing Accounting</a:t>
            </a:r>
            <a:r>
              <a:rPr dirty="0" spc="10"/>
              <a:t> </a:t>
            </a:r>
            <a:r>
              <a:rPr dirty="0" spc="-5"/>
              <a:t>Relation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98954" y="1727961"/>
            <a:ext cx="4260850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Times New Roman"/>
                <a:cs typeface="Times New Roman"/>
              </a:rPr>
              <a:t>Book </a:t>
            </a:r>
            <a:r>
              <a:rPr dirty="0" sz="2400" b="1">
                <a:latin typeface="Times New Roman"/>
                <a:cs typeface="Times New Roman"/>
              </a:rPr>
              <a:t>value, </a:t>
            </a:r>
            <a:r>
              <a:rPr dirty="0" sz="2400" spc="-5" b="1">
                <a:latin typeface="Times New Roman"/>
                <a:cs typeface="Times New Roman"/>
              </a:rPr>
              <a:t>beginning of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period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551815">
              <a:lnSpc>
                <a:spcPct val="100000"/>
              </a:lnSpc>
            </a:pPr>
            <a:r>
              <a:rPr dirty="0" sz="2400" b="1">
                <a:latin typeface="Times New Roman"/>
                <a:cs typeface="Times New Roman"/>
              </a:rPr>
              <a:t>+ </a:t>
            </a:r>
            <a:r>
              <a:rPr dirty="0" sz="2400" spc="-5" b="1">
                <a:latin typeface="Times New Roman"/>
                <a:cs typeface="Times New Roman"/>
              </a:rPr>
              <a:t>Comprehensive</a:t>
            </a:r>
            <a:r>
              <a:rPr dirty="0" sz="2400" spc="-2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income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548640">
              <a:lnSpc>
                <a:spcPct val="100000"/>
              </a:lnSpc>
            </a:pPr>
            <a:r>
              <a:rPr dirty="0" sz="2400" b="1">
                <a:latin typeface="Times New Roman"/>
                <a:cs typeface="Times New Roman"/>
              </a:rPr>
              <a:t>- Net payout to</a:t>
            </a:r>
            <a:r>
              <a:rPr dirty="0" sz="2400" spc="-6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shareholders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marL="484505">
              <a:lnSpc>
                <a:spcPct val="100000"/>
              </a:lnSpc>
            </a:pPr>
            <a:r>
              <a:rPr dirty="0" sz="2400" b="1">
                <a:latin typeface="Times New Roman"/>
                <a:cs typeface="Times New Roman"/>
              </a:rPr>
              <a:t>= Book value, end of</a:t>
            </a:r>
            <a:r>
              <a:rPr dirty="0" sz="2400" spc="-5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period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7157" y="77216"/>
            <a:ext cx="564578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18565" marR="5080" indent="-120586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Reformulated Statement of Common  Stockholders’</a:t>
            </a:r>
            <a:r>
              <a:rPr dirty="0" spc="20"/>
              <a:t> </a:t>
            </a:r>
            <a:r>
              <a:rPr dirty="0" spc="-5"/>
              <a:t>Equity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20675" y="1460500"/>
          <a:ext cx="8480425" cy="4452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80425"/>
              </a:tblGrid>
              <a:tr h="282575"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  <a:spcBef>
                          <a:spcPts val="20"/>
                        </a:spcBef>
                      </a:pPr>
                      <a:r>
                        <a:rPr dirty="0" sz="1800" b="1">
                          <a:latin typeface="Times New Roman"/>
                          <a:cs typeface="Times New Roman"/>
                        </a:rPr>
                        <a:t>Reformulated Statement of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Common Shareholders'</a:t>
                      </a:r>
                      <a:r>
                        <a:rPr dirty="0" sz="1800" spc="-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Equity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9542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Beginning book value of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common</a:t>
                      </a: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equity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6350">
                        <a:lnSpc>
                          <a:spcPts val="208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effect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of transactions with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common</a:t>
                      </a:r>
                      <a:r>
                        <a:rPr dirty="0" sz="1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shareholders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176530">
                        <a:lnSpc>
                          <a:spcPts val="208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+ Capital contributions (share</a:t>
                      </a:r>
                      <a:r>
                        <a:rPr dirty="0" sz="1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issues)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2375">
                <a:tc>
                  <a:txBody>
                    <a:bodyPr/>
                    <a:lstStyle/>
                    <a:p>
                      <a:pPr marL="176530">
                        <a:lnSpc>
                          <a:spcPts val="208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- Share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repurchase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9797">
                <a:tc>
                  <a:txBody>
                    <a:bodyPr/>
                    <a:lstStyle/>
                    <a:p>
                      <a:pPr marL="176530">
                        <a:lnSpc>
                          <a:spcPts val="202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- Dividends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176530">
                        <a:lnSpc>
                          <a:spcPts val="2100"/>
                        </a:lnSpc>
                        <a:spcBef>
                          <a:spcPts val="2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cash contribution (negative net</a:t>
                      </a:r>
                      <a:r>
                        <a:rPr dirty="0" sz="18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dividends)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95678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Effect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of operations and nonequity</a:t>
                      </a:r>
                      <a:r>
                        <a:rPr dirty="0" sz="18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financing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176530">
                        <a:lnSpc>
                          <a:spcPts val="208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Net income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(from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dirty="0" sz="18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statement)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2439">
                <a:tc>
                  <a:txBody>
                    <a:bodyPr/>
                    <a:lstStyle/>
                    <a:p>
                      <a:pPr marL="176530">
                        <a:lnSpc>
                          <a:spcPts val="208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+ Other comprehensive</a:t>
                      </a: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income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9480">
                <a:tc>
                  <a:txBody>
                    <a:bodyPr/>
                    <a:lstStyle/>
                    <a:p>
                      <a:pPr marL="176530">
                        <a:lnSpc>
                          <a:spcPts val="202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- Preferred dividends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176530">
                        <a:lnSpc>
                          <a:spcPts val="2100"/>
                        </a:lnSpc>
                        <a:spcBef>
                          <a:spcPts val="2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=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Comprehensive income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available to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 common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6350">
                        <a:lnSpc>
                          <a:spcPts val="2100"/>
                        </a:lnSpc>
                        <a:spcBef>
                          <a:spcPts val="2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Closing book value of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common</a:t>
                      </a: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equity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7758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6350" marR="299085">
                        <a:lnSpc>
                          <a:spcPct val="100000"/>
                        </a:lnSpc>
                      </a:pPr>
                      <a:r>
                        <a:rPr dirty="0" sz="1600" spc="-5" b="1" i="1">
                          <a:latin typeface="Times New Roman"/>
                          <a:cs typeface="Times New Roman"/>
                        </a:rPr>
                        <a:t>Note that preferred equity and noncontrolling interest are taken out of the </a:t>
                      </a:r>
                      <a:r>
                        <a:rPr dirty="0" sz="1600" spc="-10" b="1" i="1">
                          <a:latin typeface="Times New Roman"/>
                          <a:cs typeface="Times New Roman"/>
                        </a:rPr>
                        <a:t>common </a:t>
                      </a:r>
                      <a:r>
                        <a:rPr dirty="0" sz="1600" spc="-5" b="1" i="1">
                          <a:latin typeface="Times New Roman"/>
                          <a:cs typeface="Times New Roman"/>
                        </a:rPr>
                        <a:t>shareholders'  </a:t>
                      </a:r>
                      <a:r>
                        <a:rPr dirty="0" sz="1600" spc="-5" b="1" i="1">
                          <a:latin typeface="Times New Roman"/>
                          <a:cs typeface="Times New Roman"/>
                        </a:rPr>
                        <a:t>equity statement (and treated as obligations to</a:t>
                      </a:r>
                      <a:r>
                        <a:rPr dirty="0" sz="1600" spc="11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 b="1" i="1">
                          <a:latin typeface="Times New Roman"/>
                          <a:cs typeface="Times New Roman"/>
                        </a:rPr>
                        <a:t>others).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549" y="1585087"/>
            <a:ext cx="7884159" cy="40665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AutoNum type="arabicPeriod"/>
              <a:tabLst>
                <a:tab pos="355600" algn="l"/>
                <a:tab pos="356235" algn="l"/>
              </a:tabLst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reformulated statement </a:t>
            </a:r>
            <a:r>
              <a:rPr dirty="0" sz="2000">
                <a:latin typeface="Times New Roman"/>
                <a:cs typeface="Times New Roman"/>
              </a:rPr>
              <a:t>excludes preferred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equity.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algn="just" marL="355600" marR="5080" indent="-343535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56235" algn="l"/>
              </a:tabLst>
            </a:pPr>
            <a:r>
              <a:rPr dirty="0" sz="2000">
                <a:latin typeface="Times New Roman"/>
                <a:cs typeface="Times New Roman"/>
              </a:rPr>
              <a:t>The net addition to </a:t>
            </a:r>
            <a:r>
              <a:rPr dirty="0" sz="2000" spc="-10">
                <a:latin typeface="Times New Roman"/>
                <a:cs typeface="Times New Roman"/>
              </a:rPr>
              <a:t>common </a:t>
            </a:r>
            <a:r>
              <a:rPr dirty="0" sz="2000">
                <a:latin typeface="Times New Roman"/>
                <a:cs typeface="Times New Roman"/>
              </a:rPr>
              <a:t>equity from transactions with shareholders –  the negative net dividend – is </a:t>
            </a:r>
            <a:r>
              <a:rPr dirty="0" sz="2000" spc="-5">
                <a:latin typeface="Times New Roman"/>
                <a:cs typeface="Times New Roman"/>
              </a:rPr>
              <a:t>separated </a:t>
            </a:r>
            <a:r>
              <a:rPr dirty="0" sz="2000">
                <a:latin typeface="Times New Roman"/>
                <a:cs typeface="Times New Roman"/>
              </a:rPr>
              <a:t>from the addition to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shareholders’  </a:t>
            </a:r>
            <a:r>
              <a:rPr dirty="0" sz="2000">
                <a:latin typeface="Times New Roman"/>
                <a:cs typeface="Times New Roman"/>
              </a:rPr>
              <a:t>equity that arises from business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activities.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55600" algn="l"/>
                <a:tab pos="356235" algn="l"/>
              </a:tabLst>
            </a:pPr>
            <a:r>
              <a:rPr dirty="0" sz="2000">
                <a:latin typeface="Times New Roman"/>
                <a:cs typeface="Times New Roman"/>
              </a:rPr>
              <a:t>The total effect of operations and nonequity financing on the</a:t>
            </a:r>
            <a:r>
              <a:rPr dirty="0" sz="2000" spc="-26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common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shareholders is isolated in comprehensive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income:</a:t>
            </a:r>
            <a:endParaRPr sz="2000">
              <a:latin typeface="Times New Roman"/>
              <a:cs typeface="Times New Roman"/>
            </a:endParaRPr>
          </a:p>
          <a:p>
            <a:pPr lvl="1" marL="625475" indent="-287020">
              <a:lnSpc>
                <a:spcPct val="100000"/>
              </a:lnSpc>
              <a:spcBef>
                <a:spcPts val="605"/>
              </a:spcBef>
              <a:buClr>
                <a:srgbClr val="001F5F"/>
              </a:buClr>
              <a:buFont typeface="Wingdings"/>
              <a:buChar char=""/>
              <a:tabLst>
                <a:tab pos="626110" algn="l"/>
              </a:tabLst>
            </a:pPr>
            <a:r>
              <a:rPr dirty="0" sz="1800" i="1">
                <a:latin typeface="Times New Roman"/>
                <a:cs typeface="Times New Roman"/>
              </a:rPr>
              <a:t>Net income </a:t>
            </a:r>
            <a:r>
              <a:rPr dirty="0" sz="1800" spc="-5" i="1">
                <a:latin typeface="Times New Roman"/>
                <a:cs typeface="Times New Roman"/>
              </a:rPr>
              <a:t>(from </a:t>
            </a:r>
            <a:r>
              <a:rPr dirty="0" sz="1800" i="1">
                <a:latin typeface="Times New Roman"/>
                <a:cs typeface="Times New Roman"/>
              </a:rPr>
              <a:t>income</a:t>
            </a:r>
            <a:r>
              <a:rPr dirty="0" sz="1800" spc="-10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statement)</a:t>
            </a:r>
            <a:endParaRPr sz="1800">
              <a:latin typeface="Times New Roman"/>
              <a:cs typeface="Times New Roman"/>
            </a:endParaRPr>
          </a:p>
          <a:p>
            <a:pPr lvl="1" marL="625475" indent="-28702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/>
              <a:buChar char=""/>
              <a:tabLst>
                <a:tab pos="626110" algn="l"/>
              </a:tabLst>
            </a:pPr>
            <a:r>
              <a:rPr dirty="0" sz="1800" spc="-5" i="1">
                <a:latin typeface="Times New Roman"/>
                <a:cs typeface="Times New Roman"/>
              </a:rPr>
              <a:t>Other comprehensive</a:t>
            </a:r>
            <a:r>
              <a:rPr dirty="0" sz="1800" i="1">
                <a:latin typeface="Times New Roman"/>
                <a:cs typeface="Times New Roman"/>
              </a:rPr>
              <a:t> income</a:t>
            </a:r>
            <a:endParaRPr sz="1800">
              <a:latin typeface="Times New Roman"/>
              <a:cs typeface="Times New Roman"/>
            </a:endParaRPr>
          </a:p>
          <a:p>
            <a:pPr lvl="1" marL="625475" marR="196850" indent="-28702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/>
              <a:buChar char=""/>
              <a:tabLst>
                <a:tab pos="626110" algn="l"/>
              </a:tabLst>
            </a:pPr>
            <a:r>
              <a:rPr dirty="0" sz="1800" spc="-5" i="1">
                <a:latin typeface="Times New Roman"/>
                <a:cs typeface="Times New Roman"/>
              </a:rPr>
              <a:t>Preferred </a:t>
            </a:r>
            <a:r>
              <a:rPr dirty="0" sz="1800" i="1">
                <a:latin typeface="Times New Roman"/>
                <a:cs typeface="Times New Roman"/>
              </a:rPr>
              <a:t>dividends: treated as an “expense” in calculating comprehensive  </a:t>
            </a:r>
            <a:r>
              <a:rPr dirty="0" sz="1800" i="1">
                <a:latin typeface="Times New Roman"/>
                <a:cs typeface="Times New Roman"/>
              </a:rPr>
              <a:t>income, as preferred </a:t>
            </a:r>
            <a:r>
              <a:rPr dirty="0" sz="1800" spc="-5" i="1">
                <a:latin typeface="Times New Roman"/>
                <a:cs typeface="Times New Roman"/>
              </a:rPr>
              <a:t>stock </a:t>
            </a:r>
            <a:r>
              <a:rPr dirty="0" sz="1800" i="1">
                <a:latin typeface="Times New Roman"/>
                <a:cs typeface="Times New Roman"/>
              </a:rPr>
              <a:t>is effectively debt from the common </a:t>
            </a:r>
            <a:r>
              <a:rPr dirty="0" sz="1800" spc="-5" i="1">
                <a:latin typeface="Times New Roman"/>
                <a:cs typeface="Times New Roman"/>
              </a:rPr>
              <a:t>shareholders’  </a:t>
            </a:r>
            <a:r>
              <a:rPr dirty="0" sz="1800" i="1">
                <a:latin typeface="Times New Roman"/>
                <a:cs typeface="Times New Roman"/>
              </a:rPr>
              <a:t>perspective.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37157" y="77216"/>
            <a:ext cx="564578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18565" marR="5080" indent="-120586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Reformulated Statement of Common  Stockholders’</a:t>
            </a:r>
            <a:r>
              <a:rPr dirty="0" spc="20"/>
              <a:t> </a:t>
            </a:r>
            <a:r>
              <a:rPr dirty="0" spc="-5"/>
              <a:t>Equity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0530" y="345440"/>
            <a:ext cx="39560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Reformulation: The Steps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549" y="1180338"/>
            <a:ext cx="7930515" cy="46183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AutoNum type="arabicPeriod"/>
              <a:tabLst>
                <a:tab pos="355600" algn="l"/>
                <a:tab pos="356235" algn="l"/>
              </a:tabLst>
            </a:pPr>
            <a:r>
              <a:rPr dirty="0" sz="2000" spc="-5">
                <a:latin typeface="Times New Roman"/>
                <a:cs typeface="Times New Roman"/>
              </a:rPr>
              <a:t>Restate </a:t>
            </a:r>
            <a:r>
              <a:rPr dirty="0" sz="2000">
                <a:latin typeface="Times New Roman"/>
                <a:cs typeface="Times New Roman"/>
              </a:rPr>
              <a:t>beginning and ending balances for the period for </a:t>
            </a:r>
            <a:r>
              <a:rPr dirty="0" sz="2000" spc="-10">
                <a:latin typeface="Times New Roman"/>
                <a:cs typeface="Times New Roman"/>
              </a:rPr>
              <a:t>items </a:t>
            </a:r>
            <a:r>
              <a:rPr dirty="0" sz="2000">
                <a:latin typeface="Times New Roman"/>
                <a:cs typeface="Times New Roman"/>
              </a:rPr>
              <a:t>that are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not  </a:t>
            </a:r>
            <a:r>
              <a:rPr dirty="0" sz="2000">
                <a:latin typeface="Times New Roman"/>
                <a:cs typeface="Times New Roman"/>
              </a:rPr>
              <a:t>part of </a:t>
            </a:r>
            <a:r>
              <a:rPr dirty="0" sz="2000" spc="-10">
                <a:latin typeface="Times New Roman"/>
                <a:cs typeface="Times New Roman"/>
              </a:rPr>
              <a:t>common </a:t>
            </a:r>
            <a:r>
              <a:rPr dirty="0" sz="2000">
                <a:latin typeface="Times New Roman"/>
                <a:cs typeface="Times New Roman"/>
              </a:rPr>
              <a:t>shareholders’</a:t>
            </a:r>
            <a:r>
              <a:rPr dirty="0" sz="2000" spc="-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equity:</a:t>
            </a:r>
            <a:endParaRPr sz="2000">
              <a:latin typeface="Times New Roman"/>
              <a:cs typeface="Times New Roman"/>
            </a:endParaRPr>
          </a:p>
          <a:p>
            <a:pPr lvl="1" marL="1155700" indent="-172720">
              <a:lnSpc>
                <a:spcPct val="100000"/>
              </a:lnSpc>
              <a:spcBef>
                <a:spcPts val="5"/>
              </a:spcBef>
              <a:buChar char="–"/>
              <a:tabLst>
                <a:tab pos="1156335" algn="l"/>
              </a:tabLst>
            </a:pPr>
            <a:r>
              <a:rPr dirty="0" sz="1800">
                <a:latin typeface="Times New Roman"/>
                <a:cs typeface="Times New Roman"/>
              </a:rPr>
              <a:t>Preferred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stock</a:t>
            </a:r>
            <a:endParaRPr sz="1800">
              <a:latin typeface="Times New Roman"/>
              <a:cs typeface="Times New Roman"/>
            </a:endParaRPr>
          </a:p>
          <a:p>
            <a:pPr lvl="1" marL="1155700" indent="-172720">
              <a:lnSpc>
                <a:spcPct val="100000"/>
              </a:lnSpc>
              <a:buChar char="–"/>
              <a:tabLst>
                <a:tab pos="1156335" algn="l"/>
              </a:tabLst>
            </a:pPr>
            <a:r>
              <a:rPr dirty="0" sz="1800">
                <a:latin typeface="Times New Roman"/>
                <a:cs typeface="Times New Roman"/>
              </a:rPr>
              <a:t>Noncontrolling interest reported within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equity</a:t>
            </a:r>
            <a:endParaRPr sz="1800">
              <a:latin typeface="Times New Roman"/>
              <a:cs typeface="Times New Roman"/>
            </a:endParaRPr>
          </a:p>
          <a:p>
            <a:pPr marL="983615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+ Dividends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payable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93700" indent="-381635">
              <a:lnSpc>
                <a:spcPct val="100000"/>
              </a:lnSpc>
              <a:buAutoNum type="arabicPeriod" startAt="2"/>
              <a:tabLst>
                <a:tab pos="393700" algn="l"/>
                <a:tab pos="394335" algn="l"/>
              </a:tabLst>
            </a:pPr>
            <a:r>
              <a:rPr dirty="0" sz="2000" spc="-5">
                <a:latin typeface="Times New Roman"/>
                <a:cs typeface="Times New Roman"/>
              </a:rPr>
              <a:t>Calculate </a:t>
            </a:r>
            <a:r>
              <a:rPr dirty="0" sz="2000">
                <a:latin typeface="Times New Roman"/>
                <a:cs typeface="Times New Roman"/>
              </a:rPr>
              <a:t>net transactions with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shareholders</a:t>
            </a:r>
            <a:endParaRPr sz="2000">
              <a:latin typeface="Times New Roman"/>
              <a:cs typeface="Times New Roman"/>
            </a:endParaRPr>
          </a:p>
          <a:p>
            <a:pPr marL="419734">
              <a:lnSpc>
                <a:spcPct val="100000"/>
              </a:lnSpc>
              <a:spcBef>
                <a:spcPts val="200"/>
              </a:spcBef>
            </a:pPr>
            <a:r>
              <a:rPr dirty="0" sz="1800" spc="-5">
                <a:latin typeface="Times New Roman"/>
                <a:cs typeface="Times New Roman"/>
              </a:rPr>
              <a:t>Cash </a:t>
            </a:r>
            <a:r>
              <a:rPr dirty="0" sz="1800">
                <a:latin typeface="Times New Roman"/>
                <a:cs typeface="Times New Roman"/>
              </a:rPr>
              <a:t>dividends </a:t>
            </a:r>
            <a:r>
              <a:rPr dirty="0" sz="1800" spc="-5">
                <a:latin typeface="Times New Roman"/>
                <a:cs typeface="Times New Roman"/>
              </a:rPr>
              <a:t>+ share repurchases </a:t>
            </a:r>
            <a:r>
              <a:rPr dirty="0" sz="1800">
                <a:latin typeface="Times New Roman"/>
                <a:cs typeface="Times New Roman"/>
              </a:rPr>
              <a:t>– share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issues</a:t>
            </a:r>
            <a:endParaRPr sz="1800">
              <a:latin typeface="Times New Roman"/>
              <a:cs typeface="Times New Roman"/>
            </a:endParaRPr>
          </a:p>
          <a:p>
            <a:pPr marL="584200">
              <a:lnSpc>
                <a:spcPct val="100000"/>
              </a:lnSpc>
              <a:spcBef>
                <a:spcPts val="45"/>
              </a:spcBef>
            </a:pPr>
            <a:r>
              <a:rPr dirty="0" sz="1800">
                <a:latin typeface="Times New Roman"/>
                <a:cs typeface="Times New Roman"/>
              </a:rPr>
              <a:t>(Cash dividends = Dividends reported – change in dividends</a:t>
            </a:r>
            <a:r>
              <a:rPr dirty="0" sz="1800" spc="-9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payable)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50">
              <a:latin typeface="Times New Roman"/>
              <a:cs typeface="Times New Roman"/>
            </a:endParaRPr>
          </a:p>
          <a:p>
            <a:pPr marL="393700" indent="-381635">
              <a:lnSpc>
                <a:spcPct val="100000"/>
              </a:lnSpc>
              <a:spcBef>
                <a:spcPts val="5"/>
              </a:spcBef>
              <a:buAutoNum type="arabicPeriod" startAt="3"/>
              <a:tabLst>
                <a:tab pos="393700" algn="l"/>
                <a:tab pos="394335" algn="l"/>
              </a:tabLst>
            </a:pPr>
            <a:r>
              <a:rPr dirty="0" sz="2000" spc="-5">
                <a:latin typeface="Times New Roman"/>
                <a:cs typeface="Times New Roman"/>
              </a:rPr>
              <a:t>Calculate </a:t>
            </a:r>
            <a:r>
              <a:rPr dirty="0" sz="2000">
                <a:latin typeface="Times New Roman"/>
                <a:cs typeface="Times New Roman"/>
              </a:rPr>
              <a:t>comprehensive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income</a:t>
            </a:r>
            <a:endParaRPr sz="20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200"/>
              </a:spcBef>
            </a:pPr>
            <a:r>
              <a:rPr dirty="0" sz="1800" b="1">
                <a:latin typeface="Times New Roman"/>
                <a:cs typeface="Times New Roman"/>
              </a:rPr>
              <a:t>= </a:t>
            </a:r>
            <a:r>
              <a:rPr dirty="0" sz="1800" spc="-5">
                <a:latin typeface="Times New Roman"/>
                <a:cs typeface="Times New Roman"/>
              </a:rPr>
              <a:t>Net income </a:t>
            </a:r>
            <a:r>
              <a:rPr dirty="0" sz="1800">
                <a:latin typeface="Times New Roman"/>
                <a:cs typeface="Times New Roman"/>
              </a:rPr>
              <a:t>+ </a:t>
            </a:r>
            <a:r>
              <a:rPr dirty="0" sz="1800" spc="-5">
                <a:latin typeface="Times New Roman"/>
                <a:cs typeface="Times New Roman"/>
              </a:rPr>
              <a:t>“Other </a:t>
            </a:r>
            <a:r>
              <a:rPr dirty="0" sz="1800">
                <a:latin typeface="Times New Roman"/>
                <a:cs typeface="Times New Roman"/>
              </a:rPr>
              <a:t>comprehensive</a:t>
            </a:r>
            <a:r>
              <a:rPr dirty="0" sz="1800" spc="1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income”</a:t>
            </a:r>
            <a:endParaRPr sz="1800">
              <a:latin typeface="Times New Roman"/>
              <a:cs typeface="Times New Roman"/>
            </a:endParaRPr>
          </a:p>
          <a:p>
            <a:pPr lvl="1" marL="1670685" indent="-230504">
              <a:lnSpc>
                <a:spcPct val="100000"/>
              </a:lnSpc>
              <a:spcBef>
                <a:spcPts val="45"/>
              </a:spcBef>
              <a:buChar char="–"/>
              <a:tabLst>
                <a:tab pos="1671320" algn="l"/>
              </a:tabLst>
            </a:pPr>
            <a:r>
              <a:rPr dirty="0" sz="1800">
                <a:latin typeface="Times New Roman"/>
                <a:cs typeface="Times New Roman"/>
              </a:rPr>
              <a:t>Earnings from accounting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changes</a:t>
            </a:r>
            <a:endParaRPr sz="1800">
              <a:latin typeface="Times New Roman"/>
              <a:cs typeface="Times New Roman"/>
            </a:endParaRPr>
          </a:p>
          <a:p>
            <a:pPr lvl="1" marL="1670685" indent="-230504">
              <a:lnSpc>
                <a:spcPct val="100000"/>
              </a:lnSpc>
              <a:buChar char="–"/>
              <a:tabLst>
                <a:tab pos="1671320" algn="l"/>
              </a:tabLst>
            </a:pPr>
            <a:r>
              <a:rPr dirty="0" sz="1800">
                <a:latin typeface="Times New Roman"/>
                <a:cs typeface="Times New Roman"/>
              </a:rPr>
              <a:t>Preferred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dividends</a:t>
            </a:r>
            <a:endParaRPr sz="1800">
              <a:latin typeface="Times New Roman"/>
              <a:cs typeface="Times New Roman"/>
            </a:endParaRPr>
          </a:p>
          <a:p>
            <a:pPr lvl="1" marL="1669414" indent="-229235">
              <a:lnSpc>
                <a:spcPct val="100000"/>
              </a:lnSpc>
              <a:spcBef>
                <a:spcPts val="5"/>
              </a:spcBef>
              <a:buChar char="–"/>
              <a:tabLst>
                <a:tab pos="1670050" algn="l"/>
              </a:tabLst>
            </a:pPr>
            <a:r>
              <a:rPr dirty="0" sz="1800">
                <a:latin typeface="Times New Roman"/>
                <a:cs typeface="Times New Roman"/>
              </a:rPr>
              <a:t>Noncontrolling interest in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earnings</a:t>
            </a:r>
            <a:endParaRPr sz="1800">
              <a:latin typeface="Times New Roman"/>
              <a:cs typeface="Times New Roman"/>
            </a:endParaRPr>
          </a:p>
          <a:p>
            <a:pPr lvl="1" marL="1670685" indent="-230504">
              <a:lnSpc>
                <a:spcPct val="100000"/>
              </a:lnSpc>
              <a:buChar char="–"/>
              <a:tabLst>
                <a:tab pos="1671320" algn="l"/>
              </a:tabLst>
            </a:pPr>
            <a:r>
              <a:rPr dirty="0" sz="1800">
                <a:latin typeface="Times New Roman"/>
                <a:cs typeface="Times New Roman"/>
              </a:rPr>
              <a:t>Hidden dirty-surplus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losses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8680" y="88468"/>
            <a:ext cx="591375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GAAP Statement: </a:t>
            </a:r>
            <a:r>
              <a:rPr dirty="0" spc="-10"/>
              <a:t>Nike, </a:t>
            </a:r>
            <a:r>
              <a:rPr dirty="0" spc="-5"/>
              <a:t>Inc.,</a:t>
            </a:r>
            <a:r>
              <a:rPr dirty="0" spc="60"/>
              <a:t> </a:t>
            </a:r>
            <a:r>
              <a:rPr dirty="0"/>
              <a:t>2010</a:t>
            </a:r>
          </a:p>
        </p:txBody>
      </p:sp>
      <p:sp>
        <p:nvSpPr>
          <p:cNvPr id="3" name="object 3"/>
          <p:cNvSpPr/>
          <p:nvPr/>
        </p:nvSpPr>
        <p:spPr>
          <a:xfrm>
            <a:off x="1379219" y="630936"/>
            <a:ext cx="6208776" cy="5672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9090" y="6430771"/>
            <a:ext cx="86264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Note: Footenotes </a:t>
            </a:r>
            <a:r>
              <a:rPr dirty="0" sz="1200">
                <a:latin typeface="Times New Roman"/>
                <a:cs typeface="Times New Roman"/>
              </a:rPr>
              <a:t>to the 10-K </a:t>
            </a:r>
            <a:r>
              <a:rPr dirty="0" sz="1200" spc="-5">
                <a:latin typeface="Times New Roman"/>
                <a:cs typeface="Times New Roman"/>
              </a:rPr>
              <a:t>indicate </a:t>
            </a:r>
            <a:r>
              <a:rPr dirty="0" sz="1200">
                <a:latin typeface="Times New Roman"/>
                <a:cs typeface="Times New Roman"/>
              </a:rPr>
              <a:t>Nike </a:t>
            </a:r>
            <a:r>
              <a:rPr dirty="0" sz="1200" spc="-5">
                <a:latin typeface="Times New Roman"/>
                <a:cs typeface="Times New Roman"/>
              </a:rPr>
              <a:t>had </a:t>
            </a:r>
            <a:r>
              <a:rPr dirty="0" sz="1200">
                <a:latin typeface="Times New Roman"/>
                <a:cs typeface="Times New Roman"/>
              </a:rPr>
              <a:t>$130.7 million in dividend </a:t>
            </a:r>
            <a:r>
              <a:rPr dirty="0" sz="1200" spc="-10">
                <a:latin typeface="Times New Roman"/>
                <a:cs typeface="Times New Roman"/>
              </a:rPr>
              <a:t>payable </a:t>
            </a:r>
            <a:r>
              <a:rPr dirty="0" sz="1200" spc="-5">
                <a:latin typeface="Times New Roman"/>
                <a:cs typeface="Times New Roman"/>
              </a:rPr>
              <a:t>at </a:t>
            </a:r>
            <a:r>
              <a:rPr dirty="0" sz="1200">
                <a:latin typeface="Times New Roman"/>
                <a:cs typeface="Times New Roman"/>
              </a:rPr>
              <a:t>the </a:t>
            </a:r>
            <a:r>
              <a:rPr dirty="0" sz="1200" spc="-5">
                <a:latin typeface="Times New Roman"/>
                <a:cs typeface="Times New Roman"/>
              </a:rPr>
              <a:t>end </a:t>
            </a:r>
            <a:r>
              <a:rPr dirty="0" sz="1200">
                <a:latin typeface="Times New Roman"/>
                <a:cs typeface="Times New Roman"/>
              </a:rPr>
              <a:t>of </a:t>
            </a:r>
            <a:r>
              <a:rPr dirty="0" sz="1200" spc="-5">
                <a:latin typeface="Times New Roman"/>
                <a:cs typeface="Times New Roman"/>
              </a:rPr>
              <a:t>2010 and </a:t>
            </a:r>
            <a:r>
              <a:rPr dirty="0" sz="1200">
                <a:latin typeface="Times New Roman"/>
                <a:cs typeface="Times New Roman"/>
              </a:rPr>
              <a:t>$121.4 million </a:t>
            </a:r>
            <a:r>
              <a:rPr dirty="0" sz="1200" spc="-5">
                <a:latin typeface="Times New Roman"/>
                <a:cs typeface="Times New Roman"/>
              </a:rPr>
              <a:t>at </a:t>
            </a:r>
            <a:r>
              <a:rPr dirty="0" sz="1200">
                <a:latin typeface="Times New Roman"/>
                <a:cs typeface="Times New Roman"/>
              </a:rPr>
              <a:t>the </a:t>
            </a:r>
            <a:r>
              <a:rPr dirty="0" sz="1200" spc="5">
                <a:latin typeface="Times New Roman"/>
                <a:cs typeface="Times New Roman"/>
              </a:rPr>
              <a:t>end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 2009.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1476" y="126237"/>
            <a:ext cx="53670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Nike: </a:t>
            </a:r>
            <a:r>
              <a:rPr dirty="0" spc="-5"/>
              <a:t>The Reformulated</a:t>
            </a:r>
            <a:r>
              <a:rPr dirty="0" spc="45"/>
              <a:t> </a:t>
            </a:r>
            <a:r>
              <a:rPr dirty="0" spc="-5"/>
              <a:t>Statement</a:t>
            </a:r>
          </a:p>
        </p:txBody>
      </p:sp>
      <p:sp>
        <p:nvSpPr>
          <p:cNvPr id="3" name="object 3"/>
          <p:cNvSpPr/>
          <p:nvPr/>
        </p:nvSpPr>
        <p:spPr>
          <a:xfrm>
            <a:off x="303275" y="1088136"/>
            <a:ext cx="8537448" cy="3392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04038" y="3728465"/>
            <a:ext cx="4529455" cy="276225"/>
          </a:xfrm>
          <a:custGeom>
            <a:avLst/>
            <a:gdLst/>
            <a:ahLst/>
            <a:cxnLst/>
            <a:rect l="l" t="t" r="r" b="b"/>
            <a:pathLst>
              <a:path w="4529455" h="276225">
                <a:moveTo>
                  <a:pt x="0" y="275843"/>
                </a:moveTo>
                <a:lnTo>
                  <a:pt x="4529328" y="275843"/>
                </a:lnTo>
                <a:lnTo>
                  <a:pt x="4529328" y="0"/>
                </a:lnTo>
                <a:lnTo>
                  <a:pt x="0" y="0"/>
                </a:lnTo>
                <a:lnTo>
                  <a:pt x="0" y="275843"/>
                </a:lnTo>
                <a:close/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89915" y="3123438"/>
            <a:ext cx="8286115" cy="23552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4718685" marR="5080">
              <a:lnSpc>
                <a:spcPct val="100000"/>
              </a:lnSpc>
              <a:spcBef>
                <a:spcPts val="105"/>
              </a:spcBef>
            </a:pPr>
            <a:r>
              <a:rPr dirty="0" sz="1400" i="1">
                <a:solidFill>
                  <a:srgbClr val="C00000"/>
                </a:solidFill>
                <a:latin typeface="Times New Roman"/>
                <a:cs typeface="Times New Roman"/>
              </a:rPr>
              <a:t>Stock-based Compensations is a </a:t>
            </a:r>
            <a:r>
              <a:rPr dirty="0" sz="1400" spc="-10" i="1">
                <a:solidFill>
                  <a:srgbClr val="C00000"/>
                </a:solidFill>
                <a:latin typeface="Times New Roman"/>
                <a:cs typeface="Times New Roman"/>
              </a:rPr>
              <a:t>credit </a:t>
            </a:r>
            <a:r>
              <a:rPr dirty="0" sz="1400" i="1">
                <a:solidFill>
                  <a:srgbClr val="C00000"/>
                </a:solidFill>
                <a:latin typeface="Times New Roman"/>
                <a:cs typeface="Times New Roman"/>
              </a:rPr>
              <a:t>to</a:t>
            </a:r>
            <a:r>
              <a:rPr dirty="0" sz="1400" spc="-150" i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400" i="1">
                <a:solidFill>
                  <a:srgbClr val="C00000"/>
                </a:solidFill>
                <a:latin typeface="Times New Roman"/>
                <a:cs typeface="Times New Roman"/>
              </a:rPr>
              <a:t>owners’  </a:t>
            </a:r>
            <a:r>
              <a:rPr dirty="0" sz="1400" spc="-10" i="1">
                <a:solidFill>
                  <a:srgbClr val="C00000"/>
                </a:solidFill>
                <a:latin typeface="Times New Roman"/>
                <a:cs typeface="Times New Roman"/>
              </a:rPr>
              <a:t>equity. </a:t>
            </a:r>
            <a:r>
              <a:rPr dirty="0" sz="1400" i="1">
                <a:solidFill>
                  <a:srgbClr val="C00000"/>
                </a:solidFill>
                <a:latin typeface="Times New Roman"/>
                <a:cs typeface="Times New Roman"/>
              </a:rPr>
              <a:t>This is indeed odd: the </a:t>
            </a:r>
            <a:r>
              <a:rPr dirty="0" sz="1400" spc="-5" i="1">
                <a:solidFill>
                  <a:srgbClr val="C00000"/>
                </a:solidFill>
                <a:latin typeface="Times New Roman"/>
                <a:cs typeface="Times New Roman"/>
              </a:rPr>
              <a:t>shareholders </a:t>
            </a:r>
            <a:r>
              <a:rPr dirty="0" sz="1400" i="1">
                <a:solidFill>
                  <a:srgbClr val="C00000"/>
                </a:solidFill>
                <a:latin typeface="Times New Roman"/>
                <a:cs typeface="Times New Roman"/>
              </a:rPr>
              <a:t>have  an </a:t>
            </a:r>
            <a:r>
              <a:rPr dirty="0" sz="1400" spc="-5" i="1">
                <a:solidFill>
                  <a:srgbClr val="C00000"/>
                </a:solidFill>
                <a:latin typeface="Times New Roman"/>
                <a:cs typeface="Times New Roman"/>
              </a:rPr>
              <a:t>obligation </a:t>
            </a:r>
            <a:r>
              <a:rPr dirty="0" sz="1400" i="1">
                <a:solidFill>
                  <a:srgbClr val="C00000"/>
                </a:solidFill>
                <a:latin typeface="Times New Roman"/>
                <a:cs typeface="Times New Roman"/>
              </a:rPr>
              <a:t>to give up value to the option  holders (upon </a:t>
            </a:r>
            <a:r>
              <a:rPr dirty="0" sz="1400" spc="-5" i="1">
                <a:solidFill>
                  <a:srgbClr val="C00000"/>
                </a:solidFill>
                <a:latin typeface="Times New Roman"/>
                <a:cs typeface="Times New Roman"/>
              </a:rPr>
              <a:t>exercise </a:t>
            </a:r>
            <a:r>
              <a:rPr dirty="0" sz="1400" i="1">
                <a:solidFill>
                  <a:srgbClr val="C00000"/>
                </a:solidFill>
                <a:latin typeface="Times New Roman"/>
                <a:cs typeface="Times New Roman"/>
              </a:rPr>
              <a:t>of the option), yet </a:t>
            </a:r>
            <a:r>
              <a:rPr dirty="0" sz="1400" spc="-5" i="1">
                <a:solidFill>
                  <a:srgbClr val="C00000"/>
                </a:solidFill>
                <a:latin typeface="Times New Roman"/>
                <a:cs typeface="Times New Roman"/>
              </a:rPr>
              <a:t>GAAP  </a:t>
            </a:r>
            <a:r>
              <a:rPr dirty="0" sz="1400" i="1">
                <a:solidFill>
                  <a:srgbClr val="C00000"/>
                </a:solidFill>
                <a:latin typeface="Times New Roman"/>
                <a:cs typeface="Times New Roman"/>
              </a:rPr>
              <a:t>and </a:t>
            </a:r>
            <a:r>
              <a:rPr dirty="0" sz="1400" spc="-5" i="1">
                <a:solidFill>
                  <a:srgbClr val="C00000"/>
                </a:solidFill>
                <a:latin typeface="Times New Roman"/>
                <a:cs typeface="Times New Roman"/>
              </a:rPr>
              <a:t>IFRS </a:t>
            </a:r>
            <a:r>
              <a:rPr dirty="0" sz="1400" spc="-10" i="1">
                <a:solidFill>
                  <a:srgbClr val="C00000"/>
                </a:solidFill>
                <a:latin typeface="Times New Roman"/>
                <a:cs typeface="Times New Roman"/>
              </a:rPr>
              <a:t>treat </a:t>
            </a:r>
            <a:r>
              <a:rPr dirty="0" sz="1400" i="1">
                <a:solidFill>
                  <a:srgbClr val="C00000"/>
                </a:solidFill>
                <a:latin typeface="Times New Roman"/>
                <a:cs typeface="Times New Roman"/>
              </a:rPr>
              <a:t>this an </a:t>
            </a:r>
            <a:r>
              <a:rPr dirty="0" sz="1400" spc="-5" i="1">
                <a:solidFill>
                  <a:srgbClr val="C00000"/>
                </a:solidFill>
                <a:latin typeface="Times New Roman"/>
                <a:cs typeface="Times New Roman"/>
              </a:rPr>
              <a:t>increase </a:t>
            </a:r>
            <a:r>
              <a:rPr dirty="0" sz="1400" i="1">
                <a:solidFill>
                  <a:srgbClr val="C00000"/>
                </a:solidFill>
                <a:latin typeface="Times New Roman"/>
                <a:cs typeface="Times New Roman"/>
              </a:rPr>
              <a:t>in equity! Clearly  it is not. It is a</a:t>
            </a:r>
            <a:r>
              <a:rPr dirty="0" sz="1400" spc="-95" i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400" spc="-10" i="1">
                <a:solidFill>
                  <a:srgbClr val="C00000"/>
                </a:solidFill>
                <a:latin typeface="Times New Roman"/>
                <a:cs typeface="Times New Roman"/>
              </a:rPr>
              <a:t>liability.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500" spc="-5">
                <a:latin typeface="Times New Roman"/>
                <a:cs typeface="Times New Roman"/>
              </a:rPr>
              <a:t>Balance </a:t>
            </a:r>
            <a:r>
              <a:rPr dirty="0" sz="1500" spc="-10">
                <a:latin typeface="Times New Roman"/>
                <a:cs typeface="Times New Roman"/>
              </a:rPr>
              <a:t>at </a:t>
            </a:r>
            <a:r>
              <a:rPr dirty="0" sz="1500" spc="-5">
                <a:latin typeface="Times New Roman"/>
                <a:cs typeface="Times New Roman"/>
              </a:rPr>
              <a:t>May </a:t>
            </a:r>
            <a:r>
              <a:rPr dirty="0" sz="1500">
                <a:latin typeface="Times New Roman"/>
                <a:cs typeface="Times New Roman"/>
              </a:rPr>
              <a:t>31, 2009 = </a:t>
            </a:r>
            <a:r>
              <a:rPr dirty="0" sz="1500" spc="-5">
                <a:latin typeface="Times New Roman"/>
                <a:cs typeface="Times New Roman"/>
              </a:rPr>
              <a:t>Reported Balance </a:t>
            </a:r>
            <a:r>
              <a:rPr dirty="0" sz="1500">
                <a:latin typeface="Times New Roman"/>
                <a:cs typeface="Times New Roman"/>
              </a:rPr>
              <a:t>+ Dividends </a:t>
            </a:r>
            <a:r>
              <a:rPr dirty="0" sz="1500" spc="-5">
                <a:latin typeface="Times New Roman"/>
                <a:cs typeface="Times New Roman"/>
              </a:rPr>
              <a:t>Payable </a:t>
            </a:r>
            <a:r>
              <a:rPr dirty="0" sz="1500">
                <a:latin typeface="Times New Roman"/>
                <a:cs typeface="Times New Roman"/>
              </a:rPr>
              <a:t>= $8,693.1 + $121.4 =</a:t>
            </a:r>
            <a:r>
              <a:rPr dirty="0" sz="1500" spc="-140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$8,814.5</a:t>
            </a: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dirty="0" sz="1500" spc="-5">
                <a:latin typeface="Times New Roman"/>
                <a:cs typeface="Times New Roman"/>
              </a:rPr>
              <a:t>Balance at May </a:t>
            </a:r>
            <a:r>
              <a:rPr dirty="0" sz="1500">
                <a:latin typeface="Times New Roman"/>
                <a:cs typeface="Times New Roman"/>
              </a:rPr>
              <a:t>31, 2010 = </a:t>
            </a:r>
            <a:r>
              <a:rPr dirty="0" sz="1500" spc="-5">
                <a:latin typeface="Times New Roman"/>
                <a:cs typeface="Times New Roman"/>
              </a:rPr>
              <a:t>Reported Balance </a:t>
            </a:r>
            <a:r>
              <a:rPr dirty="0" sz="1500">
                <a:latin typeface="Times New Roman"/>
                <a:cs typeface="Times New Roman"/>
              </a:rPr>
              <a:t>+ </a:t>
            </a:r>
            <a:r>
              <a:rPr dirty="0" sz="1500" spc="-5">
                <a:latin typeface="Times New Roman"/>
                <a:cs typeface="Times New Roman"/>
              </a:rPr>
              <a:t>Dividends Payable </a:t>
            </a:r>
            <a:r>
              <a:rPr dirty="0" sz="1500">
                <a:latin typeface="Times New Roman"/>
                <a:cs typeface="Times New Roman"/>
              </a:rPr>
              <a:t>= $9,753.7 + $130.7 =</a:t>
            </a:r>
            <a:r>
              <a:rPr dirty="0" sz="1500" spc="-110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$9,884.4</a:t>
            </a: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500" spc="-5">
                <a:latin typeface="Times New Roman"/>
                <a:cs typeface="Times New Roman"/>
              </a:rPr>
              <a:t>Cash dividends </a:t>
            </a:r>
            <a:r>
              <a:rPr dirty="0" sz="1500">
                <a:latin typeface="Times New Roman"/>
                <a:cs typeface="Times New Roman"/>
              </a:rPr>
              <a:t>= </a:t>
            </a:r>
            <a:r>
              <a:rPr dirty="0" sz="1500" spc="-5">
                <a:latin typeface="Times New Roman"/>
                <a:cs typeface="Times New Roman"/>
              </a:rPr>
              <a:t>Dividends declared </a:t>
            </a:r>
            <a:r>
              <a:rPr dirty="0" sz="1500">
                <a:latin typeface="Times New Roman"/>
                <a:cs typeface="Times New Roman"/>
              </a:rPr>
              <a:t>– </a:t>
            </a:r>
            <a:r>
              <a:rPr dirty="0" sz="1500" spc="-5">
                <a:latin typeface="Times New Roman"/>
                <a:cs typeface="Times New Roman"/>
              </a:rPr>
              <a:t>Change </a:t>
            </a:r>
            <a:r>
              <a:rPr dirty="0" sz="1500">
                <a:latin typeface="Times New Roman"/>
                <a:cs typeface="Times New Roman"/>
              </a:rPr>
              <a:t>in dividends </a:t>
            </a:r>
            <a:r>
              <a:rPr dirty="0" sz="1500" spc="-5">
                <a:latin typeface="Times New Roman"/>
                <a:cs typeface="Times New Roman"/>
              </a:rPr>
              <a:t>payable </a:t>
            </a:r>
            <a:r>
              <a:rPr dirty="0" sz="1500">
                <a:latin typeface="Times New Roman"/>
                <a:cs typeface="Times New Roman"/>
              </a:rPr>
              <a:t>= $514.8 – (130.7 – 121.4) =</a:t>
            </a:r>
            <a:r>
              <a:rPr dirty="0" sz="1500" spc="-120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$505.5</a:t>
            </a:r>
            <a:endParaRPr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D. Easton &amp; Gregory A. Sommers</dc:creator>
  <dc:subject>Chapter 2</dc:subject>
  <dc:title>Financial Statement Analysis and Security Valuation</dc:title>
  <dcterms:created xsi:type="dcterms:W3CDTF">2022-10-08T03:43:40Z</dcterms:created>
  <dcterms:modified xsi:type="dcterms:W3CDTF">2022-10-08T03:43:40Z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