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534159" y="1537969"/>
            <a:ext cx="2362200" cy="411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32332" y="391655"/>
            <a:ext cx="3469386" cy="85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914144" y="2087879"/>
            <a:ext cx="5667756" cy="1972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479" y="339293"/>
            <a:ext cx="60350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606" y="1700529"/>
            <a:ext cx="841692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7915275" cy="547624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hor</a:t>
            </a:r>
            <a:r>
              <a:rPr dirty="0" sz="1800" spc="-5">
                <a:latin typeface="Times New Roman"/>
                <a:cs typeface="Times New Roman"/>
              </a:rPr>
              <a:t>t </a:t>
            </a:r>
            <a:r>
              <a:rPr dirty="0" sz="1800">
                <a:latin typeface="Times New Roman"/>
                <a:cs typeface="Times New Roman"/>
              </a:rPr>
              <a:t>te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sz="1800">
                <a:latin typeface="Times New Roman"/>
                <a:cs typeface="Times New Roman"/>
              </a:rPr>
              <a:t>m not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s receivable: tra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sz="1800">
                <a:latin typeface="Times New Roman"/>
                <a:cs typeface="Times New Roman"/>
              </a:rPr>
              <a:t>e receivables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r investm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</a:t>
            </a:r>
            <a:r>
              <a:rPr dirty="0" sz="1800">
                <a:latin typeface="Times New Roman"/>
                <a:cs typeface="Times New Roman"/>
              </a:rPr>
              <a:t>t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55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If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notes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are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temporary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investments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excess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cash,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treat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them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financial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If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they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are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trade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notes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(written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by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customers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for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goods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received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trade),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treat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them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operating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Trade notes can be treated as </a:t>
            </a:r>
            <a:r>
              <a:rPr dirty="0" sz="1400" spc="-5" i="1">
                <a:latin typeface="Times New Roman"/>
                <a:cs typeface="Times New Roman"/>
              </a:rPr>
              <a:t>financial </a:t>
            </a:r>
            <a:r>
              <a:rPr dirty="0" sz="1400" i="1">
                <a:latin typeface="Times New Roman"/>
                <a:cs typeface="Times New Roman"/>
              </a:rPr>
              <a:t>assets if they bear the market interest</a:t>
            </a:r>
            <a:r>
              <a:rPr dirty="0" sz="1400" spc="-2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rate.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If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firm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is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using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credit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attract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customers,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treat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notes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operating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nc</a:t>
            </a:r>
            <a:r>
              <a:rPr dirty="0" sz="1800" spc="-5">
                <a:latin typeface="Times New Roman"/>
                <a:cs typeface="Times New Roman"/>
              </a:rPr>
              <a:t>e </a:t>
            </a:r>
            <a:r>
              <a:rPr dirty="0" sz="1800">
                <a:latin typeface="Times New Roman"/>
                <a:cs typeface="Times New Roman"/>
              </a:rPr>
              <a:t>receivables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(fo</a:t>
            </a:r>
            <a:r>
              <a:rPr dirty="0" sz="1800">
                <a:latin typeface="Times New Roman"/>
                <a:cs typeface="Times New Roman"/>
              </a:rPr>
              <a:t>r financi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sz="1800">
                <a:latin typeface="Times New Roman"/>
                <a:cs typeface="Times New Roman"/>
              </a:rPr>
              <a:t>g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</a:t>
            </a:r>
            <a:r>
              <a:rPr dirty="0" sz="1800">
                <a:latin typeface="Times New Roman"/>
                <a:cs typeface="Times New Roman"/>
              </a:rPr>
              <a:t>t </a:t>
            </a:r>
            <a:r>
              <a:rPr dirty="0" sz="1800" spc="-5">
                <a:latin typeface="Times New Roman"/>
                <a:cs typeface="Times New Roman"/>
              </a:rPr>
              <a:t>sal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es)</a:t>
            </a:r>
            <a:r>
              <a:rPr dirty="0" sz="1800" spc="-5">
                <a:latin typeface="Times New Roman"/>
                <a:cs typeface="Times New Roman"/>
              </a:rPr>
              <a:t>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n operat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sz="1800">
                <a:latin typeface="Times New Roman"/>
                <a:cs typeface="Times New Roman"/>
              </a:rPr>
              <a:t>g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assets: operating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8154670" cy="547624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Short-te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sz="1800">
                <a:latin typeface="Times New Roman"/>
                <a:cs typeface="Times New Roman"/>
              </a:rPr>
              <a:t>m notes payable: tra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sz="1800">
                <a:latin typeface="Times New Roman"/>
                <a:cs typeface="Times New Roman"/>
              </a:rPr>
              <a:t>e notes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54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ST notes can be written to generate cash, in which case they are financial</a:t>
            </a:r>
            <a:r>
              <a:rPr dirty="0" sz="1400" spc="-254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obligations.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Notes also can be written because of trade </a:t>
            </a:r>
            <a:r>
              <a:rPr dirty="0" sz="1400" spc="-5" i="1">
                <a:latin typeface="Times New Roman"/>
                <a:cs typeface="Times New Roman"/>
              </a:rPr>
              <a:t>obligations, </a:t>
            </a:r>
            <a:r>
              <a:rPr dirty="0" sz="1400" i="1">
                <a:latin typeface="Times New Roman"/>
                <a:cs typeface="Times New Roman"/>
              </a:rPr>
              <a:t>e.g. purchase of</a:t>
            </a:r>
            <a:r>
              <a:rPr dirty="0" sz="1400" spc="-2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inventory</a:t>
            </a:r>
            <a:endParaRPr sz="1400">
              <a:latin typeface="Times New Roman"/>
              <a:cs typeface="Times New Roman"/>
            </a:endParaRPr>
          </a:p>
          <a:p>
            <a:pPr lvl="2" marL="515620" indent="-76200">
              <a:lnSpc>
                <a:spcPct val="100000"/>
              </a:lnSpc>
              <a:spcBef>
                <a:spcPts val="305"/>
              </a:spcBef>
              <a:buClr>
                <a:srgbClr val="001F5F"/>
              </a:buClr>
              <a:buFont typeface="Times New Roman"/>
              <a:buChar char="•"/>
              <a:tabLst>
                <a:tab pos="515620" algn="l"/>
              </a:tabLst>
            </a:pPr>
            <a:r>
              <a:rPr dirty="0" sz="1400" i="1">
                <a:latin typeface="Times New Roman"/>
                <a:cs typeface="Times New Roman"/>
              </a:rPr>
              <a:t>Operating </a:t>
            </a:r>
            <a:r>
              <a:rPr dirty="0" sz="1400" spc="-5" i="1">
                <a:latin typeface="Times New Roman"/>
                <a:cs typeface="Times New Roman"/>
              </a:rPr>
              <a:t>liabilities </a:t>
            </a:r>
            <a:r>
              <a:rPr dirty="0" sz="1400" i="1">
                <a:latin typeface="Times New Roman"/>
                <a:cs typeface="Times New Roman"/>
              </a:rPr>
              <a:t>if they are non-interest bearing, or w. interest rate&lt;market rate for this type of</a:t>
            </a:r>
            <a:r>
              <a:rPr dirty="0" sz="1400" spc="-2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credit;</a:t>
            </a:r>
            <a:endParaRPr sz="1400">
              <a:latin typeface="Times New Roman"/>
              <a:cs typeface="Times New Roman"/>
            </a:endParaRPr>
          </a:p>
          <a:p>
            <a:pPr lvl="2" marL="515620" indent="-76200"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Times New Roman"/>
              <a:buChar char="•"/>
              <a:tabLst>
                <a:tab pos="515620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Financial liabilities </a:t>
            </a:r>
            <a:r>
              <a:rPr dirty="0" sz="1400" i="1">
                <a:latin typeface="Times New Roman"/>
                <a:cs typeface="Times New Roman"/>
              </a:rPr>
              <a:t>if they are interest bearing at market</a:t>
            </a:r>
            <a:r>
              <a:rPr dirty="0" sz="1400" spc="-20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rates.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assets: operating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7794625" cy="497332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Deb</a:t>
            </a:r>
            <a:r>
              <a:rPr dirty="0" sz="1800" spc="-5">
                <a:latin typeface="Times New Roman"/>
                <a:cs typeface="Times New Roman"/>
              </a:rPr>
              <a:t>t </a:t>
            </a:r>
            <a:r>
              <a:rPr dirty="0" sz="1800">
                <a:latin typeface="Times New Roman"/>
                <a:cs typeface="Times New Roman"/>
              </a:rPr>
              <a:t>investment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1800">
                <a:latin typeface="Times New Roman"/>
                <a:cs typeface="Times New Roman"/>
              </a:rPr>
              <a:t>: financi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54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For nonfinancial </a:t>
            </a:r>
            <a:r>
              <a:rPr dirty="0" sz="1400" i="1">
                <a:latin typeface="Times New Roman"/>
                <a:cs typeface="Times New Roman"/>
              </a:rPr>
              <a:t>firms, investments in bonds </a:t>
            </a:r>
            <a:r>
              <a:rPr dirty="0" sz="1400" spc="5" i="1">
                <a:latin typeface="Times New Roman"/>
                <a:cs typeface="Times New Roman"/>
              </a:rPr>
              <a:t>&amp; </a:t>
            </a:r>
            <a:r>
              <a:rPr dirty="0" sz="1400" i="1">
                <a:latin typeface="Times New Roman"/>
                <a:cs typeface="Times New Roman"/>
              </a:rPr>
              <a:t>other interest-bearing investments are financial</a:t>
            </a:r>
            <a:r>
              <a:rPr dirty="0" sz="1400" spc="-1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30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For </a:t>
            </a:r>
            <a:r>
              <a:rPr dirty="0" sz="1400" i="1">
                <a:latin typeface="Times New Roman"/>
                <a:cs typeface="Times New Roman"/>
              </a:rPr>
              <a:t>banks, debt investments &amp; debt </a:t>
            </a:r>
            <a:r>
              <a:rPr dirty="0" sz="1400" spc="-5" i="1">
                <a:latin typeface="Times New Roman"/>
                <a:cs typeface="Times New Roman"/>
              </a:rPr>
              <a:t>liabilities </a:t>
            </a:r>
            <a:r>
              <a:rPr dirty="0" sz="1400" i="1">
                <a:latin typeface="Times New Roman"/>
                <a:cs typeface="Times New Roman"/>
              </a:rPr>
              <a:t>are operating</a:t>
            </a:r>
            <a:r>
              <a:rPr dirty="0" sz="1400" spc="-19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items.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7325359" cy="505841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Short-te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sz="1800" spc="-5">
                <a:latin typeface="Times New Roman"/>
                <a:cs typeface="Times New Roman"/>
              </a:rPr>
              <a:t>m </a:t>
            </a:r>
            <a:r>
              <a:rPr dirty="0" sz="1800">
                <a:latin typeface="Times New Roman"/>
                <a:cs typeface="Times New Roman"/>
              </a:rPr>
              <a:t>equity investment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1800">
                <a:latin typeface="Times New Roman"/>
                <a:cs typeface="Times New Roman"/>
              </a:rPr>
              <a:t>: exc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</a:t>
            </a:r>
            <a:r>
              <a:rPr dirty="0" sz="1800">
                <a:latin typeface="Times New Roman"/>
                <a:cs typeface="Times New Roman"/>
              </a:rPr>
              <a:t>s ca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1800">
                <a:latin typeface="Times New Roman"/>
                <a:cs typeface="Times New Roman"/>
              </a:rPr>
              <a:t>h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r 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radin</a:t>
            </a:r>
            <a:r>
              <a:rPr dirty="0" sz="1800">
                <a:latin typeface="Times New Roman"/>
                <a:cs typeface="Times New Roman"/>
              </a:rPr>
              <a:t>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7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If they are part of a trading </a:t>
            </a:r>
            <a:r>
              <a:rPr dirty="0" sz="1400" spc="-5" i="1">
                <a:latin typeface="Times New Roman"/>
                <a:cs typeface="Times New Roman"/>
              </a:rPr>
              <a:t>portfolio, </a:t>
            </a:r>
            <a:r>
              <a:rPr dirty="0" sz="1400" i="1">
                <a:latin typeface="Times New Roman"/>
                <a:cs typeface="Times New Roman"/>
              </a:rPr>
              <a:t>they are operating</a:t>
            </a:r>
            <a:r>
              <a:rPr dirty="0" sz="1400" spc="-1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63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If they are used to </a:t>
            </a:r>
            <a:r>
              <a:rPr dirty="0" sz="1400" spc="-5" i="1">
                <a:latin typeface="Times New Roman"/>
                <a:cs typeface="Times New Roman"/>
              </a:rPr>
              <a:t>temporarily mop </a:t>
            </a:r>
            <a:r>
              <a:rPr dirty="0" sz="1400" i="1">
                <a:latin typeface="Times New Roman"/>
                <a:cs typeface="Times New Roman"/>
              </a:rPr>
              <a:t>up excess cash, they are </a:t>
            </a:r>
            <a:r>
              <a:rPr dirty="0" sz="1400" spc="-5" i="1">
                <a:latin typeface="Times New Roman"/>
                <a:cs typeface="Times New Roman"/>
              </a:rPr>
              <a:t>financial</a:t>
            </a:r>
            <a:r>
              <a:rPr dirty="0" sz="1400" spc="-1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8379459" cy="55708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Short-term </a:t>
            </a:r>
            <a:r>
              <a:rPr dirty="0" sz="1800">
                <a:latin typeface="Times New Roman"/>
                <a:cs typeface="Times New Roman"/>
              </a:rPr>
              <a:t>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</a:t>
            </a:r>
            <a:r>
              <a:rPr dirty="0" sz="1800">
                <a:latin typeface="Times New Roman"/>
                <a:cs typeface="Times New Roman"/>
              </a:rPr>
              <a:t>e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assets</a:t>
            </a:r>
            <a:r>
              <a:rPr dirty="0" sz="1800" spc="-5">
                <a:latin typeface="Times New Roman"/>
                <a:cs typeface="Times New Roman"/>
              </a:rPr>
              <a:t>: </a:t>
            </a:r>
            <a:r>
              <a:rPr dirty="0" sz="1800">
                <a:latin typeface="Times New Roman"/>
                <a:cs typeface="Times New Roman"/>
              </a:rPr>
              <a:t>operat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sz="1800">
                <a:latin typeface="Times New Roman"/>
                <a:cs typeface="Times New Roman"/>
              </a:rPr>
              <a:t>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lvl="1" marL="441959" marR="249554" indent="-210820">
              <a:lnSpc>
                <a:spcPct val="120000"/>
              </a:lnSpc>
              <a:spcBef>
                <a:spcPts val="36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Leases that are </a:t>
            </a:r>
            <a:r>
              <a:rPr dirty="0" sz="1400" spc="-5" i="1">
                <a:latin typeface="Times New Roman"/>
                <a:cs typeface="Times New Roman"/>
              </a:rPr>
              <a:t>capitalized </a:t>
            </a:r>
            <a:r>
              <a:rPr dirty="0" sz="1400" i="1">
                <a:latin typeface="Times New Roman"/>
                <a:cs typeface="Times New Roman"/>
              </a:rPr>
              <a:t>and placed on the </a:t>
            </a:r>
            <a:r>
              <a:rPr dirty="0" sz="1400" spc="-5" i="1">
                <a:latin typeface="Times New Roman"/>
                <a:cs typeface="Times New Roman"/>
              </a:rPr>
              <a:t>BS </a:t>
            </a:r>
            <a:r>
              <a:rPr dirty="0" sz="1400" i="1">
                <a:latin typeface="Times New Roman"/>
                <a:cs typeface="Times New Roman"/>
              </a:rPr>
              <a:t>are called </a:t>
            </a:r>
            <a:r>
              <a:rPr dirty="0" sz="1400" b="1" i="1">
                <a:latin typeface="Times New Roman"/>
                <a:cs typeface="Times New Roman"/>
              </a:rPr>
              <a:t>capital leases</a:t>
            </a:r>
            <a:r>
              <a:rPr dirty="0" sz="1400" i="1">
                <a:latin typeface="Times New Roman"/>
                <a:cs typeface="Times New Roman"/>
              </a:rPr>
              <a:t>. Capital leases </a:t>
            </a:r>
            <a:r>
              <a:rPr dirty="0" sz="1400" spc="5" i="1">
                <a:latin typeface="Times New Roman"/>
                <a:cs typeface="Times New Roman"/>
              </a:rPr>
              <a:t>are </a:t>
            </a:r>
            <a:r>
              <a:rPr dirty="0" sz="1400" i="1">
                <a:latin typeface="Times New Roman"/>
                <a:cs typeface="Times New Roman"/>
              </a:rPr>
              <a:t>essentially </a:t>
            </a:r>
            <a:r>
              <a:rPr dirty="0" sz="1400" spc="-5" i="1">
                <a:latin typeface="Times New Roman"/>
                <a:cs typeface="Times New Roman"/>
              </a:rPr>
              <a:t>in-  </a:t>
            </a:r>
            <a:r>
              <a:rPr dirty="0" sz="1400" i="1">
                <a:latin typeface="Times New Roman"/>
                <a:cs typeface="Times New Roman"/>
              </a:rPr>
              <a:t>substance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purchases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granting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firm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right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use 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for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most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its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useful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life.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</a:t>
            </a:r>
            <a:r>
              <a:rPr dirty="0" sz="1800">
                <a:latin typeface="Times New Roman"/>
                <a:cs typeface="Times New Roman"/>
              </a:rPr>
              <a:t>e liabiliti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</a:t>
            </a:r>
            <a:r>
              <a:rPr dirty="0" sz="1800">
                <a:latin typeface="Times New Roman"/>
                <a:cs typeface="Times New Roman"/>
              </a:rPr>
              <a:t>: financial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lvl="1" marL="441959" marR="5080" indent="-210820">
              <a:lnSpc>
                <a:spcPct val="120000"/>
              </a:lnSpc>
              <a:spcBef>
                <a:spcPts val="36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obligation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service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lease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is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treated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if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firm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had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purchased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and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borrowed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finance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  </a:t>
            </a:r>
            <a:r>
              <a:rPr dirty="0" sz="1400" i="1">
                <a:latin typeface="Times New Roman"/>
                <a:cs typeface="Times New Roman"/>
              </a:rPr>
              <a:t>purchase: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lease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obligation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is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an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effective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loan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finance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purchase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8165465" cy="502031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Short-term </a:t>
            </a:r>
            <a:r>
              <a:rPr dirty="0" sz="1800">
                <a:latin typeface="Times New Roman"/>
                <a:cs typeface="Times New Roman"/>
              </a:rPr>
              <a:t>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Deferred tax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asset</a:t>
            </a:r>
            <a:r>
              <a:rPr dirty="0" sz="1800" spc="-5">
                <a:latin typeface="Times New Roman"/>
                <a:cs typeface="Times New Roman"/>
              </a:rPr>
              <a:t>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dirty="0" sz="1800">
                <a:latin typeface="Times New Roman"/>
                <a:cs typeface="Times New Roman"/>
              </a:rPr>
              <a:t>d liabiliti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</a:t>
            </a:r>
            <a:r>
              <a:rPr dirty="0" sz="1800">
                <a:latin typeface="Times New Roman"/>
                <a:cs typeface="Times New Roman"/>
              </a:rPr>
              <a:t>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70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Deferred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taxes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arises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almost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always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from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accounting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diff.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calculating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operating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income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component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  <a:spcBef>
                <a:spcPts val="335"/>
              </a:spcBef>
            </a:pPr>
            <a:r>
              <a:rPr dirty="0" sz="1400" i="1">
                <a:latin typeface="Times New Roman"/>
                <a:cs typeface="Times New Roman"/>
              </a:rPr>
              <a:t>taxable income and reported book income. So treat them as operating</a:t>
            </a:r>
            <a:r>
              <a:rPr dirty="0" sz="1400" spc="-24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assets/liabilities.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8350250" cy="56089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Short-term </a:t>
            </a:r>
            <a:r>
              <a:rPr dirty="0" sz="1800">
                <a:latin typeface="Times New Roman"/>
                <a:cs typeface="Times New Roman"/>
              </a:rPr>
              <a:t>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Deferred revenues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dirty="0" sz="1800">
                <a:latin typeface="Times New Roman"/>
                <a:cs typeface="Times New Roman"/>
              </a:rPr>
              <a:t>d accru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d expe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nses</a:t>
            </a:r>
            <a:r>
              <a:rPr dirty="0" sz="1800">
                <a:latin typeface="Times New Roman"/>
                <a:cs typeface="Times New Roman"/>
              </a:rPr>
              <a:t>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lvl="1" marL="441959" marR="8890" indent="-210820">
              <a:lnSpc>
                <a:spcPct val="120000"/>
              </a:lnSpc>
              <a:spcBef>
                <a:spcPts val="36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Deferred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rev. include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receipts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from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customers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that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are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not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yet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recognized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revenue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(because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firm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has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not  </a:t>
            </a:r>
            <a:r>
              <a:rPr dirty="0" sz="1400" i="1">
                <a:latin typeface="Times New Roman"/>
                <a:cs typeface="Times New Roman"/>
              </a:rPr>
              <a:t>performed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on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sale)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and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obligations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complete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performance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such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warranties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&amp;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guaranties.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63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Accrued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exp. include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liabilities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to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pay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for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whole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variety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operating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expenses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(e.g.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rent,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wages,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taxes,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etc.)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64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But </a:t>
            </a:r>
            <a:r>
              <a:rPr dirty="0" sz="1400" i="1">
                <a:latin typeface="Times New Roman"/>
                <a:cs typeface="Times New Roman"/>
              </a:rPr>
              <a:t>interest payable on </a:t>
            </a:r>
            <a:r>
              <a:rPr dirty="0" sz="1400" spc="-5" i="1">
                <a:latin typeface="Times New Roman"/>
                <a:cs typeface="Times New Roman"/>
              </a:rPr>
              <a:t>financial obligation </a:t>
            </a:r>
            <a:r>
              <a:rPr dirty="0" sz="1400" i="1">
                <a:latin typeface="Times New Roman"/>
                <a:cs typeface="Times New Roman"/>
              </a:rPr>
              <a:t>is a financing</a:t>
            </a:r>
            <a:r>
              <a:rPr dirty="0" sz="1400" spc="-22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item.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8376920" cy="531495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 (for financing product </a:t>
            </a:r>
            <a:r>
              <a:rPr dirty="0" sz="1800" spc="-5">
                <a:latin typeface="Times New Roman"/>
                <a:cs typeface="Times New Roman"/>
              </a:rPr>
              <a:t>sales): </a:t>
            </a:r>
            <a:r>
              <a:rPr dirty="0" sz="1800">
                <a:latin typeface="Times New Roman"/>
                <a:cs typeface="Times New Roman"/>
              </a:rPr>
              <a:t>an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Short-term </a:t>
            </a:r>
            <a:r>
              <a:rPr dirty="0" sz="1800">
                <a:latin typeface="Times New Roman"/>
                <a:cs typeface="Times New Roman"/>
              </a:rPr>
              <a:t>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dbl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Minority intere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</a:t>
            </a:r>
            <a:r>
              <a:rPr dirty="0" sz="1800">
                <a:latin typeface="Times New Roman"/>
                <a:cs typeface="Times New Roman"/>
              </a:rPr>
              <a:t>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</a:t>
            </a:r>
            <a:r>
              <a:rPr dirty="0" sz="1800">
                <a:latin typeface="Times New Roman"/>
                <a:cs typeface="Times New Roman"/>
              </a:rPr>
              <a:t>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lvl="1" marL="441959" marR="20955" indent="-210820">
              <a:lnSpc>
                <a:spcPct val="120000"/>
              </a:lnSpc>
              <a:spcBef>
                <a:spcPts val="36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Not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an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obligation,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like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debt,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that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satisfied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with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cash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from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FCF.</a:t>
            </a:r>
            <a:r>
              <a:rPr dirty="0" sz="1400" i="1">
                <a:latin typeface="Times New Roman"/>
                <a:cs typeface="Times New Roman"/>
              </a:rPr>
              <a:t> Rather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it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is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an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equity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sharing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the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results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  </a:t>
            </a:r>
            <a:r>
              <a:rPr dirty="0" sz="1400" i="1">
                <a:latin typeface="Times New Roman"/>
                <a:cs typeface="Times New Roman"/>
              </a:rPr>
              <a:t>the </a:t>
            </a:r>
            <a:r>
              <a:rPr dirty="0" sz="1400" spc="-5" i="1">
                <a:latin typeface="Times New Roman"/>
                <a:cs typeface="Times New Roman"/>
              </a:rPr>
              <a:t>consolidated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operations.</a:t>
            </a:r>
            <a:endParaRPr sz="14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640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The reformulated statement with minority interest has the following </a:t>
            </a:r>
            <a:r>
              <a:rPr dirty="0" sz="1400" spc="-5" i="1">
                <a:latin typeface="Times New Roman"/>
                <a:cs typeface="Times New Roman"/>
              </a:rPr>
              <a:t>form: </a:t>
            </a:r>
            <a:r>
              <a:rPr dirty="0" sz="1400" spc="5" i="1">
                <a:latin typeface="Times New Roman"/>
                <a:cs typeface="Times New Roman"/>
              </a:rPr>
              <a:t>NOA-NFO </a:t>
            </a:r>
            <a:r>
              <a:rPr dirty="0" sz="1400" i="1">
                <a:latin typeface="Times New Roman"/>
                <a:cs typeface="Times New Roman"/>
              </a:rPr>
              <a:t>= CSE+Minority</a:t>
            </a:r>
            <a:r>
              <a:rPr dirty="0" sz="1400" spc="-2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interest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69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232994"/>
            <a:ext cx="49225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GAAP Balance Sheet: </a:t>
            </a:r>
            <a:r>
              <a:rPr dirty="0" spc="-10"/>
              <a:t>Nike,</a:t>
            </a:r>
            <a:r>
              <a:rPr dirty="0" spc="3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1440180" y="736091"/>
            <a:ext cx="6193536" cy="573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366" y="166878"/>
            <a:ext cx="60369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Reformulated Balance Sheet: Nike,</a:t>
            </a:r>
            <a:r>
              <a:rPr dirty="0" spc="85"/>
              <a:t> </a:t>
            </a:r>
            <a:r>
              <a:rPr dirty="0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62484" y="710183"/>
            <a:ext cx="6553200" cy="590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49795" y="659891"/>
            <a:ext cx="2261616" cy="1327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75881" y="2278202"/>
            <a:ext cx="233235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Common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Shareholders’</a:t>
            </a:r>
            <a:r>
              <a:rPr dirty="0" sz="1200" spc="-10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Equity:</a:t>
            </a:r>
            <a:endParaRPr sz="1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CSE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NOA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–</a:t>
            </a:r>
            <a:r>
              <a:rPr dirty="0" sz="1200" spc="-8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NFO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55600" marR="14732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Net Operating Assets: NOA</a:t>
            </a:r>
            <a:r>
              <a:rPr dirty="0" sz="1200" spc="-13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=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OA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–</a:t>
            </a:r>
            <a:r>
              <a:rPr dirty="0" sz="1200" spc="-8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OL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Times New Roman"/>
              <a:buAutoNum type="arabicPeriod" startAt="2"/>
            </a:pPr>
            <a:endParaRPr sz="1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Net Financial Obligations:</a:t>
            </a:r>
            <a:r>
              <a:rPr dirty="0" sz="1200" spc="6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NFO</a:t>
            </a:r>
            <a:endParaRPr sz="1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FO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–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100">
                <a:solidFill>
                  <a:srgbClr val="990000"/>
                </a:solidFill>
                <a:latin typeface="Times New Roman"/>
                <a:cs typeface="Times New Roman"/>
              </a:rPr>
              <a:t>FA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55600" marR="36195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Cash and cash equivalents have  been divided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up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between  operating cash and financial  assets. Operating cash has been  estimated at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0.5% of</a:t>
            </a:r>
            <a:r>
              <a:rPr dirty="0" sz="1200" spc="3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sales.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Times New Roman"/>
              <a:buAutoNum type="arabicPeriod" startAt="4"/>
            </a:pPr>
            <a:endParaRPr sz="1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Redeemable preferred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stock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is</a:t>
            </a:r>
            <a:r>
              <a:rPr dirty="0" sz="1200" spc="5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financial</a:t>
            </a:r>
            <a:r>
              <a:rPr dirty="0" sz="1200" spc="3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obligation.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55600" marR="4572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Dividends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payable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is included 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shareholders’ equity (see</a:t>
            </a:r>
            <a:r>
              <a:rPr dirty="0" sz="1200" spc="-7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CH  09).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929" y="339293"/>
            <a:ext cx="11722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364335"/>
            <a:ext cx="7338059" cy="343979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Reformulation of the Balance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Sheet</a:t>
            </a:r>
            <a:endParaRPr sz="2000">
              <a:latin typeface="Times New Roman"/>
              <a:cs typeface="Times New Roman"/>
            </a:endParaRPr>
          </a:p>
          <a:p>
            <a:pPr lvl="1" marL="515620" indent="-212725"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Wingdings"/>
              <a:buChar char=""/>
              <a:tabLst>
                <a:tab pos="516255" algn="l"/>
              </a:tabLst>
            </a:pPr>
            <a:r>
              <a:rPr dirty="0" sz="2000">
                <a:latin typeface="Times New Roman"/>
                <a:cs typeface="Times New Roman"/>
              </a:rPr>
              <a:t>Issues in </a:t>
            </a:r>
            <a:r>
              <a:rPr dirty="0" sz="2000" spc="-5">
                <a:latin typeface="Times New Roman"/>
                <a:cs typeface="Times New Roman"/>
              </a:rPr>
              <a:t>Reformulating Balance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Sheet</a:t>
            </a:r>
            <a:endParaRPr sz="2000">
              <a:latin typeface="Times New Roman"/>
              <a:cs typeface="Times New Roman"/>
            </a:endParaRPr>
          </a:p>
          <a:p>
            <a:pPr lvl="1" marL="515620" indent="-212725"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Wingdings"/>
              <a:buChar char=""/>
              <a:tabLst>
                <a:tab pos="516255" algn="l"/>
              </a:tabLst>
            </a:pPr>
            <a:r>
              <a:rPr dirty="0" sz="2000">
                <a:latin typeface="Times New Roman"/>
                <a:cs typeface="Times New Roman"/>
              </a:rPr>
              <a:t>Strategic </a:t>
            </a:r>
            <a:r>
              <a:rPr dirty="0" sz="2000" spc="-5">
                <a:latin typeface="Times New Roman"/>
                <a:cs typeface="Times New Roman"/>
              </a:rPr>
              <a:t>Balance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Sheet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Reformulation of the Income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Statement</a:t>
            </a:r>
            <a:endParaRPr sz="2000">
              <a:latin typeface="Times New Roman"/>
              <a:cs typeface="Times New Roman"/>
            </a:endParaRPr>
          </a:p>
          <a:p>
            <a:pPr lvl="1" marL="515620" indent="-212725"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Wingdings"/>
              <a:buChar char=""/>
              <a:tabLst>
                <a:tab pos="516255" algn="l"/>
              </a:tabLst>
            </a:pPr>
            <a:r>
              <a:rPr dirty="0" sz="2000">
                <a:latin typeface="Times New Roman"/>
                <a:cs typeface="Times New Roman"/>
              </a:rPr>
              <a:t>Tax</a:t>
            </a:r>
            <a:r>
              <a:rPr dirty="0" sz="2000" spc="-5">
                <a:latin typeface="Times New Roman"/>
                <a:cs typeface="Times New Roman"/>
              </a:rPr>
              <a:t> Allocation</a:t>
            </a:r>
            <a:endParaRPr sz="2000">
              <a:latin typeface="Times New Roman"/>
              <a:cs typeface="Times New Roman"/>
            </a:endParaRPr>
          </a:p>
          <a:p>
            <a:pPr lvl="1" marL="515620" indent="-212725"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Wingdings"/>
              <a:buChar char=""/>
              <a:tabLst>
                <a:tab pos="516255" algn="l"/>
              </a:tabLst>
            </a:pPr>
            <a:r>
              <a:rPr dirty="0" sz="2000">
                <a:latin typeface="Times New Roman"/>
                <a:cs typeface="Times New Roman"/>
              </a:rPr>
              <a:t>Value Added to Strategic Balance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Sheets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Comparative analysis of the Balance Sheet and Income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Statement</a:t>
            </a:r>
            <a:endParaRPr sz="2000">
              <a:latin typeface="Times New Roman"/>
              <a:cs typeface="Times New Roman"/>
            </a:endParaRPr>
          </a:p>
          <a:p>
            <a:pPr lvl="1" marL="515620" indent="-212725"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Wingdings"/>
              <a:buChar char=""/>
              <a:tabLst>
                <a:tab pos="516255" algn="l"/>
              </a:tabLst>
            </a:pPr>
            <a:r>
              <a:rPr dirty="0" sz="2000" spc="-5">
                <a:latin typeface="Times New Roman"/>
                <a:cs typeface="Times New Roman"/>
              </a:rPr>
              <a:t>Ratio Analysis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341" y="339293"/>
            <a:ext cx="374205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Strategic Balance</a:t>
            </a:r>
            <a:r>
              <a:rPr dirty="0" spc="-85"/>
              <a:t> </a:t>
            </a:r>
            <a:r>
              <a:rPr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3161"/>
            <a:ext cx="711644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205104" indent="-1841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Reformulated balance sheets </a:t>
            </a:r>
            <a:r>
              <a:rPr dirty="0" sz="2400" b="1">
                <a:latin typeface="Times New Roman"/>
                <a:cs typeface="Times New Roman"/>
              </a:rPr>
              <a:t>inform about the firm’s  strategy for </a:t>
            </a:r>
            <a:r>
              <a:rPr dirty="0" sz="2400" spc="-5" b="1">
                <a:latin typeface="Times New Roman"/>
                <a:cs typeface="Times New Roman"/>
              </a:rPr>
              <a:t>running the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business: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5580" algn="l"/>
              </a:tabLst>
            </a:pPr>
            <a:r>
              <a:rPr dirty="0" sz="2400" b="1">
                <a:latin typeface="Times New Roman"/>
                <a:cs typeface="Times New Roman"/>
              </a:rPr>
              <a:t>How </a:t>
            </a: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firm invests </a:t>
            </a:r>
            <a:r>
              <a:rPr dirty="0" sz="2400" spc="-5" b="1">
                <a:latin typeface="Times New Roman"/>
                <a:cs typeface="Times New Roman"/>
              </a:rPr>
              <a:t>in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5580" algn="l"/>
              </a:tabLst>
            </a:pPr>
            <a:r>
              <a:rPr dirty="0" sz="2400" b="1">
                <a:latin typeface="Times New Roman"/>
                <a:cs typeface="Times New Roman"/>
              </a:rPr>
              <a:t>How </a:t>
            </a: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firm relies </a:t>
            </a:r>
            <a:r>
              <a:rPr dirty="0" sz="2400" spc="-5" b="1">
                <a:latin typeface="Times New Roman"/>
                <a:cs typeface="Times New Roman"/>
              </a:rPr>
              <a:t>on </a:t>
            </a:r>
            <a:r>
              <a:rPr dirty="0" sz="2400" b="1">
                <a:latin typeface="Times New Roman"/>
                <a:cs typeface="Times New Roman"/>
              </a:rPr>
              <a:t>operating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liabilities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5580" algn="l"/>
              </a:tabLst>
            </a:pPr>
            <a:r>
              <a:rPr dirty="0" sz="2400" b="1">
                <a:latin typeface="Times New Roman"/>
                <a:cs typeface="Times New Roman"/>
              </a:rPr>
              <a:t>How the firm </a:t>
            </a:r>
            <a:r>
              <a:rPr dirty="0" sz="2400" spc="-5" b="1">
                <a:latin typeface="Times New Roman"/>
                <a:cs typeface="Times New Roman"/>
              </a:rPr>
              <a:t>conducts </a:t>
            </a:r>
            <a:r>
              <a:rPr dirty="0" sz="2400" b="1">
                <a:latin typeface="Times New Roman"/>
                <a:cs typeface="Times New Roman"/>
              </a:rPr>
              <a:t>its </a:t>
            </a:r>
            <a:r>
              <a:rPr dirty="0" sz="2400" spc="-5" b="1">
                <a:latin typeface="Times New Roman"/>
                <a:cs typeface="Times New Roman"/>
              </a:rPr>
              <a:t>financing </a:t>
            </a:r>
            <a:r>
              <a:rPr dirty="0" sz="2400" b="1">
                <a:latin typeface="Times New Roman"/>
                <a:cs typeface="Times New Roman"/>
              </a:rPr>
              <a:t>of the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 i="1">
                <a:latin typeface="Times New Roman"/>
                <a:cs typeface="Times New Roman"/>
              </a:rPr>
              <a:t>Reformulated statements provide a</a:t>
            </a:r>
            <a:r>
              <a:rPr dirty="0" sz="2400" spc="-105" b="1" i="1">
                <a:latin typeface="Times New Roman"/>
                <a:cs typeface="Times New Roman"/>
              </a:rPr>
              <a:t> </a:t>
            </a:r>
            <a:r>
              <a:rPr dirty="0" sz="2400" spc="-5" b="1" i="1">
                <a:latin typeface="Times New Roman"/>
                <a:cs typeface="Times New Roman"/>
              </a:rPr>
              <a:t>narrative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134569"/>
            <a:ext cx="51873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Strategic Balance Sheet: </a:t>
            </a:r>
            <a:r>
              <a:rPr dirty="0" spc="-10"/>
              <a:t>Nike</a:t>
            </a:r>
            <a:r>
              <a:rPr dirty="0" spc="35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62484" y="710183"/>
            <a:ext cx="6553200" cy="590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56907" y="1125728"/>
            <a:ext cx="2280285" cy="4780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43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Nike conducts business by  investing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shareholders’ equity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  NOA + additional </a:t>
            </a:r>
            <a:r>
              <a:rPr dirty="0" sz="1300" spc="-25">
                <a:solidFill>
                  <a:srgbClr val="001F5F"/>
                </a:solidFill>
                <a:latin typeface="Times New Roman"/>
                <a:cs typeface="Times New Roman"/>
              </a:rPr>
              <a:t>inv.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1300" spc="-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Times New Roman"/>
                <a:cs typeface="Times New Roman"/>
              </a:rPr>
              <a:t>NFA.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73355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The positive </a:t>
            </a:r>
            <a:r>
              <a:rPr dirty="0" sz="1300" spc="-40">
                <a:solidFill>
                  <a:srgbClr val="001F5F"/>
                </a:solidFill>
                <a:latin typeface="Times New Roman"/>
                <a:cs typeface="Times New Roman"/>
              </a:rPr>
              <a:t>NFA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reveal </a:t>
            </a:r>
            <a:r>
              <a:rPr dirty="0" sz="1300" spc="-20">
                <a:solidFill>
                  <a:srgbClr val="001F5F"/>
                </a:solidFill>
                <a:latin typeface="Times New Roman"/>
                <a:cs typeface="Times New Roman"/>
              </a:rPr>
              <a:t>Nike’s 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current financing</a:t>
            </a:r>
            <a:r>
              <a:rPr dirty="0" sz="13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strategy: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413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Rather than financing operations  through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borrowing,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Nike does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so  through equity and indeed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is a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net 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lender rather than</a:t>
            </a:r>
            <a:r>
              <a:rPr dirty="0" sz="13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borrower.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32766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OA list the </a:t>
            </a:r>
            <a:r>
              <a:rPr dirty="0" sz="1300" spc="-15">
                <a:solidFill>
                  <a:srgbClr val="001F5F"/>
                </a:solidFill>
                <a:latin typeface="Times New Roman"/>
                <a:cs typeface="Times New Roman"/>
              </a:rPr>
              <a:t>type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of assets that  Nike invests in to run the  business.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OL indicate how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much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operating  credit suppliers provide to finance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those assets.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7239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Due partly to supplier credit,  Nike has sig. financial assets that  it can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payout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 </a:t>
            </a:r>
            <a:r>
              <a:rPr dirty="0" sz="1300" spc="-25">
                <a:solidFill>
                  <a:srgbClr val="001F5F"/>
                </a:solidFill>
                <a:latin typeface="Times New Roman"/>
                <a:cs typeface="Times New Roman"/>
              </a:rPr>
              <a:t>div.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or share  repurchases to</a:t>
            </a:r>
            <a:r>
              <a:rPr dirty="0" sz="13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shareholders.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5" y="134569"/>
            <a:ext cx="50882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Strategic Balance Sheet: Dell</a:t>
            </a:r>
            <a:r>
              <a:rPr dirty="0" spc="1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59435" y="719327"/>
            <a:ext cx="6362700" cy="580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01129" y="1305305"/>
            <a:ext cx="2540635" cy="4780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Dell has positive </a:t>
            </a:r>
            <a:r>
              <a:rPr dirty="0" sz="1300" spc="-40">
                <a:solidFill>
                  <a:srgbClr val="001F5F"/>
                </a:solidFill>
                <a:latin typeface="Times New Roman"/>
                <a:cs typeface="Times New Roman"/>
              </a:rPr>
              <a:t>NFA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(rather than  NFO).</a:t>
            </a:r>
            <a:endParaRPr sz="1300">
              <a:latin typeface="Times New Roman"/>
              <a:cs typeface="Times New Roman"/>
            </a:endParaRPr>
          </a:p>
          <a:p>
            <a:pPr marL="12700" marR="181610">
              <a:lnSpc>
                <a:spcPct val="2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Dell has neg. NOA. How can it be?  It reflects </a:t>
            </a:r>
            <a:r>
              <a:rPr dirty="0" sz="1300" spc="-20">
                <a:solidFill>
                  <a:srgbClr val="001F5F"/>
                </a:solidFill>
                <a:latin typeface="Times New Roman"/>
                <a:cs typeface="Times New Roman"/>
              </a:rPr>
              <a:t>Dell’s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strategy: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299085" marR="18351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Keep OA low with</a:t>
            </a:r>
            <a:r>
              <a:rPr dirty="0" sz="1300" spc="-9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just-in-time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inventory;</a:t>
            </a:r>
            <a:endParaRPr sz="13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Require a credit card </a:t>
            </a:r>
            <a:r>
              <a:rPr dirty="0" sz="1300">
                <a:solidFill>
                  <a:srgbClr val="001F5F"/>
                </a:solidFill>
                <a:latin typeface="Times New Roman"/>
                <a:cs typeface="Times New Roman"/>
              </a:rPr>
              <a:t>before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shipping retail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customer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sales 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(thus keeping accounts receivable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low);</a:t>
            </a:r>
            <a:endParaRPr sz="13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Outsource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production </a:t>
            </a:r>
            <a:r>
              <a:rPr dirty="0" sz="1300" spc="-20">
                <a:solidFill>
                  <a:srgbClr val="001F5F"/>
                </a:solidFill>
                <a:latin typeface="Times New Roman"/>
                <a:cs typeface="Times New Roman"/>
              </a:rPr>
              <a:t>(↓inv.</a:t>
            </a:r>
            <a:r>
              <a:rPr dirty="0" sz="13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plant &amp; equipment);</a:t>
            </a:r>
            <a:endParaRPr sz="1300">
              <a:latin typeface="Times New Roman"/>
              <a:cs typeface="Times New Roman"/>
            </a:endParaRPr>
          </a:p>
          <a:p>
            <a:pPr marL="299085" marR="2654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Require cash up </a:t>
            </a:r>
            <a:r>
              <a:rPr dirty="0" sz="1300">
                <a:solidFill>
                  <a:srgbClr val="001F5F"/>
                </a:solidFill>
                <a:latin typeface="Times New Roman"/>
                <a:cs typeface="Times New Roman"/>
              </a:rPr>
              <a:t>front for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servicing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contracts (↑deferred  revenues);</a:t>
            </a:r>
            <a:endParaRPr sz="1300">
              <a:latin typeface="Times New Roman"/>
              <a:cs typeface="Times New Roman"/>
            </a:endParaRPr>
          </a:p>
          <a:p>
            <a:pPr marL="299085" marR="9017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Require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suppliers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to carry </a:t>
            </a:r>
            <a:r>
              <a:rPr dirty="0" sz="1300" spc="-20">
                <a:solidFill>
                  <a:srgbClr val="001F5F"/>
                </a:solidFill>
                <a:latin typeface="Times New Roman"/>
                <a:cs typeface="Times New Roman"/>
              </a:rPr>
              <a:t>Dell’s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payables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and thus supply  operating</a:t>
            </a:r>
            <a:r>
              <a:rPr dirty="0" sz="13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credit.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7620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 short, the shareholders of Dell are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playing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dirty="0" sz="1300">
                <a:solidFill>
                  <a:srgbClr val="001F5F"/>
                </a:solidFill>
                <a:latin typeface="Times New Roman"/>
                <a:cs typeface="Times New Roman"/>
              </a:rPr>
              <a:t>float.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That play adds</a:t>
            </a:r>
            <a:r>
              <a:rPr dirty="0" sz="13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value.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641" y="133349"/>
            <a:ext cx="6554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Strategic Balance Sheet: General Mills</a:t>
            </a:r>
            <a:r>
              <a:rPr dirty="0" spc="1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54864" y="835152"/>
            <a:ext cx="6353555" cy="564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88429" y="1708785"/>
            <a:ext cx="2524760" cy="41865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GM is a net debtor with $5.648B in  NFO: The financing strategy involves  taking on leverage through  borrowing.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7940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dirty="0" sz="1300">
                <a:solidFill>
                  <a:srgbClr val="001F5F"/>
                </a:solidFill>
                <a:latin typeface="Times New Roman"/>
                <a:cs typeface="Times New Roman"/>
              </a:rPr>
              <a:t>firm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has $17.066B in OA to  finance, with considerable </a:t>
            </a:r>
            <a:r>
              <a:rPr dirty="0" sz="1300" spc="-25">
                <a:solidFill>
                  <a:srgbClr val="001F5F"/>
                </a:solidFill>
                <a:latin typeface="Times New Roman"/>
                <a:cs typeface="Times New Roman"/>
              </a:rPr>
              <a:t>inv.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In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landing, building, and equipment, 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acquisition, and intangible</a:t>
            </a:r>
            <a:r>
              <a:rPr dirty="0" sz="13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assets.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3335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NOA stands at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$11.461B,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of which  about half is financed by borrowing  and half by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common shareholders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+  small minority equity interests in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subsidiaries.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95250">
              <a:lnSpc>
                <a:spcPct val="100000"/>
              </a:lnSpc>
            </a:pP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Note that minority interest in a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subsidiary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is not a financing  obligation but rather an equity share  that shares in the subsidiary with the  </a:t>
            </a:r>
            <a:r>
              <a:rPr dirty="0" sz="1300" spc="-10">
                <a:solidFill>
                  <a:srgbClr val="001F5F"/>
                </a:solidFill>
                <a:latin typeface="Times New Roman"/>
                <a:cs typeface="Times New Roman"/>
              </a:rPr>
              <a:t>common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shareholders at</a:t>
            </a:r>
            <a:r>
              <a:rPr dirty="0" sz="1300" spc="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001F5F"/>
                </a:solidFill>
                <a:latin typeface="Times New Roman"/>
                <a:cs typeface="Times New Roman"/>
              </a:rPr>
              <a:t>GM.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509" y="340309"/>
            <a:ext cx="22466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Strategic</a:t>
            </a:r>
            <a:r>
              <a:rPr dirty="0" spc="-50"/>
              <a:t> </a:t>
            </a:r>
            <a:r>
              <a:rPr dirty="0" spc="-5"/>
              <a:t>Cash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69" y="1219961"/>
            <a:ext cx="7656830" cy="364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854" marR="581025" indent="-22479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36854" algn="l"/>
                <a:tab pos="237490" algn="l"/>
              </a:tabLst>
            </a:pP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(in the form of cash &amp; cash equivalents and </a:t>
            </a:r>
            <a:r>
              <a:rPr dirty="0" sz="1800" spc="-5">
                <a:latin typeface="Times New Roman"/>
                <a:cs typeface="Times New Roman"/>
              </a:rPr>
              <a:t>ST </a:t>
            </a:r>
            <a:r>
              <a:rPr dirty="0" sz="1800">
                <a:latin typeface="Times New Roman"/>
                <a:cs typeface="Times New Roman"/>
              </a:rPr>
              <a:t>&amp; LT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debt  </a:t>
            </a:r>
            <a:r>
              <a:rPr dirty="0" sz="1800" spc="-5">
                <a:latin typeface="Times New Roman"/>
                <a:cs typeface="Times New Roman"/>
              </a:rPr>
              <a:t>investment) </a:t>
            </a:r>
            <a:r>
              <a:rPr dirty="0" sz="1800">
                <a:latin typeface="Times New Roman"/>
                <a:cs typeface="Times New Roman"/>
              </a:rPr>
              <a:t>are </a:t>
            </a:r>
            <a:r>
              <a:rPr dirty="0" sz="1800" spc="-5">
                <a:latin typeface="Times New Roman"/>
                <a:cs typeface="Times New Roman"/>
              </a:rPr>
              <a:t>sometimes </a:t>
            </a:r>
            <a:r>
              <a:rPr dirty="0" sz="1800">
                <a:latin typeface="Times New Roman"/>
                <a:cs typeface="Times New Roman"/>
              </a:rPr>
              <a:t>just referred to as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“cash”.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36854" indent="-224790">
              <a:lnSpc>
                <a:spcPct val="100000"/>
              </a:lnSpc>
              <a:buClr>
                <a:srgbClr val="001F5F"/>
              </a:buClr>
              <a:buChar char="•"/>
              <a:tabLst>
                <a:tab pos="236854" algn="l"/>
                <a:tab pos="237490" algn="l"/>
              </a:tabLst>
            </a:pPr>
            <a:r>
              <a:rPr dirty="0" sz="1800" spc="-5">
                <a:latin typeface="Times New Roman"/>
                <a:cs typeface="Times New Roman"/>
              </a:rPr>
              <a:t>Why </a:t>
            </a:r>
            <a:r>
              <a:rPr dirty="0" sz="1800">
                <a:latin typeface="Times New Roman"/>
                <a:cs typeface="Times New Roman"/>
              </a:rPr>
              <a:t>do </a:t>
            </a:r>
            <a:r>
              <a:rPr dirty="0" sz="1800" spc="-5">
                <a:latin typeface="Times New Roman"/>
                <a:cs typeface="Times New Roman"/>
              </a:rPr>
              <a:t>firms </a:t>
            </a:r>
            <a:r>
              <a:rPr dirty="0" sz="1800">
                <a:latin typeface="Times New Roman"/>
                <a:cs typeface="Times New Roman"/>
              </a:rPr>
              <a:t>hold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lvl="1" marL="495934" marR="5080" indent="-224154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>
                <a:latin typeface="Times New Roman"/>
                <a:cs typeface="Times New Roman"/>
              </a:rPr>
              <a:t>To grease the working of the operations. This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typically a very </a:t>
            </a:r>
            <a:r>
              <a:rPr dirty="0" sz="1800" spc="-5">
                <a:latin typeface="Times New Roman"/>
                <a:cs typeface="Times New Roman"/>
              </a:rPr>
              <a:t>small</a:t>
            </a:r>
            <a:r>
              <a:rPr dirty="0" sz="1800" spc="-1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amount  of cash, called </a:t>
            </a:r>
            <a:r>
              <a:rPr dirty="0" sz="1800" spc="-5">
                <a:latin typeface="Times New Roman"/>
                <a:cs typeface="Times New Roman"/>
              </a:rPr>
              <a:t>“working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cash”.</a:t>
            </a:r>
            <a:endParaRPr sz="1800">
              <a:latin typeface="Times New Roman"/>
              <a:cs typeface="Times New Roman"/>
            </a:endParaRPr>
          </a:p>
          <a:p>
            <a:pPr lvl="1" marL="495934" indent="-224790">
              <a:lnSpc>
                <a:spcPct val="100000"/>
              </a:lnSpc>
              <a:spcBef>
                <a:spcPts val="430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payout to </a:t>
            </a:r>
            <a:r>
              <a:rPr dirty="0" sz="1800" spc="-5">
                <a:latin typeface="Times New Roman"/>
                <a:cs typeface="Times New Roman"/>
              </a:rPr>
              <a:t>shareholders </a:t>
            </a:r>
            <a:r>
              <a:rPr dirty="0" sz="1800">
                <a:latin typeface="Times New Roman"/>
                <a:cs typeface="Times New Roman"/>
              </a:rPr>
              <a:t>in the near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future.</a:t>
            </a:r>
            <a:endParaRPr sz="1800">
              <a:latin typeface="Times New Roman"/>
              <a:cs typeface="Times New Roman"/>
            </a:endParaRPr>
          </a:p>
          <a:p>
            <a:pPr lvl="1" marL="495934" indent="-224790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>
                <a:latin typeface="Times New Roman"/>
                <a:cs typeface="Times New Roman"/>
              </a:rPr>
              <a:t>To settle debt in the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future.</a:t>
            </a:r>
            <a:endParaRPr sz="1800">
              <a:latin typeface="Times New Roman"/>
              <a:cs typeface="Times New Roman"/>
            </a:endParaRPr>
          </a:p>
          <a:p>
            <a:pPr lvl="1" marL="495934" indent="-224790">
              <a:lnSpc>
                <a:spcPct val="100000"/>
              </a:lnSpc>
              <a:spcBef>
                <a:spcPts val="430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making </a:t>
            </a:r>
            <a:r>
              <a:rPr dirty="0" sz="1800">
                <a:latin typeface="Times New Roman"/>
                <a:cs typeface="Times New Roman"/>
              </a:rPr>
              <a:t>future </a:t>
            </a:r>
            <a:r>
              <a:rPr dirty="0" sz="1800" spc="-5">
                <a:latin typeface="Times New Roman"/>
                <a:cs typeface="Times New Roman"/>
              </a:rPr>
              <a:t>investments </a:t>
            </a:r>
            <a:r>
              <a:rPr dirty="0" sz="1800">
                <a:latin typeface="Times New Roman"/>
                <a:cs typeface="Times New Roman"/>
              </a:rPr>
              <a:t>– capital expenditures or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acquisitions.</a:t>
            </a:r>
            <a:endParaRPr sz="1800">
              <a:latin typeface="Times New Roman"/>
              <a:cs typeface="Times New Roman"/>
            </a:endParaRPr>
          </a:p>
          <a:p>
            <a:pPr lvl="1" marL="495934" indent="-224790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 spc="-5">
                <a:latin typeface="Times New Roman"/>
                <a:cs typeface="Times New Roman"/>
              </a:rPr>
              <a:t>As </a:t>
            </a:r>
            <a:r>
              <a:rPr dirty="0" sz="1800">
                <a:latin typeface="Times New Roman"/>
                <a:cs typeface="Times New Roman"/>
              </a:rPr>
              <a:t>a precaution against a </a:t>
            </a:r>
            <a:r>
              <a:rPr dirty="0" sz="1800" spc="-5">
                <a:latin typeface="Times New Roman"/>
                <a:cs typeface="Times New Roman"/>
              </a:rPr>
              <a:t>“rainy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day”.</a:t>
            </a:r>
            <a:endParaRPr sz="1800">
              <a:latin typeface="Times New Roman"/>
              <a:cs typeface="Times New Roman"/>
            </a:endParaRPr>
          </a:p>
          <a:p>
            <a:pPr lvl="1" marL="495934" marR="6350" indent="-224154">
              <a:lnSpc>
                <a:spcPct val="100000"/>
              </a:lnSpc>
              <a:spcBef>
                <a:spcPts val="430"/>
              </a:spcBef>
              <a:buClr>
                <a:srgbClr val="001F5F"/>
              </a:buClr>
              <a:buFont typeface="Wingdings"/>
              <a:buChar char=""/>
              <a:tabLst>
                <a:tab pos="496570" algn="l"/>
              </a:tabLst>
            </a:pPr>
            <a:r>
              <a:rPr dirty="0" sz="1800">
                <a:latin typeface="Times New Roman"/>
                <a:cs typeface="Times New Roman"/>
              </a:rPr>
              <a:t>Entrenched </a:t>
            </a:r>
            <a:r>
              <a:rPr dirty="0" sz="1800" spc="-5">
                <a:latin typeface="Times New Roman"/>
                <a:cs typeface="Times New Roman"/>
              </a:rPr>
              <a:t>managers </a:t>
            </a:r>
            <a:r>
              <a:rPr dirty="0" sz="1800">
                <a:latin typeface="Times New Roman"/>
                <a:cs typeface="Times New Roman"/>
              </a:rPr>
              <a:t>build excess cash balance (it </a:t>
            </a:r>
            <a:r>
              <a:rPr dirty="0" sz="1800" spc="-5">
                <a:latin typeface="Times New Roman"/>
                <a:cs typeface="Times New Roman"/>
              </a:rPr>
              <a:t>is said) </a:t>
            </a:r>
            <a:r>
              <a:rPr dirty="0" sz="1800">
                <a:latin typeface="Times New Roman"/>
                <a:cs typeface="Times New Roman"/>
              </a:rPr>
              <a:t>to </a:t>
            </a:r>
            <a:r>
              <a:rPr dirty="0" sz="1800" spc="-5">
                <a:latin typeface="Times New Roman"/>
                <a:cs typeface="Times New Roman"/>
              </a:rPr>
              <a:t>spend </a:t>
            </a:r>
            <a:r>
              <a:rPr dirty="0" sz="1800">
                <a:latin typeface="Times New Roman"/>
                <a:cs typeface="Times New Roman"/>
              </a:rPr>
              <a:t>on empire  building and pet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projects.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655" y="187909"/>
            <a:ext cx="5751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Income Statement: Typical</a:t>
            </a:r>
            <a:r>
              <a:rPr dirty="0" spc="30"/>
              <a:t> </a:t>
            </a:r>
            <a:r>
              <a:rPr dirty="0" spc="-5"/>
              <a:t>Items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8045" y="836526"/>
            <a:ext cx="4836160" cy="5340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120"/>
              </a:spcBef>
            </a:pPr>
            <a:r>
              <a:rPr dirty="0" sz="1150" spc="140">
                <a:latin typeface="Times New Roman"/>
                <a:cs typeface="Times New Roman"/>
              </a:rPr>
              <a:t>Net </a:t>
            </a:r>
            <a:r>
              <a:rPr dirty="0" sz="1150" spc="114">
                <a:latin typeface="Times New Roman"/>
                <a:cs typeface="Times New Roman"/>
              </a:rPr>
              <a:t>sales </a:t>
            </a:r>
            <a:r>
              <a:rPr dirty="0" sz="1150" spc="110">
                <a:latin typeface="Times New Roman"/>
                <a:cs typeface="Times New Roman"/>
              </a:rPr>
              <a:t>(sales </a:t>
            </a:r>
            <a:r>
              <a:rPr dirty="0" sz="1150" spc="145">
                <a:latin typeface="Times New Roman"/>
                <a:cs typeface="Times New Roman"/>
              </a:rPr>
              <a:t>minus </a:t>
            </a:r>
            <a:r>
              <a:rPr dirty="0" sz="1150" spc="114">
                <a:latin typeface="Times New Roman"/>
                <a:cs typeface="Times New Roman"/>
              </a:rPr>
              <a:t>sales</a:t>
            </a:r>
            <a:r>
              <a:rPr dirty="0" sz="1150" spc="-13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allowances)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170">
                <a:latin typeface="Times New Roman"/>
                <a:cs typeface="Times New Roman"/>
              </a:rPr>
              <a:t>+</a:t>
            </a:r>
            <a:r>
              <a:rPr dirty="0" sz="1150" spc="-155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Other </a:t>
            </a:r>
            <a:r>
              <a:rPr dirty="0" sz="1150" spc="130">
                <a:latin typeface="Times New Roman"/>
                <a:cs typeface="Times New Roman"/>
              </a:rPr>
              <a:t>revenue </a:t>
            </a:r>
            <a:r>
              <a:rPr dirty="0" sz="1150" spc="105">
                <a:latin typeface="Times New Roman"/>
                <a:cs typeface="Times New Roman"/>
              </a:rPr>
              <a:t>(royalties, rentals, </a:t>
            </a:r>
            <a:r>
              <a:rPr dirty="0" sz="1150" spc="114">
                <a:latin typeface="Times New Roman"/>
                <a:cs typeface="Times New Roman"/>
              </a:rPr>
              <a:t>license </a:t>
            </a:r>
            <a:r>
              <a:rPr dirty="0" sz="1150" spc="110">
                <a:latin typeface="Times New Roman"/>
                <a:cs typeface="Times New Roman"/>
              </a:rPr>
              <a:t>fees)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u="sng" sz="1150" spc="1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Cost </a:t>
            </a:r>
            <a:r>
              <a:rPr dirty="0" u="sng" sz="1150" spc="1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15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5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170">
                <a:latin typeface="Times New Roman"/>
                <a:cs typeface="Times New Roman"/>
              </a:rPr>
              <a:t>= </a:t>
            </a:r>
            <a:r>
              <a:rPr dirty="0" sz="1150" spc="135">
                <a:latin typeface="Times New Roman"/>
                <a:cs typeface="Times New Roman"/>
              </a:rPr>
              <a:t>Gross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margin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150" spc="135">
                <a:latin typeface="Times New Roman"/>
                <a:cs typeface="Times New Roman"/>
              </a:rPr>
              <a:t>Marketing </a:t>
            </a:r>
            <a:r>
              <a:rPr dirty="0" sz="1150" spc="140">
                <a:latin typeface="Times New Roman"/>
                <a:cs typeface="Times New Roman"/>
              </a:rPr>
              <a:t>and </a:t>
            </a:r>
            <a:r>
              <a:rPr dirty="0" sz="1150" spc="120">
                <a:latin typeface="Times New Roman"/>
                <a:cs typeface="Times New Roman"/>
              </a:rPr>
              <a:t>advertising</a:t>
            </a:r>
            <a:r>
              <a:rPr dirty="0" sz="1150" spc="-85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expenses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150" spc="130">
                <a:latin typeface="Times New Roman"/>
                <a:cs typeface="Times New Roman"/>
              </a:rPr>
              <a:t>General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expenses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150" spc="125">
                <a:latin typeface="Times New Roman"/>
                <a:cs typeface="Times New Roman"/>
              </a:rPr>
              <a:t>Administrative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expenses</a:t>
            </a:r>
            <a:endParaRPr sz="1150">
              <a:latin typeface="Times New Roman"/>
              <a:cs typeface="Times New Roman"/>
            </a:endParaRPr>
          </a:p>
          <a:p>
            <a:pPr marL="291465" indent="-279400">
              <a:lnSpc>
                <a:spcPct val="100000"/>
              </a:lnSpc>
              <a:spcBef>
                <a:spcPts val="5"/>
              </a:spcBef>
              <a:buChar char="-"/>
              <a:tabLst>
                <a:tab pos="291465" algn="l"/>
                <a:tab pos="292100" algn="l"/>
              </a:tabLst>
            </a:pPr>
            <a:r>
              <a:rPr dirty="0" sz="1150" spc="165">
                <a:latin typeface="Times New Roman"/>
                <a:cs typeface="Times New Roman"/>
              </a:rPr>
              <a:t>±</a:t>
            </a:r>
            <a:r>
              <a:rPr dirty="0" sz="1150" spc="-11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Special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items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45">
                <a:latin typeface="Times New Roman"/>
                <a:cs typeface="Times New Roman"/>
              </a:rPr>
              <a:t>and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nonrecurring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item</a:t>
            </a:r>
            <a:r>
              <a:rPr dirty="0" sz="1150" spc="-110">
                <a:latin typeface="Times New Roman"/>
                <a:cs typeface="Times New Roman"/>
              </a:rPr>
              <a:t> </a:t>
            </a:r>
            <a:r>
              <a:rPr dirty="0" sz="1150" spc="114">
                <a:latin typeface="Times New Roman"/>
                <a:cs typeface="Times New Roman"/>
              </a:rPr>
              <a:t>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25">
                <a:latin typeface="Times New Roman"/>
                <a:cs typeface="Times New Roman"/>
              </a:rPr>
              <a:t>Restructuring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charges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40">
                <a:latin typeface="Times New Roman"/>
                <a:cs typeface="Times New Roman"/>
              </a:rPr>
              <a:t>Merger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expenses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35">
                <a:latin typeface="Times New Roman"/>
                <a:cs typeface="Times New Roman"/>
              </a:rPr>
              <a:t>Gains </a:t>
            </a:r>
            <a:r>
              <a:rPr dirty="0" sz="1150" spc="145">
                <a:latin typeface="Times New Roman"/>
                <a:cs typeface="Times New Roman"/>
              </a:rPr>
              <a:t>and </a:t>
            </a:r>
            <a:r>
              <a:rPr dirty="0" sz="1150" spc="120">
                <a:latin typeface="Times New Roman"/>
                <a:cs typeface="Times New Roman"/>
              </a:rPr>
              <a:t>losses </a:t>
            </a:r>
            <a:r>
              <a:rPr dirty="0" sz="1150" spc="150">
                <a:latin typeface="Times New Roman"/>
                <a:cs typeface="Times New Roman"/>
              </a:rPr>
              <a:t>on</a:t>
            </a:r>
            <a:r>
              <a:rPr dirty="0" sz="1150" spc="-150">
                <a:latin typeface="Times New Roman"/>
                <a:cs typeface="Times New Roman"/>
              </a:rPr>
              <a:t> </a:t>
            </a:r>
            <a:r>
              <a:rPr dirty="0" sz="1150" spc="114">
                <a:latin typeface="Times New Roman"/>
                <a:cs typeface="Times New Roman"/>
              </a:rPr>
              <a:t>asset sales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30">
                <a:latin typeface="Times New Roman"/>
                <a:cs typeface="Times New Roman"/>
              </a:rPr>
              <a:t>Asset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impairments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10">
                <a:latin typeface="Times New Roman"/>
                <a:cs typeface="Times New Roman"/>
              </a:rPr>
              <a:t>Litigation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settlements</a:t>
            </a:r>
            <a:endParaRPr sz="1150">
              <a:latin typeface="Times New Roman"/>
              <a:cs typeface="Times New Roman"/>
            </a:endParaRPr>
          </a:p>
          <a:p>
            <a:pPr lvl="1" marL="843915" indent="-27749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843915" algn="l"/>
                <a:tab pos="844550" algn="l"/>
              </a:tabLst>
            </a:pPr>
            <a:r>
              <a:rPr dirty="0" sz="1150" spc="135">
                <a:latin typeface="Times New Roman"/>
                <a:cs typeface="Times New Roman"/>
              </a:rPr>
              <a:t>Environmental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remediation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150" spc="130">
                <a:latin typeface="Times New Roman"/>
                <a:cs typeface="Times New Roman"/>
              </a:rPr>
              <a:t>Research </a:t>
            </a:r>
            <a:r>
              <a:rPr dirty="0" sz="1150" spc="140">
                <a:latin typeface="Times New Roman"/>
                <a:cs typeface="Times New Roman"/>
              </a:rPr>
              <a:t>and development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 spc="140">
                <a:latin typeface="Times New Roman"/>
                <a:cs typeface="Times New Roman"/>
              </a:rPr>
              <a:t>expense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-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50" spc="170">
                <a:latin typeface="Times New Roman"/>
                <a:cs typeface="Times New Roman"/>
              </a:rPr>
              <a:t>+ </a:t>
            </a:r>
            <a:r>
              <a:rPr dirty="0" sz="1150" spc="105">
                <a:latin typeface="Times New Roman"/>
                <a:cs typeface="Times New Roman"/>
              </a:rPr>
              <a:t>Interest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revenue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150" spc="105">
                <a:latin typeface="Times New Roman"/>
                <a:cs typeface="Times New Roman"/>
              </a:rPr>
              <a:t>Interest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(expense)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150" spc="165">
                <a:latin typeface="Symbol"/>
                <a:cs typeface="Symbol"/>
              </a:rPr>
              <a:t>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Realized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gains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45">
                <a:latin typeface="Times New Roman"/>
                <a:cs typeface="Times New Roman"/>
              </a:rPr>
              <a:t>and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losses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50">
                <a:latin typeface="Times New Roman"/>
                <a:cs typeface="Times New Roman"/>
              </a:rPr>
              <a:t>on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14">
                <a:latin typeface="Times New Roman"/>
                <a:cs typeface="Times New Roman"/>
              </a:rPr>
              <a:t>financial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14">
                <a:latin typeface="Times New Roman"/>
                <a:cs typeface="Times New Roman"/>
              </a:rPr>
              <a:t>assets</a:t>
            </a:r>
            <a:endParaRPr sz="11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150" spc="165">
                <a:latin typeface="Times New Roman"/>
                <a:cs typeface="Times New Roman"/>
              </a:rPr>
              <a:t>±</a:t>
            </a:r>
            <a:r>
              <a:rPr dirty="0" sz="1150" spc="-110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Unrealized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gains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45">
                <a:latin typeface="Times New Roman"/>
                <a:cs typeface="Times New Roman"/>
              </a:rPr>
              <a:t>and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losses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50">
                <a:latin typeface="Times New Roman"/>
                <a:cs typeface="Times New Roman"/>
              </a:rPr>
              <a:t>on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trading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110">
                <a:latin typeface="Times New Roman"/>
                <a:cs typeface="Times New Roman"/>
              </a:rPr>
              <a:t>securities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170">
                <a:latin typeface="Times New Roman"/>
                <a:cs typeface="Times New Roman"/>
              </a:rPr>
              <a:t>+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135">
                <a:latin typeface="Times New Roman"/>
                <a:cs typeface="Times New Roman"/>
              </a:rPr>
              <a:t>Share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of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45">
                <a:latin typeface="Times New Roman"/>
                <a:cs typeface="Times New Roman"/>
              </a:rPr>
              <a:t>income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of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subsidiary</a:t>
            </a:r>
            <a:endParaRPr sz="1150">
              <a:latin typeface="Times New Roman"/>
              <a:cs typeface="Times New Roman"/>
            </a:endParaRPr>
          </a:p>
          <a:p>
            <a:pPr marL="165735" indent="-153670">
              <a:lnSpc>
                <a:spcPct val="1000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u="sng" sz="1150" spc="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</a:t>
            </a:r>
            <a:r>
              <a:rPr dirty="0" u="sng" sz="1150" spc="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50" spc="1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taxes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170">
                <a:latin typeface="Times New Roman"/>
                <a:cs typeface="Times New Roman"/>
              </a:rPr>
              <a:t>=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 spc="140">
                <a:latin typeface="Times New Roman"/>
                <a:cs typeface="Times New Roman"/>
              </a:rPr>
              <a:t>Income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before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extraordinary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items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145">
                <a:latin typeface="Times New Roman"/>
                <a:cs typeface="Times New Roman"/>
              </a:rPr>
              <a:t>and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discontinued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operations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150" spc="165">
                <a:latin typeface="Symbol"/>
                <a:cs typeface="Symbol"/>
              </a:rPr>
              <a:t>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Discontinued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operations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150" spc="165">
                <a:latin typeface="Symbol"/>
                <a:cs typeface="Symbol"/>
              </a:rPr>
              <a:t>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Extraordinary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130">
                <a:latin typeface="Times New Roman"/>
                <a:cs typeface="Times New Roman"/>
              </a:rPr>
              <a:t>items</a:t>
            </a:r>
            <a:endParaRPr sz="1150">
              <a:latin typeface="Times New Roman"/>
              <a:cs typeface="Times New Roman"/>
            </a:endParaRPr>
          </a:p>
          <a:p>
            <a:pPr marL="697865" indent="-13144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698500" algn="l"/>
              </a:tabLst>
            </a:pPr>
            <a:r>
              <a:rPr dirty="0" sz="1150" spc="150">
                <a:latin typeface="Times New Roman"/>
                <a:cs typeface="Times New Roman"/>
              </a:rPr>
              <a:t>Abnormal </a:t>
            </a:r>
            <a:r>
              <a:rPr dirty="0" sz="1150" spc="120">
                <a:latin typeface="Times New Roman"/>
                <a:cs typeface="Times New Roman"/>
              </a:rPr>
              <a:t>gains </a:t>
            </a:r>
            <a:r>
              <a:rPr dirty="0" sz="1150" spc="145">
                <a:latin typeface="Times New Roman"/>
                <a:cs typeface="Times New Roman"/>
              </a:rPr>
              <a:t>and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 spc="120">
                <a:latin typeface="Times New Roman"/>
                <a:cs typeface="Times New Roman"/>
              </a:rPr>
              <a:t>losses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54635" algn="l"/>
              </a:tabLst>
            </a:pPr>
            <a:r>
              <a:rPr dirty="0" sz="1150" spc="170">
                <a:latin typeface="Times New Roman"/>
                <a:cs typeface="Times New Roman"/>
              </a:rPr>
              <a:t>=	</a:t>
            </a:r>
            <a:r>
              <a:rPr dirty="0" sz="1150" spc="140">
                <a:latin typeface="Times New Roman"/>
                <a:cs typeface="Times New Roman"/>
              </a:rPr>
              <a:t>Net </a:t>
            </a:r>
            <a:r>
              <a:rPr dirty="0" sz="1150" spc="145">
                <a:latin typeface="Times New Roman"/>
                <a:cs typeface="Times New Roman"/>
              </a:rPr>
              <a:t>income </a:t>
            </a:r>
            <a:r>
              <a:rPr dirty="0" sz="1150" spc="125">
                <a:latin typeface="Times New Roman"/>
                <a:cs typeface="Times New Roman"/>
              </a:rPr>
              <a:t>or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 spc="114">
                <a:latin typeface="Times New Roman"/>
                <a:cs typeface="Times New Roman"/>
              </a:rPr>
              <a:t>loss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9560" algn="l"/>
              </a:tabLst>
            </a:pPr>
            <a:r>
              <a:rPr dirty="0" sz="1150" spc="100">
                <a:latin typeface="Times New Roman"/>
                <a:cs typeface="Times New Roman"/>
              </a:rPr>
              <a:t>-	</a:t>
            </a:r>
            <a:r>
              <a:rPr dirty="0" sz="1150" spc="130">
                <a:latin typeface="Times New Roman"/>
                <a:cs typeface="Times New Roman"/>
              </a:rPr>
              <a:t>Noncontrolling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 spc="105">
                <a:latin typeface="Times New Roman"/>
                <a:cs typeface="Times New Roman"/>
              </a:rPr>
              <a:t>interest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00990" algn="l"/>
              </a:tabLst>
            </a:pPr>
            <a:r>
              <a:rPr dirty="0" sz="1150" spc="170">
                <a:latin typeface="Times New Roman"/>
                <a:cs typeface="Times New Roman"/>
              </a:rPr>
              <a:t>=	</a:t>
            </a:r>
            <a:r>
              <a:rPr dirty="0" u="dbl" sz="1150" spc="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Net </a:t>
            </a:r>
            <a:r>
              <a:rPr dirty="0" u="dbl" sz="1150" spc="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</a:t>
            </a:r>
            <a:r>
              <a:rPr dirty="0" u="sng" sz="1150" spc="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om</a:t>
            </a:r>
            <a:r>
              <a:rPr dirty="0" sz="1150" spc="145">
                <a:latin typeface="Times New Roman"/>
                <a:cs typeface="Times New Roman"/>
              </a:rPr>
              <a:t>e </a:t>
            </a:r>
            <a:r>
              <a:rPr dirty="0" u="sng" sz="115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sz="1150" spc="114">
                <a:latin typeface="Times New Roman"/>
                <a:cs typeface="Times New Roman"/>
              </a:rPr>
              <a:t>o</a:t>
            </a:r>
            <a:r>
              <a:rPr dirty="0" sz="1150" spc="-65">
                <a:latin typeface="Times New Roman"/>
                <a:cs typeface="Times New Roman"/>
              </a:rPr>
              <a:t> </a:t>
            </a:r>
            <a:r>
              <a:rPr dirty="0" sz="1150" spc="125">
                <a:latin typeface="Times New Roman"/>
                <a:cs typeface="Times New Roman"/>
              </a:rPr>
              <a:t>shareholders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141" y="1444127"/>
            <a:ext cx="168338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600" spc="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</a:t>
            </a:r>
            <a:r>
              <a:rPr dirty="0" u="sng" sz="16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9911" y="2164419"/>
            <a:ext cx="19113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4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6348" y="1924379"/>
            <a:ext cx="2086610" cy="75311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56870" marR="5080" indent="-344805">
              <a:lnSpc>
                <a:spcPts val="1889"/>
              </a:lnSpc>
              <a:spcBef>
                <a:spcPts val="210"/>
              </a:spcBef>
            </a:pPr>
            <a:r>
              <a:rPr dirty="0" sz="1600" spc="90">
                <a:latin typeface="Times New Roman"/>
                <a:cs typeface="Times New Roman"/>
              </a:rPr>
              <a:t>Operating </a:t>
            </a:r>
            <a:r>
              <a:rPr dirty="0" sz="1600" spc="100">
                <a:latin typeface="Times New Roman"/>
                <a:cs typeface="Times New Roman"/>
              </a:rPr>
              <a:t>income  </a:t>
            </a:r>
            <a:r>
              <a:rPr dirty="0" sz="1600" spc="90">
                <a:latin typeface="Times New Roman"/>
                <a:cs typeface="Times New Roman"/>
              </a:rPr>
              <a:t>Operating revenue  Operating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95">
                <a:latin typeface="Times New Roman"/>
                <a:cs typeface="Times New Roman"/>
              </a:rPr>
              <a:t>expense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49" y="2884710"/>
            <a:ext cx="7819390" cy="29159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020570" marR="4335780" indent="-344805">
              <a:lnSpc>
                <a:spcPts val="1889"/>
              </a:lnSpc>
              <a:spcBef>
                <a:spcPts val="210"/>
              </a:spcBef>
            </a:pPr>
            <a:r>
              <a:rPr dirty="0" sz="1600" spc="95">
                <a:latin typeface="Times New Roman"/>
                <a:cs typeface="Times New Roman"/>
              </a:rPr>
              <a:t>Net </a:t>
            </a:r>
            <a:r>
              <a:rPr dirty="0" sz="1600" spc="80">
                <a:latin typeface="Times New Roman"/>
                <a:cs typeface="Times New Roman"/>
              </a:rPr>
              <a:t>financial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100">
                <a:latin typeface="Times New Roman"/>
                <a:cs typeface="Times New Roman"/>
              </a:rPr>
              <a:t>expen  </a:t>
            </a:r>
            <a:r>
              <a:rPr dirty="0" sz="1600" spc="85">
                <a:latin typeface="Times New Roman"/>
                <a:cs typeface="Times New Roman"/>
              </a:rPr>
              <a:t>Financial </a:t>
            </a:r>
            <a:r>
              <a:rPr dirty="0" sz="1600" spc="90">
                <a:latin typeface="Times New Roman"/>
                <a:cs typeface="Times New Roman"/>
              </a:rPr>
              <a:t>e  </a:t>
            </a:r>
            <a:r>
              <a:rPr dirty="0" sz="1600" spc="85">
                <a:latin typeface="Times New Roman"/>
                <a:cs typeface="Times New Roman"/>
              </a:rPr>
              <a:t>Financi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675764">
              <a:lnSpc>
                <a:spcPct val="100000"/>
              </a:lnSpc>
            </a:pPr>
            <a:r>
              <a:rPr dirty="0" sz="1600" spc="120">
                <a:latin typeface="Times New Roman"/>
                <a:cs typeface="Times New Roman"/>
              </a:rPr>
              <a:t>Co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Operating Income (OI) </a:t>
            </a:r>
            <a:r>
              <a:rPr dirty="0" sz="1600" spc="-5" i="1">
                <a:latin typeface="Times New Roman"/>
                <a:cs typeface="Times New Roman"/>
              </a:rPr>
              <a:t>is income from the business (enterprise</a:t>
            </a:r>
            <a:r>
              <a:rPr dirty="0" sz="1600" spc="155" i="1">
                <a:latin typeface="Times New Roman"/>
                <a:cs typeface="Times New Roman"/>
              </a:rPr>
              <a:t> </a:t>
            </a:r>
            <a:r>
              <a:rPr dirty="0" sz="1600" spc="-5" i="1">
                <a:latin typeface="Times New Roman"/>
                <a:cs typeface="Times New Roman"/>
              </a:rPr>
              <a:t>income)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 i="1">
                <a:latin typeface="Times New Roman"/>
                <a:cs typeface="Times New Roman"/>
              </a:rPr>
              <a:t>The net amount of effective interest income </a:t>
            </a:r>
            <a:r>
              <a:rPr dirty="0" sz="1600" spc="-10" i="1">
                <a:latin typeface="Times New Roman"/>
                <a:cs typeface="Times New Roman"/>
              </a:rPr>
              <a:t>(on </a:t>
            </a:r>
            <a:r>
              <a:rPr dirty="0" sz="1600" spc="-5" i="1">
                <a:latin typeface="Times New Roman"/>
                <a:cs typeface="Times New Roman"/>
              </a:rPr>
              <a:t>financial assets) and effective interest expense  </a:t>
            </a:r>
            <a:r>
              <a:rPr dirty="0" sz="1600" spc="-10" i="1">
                <a:latin typeface="Times New Roman"/>
                <a:cs typeface="Times New Roman"/>
              </a:rPr>
              <a:t>(on </a:t>
            </a:r>
            <a:r>
              <a:rPr dirty="0" sz="1600" spc="-5" i="1">
                <a:latin typeface="Times New Roman"/>
                <a:cs typeface="Times New Roman"/>
              </a:rPr>
              <a:t>financial obligations) is called </a:t>
            </a:r>
            <a:r>
              <a:rPr dirty="0" sz="1600" spc="-5" b="1" i="1">
                <a:latin typeface="Times New Roman"/>
                <a:cs typeface="Times New Roman"/>
              </a:rPr>
              <a:t>net financial income </a:t>
            </a:r>
            <a:r>
              <a:rPr dirty="0" sz="1600" b="1" i="1">
                <a:latin typeface="Times New Roman"/>
                <a:cs typeface="Times New Roman"/>
              </a:rPr>
              <a:t>(NFI</a:t>
            </a:r>
            <a:r>
              <a:rPr dirty="0" sz="1600" i="1">
                <a:latin typeface="Times New Roman"/>
                <a:cs typeface="Times New Roman"/>
              </a:rPr>
              <a:t>) </a:t>
            </a:r>
            <a:r>
              <a:rPr dirty="0" sz="1600" spc="-5" i="1">
                <a:latin typeface="Times New Roman"/>
                <a:cs typeface="Times New Roman"/>
              </a:rPr>
              <a:t>or, if interest expense is greater  </a:t>
            </a:r>
            <a:r>
              <a:rPr dirty="0" sz="1600" i="1">
                <a:latin typeface="Times New Roman"/>
                <a:cs typeface="Times New Roman"/>
              </a:rPr>
              <a:t>than </a:t>
            </a:r>
            <a:r>
              <a:rPr dirty="0" sz="1600" spc="-5" i="1">
                <a:latin typeface="Times New Roman"/>
                <a:cs typeface="Times New Roman"/>
              </a:rPr>
              <a:t>interest </a:t>
            </a:r>
            <a:r>
              <a:rPr dirty="0" sz="1600" i="1">
                <a:latin typeface="Times New Roman"/>
                <a:cs typeface="Times New Roman"/>
              </a:rPr>
              <a:t>income, </a:t>
            </a:r>
            <a:r>
              <a:rPr dirty="0" sz="1600" spc="-5" b="1" i="1">
                <a:latin typeface="Times New Roman"/>
                <a:cs typeface="Times New Roman"/>
              </a:rPr>
              <a:t>net financial expense</a:t>
            </a:r>
            <a:r>
              <a:rPr dirty="0" sz="1600" spc="75" b="1" i="1">
                <a:latin typeface="Times New Roman"/>
                <a:cs typeface="Times New Roman"/>
              </a:rPr>
              <a:t> </a:t>
            </a:r>
            <a:r>
              <a:rPr dirty="0" sz="1600" spc="-5" b="1" i="1">
                <a:latin typeface="Times New Roman"/>
                <a:cs typeface="Times New Roman"/>
              </a:rPr>
              <a:t>(NFE).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3648" y="339293"/>
            <a:ext cx="5662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Reformulated Income</a:t>
            </a:r>
            <a:r>
              <a:rPr dirty="0" spc="15"/>
              <a:t> </a:t>
            </a:r>
            <a:r>
              <a:rPr dirty="0" spc="-5"/>
              <a:t>Statement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48" y="339293"/>
            <a:ext cx="5662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Reformulated Income</a:t>
            </a:r>
            <a:r>
              <a:rPr dirty="0" spc="15"/>
              <a:t> </a:t>
            </a:r>
            <a:r>
              <a:rPr dirty="0" spc="-5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506" y="1030986"/>
            <a:ext cx="8044815" cy="5126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3700" indent="-381635">
              <a:lnSpc>
                <a:spcPts val="1510"/>
              </a:lnSpc>
              <a:spcBef>
                <a:spcPts val="105"/>
              </a:spcBef>
              <a:buClr>
                <a:srgbClr val="001F5F"/>
              </a:buClr>
              <a:buAutoNum type="arabicPeriod"/>
              <a:tabLst>
                <a:tab pos="393700" algn="l"/>
                <a:tab pos="394335" algn="l"/>
              </a:tabLst>
            </a:pPr>
            <a:r>
              <a:rPr dirty="0" sz="1400" b="1">
                <a:latin typeface="Times New Roman"/>
                <a:cs typeface="Times New Roman"/>
              </a:rPr>
              <a:t>Operating </a:t>
            </a:r>
            <a:r>
              <a:rPr dirty="0" sz="1400" spc="-5" b="1">
                <a:latin typeface="Times New Roman"/>
                <a:cs typeface="Times New Roman"/>
              </a:rPr>
              <a:t>items </a:t>
            </a:r>
            <a:r>
              <a:rPr dirty="0" sz="1400" b="1">
                <a:latin typeface="Times New Roman"/>
                <a:cs typeface="Times New Roman"/>
              </a:rPr>
              <a:t>are separated from financing</a:t>
            </a:r>
            <a:r>
              <a:rPr dirty="0" sz="1400" spc="-9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items.</a:t>
            </a:r>
            <a:endParaRPr sz="1400">
              <a:latin typeface="Times New Roman"/>
              <a:cs typeface="Times New Roman"/>
            </a:endParaRPr>
          </a:p>
          <a:p>
            <a:pPr marL="393700" indent="-381635">
              <a:lnSpc>
                <a:spcPts val="1345"/>
              </a:lnSpc>
              <a:buClr>
                <a:srgbClr val="001F5F"/>
              </a:buClr>
              <a:buAutoNum type="arabicPeriod"/>
              <a:tabLst>
                <a:tab pos="393700" algn="l"/>
                <a:tab pos="394335" algn="l"/>
              </a:tabLst>
            </a:pPr>
            <a:r>
              <a:rPr dirty="0" sz="1400" b="1">
                <a:latin typeface="Times New Roman"/>
                <a:cs typeface="Times New Roman"/>
              </a:rPr>
              <a:t>Operating </a:t>
            </a:r>
            <a:r>
              <a:rPr dirty="0" sz="1400" spc="-5" b="1">
                <a:latin typeface="Times New Roman"/>
                <a:cs typeface="Times New Roman"/>
              </a:rPr>
              <a:t>income </a:t>
            </a:r>
            <a:r>
              <a:rPr dirty="0" sz="1400" b="1">
                <a:latin typeface="Times New Roman"/>
                <a:cs typeface="Times New Roman"/>
              </a:rPr>
              <a:t>from sales is separated from other operating</a:t>
            </a:r>
            <a:r>
              <a:rPr dirty="0" sz="1400" spc="-1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income.</a:t>
            </a:r>
            <a:endParaRPr sz="1400">
              <a:latin typeface="Times New Roman"/>
              <a:cs typeface="Times New Roman"/>
            </a:endParaRPr>
          </a:p>
          <a:p>
            <a:pPr marL="393700" indent="-381635">
              <a:lnSpc>
                <a:spcPts val="1345"/>
              </a:lnSpc>
              <a:buClr>
                <a:srgbClr val="001F5F"/>
              </a:buClr>
              <a:buAutoNum type="arabicPeriod"/>
              <a:tabLst>
                <a:tab pos="393700" algn="l"/>
                <a:tab pos="394335" algn="l"/>
              </a:tabLst>
            </a:pPr>
            <a:r>
              <a:rPr dirty="0" sz="1400" b="1">
                <a:latin typeface="Times New Roman"/>
                <a:cs typeface="Times New Roman"/>
              </a:rPr>
              <a:t>Tax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is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allocated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components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statement,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5" b="1">
                <a:latin typeface="Times New Roman"/>
                <a:cs typeface="Times New Roman"/>
              </a:rPr>
              <a:t>with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no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allocation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items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reported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on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5" b="1">
                <a:latin typeface="Times New Roman"/>
                <a:cs typeface="Times New Roman"/>
              </a:rPr>
              <a:t>after-tax</a:t>
            </a:r>
            <a:endParaRPr sz="1400">
              <a:latin typeface="Times New Roman"/>
              <a:cs typeface="Times New Roman"/>
            </a:endParaRPr>
          </a:p>
          <a:p>
            <a:pPr marL="393700">
              <a:lnSpc>
                <a:spcPts val="1515"/>
              </a:lnSpc>
            </a:pPr>
            <a:r>
              <a:rPr dirty="0" sz="1400" b="1">
                <a:latin typeface="Times New Roman"/>
                <a:cs typeface="Times New Roman"/>
              </a:rPr>
              <a:t>basis</a:t>
            </a:r>
            <a:endParaRPr sz="140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  <a:spcBef>
                <a:spcPts val="1005"/>
              </a:spcBef>
              <a:tabLst>
                <a:tab pos="2317115" algn="l"/>
                <a:tab pos="8031480" algn="l"/>
              </a:tabLst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Reformulated Comprehensive Income</a:t>
            </a:r>
            <a:r>
              <a:rPr dirty="0" u="heavy" sz="14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  <a:spcBef>
                <a:spcPts val="1345"/>
              </a:spcBef>
            </a:pPr>
            <a:r>
              <a:rPr dirty="0" sz="1400" spc="-5">
                <a:latin typeface="Times New Roman"/>
                <a:cs typeface="Times New Roman"/>
              </a:rPr>
              <a:t>Net</a:t>
            </a:r>
            <a:r>
              <a:rPr dirty="0" sz="1400">
                <a:latin typeface="Times New Roman"/>
                <a:cs typeface="Times New Roman"/>
              </a:rPr>
              <a:t> sales</a:t>
            </a:r>
            <a:endParaRPr sz="1400">
              <a:latin typeface="Times New Roman"/>
              <a:cs typeface="Times New Roman"/>
            </a:endParaRPr>
          </a:p>
          <a:p>
            <a:pPr marL="144780" indent="-132715">
              <a:lnSpc>
                <a:spcPts val="1510"/>
              </a:lnSpc>
              <a:buChar char="–"/>
              <a:tabLst>
                <a:tab pos="145415" algn="l"/>
              </a:tabLst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Expenses to generate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dirty="0" sz="1400">
                <a:latin typeface="Times New Roman"/>
                <a:cs typeface="Times New Roman"/>
              </a:rPr>
              <a:t>Operating </a:t>
            </a:r>
            <a:r>
              <a:rPr dirty="0" sz="1400" spc="-5">
                <a:latin typeface="Times New Roman"/>
                <a:cs typeface="Times New Roman"/>
              </a:rPr>
              <a:t>income </a:t>
            </a:r>
            <a:r>
              <a:rPr dirty="0" sz="1400">
                <a:latin typeface="Times New Roman"/>
                <a:cs typeface="Times New Roman"/>
              </a:rPr>
              <a:t>from sales (before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tax)</a:t>
            </a:r>
            <a:endParaRPr sz="1400">
              <a:latin typeface="Times New Roman"/>
              <a:cs typeface="Times New Roman"/>
            </a:endParaRPr>
          </a:p>
          <a:p>
            <a:pPr marL="144780" indent="-132715">
              <a:lnSpc>
                <a:spcPts val="1515"/>
              </a:lnSpc>
              <a:buChar char="–"/>
              <a:tabLst>
                <a:tab pos="145415" algn="l"/>
              </a:tabLst>
            </a:pPr>
            <a:r>
              <a:rPr dirty="0" sz="1400" spc="-5">
                <a:latin typeface="Times New Roman"/>
                <a:cs typeface="Times New Roman"/>
              </a:rPr>
              <a:t>Tax </a:t>
            </a:r>
            <a:r>
              <a:rPr dirty="0" sz="1400">
                <a:latin typeface="Times New Roman"/>
                <a:cs typeface="Times New Roman"/>
              </a:rPr>
              <a:t>on operating </a:t>
            </a:r>
            <a:r>
              <a:rPr dirty="0" sz="1400" spc="-5">
                <a:latin typeface="Times New Roman"/>
                <a:cs typeface="Times New Roman"/>
              </a:rPr>
              <a:t>income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279400">
              <a:lnSpc>
                <a:spcPts val="1510"/>
              </a:lnSpc>
            </a:pPr>
            <a:r>
              <a:rPr dirty="0" sz="1400">
                <a:latin typeface="Times New Roman"/>
                <a:cs typeface="Times New Roman"/>
              </a:rPr>
              <a:t>+ </a:t>
            </a:r>
            <a:r>
              <a:rPr dirty="0" sz="1400" spc="-5">
                <a:latin typeface="Times New Roman"/>
                <a:cs typeface="Times New Roman"/>
              </a:rPr>
              <a:t>Tax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reported</a:t>
            </a:r>
            <a:endParaRPr sz="1400">
              <a:latin typeface="Times New Roman"/>
              <a:cs typeface="Times New Roman"/>
            </a:endParaRPr>
          </a:p>
          <a:p>
            <a:pPr marL="279400">
              <a:lnSpc>
                <a:spcPts val="1510"/>
              </a:lnSpc>
            </a:pPr>
            <a:r>
              <a:rPr dirty="0" sz="1400">
                <a:latin typeface="Times New Roman"/>
                <a:cs typeface="Times New Roman"/>
              </a:rPr>
              <a:t>+ </a:t>
            </a:r>
            <a:r>
              <a:rPr dirty="0" sz="1400" spc="-5">
                <a:latin typeface="Times New Roman"/>
                <a:cs typeface="Times New Roman"/>
              </a:rPr>
              <a:t>Tax </a:t>
            </a:r>
            <a:r>
              <a:rPr dirty="0" sz="1400">
                <a:latin typeface="Times New Roman"/>
                <a:cs typeface="Times New Roman"/>
              </a:rPr>
              <a:t>benefit from net financial</a:t>
            </a:r>
            <a:r>
              <a:rPr dirty="0" sz="1400" spc="-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expenses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  <a:tabLst>
                <a:tab pos="279400" algn="l"/>
              </a:tabLst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–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allocated to other operating</a:t>
            </a:r>
            <a:r>
              <a:rPr dirty="0" u="sng" sz="1400" spc="-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dirty="0" sz="1400" b="1">
                <a:latin typeface="Times New Roman"/>
                <a:cs typeface="Times New Roman"/>
              </a:rPr>
              <a:t>Operating </a:t>
            </a:r>
            <a:r>
              <a:rPr dirty="0" sz="1400" spc="-5" b="1">
                <a:latin typeface="Times New Roman"/>
                <a:cs typeface="Times New Roman"/>
              </a:rPr>
              <a:t>income </a:t>
            </a:r>
            <a:r>
              <a:rPr dirty="0" sz="1400" b="1">
                <a:latin typeface="Times New Roman"/>
                <a:cs typeface="Times New Roman"/>
              </a:rPr>
              <a:t>from sales (after</a:t>
            </a:r>
            <a:r>
              <a:rPr dirty="0" sz="1400" spc="-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tax)</a:t>
            </a:r>
            <a:endParaRPr sz="1400">
              <a:latin typeface="Times New Roman"/>
              <a:cs typeface="Times New Roman"/>
            </a:endParaRPr>
          </a:p>
          <a:p>
            <a:pPr marL="323215" marR="3716654" indent="-311150">
              <a:lnSpc>
                <a:spcPts val="1500"/>
              </a:lnSpc>
              <a:spcBef>
                <a:spcPts val="120"/>
              </a:spcBef>
            </a:pPr>
            <a:r>
              <a:rPr dirty="0" sz="1400">
                <a:latin typeface="宋体"/>
                <a:cs typeface="宋体"/>
              </a:rPr>
              <a:t>±</a:t>
            </a:r>
            <a:r>
              <a:rPr dirty="0" sz="1400">
                <a:latin typeface="Times New Roman"/>
                <a:cs typeface="Times New Roman"/>
              </a:rPr>
              <a:t>Other operating </a:t>
            </a:r>
            <a:r>
              <a:rPr dirty="0" sz="1400" spc="-5">
                <a:latin typeface="Times New Roman"/>
                <a:cs typeface="Times New Roman"/>
              </a:rPr>
              <a:t>income </a:t>
            </a:r>
            <a:r>
              <a:rPr dirty="0" sz="1400">
                <a:latin typeface="Times New Roman"/>
                <a:cs typeface="Times New Roman"/>
              </a:rPr>
              <a:t>(expense) requiring tax</a:t>
            </a:r>
            <a:r>
              <a:rPr dirty="0" sz="1400" spc="-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allocation  Restructuring charges and asset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impairments</a:t>
            </a:r>
            <a:endParaRPr sz="1400">
              <a:latin typeface="Times New Roman"/>
              <a:cs typeface="Times New Roman"/>
            </a:endParaRPr>
          </a:p>
          <a:p>
            <a:pPr marL="323215">
              <a:lnSpc>
                <a:spcPts val="1410"/>
              </a:lnSpc>
            </a:pPr>
            <a:r>
              <a:rPr dirty="0" sz="1400">
                <a:latin typeface="Times New Roman"/>
                <a:cs typeface="Times New Roman"/>
              </a:rPr>
              <a:t>Merger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expenses</a:t>
            </a:r>
            <a:endParaRPr sz="1400">
              <a:latin typeface="Times New Roman"/>
              <a:cs typeface="Times New Roman"/>
            </a:endParaRPr>
          </a:p>
          <a:p>
            <a:pPr marL="323215">
              <a:lnSpc>
                <a:spcPts val="1515"/>
              </a:lnSpc>
            </a:pPr>
            <a:r>
              <a:rPr dirty="0" sz="1400" spc="-5">
                <a:latin typeface="Times New Roman"/>
                <a:cs typeface="Times New Roman"/>
              </a:rPr>
              <a:t>Gains </a:t>
            </a:r>
            <a:r>
              <a:rPr dirty="0" sz="1400">
                <a:latin typeface="Times New Roman"/>
                <a:cs typeface="Times New Roman"/>
              </a:rPr>
              <a:t>and losses on asset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323215">
              <a:lnSpc>
                <a:spcPts val="1510"/>
              </a:lnSpc>
            </a:pPr>
            <a:r>
              <a:rPr dirty="0" sz="1400" spc="-5">
                <a:latin typeface="Times New Roman"/>
                <a:cs typeface="Times New Roman"/>
              </a:rPr>
              <a:t>Gains </a:t>
            </a:r>
            <a:r>
              <a:rPr dirty="0" sz="1400">
                <a:latin typeface="Times New Roman"/>
                <a:cs typeface="Times New Roman"/>
              </a:rPr>
              <a:t>and losses on security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transactions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dirty="0" sz="1400">
                <a:latin typeface="Times New Roman"/>
                <a:cs typeface="Times New Roman"/>
              </a:rPr>
              <a:t>− </a:t>
            </a:r>
            <a:r>
              <a:rPr dirty="0" sz="1400" spc="-5">
                <a:latin typeface="Times New Roman"/>
                <a:cs typeface="Times New Roman"/>
              </a:rPr>
              <a:t>Tax </a:t>
            </a:r>
            <a:r>
              <a:rPr dirty="0" sz="1400">
                <a:latin typeface="Times New Roman"/>
                <a:cs typeface="Times New Roman"/>
              </a:rPr>
              <a:t>on other operating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dirty="0" sz="1400">
                <a:latin typeface="宋体"/>
                <a:cs typeface="宋体"/>
              </a:rPr>
              <a:t>±</a:t>
            </a:r>
            <a:r>
              <a:rPr dirty="0" sz="1400" spc="-430">
                <a:latin typeface="宋体"/>
                <a:cs typeface="宋体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After-tax operating </a:t>
            </a:r>
            <a:r>
              <a:rPr dirty="0" sz="1400" spc="-5">
                <a:latin typeface="Times New Roman"/>
                <a:cs typeface="Times New Roman"/>
              </a:rPr>
              <a:t>items</a:t>
            </a:r>
            <a:endParaRPr sz="1400">
              <a:latin typeface="Times New Roman"/>
              <a:cs typeface="Times New Roman"/>
            </a:endParaRPr>
          </a:p>
          <a:p>
            <a:pPr marL="323215" marR="4721225">
              <a:lnSpc>
                <a:spcPct val="90000"/>
              </a:lnSpc>
              <a:spcBef>
                <a:spcPts val="80"/>
              </a:spcBef>
            </a:pPr>
            <a:r>
              <a:rPr dirty="0" sz="1400">
                <a:latin typeface="Times New Roman"/>
                <a:cs typeface="Times New Roman"/>
              </a:rPr>
              <a:t>Equity share in </a:t>
            </a:r>
            <a:r>
              <a:rPr dirty="0" sz="1400" spc="-5">
                <a:latin typeface="Times New Roman"/>
                <a:cs typeface="Times New Roman"/>
              </a:rPr>
              <a:t>subsidiary income  </a:t>
            </a:r>
            <a:r>
              <a:rPr dirty="0" sz="1400">
                <a:latin typeface="Times New Roman"/>
                <a:cs typeface="Times New Roman"/>
              </a:rPr>
              <a:t>Operating </a:t>
            </a:r>
            <a:r>
              <a:rPr dirty="0" sz="1400" spc="-5">
                <a:latin typeface="Times New Roman"/>
                <a:cs typeface="Times New Roman"/>
              </a:rPr>
              <a:t>items </a:t>
            </a:r>
            <a:r>
              <a:rPr dirty="0" sz="1400">
                <a:latin typeface="Times New Roman"/>
                <a:cs typeface="Times New Roman"/>
              </a:rPr>
              <a:t>in extraordinary </a:t>
            </a:r>
            <a:r>
              <a:rPr dirty="0" sz="1400" spc="-5">
                <a:latin typeface="Times New Roman"/>
                <a:cs typeface="Times New Roman"/>
              </a:rPr>
              <a:t>income  Dirty-surplus </a:t>
            </a:r>
            <a:r>
              <a:rPr dirty="0" sz="1400">
                <a:latin typeface="Times New Roman"/>
                <a:cs typeface="Times New Roman"/>
              </a:rPr>
              <a:t>operating </a:t>
            </a:r>
            <a:r>
              <a:rPr dirty="0" sz="1400" spc="-5">
                <a:latin typeface="Times New Roman"/>
                <a:cs typeface="Times New Roman"/>
              </a:rPr>
              <a:t>items </a:t>
            </a:r>
            <a:r>
              <a:rPr dirty="0" sz="1400">
                <a:latin typeface="Times New Roman"/>
                <a:cs typeface="Times New Roman"/>
              </a:rPr>
              <a:t>in Table 8.1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Hidden-dirty surplus operating</a:t>
            </a:r>
            <a:r>
              <a:rPr dirty="0" u="sng" sz="1400" spc="-1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items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dirty="0" sz="1400" b="1">
                <a:latin typeface="Times New Roman"/>
                <a:cs typeface="Times New Roman"/>
              </a:rPr>
              <a:t>Operating </a:t>
            </a:r>
            <a:r>
              <a:rPr dirty="0" sz="1400" spc="-5" b="1">
                <a:latin typeface="Times New Roman"/>
                <a:cs typeface="Times New Roman"/>
              </a:rPr>
              <a:t>income </a:t>
            </a:r>
            <a:r>
              <a:rPr dirty="0" sz="1400" b="1">
                <a:latin typeface="Times New Roman"/>
                <a:cs typeface="Times New Roman"/>
              </a:rPr>
              <a:t>(after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tax)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0234" y="6325006"/>
            <a:ext cx="579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Times New Roman"/>
                <a:cs typeface="Times New Roman"/>
              </a:rPr>
              <a:t>(continued)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936" y="1879092"/>
            <a:ext cx="7917180" cy="0"/>
          </a:xfrm>
          <a:custGeom>
            <a:avLst/>
            <a:gdLst/>
            <a:ahLst/>
            <a:cxnLst/>
            <a:rect l="l" t="t" r="r" b="b"/>
            <a:pathLst>
              <a:path w="7917180" h="0">
                <a:moveTo>
                  <a:pt x="0" y="0"/>
                </a:moveTo>
                <a:lnTo>
                  <a:pt x="79171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099" y="166878"/>
            <a:ext cx="67303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Reformulated Income Statement</a:t>
            </a:r>
            <a:r>
              <a:rPr dirty="0" spc="60"/>
              <a:t> </a:t>
            </a:r>
            <a:r>
              <a:rPr dirty="0" spc="-5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56" y="1153362"/>
            <a:ext cx="4615815" cy="3843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835"/>
              </a:lnSpc>
              <a:spcBef>
                <a:spcPts val="110"/>
              </a:spcBef>
            </a:pPr>
            <a:r>
              <a:rPr dirty="0" sz="1550" b="1">
                <a:latin typeface="Times New Roman"/>
                <a:cs typeface="Times New Roman"/>
              </a:rPr>
              <a:t>- </a:t>
            </a:r>
            <a:r>
              <a:rPr dirty="0" sz="1550" spc="5" b="1">
                <a:latin typeface="Times New Roman"/>
                <a:cs typeface="Times New Roman"/>
              </a:rPr>
              <a:t>Net financial expenses </a:t>
            </a:r>
            <a:r>
              <a:rPr dirty="0" sz="1550" b="1">
                <a:latin typeface="Times New Roman"/>
                <a:cs typeface="Times New Roman"/>
              </a:rPr>
              <a:t>after</a:t>
            </a:r>
            <a:r>
              <a:rPr dirty="0" sz="1550" spc="-6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tax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25"/>
              </a:lnSpc>
            </a:pPr>
            <a:r>
              <a:rPr dirty="0" sz="1550" spc="5">
                <a:latin typeface="Times New Roman"/>
                <a:cs typeface="Times New Roman"/>
              </a:rPr>
              <a:t>+ </a:t>
            </a:r>
            <a:r>
              <a:rPr dirty="0" sz="1550">
                <a:latin typeface="Times New Roman"/>
                <a:cs typeface="Times New Roman"/>
              </a:rPr>
              <a:t>Interest</a:t>
            </a:r>
            <a:r>
              <a:rPr dirty="0" sz="1550" spc="-75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Times New Roman"/>
                <a:cs typeface="Times New Roman"/>
              </a:rPr>
              <a:t>expense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50"/>
              </a:lnSpc>
            </a:pPr>
            <a:r>
              <a:rPr dirty="0" sz="1550">
                <a:latin typeface="Times New Roman"/>
                <a:cs typeface="Times New Roman"/>
              </a:rPr>
              <a:t>-  Interest</a:t>
            </a:r>
            <a:r>
              <a:rPr dirty="0" sz="1550" spc="-60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Times New Roman"/>
                <a:cs typeface="Times New Roman"/>
              </a:rPr>
              <a:t>revenue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50"/>
              </a:lnSpc>
              <a:spcBef>
                <a:spcPts val="90"/>
              </a:spcBef>
            </a:pPr>
            <a:r>
              <a:rPr dirty="0" u="sng" sz="1550" spc="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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Realized gains and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losses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financial assets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45"/>
              </a:lnSpc>
            </a:pPr>
            <a:r>
              <a:rPr dirty="0" sz="1550" spc="5">
                <a:latin typeface="Times New Roman"/>
                <a:cs typeface="Times New Roman"/>
              </a:rPr>
              <a:t>= Net </a:t>
            </a:r>
            <a:r>
              <a:rPr dirty="0" sz="1550">
                <a:latin typeface="Times New Roman"/>
                <a:cs typeface="Times New Roman"/>
              </a:rPr>
              <a:t>taxable </a:t>
            </a:r>
            <a:r>
              <a:rPr dirty="0" sz="1550" spc="5">
                <a:latin typeface="Times New Roman"/>
                <a:cs typeface="Times New Roman"/>
              </a:rPr>
              <a:t>financial expense before</a:t>
            </a:r>
            <a:r>
              <a:rPr dirty="0" sz="1550" spc="-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tax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45"/>
              </a:lnSpc>
            </a:pP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 </a:t>
            </a:r>
            <a:r>
              <a:rPr dirty="0" u="sng" sz="155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benefit from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net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financial</a:t>
            </a:r>
            <a:r>
              <a:rPr dirty="0" u="sng" sz="155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expenses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50"/>
              </a:lnSpc>
            </a:pPr>
            <a:r>
              <a:rPr dirty="0" sz="1550" spc="5">
                <a:latin typeface="Times New Roman"/>
                <a:cs typeface="Times New Roman"/>
              </a:rPr>
              <a:t>= Net </a:t>
            </a:r>
            <a:r>
              <a:rPr dirty="0" sz="1550">
                <a:latin typeface="Times New Roman"/>
                <a:cs typeface="Times New Roman"/>
              </a:rPr>
              <a:t>taxable </a:t>
            </a:r>
            <a:r>
              <a:rPr dirty="0" sz="1550" spc="5">
                <a:latin typeface="Times New Roman"/>
                <a:cs typeface="Times New Roman"/>
              </a:rPr>
              <a:t>financial expense after</a:t>
            </a:r>
            <a:r>
              <a:rPr dirty="0" sz="1550" spc="-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tax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55"/>
              </a:lnSpc>
              <a:spcBef>
                <a:spcPts val="85"/>
              </a:spcBef>
            </a:pPr>
            <a:r>
              <a:rPr dirty="0" sz="1550" spc="5">
                <a:latin typeface="Symbol"/>
                <a:cs typeface="Symbol"/>
              </a:rPr>
              <a:t></a:t>
            </a:r>
            <a:r>
              <a:rPr dirty="0" sz="1550" spc="5">
                <a:latin typeface="Times New Roman"/>
                <a:cs typeface="Times New Roman"/>
              </a:rPr>
              <a:t> Gains and </a:t>
            </a:r>
            <a:r>
              <a:rPr dirty="0" sz="1550">
                <a:latin typeface="Times New Roman"/>
                <a:cs typeface="Times New Roman"/>
              </a:rPr>
              <a:t>losses </a:t>
            </a:r>
            <a:r>
              <a:rPr dirty="0" sz="1550" spc="5">
                <a:latin typeface="Times New Roman"/>
                <a:cs typeface="Times New Roman"/>
              </a:rPr>
              <a:t>on debt</a:t>
            </a:r>
            <a:r>
              <a:rPr dirty="0" sz="1550" spc="-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retirement.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960"/>
              </a:lnSpc>
            </a:pPr>
            <a:r>
              <a:rPr dirty="0" sz="1650" spc="-50" i="1">
                <a:latin typeface="Symbol"/>
                <a:cs typeface="Symbol"/>
              </a:rPr>
              <a:t></a:t>
            </a:r>
            <a:r>
              <a:rPr dirty="0" sz="1650" spc="-50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Dirty </a:t>
            </a:r>
            <a:r>
              <a:rPr dirty="0" sz="1550" spc="5" i="1">
                <a:latin typeface="Times New Roman"/>
                <a:cs typeface="Times New Roman"/>
              </a:rPr>
              <a:t>surplus </a:t>
            </a:r>
            <a:r>
              <a:rPr dirty="0" sz="1550" i="1">
                <a:latin typeface="Times New Roman"/>
                <a:cs typeface="Times New Roman"/>
              </a:rPr>
              <a:t>financial items in </a:t>
            </a:r>
            <a:r>
              <a:rPr dirty="0" sz="1550" spc="-25" i="1">
                <a:latin typeface="Times New Roman"/>
                <a:cs typeface="Times New Roman"/>
              </a:rPr>
              <a:t>Table</a:t>
            </a:r>
            <a:r>
              <a:rPr dirty="0" sz="1550" i="1">
                <a:latin typeface="Times New Roman"/>
                <a:cs typeface="Times New Roman"/>
              </a:rPr>
              <a:t> 8.1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945"/>
              </a:lnSpc>
            </a:pPr>
            <a:r>
              <a:rPr dirty="0" sz="1650" spc="-50" i="1">
                <a:latin typeface="Symbol"/>
                <a:cs typeface="Symbol"/>
              </a:rPr>
              <a:t></a:t>
            </a:r>
            <a:r>
              <a:rPr dirty="0" sz="1650" spc="-50" i="1">
                <a:latin typeface="Times New Roman"/>
                <a:cs typeface="Times New Roman"/>
              </a:rPr>
              <a:t> </a:t>
            </a:r>
            <a:r>
              <a:rPr dirty="0" sz="1550" spc="5" i="1">
                <a:latin typeface="Times New Roman"/>
                <a:cs typeface="Times New Roman"/>
              </a:rPr>
              <a:t>Hidden </a:t>
            </a:r>
            <a:r>
              <a:rPr dirty="0" sz="1550" i="1">
                <a:latin typeface="Times New Roman"/>
                <a:cs typeface="Times New Roman"/>
              </a:rPr>
              <a:t>dirty </a:t>
            </a:r>
            <a:r>
              <a:rPr dirty="0" sz="1550" spc="5" i="1">
                <a:latin typeface="Times New Roman"/>
                <a:cs typeface="Times New Roman"/>
              </a:rPr>
              <a:t>surplus </a:t>
            </a:r>
            <a:r>
              <a:rPr dirty="0" sz="1550" i="1">
                <a:latin typeface="Times New Roman"/>
                <a:cs typeface="Times New Roman"/>
              </a:rPr>
              <a:t>financial</a:t>
            </a:r>
            <a:r>
              <a:rPr dirty="0" sz="1550" spc="15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items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39"/>
              </a:lnSpc>
            </a:pPr>
            <a:r>
              <a:rPr dirty="0" sz="1550" spc="5">
                <a:latin typeface="Times New Roman"/>
                <a:cs typeface="Times New Roman"/>
              </a:rPr>
              <a:t>+ </a:t>
            </a:r>
            <a:r>
              <a:rPr dirty="0" sz="1550">
                <a:latin typeface="Times New Roman"/>
                <a:cs typeface="Times New Roman"/>
              </a:rPr>
              <a:t>Preferred</a:t>
            </a:r>
            <a:r>
              <a:rPr dirty="0" sz="1550" spc="-5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Times New Roman"/>
                <a:cs typeface="Times New Roman"/>
              </a:rPr>
              <a:t>dividends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50"/>
              </a:lnSpc>
              <a:spcBef>
                <a:spcPts val="90"/>
              </a:spcBef>
            </a:pPr>
            <a:r>
              <a:rPr dirty="0" sz="1550" spc="5">
                <a:latin typeface="Symbol"/>
                <a:cs typeface="Symbol"/>
              </a:rPr>
              <a:t></a:t>
            </a:r>
            <a:r>
              <a:rPr dirty="0" sz="1550" spc="5">
                <a:latin typeface="Times New Roman"/>
                <a:cs typeface="Times New Roman"/>
              </a:rPr>
              <a:t> Gains and </a:t>
            </a:r>
            <a:r>
              <a:rPr dirty="0" sz="1550">
                <a:latin typeface="Times New Roman"/>
                <a:cs typeface="Times New Roman"/>
              </a:rPr>
              <a:t>losses </a:t>
            </a:r>
            <a:r>
              <a:rPr dirty="0" sz="1550" spc="5">
                <a:latin typeface="Times New Roman"/>
                <a:cs typeface="Times New Roman"/>
              </a:rPr>
              <a:t>on </a:t>
            </a:r>
            <a:r>
              <a:rPr dirty="0" sz="1550">
                <a:latin typeface="Times New Roman"/>
                <a:cs typeface="Times New Roman"/>
              </a:rPr>
              <a:t>redemption of preferred</a:t>
            </a:r>
            <a:r>
              <a:rPr dirty="0" sz="1550" spc="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stock</a:t>
            </a:r>
            <a:endParaRPr sz="1550">
              <a:latin typeface="Times New Roman"/>
              <a:cs typeface="Times New Roman"/>
            </a:endParaRPr>
          </a:p>
          <a:p>
            <a:pPr marL="459740">
              <a:lnSpc>
                <a:spcPts val="1845"/>
              </a:lnSpc>
              <a:tabLst>
                <a:tab pos="683260" algn="l"/>
              </a:tabLst>
            </a:pPr>
            <a:r>
              <a:rPr dirty="0" sz="1550">
                <a:latin typeface="Times New Roman"/>
                <a:cs typeface="Times New Roman"/>
              </a:rPr>
              <a:t>-	</a:t>
            </a:r>
            <a:r>
              <a:rPr dirty="0" u="sng" sz="155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benefit from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preferred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dividends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(if</a:t>
            </a:r>
            <a:r>
              <a:rPr dirty="0" u="sng" sz="15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any)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dirty="0" sz="1550">
                <a:latin typeface="Times New Roman"/>
                <a:cs typeface="Times New Roman"/>
              </a:rPr>
              <a:t>- </a:t>
            </a:r>
            <a:r>
              <a:rPr dirty="0" sz="1550" spc="5">
                <a:latin typeface="Times New Roman"/>
                <a:cs typeface="Times New Roman"/>
              </a:rPr>
              <a:t>Noncontrolling </a:t>
            </a:r>
            <a:r>
              <a:rPr dirty="0" sz="1550">
                <a:latin typeface="Times New Roman"/>
                <a:cs typeface="Times New Roman"/>
              </a:rPr>
              <a:t>Interest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dbl" sz="155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 </a:t>
            </a:r>
            <a:r>
              <a:rPr dirty="0" u="dbl" sz="15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Comprehensive Income </a:t>
            </a:r>
            <a:r>
              <a:rPr dirty="0" u="dbl" sz="155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Common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883" y="187909"/>
            <a:ext cx="3633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Allocation </a:t>
            </a:r>
            <a:r>
              <a:rPr dirty="0" spc="-5"/>
              <a:t>of</a:t>
            </a:r>
            <a:r>
              <a:rPr dirty="0" spc="-65"/>
              <a:t> </a:t>
            </a:r>
            <a:r>
              <a:rPr dirty="0"/>
              <a:t>Taxes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508" y="1013205"/>
            <a:ext cx="8301355" cy="519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220" marR="378460" indent="-22415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In the </a:t>
            </a:r>
            <a:r>
              <a:rPr dirty="0" sz="1800" spc="-5">
                <a:latin typeface="Times New Roman"/>
                <a:cs typeface="Times New Roman"/>
              </a:rPr>
              <a:t>income statement </a:t>
            </a:r>
            <a:r>
              <a:rPr dirty="0" sz="1800">
                <a:latin typeface="Times New Roman"/>
                <a:cs typeface="Times New Roman"/>
              </a:rPr>
              <a:t>only one tax </a:t>
            </a:r>
            <a:r>
              <a:rPr dirty="0" sz="1800" spc="-5">
                <a:latin typeface="Times New Roman"/>
                <a:cs typeface="Times New Roman"/>
              </a:rPr>
              <a:t>number is </a:t>
            </a:r>
            <a:r>
              <a:rPr dirty="0" sz="1800">
                <a:latin typeface="Times New Roman"/>
                <a:cs typeface="Times New Roman"/>
              </a:rPr>
              <a:t>reported: It </a:t>
            </a:r>
            <a:r>
              <a:rPr dirty="0" sz="1800" spc="-5">
                <a:latin typeface="Times New Roman"/>
                <a:cs typeface="Times New Roman"/>
              </a:rPr>
              <a:t>must </a:t>
            </a:r>
            <a:r>
              <a:rPr dirty="0" sz="1800">
                <a:latin typeface="Times New Roman"/>
                <a:cs typeface="Times New Roman"/>
              </a:rPr>
              <a:t>be </a:t>
            </a:r>
            <a:r>
              <a:rPr dirty="0" sz="1800" i="1">
                <a:latin typeface="Times New Roman"/>
                <a:cs typeface="Times New Roman"/>
              </a:rPr>
              <a:t>allocated </a:t>
            </a:r>
            <a:r>
              <a:rPr dirty="0" sz="1800">
                <a:latin typeface="Times New Roman"/>
                <a:cs typeface="Times New Roman"/>
              </a:rPr>
              <a:t>to the  operating and financial components to put both on an after-tax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basis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 spc="-5">
                <a:latin typeface="Times New Roman"/>
                <a:cs typeface="Times New Roman"/>
              </a:rPr>
              <a:t>First, </a:t>
            </a:r>
            <a:r>
              <a:rPr dirty="0" sz="1800">
                <a:latin typeface="Times New Roman"/>
                <a:cs typeface="Times New Roman"/>
              </a:rPr>
              <a:t>calculate the tax benefit (</a:t>
            </a:r>
            <a:r>
              <a:rPr dirty="0" sz="1800" i="1">
                <a:latin typeface="Times New Roman"/>
                <a:cs typeface="Times New Roman"/>
              </a:rPr>
              <a:t>tax shield</a:t>
            </a:r>
            <a:r>
              <a:rPr dirty="0" sz="1800">
                <a:latin typeface="Times New Roman"/>
                <a:cs typeface="Times New Roman"/>
              </a:rPr>
              <a:t>) provided by deducting interest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expense</a:t>
            </a:r>
            <a:endParaRPr sz="1800">
              <a:latin typeface="Times New Roman"/>
              <a:cs typeface="Times New Roman"/>
            </a:endParaRPr>
          </a:p>
          <a:p>
            <a:pPr marL="2446655">
              <a:lnSpc>
                <a:spcPct val="100000"/>
              </a:lnSpc>
              <a:spcBef>
                <a:spcPts val="994"/>
              </a:spcBef>
            </a:pPr>
            <a:r>
              <a:rPr dirty="0" sz="1800">
                <a:latin typeface="Times New Roman"/>
                <a:cs typeface="Times New Roman"/>
              </a:rPr>
              <a:t>Tax Benefit = </a:t>
            </a:r>
            <a:r>
              <a:rPr dirty="0" sz="1800" spc="-5">
                <a:latin typeface="Times New Roman"/>
                <a:cs typeface="Times New Roman"/>
              </a:rPr>
              <a:t>Net </a:t>
            </a:r>
            <a:r>
              <a:rPr dirty="0" sz="1800">
                <a:latin typeface="Times New Roman"/>
                <a:cs typeface="Times New Roman"/>
              </a:rPr>
              <a:t>Interest Expense </a:t>
            </a:r>
            <a:r>
              <a:rPr dirty="0" sz="1800">
                <a:latin typeface="Cambria Math"/>
                <a:cs typeface="Cambria Math"/>
              </a:rPr>
              <a:t>× </a:t>
            </a:r>
            <a:r>
              <a:rPr dirty="0" sz="180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  <a:p>
            <a:pPr marL="236220" marR="5080">
              <a:lnSpc>
                <a:spcPct val="100000"/>
              </a:lnSpc>
              <a:spcBef>
                <a:spcPts val="1015"/>
              </a:spcBef>
            </a:pPr>
            <a:r>
              <a:rPr dirty="0" sz="1800" spc="-5">
                <a:latin typeface="Times New Roman"/>
                <a:cs typeface="Times New Roman"/>
              </a:rPr>
              <a:t>where </a:t>
            </a:r>
            <a:r>
              <a:rPr dirty="0" sz="1800">
                <a:latin typeface="Times New Roman"/>
                <a:cs typeface="Times New Roman"/>
              </a:rPr>
              <a:t>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i="1">
                <a:latin typeface="Times New Roman"/>
                <a:cs typeface="Times New Roman"/>
              </a:rPr>
              <a:t>marginal </a:t>
            </a:r>
            <a:r>
              <a:rPr dirty="0" sz="1800">
                <a:latin typeface="Times New Roman"/>
                <a:cs typeface="Times New Roman"/>
              </a:rPr>
              <a:t>(not </a:t>
            </a:r>
            <a:r>
              <a:rPr dirty="0" sz="1800" i="1">
                <a:latin typeface="Times New Roman"/>
                <a:cs typeface="Times New Roman"/>
              </a:rPr>
              <a:t>effective</a:t>
            </a:r>
            <a:r>
              <a:rPr dirty="0" sz="1800">
                <a:latin typeface="Times New Roman"/>
                <a:cs typeface="Times New Roman"/>
              </a:rPr>
              <a:t>) tax rate. The </a:t>
            </a:r>
            <a:r>
              <a:rPr dirty="0" sz="1800" i="1">
                <a:latin typeface="Times New Roman"/>
                <a:cs typeface="Times New Roman"/>
              </a:rPr>
              <a:t>statutory </a:t>
            </a:r>
            <a:r>
              <a:rPr dirty="0" sz="1800">
                <a:latin typeface="Times New Roman"/>
                <a:cs typeface="Times New Roman"/>
              </a:rPr>
              <a:t>rate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usually the </a:t>
            </a:r>
            <a:r>
              <a:rPr dirty="0" sz="1800" spc="-5">
                <a:latin typeface="Times New Roman"/>
                <a:cs typeface="Times New Roman"/>
              </a:rPr>
              <a:t>marginal  </a:t>
            </a:r>
            <a:r>
              <a:rPr dirty="0" sz="1800">
                <a:latin typeface="Times New Roman"/>
                <a:cs typeface="Times New Roman"/>
              </a:rPr>
              <a:t>rate.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The after-tax net interest expense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is:</a:t>
            </a:r>
            <a:endParaRPr sz="1800">
              <a:latin typeface="Times New Roman"/>
              <a:cs typeface="Times New Roman"/>
            </a:endParaRPr>
          </a:p>
          <a:p>
            <a:pPr marL="1388745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Times New Roman"/>
                <a:cs typeface="Times New Roman"/>
              </a:rPr>
              <a:t>After-tax </a:t>
            </a:r>
            <a:r>
              <a:rPr dirty="0" sz="1800" spc="-5">
                <a:latin typeface="Times New Roman"/>
                <a:cs typeface="Times New Roman"/>
              </a:rPr>
              <a:t>Net </a:t>
            </a:r>
            <a:r>
              <a:rPr dirty="0" sz="1800">
                <a:latin typeface="Times New Roman"/>
                <a:cs typeface="Times New Roman"/>
              </a:rPr>
              <a:t>Interest Expense </a:t>
            </a:r>
            <a:r>
              <a:rPr dirty="0" sz="1800" spc="-5">
                <a:latin typeface="Times New Roman"/>
                <a:cs typeface="Times New Roman"/>
              </a:rPr>
              <a:t>= Net </a:t>
            </a:r>
            <a:r>
              <a:rPr dirty="0" sz="1800">
                <a:latin typeface="Times New Roman"/>
                <a:cs typeface="Times New Roman"/>
              </a:rPr>
              <a:t>Interest Expense </a:t>
            </a:r>
            <a:r>
              <a:rPr dirty="0" sz="1800" spc="-5">
                <a:latin typeface="Cambria Math"/>
                <a:cs typeface="Cambria Math"/>
              </a:rPr>
              <a:t>× </a:t>
            </a:r>
            <a:r>
              <a:rPr dirty="0" sz="1800" spc="-5">
                <a:latin typeface="Times New Roman"/>
                <a:cs typeface="Times New Roman"/>
              </a:rPr>
              <a:t>(1-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36220" marR="29845" indent="-224154">
              <a:lnSpc>
                <a:spcPct val="100000"/>
              </a:lnSpc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From the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deduct both the </a:t>
            </a:r>
            <a:r>
              <a:rPr dirty="0" sz="1800" i="1">
                <a:latin typeface="Times New Roman"/>
                <a:cs typeface="Times New Roman"/>
              </a:rPr>
              <a:t>total tax </a:t>
            </a:r>
            <a:r>
              <a:rPr dirty="0" sz="1800">
                <a:latin typeface="Times New Roman"/>
                <a:cs typeface="Times New Roman"/>
              </a:rPr>
              <a:t>and the </a:t>
            </a:r>
            <a:r>
              <a:rPr dirty="0" sz="1800" i="1">
                <a:latin typeface="Times New Roman"/>
                <a:cs typeface="Times New Roman"/>
              </a:rPr>
              <a:t>tax benefit</a:t>
            </a:r>
            <a:r>
              <a:rPr dirty="0" sz="1800">
                <a:latin typeface="Times New Roman"/>
                <a:cs typeface="Times New Roman"/>
              </a:rPr>
              <a:t>, to capture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what  the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would have been, after tax, had there been no financing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activities.</a:t>
            </a:r>
            <a:endParaRPr sz="18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Times New Roman"/>
                <a:cs typeface="Times New Roman"/>
              </a:rPr>
              <a:t>Tax on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= Tax Expense as Reported + </a:t>
            </a:r>
            <a:r>
              <a:rPr dirty="0" sz="1800" spc="-5">
                <a:latin typeface="Times New Roman"/>
                <a:cs typeface="Times New Roman"/>
              </a:rPr>
              <a:t>(Net </a:t>
            </a:r>
            <a:r>
              <a:rPr dirty="0" sz="1800">
                <a:latin typeface="Times New Roman"/>
                <a:cs typeface="Times New Roman"/>
              </a:rPr>
              <a:t>Interest Expense </a:t>
            </a:r>
            <a:r>
              <a:rPr dirty="0" sz="1800">
                <a:latin typeface="Cambria Math"/>
                <a:cs typeface="Cambria Math"/>
              </a:rPr>
              <a:t>×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36220" marR="161925" indent="-224154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To the net financial expense add the tax benefit, because its net effect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attributable</a:t>
            </a:r>
            <a:r>
              <a:rPr dirty="0" sz="1800" spc="-1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  the financing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activities.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880" y="339293"/>
            <a:ext cx="4951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Big Picture </a:t>
            </a:r>
            <a:r>
              <a:rPr dirty="0"/>
              <a:t>for this</a:t>
            </a:r>
            <a:r>
              <a:rPr dirty="0" spc="-40"/>
              <a:t> </a:t>
            </a:r>
            <a:r>
              <a:rPr dirty="0" spc="-5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4686"/>
            <a:ext cx="6826884" cy="3470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Before statements are analyzed they must be reformulated</a:t>
            </a:r>
            <a:r>
              <a:rPr dirty="0" sz="2000" spc="-204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to  “sharpen the </a:t>
            </a:r>
            <a:r>
              <a:rPr dirty="0" sz="2000" spc="-5" b="1">
                <a:latin typeface="Times New Roman"/>
                <a:cs typeface="Times New Roman"/>
              </a:rPr>
              <a:t>lens </a:t>
            </a:r>
            <a:r>
              <a:rPr dirty="0" sz="2000" b="1">
                <a:latin typeface="Times New Roman"/>
                <a:cs typeface="Times New Roman"/>
              </a:rPr>
              <a:t>on the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business”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marR="1803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The key to reformulation is the separation of operating</a:t>
            </a:r>
            <a:r>
              <a:rPr dirty="0" sz="2000" spc="-2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  financing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activities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lvl="1" marL="1186180" marR="1148080" indent="-238125"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"/>
              <a:tabLst>
                <a:tab pos="1160780" algn="l"/>
              </a:tabLst>
            </a:pPr>
            <a:r>
              <a:rPr dirty="0" sz="2000" b="1">
                <a:latin typeface="Times New Roman"/>
                <a:cs typeface="Times New Roman"/>
              </a:rPr>
              <a:t>It’s the operating activities that add</a:t>
            </a:r>
            <a:r>
              <a:rPr dirty="0" sz="2000" spc="-1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value  in a </a:t>
            </a:r>
            <a:r>
              <a:rPr dirty="0" sz="2000" spc="-5" b="1">
                <a:latin typeface="Times New Roman"/>
                <a:cs typeface="Times New Roman"/>
              </a:rPr>
              <a:t>business, so </a:t>
            </a:r>
            <a:r>
              <a:rPr dirty="0" sz="2000" b="1">
                <a:latin typeface="Times New Roman"/>
                <a:cs typeface="Times New Roman"/>
              </a:rPr>
              <a:t>don’t confuse them </a:t>
            </a:r>
            <a:r>
              <a:rPr dirty="0" sz="2000" spc="-5" b="1">
                <a:latin typeface="Times New Roman"/>
                <a:cs typeface="Times New Roman"/>
              </a:rPr>
              <a:t>with  </a:t>
            </a:r>
            <a:r>
              <a:rPr dirty="0" sz="2000" b="1">
                <a:latin typeface="Times New Roman"/>
                <a:cs typeface="Times New Roman"/>
              </a:rPr>
              <a:t>the financing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activities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565785">
              <a:lnSpc>
                <a:spcPct val="100000"/>
              </a:lnSpc>
            </a:pPr>
            <a:r>
              <a:rPr dirty="0" sz="2200" spc="-5" b="1" i="1">
                <a:latin typeface="Times New Roman"/>
                <a:cs typeface="Times New Roman"/>
              </a:rPr>
              <a:t>Chapter 8 provides the</a:t>
            </a:r>
            <a:r>
              <a:rPr dirty="0" sz="2200" spc="-1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design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883" y="187909"/>
            <a:ext cx="3633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Allocation </a:t>
            </a:r>
            <a:r>
              <a:rPr dirty="0" spc="-5"/>
              <a:t>of</a:t>
            </a:r>
            <a:r>
              <a:rPr dirty="0" spc="-65"/>
              <a:t> </a:t>
            </a:r>
            <a:r>
              <a:rPr dirty="0"/>
              <a:t>Taxes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508" y="1219961"/>
            <a:ext cx="8406130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36220" marR="5080" indent="-22415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36854" algn="l"/>
              </a:tabLst>
            </a:pPr>
            <a:r>
              <a:rPr dirty="0" sz="1800" spc="-5">
                <a:latin typeface="Times New Roman"/>
                <a:cs typeface="Times New Roman"/>
              </a:rPr>
              <a:t>Firms </a:t>
            </a:r>
            <a:r>
              <a:rPr dirty="0" sz="1800">
                <a:latin typeface="Times New Roman"/>
                <a:cs typeface="Times New Roman"/>
              </a:rPr>
              <a:t>are taxed on a schedule of tax rates, depending on the </a:t>
            </a:r>
            <a:r>
              <a:rPr dirty="0" sz="1800" spc="-5">
                <a:latin typeface="Times New Roman"/>
                <a:cs typeface="Times New Roman"/>
              </a:rPr>
              <a:t>size </a:t>
            </a:r>
            <a:r>
              <a:rPr dirty="0" sz="1800">
                <a:latin typeface="Times New Roman"/>
                <a:cs typeface="Times New Roman"/>
              </a:rPr>
              <a:t>of their </a:t>
            </a:r>
            <a:r>
              <a:rPr dirty="0" sz="1800" spc="-5">
                <a:latin typeface="Times New Roman"/>
                <a:cs typeface="Times New Roman"/>
              </a:rPr>
              <a:t>income.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tax  rate used in the calculation (of tax allocation)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b="1" i="1">
                <a:latin typeface="Times New Roman"/>
                <a:cs typeface="Times New Roman"/>
              </a:rPr>
              <a:t>marginal tax rate</a:t>
            </a:r>
            <a:r>
              <a:rPr dirty="0" sz="1800">
                <a:latin typeface="Times New Roman"/>
                <a:cs typeface="Times New Roman"/>
              </a:rPr>
              <a:t>, the highest rate at  which </a:t>
            </a:r>
            <a:r>
              <a:rPr dirty="0" sz="1800" spc="-5">
                <a:latin typeface="Times New Roman"/>
                <a:cs typeface="Times New Roman"/>
              </a:rPr>
              <a:t>income is </a:t>
            </a:r>
            <a:r>
              <a:rPr dirty="0" sz="1800">
                <a:latin typeface="Times New Roman"/>
                <a:cs typeface="Times New Roman"/>
              </a:rPr>
              <a:t>taxed, for interest expense reduces taxes at this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rate.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b="1" i="1">
                <a:latin typeface="Times New Roman"/>
                <a:cs typeface="Times New Roman"/>
              </a:rPr>
              <a:t>effective tax </a:t>
            </a:r>
            <a:r>
              <a:rPr dirty="0" sz="1800" spc="-5" b="1" i="1">
                <a:latin typeface="Times New Roman"/>
                <a:cs typeface="Times New Roman"/>
              </a:rPr>
              <a:t>rate </a:t>
            </a:r>
            <a:r>
              <a:rPr dirty="0" sz="1800">
                <a:latin typeface="Times New Roman"/>
                <a:cs typeface="Times New Roman"/>
              </a:rPr>
              <a:t>reflects the benefits of tax planning arise from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operations:</a:t>
            </a:r>
            <a:endParaRPr sz="18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1800"/>
              </a:spcBef>
            </a:pPr>
            <a:r>
              <a:rPr dirty="0" sz="1800" i="1">
                <a:latin typeface="Times New Roman"/>
                <a:cs typeface="Times New Roman"/>
              </a:rPr>
              <a:t>Effective tax </a:t>
            </a:r>
            <a:r>
              <a:rPr dirty="0" sz="1800" spc="-5" i="1">
                <a:latin typeface="Times New Roman"/>
                <a:cs typeface="Times New Roman"/>
              </a:rPr>
              <a:t>rate for</a:t>
            </a:r>
            <a:r>
              <a:rPr dirty="0" sz="1800" spc="-55" i="1">
                <a:latin typeface="Times New Roman"/>
                <a:cs typeface="Times New Roman"/>
              </a:rPr>
              <a:t> </a:t>
            </a:r>
            <a:r>
              <a:rPr dirty="0" sz="1800" spc="-5" i="1">
                <a:latin typeface="Times New Roman"/>
                <a:cs typeface="Times New Roman"/>
              </a:rPr>
              <a:t>operation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508" y="3462020"/>
            <a:ext cx="177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844" y="3619627"/>
            <a:ext cx="8274050" cy="0"/>
          </a:xfrm>
          <a:custGeom>
            <a:avLst/>
            <a:gdLst/>
            <a:ahLst/>
            <a:cxnLst/>
            <a:rect l="l" t="t" r="r" b="b"/>
            <a:pathLst>
              <a:path w="8274050" h="0">
                <a:moveTo>
                  <a:pt x="0" y="0"/>
                </a:moveTo>
                <a:lnTo>
                  <a:pt x="827377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64763" y="3308096"/>
            <a:ext cx="2306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mbria Math"/>
                <a:cs typeface="Cambria Math"/>
              </a:rPr>
              <a:t>𝑇𝑎𝑥 </a:t>
            </a:r>
            <a:r>
              <a:rPr dirty="0" sz="1600" spc="-5">
                <a:latin typeface="Cambria Math"/>
                <a:cs typeface="Cambria Math"/>
              </a:rPr>
              <a:t>𝑜𝑛 𝑜𝑝𝑒𝑟𝑎𝑡𝑖𝑛𝑔</a:t>
            </a:r>
            <a:r>
              <a:rPr dirty="0" sz="1600" spc="6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𝑖𝑛𝑐𝑜𝑚𝑒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296" y="3597351"/>
            <a:ext cx="82956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𝑂𝑝𝑒𝑟𝑎𝑡𝑖𝑛𝑔 𝑖𝑛𝑐𝑜𝑚𝑒 </a:t>
            </a:r>
            <a:r>
              <a:rPr dirty="0" sz="1600" spc="-10">
                <a:latin typeface="Cambria Math"/>
                <a:cs typeface="Cambria Math"/>
              </a:rPr>
              <a:t>𝑏𝑒𝑓𝑜𝑟𝑒 </a:t>
            </a:r>
            <a:r>
              <a:rPr dirty="0" sz="1600" spc="5">
                <a:latin typeface="Cambria Math"/>
                <a:cs typeface="Cambria Math"/>
              </a:rPr>
              <a:t>𝑡𝑎𝑥, </a:t>
            </a:r>
            <a:r>
              <a:rPr dirty="0" sz="1600" spc="-5">
                <a:latin typeface="Cambria Math"/>
                <a:cs typeface="Cambria Math"/>
              </a:rPr>
              <a:t>𝑒𝑞𝑢𝑖𝑡𝑦 </a:t>
            </a:r>
            <a:r>
              <a:rPr dirty="0" sz="1600">
                <a:latin typeface="Cambria Math"/>
                <a:cs typeface="Cambria Math"/>
              </a:rPr>
              <a:t>𝑖𝑛𝑐𝑜𝑚𝑒, </a:t>
            </a:r>
            <a:r>
              <a:rPr dirty="0" sz="1600" spc="-10">
                <a:latin typeface="Cambria Math"/>
                <a:cs typeface="Cambria Math"/>
              </a:rPr>
              <a:t>𝑎𝑛𝑑 </a:t>
            </a:r>
            <a:r>
              <a:rPr dirty="0" sz="1600" spc="-5">
                <a:latin typeface="Cambria Math"/>
                <a:cs typeface="Cambria Math"/>
              </a:rPr>
              <a:t>𝑒𝑥𝑡𝑟𝑎𝑜𝑟𝑑𝑖𝑛𝑎𝑟𝑦 </a:t>
            </a:r>
            <a:r>
              <a:rPr dirty="0" sz="1600" spc="-10">
                <a:latin typeface="Cambria Math"/>
                <a:cs typeface="Cambria Math"/>
              </a:rPr>
              <a:t>𝑎𝑛𝑑 </a:t>
            </a:r>
            <a:r>
              <a:rPr dirty="0" sz="1600" spc="-5">
                <a:latin typeface="Cambria Math"/>
                <a:cs typeface="Cambria Math"/>
              </a:rPr>
              <a:t>𝑑𝑖𝑟𝑡𝑦 − </a:t>
            </a:r>
            <a:r>
              <a:rPr dirty="0" sz="1600" spc="-10">
                <a:latin typeface="Cambria Math"/>
                <a:cs typeface="Cambria Math"/>
              </a:rPr>
              <a:t>𝑠𝑢𝑟𝑝𝑙𝑢𝑠</a:t>
            </a:r>
            <a:r>
              <a:rPr dirty="0" sz="1600" spc="3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𝑖𝑡𝑚𝑒𝑠</a:t>
            </a:r>
            <a:endParaRPr sz="1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50" y="188721"/>
            <a:ext cx="71932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78330" marR="5080" indent="-1866264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Top-down and </a:t>
            </a:r>
            <a:r>
              <a:rPr dirty="0" sz="2400"/>
              <a:t>Bottom-up </a:t>
            </a:r>
            <a:r>
              <a:rPr dirty="0" sz="2400" spc="-5"/>
              <a:t>Methods </a:t>
            </a:r>
            <a:r>
              <a:rPr dirty="0" sz="2400"/>
              <a:t>for Tax </a:t>
            </a:r>
            <a:r>
              <a:rPr dirty="0" sz="2400" spc="-5"/>
              <a:t>Allocation:  </a:t>
            </a:r>
            <a:r>
              <a:rPr dirty="0" sz="2400"/>
              <a:t>Statutory </a:t>
            </a:r>
            <a:r>
              <a:rPr dirty="0" sz="2400" spc="-5"/>
              <a:t>Tax Rate </a:t>
            </a:r>
            <a:r>
              <a:rPr dirty="0" sz="2400"/>
              <a:t>=</a:t>
            </a:r>
            <a:r>
              <a:rPr dirty="0" sz="2400" spc="-15"/>
              <a:t> </a:t>
            </a:r>
            <a:r>
              <a:rPr dirty="0" sz="2400"/>
              <a:t>35%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76371" y="1207388"/>
            <a:ext cx="1304925" cy="4641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2715">
              <a:lnSpc>
                <a:spcPts val="1730"/>
              </a:lnSpc>
              <a:spcBef>
                <a:spcPts val="95"/>
              </a:spcBef>
            </a:pPr>
            <a:r>
              <a:rPr dirty="0" sz="1600" b="1">
                <a:latin typeface="Times New Roman"/>
                <a:cs typeface="Times New Roman"/>
              </a:rPr>
              <a:t>Top-down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dirty="0" sz="1600" spc="-5" b="1">
                <a:latin typeface="Times New Roman"/>
                <a:cs typeface="Times New Roman"/>
              </a:rPr>
              <a:t>Tax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Allocation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2621" y="1207388"/>
            <a:ext cx="1307465" cy="4641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3365">
              <a:lnSpc>
                <a:spcPts val="173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Bottom-up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dirty="0" sz="1600" b="1">
                <a:latin typeface="Times New Roman"/>
                <a:cs typeface="Times New Roman"/>
              </a:rPr>
              <a:t>Tax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Allocation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" y="1207388"/>
            <a:ext cx="1644650" cy="1830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8440">
              <a:lnSpc>
                <a:spcPts val="173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GAAP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dirty="0" sz="1600" spc="-5" b="1">
                <a:latin typeface="Times New Roman"/>
                <a:cs typeface="Times New Roman"/>
              </a:rPr>
              <a:t>Income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Statement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  <a:spcBef>
                <a:spcPts val="1155"/>
              </a:spcBef>
            </a:pPr>
            <a:r>
              <a:rPr dirty="0" sz="1600">
                <a:latin typeface="Times New Roman"/>
                <a:cs typeface="Times New Roman"/>
              </a:rPr>
              <a:t>Revenue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540"/>
              </a:lnSpc>
              <a:spcBef>
                <a:spcPts val="175"/>
              </a:spcBef>
            </a:pPr>
            <a:r>
              <a:rPr dirty="0" sz="1600" spc="-5">
                <a:latin typeface="Times New Roman"/>
                <a:cs typeface="Times New Roman"/>
              </a:rPr>
              <a:t>Operating </a:t>
            </a:r>
            <a:r>
              <a:rPr dirty="0" sz="1600">
                <a:latin typeface="Times New Roman"/>
                <a:cs typeface="Times New Roman"/>
              </a:rPr>
              <a:t>expenses  </a:t>
            </a:r>
            <a:r>
              <a:rPr dirty="0" sz="1600" spc="-5">
                <a:latin typeface="Times New Roman"/>
                <a:cs typeface="Times New Roman"/>
              </a:rPr>
              <a:t>Interest </a:t>
            </a:r>
            <a:r>
              <a:rPr dirty="0" sz="1600">
                <a:latin typeface="Times New Roman"/>
                <a:cs typeface="Times New Roman"/>
              </a:rPr>
              <a:t>expense 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>
                <a:latin typeface="Times New Roman"/>
                <a:cs typeface="Times New Roman"/>
              </a:rPr>
              <a:t>before </a:t>
            </a:r>
            <a:r>
              <a:rPr dirty="0" sz="1600" spc="-5">
                <a:latin typeface="Times New Roman"/>
                <a:cs typeface="Times New Roman"/>
              </a:rPr>
              <a:t>tax 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 spc="-5">
                <a:latin typeface="Times New Roman"/>
                <a:cs typeface="Times New Roman"/>
              </a:rPr>
              <a:t>tax </a:t>
            </a:r>
            <a:r>
              <a:rPr dirty="0" sz="1600">
                <a:latin typeface="Times New Roman"/>
                <a:cs typeface="Times New Roman"/>
              </a:rPr>
              <a:t>expense  </a:t>
            </a:r>
            <a:r>
              <a:rPr dirty="0" sz="1600" spc="-5">
                <a:latin typeface="Times New Roman"/>
                <a:cs typeface="Times New Roman"/>
              </a:rPr>
              <a:t>Net income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0551" y="1792986"/>
            <a:ext cx="644525" cy="12446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31115">
              <a:lnSpc>
                <a:spcPct val="80000"/>
              </a:lnSpc>
              <a:spcBef>
                <a:spcPts val="480"/>
              </a:spcBef>
            </a:pPr>
            <a:r>
              <a:rPr dirty="0" sz="1600" spc="-5">
                <a:latin typeface="Times New Roman"/>
                <a:cs typeface="Times New Roman"/>
              </a:rPr>
              <a:t>$4,000  </a:t>
            </a:r>
            <a:r>
              <a:rPr dirty="0" sz="1600" spc="-5">
                <a:latin typeface="Times New Roman"/>
                <a:cs typeface="Times New Roman"/>
              </a:rPr>
              <a:t>(3,400)</a:t>
            </a: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ts val="1345"/>
              </a:lnSpc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(100)</a:t>
            </a:r>
            <a:endParaRPr sz="1600">
              <a:latin typeface="Times New Roman"/>
              <a:cs typeface="Times New Roman"/>
            </a:endParaRPr>
          </a:p>
          <a:p>
            <a:pPr marL="254635">
              <a:lnSpc>
                <a:spcPts val="1535"/>
              </a:lnSpc>
            </a:pPr>
            <a:r>
              <a:rPr dirty="0" sz="160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  <a:p>
            <a:pPr marL="190500">
              <a:lnSpc>
                <a:spcPts val="1535"/>
              </a:lnSpc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0)</a:t>
            </a: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ts val="1730"/>
              </a:lnSpc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$350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5904" y="3353816"/>
            <a:ext cx="619125" cy="6591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r" marL="12700" marR="5080" indent="69850">
              <a:lnSpc>
                <a:spcPct val="80000"/>
              </a:lnSpc>
              <a:spcBef>
                <a:spcPts val="480"/>
              </a:spcBef>
            </a:pPr>
            <a:r>
              <a:rPr dirty="0" sz="1600">
                <a:latin typeface="Times New Roman"/>
                <a:cs typeface="Times New Roman"/>
              </a:rPr>
              <a:t>$4000 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(3,40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sz="1600" spc="-5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algn="r" marR="55244">
              <a:lnSpc>
                <a:spcPts val="1535"/>
              </a:lnSpc>
            </a:pPr>
            <a:r>
              <a:rPr dirty="0" sz="1600" spc="-5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0551" y="3353816"/>
            <a:ext cx="2359025" cy="854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Revenue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540"/>
              </a:lnSpc>
              <a:spcBef>
                <a:spcPts val="175"/>
              </a:spcBef>
            </a:pPr>
            <a:r>
              <a:rPr dirty="0" sz="1600" spc="-5">
                <a:latin typeface="Times New Roman"/>
                <a:cs typeface="Times New Roman"/>
              </a:rPr>
              <a:t>Operating expenses  Operating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 spc="-5">
                <a:latin typeface="Times New Roman"/>
                <a:cs typeface="Times New Roman"/>
              </a:rPr>
              <a:t>before tax  Tax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expense: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4425" y="4133799"/>
            <a:ext cx="1103630" cy="854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$150</a:t>
            </a:r>
            <a:endParaRPr sz="1600">
              <a:latin typeface="Times New Roman"/>
              <a:cs typeface="Times New Roman"/>
            </a:endParaRPr>
          </a:p>
          <a:p>
            <a:pPr marL="39370">
              <a:lnSpc>
                <a:spcPts val="1730"/>
              </a:lnSpc>
              <a:tabLst>
                <a:tab pos="649605" algn="l"/>
              </a:tabLst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85</a:t>
            </a:r>
            <a:r>
              <a:rPr dirty="0" sz="1600" spc="-5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614045">
              <a:lnSpc>
                <a:spcPct val="100000"/>
              </a:lnSpc>
              <a:spcBef>
                <a:spcPts val="1155"/>
              </a:spcBef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</a:t>
            </a:r>
            <a:r>
              <a:rPr dirty="0" u="sng" sz="1600" spc="-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415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7163" y="5304790"/>
            <a:ext cx="2213610" cy="85471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2700" marR="875665">
              <a:lnSpc>
                <a:spcPts val="1540"/>
              </a:lnSpc>
              <a:spcBef>
                <a:spcPts val="464"/>
              </a:spcBef>
            </a:pPr>
            <a:r>
              <a:rPr dirty="0" sz="1600" spc="-5">
                <a:latin typeface="Times New Roman"/>
                <a:cs typeface="Times New Roman"/>
              </a:rPr>
              <a:t>Net </a:t>
            </a:r>
            <a:r>
              <a:rPr dirty="0" sz="1600" spc="-10">
                <a:latin typeface="Times New Roman"/>
                <a:cs typeface="Times New Roman"/>
              </a:rPr>
              <a:t>income  </a:t>
            </a:r>
            <a:r>
              <a:rPr dirty="0" sz="1600" spc="-5">
                <a:latin typeface="Times New Roman"/>
                <a:cs typeface="Times New Roman"/>
              </a:rPr>
              <a:t>Interest expense  Tax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benefit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dirty="0" sz="1600" spc="-5">
                <a:latin typeface="Times New Roman"/>
                <a:cs typeface="Times New Roman"/>
              </a:rPr>
              <a:t>Operating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 spc="-5">
                <a:latin typeface="Times New Roman"/>
                <a:cs typeface="Times New Roman"/>
              </a:rPr>
              <a:t>after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tax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2621" y="5304790"/>
            <a:ext cx="1208405" cy="854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86765">
              <a:lnSpc>
                <a:spcPts val="173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$350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600">
                <a:latin typeface="Times New Roman"/>
                <a:cs typeface="Times New Roman"/>
              </a:rPr>
              <a:t>$100</a:t>
            </a:r>
            <a:endParaRPr sz="1600">
              <a:latin typeface="Times New Roman"/>
              <a:cs typeface="Times New Roman"/>
            </a:endParaRPr>
          </a:p>
          <a:p>
            <a:pPr marL="61594">
              <a:lnSpc>
                <a:spcPts val="1535"/>
              </a:lnSpc>
              <a:tabLst>
                <a:tab pos="773430" algn="l"/>
                <a:tab pos="977265" algn="l"/>
              </a:tabLst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35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65</a:t>
            </a:r>
            <a:endParaRPr sz="1600">
              <a:latin typeface="Times New Roman"/>
              <a:cs typeface="Times New Roman"/>
            </a:endParaRPr>
          </a:p>
          <a:p>
            <a:pPr marL="767080">
              <a:lnSpc>
                <a:spcPts val="1730"/>
              </a:lnSpc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$415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6219" y="3602177"/>
            <a:ext cx="2233930" cy="10013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C00000"/>
                </a:solidFill>
                <a:latin typeface="Times New Roman"/>
                <a:cs typeface="Times New Roman"/>
              </a:rPr>
              <a:t>The top-down </a:t>
            </a:r>
            <a:r>
              <a:rPr dirty="0" sz="1600" spc="-10" i="1">
                <a:solidFill>
                  <a:srgbClr val="C00000"/>
                </a:solidFill>
                <a:latin typeface="Times New Roman"/>
                <a:cs typeface="Times New Roman"/>
              </a:rPr>
              <a:t>approach  </a:t>
            </a:r>
            <a:r>
              <a:rPr dirty="0" sz="1600" spc="-5" i="1">
                <a:solidFill>
                  <a:srgbClr val="C00000"/>
                </a:solidFill>
                <a:latin typeface="Times New Roman"/>
                <a:cs typeface="Times New Roman"/>
              </a:rPr>
              <a:t>adjusts the </a:t>
            </a:r>
            <a:r>
              <a:rPr dirty="0" sz="1600" spc="-10" i="1">
                <a:solidFill>
                  <a:srgbClr val="C00000"/>
                </a:solidFill>
                <a:latin typeface="Times New Roman"/>
                <a:cs typeface="Times New Roman"/>
              </a:rPr>
              <a:t>reported </a:t>
            </a:r>
            <a:r>
              <a:rPr dirty="0" sz="1600" spc="-5" i="1">
                <a:solidFill>
                  <a:srgbClr val="C00000"/>
                </a:solidFill>
                <a:latin typeface="Times New Roman"/>
                <a:cs typeface="Times New Roman"/>
              </a:rPr>
              <a:t>tax for  which applies to financing  activities.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935" y="4133799"/>
            <a:ext cx="4575175" cy="1251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16200">
              <a:lnSpc>
                <a:spcPts val="173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Tax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reported</a:t>
            </a:r>
            <a:endParaRPr sz="1600">
              <a:latin typeface="Times New Roman"/>
              <a:cs typeface="Times New Roman"/>
            </a:endParaRPr>
          </a:p>
          <a:p>
            <a:pPr marL="2977515" marR="81280" indent="-361315">
              <a:lnSpc>
                <a:spcPts val="1540"/>
              </a:lnSpc>
              <a:spcBef>
                <a:spcPts val="180"/>
              </a:spcBef>
            </a:pPr>
            <a:r>
              <a:rPr dirty="0" sz="1600" spc="-5">
                <a:latin typeface="Times New Roman"/>
                <a:cs typeface="Times New Roman"/>
              </a:rPr>
              <a:t>Tax benefit </a:t>
            </a:r>
            <a:r>
              <a:rPr dirty="0" sz="1600">
                <a:latin typeface="Times New Roman"/>
                <a:cs typeface="Times New Roman"/>
              </a:rPr>
              <a:t>for </a:t>
            </a:r>
            <a:r>
              <a:rPr dirty="0" sz="1600" spc="-5">
                <a:latin typeface="Times New Roman"/>
                <a:cs typeface="Times New Roman"/>
              </a:rPr>
              <a:t>interest  ($100 x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0.35)</a:t>
            </a:r>
            <a:endParaRPr sz="1600">
              <a:latin typeface="Times New Roman"/>
              <a:cs typeface="Times New Roman"/>
            </a:endParaRPr>
          </a:p>
          <a:p>
            <a:pPr marL="2374265">
              <a:lnSpc>
                <a:spcPts val="1545"/>
              </a:lnSpc>
            </a:pPr>
            <a:r>
              <a:rPr dirty="0" sz="1600" spc="-5">
                <a:latin typeface="Times New Roman"/>
                <a:cs typeface="Times New Roman"/>
              </a:rPr>
              <a:t>Operating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 spc="-5">
                <a:latin typeface="Times New Roman"/>
                <a:cs typeface="Times New Roman"/>
              </a:rPr>
              <a:t>after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tax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The bottom-up </a:t>
            </a:r>
            <a:r>
              <a:rPr dirty="0" sz="1600" spc="-10" i="1">
                <a:solidFill>
                  <a:srgbClr val="990000"/>
                </a:solidFill>
                <a:latin typeface="Times New Roman"/>
                <a:cs typeface="Times New Roman"/>
              </a:rPr>
              <a:t>approach </a:t>
            </a: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works</a:t>
            </a:r>
            <a:r>
              <a:rPr dirty="0" sz="1600" spc="5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up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935" y="5359730"/>
            <a:ext cx="307975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 i="1">
                <a:solidFill>
                  <a:srgbClr val="990000"/>
                </a:solidFill>
                <a:latin typeface="Times New Roman"/>
                <a:cs typeface="Times New Roman"/>
              </a:rPr>
              <a:t>from </a:t>
            </a: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the bottom line, NI, and  </a:t>
            </a: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calculates operating income after-tax  as NI adjusted for the after-tax  financing component of net</a:t>
            </a:r>
            <a:r>
              <a:rPr dirty="0" sz="1600" spc="10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990000"/>
                </a:solidFill>
                <a:latin typeface="Times New Roman"/>
                <a:cs typeface="Times New Roman"/>
              </a:rPr>
              <a:t>income.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989" y="206502"/>
            <a:ext cx="55575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GAAP </a:t>
            </a:r>
            <a:r>
              <a:rPr dirty="0" spc="-5"/>
              <a:t>Income Statement: </a:t>
            </a:r>
            <a:r>
              <a:rPr dirty="0" spc="-10"/>
              <a:t>Nike,</a:t>
            </a:r>
            <a:r>
              <a:rPr dirty="0" spc="9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1415796" y="696468"/>
            <a:ext cx="6353556" cy="5766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930" y="188721"/>
            <a:ext cx="728281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Starting </a:t>
            </a:r>
            <a:r>
              <a:rPr dirty="0" sz="2400" spc="-5"/>
              <a:t>Point for Income </a:t>
            </a:r>
            <a:r>
              <a:rPr dirty="0" sz="2400"/>
              <a:t>Statement Reformulation:  Identify Comprehensive Income from </a:t>
            </a:r>
            <a:r>
              <a:rPr dirty="0" sz="2400" spc="-5"/>
              <a:t>Equity</a:t>
            </a:r>
            <a:r>
              <a:rPr dirty="0" sz="2400" spc="-80"/>
              <a:t> </a:t>
            </a:r>
            <a:r>
              <a:rPr dirty="0" sz="2400"/>
              <a:t>Statement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4592" y="1187196"/>
            <a:ext cx="6324600" cy="510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3385" y="5465826"/>
            <a:ext cx="800100" cy="360045"/>
          </a:xfrm>
          <a:custGeom>
            <a:avLst/>
            <a:gdLst/>
            <a:ahLst/>
            <a:cxnLst/>
            <a:rect l="l" t="t" r="r" b="b"/>
            <a:pathLst>
              <a:path w="800100" h="360045">
                <a:moveTo>
                  <a:pt x="0" y="59943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740155" y="0"/>
                </a:lnTo>
                <a:lnTo>
                  <a:pt x="763506" y="4704"/>
                </a:lnTo>
                <a:lnTo>
                  <a:pt x="782558" y="17541"/>
                </a:lnTo>
                <a:lnTo>
                  <a:pt x="795395" y="36593"/>
                </a:lnTo>
                <a:lnTo>
                  <a:pt x="800100" y="59943"/>
                </a:lnTo>
                <a:lnTo>
                  <a:pt x="800100" y="299720"/>
                </a:lnTo>
                <a:lnTo>
                  <a:pt x="795395" y="323054"/>
                </a:lnTo>
                <a:lnTo>
                  <a:pt x="782558" y="342107"/>
                </a:lnTo>
                <a:lnTo>
                  <a:pt x="763506" y="354953"/>
                </a:lnTo>
                <a:lnTo>
                  <a:pt x="740155" y="359664"/>
                </a:lnTo>
                <a:lnTo>
                  <a:pt x="59943" y="359664"/>
                </a:lnTo>
                <a:lnTo>
                  <a:pt x="36593" y="354953"/>
                </a:lnTo>
                <a:lnTo>
                  <a:pt x="17541" y="342107"/>
                </a:lnTo>
                <a:lnTo>
                  <a:pt x="4704" y="323054"/>
                </a:lnTo>
                <a:lnTo>
                  <a:pt x="0" y="299720"/>
                </a:lnTo>
                <a:lnTo>
                  <a:pt x="0" y="59943"/>
                </a:lnTo>
                <a:close/>
              </a:path>
            </a:pathLst>
          </a:custGeom>
          <a:ln w="19049">
            <a:solidFill>
              <a:srgbClr val="99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69456" y="4748910"/>
            <a:ext cx="2390775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Analysis of the equity statement 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is a </a:t>
            </a:r>
            <a:r>
              <a:rPr dirty="0" sz="1400" spc="-10" i="1">
                <a:solidFill>
                  <a:srgbClr val="C00000"/>
                </a:solidFill>
                <a:latin typeface="Times New Roman"/>
                <a:cs typeface="Times New Roman"/>
              </a:rPr>
              <a:t>prerequisite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for the  </a:t>
            </a:r>
            <a:r>
              <a:rPr dirty="0" sz="1400" spc="-5" i="1">
                <a:solidFill>
                  <a:srgbClr val="C00000"/>
                </a:solidFill>
                <a:latin typeface="Times New Roman"/>
                <a:cs typeface="Times New Roman"/>
              </a:rPr>
              <a:t>reformulation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of the income  statement, for that </a:t>
            </a:r>
            <a:r>
              <a:rPr dirty="0" sz="1400" spc="-5" i="1">
                <a:solidFill>
                  <a:srgbClr val="C00000"/>
                </a:solidFill>
                <a:latin typeface="Times New Roman"/>
                <a:cs typeface="Times New Roman"/>
              </a:rPr>
              <a:t>reformulation  identifies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dirty-surplus </a:t>
            </a:r>
            <a:r>
              <a:rPr dirty="0" sz="1400" spc="-5" i="1">
                <a:solidFill>
                  <a:srgbClr val="C00000"/>
                </a:solidFill>
                <a:latin typeface="Times New Roman"/>
                <a:cs typeface="Times New Roman"/>
              </a:rPr>
              <a:t>items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that  have to be </a:t>
            </a:r>
            <a:r>
              <a:rPr dirty="0" sz="1400" spc="-5" i="1">
                <a:solidFill>
                  <a:srgbClr val="C00000"/>
                </a:solidFill>
                <a:latin typeface="Times New Roman"/>
                <a:cs typeface="Times New Roman"/>
              </a:rPr>
              <a:t>brought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into the  income</a:t>
            </a:r>
            <a:r>
              <a:rPr dirty="0" sz="1400" spc="-20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C00000"/>
                </a:solidFill>
                <a:latin typeface="Times New Roman"/>
                <a:cs typeface="Times New Roman"/>
              </a:rPr>
              <a:t>statement.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264" y="234441"/>
            <a:ext cx="5712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Reformulated </a:t>
            </a:r>
            <a:r>
              <a:rPr dirty="0" sz="2400" spc="-5"/>
              <a:t>Income </a:t>
            </a:r>
            <a:r>
              <a:rPr dirty="0" sz="2400"/>
              <a:t>Statement: Nike,</a:t>
            </a:r>
            <a:r>
              <a:rPr dirty="0" sz="2400" spc="-90"/>
              <a:t> </a:t>
            </a:r>
            <a:r>
              <a:rPr dirty="0" sz="2400" spc="-5"/>
              <a:t>Inc.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667" y="809244"/>
            <a:ext cx="2044064" cy="245745"/>
          </a:xfrm>
          <a:custGeom>
            <a:avLst/>
            <a:gdLst/>
            <a:ahLst/>
            <a:cxnLst/>
            <a:rect l="l" t="t" r="r" b="b"/>
            <a:pathLst>
              <a:path w="2044064" h="245744">
                <a:moveTo>
                  <a:pt x="0" y="245363"/>
                </a:moveTo>
                <a:lnTo>
                  <a:pt x="2043683" y="245363"/>
                </a:lnTo>
                <a:lnTo>
                  <a:pt x="2043683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017" y="837692"/>
            <a:ext cx="12179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(in millions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-45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dollars)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39" y="1037844"/>
            <a:ext cx="6553200" cy="5497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85915" y="1066927"/>
            <a:ext cx="236791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Dirty-surplus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items have been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brought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into the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statement so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the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“bottom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line”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number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is the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comp.</a:t>
            </a:r>
            <a:r>
              <a:rPr dirty="0" sz="1200" spc="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income.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Times New Roman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355600" marR="3111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reformulation distinguishes  operating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income that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comes  from sales from operating 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income that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does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not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come from  sales.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This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distinction gives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a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clean measure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of the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profit 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margin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from sales and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of the 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effective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tax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rate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operating  income. Operating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income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from  items reported net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tax are  separately</a:t>
            </a:r>
            <a:r>
              <a:rPr dirty="0" sz="1200" spc="1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identified.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Times New Roman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355600" marR="1143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20">
                <a:solidFill>
                  <a:srgbClr val="990000"/>
                </a:solidFill>
                <a:latin typeface="Times New Roman"/>
                <a:cs typeface="Times New Roman"/>
              </a:rPr>
              <a:t>Taxes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have been allocated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using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federal and state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statutory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rates 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(35%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fed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+ 1.3%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state) from 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footnote. </a:t>
            </a:r>
            <a:r>
              <a:rPr dirty="0" sz="1200" spc="-15">
                <a:solidFill>
                  <a:srgbClr val="990000"/>
                </a:solidFill>
                <a:latin typeface="Times New Roman"/>
                <a:cs typeface="Times New Roman"/>
              </a:rPr>
              <a:t>Nike’s </a:t>
            </a:r>
            <a:r>
              <a:rPr dirty="0" sz="1200" spc="-10">
                <a:solidFill>
                  <a:srgbClr val="990000"/>
                </a:solidFill>
                <a:latin typeface="Times New Roman"/>
                <a:cs typeface="Times New Roman"/>
              </a:rPr>
              <a:t>effective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tax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rate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OI from sales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for 2010:  612.5/2,523.2 = 24.19%</a:t>
            </a:r>
            <a:r>
              <a:rPr dirty="0" sz="1200" spc="-7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&lt;36.3%  because operations attract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tax 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concessions.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Times New Roman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355600" marR="28384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Detail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on </a:t>
            </a:r>
            <a:r>
              <a:rPr dirty="0" sz="1200" spc="-5">
                <a:solidFill>
                  <a:srgbClr val="990000"/>
                </a:solidFill>
                <a:latin typeface="Times New Roman"/>
                <a:cs typeface="Times New Roman"/>
              </a:rPr>
              <a:t>expenses has been  discovered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in the</a:t>
            </a:r>
            <a:r>
              <a:rPr dirty="0" sz="1200" spc="-2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90000"/>
                </a:solidFill>
                <a:latin typeface="Times New Roman"/>
                <a:cs typeface="Times New Roman"/>
              </a:rPr>
              <a:t>footnotes.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773" y="339293"/>
            <a:ext cx="43757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Strategic Income</a:t>
            </a:r>
            <a:r>
              <a:rPr dirty="0" spc="-70"/>
              <a:t> </a:t>
            </a:r>
            <a:r>
              <a:rPr dirty="0"/>
              <a:t>Statements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084" y="1426209"/>
            <a:ext cx="7452359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 marR="309245" indent="-1841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Reformulated </a:t>
            </a:r>
            <a:r>
              <a:rPr dirty="0" sz="1800" b="1">
                <a:latin typeface="Times New Roman"/>
                <a:cs typeface="Times New Roman"/>
              </a:rPr>
              <a:t>income </a:t>
            </a:r>
            <a:r>
              <a:rPr dirty="0" sz="1800" spc="-5" b="1">
                <a:latin typeface="Times New Roman"/>
                <a:cs typeface="Times New Roman"/>
              </a:rPr>
              <a:t>statements show how </a:t>
            </a:r>
            <a:r>
              <a:rPr dirty="0" sz="1800" b="1">
                <a:latin typeface="Times New Roman"/>
                <a:cs typeface="Times New Roman"/>
              </a:rPr>
              <a:t>the firm’s </a:t>
            </a:r>
            <a:r>
              <a:rPr dirty="0" sz="1800" spc="-5" b="1">
                <a:latin typeface="Times New Roman"/>
                <a:cs typeface="Times New Roman"/>
              </a:rPr>
              <a:t>strategy </a:t>
            </a:r>
            <a:r>
              <a:rPr dirty="0" sz="1800" b="1">
                <a:latin typeface="Times New Roman"/>
                <a:cs typeface="Times New Roman"/>
              </a:rPr>
              <a:t>generates  </a:t>
            </a:r>
            <a:r>
              <a:rPr dirty="0" sz="1800" spc="-5" b="1">
                <a:latin typeface="Times New Roman"/>
                <a:cs typeface="Times New Roman"/>
              </a:rPr>
              <a:t>earnings:</a:t>
            </a:r>
            <a:endParaRPr sz="1800">
              <a:latin typeface="Times New Roman"/>
              <a:cs typeface="Times New Roman"/>
            </a:endParaRPr>
          </a:p>
          <a:p>
            <a:pPr marL="198755" indent="-13589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9390" algn="l"/>
              </a:tabLst>
            </a:pPr>
            <a:r>
              <a:rPr dirty="0" sz="1800" b="1">
                <a:latin typeface="Times New Roman"/>
                <a:cs typeface="Times New Roman"/>
              </a:rPr>
              <a:t>How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b="1">
                <a:latin typeface="Times New Roman"/>
                <a:cs typeface="Times New Roman"/>
              </a:rPr>
              <a:t>firm grows </a:t>
            </a:r>
            <a:r>
              <a:rPr dirty="0" sz="1800" spc="-5" b="1">
                <a:latin typeface="Times New Roman"/>
                <a:cs typeface="Times New Roman"/>
              </a:rPr>
              <a:t>earnings through </a:t>
            </a:r>
            <a:r>
              <a:rPr dirty="0" sz="1800" b="1">
                <a:latin typeface="Times New Roman"/>
                <a:cs typeface="Times New Roman"/>
              </a:rPr>
              <a:t>sales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growth</a:t>
            </a:r>
            <a:endParaRPr sz="1800">
              <a:latin typeface="Times New Roman"/>
              <a:cs typeface="Times New Roman"/>
            </a:endParaRPr>
          </a:p>
          <a:p>
            <a:pPr marL="198755" indent="-13589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9390" algn="l"/>
              </a:tabLst>
            </a:pPr>
            <a:r>
              <a:rPr dirty="0" sz="1800" b="1">
                <a:latin typeface="Times New Roman"/>
                <a:cs typeface="Times New Roman"/>
              </a:rPr>
              <a:t>How </a:t>
            </a:r>
            <a:r>
              <a:rPr dirty="0" sz="1800" spc="-5" b="1">
                <a:latin typeface="Times New Roman"/>
                <a:cs typeface="Times New Roman"/>
              </a:rPr>
              <a:t>sales </a:t>
            </a:r>
            <a:r>
              <a:rPr dirty="0" sz="1800" b="1">
                <a:latin typeface="Times New Roman"/>
                <a:cs typeface="Times New Roman"/>
              </a:rPr>
              <a:t>are </a:t>
            </a:r>
            <a:r>
              <a:rPr dirty="0" sz="1800" spc="-5" b="1">
                <a:latin typeface="Times New Roman"/>
                <a:cs typeface="Times New Roman"/>
              </a:rPr>
              <a:t>translated </a:t>
            </a:r>
            <a:r>
              <a:rPr dirty="0" sz="1800" b="1">
                <a:latin typeface="Times New Roman"/>
                <a:cs typeface="Times New Roman"/>
              </a:rPr>
              <a:t>into operating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income</a:t>
            </a:r>
            <a:endParaRPr sz="1800">
              <a:latin typeface="Times New Roman"/>
              <a:cs typeface="Times New Roman"/>
            </a:endParaRPr>
          </a:p>
          <a:p>
            <a:pPr marL="198755" indent="-13589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199390" algn="l"/>
              </a:tabLst>
            </a:pPr>
            <a:r>
              <a:rPr dirty="0" sz="1800" b="1">
                <a:latin typeface="Times New Roman"/>
                <a:cs typeface="Times New Roman"/>
              </a:rPr>
              <a:t>How </a:t>
            </a:r>
            <a:r>
              <a:rPr dirty="0" sz="1800" spc="-5" b="1">
                <a:latin typeface="Times New Roman"/>
                <a:cs typeface="Times New Roman"/>
              </a:rPr>
              <a:t>the financing </a:t>
            </a:r>
            <a:r>
              <a:rPr dirty="0" sz="1800" b="1">
                <a:latin typeface="Times New Roman"/>
                <a:cs typeface="Times New Roman"/>
              </a:rPr>
              <a:t>strategy affects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shareholders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A useful </a:t>
            </a:r>
            <a:r>
              <a:rPr dirty="0" sz="1800" b="1">
                <a:latin typeface="Times New Roman"/>
                <a:cs typeface="Times New Roman"/>
              </a:rPr>
              <a:t>metric: </a:t>
            </a:r>
            <a:r>
              <a:rPr dirty="0" sz="1800" spc="-5" b="1">
                <a:latin typeface="Times New Roman"/>
                <a:cs typeface="Times New Roman"/>
              </a:rPr>
              <a:t>Residual </a:t>
            </a:r>
            <a:r>
              <a:rPr dirty="0" sz="1800" b="1">
                <a:latin typeface="Times New Roman"/>
                <a:cs typeface="Times New Roman"/>
              </a:rPr>
              <a:t>Operating </a:t>
            </a:r>
            <a:r>
              <a:rPr dirty="0" sz="1800" spc="-5" b="1">
                <a:latin typeface="Times New Roman"/>
                <a:cs typeface="Times New Roman"/>
              </a:rPr>
              <a:t>Income </a:t>
            </a:r>
            <a:r>
              <a:rPr dirty="0" sz="1800" b="1">
                <a:latin typeface="Times New Roman"/>
                <a:cs typeface="Times New Roman"/>
              </a:rPr>
              <a:t>(ReOI)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114425">
              <a:lnSpc>
                <a:spcPct val="100000"/>
              </a:lnSpc>
            </a:pPr>
            <a:r>
              <a:rPr dirty="0" sz="2250" spc="-45">
                <a:latin typeface="Times New Roman"/>
                <a:cs typeface="Times New Roman"/>
              </a:rPr>
              <a:t>ReOI </a:t>
            </a:r>
            <a:r>
              <a:rPr dirty="0" baseline="-20833" sz="2400" spc="-15">
                <a:latin typeface="Times New Roman"/>
                <a:cs typeface="Times New Roman"/>
              </a:rPr>
              <a:t>t</a:t>
            </a:r>
            <a:r>
              <a:rPr dirty="0" baseline="-20833" sz="2400" spc="-142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</a:t>
            </a:r>
            <a:r>
              <a:rPr dirty="0" sz="2250">
                <a:latin typeface="Times New Roman"/>
                <a:cs typeface="Times New Roman"/>
              </a:rPr>
              <a:t> </a:t>
            </a:r>
            <a:r>
              <a:rPr dirty="0" sz="2250" spc="35">
                <a:latin typeface="Times New Roman"/>
                <a:cs typeface="Times New Roman"/>
              </a:rPr>
              <a:t>OI</a:t>
            </a:r>
            <a:r>
              <a:rPr dirty="0" baseline="-20833" sz="2400" spc="52">
                <a:latin typeface="Times New Roman"/>
                <a:cs typeface="Times New Roman"/>
              </a:rPr>
              <a:t>t </a:t>
            </a:r>
            <a:r>
              <a:rPr dirty="0" sz="2250">
                <a:latin typeface="Symbol"/>
                <a:cs typeface="Symbol"/>
              </a:rPr>
              <a:t></a:t>
            </a:r>
            <a:r>
              <a:rPr dirty="0" sz="2250">
                <a:latin typeface="Times New Roman"/>
                <a:cs typeface="Times New Roman"/>
              </a:rPr>
              <a:t> </a:t>
            </a:r>
            <a:r>
              <a:rPr dirty="0" sz="2250" spc="10">
                <a:latin typeface="Times New Roman"/>
                <a:cs typeface="Times New Roman"/>
              </a:rPr>
              <a:t>(</a:t>
            </a:r>
            <a:r>
              <a:rPr dirty="0" sz="2400" spc="10" i="1">
                <a:latin typeface="Symbol"/>
                <a:cs typeface="Symbol"/>
              </a:rPr>
              <a:t></a:t>
            </a:r>
            <a:r>
              <a:rPr dirty="0" sz="2400" spc="10" i="1">
                <a:latin typeface="Times New Roman"/>
                <a:cs typeface="Times New Roman"/>
              </a:rPr>
              <a:t> </a:t>
            </a:r>
            <a:r>
              <a:rPr dirty="0" sz="2250" spc="10">
                <a:latin typeface="Symbol"/>
                <a:cs typeface="Symbol"/>
              </a:rPr>
              <a:t></a:t>
            </a:r>
            <a:r>
              <a:rPr dirty="0" sz="2250" spc="10">
                <a:latin typeface="Times New Roman"/>
                <a:cs typeface="Times New Roman"/>
              </a:rPr>
              <a:t>1)NOA</a:t>
            </a:r>
            <a:r>
              <a:rPr dirty="0" baseline="-20833" sz="2400" spc="15">
                <a:latin typeface="Times New Roman"/>
                <a:cs typeface="Times New Roman"/>
              </a:rPr>
              <a:t>t-1</a:t>
            </a:r>
            <a:endParaRPr baseline="-20833"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2480"/>
              </a:spcBef>
            </a:pPr>
            <a:r>
              <a:rPr dirty="0" sz="1800" b="1">
                <a:latin typeface="Times New Roman"/>
                <a:cs typeface="Times New Roman"/>
              </a:rPr>
              <a:t>Here, </a:t>
            </a:r>
            <a:r>
              <a:rPr dirty="0" sz="1800" spc="-5" b="1">
                <a:latin typeface="Times New Roman"/>
                <a:cs typeface="Times New Roman"/>
              </a:rPr>
              <a:t>OI is operating </a:t>
            </a:r>
            <a:r>
              <a:rPr dirty="0" sz="1800" b="1">
                <a:latin typeface="Times New Roman"/>
                <a:cs typeface="Times New Roman"/>
              </a:rPr>
              <a:t>income from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b="1">
                <a:latin typeface="Times New Roman"/>
                <a:cs typeface="Times New Roman"/>
              </a:rPr>
              <a:t>reformulated income statement,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NOA is </a:t>
            </a:r>
            <a:r>
              <a:rPr dirty="0" sz="1800" spc="-5" b="1">
                <a:latin typeface="Times New Roman"/>
                <a:cs typeface="Times New Roman"/>
              </a:rPr>
              <a:t>net </a:t>
            </a:r>
            <a:r>
              <a:rPr dirty="0" sz="1800" b="1">
                <a:latin typeface="Times New Roman"/>
                <a:cs typeface="Times New Roman"/>
              </a:rPr>
              <a:t>operating </a:t>
            </a:r>
            <a:r>
              <a:rPr dirty="0" sz="1800" spc="-5" b="1">
                <a:latin typeface="Times New Roman"/>
                <a:cs typeface="Times New Roman"/>
              </a:rPr>
              <a:t>assets </a:t>
            </a:r>
            <a:r>
              <a:rPr dirty="0" sz="1800" b="1">
                <a:latin typeface="Times New Roman"/>
                <a:cs typeface="Times New Roman"/>
              </a:rPr>
              <a:t>at </a:t>
            </a:r>
            <a:r>
              <a:rPr dirty="0" sz="1800" spc="-5" b="1">
                <a:latin typeface="Times New Roman"/>
                <a:cs typeface="Times New Roman"/>
              </a:rPr>
              <a:t>the beginning </a:t>
            </a:r>
            <a:r>
              <a:rPr dirty="0" sz="1800" b="1">
                <a:latin typeface="Times New Roman"/>
                <a:cs typeface="Times New Roman"/>
              </a:rPr>
              <a:t>of the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year.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81280" marR="314960" indent="-18415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Value added in operations: </a:t>
            </a:r>
            <a:r>
              <a:rPr dirty="0" sz="1800" b="1">
                <a:latin typeface="Times New Roman"/>
                <a:cs typeface="Times New Roman"/>
              </a:rPr>
              <a:t>How are </a:t>
            </a:r>
            <a:r>
              <a:rPr dirty="0" sz="1800" spc="-5" b="1">
                <a:latin typeface="Times New Roman"/>
                <a:cs typeface="Times New Roman"/>
              </a:rPr>
              <a:t>operations adding </a:t>
            </a:r>
            <a:r>
              <a:rPr dirty="0" sz="1800" b="1">
                <a:latin typeface="Times New Roman"/>
                <a:cs typeface="Times New Roman"/>
              </a:rPr>
              <a:t>value to </a:t>
            </a:r>
            <a:r>
              <a:rPr dirty="0" sz="1800" spc="-5" b="1">
                <a:latin typeface="Times New Roman"/>
                <a:cs typeface="Times New Roman"/>
              </a:rPr>
              <a:t>the book  value </a:t>
            </a:r>
            <a:r>
              <a:rPr dirty="0" sz="1800" b="1">
                <a:latin typeface="Times New Roman"/>
                <a:cs typeface="Times New Roman"/>
              </a:rPr>
              <a:t>of operations?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692" y="198500"/>
            <a:ext cx="5721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Strategic Income Statement: Dell</a:t>
            </a:r>
            <a:r>
              <a:rPr dirty="0" spc="4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1322832" y="812291"/>
            <a:ext cx="6342888" cy="5565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253" y="371297"/>
            <a:ext cx="65932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Value Added </a:t>
            </a:r>
            <a:r>
              <a:rPr dirty="0" sz="2400"/>
              <a:t>to Strategic </a:t>
            </a:r>
            <a:r>
              <a:rPr dirty="0" sz="2400" spc="-5"/>
              <a:t>Balance </a:t>
            </a:r>
            <a:r>
              <a:rPr dirty="0" sz="2400"/>
              <a:t>Sheets: Dell</a:t>
            </a:r>
            <a:r>
              <a:rPr dirty="0" sz="2400" spc="-40"/>
              <a:t> </a:t>
            </a:r>
            <a:r>
              <a:rPr dirty="0" sz="2400"/>
              <a:t>Inc.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1961" y="1205611"/>
            <a:ext cx="7178675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0660" indent="-12509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Times New Roman"/>
              <a:buChar char="•"/>
              <a:tabLst>
                <a:tab pos="201295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Dell’s strategic </a:t>
            </a:r>
            <a:r>
              <a:rPr dirty="0" sz="2000" b="1">
                <a:latin typeface="Times New Roman"/>
                <a:cs typeface="Times New Roman"/>
              </a:rPr>
              <a:t>balance reports $9.032 </a:t>
            </a:r>
            <a:r>
              <a:rPr dirty="0" sz="2000" spc="-5" b="1">
                <a:latin typeface="Times New Roman"/>
                <a:cs typeface="Times New Roman"/>
              </a:rPr>
              <a:t>billion </a:t>
            </a:r>
            <a:r>
              <a:rPr dirty="0" sz="2000" b="1">
                <a:latin typeface="Times New Roman"/>
                <a:cs typeface="Times New Roman"/>
              </a:rPr>
              <a:t>in </a:t>
            </a:r>
            <a:r>
              <a:rPr dirty="0" sz="2000" spc="-5" b="1">
                <a:latin typeface="Times New Roman"/>
                <a:cs typeface="Times New Roman"/>
              </a:rPr>
              <a:t>net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financial</a:t>
            </a:r>
            <a:endParaRPr sz="2000">
              <a:latin typeface="Times New Roman"/>
              <a:cs typeface="Times New Roman"/>
            </a:endParaRPr>
          </a:p>
          <a:p>
            <a:pPr marL="200660">
              <a:lnSpc>
                <a:spcPct val="100000"/>
              </a:lnSpc>
              <a:tabLst>
                <a:tab pos="1064895" algn="l"/>
              </a:tabLst>
            </a:pPr>
            <a:r>
              <a:rPr dirty="0" sz="2000" b="1">
                <a:latin typeface="Times New Roman"/>
                <a:cs typeface="Times New Roman"/>
              </a:rPr>
              <a:t>assets:	These add no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value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00660" indent="-125095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01295" algn="l"/>
              </a:tabLst>
            </a:pPr>
            <a:r>
              <a:rPr dirty="0" sz="2000" b="1">
                <a:latin typeface="Times New Roman"/>
                <a:cs typeface="Times New Roman"/>
              </a:rPr>
              <a:t>But value is added in the operating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activities:</a:t>
            </a:r>
            <a:endParaRPr sz="2000">
              <a:latin typeface="Times New Roman"/>
              <a:cs typeface="Times New Roman"/>
            </a:endParaRPr>
          </a:p>
          <a:p>
            <a:pPr marL="1196975">
              <a:lnSpc>
                <a:spcPct val="100000"/>
              </a:lnSpc>
              <a:spcBef>
                <a:spcPts val="1605"/>
              </a:spcBef>
            </a:pPr>
            <a:r>
              <a:rPr dirty="0" sz="2100" spc="-50">
                <a:latin typeface="Times New Roman"/>
                <a:cs typeface="Times New Roman"/>
              </a:rPr>
              <a:t>ReOI </a:t>
            </a:r>
            <a:r>
              <a:rPr dirty="0" baseline="-21072" sz="2175">
                <a:latin typeface="Times New Roman"/>
                <a:cs typeface="Times New Roman"/>
              </a:rPr>
              <a:t>t </a:t>
            </a:r>
            <a:r>
              <a:rPr dirty="0" sz="2100" spc="-10">
                <a:latin typeface="Symbol"/>
                <a:cs typeface="Symbol"/>
              </a:rPr>
              <a:t>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30">
                <a:latin typeface="Times New Roman"/>
                <a:cs typeface="Times New Roman"/>
              </a:rPr>
              <a:t>OI</a:t>
            </a:r>
            <a:r>
              <a:rPr dirty="0" baseline="-21072" sz="2175" spc="44">
                <a:latin typeface="Times New Roman"/>
                <a:cs typeface="Times New Roman"/>
              </a:rPr>
              <a:t>t </a:t>
            </a:r>
            <a:r>
              <a:rPr dirty="0" sz="2100" spc="-10">
                <a:latin typeface="Symbol"/>
                <a:cs typeface="Symbol"/>
              </a:rPr>
              <a:t></a:t>
            </a:r>
            <a:r>
              <a:rPr dirty="0" sz="2100" spc="-434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(</a:t>
            </a:r>
            <a:r>
              <a:rPr dirty="0" sz="2200" spc="10" i="1">
                <a:latin typeface="Symbol"/>
                <a:cs typeface="Symbol"/>
              </a:rPr>
              <a:t></a:t>
            </a:r>
            <a:r>
              <a:rPr dirty="0" sz="2200" spc="10" i="1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Symbol"/>
                <a:cs typeface="Symbol"/>
              </a:rPr>
              <a:t></a:t>
            </a:r>
            <a:r>
              <a:rPr dirty="0" sz="2100" spc="5">
                <a:latin typeface="Times New Roman"/>
                <a:cs typeface="Times New Roman"/>
              </a:rPr>
              <a:t>1)NOA</a:t>
            </a:r>
            <a:r>
              <a:rPr dirty="0" baseline="-21072" sz="2175" spc="7">
                <a:latin typeface="Times New Roman"/>
                <a:cs typeface="Times New Roman"/>
              </a:rPr>
              <a:t>t-1</a:t>
            </a:r>
            <a:endParaRPr baseline="-21072" sz="217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For </a:t>
            </a:r>
            <a:r>
              <a:rPr dirty="0" sz="2000" spc="-5" b="1">
                <a:latin typeface="Times New Roman"/>
                <a:cs typeface="Times New Roman"/>
              </a:rPr>
              <a:t>Dell (with </a:t>
            </a:r>
            <a:r>
              <a:rPr dirty="0" sz="2000" b="1">
                <a:latin typeface="Times New Roman"/>
                <a:cs typeface="Times New Roman"/>
              </a:rPr>
              <a:t>a required return of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9%),</a:t>
            </a:r>
            <a:endParaRPr sz="2000">
              <a:latin typeface="Times New Roman"/>
              <a:cs typeface="Times New Roman"/>
            </a:endParaRPr>
          </a:p>
          <a:p>
            <a:pPr marL="1221740">
              <a:lnSpc>
                <a:spcPts val="2125"/>
              </a:lnSpc>
              <a:spcBef>
                <a:spcPts val="1745"/>
              </a:spcBef>
              <a:tabLst>
                <a:tab pos="2141220" algn="l"/>
              </a:tabLst>
            </a:pPr>
            <a:r>
              <a:rPr dirty="0" sz="2100" spc="-20">
                <a:latin typeface="Times New Roman"/>
                <a:cs typeface="Times New Roman"/>
              </a:rPr>
              <a:t>ReOI	</a:t>
            </a:r>
            <a:r>
              <a:rPr dirty="0" sz="2100" spc="15">
                <a:latin typeface="Symbol"/>
                <a:cs typeface="Symbol"/>
              </a:rPr>
              <a:t></a:t>
            </a:r>
            <a:r>
              <a:rPr dirty="0" sz="2100" spc="-10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$2,656</a:t>
            </a:r>
            <a:r>
              <a:rPr dirty="0" sz="2100" spc="-1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Symbol"/>
                <a:cs typeface="Symbol"/>
              </a:rPr>
              <a:t></a:t>
            </a:r>
            <a:r>
              <a:rPr dirty="0" sz="2100" spc="-165">
                <a:latin typeface="Times New Roman"/>
                <a:cs typeface="Times New Roman"/>
              </a:rPr>
              <a:t> </a:t>
            </a:r>
            <a:r>
              <a:rPr dirty="0" sz="2100" spc="20">
                <a:latin typeface="Times New Roman"/>
                <a:cs typeface="Times New Roman"/>
              </a:rPr>
              <a:t>(0.09</a:t>
            </a:r>
            <a:endParaRPr sz="2100">
              <a:latin typeface="Times New Roman"/>
              <a:cs typeface="Times New Roman"/>
            </a:endParaRPr>
          </a:p>
          <a:p>
            <a:pPr marL="1821814">
              <a:lnSpc>
                <a:spcPts val="685"/>
              </a:lnSpc>
            </a:pPr>
            <a:r>
              <a:rPr dirty="0" sz="900" spc="-25">
                <a:latin typeface="Times New Roman"/>
                <a:cs typeface="Times New Roman"/>
              </a:rPr>
              <a:t>2011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Dell’s </a:t>
            </a:r>
            <a:r>
              <a:rPr dirty="0" sz="2000" b="1">
                <a:latin typeface="Times New Roman"/>
                <a:cs typeface="Times New Roman"/>
              </a:rPr>
              <a:t>residual income from operations is greater than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operating</a:t>
            </a:r>
            <a:endParaRPr sz="2000">
              <a:latin typeface="Times New Roman"/>
              <a:cs typeface="Times New Roman"/>
            </a:endParaRPr>
          </a:p>
          <a:p>
            <a:pPr marL="20066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income: Value from negative net operating</a:t>
            </a:r>
            <a:r>
              <a:rPr dirty="0" sz="2000" spc="-1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assets!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253" y="371297"/>
            <a:ext cx="65932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Value Added </a:t>
            </a:r>
            <a:r>
              <a:rPr dirty="0" sz="2400"/>
              <a:t>to Strategic </a:t>
            </a:r>
            <a:r>
              <a:rPr dirty="0" sz="2400" spc="-5"/>
              <a:t>Balance </a:t>
            </a:r>
            <a:r>
              <a:rPr dirty="0" sz="2400"/>
              <a:t>Sheets: Dell</a:t>
            </a:r>
            <a:r>
              <a:rPr dirty="0" sz="2400" spc="-40"/>
              <a:t> </a:t>
            </a:r>
            <a:r>
              <a:rPr dirty="0" sz="2400"/>
              <a:t>Inc.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61263" y="1207134"/>
            <a:ext cx="7875270" cy="425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The negative net operating </a:t>
            </a:r>
            <a:r>
              <a:rPr dirty="0" sz="1800" spc="-5">
                <a:latin typeface="Times New Roman"/>
                <a:cs typeface="Times New Roman"/>
              </a:rPr>
              <a:t>assets means </a:t>
            </a:r>
            <a:r>
              <a:rPr dirty="0" sz="1800">
                <a:latin typeface="Times New Roman"/>
                <a:cs typeface="Times New Roman"/>
              </a:rPr>
              <a:t>that Dell effectively runs a float that  shareholders can invest elsewhere at 9%, and </a:t>
            </a:r>
            <a:r>
              <a:rPr dirty="0" sz="1800" spc="-5">
                <a:latin typeface="Times New Roman"/>
                <a:cs typeface="Times New Roman"/>
              </a:rPr>
              <a:t>this </a:t>
            </a:r>
            <a:r>
              <a:rPr dirty="0" sz="1800">
                <a:latin typeface="Times New Roman"/>
                <a:cs typeface="Times New Roman"/>
              </a:rPr>
              <a:t>value-adding feature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picked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up  in the residual operating </a:t>
            </a:r>
            <a:r>
              <a:rPr dirty="0" sz="1800" spc="-5">
                <a:latin typeface="Times New Roman"/>
                <a:cs typeface="Times New Roman"/>
              </a:rPr>
              <a:t>income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calculation.</a:t>
            </a:r>
            <a:endParaRPr sz="1800">
              <a:latin typeface="Times New Roman"/>
              <a:cs typeface="Times New Roman"/>
            </a:endParaRPr>
          </a:p>
          <a:p>
            <a:pPr marL="236220" marR="414020" indent="-236220">
              <a:lnSpc>
                <a:spcPct val="200000"/>
              </a:lnSpc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The reformulated statements identify </a:t>
            </a:r>
            <a:r>
              <a:rPr dirty="0" sz="1800" spc="-5">
                <a:latin typeface="Times New Roman"/>
                <a:cs typeface="Times New Roman"/>
              </a:rPr>
              <a:t>two </a:t>
            </a:r>
            <a:r>
              <a:rPr dirty="0" sz="1800">
                <a:latin typeface="Times New Roman"/>
                <a:cs typeface="Times New Roman"/>
              </a:rPr>
              <a:t>drivers of residual operating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income:  </a:t>
            </a:r>
            <a:r>
              <a:rPr dirty="0" sz="1800">
                <a:latin typeface="Times New Roman"/>
                <a:cs typeface="Times New Roman"/>
              </a:rPr>
              <a:t>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from trading with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customers</a:t>
            </a:r>
            <a:endParaRPr sz="1800">
              <a:latin typeface="Times New Roman"/>
              <a:cs typeface="Times New Roman"/>
            </a:endParaRPr>
          </a:p>
          <a:p>
            <a:pPr algn="ctr" marL="211454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  <a:p>
            <a:pPr algn="ctr" marL="20574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Times New Roman"/>
                <a:cs typeface="Times New Roman"/>
              </a:rPr>
              <a:t>Value of </a:t>
            </a:r>
            <a:r>
              <a:rPr dirty="0" sz="1800">
                <a:latin typeface="Times New Roman"/>
                <a:cs typeface="Times New Roman"/>
              </a:rPr>
              <a:t>strategically structuring operations to deliver 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float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buClr>
                <a:srgbClr val="001F5F"/>
              </a:buClr>
              <a:buChar char="•"/>
              <a:tabLst>
                <a:tab pos="236220" algn="l"/>
                <a:tab pos="236854" algn="l"/>
              </a:tabLst>
            </a:pPr>
            <a:r>
              <a:rPr dirty="0" sz="1800">
                <a:latin typeface="Times New Roman"/>
                <a:cs typeface="Times New Roman"/>
              </a:rPr>
              <a:t>Dell can grow residual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(ReOI)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by:</a:t>
            </a:r>
            <a:endParaRPr sz="1800">
              <a:latin typeface="Times New Roman"/>
              <a:cs typeface="Times New Roman"/>
            </a:endParaRPr>
          </a:p>
          <a:p>
            <a:pPr lvl="1" marL="497205" indent="-226060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Font typeface="Wingdings"/>
              <a:buChar char=""/>
              <a:tabLst>
                <a:tab pos="497840" algn="l"/>
              </a:tabLst>
            </a:pPr>
            <a:r>
              <a:rPr dirty="0" sz="1800">
                <a:latin typeface="Times New Roman"/>
                <a:cs typeface="Times New Roman"/>
              </a:rPr>
              <a:t>increasing sales &amp; </a:t>
            </a:r>
            <a:r>
              <a:rPr dirty="0" sz="1800" spc="-5">
                <a:latin typeface="Times New Roman"/>
                <a:cs typeface="Times New Roman"/>
              </a:rPr>
              <a:t>margins </a:t>
            </a:r>
            <a:r>
              <a:rPr dirty="0" sz="1800">
                <a:latin typeface="Times New Roman"/>
                <a:cs typeface="Times New Roman"/>
              </a:rPr>
              <a:t>to produce OI in the </a:t>
            </a:r>
            <a:r>
              <a:rPr dirty="0" sz="1800" spc="-5">
                <a:latin typeface="Times New Roman"/>
                <a:cs typeface="Times New Roman"/>
              </a:rPr>
              <a:t>income statement,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lvl="1" marL="497205" marR="685165" indent="-226060">
              <a:lnSpc>
                <a:spcPct val="100000"/>
              </a:lnSpc>
              <a:spcBef>
                <a:spcPts val="430"/>
              </a:spcBef>
              <a:buClr>
                <a:srgbClr val="001F5F"/>
              </a:buClr>
              <a:buFont typeface="Wingdings"/>
              <a:buChar char=""/>
              <a:tabLst>
                <a:tab pos="497840" algn="l"/>
              </a:tabLst>
            </a:pPr>
            <a:r>
              <a:rPr dirty="0" sz="1800">
                <a:latin typeface="Times New Roman"/>
                <a:cs typeface="Times New Roman"/>
              </a:rPr>
              <a:t>expanding the float in </a:t>
            </a:r>
            <a:r>
              <a:rPr dirty="0" sz="1800" spc="-5">
                <a:latin typeface="Times New Roman"/>
                <a:cs typeface="Times New Roman"/>
              </a:rPr>
              <a:t>its management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its relationships with  customers and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suppliers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985" y="382016"/>
            <a:ext cx="35026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Common </a:t>
            </a:r>
            <a:r>
              <a:rPr dirty="0" spc="-10"/>
              <a:t>Size</a:t>
            </a:r>
            <a:r>
              <a:rPr dirty="0" spc="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735" y="1181861"/>
            <a:ext cx="6770370" cy="4051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Comparison </a:t>
            </a:r>
            <a:r>
              <a:rPr dirty="0" sz="2400" b="1">
                <a:latin typeface="Times New Roman"/>
                <a:cs typeface="Times New Roman"/>
              </a:rPr>
              <a:t>to other firms </a:t>
            </a:r>
            <a:r>
              <a:rPr dirty="0" sz="2400" spc="-5" b="1">
                <a:latin typeface="Times New Roman"/>
                <a:cs typeface="Times New Roman"/>
              </a:rPr>
              <a:t>is </a:t>
            </a:r>
            <a:r>
              <a:rPr dirty="0" sz="2400" b="1">
                <a:latin typeface="Times New Roman"/>
                <a:cs typeface="Times New Roman"/>
              </a:rPr>
              <a:t>called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cross-sectional</a:t>
            </a:r>
            <a:endParaRPr sz="24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400" b="1">
                <a:latin typeface="Times New Roman"/>
                <a:cs typeface="Times New Roman"/>
              </a:rPr>
              <a:t>Common </a:t>
            </a:r>
            <a:r>
              <a:rPr dirty="0" sz="2400" spc="-5" b="1">
                <a:latin typeface="Times New Roman"/>
                <a:cs typeface="Times New Roman"/>
              </a:rPr>
              <a:t>size analysis </a:t>
            </a:r>
            <a:r>
              <a:rPr dirty="0" sz="2400" b="1">
                <a:latin typeface="Times New Roman"/>
                <a:cs typeface="Times New Roman"/>
              </a:rPr>
              <a:t>gives a ready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comparison: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Income Statement</a:t>
            </a:r>
            <a:endParaRPr sz="2400">
              <a:latin typeface="Times New Roman"/>
              <a:cs typeface="Times New Roman"/>
            </a:endParaRPr>
          </a:p>
          <a:p>
            <a:pPr lvl="1" marL="1277620" indent="-231140">
              <a:lnSpc>
                <a:spcPct val="100000"/>
              </a:lnSpc>
              <a:spcBef>
                <a:spcPts val="495"/>
              </a:spcBef>
              <a:buClr>
                <a:srgbClr val="00AFEF"/>
              </a:buClr>
              <a:buFont typeface="Wingdings"/>
              <a:buChar char=""/>
              <a:tabLst>
                <a:tab pos="1278255" algn="l"/>
              </a:tabLst>
            </a:pPr>
            <a:r>
              <a:rPr dirty="0" sz="2000" b="1">
                <a:latin typeface="Times New Roman"/>
                <a:cs typeface="Times New Roman"/>
              </a:rPr>
              <a:t>Each item/Total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revenues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AFEF"/>
              </a:buClr>
              <a:buFont typeface="Wingdings"/>
              <a:buChar char=""/>
            </a:pPr>
            <a:endParaRPr sz="24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Balance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Sheet</a:t>
            </a:r>
            <a:endParaRPr sz="2400">
              <a:latin typeface="Times New Roman"/>
              <a:cs typeface="Times New Roman"/>
            </a:endParaRPr>
          </a:p>
          <a:p>
            <a:pPr lvl="1" marL="1277620" indent="-231140">
              <a:lnSpc>
                <a:spcPct val="100000"/>
              </a:lnSpc>
              <a:spcBef>
                <a:spcPts val="500"/>
              </a:spcBef>
              <a:buClr>
                <a:srgbClr val="00AFEF"/>
              </a:buClr>
              <a:buFont typeface="Wingdings"/>
              <a:buChar char=""/>
              <a:tabLst>
                <a:tab pos="1278255" algn="l"/>
              </a:tabLst>
            </a:pPr>
            <a:r>
              <a:rPr dirty="0" sz="2000" b="1">
                <a:latin typeface="Times New Roman"/>
                <a:cs typeface="Times New Roman"/>
              </a:rPr>
              <a:t>Operating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items/Totals</a:t>
            </a:r>
            <a:endParaRPr sz="2000">
              <a:latin typeface="Times New Roman"/>
              <a:cs typeface="Times New Roman"/>
            </a:endParaRPr>
          </a:p>
          <a:p>
            <a:pPr lvl="1" marL="1277620" indent="-231140">
              <a:lnSpc>
                <a:spcPct val="100000"/>
              </a:lnSpc>
              <a:spcBef>
                <a:spcPts val="480"/>
              </a:spcBef>
              <a:buClr>
                <a:srgbClr val="00AFEF"/>
              </a:buClr>
              <a:buFont typeface="Wingdings"/>
              <a:buChar char=""/>
              <a:tabLst>
                <a:tab pos="1278255" algn="l"/>
              </a:tabLst>
            </a:pPr>
            <a:r>
              <a:rPr dirty="0" sz="2000" b="1">
                <a:latin typeface="Times New Roman"/>
                <a:cs typeface="Times New Roman"/>
              </a:rPr>
              <a:t>Financing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items/Totals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267" y="221742"/>
            <a:ext cx="43395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Standard Balance</a:t>
            </a:r>
            <a:r>
              <a:rPr dirty="0" spc="-20"/>
              <a:t> </a:t>
            </a:r>
            <a:r>
              <a:rPr dirty="0" spc="-5"/>
              <a:t>Sheet</a:t>
            </a:r>
          </a:p>
        </p:txBody>
      </p:sp>
      <p:sp>
        <p:nvSpPr>
          <p:cNvPr id="3" name="object 3"/>
          <p:cNvSpPr/>
          <p:nvPr/>
        </p:nvSpPr>
        <p:spPr>
          <a:xfrm>
            <a:off x="824483" y="773452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87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83" y="786334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87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97875" y="773452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 h="0">
                <a:moveTo>
                  <a:pt x="0" y="0"/>
                </a:moveTo>
                <a:lnTo>
                  <a:pt x="31238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7875" y="786334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 h="0">
                <a:moveTo>
                  <a:pt x="0" y="0"/>
                </a:moveTo>
                <a:lnTo>
                  <a:pt x="31238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85175" y="915329"/>
            <a:ext cx="3052445" cy="16960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900" spc="2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Liabilities </a:t>
            </a:r>
            <a:r>
              <a:rPr dirty="0" u="sng" sz="900" spc="3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9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 spc="2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Stockholders’ </a:t>
            </a:r>
            <a:r>
              <a:rPr dirty="0" u="sng" sz="900" spc="2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Equity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300" b="1">
                <a:latin typeface="Times New Roman"/>
                <a:cs typeface="Times New Roman"/>
              </a:rPr>
              <a:t>Current</a:t>
            </a:r>
            <a:r>
              <a:rPr dirty="0" sz="900" spc="145" b="1">
                <a:latin typeface="Times New Roman"/>
                <a:cs typeface="Times New Roman"/>
              </a:rPr>
              <a:t> </a:t>
            </a:r>
            <a:r>
              <a:rPr dirty="0" sz="900" spc="215" b="1">
                <a:latin typeface="Times New Roman"/>
                <a:cs typeface="Times New Roman"/>
              </a:rPr>
              <a:t>liabilities: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252095" marR="1402715">
              <a:lnSpc>
                <a:spcPct val="101400"/>
              </a:lnSpc>
            </a:pPr>
            <a:r>
              <a:rPr dirty="0" sz="900" spc="285">
                <a:latin typeface="Times New Roman"/>
                <a:cs typeface="Times New Roman"/>
              </a:rPr>
              <a:t>Accounts </a:t>
            </a:r>
            <a:r>
              <a:rPr dirty="0" sz="900" spc="265">
                <a:latin typeface="Times New Roman"/>
                <a:cs typeface="Times New Roman"/>
              </a:rPr>
              <a:t>payable  </a:t>
            </a:r>
            <a:r>
              <a:rPr dirty="0" sz="900" spc="290">
                <a:latin typeface="Times New Roman"/>
                <a:cs typeface="Times New Roman"/>
              </a:rPr>
              <a:t>Accrued</a:t>
            </a:r>
            <a:r>
              <a:rPr dirty="0" sz="900" spc="105">
                <a:latin typeface="Times New Roman"/>
                <a:cs typeface="Times New Roman"/>
              </a:rPr>
              <a:t> </a:t>
            </a:r>
            <a:r>
              <a:rPr dirty="0" sz="900" spc="270">
                <a:latin typeface="Times New Roman"/>
                <a:cs typeface="Times New Roman"/>
              </a:rPr>
              <a:t>expenses</a:t>
            </a:r>
            <a:endParaRPr sz="900">
              <a:latin typeface="Times New Roman"/>
              <a:cs typeface="Times New Roman"/>
            </a:endParaRPr>
          </a:p>
          <a:p>
            <a:pPr marL="252095" marR="501650">
              <a:lnSpc>
                <a:spcPct val="101499"/>
              </a:lnSpc>
            </a:pPr>
            <a:r>
              <a:rPr dirty="0" sz="900" spc="270">
                <a:latin typeface="Times New Roman"/>
                <a:cs typeface="Times New Roman"/>
              </a:rPr>
              <a:t>Deferred </a:t>
            </a:r>
            <a:r>
              <a:rPr dirty="0" sz="900" spc="260">
                <a:latin typeface="Times New Roman"/>
                <a:cs typeface="Times New Roman"/>
              </a:rPr>
              <a:t>(unearned)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265">
                <a:latin typeface="Times New Roman"/>
                <a:cs typeface="Times New Roman"/>
              </a:rPr>
              <a:t>revenues  </a:t>
            </a:r>
            <a:r>
              <a:rPr dirty="0" sz="900" spc="295">
                <a:latin typeface="Times New Roman"/>
                <a:cs typeface="Times New Roman"/>
              </a:rPr>
              <a:t>Advances from </a:t>
            </a:r>
            <a:r>
              <a:rPr dirty="0" sz="900" spc="270">
                <a:latin typeface="Times New Roman"/>
                <a:cs typeface="Times New Roman"/>
              </a:rPr>
              <a:t>customers  </a:t>
            </a:r>
            <a:r>
              <a:rPr dirty="0" sz="900" spc="260">
                <a:latin typeface="Times New Roman"/>
                <a:cs typeface="Times New Roman"/>
              </a:rPr>
              <a:t>Short-term </a:t>
            </a:r>
            <a:r>
              <a:rPr dirty="0" sz="900" spc="254">
                <a:latin typeface="Times New Roman"/>
                <a:cs typeface="Times New Roman"/>
              </a:rPr>
              <a:t>notes </a:t>
            </a:r>
            <a:r>
              <a:rPr dirty="0" sz="900" spc="265">
                <a:latin typeface="Times New Roman"/>
                <a:cs typeface="Times New Roman"/>
              </a:rPr>
              <a:t>payable  </a:t>
            </a:r>
            <a:r>
              <a:rPr dirty="0" sz="900" spc="260">
                <a:latin typeface="Times New Roman"/>
                <a:cs typeface="Times New Roman"/>
              </a:rPr>
              <a:t>Short-term</a:t>
            </a:r>
            <a:r>
              <a:rPr dirty="0" sz="900" spc="120">
                <a:latin typeface="Times New Roman"/>
                <a:cs typeface="Times New Roman"/>
              </a:rPr>
              <a:t> </a:t>
            </a:r>
            <a:r>
              <a:rPr dirty="0" sz="900" spc="270">
                <a:latin typeface="Times New Roman"/>
                <a:cs typeface="Times New Roman"/>
              </a:rPr>
              <a:t>borrowings</a:t>
            </a:r>
            <a:endParaRPr sz="900">
              <a:latin typeface="Times New Roman"/>
              <a:cs typeface="Times New Roman"/>
            </a:endParaRPr>
          </a:p>
          <a:p>
            <a:pPr marL="252095" marR="5080">
              <a:lnSpc>
                <a:spcPct val="101400"/>
              </a:lnSpc>
            </a:pPr>
            <a:r>
              <a:rPr dirty="0" sz="900" spc="270">
                <a:latin typeface="Times New Roman"/>
                <a:cs typeface="Times New Roman"/>
              </a:rPr>
              <a:t>Deferred </a:t>
            </a:r>
            <a:r>
              <a:rPr dirty="0" sz="900" spc="250">
                <a:latin typeface="Times New Roman"/>
                <a:cs typeface="Times New Roman"/>
              </a:rPr>
              <a:t>taxes </a:t>
            </a:r>
            <a:r>
              <a:rPr dirty="0" sz="900" spc="240">
                <a:latin typeface="Times New Roman"/>
                <a:cs typeface="Times New Roman"/>
              </a:rPr>
              <a:t>(current </a:t>
            </a:r>
            <a:r>
              <a:rPr dirty="0" sz="900" spc="245">
                <a:latin typeface="Times New Roman"/>
                <a:cs typeface="Times New Roman"/>
              </a:rPr>
              <a:t>portion)  </a:t>
            </a:r>
            <a:r>
              <a:rPr dirty="0" sz="900" spc="260">
                <a:latin typeface="Times New Roman"/>
                <a:cs typeface="Times New Roman"/>
              </a:rPr>
              <a:t>Current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40">
                <a:latin typeface="Times New Roman"/>
                <a:cs typeface="Times New Roman"/>
              </a:rPr>
              <a:t>maturities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50">
                <a:latin typeface="Times New Roman"/>
                <a:cs typeface="Times New Roman"/>
              </a:rPr>
              <a:t>of</a:t>
            </a:r>
            <a:r>
              <a:rPr dirty="0" sz="900" spc="150">
                <a:latin typeface="Times New Roman"/>
                <a:cs typeface="Times New Roman"/>
              </a:rPr>
              <a:t> </a:t>
            </a:r>
            <a:r>
              <a:rPr dirty="0" sz="900" spc="265">
                <a:latin typeface="Times New Roman"/>
                <a:cs typeface="Times New Roman"/>
              </a:rPr>
              <a:t>long-term</a:t>
            </a:r>
            <a:r>
              <a:rPr dirty="0" sz="900" spc="114">
                <a:latin typeface="Times New Roman"/>
                <a:cs typeface="Times New Roman"/>
              </a:rPr>
              <a:t> </a:t>
            </a:r>
            <a:r>
              <a:rPr dirty="0" sz="900" spc="260">
                <a:latin typeface="Times New Roman"/>
                <a:cs typeface="Times New Roman"/>
              </a:rPr>
              <a:t>debt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175" y="3002864"/>
            <a:ext cx="2769870" cy="14331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10" b="1">
                <a:latin typeface="Times New Roman"/>
                <a:cs typeface="Times New Roman"/>
              </a:rPr>
              <a:t>Long-term</a:t>
            </a:r>
            <a:r>
              <a:rPr dirty="0" sz="900" spc="150" b="1">
                <a:latin typeface="Times New Roman"/>
                <a:cs typeface="Times New Roman"/>
              </a:rPr>
              <a:t> </a:t>
            </a:r>
            <a:r>
              <a:rPr dirty="0" sz="900" spc="215" b="1">
                <a:latin typeface="Times New Roman"/>
                <a:cs typeface="Times New Roman"/>
              </a:rPr>
              <a:t>liabilities: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252095" marR="1377315">
              <a:lnSpc>
                <a:spcPct val="101400"/>
              </a:lnSpc>
            </a:pPr>
            <a:r>
              <a:rPr dirty="0" sz="900" spc="315">
                <a:latin typeface="Times New Roman"/>
                <a:cs typeface="Times New Roman"/>
              </a:rPr>
              <a:t>Bank </a:t>
            </a:r>
            <a:r>
              <a:rPr dirty="0" sz="900" spc="254">
                <a:latin typeface="Times New Roman"/>
                <a:cs typeface="Times New Roman"/>
              </a:rPr>
              <a:t>loans  </a:t>
            </a:r>
            <a:r>
              <a:rPr dirty="0" sz="900" spc="305">
                <a:latin typeface="Times New Roman"/>
                <a:cs typeface="Times New Roman"/>
              </a:rPr>
              <a:t>Bonds</a:t>
            </a:r>
            <a:r>
              <a:rPr dirty="0" sz="900" spc="95">
                <a:latin typeface="Times New Roman"/>
                <a:cs typeface="Times New Roman"/>
              </a:rPr>
              <a:t> </a:t>
            </a:r>
            <a:r>
              <a:rPr dirty="0" sz="900" spc="265">
                <a:latin typeface="Times New Roman"/>
                <a:cs typeface="Times New Roman"/>
              </a:rPr>
              <a:t>payable</a:t>
            </a:r>
            <a:endParaRPr sz="900">
              <a:latin typeface="Times New Roman"/>
              <a:cs typeface="Times New Roman"/>
            </a:endParaRPr>
          </a:p>
          <a:p>
            <a:pPr marL="252095" marR="600710">
              <a:lnSpc>
                <a:spcPct val="101400"/>
              </a:lnSpc>
              <a:spcBef>
                <a:spcPts val="5"/>
              </a:spcBef>
            </a:pPr>
            <a:r>
              <a:rPr dirty="0" sz="900" spc="280">
                <a:latin typeface="Times New Roman"/>
                <a:cs typeface="Times New Roman"/>
              </a:rPr>
              <a:t>Long-term </a:t>
            </a:r>
            <a:r>
              <a:rPr dirty="0" sz="900" spc="254">
                <a:latin typeface="Times New Roman"/>
                <a:cs typeface="Times New Roman"/>
              </a:rPr>
              <a:t>notes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265">
                <a:latin typeface="Times New Roman"/>
                <a:cs typeface="Times New Roman"/>
              </a:rPr>
              <a:t>payable  </a:t>
            </a:r>
            <a:r>
              <a:rPr dirty="0" sz="900" spc="280">
                <a:latin typeface="Times New Roman"/>
                <a:cs typeface="Times New Roman"/>
              </a:rPr>
              <a:t>Lease</a:t>
            </a:r>
            <a:r>
              <a:rPr dirty="0" sz="900" spc="140">
                <a:latin typeface="Times New Roman"/>
                <a:cs typeface="Times New Roman"/>
              </a:rPr>
              <a:t> </a:t>
            </a:r>
            <a:r>
              <a:rPr dirty="0" sz="900" spc="245">
                <a:latin typeface="Times New Roman"/>
                <a:cs typeface="Times New Roman"/>
              </a:rPr>
              <a:t>obligations</a:t>
            </a:r>
            <a:endParaRPr sz="900">
              <a:latin typeface="Times New Roman"/>
              <a:cs typeface="Times New Roman"/>
            </a:endParaRPr>
          </a:p>
          <a:p>
            <a:pPr marL="252095" marR="5080">
              <a:lnSpc>
                <a:spcPct val="101400"/>
              </a:lnSpc>
            </a:pPr>
            <a:r>
              <a:rPr dirty="0" sz="900" spc="305">
                <a:latin typeface="Times New Roman"/>
                <a:cs typeface="Times New Roman"/>
              </a:rPr>
              <a:t>Commitments </a:t>
            </a:r>
            <a:r>
              <a:rPr dirty="0" sz="900" spc="290">
                <a:latin typeface="Times New Roman"/>
                <a:cs typeface="Times New Roman"/>
              </a:rPr>
              <a:t>and</a:t>
            </a:r>
            <a:r>
              <a:rPr dirty="0" sz="900" spc="-65">
                <a:latin typeface="Times New Roman"/>
                <a:cs typeface="Times New Roman"/>
              </a:rPr>
              <a:t> </a:t>
            </a:r>
            <a:r>
              <a:rPr dirty="0" sz="900" spc="254">
                <a:latin typeface="Times New Roman"/>
                <a:cs typeface="Times New Roman"/>
              </a:rPr>
              <a:t>contingencies  </a:t>
            </a:r>
            <a:r>
              <a:rPr dirty="0" sz="900" spc="270">
                <a:latin typeface="Times New Roman"/>
                <a:cs typeface="Times New Roman"/>
              </a:rPr>
              <a:t>Deferred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50">
                <a:latin typeface="Times New Roman"/>
                <a:cs typeface="Times New Roman"/>
              </a:rPr>
              <a:t>taxes</a:t>
            </a:r>
            <a:endParaRPr sz="90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  <a:spcBef>
                <a:spcPts val="75"/>
              </a:spcBef>
            </a:pPr>
            <a:r>
              <a:rPr dirty="0" sz="900" spc="275">
                <a:latin typeface="Times New Roman"/>
                <a:cs typeface="Times New Roman"/>
              </a:rPr>
              <a:t>Pension</a:t>
            </a:r>
            <a:r>
              <a:rPr dirty="0" sz="900" spc="150">
                <a:latin typeface="Times New Roman"/>
                <a:cs typeface="Times New Roman"/>
              </a:rPr>
              <a:t> </a:t>
            </a:r>
            <a:r>
              <a:rPr dirty="0" sz="900" spc="204">
                <a:latin typeface="Times New Roman"/>
                <a:cs typeface="Times New Roman"/>
              </a:rPr>
              <a:t>liabilities</a:t>
            </a:r>
            <a:endParaRPr sz="90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  <a:spcBef>
                <a:spcPts val="75"/>
              </a:spcBef>
            </a:pPr>
            <a:r>
              <a:rPr dirty="0" sz="900" spc="260">
                <a:latin typeface="Times New Roman"/>
                <a:cs typeface="Times New Roman"/>
              </a:rPr>
              <a:t>Post </a:t>
            </a:r>
            <a:r>
              <a:rPr dirty="0" sz="900" spc="295">
                <a:latin typeface="Times New Roman"/>
                <a:cs typeface="Times New Roman"/>
              </a:rPr>
              <a:t>employment</a:t>
            </a:r>
            <a:r>
              <a:rPr dirty="0" sz="900" spc="40">
                <a:latin typeface="Times New Roman"/>
                <a:cs typeface="Times New Roman"/>
              </a:rPr>
              <a:t> </a:t>
            </a:r>
            <a:r>
              <a:rPr dirty="0" sz="900" spc="204">
                <a:latin typeface="Times New Roman"/>
                <a:cs typeface="Times New Roman"/>
              </a:rPr>
              <a:t>liabilities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7257" y="4855743"/>
            <a:ext cx="233934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15" b="1">
                <a:latin typeface="Times New Roman"/>
                <a:cs typeface="Times New Roman"/>
              </a:rPr>
              <a:t>Redeemable </a:t>
            </a:r>
            <a:r>
              <a:rPr dirty="0" sz="900" spc="275" b="1">
                <a:latin typeface="Times New Roman"/>
                <a:cs typeface="Times New Roman"/>
              </a:rPr>
              <a:t>preferred</a:t>
            </a:r>
            <a:r>
              <a:rPr dirty="0" sz="900" spc="-45" b="1">
                <a:latin typeface="Times New Roman"/>
                <a:cs typeface="Times New Roman"/>
              </a:rPr>
              <a:t> </a:t>
            </a:r>
            <a:r>
              <a:rPr dirty="0" sz="900" spc="270" b="1">
                <a:latin typeface="Times New Roman"/>
                <a:cs typeface="Times New Roman"/>
              </a:rPr>
              <a:t>stock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441" y="915329"/>
            <a:ext cx="3566160" cy="524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900" spc="2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Assets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300" b="1">
                <a:latin typeface="Times New Roman"/>
                <a:cs typeface="Times New Roman"/>
              </a:rPr>
              <a:t>Current</a:t>
            </a:r>
            <a:r>
              <a:rPr dirty="0" sz="900" spc="145" b="1">
                <a:latin typeface="Times New Roman"/>
                <a:cs typeface="Times New Roman"/>
              </a:rPr>
              <a:t> </a:t>
            </a:r>
            <a:r>
              <a:rPr dirty="0" sz="900" spc="240" b="1">
                <a:latin typeface="Times New Roman"/>
                <a:cs typeface="Times New Roman"/>
              </a:rPr>
              <a:t>assets: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493395">
              <a:lnSpc>
                <a:spcPct val="100000"/>
              </a:lnSpc>
            </a:pPr>
            <a:r>
              <a:rPr dirty="0" sz="900" spc="300">
                <a:latin typeface="Times New Roman"/>
                <a:cs typeface="Times New Roman"/>
              </a:rPr>
              <a:t>Cash</a:t>
            </a:r>
            <a:endParaRPr sz="900">
              <a:latin typeface="Times New Roman"/>
              <a:cs typeface="Times New Roman"/>
            </a:endParaRPr>
          </a:p>
          <a:p>
            <a:pPr marL="493395">
              <a:lnSpc>
                <a:spcPct val="100000"/>
              </a:lnSpc>
              <a:spcBef>
                <a:spcPts val="15"/>
              </a:spcBef>
            </a:pPr>
            <a:r>
              <a:rPr dirty="0" sz="900" spc="300">
                <a:latin typeface="Times New Roman"/>
                <a:cs typeface="Times New Roman"/>
              </a:rPr>
              <a:t>Cash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50">
                <a:latin typeface="Times New Roman"/>
                <a:cs typeface="Times New Roman"/>
              </a:rPr>
              <a:t>equivalents</a:t>
            </a:r>
            <a:endParaRPr sz="900">
              <a:latin typeface="Times New Roman"/>
              <a:cs typeface="Times New Roman"/>
            </a:endParaRPr>
          </a:p>
          <a:p>
            <a:pPr marL="493395" marR="1276985">
              <a:lnSpc>
                <a:spcPts val="1100"/>
              </a:lnSpc>
              <a:spcBef>
                <a:spcPts val="35"/>
              </a:spcBef>
            </a:pPr>
            <a:r>
              <a:rPr dirty="0" sz="900" spc="260">
                <a:latin typeface="Times New Roman"/>
                <a:cs typeface="Times New Roman"/>
              </a:rPr>
              <a:t>Short-term</a:t>
            </a:r>
            <a:r>
              <a:rPr dirty="0" sz="900" spc="65">
                <a:latin typeface="Times New Roman"/>
                <a:cs typeface="Times New Roman"/>
              </a:rPr>
              <a:t> </a:t>
            </a:r>
            <a:r>
              <a:rPr dirty="0" sz="900" spc="260">
                <a:latin typeface="Times New Roman"/>
                <a:cs typeface="Times New Roman"/>
              </a:rPr>
              <a:t>investments  </a:t>
            </a:r>
            <a:r>
              <a:rPr dirty="0" sz="900" spc="265">
                <a:latin typeface="Times New Roman"/>
                <a:cs typeface="Times New Roman"/>
              </a:rPr>
              <a:t>Deposits </a:t>
            </a:r>
            <a:r>
              <a:rPr dirty="0" sz="900" spc="290">
                <a:latin typeface="Times New Roman"/>
                <a:cs typeface="Times New Roman"/>
              </a:rPr>
              <a:t>and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275">
                <a:latin typeface="Times New Roman"/>
                <a:cs typeface="Times New Roman"/>
              </a:rPr>
              <a:t>advances</a:t>
            </a:r>
            <a:endParaRPr sz="900">
              <a:latin typeface="Times New Roman"/>
              <a:cs typeface="Times New Roman"/>
            </a:endParaRPr>
          </a:p>
          <a:p>
            <a:pPr marL="493395">
              <a:lnSpc>
                <a:spcPts val="1055"/>
              </a:lnSpc>
            </a:pPr>
            <a:r>
              <a:rPr dirty="0" sz="900" spc="285">
                <a:latin typeface="Times New Roman"/>
                <a:cs typeface="Times New Roman"/>
              </a:rPr>
              <a:t>Accounts </a:t>
            </a:r>
            <a:r>
              <a:rPr dirty="0" sz="900" spc="245">
                <a:latin typeface="Times New Roman"/>
                <a:cs typeface="Times New Roman"/>
              </a:rPr>
              <a:t>receivable </a:t>
            </a:r>
            <a:r>
              <a:rPr dirty="0" sz="900" spc="220">
                <a:latin typeface="Times New Roman"/>
                <a:cs typeface="Times New Roman"/>
              </a:rPr>
              <a:t>(less</a:t>
            </a:r>
            <a:r>
              <a:rPr dirty="0" sz="900" spc="-70">
                <a:latin typeface="Times New Roman"/>
                <a:cs typeface="Times New Roman"/>
              </a:rPr>
              <a:t> </a:t>
            </a:r>
            <a:r>
              <a:rPr dirty="0" sz="900" spc="260">
                <a:latin typeface="Times New Roman"/>
                <a:cs typeface="Times New Roman"/>
              </a:rPr>
              <a:t>allowances)</a:t>
            </a:r>
            <a:endParaRPr sz="900">
              <a:latin typeface="Times New Roman"/>
              <a:cs typeface="Times New Roman"/>
            </a:endParaRPr>
          </a:p>
          <a:p>
            <a:pPr marL="493395" marR="948055">
              <a:lnSpc>
                <a:spcPct val="101400"/>
              </a:lnSpc>
            </a:pPr>
            <a:r>
              <a:rPr dirty="0" sz="900" spc="260">
                <a:latin typeface="Times New Roman"/>
                <a:cs typeface="Times New Roman"/>
              </a:rPr>
              <a:t>Short-term </a:t>
            </a:r>
            <a:r>
              <a:rPr dirty="0" sz="900" spc="254">
                <a:latin typeface="Times New Roman"/>
                <a:cs typeface="Times New Roman"/>
              </a:rPr>
              <a:t>notes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245">
                <a:latin typeface="Times New Roman"/>
                <a:cs typeface="Times New Roman"/>
              </a:rPr>
              <a:t>receivable  </a:t>
            </a:r>
            <a:r>
              <a:rPr dirty="0" sz="900" spc="275">
                <a:latin typeface="Times New Roman"/>
                <a:cs typeface="Times New Roman"/>
              </a:rPr>
              <a:t>Other </a:t>
            </a:r>
            <a:r>
              <a:rPr dirty="0" sz="900" spc="245">
                <a:latin typeface="Times New Roman"/>
                <a:cs typeface="Times New Roman"/>
              </a:rPr>
              <a:t>receivables  Inventories</a:t>
            </a:r>
            <a:endParaRPr sz="900">
              <a:latin typeface="Times New Roman"/>
              <a:cs typeface="Times New Roman"/>
            </a:endParaRPr>
          </a:p>
          <a:p>
            <a:pPr marL="493395">
              <a:lnSpc>
                <a:spcPct val="100000"/>
              </a:lnSpc>
              <a:spcBef>
                <a:spcPts val="15"/>
              </a:spcBef>
            </a:pPr>
            <a:r>
              <a:rPr dirty="0" sz="900" spc="265">
                <a:latin typeface="Times New Roman"/>
                <a:cs typeface="Times New Roman"/>
              </a:rPr>
              <a:t>Prepaid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70">
                <a:latin typeface="Times New Roman"/>
                <a:cs typeface="Times New Roman"/>
              </a:rPr>
              <a:t>expenses</a:t>
            </a:r>
            <a:endParaRPr sz="900">
              <a:latin typeface="Times New Roman"/>
              <a:cs typeface="Times New Roman"/>
            </a:endParaRPr>
          </a:p>
          <a:p>
            <a:pPr marL="493395">
              <a:lnSpc>
                <a:spcPct val="100000"/>
              </a:lnSpc>
              <a:spcBef>
                <a:spcPts val="20"/>
              </a:spcBef>
            </a:pPr>
            <a:r>
              <a:rPr dirty="0" sz="900" spc="270">
                <a:latin typeface="Times New Roman"/>
                <a:cs typeface="Times New Roman"/>
              </a:rPr>
              <a:t>Deferred</a:t>
            </a:r>
            <a:r>
              <a:rPr dirty="0" sz="900" spc="130">
                <a:latin typeface="Times New Roman"/>
                <a:cs typeface="Times New Roman"/>
              </a:rPr>
              <a:t> </a:t>
            </a:r>
            <a:r>
              <a:rPr dirty="0" sz="900" spc="295">
                <a:latin typeface="Times New Roman"/>
                <a:cs typeface="Times New Roman"/>
              </a:rPr>
              <a:t>income</a:t>
            </a:r>
            <a:r>
              <a:rPr dirty="0" sz="900" spc="135">
                <a:latin typeface="Times New Roman"/>
                <a:cs typeface="Times New Roman"/>
              </a:rPr>
              <a:t> </a:t>
            </a:r>
            <a:r>
              <a:rPr dirty="0" sz="900" spc="250">
                <a:latin typeface="Times New Roman"/>
                <a:cs typeface="Times New Roman"/>
              </a:rPr>
              <a:t>taxes</a:t>
            </a:r>
            <a:r>
              <a:rPr dirty="0" sz="900" spc="135">
                <a:latin typeface="Times New Roman"/>
                <a:cs typeface="Times New Roman"/>
              </a:rPr>
              <a:t> </a:t>
            </a:r>
            <a:r>
              <a:rPr dirty="0" sz="900" spc="240">
                <a:latin typeface="Times New Roman"/>
                <a:cs typeface="Times New Roman"/>
              </a:rPr>
              <a:t>(current</a:t>
            </a:r>
            <a:r>
              <a:rPr dirty="0" sz="900" spc="140">
                <a:latin typeface="Times New Roman"/>
                <a:cs typeface="Times New Roman"/>
              </a:rPr>
              <a:t> </a:t>
            </a:r>
            <a:r>
              <a:rPr dirty="0" sz="900" spc="245">
                <a:latin typeface="Times New Roman"/>
                <a:cs typeface="Times New Roman"/>
              </a:rPr>
              <a:t>portion)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310" b="1">
                <a:latin typeface="Times New Roman"/>
                <a:cs typeface="Times New Roman"/>
              </a:rPr>
              <a:t>Long-term</a:t>
            </a:r>
            <a:r>
              <a:rPr dirty="0" sz="900" spc="150" b="1">
                <a:latin typeface="Times New Roman"/>
                <a:cs typeface="Times New Roman"/>
              </a:rPr>
              <a:t> </a:t>
            </a:r>
            <a:r>
              <a:rPr dirty="0" sz="900" spc="240" b="1">
                <a:latin typeface="Times New Roman"/>
                <a:cs typeface="Times New Roman"/>
              </a:rPr>
              <a:t>assets: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493395" marR="829944">
              <a:lnSpc>
                <a:spcPct val="101499"/>
              </a:lnSpc>
              <a:spcBef>
                <a:spcPts val="5"/>
              </a:spcBef>
            </a:pPr>
            <a:r>
              <a:rPr dirty="0" sz="900" spc="280">
                <a:latin typeface="Times New Roman"/>
                <a:cs typeface="Times New Roman"/>
              </a:rPr>
              <a:t>Long-term </a:t>
            </a:r>
            <a:r>
              <a:rPr dirty="0" sz="900" spc="260">
                <a:latin typeface="Times New Roman"/>
                <a:cs typeface="Times New Roman"/>
              </a:rPr>
              <a:t>debt </a:t>
            </a:r>
            <a:r>
              <a:rPr dirty="0" sz="900" spc="229">
                <a:latin typeface="Times New Roman"/>
                <a:cs typeface="Times New Roman"/>
              </a:rPr>
              <a:t>securities  </a:t>
            </a:r>
            <a:r>
              <a:rPr dirty="0" sz="900" spc="270">
                <a:latin typeface="Times New Roman"/>
                <a:cs typeface="Times New Roman"/>
              </a:rPr>
              <a:t>Equity </a:t>
            </a:r>
            <a:r>
              <a:rPr dirty="0" sz="900" spc="260">
                <a:latin typeface="Times New Roman"/>
                <a:cs typeface="Times New Roman"/>
              </a:rPr>
              <a:t>investment </a:t>
            </a:r>
            <a:r>
              <a:rPr dirty="0" sz="900" spc="215">
                <a:latin typeface="Times New Roman"/>
                <a:cs typeface="Times New Roman"/>
              </a:rPr>
              <a:t>at </a:t>
            </a:r>
            <a:r>
              <a:rPr dirty="0" sz="900" spc="240">
                <a:latin typeface="Times New Roman"/>
                <a:cs typeface="Times New Roman"/>
              </a:rPr>
              <a:t>cost  </a:t>
            </a:r>
            <a:r>
              <a:rPr dirty="0" sz="900" spc="270">
                <a:latin typeface="Times New Roman"/>
                <a:cs typeface="Times New Roman"/>
              </a:rPr>
              <a:t>Equity </a:t>
            </a:r>
            <a:r>
              <a:rPr dirty="0" sz="900" spc="260">
                <a:latin typeface="Times New Roman"/>
                <a:cs typeface="Times New Roman"/>
              </a:rPr>
              <a:t>investments</a:t>
            </a:r>
            <a:r>
              <a:rPr dirty="0" sz="900" spc="-90">
                <a:latin typeface="Times New Roman"/>
                <a:cs typeface="Times New Roman"/>
              </a:rPr>
              <a:t> </a:t>
            </a:r>
            <a:r>
              <a:rPr dirty="0" sz="900" spc="215">
                <a:latin typeface="Times New Roman"/>
                <a:cs typeface="Times New Roman"/>
              </a:rPr>
              <a:t>at </a:t>
            </a:r>
            <a:r>
              <a:rPr dirty="0" sz="900" spc="270">
                <a:latin typeface="Times New Roman"/>
                <a:cs typeface="Times New Roman"/>
              </a:rPr>
              <a:t>market</a:t>
            </a:r>
            <a:endParaRPr sz="900">
              <a:latin typeface="Times New Roman"/>
              <a:cs typeface="Times New Roman"/>
            </a:endParaRPr>
          </a:p>
          <a:p>
            <a:pPr marL="493395" marR="336550">
              <a:lnSpc>
                <a:spcPct val="101400"/>
              </a:lnSpc>
            </a:pPr>
            <a:r>
              <a:rPr dirty="0" sz="900" spc="270">
                <a:latin typeface="Times New Roman"/>
                <a:cs typeface="Times New Roman"/>
              </a:rPr>
              <a:t>Equity</a:t>
            </a:r>
            <a:r>
              <a:rPr dirty="0" sz="900" spc="120">
                <a:latin typeface="Times New Roman"/>
                <a:cs typeface="Times New Roman"/>
              </a:rPr>
              <a:t> </a:t>
            </a:r>
            <a:r>
              <a:rPr dirty="0" sz="900" spc="260">
                <a:latin typeface="Times New Roman"/>
                <a:cs typeface="Times New Roman"/>
              </a:rPr>
              <a:t>investments</a:t>
            </a:r>
            <a:r>
              <a:rPr dirty="0" sz="900" spc="150">
                <a:latin typeface="Times New Roman"/>
                <a:cs typeface="Times New Roman"/>
              </a:rPr>
              <a:t> </a:t>
            </a:r>
            <a:r>
              <a:rPr dirty="0" sz="900" spc="200">
                <a:latin typeface="Times New Roman"/>
                <a:cs typeface="Times New Roman"/>
              </a:rPr>
              <a:t>-</a:t>
            </a:r>
            <a:r>
              <a:rPr dirty="0" sz="900" spc="114">
                <a:latin typeface="Times New Roman"/>
                <a:cs typeface="Times New Roman"/>
              </a:rPr>
              <a:t> </a:t>
            </a:r>
            <a:r>
              <a:rPr dirty="0" sz="900" spc="254">
                <a:latin typeface="Times New Roman"/>
                <a:cs typeface="Times New Roman"/>
              </a:rPr>
              <a:t>equity</a:t>
            </a:r>
            <a:r>
              <a:rPr dirty="0" sz="900" spc="125">
                <a:latin typeface="Times New Roman"/>
                <a:cs typeface="Times New Roman"/>
              </a:rPr>
              <a:t> </a:t>
            </a:r>
            <a:r>
              <a:rPr dirty="0" sz="900" spc="295">
                <a:latin typeface="Times New Roman"/>
                <a:cs typeface="Times New Roman"/>
              </a:rPr>
              <a:t>method  </a:t>
            </a:r>
            <a:r>
              <a:rPr dirty="0" sz="900" spc="260">
                <a:latin typeface="Times New Roman"/>
                <a:cs typeface="Times New Roman"/>
              </a:rPr>
              <a:t>Property </a:t>
            </a:r>
            <a:r>
              <a:rPr dirty="0" sz="900" spc="240">
                <a:latin typeface="Times New Roman"/>
                <a:cs typeface="Times New Roman"/>
              </a:rPr>
              <a:t>plant </a:t>
            </a:r>
            <a:r>
              <a:rPr dirty="0" sz="900" spc="290">
                <a:latin typeface="Times New Roman"/>
                <a:cs typeface="Times New Roman"/>
              </a:rPr>
              <a:t>and</a:t>
            </a:r>
            <a:r>
              <a:rPr dirty="0" sz="900" spc="-70">
                <a:latin typeface="Times New Roman"/>
                <a:cs typeface="Times New Roman"/>
              </a:rPr>
              <a:t> </a:t>
            </a:r>
            <a:r>
              <a:rPr dirty="0" sz="900" spc="280">
                <a:latin typeface="Times New Roman"/>
                <a:cs typeface="Times New Roman"/>
              </a:rPr>
              <a:t>equipment</a:t>
            </a:r>
            <a:endParaRPr sz="9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spcBef>
                <a:spcPts val="15"/>
              </a:spcBef>
            </a:pPr>
            <a:r>
              <a:rPr dirty="0" sz="900" spc="220">
                <a:latin typeface="Times New Roman"/>
                <a:cs typeface="Times New Roman"/>
              </a:rPr>
              <a:t>(less </a:t>
            </a:r>
            <a:r>
              <a:rPr dirty="0" sz="900" spc="275">
                <a:latin typeface="Times New Roman"/>
                <a:cs typeface="Times New Roman"/>
              </a:rPr>
              <a:t>accumulated</a:t>
            </a:r>
            <a:r>
              <a:rPr dirty="0" sz="900" spc="75">
                <a:latin typeface="Times New Roman"/>
                <a:cs typeface="Times New Roman"/>
              </a:rPr>
              <a:t> </a:t>
            </a:r>
            <a:r>
              <a:rPr dirty="0" sz="900" spc="245">
                <a:latin typeface="Times New Roman"/>
                <a:cs typeface="Times New Roman"/>
              </a:rPr>
              <a:t>depreciation)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310">
                <a:latin typeface="Times New Roman"/>
                <a:cs typeface="Times New Roman"/>
              </a:rPr>
              <a:t>Land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60">
                <a:latin typeface="Times New Roman"/>
                <a:cs typeface="Times New Roman"/>
              </a:rPr>
              <a:t>Buildings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80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90">
                <a:latin typeface="Times New Roman"/>
                <a:cs typeface="Times New Roman"/>
              </a:rPr>
              <a:t>Equipment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85">
                <a:latin typeface="Times New Roman"/>
                <a:cs typeface="Times New Roman"/>
              </a:rPr>
              <a:t>Leased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35">
                <a:latin typeface="Times New Roman"/>
                <a:cs typeface="Times New Roman"/>
              </a:rPr>
              <a:t>assets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75">
                <a:latin typeface="Times New Roman"/>
                <a:cs typeface="Times New Roman"/>
              </a:rPr>
              <a:t>Leasehold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80">
                <a:latin typeface="Times New Roman"/>
                <a:cs typeface="Times New Roman"/>
              </a:rPr>
              <a:t>improvements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80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60">
                <a:latin typeface="Times New Roman"/>
                <a:cs typeface="Times New Roman"/>
              </a:rPr>
              <a:t>Construction </a:t>
            </a:r>
            <a:r>
              <a:rPr dirty="0" sz="900" spc="235">
                <a:latin typeface="Times New Roman"/>
                <a:cs typeface="Times New Roman"/>
              </a:rPr>
              <a:t>in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 spc="254">
                <a:latin typeface="Times New Roman"/>
                <a:cs typeface="Times New Roman"/>
              </a:rPr>
              <a:t>progress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</a:pPr>
            <a:r>
              <a:rPr dirty="0" sz="900" spc="240">
                <a:latin typeface="Times New Roman"/>
                <a:cs typeface="Times New Roman"/>
              </a:rPr>
              <a:t>Intangible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35">
                <a:latin typeface="Times New Roman"/>
                <a:cs typeface="Times New Roman"/>
              </a:rPr>
              <a:t>assets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80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50">
                <a:latin typeface="Times New Roman"/>
                <a:cs typeface="Times New Roman"/>
              </a:rPr>
              <a:t>Patents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65">
                <a:latin typeface="Times New Roman"/>
                <a:cs typeface="Times New Roman"/>
              </a:rPr>
              <a:t>Copyrights</a:t>
            </a:r>
            <a:endParaRPr sz="900">
              <a:latin typeface="Times New Roman"/>
              <a:cs typeface="Times New Roman"/>
            </a:endParaRPr>
          </a:p>
          <a:p>
            <a:pPr marL="1207135" indent="-89535">
              <a:lnSpc>
                <a:spcPct val="100000"/>
              </a:lnSpc>
              <a:spcBef>
                <a:spcPts val="80"/>
              </a:spcBef>
              <a:buSzPct val="88888"/>
              <a:buFont typeface="Symbol"/>
              <a:buChar char=""/>
              <a:tabLst>
                <a:tab pos="1207770" algn="l"/>
              </a:tabLst>
            </a:pPr>
            <a:r>
              <a:rPr dirty="0" sz="900" spc="285">
                <a:latin typeface="Times New Roman"/>
                <a:cs typeface="Times New Roman"/>
              </a:rPr>
              <a:t>Goodwill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443230" marR="918210">
              <a:lnSpc>
                <a:spcPct val="101400"/>
              </a:lnSpc>
            </a:pPr>
            <a:r>
              <a:rPr dirty="0" sz="900" spc="270">
                <a:latin typeface="Times New Roman"/>
                <a:cs typeface="Times New Roman"/>
              </a:rPr>
              <a:t>Deferred </a:t>
            </a:r>
            <a:r>
              <a:rPr dirty="0" sz="900" spc="250">
                <a:latin typeface="Times New Roman"/>
                <a:cs typeface="Times New Roman"/>
              </a:rPr>
              <a:t>taxes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245">
                <a:latin typeface="Times New Roman"/>
                <a:cs typeface="Times New Roman"/>
              </a:rPr>
              <a:t>(non-current)  </a:t>
            </a:r>
            <a:r>
              <a:rPr dirty="0" sz="900" spc="270">
                <a:latin typeface="Times New Roman"/>
                <a:cs typeface="Times New Roman"/>
              </a:rPr>
              <a:t>Deferred</a:t>
            </a:r>
            <a:r>
              <a:rPr dirty="0" sz="900" spc="145">
                <a:latin typeface="Times New Roman"/>
                <a:cs typeface="Times New Roman"/>
              </a:rPr>
              <a:t> </a:t>
            </a:r>
            <a:r>
              <a:rPr dirty="0" sz="900" spc="260">
                <a:latin typeface="Times New Roman"/>
                <a:cs typeface="Times New Roman"/>
              </a:rPr>
              <a:t>charges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0601" y="5716445"/>
            <a:ext cx="2052320" cy="5829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080"/>
              </a:lnSpc>
              <a:spcBef>
                <a:spcPts val="130"/>
              </a:spcBef>
            </a:pPr>
            <a:r>
              <a:rPr dirty="0" sz="900" spc="290" b="1">
                <a:latin typeface="Times New Roman"/>
                <a:cs typeface="Times New Roman"/>
              </a:rPr>
              <a:t>Equity</a:t>
            </a:r>
            <a:endParaRPr sz="900">
              <a:latin typeface="Times New Roman"/>
              <a:cs typeface="Times New Roman"/>
            </a:endParaRPr>
          </a:p>
          <a:p>
            <a:pPr marL="266700" marR="534035">
              <a:lnSpc>
                <a:spcPts val="1100"/>
              </a:lnSpc>
              <a:spcBef>
                <a:spcPts val="20"/>
              </a:spcBef>
            </a:pPr>
            <a:r>
              <a:rPr dirty="0" sz="900" spc="250">
                <a:latin typeface="Times New Roman"/>
                <a:cs typeface="Times New Roman"/>
              </a:rPr>
              <a:t>Preferred</a:t>
            </a:r>
            <a:r>
              <a:rPr dirty="0" sz="900" spc="70">
                <a:latin typeface="Times New Roman"/>
                <a:cs typeface="Times New Roman"/>
              </a:rPr>
              <a:t> </a:t>
            </a:r>
            <a:r>
              <a:rPr dirty="0" sz="900" spc="254">
                <a:latin typeface="Times New Roman"/>
                <a:cs typeface="Times New Roman"/>
              </a:rPr>
              <a:t>equity  </a:t>
            </a:r>
            <a:r>
              <a:rPr dirty="0" sz="900" spc="365">
                <a:latin typeface="Times New Roman"/>
                <a:cs typeface="Times New Roman"/>
              </a:rPr>
              <a:t>Common</a:t>
            </a:r>
            <a:r>
              <a:rPr dirty="0" sz="900" spc="75">
                <a:latin typeface="Times New Roman"/>
                <a:cs typeface="Times New Roman"/>
              </a:rPr>
              <a:t> </a:t>
            </a:r>
            <a:r>
              <a:rPr dirty="0" sz="900" spc="254">
                <a:latin typeface="Times New Roman"/>
                <a:cs typeface="Times New Roman"/>
              </a:rPr>
              <a:t>equity</a:t>
            </a:r>
            <a:endParaRPr sz="900">
              <a:latin typeface="Times New Roman"/>
              <a:cs typeface="Times New Roman"/>
            </a:endParaRPr>
          </a:p>
          <a:p>
            <a:pPr marL="252095">
              <a:lnSpc>
                <a:spcPts val="1055"/>
              </a:lnSpc>
            </a:pPr>
            <a:r>
              <a:rPr dirty="0" sz="900" spc="265">
                <a:latin typeface="Times New Roman"/>
                <a:cs typeface="Times New Roman"/>
              </a:rPr>
              <a:t>Noncontrolling</a:t>
            </a:r>
            <a:r>
              <a:rPr dirty="0" sz="900" spc="85">
                <a:latin typeface="Times New Roman"/>
                <a:cs typeface="Times New Roman"/>
              </a:rPr>
              <a:t> </a:t>
            </a:r>
            <a:r>
              <a:rPr dirty="0" sz="900" spc="225">
                <a:latin typeface="Times New Roman"/>
                <a:cs typeface="Times New Roman"/>
              </a:rPr>
              <a:t>interest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4483" y="6409536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87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4483" y="6422417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87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7875" y="6409536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 h="0">
                <a:moveTo>
                  <a:pt x="0" y="0"/>
                </a:moveTo>
                <a:lnTo>
                  <a:pt x="31238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97875" y="6422417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 h="0">
                <a:moveTo>
                  <a:pt x="0" y="0"/>
                </a:moveTo>
                <a:lnTo>
                  <a:pt x="31238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10" y="209550"/>
            <a:ext cx="56184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Common </a:t>
            </a:r>
            <a:r>
              <a:rPr dirty="0" sz="2400" spc="-10"/>
              <a:t>Size</a:t>
            </a:r>
            <a:r>
              <a:rPr dirty="0" sz="2400" spc="10"/>
              <a:t> </a:t>
            </a:r>
            <a:r>
              <a:rPr dirty="0" sz="2400" spc="-5"/>
              <a:t>Analysis:</a:t>
            </a:r>
            <a:endParaRPr sz="2400"/>
          </a:p>
          <a:p>
            <a:pPr algn="ctr">
              <a:lnSpc>
                <a:spcPct val="100000"/>
              </a:lnSpc>
            </a:pPr>
            <a:r>
              <a:rPr dirty="0" sz="2400"/>
              <a:t>Nike </a:t>
            </a:r>
            <a:r>
              <a:rPr dirty="0" sz="2400" spc="-5"/>
              <a:t>and </a:t>
            </a:r>
            <a:r>
              <a:rPr dirty="0" sz="2400"/>
              <a:t>General Mills </a:t>
            </a:r>
            <a:r>
              <a:rPr dirty="0" sz="2400" spc="-5"/>
              <a:t>Income</a:t>
            </a:r>
            <a:r>
              <a:rPr dirty="0" sz="2400" spc="-110"/>
              <a:t> </a:t>
            </a:r>
            <a:r>
              <a:rPr dirty="0" sz="2400"/>
              <a:t>Statements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435608" y="1469136"/>
            <a:ext cx="6362699" cy="398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022" y="188721"/>
            <a:ext cx="77165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Common </a:t>
            </a:r>
            <a:r>
              <a:rPr dirty="0" sz="2400" spc="-10"/>
              <a:t>Size</a:t>
            </a:r>
            <a:r>
              <a:rPr dirty="0" sz="2400" spc="10"/>
              <a:t> </a:t>
            </a:r>
            <a:r>
              <a:rPr dirty="0" sz="2400" spc="-5"/>
              <a:t>Analysis:</a:t>
            </a:r>
            <a:endParaRPr sz="2400"/>
          </a:p>
          <a:p>
            <a:pPr algn="ctr">
              <a:lnSpc>
                <a:spcPct val="100000"/>
              </a:lnSpc>
            </a:pPr>
            <a:r>
              <a:rPr dirty="0" sz="2400"/>
              <a:t>Nike </a:t>
            </a:r>
            <a:r>
              <a:rPr dirty="0" sz="2400" spc="-5"/>
              <a:t>and </a:t>
            </a:r>
            <a:r>
              <a:rPr dirty="0" sz="2400"/>
              <a:t>General Mills </a:t>
            </a:r>
            <a:r>
              <a:rPr dirty="0" sz="2400" spc="-5"/>
              <a:t>Balance Sheets </a:t>
            </a:r>
            <a:r>
              <a:rPr dirty="0" sz="2400"/>
              <a:t>(Operating</a:t>
            </a:r>
            <a:r>
              <a:rPr dirty="0" sz="2400" spc="-75"/>
              <a:t> </a:t>
            </a:r>
            <a:r>
              <a:rPr dirty="0" sz="2400"/>
              <a:t>Section)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88363" y="1112519"/>
            <a:ext cx="6353555" cy="525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360" y="250952"/>
            <a:ext cx="40246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Trend </a:t>
            </a:r>
            <a:r>
              <a:rPr dirty="0" spc="-5"/>
              <a:t>Analysis: </a:t>
            </a:r>
            <a:r>
              <a:rPr dirty="0" spc="-10"/>
              <a:t>Nike,</a:t>
            </a:r>
            <a:r>
              <a:rPr dirty="0" spc="40"/>
              <a:t> </a:t>
            </a:r>
            <a:r>
              <a:rPr dirty="0" spc="-5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1261872" y="883919"/>
            <a:ext cx="6477000" cy="541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531367"/>
            <a:ext cx="38411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Income Statement</a:t>
            </a:r>
            <a:r>
              <a:rPr dirty="0" spc="1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87602"/>
            <a:ext cx="8404225" cy="4481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Profit margin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ratios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Times New Roman"/>
                <a:cs typeface="Times New Roman"/>
              </a:rPr>
              <a:t>Profit margins </a:t>
            </a:r>
            <a:r>
              <a:rPr dirty="0" sz="1800">
                <a:latin typeface="Times New Roman"/>
                <a:cs typeface="Times New Roman"/>
              </a:rPr>
              <a:t>are the percentage of sales that </a:t>
            </a:r>
            <a:r>
              <a:rPr dirty="0" sz="1800" spc="5">
                <a:latin typeface="Times New Roman"/>
                <a:cs typeface="Times New Roman"/>
              </a:rPr>
              <a:t>yield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profits:</a:t>
            </a:r>
            <a:endParaRPr sz="1800">
              <a:latin typeface="Times New Roman"/>
              <a:cs typeface="Times New Roman"/>
            </a:endParaRPr>
          </a:p>
          <a:p>
            <a:pPr marL="1827530">
              <a:lnSpc>
                <a:spcPct val="100000"/>
              </a:lnSpc>
              <a:spcBef>
                <a:spcPts val="994"/>
              </a:spcBef>
            </a:pPr>
            <a:r>
              <a:rPr dirty="0" sz="1800" spc="-5" b="1" i="1">
                <a:latin typeface="Times New Roman"/>
                <a:cs typeface="Times New Roman"/>
              </a:rPr>
              <a:t>Operating </a:t>
            </a:r>
            <a:r>
              <a:rPr dirty="0" sz="1800" b="1" i="1">
                <a:latin typeface="Times New Roman"/>
                <a:cs typeface="Times New Roman"/>
              </a:rPr>
              <a:t>Profit </a:t>
            </a:r>
            <a:r>
              <a:rPr dirty="0" sz="1800" spc="-5" b="1" i="1">
                <a:latin typeface="Times New Roman"/>
                <a:cs typeface="Times New Roman"/>
              </a:rPr>
              <a:t>Margin </a:t>
            </a:r>
            <a:r>
              <a:rPr dirty="0" sz="1800" b="1" i="1">
                <a:latin typeface="Times New Roman"/>
                <a:cs typeface="Times New Roman"/>
              </a:rPr>
              <a:t>(PM) = </a:t>
            </a:r>
            <a:r>
              <a:rPr dirty="0" sz="1800" spc="-5" b="1" i="1">
                <a:latin typeface="Times New Roman"/>
                <a:cs typeface="Times New Roman"/>
              </a:rPr>
              <a:t>OI </a:t>
            </a:r>
            <a:r>
              <a:rPr dirty="0" sz="1800" b="1" i="1">
                <a:latin typeface="Times New Roman"/>
                <a:cs typeface="Times New Roman"/>
              </a:rPr>
              <a:t>(after tax) /</a:t>
            </a:r>
            <a:r>
              <a:rPr dirty="0" sz="1800" spc="-5" b="1" i="1">
                <a:latin typeface="Times New Roman"/>
                <a:cs typeface="Times New Roman"/>
              </a:rPr>
              <a:t> Sales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800">
                <a:latin typeface="Times New Roman"/>
                <a:cs typeface="Times New Roman"/>
              </a:rPr>
              <a:t>This profit </a:t>
            </a:r>
            <a:r>
              <a:rPr dirty="0" sz="1800" spc="-5">
                <a:latin typeface="Times New Roman"/>
                <a:cs typeface="Times New Roman"/>
              </a:rPr>
              <a:t>margin is </a:t>
            </a:r>
            <a:r>
              <a:rPr dirty="0" sz="1800">
                <a:latin typeface="Times New Roman"/>
                <a:cs typeface="Times New Roman"/>
              </a:rPr>
              <a:t>based on the total </a:t>
            </a:r>
            <a:r>
              <a:rPr dirty="0" sz="1800" spc="-5">
                <a:latin typeface="Times New Roman"/>
                <a:cs typeface="Times New Roman"/>
              </a:rPr>
              <a:t>OI </a:t>
            </a:r>
            <a:r>
              <a:rPr dirty="0" sz="1800">
                <a:latin typeface="Times New Roman"/>
                <a:cs typeface="Times New Roman"/>
              </a:rPr>
              <a:t>on the last line of </a:t>
            </a:r>
            <a:r>
              <a:rPr dirty="0" sz="1800" spc="-5">
                <a:latin typeface="Times New Roman"/>
                <a:cs typeface="Times New Roman"/>
              </a:rPr>
              <a:t>OI </a:t>
            </a:r>
            <a:r>
              <a:rPr dirty="0" sz="1800">
                <a:latin typeface="Times New Roman"/>
                <a:cs typeface="Times New Roman"/>
              </a:rPr>
              <a:t>before financial item. It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can  be divided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into:</a:t>
            </a:r>
            <a:endParaRPr sz="1800">
              <a:latin typeface="Times New Roman"/>
              <a:cs typeface="Times New Roman"/>
            </a:endParaRPr>
          </a:p>
          <a:p>
            <a:pPr marL="1790700">
              <a:lnSpc>
                <a:spcPct val="100000"/>
              </a:lnSpc>
              <a:spcBef>
                <a:spcPts val="994"/>
              </a:spcBef>
            </a:pPr>
            <a:r>
              <a:rPr dirty="0" sz="1800" b="1" i="1">
                <a:latin typeface="Times New Roman"/>
                <a:cs typeface="Times New Roman"/>
              </a:rPr>
              <a:t>Sales Profit Margin = OI (after tax) from </a:t>
            </a:r>
            <a:r>
              <a:rPr dirty="0" sz="1800" spc="-5" b="1" i="1">
                <a:latin typeface="Times New Roman"/>
                <a:cs typeface="Times New Roman"/>
              </a:rPr>
              <a:t>sales </a:t>
            </a:r>
            <a:r>
              <a:rPr dirty="0" sz="1800" b="1" i="1">
                <a:latin typeface="Times New Roman"/>
                <a:cs typeface="Times New Roman"/>
              </a:rPr>
              <a:t>/</a:t>
            </a:r>
            <a:r>
              <a:rPr dirty="0" sz="1800" spc="-20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 marL="245745">
              <a:lnSpc>
                <a:spcPct val="100000"/>
              </a:lnSpc>
              <a:spcBef>
                <a:spcPts val="5"/>
              </a:spcBef>
            </a:pPr>
            <a:r>
              <a:rPr dirty="0" sz="1800" spc="-5" b="1" i="1">
                <a:latin typeface="Times New Roman"/>
                <a:cs typeface="Times New Roman"/>
              </a:rPr>
              <a:t>Other </a:t>
            </a:r>
            <a:r>
              <a:rPr dirty="0" sz="1800" b="1" i="1">
                <a:latin typeface="Times New Roman"/>
                <a:cs typeface="Times New Roman"/>
              </a:rPr>
              <a:t>items Profit </a:t>
            </a:r>
            <a:r>
              <a:rPr dirty="0" sz="1800" spc="-5" b="1" i="1">
                <a:latin typeface="Times New Roman"/>
                <a:cs typeface="Times New Roman"/>
              </a:rPr>
              <a:t>Margin </a:t>
            </a:r>
            <a:r>
              <a:rPr dirty="0" sz="1800" b="1" i="1">
                <a:latin typeface="Times New Roman"/>
                <a:cs typeface="Times New Roman"/>
              </a:rPr>
              <a:t>= </a:t>
            </a:r>
            <a:r>
              <a:rPr dirty="0" sz="1800" spc="-5" b="1" i="1">
                <a:latin typeface="Times New Roman"/>
                <a:cs typeface="Times New Roman"/>
              </a:rPr>
              <a:t>OI </a:t>
            </a:r>
            <a:r>
              <a:rPr dirty="0" sz="1800" b="1" i="1">
                <a:latin typeface="Times New Roman"/>
                <a:cs typeface="Times New Roman"/>
              </a:rPr>
              <a:t>(after tax) </a:t>
            </a:r>
            <a:r>
              <a:rPr dirty="0" sz="1800" spc="-5" b="1" i="1">
                <a:latin typeface="Times New Roman"/>
                <a:cs typeface="Times New Roman"/>
              </a:rPr>
              <a:t>from other </a:t>
            </a:r>
            <a:r>
              <a:rPr dirty="0" sz="1800" b="1" i="1">
                <a:latin typeface="Times New Roman"/>
                <a:cs typeface="Times New Roman"/>
              </a:rPr>
              <a:t>items / </a:t>
            </a:r>
            <a:r>
              <a:rPr dirty="0" sz="1800" spc="-5" b="1" i="1"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800">
                <a:latin typeface="Times New Roman"/>
                <a:cs typeface="Times New Roman"/>
              </a:rPr>
              <a:t>These </a:t>
            </a:r>
            <a:r>
              <a:rPr dirty="0" sz="1800" spc="-5">
                <a:latin typeface="Times New Roman"/>
                <a:cs typeface="Times New Roman"/>
              </a:rPr>
              <a:t>two margins </a:t>
            </a:r>
            <a:r>
              <a:rPr dirty="0" sz="1800">
                <a:latin typeface="Times New Roman"/>
                <a:cs typeface="Times New Roman"/>
              </a:rPr>
              <a:t>sum to the operating profit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margin.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 bottom-line </a:t>
            </a:r>
            <a:r>
              <a:rPr dirty="0" sz="1800" spc="-5">
                <a:latin typeface="Times New Roman"/>
                <a:cs typeface="Times New Roman"/>
              </a:rPr>
              <a:t>margin </a:t>
            </a:r>
            <a:r>
              <a:rPr dirty="0" sz="1800">
                <a:latin typeface="Times New Roman"/>
                <a:cs typeface="Times New Roman"/>
              </a:rPr>
              <a:t>ratio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is:</a:t>
            </a:r>
            <a:endParaRPr sz="1800">
              <a:latin typeface="Times New Roman"/>
              <a:cs typeface="Times New Roman"/>
            </a:endParaRPr>
          </a:p>
          <a:p>
            <a:pPr algn="ctr" marL="247650">
              <a:lnSpc>
                <a:spcPct val="100000"/>
              </a:lnSpc>
              <a:spcBef>
                <a:spcPts val="994"/>
              </a:spcBef>
            </a:pPr>
            <a:r>
              <a:rPr dirty="0" sz="1800" spc="-5" b="1" i="1">
                <a:latin typeface="Times New Roman"/>
                <a:cs typeface="Times New Roman"/>
              </a:rPr>
              <a:t>Net (comprehensive) </a:t>
            </a:r>
            <a:r>
              <a:rPr dirty="0" sz="1800" b="1" i="1">
                <a:latin typeface="Times New Roman"/>
                <a:cs typeface="Times New Roman"/>
              </a:rPr>
              <a:t>income profit </a:t>
            </a:r>
            <a:r>
              <a:rPr dirty="0" sz="1800" spc="-5" b="1" i="1">
                <a:latin typeface="Times New Roman"/>
                <a:cs typeface="Times New Roman"/>
              </a:rPr>
              <a:t>margin </a:t>
            </a:r>
            <a:r>
              <a:rPr dirty="0" sz="1800" b="1" i="1">
                <a:latin typeface="Times New Roman"/>
                <a:cs typeface="Times New Roman"/>
              </a:rPr>
              <a:t>= Comprehensive income /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531367"/>
            <a:ext cx="38411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Income Statement</a:t>
            </a:r>
            <a:r>
              <a:rPr dirty="0" spc="1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60170"/>
            <a:ext cx="8415655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Expense</a:t>
            </a:r>
            <a:r>
              <a:rPr dirty="0" sz="1800" spc="-1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ratios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dirty="0" sz="1800">
                <a:latin typeface="Times New Roman"/>
                <a:cs typeface="Times New Roman"/>
              </a:rPr>
              <a:t>Expense ratios calculate the % of </a:t>
            </a:r>
            <a:r>
              <a:rPr dirty="0" sz="1800" spc="-5">
                <a:latin typeface="Times New Roman"/>
                <a:cs typeface="Times New Roman"/>
              </a:rPr>
              <a:t>sales </a:t>
            </a:r>
            <a:r>
              <a:rPr dirty="0" sz="1800">
                <a:latin typeface="Times New Roman"/>
                <a:cs typeface="Times New Roman"/>
              </a:rPr>
              <a:t>revenue that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absorbed by expenses. They have</a:t>
            </a:r>
            <a:r>
              <a:rPr dirty="0" sz="1800" spc="-1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dirty="0" sz="1800">
                <a:latin typeface="Times New Roman"/>
                <a:cs typeface="Times New Roman"/>
              </a:rPr>
              <a:t>form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291465">
              <a:lnSpc>
                <a:spcPct val="100000"/>
              </a:lnSpc>
              <a:spcBef>
                <a:spcPts val="5"/>
              </a:spcBef>
            </a:pPr>
            <a:r>
              <a:rPr dirty="0" sz="1800" spc="-5" b="1" i="1">
                <a:latin typeface="Times New Roman"/>
                <a:cs typeface="Times New Roman"/>
              </a:rPr>
              <a:t>Expense ratio = Expense for an </a:t>
            </a:r>
            <a:r>
              <a:rPr dirty="0" sz="1800" b="1" i="1">
                <a:latin typeface="Times New Roman"/>
                <a:cs typeface="Times New Roman"/>
              </a:rPr>
              <a:t>activity / </a:t>
            </a:r>
            <a:r>
              <a:rPr dirty="0" sz="1800" spc="-5" b="1" i="1"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This ratio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calculated for each expense item in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from sales,</a:t>
            </a:r>
            <a:r>
              <a:rPr dirty="0" sz="1800" spc="-1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236854">
              <a:lnSpc>
                <a:spcPct val="100000"/>
              </a:lnSpc>
            </a:pPr>
            <a:r>
              <a:rPr dirty="0" sz="1800" b="1" i="1">
                <a:latin typeface="Times New Roman"/>
                <a:cs typeface="Times New Roman"/>
              </a:rPr>
              <a:t>1 – </a:t>
            </a:r>
            <a:r>
              <a:rPr dirty="0" sz="1800" spc="-5" b="1" i="1">
                <a:latin typeface="Times New Roman"/>
                <a:cs typeface="Times New Roman"/>
              </a:rPr>
              <a:t>Sales </a:t>
            </a:r>
            <a:r>
              <a:rPr dirty="0" sz="1800" b="1" i="1">
                <a:latin typeface="Times New Roman"/>
                <a:cs typeface="Times New Roman"/>
              </a:rPr>
              <a:t>Profit </a:t>
            </a:r>
            <a:r>
              <a:rPr dirty="0" sz="1800" spc="-5" b="1" i="1">
                <a:latin typeface="Times New Roman"/>
                <a:cs typeface="Times New Roman"/>
              </a:rPr>
              <a:t>Margin </a:t>
            </a:r>
            <a:r>
              <a:rPr dirty="0" sz="1800" b="1" i="1">
                <a:latin typeface="Times New Roman"/>
                <a:cs typeface="Times New Roman"/>
              </a:rPr>
              <a:t>= </a:t>
            </a:r>
            <a:r>
              <a:rPr dirty="0" sz="1800" spc="-5" b="1" i="1">
                <a:latin typeface="Times New Roman"/>
                <a:cs typeface="Times New Roman"/>
              </a:rPr>
              <a:t>Sum </a:t>
            </a:r>
            <a:r>
              <a:rPr dirty="0" sz="1800" b="1" i="1">
                <a:latin typeface="Times New Roman"/>
                <a:cs typeface="Times New Roman"/>
              </a:rPr>
              <a:t>of </a:t>
            </a:r>
            <a:r>
              <a:rPr dirty="0" sz="1800" spc="-5" b="1" i="1">
                <a:latin typeface="Times New Roman"/>
                <a:cs typeface="Times New Roman"/>
              </a:rPr>
              <a:t>expense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ratios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676" y="531367"/>
            <a:ext cx="3202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Balance Sheet</a:t>
            </a:r>
            <a:r>
              <a:rPr dirty="0" spc="-4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60170"/>
            <a:ext cx="8307705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Composition</a:t>
            </a:r>
            <a:r>
              <a:rPr dirty="0" sz="1800" spc="-1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ratios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 % in </a:t>
            </a:r>
            <a:r>
              <a:rPr dirty="0" sz="1800" spc="-5">
                <a:latin typeface="Times New Roman"/>
                <a:cs typeface="Times New Roman"/>
              </a:rPr>
              <a:t>common-size </a:t>
            </a:r>
            <a:r>
              <a:rPr dirty="0" sz="1800">
                <a:latin typeface="Times New Roman"/>
                <a:cs typeface="Times New Roman"/>
              </a:rPr>
              <a:t>balance sheets are composition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ratios:</a:t>
            </a:r>
            <a:endParaRPr sz="1800">
              <a:latin typeface="Times New Roman"/>
              <a:cs typeface="Times New Roman"/>
            </a:endParaRPr>
          </a:p>
          <a:p>
            <a:pPr marL="353695" marR="5080" indent="441959">
              <a:lnSpc>
                <a:spcPct val="220000"/>
              </a:lnSpc>
              <a:spcBef>
                <a:spcPts val="5"/>
              </a:spcBef>
            </a:pPr>
            <a:r>
              <a:rPr dirty="0" sz="1800" spc="-5" b="1" i="1">
                <a:latin typeface="Times New Roman"/>
                <a:cs typeface="Times New Roman"/>
              </a:rPr>
              <a:t>Operating asset </a:t>
            </a:r>
            <a:r>
              <a:rPr dirty="0" sz="1800" b="1" i="1">
                <a:latin typeface="Times New Roman"/>
                <a:cs typeface="Times New Roman"/>
              </a:rPr>
              <a:t>composition ratio = </a:t>
            </a:r>
            <a:r>
              <a:rPr dirty="0" sz="1800" spc="-5" b="1" i="1">
                <a:latin typeface="Times New Roman"/>
                <a:cs typeface="Times New Roman"/>
              </a:rPr>
              <a:t>Operating asset </a:t>
            </a:r>
            <a:r>
              <a:rPr dirty="0" sz="1800" b="1" i="1">
                <a:latin typeface="Times New Roman"/>
                <a:cs typeface="Times New Roman"/>
              </a:rPr>
              <a:t>/ Total operating </a:t>
            </a:r>
            <a:r>
              <a:rPr dirty="0" sz="1800" spc="-5" b="1" i="1">
                <a:latin typeface="Times New Roman"/>
                <a:cs typeface="Times New Roman"/>
              </a:rPr>
              <a:t>assets  </a:t>
            </a:r>
            <a:r>
              <a:rPr dirty="0" sz="1800" spc="-5" b="1" i="1">
                <a:latin typeface="Times New Roman"/>
                <a:cs typeface="Times New Roman"/>
              </a:rPr>
              <a:t>Operating </a:t>
            </a:r>
            <a:r>
              <a:rPr dirty="0" sz="1800" b="1" i="1">
                <a:latin typeface="Times New Roman"/>
                <a:cs typeface="Times New Roman"/>
              </a:rPr>
              <a:t>liability composition ratio = </a:t>
            </a:r>
            <a:r>
              <a:rPr dirty="0" sz="1800" spc="-5" b="1" i="1">
                <a:latin typeface="Times New Roman"/>
                <a:cs typeface="Times New Roman"/>
              </a:rPr>
              <a:t>Operating </a:t>
            </a:r>
            <a:r>
              <a:rPr dirty="0" sz="1800" b="1" i="1">
                <a:latin typeface="Times New Roman"/>
                <a:cs typeface="Times New Roman"/>
              </a:rPr>
              <a:t>liability / Total operating</a:t>
            </a:r>
            <a:r>
              <a:rPr dirty="0" sz="1800" spc="-4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 ratio for individual items sum to 100% within their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category.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676" y="531367"/>
            <a:ext cx="3202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Balance Sheet</a:t>
            </a:r>
            <a:r>
              <a:rPr dirty="0" spc="-4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87602"/>
            <a:ext cx="8561705" cy="4360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Operating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liability</a:t>
            </a:r>
            <a:r>
              <a:rPr dirty="0" sz="1800" spc="-2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ratios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-5">
                <a:latin typeface="Times New Roman"/>
                <a:cs typeface="Times New Roman"/>
              </a:rPr>
              <a:t>composition </a:t>
            </a:r>
            <a:r>
              <a:rPr dirty="0" sz="1800">
                <a:latin typeface="Times New Roman"/>
                <a:cs typeface="Times New Roman"/>
              </a:rPr>
              <a:t>of net operating assets can be highlighted by comparing operating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to net 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497205">
              <a:lnSpc>
                <a:spcPct val="100000"/>
              </a:lnSpc>
            </a:pPr>
            <a:r>
              <a:rPr dirty="0" sz="1800" spc="-5" b="1" i="1">
                <a:latin typeface="Times New Roman"/>
                <a:cs typeface="Times New Roman"/>
              </a:rPr>
              <a:t>Operating </a:t>
            </a:r>
            <a:r>
              <a:rPr dirty="0" sz="1800" b="1" i="1">
                <a:latin typeface="Times New Roman"/>
                <a:cs typeface="Times New Roman"/>
              </a:rPr>
              <a:t>liability leverage (OLLEV) = </a:t>
            </a:r>
            <a:r>
              <a:rPr dirty="0" sz="1800" spc="-5" b="1" i="1">
                <a:latin typeface="Times New Roman"/>
                <a:cs typeface="Times New Roman"/>
              </a:rPr>
              <a:t>Operating </a:t>
            </a:r>
            <a:r>
              <a:rPr dirty="0" sz="1800" b="1" i="1">
                <a:latin typeface="Times New Roman"/>
                <a:cs typeface="Times New Roman"/>
              </a:rPr>
              <a:t>liabilities / </a:t>
            </a:r>
            <a:r>
              <a:rPr dirty="0" sz="1800" spc="-5" b="1" i="1">
                <a:latin typeface="Times New Roman"/>
                <a:cs typeface="Times New Roman"/>
              </a:rPr>
              <a:t>Net </a:t>
            </a:r>
            <a:r>
              <a:rPr dirty="0" sz="1800" b="1" i="1">
                <a:latin typeface="Times New Roman"/>
                <a:cs typeface="Times New Roman"/>
              </a:rPr>
              <a:t>operating</a:t>
            </a:r>
            <a:r>
              <a:rPr dirty="0" sz="1800" spc="-4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This ratio indicates how the investment in </a:t>
            </a:r>
            <a:r>
              <a:rPr dirty="0" sz="1800" spc="-5">
                <a:latin typeface="Times New Roman"/>
                <a:cs typeface="Times New Roman"/>
              </a:rPr>
              <a:t>NOA </a:t>
            </a:r>
            <a:r>
              <a:rPr dirty="0" sz="1800">
                <a:latin typeface="Times New Roman"/>
                <a:cs typeface="Times New Roman"/>
              </a:rPr>
              <a:t>has been reduced by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4986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It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called a leverage ratio because it can lever up the return </a:t>
            </a:r>
            <a:r>
              <a:rPr dirty="0" sz="1800" spc="-5">
                <a:latin typeface="Times New Roman"/>
                <a:cs typeface="Times New Roman"/>
              </a:rPr>
              <a:t>on NOA (RNOA) </a:t>
            </a:r>
            <a:r>
              <a:rPr dirty="0" sz="1800">
                <a:latin typeface="Times New Roman"/>
                <a:cs typeface="Times New Roman"/>
              </a:rPr>
              <a:t>with 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lower  denominator.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3657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 operating liability </a:t>
            </a:r>
            <a:r>
              <a:rPr dirty="0" sz="1800" spc="-5">
                <a:latin typeface="Times New Roman"/>
                <a:cs typeface="Times New Roman"/>
              </a:rPr>
              <a:t>composition </a:t>
            </a:r>
            <a:r>
              <a:rPr dirty="0" sz="1800">
                <a:latin typeface="Times New Roman"/>
                <a:cs typeface="Times New Roman"/>
              </a:rPr>
              <a:t>ratio reveal which liabilities have contributed to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 operating liability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leverage.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676" y="531367"/>
            <a:ext cx="3202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Balance Sheet</a:t>
            </a:r>
            <a:r>
              <a:rPr dirty="0" spc="-4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60170"/>
            <a:ext cx="8621395" cy="460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Financial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leverage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Financial </a:t>
            </a:r>
            <a:r>
              <a:rPr dirty="0" sz="1800" b="1">
                <a:latin typeface="Times New Roman"/>
                <a:cs typeface="Times New Roman"/>
              </a:rPr>
              <a:t>leverage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the degree to </a:t>
            </a:r>
            <a:r>
              <a:rPr dirty="0" sz="1800" spc="-5">
                <a:latin typeface="Times New Roman"/>
                <a:cs typeface="Times New Roman"/>
              </a:rPr>
              <a:t>which NOA </a:t>
            </a:r>
            <a:r>
              <a:rPr dirty="0" sz="1800">
                <a:latin typeface="Times New Roman"/>
                <a:cs typeface="Times New Roman"/>
              </a:rPr>
              <a:t>are financed by </a:t>
            </a:r>
            <a:r>
              <a:rPr dirty="0" sz="1800" spc="-5">
                <a:latin typeface="Times New Roman"/>
                <a:cs typeface="Times New Roman"/>
              </a:rPr>
              <a:t>common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equity.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</a:pPr>
            <a:r>
              <a:rPr dirty="0" sz="1800">
                <a:latin typeface="Times New Roman"/>
                <a:cs typeface="Times New Roman"/>
              </a:rPr>
              <a:t>Recall General Mills has net debt in 2010, </a:t>
            </a:r>
            <a:r>
              <a:rPr dirty="0" sz="1800" spc="-5">
                <a:latin typeface="Times New Roman"/>
                <a:cs typeface="Times New Roman"/>
              </a:rPr>
              <a:t>while </a:t>
            </a:r>
            <a:r>
              <a:rPr dirty="0" sz="1800">
                <a:latin typeface="Times New Roman"/>
                <a:cs typeface="Times New Roman"/>
              </a:rPr>
              <a:t>Nike holds net financial </a:t>
            </a:r>
            <a:r>
              <a:rPr dirty="0" sz="1800" spc="-5">
                <a:latin typeface="Times New Roman"/>
                <a:cs typeface="Times New Roman"/>
              </a:rPr>
              <a:t>assets. </a:t>
            </a:r>
            <a:r>
              <a:rPr dirty="0" sz="1800">
                <a:latin typeface="Times New Roman"/>
                <a:cs typeface="Times New Roman"/>
              </a:rPr>
              <a:t>The  differences are captured by ratios that compare totals for net operating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net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financial  obligations to </a:t>
            </a:r>
            <a:r>
              <a:rPr dirty="0" sz="1800" spc="-5">
                <a:latin typeface="Times New Roman"/>
                <a:cs typeface="Times New Roman"/>
              </a:rPr>
              <a:t>owners’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equity: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31115">
              <a:lnSpc>
                <a:spcPct val="100000"/>
              </a:lnSpc>
              <a:spcBef>
                <a:spcPts val="5"/>
              </a:spcBef>
            </a:pPr>
            <a:r>
              <a:rPr dirty="0" sz="1800" b="1" i="1">
                <a:latin typeface="Times New Roman"/>
                <a:cs typeface="Times New Roman"/>
              </a:rPr>
              <a:t>Capitalization </a:t>
            </a:r>
            <a:r>
              <a:rPr dirty="0" sz="1800" spc="-5" b="1" i="1">
                <a:latin typeface="Times New Roman"/>
                <a:cs typeface="Times New Roman"/>
              </a:rPr>
              <a:t>ratio </a:t>
            </a:r>
            <a:r>
              <a:rPr dirty="0" sz="1800" b="1" i="1">
                <a:latin typeface="Times New Roman"/>
                <a:cs typeface="Times New Roman"/>
              </a:rPr>
              <a:t>= NOA /</a:t>
            </a:r>
            <a:r>
              <a:rPr dirty="0" sz="1800" spc="-5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CSE</a:t>
            </a:r>
            <a:endParaRPr sz="1800">
              <a:latin typeface="Times New Roman"/>
              <a:cs typeface="Times New Roman"/>
            </a:endParaRPr>
          </a:p>
          <a:p>
            <a:pPr algn="ctr" marL="28575">
              <a:lnSpc>
                <a:spcPct val="100000"/>
              </a:lnSpc>
              <a:spcBef>
                <a:spcPts val="215"/>
              </a:spcBef>
            </a:pPr>
            <a:r>
              <a:rPr dirty="0" sz="1800" spc="-5" b="1" i="1">
                <a:latin typeface="Times New Roman"/>
                <a:cs typeface="Times New Roman"/>
              </a:rPr>
              <a:t>Financial </a:t>
            </a:r>
            <a:r>
              <a:rPr dirty="0" sz="1800" b="1" i="1">
                <a:latin typeface="Times New Roman"/>
                <a:cs typeface="Times New Roman"/>
              </a:rPr>
              <a:t>leverage ratio (FLEV) = </a:t>
            </a:r>
            <a:r>
              <a:rPr dirty="0" sz="1800" spc="-5" b="1" i="1">
                <a:latin typeface="Times New Roman"/>
                <a:cs typeface="Times New Roman"/>
              </a:rPr>
              <a:t>NFO </a:t>
            </a:r>
            <a:r>
              <a:rPr dirty="0" sz="1800" b="1" i="1">
                <a:latin typeface="Times New Roman"/>
                <a:cs typeface="Times New Roman"/>
              </a:rPr>
              <a:t>/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CSE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It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 spc="5">
                <a:latin typeface="Times New Roman"/>
                <a:cs typeface="Times New Roman"/>
              </a:rPr>
              <a:t>always </a:t>
            </a:r>
            <a:r>
              <a:rPr dirty="0" sz="1800">
                <a:latin typeface="Times New Roman"/>
                <a:cs typeface="Times New Roman"/>
              </a:rPr>
              <a:t>the case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endParaRPr sz="1800">
              <a:latin typeface="Times New Roman"/>
              <a:cs typeface="Times New Roman"/>
            </a:endParaRPr>
          </a:p>
          <a:p>
            <a:pPr algn="ctr" marL="31115">
              <a:lnSpc>
                <a:spcPct val="100000"/>
              </a:lnSpc>
              <a:spcBef>
                <a:spcPts val="215"/>
              </a:spcBef>
            </a:pPr>
            <a:r>
              <a:rPr dirty="0" sz="1800" b="1" i="1">
                <a:latin typeface="Times New Roman"/>
                <a:cs typeface="Times New Roman"/>
              </a:rPr>
              <a:t>Capitalization </a:t>
            </a:r>
            <a:r>
              <a:rPr dirty="0" sz="1800" spc="-5" b="1" i="1">
                <a:latin typeface="Times New Roman"/>
                <a:cs typeface="Times New Roman"/>
              </a:rPr>
              <a:t>ratio </a:t>
            </a:r>
            <a:r>
              <a:rPr dirty="0" sz="1800" b="1" i="1">
                <a:latin typeface="Times New Roman"/>
                <a:cs typeface="Times New Roman"/>
              </a:rPr>
              <a:t>– </a:t>
            </a:r>
            <a:r>
              <a:rPr dirty="0" sz="1800" spc="-5" b="1" i="1">
                <a:latin typeface="Times New Roman"/>
                <a:cs typeface="Times New Roman"/>
              </a:rPr>
              <a:t>Financial </a:t>
            </a:r>
            <a:r>
              <a:rPr dirty="0" sz="1800" b="1" i="1">
                <a:latin typeface="Times New Roman"/>
                <a:cs typeface="Times New Roman"/>
              </a:rPr>
              <a:t>leverage </a:t>
            </a:r>
            <a:r>
              <a:rPr dirty="0" sz="1800" spc="-5" b="1" i="1">
                <a:latin typeface="Times New Roman"/>
                <a:cs typeface="Times New Roman"/>
              </a:rPr>
              <a:t>ratio </a:t>
            </a:r>
            <a:r>
              <a:rPr dirty="0" sz="1800" b="1" i="1">
                <a:latin typeface="Times New Roman"/>
                <a:cs typeface="Times New Roman"/>
              </a:rPr>
              <a:t>=</a:t>
            </a:r>
            <a:r>
              <a:rPr dirty="0" sz="1800" spc="-5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490220">
              <a:lnSpc>
                <a:spcPts val="1939"/>
              </a:lnSpc>
            </a:pPr>
            <a:r>
              <a:rPr dirty="0" sz="1800">
                <a:latin typeface="Times New Roman"/>
                <a:cs typeface="Times New Roman"/>
              </a:rPr>
              <a:t>Either </a:t>
            </a:r>
            <a:r>
              <a:rPr dirty="0" sz="1800" spc="-5">
                <a:latin typeface="Times New Roman"/>
                <a:cs typeface="Times New Roman"/>
              </a:rPr>
              <a:t>measure </a:t>
            </a:r>
            <a:r>
              <a:rPr dirty="0" sz="1800">
                <a:latin typeface="Times New Roman"/>
                <a:cs typeface="Times New Roman"/>
              </a:rPr>
              <a:t>can be </a:t>
            </a:r>
            <a:r>
              <a:rPr dirty="0" sz="1800" spc="-5">
                <a:latin typeface="Times New Roman"/>
                <a:cs typeface="Times New Roman"/>
              </a:rPr>
              <a:t>used as </a:t>
            </a:r>
            <a:r>
              <a:rPr dirty="0" sz="1800">
                <a:latin typeface="Times New Roman"/>
                <a:cs typeface="Times New Roman"/>
              </a:rPr>
              <a:t>an indication of the degree to </a:t>
            </a:r>
            <a:r>
              <a:rPr dirty="0" sz="1800" spc="-5">
                <a:latin typeface="Times New Roman"/>
                <a:cs typeface="Times New Roman"/>
              </a:rPr>
              <a:t>which NOA </a:t>
            </a:r>
            <a:r>
              <a:rPr dirty="0" sz="1800">
                <a:latin typeface="Times New Roman"/>
                <a:cs typeface="Times New Roman"/>
              </a:rPr>
              <a:t>are financed by  </a:t>
            </a:r>
            <a:r>
              <a:rPr dirty="0" sz="1800" spc="-5">
                <a:latin typeface="Times New Roman"/>
                <a:cs typeface="Times New Roman"/>
              </a:rPr>
              <a:t>common </a:t>
            </a:r>
            <a:r>
              <a:rPr dirty="0" sz="1800">
                <a:latin typeface="Times New Roman"/>
                <a:cs typeface="Times New Roman"/>
              </a:rPr>
              <a:t>equity or net financial debt, but it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usual refer to the financial leverage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ratio.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482" y="531367"/>
            <a:ext cx="4530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Summary Profitability</a:t>
            </a:r>
            <a:r>
              <a:rPr dirty="0" spc="15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552" y="1387602"/>
            <a:ext cx="8202930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Operating</a:t>
            </a:r>
            <a:r>
              <a:rPr dirty="0" sz="1800" spc="-1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profitability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Times New Roman"/>
                <a:cs typeface="Times New Roman"/>
              </a:rPr>
              <a:t>Return </a:t>
            </a:r>
            <a:r>
              <a:rPr dirty="0" sz="1800" b="1">
                <a:latin typeface="Times New Roman"/>
                <a:cs typeface="Times New Roman"/>
              </a:rPr>
              <a:t>on Net Operating </a:t>
            </a:r>
            <a:r>
              <a:rPr dirty="0" sz="1800" spc="-5" b="1">
                <a:latin typeface="Times New Roman"/>
                <a:cs typeface="Times New Roman"/>
              </a:rPr>
              <a:t>Assets (RNOA)</a:t>
            </a:r>
            <a:r>
              <a:rPr dirty="0" sz="1800" spc="-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i.e. 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after tax relative 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net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552" y="3527247"/>
            <a:ext cx="8126730" cy="1233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Financial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profitability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Net </a:t>
            </a:r>
            <a:r>
              <a:rPr dirty="0" sz="1800" b="1">
                <a:latin typeface="Times New Roman"/>
                <a:cs typeface="Times New Roman"/>
              </a:rPr>
              <a:t>Borrowing </a:t>
            </a:r>
            <a:r>
              <a:rPr dirty="0" sz="1800" spc="-5" b="1">
                <a:latin typeface="Times New Roman"/>
                <a:cs typeface="Times New Roman"/>
              </a:rPr>
              <a:t>Cost (NBC)</a:t>
            </a:r>
            <a:r>
              <a:rPr dirty="0" sz="1800" spc="-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i.e. net financial expenses after tax relative to net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financial  obligations: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552" y="5448401"/>
            <a:ext cx="7414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Return on Net Financial Assets (RNFA)</a:t>
            </a:r>
            <a:r>
              <a:rPr dirty="0" sz="1800" spc="-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if a firm </a:t>
            </a:r>
            <a:r>
              <a:rPr dirty="0" sz="1800" spc="-5">
                <a:latin typeface="Times New Roman"/>
                <a:cs typeface="Times New Roman"/>
              </a:rPr>
              <a:t>has NFA </a:t>
            </a:r>
            <a:r>
              <a:rPr dirty="0" sz="1800">
                <a:latin typeface="Times New Roman"/>
                <a:cs typeface="Times New Roman"/>
              </a:rPr>
              <a:t>(rather than</a:t>
            </a:r>
            <a:r>
              <a:rPr dirty="0" sz="1800" spc="11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NFO):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7337" y="3138057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473" y="0"/>
                </a:lnTo>
              </a:path>
            </a:pathLst>
          </a:custGeom>
          <a:ln w="4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1307" y="2902910"/>
            <a:ext cx="1571625" cy="0"/>
          </a:xfrm>
          <a:custGeom>
            <a:avLst/>
            <a:gdLst/>
            <a:ahLst/>
            <a:cxnLst/>
            <a:rect l="l" t="t" r="r" b="b"/>
            <a:pathLst>
              <a:path w="1571625" h="0">
                <a:moveTo>
                  <a:pt x="0" y="0"/>
                </a:moveTo>
                <a:lnTo>
                  <a:pt x="1571050" y="0"/>
                </a:lnTo>
              </a:path>
            </a:pathLst>
          </a:custGeom>
          <a:ln w="93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83784" y="2878949"/>
            <a:ext cx="5778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3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800" y="2633232"/>
            <a:ext cx="33210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50" spc="85">
                <a:latin typeface="Times New Roman"/>
                <a:cs typeface="Times New Roman"/>
              </a:rPr>
              <a:t>OI</a:t>
            </a:r>
            <a:r>
              <a:rPr dirty="0" baseline="-27777" sz="1200" spc="127">
                <a:latin typeface="Times New Roman"/>
                <a:cs typeface="Times New Roman"/>
              </a:rPr>
              <a:t>t</a:t>
            </a:r>
            <a:endParaRPr baseline="-27777"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3035" y="2753187"/>
            <a:ext cx="79438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105">
                <a:latin typeface="Times New Roman"/>
                <a:cs typeface="Times New Roman"/>
              </a:rPr>
              <a:t>RNOA</a:t>
            </a:r>
            <a:r>
              <a:rPr dirty="0" sz="1450" spc="170">
                <a:latin typeface="Times New Roman"/>
                <a:cs typeface="Times New Roman"/>
              </a:rPr>
              <a:t> </a:t>
            </a:r>
            <a:r>
              <a:rPr dirty="0" sz="1450" spc="75">
                <a:latin typeface="Times New Roman"/>
                <a:cs typeface="Times New Roman"/>
              </a:rPr>
              <a:t>=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9387" y="2931403"/>
            <a:ext cx="14732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923" sz="2850" spc="-172">
                <a:latin typeface="Symbol"/>
                <a:cs typeface="Symbol"/>
              </a:rPr>
              <a:t></a:t>
            </a:r>
            <a:r>
              <a:rPr dirty="0" baseline="-2923" sz="2850" spc="-442">
                <a:latin typeface="Times New Roman"/>
                <a:cs typeface="Times New Roman"/>
              </a:rPr>
              <a:t> </a:t>
            </a:r>
            <a:r>
              <a:rPr dirty="0" sz="1450" spc="110">
                <a:latin typeface="Times New Roman"/>
                <a:cs typeface="Times New Roman"/>
              </a:rPr>
              <a:t>NOA</a:t>
            </a:r>
            <a:r>
              <a:rPr dirty="0" baseline="-27777" sz="1200" spc="165">
                <a:latin typeface="Times New Roman"/>
                <a:cs typeface="Times New Roman"/>
              </a:rPr>
              <a:t>t</a:t>
            </a:r>
            <a:r>
              <a:rPr dirty="0" baseline="-27777" sz="1200" spc="52">
                <a:latin typeface="Times New Roman"/>
                <a:cs typeface="Times New Roman"/>
              </a:rPr>
              <a:t> </a:t>
            </a:r>
            <a:r>
              <a:rPr dirty="0" sz="1450" spc="85">
                <a:latin typeface="Times New Roman"/>
                <a:cs typeface="Times New Roman"/>
              </a:rPr>
              <a:t>+NOA</a:t>
            </a:r>
            <a:r>
              <a:rPr dirty="0" baseline="-27777" sz="1200" spc="127">
                <a:latin typeface="Times New Roman"/>
                <a:cs typeface="Times New Roman"/>
              </a:rPr>
              <a:t>t-1</a:t>
            </a:r>
            <a:r>
              <a:rPr dirty="0" baseline="-27777" sz="1200" spc="-15">
                <a:latin typeface="Times New Roman"/>
                <a:cs typeface="Times New Roman"/>
              </a:rPr>
              <a:t> </a:t>
            </a:r>
            <a:r>
              <a:rPr dirty="0" baseline="-2923" sz="2850" spc="-172">
                <a:latin typeface="Symbol"/>
                <a:cs typeface="Symbol"/>
              </a:rPr>
              <a:t></a:t>
            </a:r>
            <a:endParaRPr baseline="-2923" sz="28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4255" y="2835602"/>
            <a:ext cx="129539" cy="5422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450" spc="65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295"/>
              </a:spcBef>
            </a:pPr>
            <a:r>
              <a:rPr dirty="0" sz="1450" spc="65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0048" y="4565903"/>
            <a:ext cx="2287524" cy="80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39567" y="5873496"/>
            <a:ext cx="2482596" cy="769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992" y="339293"/>
            <a:ext cx="62541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Financial Statement Analysis</a:t>
            </a:r>
            <a:r>
              <a:rPr dirty="0" spc="30"/>
              <a:t> </a:t>
            </a:r>
            <a:r>
              <a:rPr dirty="0" spc="-5"/>
              <a:t>Procedures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936" y="1034643"/>
            <a:ext cx="7307580" cy="514731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393065" indent="-381000">
              <a:lnSpc>
                <a:spcPct val="100000"/>
              </a:lnSpc>
              <a:spcBef>
                <a:spcPts val="9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Reformulate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statement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stockholders’ </a:t>
            </a:r>
            <a:r>
              <a:rPr dirty="0" sz="2000">
                <a:latin typeface="Times New Roman"/>
                <a:cs typeface="Times New Roman"/>
              </a:rPr>
              <a:t>equity (Chapter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9)</a:t>
            </a:r>
            <a:endParaRPr sz="2000">
              <a:latin typeface="Times New Roman"/>
              <a:cs typeface="Times New Roman"/>
            </a:endParaRPr>
          </a:p>
          <a:p>
            <a:pPr marL="393065" marR="131445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Calculate </a:t>
            </a:r>
            <a:r>
              <a:rPr dirty="0" sz="2000">
                <a:latin typeface="Times New Roman"/>
                <a:cs typeface="Times New Roman"/>
              </a:rPr>
              <a:t>comprehensive rate of return on </a:t>
            </a:r>
            <a:r>
              <a:rPr dirty="0" sz="2000" spc="-10">
                <a:latin typeface="Times New Roman"/>
                <a:cs typeface="Times New Roman"/>
              </a:rPr>
              <a:t>common </a:t>
            </a:r>
            <a:r>
              <a:rPr dirty="0" sz="2000">
                <a:latin typeface="Times New Roman"/>
                <a:cs typeface="Times New Roman"/>
              </a:rPr>
              <a:t>equity,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ROCE,  from </a:t>
            </a:r>
            <a:r>
              <a:rPr dirty="0" sz="2000" spc="-5">
                <a:latin typeface="Times New Roman"/>
                <a:cs typeface="Times New Roman"/>
              </a:rPr>
              <a:t>reformulated statement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10">
                <a:latin typeface="Times New Roman"/>
                <a:cs typeface="Times New Roman"/>
              </a:rPr>
              <a:t>common </a:t>
            </a:r>
            <a:r>
              <a:rPr dirty="0" sz="2000" spc="-5">
                <a:latin typeface="Times New Roman"/>
                <a:cs typeface="Times New Roman"/>
              </a:rPr>
              <a:t>stockholders’ </a:t>
            </a:r>
            <a:r>
              <a:rPr dirty="0" sz="2000">
                <a:latin typeface="Times New Roman"/>
                <a:cs typeface="Times New Roman"/>
              </a:rPr>
              <a:t>equity  (Chapter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9)</a:t>
            </a:r>
            <a:endParaRPr sz="2000">
              <a:latin typeface="Times New Roman"/>
              <a:cs typeface="Times New Roman"/>
            </a:endParaRPr>
          </a:p>
          <a:p>
            <a:pPr marL="393065" marR="5080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Reformulate </a:t>
            </a:r>
            <a:r>
              <a:rPr dirty="0" sz="2000">
                <a:latin typeface="Times New Roman"/>
                <a:cs typeface="Times New Roman"/>
              </a:rPr>
              <a:t>the balance sheet to distinguish operating and</a:t>
            </a:r>
            <a:r>
              <a:rPr dirty="0" sz="2000" spc="-1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financial  </a:t>
            </a:r>
            <a:r>
              <a:rPr dirty="0" sz="2000" spc="-5">
                <a:latin typeface="Times New Roman"/>
                <a:cs typeface="Times New Roman"/>
              </a:rPr>
              <a:t>assets </a:t>
            </a:r>
            <a:r>
              <a:rPr dirty="0" sz="2000">
                <a:latin typeface="Times New Roman"/>
                <a:cs typeface="Times New Roman"/>
              </a:rPr>
              <a:t>and obligations (Chapter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10)</a:t>
            </a:r>
            <a:endParaRPr sz="2000">
              <a:latin typeface="Times New Roman"/>
              <a:cs typeface="Times New Roman"/>
            </a:endParaRPr>
          </a:p>
          <a:p>
            <a:pPr marL="393065" marR="367030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Reformulate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income statement </a:t>
            </a:r>
            <a:r>
              <a:rPr dirty="0" sz="2000">
                <a:latin typeface="Times New Roman"/>
                <a:cs typeface="Times New Roman"/>
              </a:rPr>
              <a:t>and distinguish operating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 financing </a:t>
            </a:r>
            <a:r>
              <a:rPr dirty="0" sz="2000" spc="-5">
                <a:latin typeface="Times New Roman"/>
                <a:cs typeface="Times New Roman"/>
              </a:rPr>
              <a:t>income </a:t>
            </a:r>
            <a:r>
              <a:rPr dirty="0" sz="2000">
                <a:latin typeface="Times New Roman"/>
                <a:cs typeface="Times New Roman"/>
              </a:rPr>
              <a:t>(Chapter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10)</a:t>
            </a:r>
            <a:endParaRPr sz="2000">
              <a:latin typeface="Times New Roman"/>
              <a:cs typeface="Times New Roman"/>
            </a:endParaRPr>
          </a:p>
          <a:p>
            <a:pPr marL="393065" marR="75565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Compare reformulated </a:t>
            </a:r>
            <a:r>
              <a:rPr dirty="0" sz="2000">
                <a:latin typeface="Times New Roman"/>
                <a:cs typeface="Times New Roman"/>
              </a:rPr>
              <a:t>balance </a:t>
            </a:r>
            <a:r>
              <a:rPr dirty="0" sz="2000" spc="-5">
                <a:latin typeface="Times New Roman"/>
                <a:cs typeface="Times New Roman"/>
              </a:rPr>
              <a:t>sheets </a:t>
            </a:r>
            <a:r>
              <a:rPr dirty="0" sz="2000">
                <a:latin typeface="Times New Roman"/>
                <a:cs typeface="Times New Roman"/>
              </a:rPr>
              <a:t>and </a:t>
            </a:r>
            <a:r>
              <a:rPr dirty="0" sz="2000" spc="-5">
                <a:latin typeface="Times New Roman"/>
                <a:cs typeface="Times New Roman"/>
              </a:rPr>
              <a:t>income statements </a:t>
            </a:r>
            <a:r>
              <a:rPr dirty="0" sz="2000">
                <a:latin typeface="Times New Roman"/>
                <a:cs typeface="Times New Roman"/>
              </a:rPr>
              <a:t>with  </a:t>
            </a:r>
            <a:r>
              <a:rPr dirty="0" sz="2000" spc="-5">
                <a:latin typeface="Times New Roman"/>
                <a:cs typeface="Times New Roman"/>
              </a:rPr>
              <a:t>reformulated statements </a:t>
            </a:r>
            <a:r>
              <a:rPr dirty="0" sz="2000">
                <a:latin typeface="Times New Roman"/>
                <a:cs typeface="Times New Roman"/>
              </a:rPr>
              <a:t>of comparison </a:t>
            </a:r>
            <a:r>
              <a:rPr dirty="0" sz="2000" spc="-5">
                <a:latin typeface="Times New Roman"/>
                <a:cs typeface="Times New Roman"/>
              </a:rPr>
              <a:t>firms, </a:t>
            </a:r>
            <a:r>
              <a:rPr dirty="0" sz="2000">
                <a:latin typeface="Times New Roman"/>
                <a:cs typeface="Times New Roman"/>
              </a:rPr>
              <a:t>and over </a:t>
            </a:r>
            <a:r>
              <a:rPr dirty="0" sz="2000" spc="-10">
                <a:latin typeface="Times New Roman"/>
                <a:cs typeface="Times New Roman"/>
              </a:rPr>
              <a:t>time,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  </a:t>
            </a:r>
            <a:r>
              <a:rPr dirty="0" sz="2000" spc="-10">
                <a:latin typeface="Times New Roman"/>
                <a:cs typeface="Times New Roman"/>
              </a:rPr>
              <a:t>common </a:t>
            </a:r>
            <a:r>
              <a:rPr dirty="0" sz="2000">
                <a:latin typeface="Times New Roman"/>
                <a:cs typeface="Times New Roman"/>
              </a:rPr>
              <a:t>size analysis and a trend analysis (Chapter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10)</a:t>
            </a:r>
            <a:endParaRPr sz="2000">
              <a:latin typeface="Times New Roman"/>
              <a:cs typeface="Times New Roman"/>
            </a:endParaRPr>
          </a:p>
          <a:p>
            <a:pPr marL="393065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>
                <a:latin typeface="Times New Roman"/>
                <a:cs typeface="Times New Roman"/>
              </a:rPr>
              <a:t>Calculate </a:t>
            </a:r>
            <a:r>
              <a:rPr dirty="0" sz="2000">
                <a:latin typeface="Times New Roman"/>
                <a:cs typeface="Times New Roman"/>
              </a:rPr>
              <a:t>balance sheet and </a:t>
            </a:r>
            <a:r>
              <a:rPr dirty="0" sz="2000" spc="-5">
                <a:latin typeface="Times New Roman"/>
                <a:cs typeface="Times New Roman"/>
              </a:rPr>
              <a:t>income statement ratios </a:t>
            </a:r>
            <a:r>
              <a:rPr dirty="0" sz="2000">
                <a:latin typeface="Times New Roman"/>
                <a:cs typeface="Times New Roman"/>
              </a:rPr>
              <a:t>(Chapter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10)</a:t>
            </a:r>
            <a:endParaRPr sz="2000">
              <a:latin typeface="Times New Roman"/>
              <a:cs typeface="Times New Roman"/>
            </a:endParaRPr>
          </a:p>
          <a:p>
            <a:pPr marL="393065" indent="-381000">
              <a:lnSpc>
                <a:spcPct val="100000"/>
              </a:lnSpc>
              <a:spcBef>
                <a:spcPts val="844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>
                <a:latin typeface="Times New Roman"/>
                <a:cs typeface="Times New Roman"/>
              </a:rPr>
              <a:t>Carry </a:t>
            </a:r>
            <a:r>
              <a:rPr dirty="0" sz="2000" spc="5">
                <a:latin typeface="Times New Roman"/>
                <a:cs typeface="Times New Roman"/>
              </a:rPr>
              <a:t>out </a:t>
            </a:r>
            <a:r>
              <a:rPr dirty="0" sz="2000">
                <a:latin typeface="Times New Roman"/>
                <a:cs typeface="Times New Roman"/>
              </a:rPr>
              <a:t>the analysis of ROCE: Chapter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12</a:t>
            </a:r>
            <a:endParaRPr sz="2000">
              <a:latin typeface="Times New Roman"/>
              <a:cs typeface="Times New Roman"/>
            </a:endParaRPr>
          </a:p>
          <a:p>
            <a:pPr marL="393065" indent="-3810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>
                <a:latin typeface="Times New Roman"/>
                <a:cs typeface="Times New Roman"/>
              </a:rPr>
              <a:t>Carry </a:t>
            </a:r>
            <a:r>
              <a:rPr dirty="0" sz="2000" spc="5">
                <a:latin typeface="Times New Roman"/>
                <a:cs typeface="Times New Roman"/>
              </a:rPr>
              <a:t>out </a:t>
            </a:r>
            <a:r>
              <a:rPr dirty="0" sz="2000">
                <a:latin typeface="Times New Roman"/>
                <a:cs typeface="Times New Roman"/>
              </a:rPr>
              <a:t>the analysis of growth: Chapter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021" y="126237"/>
            <a:ext cx="81946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64689" marR="5080" indent="-19526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Separation of Operating </a:t>
            </a:r>
            <a:r>
              <a:rPr dirty="0" spc="-5"/>
              <a:t>Activities </a:t>
            </a:r>
            <a:r>
              <a:rPr dirty="0"/>
              <a:t>and Financing  Activities: the </a:t>
            </a:r>
            <a:r>
              <a:rPr dirty="0" spc="-5"/>
              <a:t>Key</a:t>
            </a:r>
            <a:r>
              <a:rPr dirty="0" spc="-10"/>
              <a:t> </a:t>
            </a:r>
            <a:r>
              <a:rPr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031" y="1143076"/>
            <a:ext cx="8148955" cy="429260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3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Reformulating balance sheets involves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distinguish:</a:t>
            </a:r>
            <a:endParaRPr sz="1800">
              <a:latin typeface="Times New Roman"/>
              <a:cs typeface="Times New Roman"/>
            </a:endParaRPr>
          </a:p>
          <a:p>
            <a:pPr lvl="1" marL="442595" indent="-212725">
              <a:lnSpc>
                <a:spcPct val="100000"/>
              </a:lnSpc>
              <a:spcBef>
                <a:spcPts val="610"/>
              </a:spcBef>
              <a:buClr>
                <a:srgbClr val="001F5F"/>
              </a:buClr>
              <a:buFont typeface="Wingdings"/>
              <a:buChar char=""/>
              <a:tabLst>
                <a:tab pos="443230" algn="l"/>
              </a:tabLst>
            </a:pPr>
            <a:r>
              <a:rPr dirty="0" sz="1500" spc="-5">
                <a:latin typeface="Times New Roman"/>
                <a:cs typeface="Times New Roman"/>
              </a:rPr>
              <a:t>Assets </a:t>
            </a:r>
            <a:r>
              <a:rPr dirty="0" sz="1500">
                <a:latin typeface="Times New Roman"/>
                <a:cs typeface="Times New Roman"/>
              </a:rPr>
              <a:t>&amp; </a:t>
            </a:r>
            <a:r>
              <a:rPr dirty="0" sz="1500" spc="-5">
                <a:latin typeface="Times New Roman"/>
                <a:cs typeface="Times New Roman"/>
              </a:rPr>
              <a:t>liabilities that are used </a:t>
            </a:r>
            <a:r>
              <a:rPr dirty="0" sz="1500">
                <a:latin typeface="Times New Roman"/>
                <a:cs typeface="Times New Roman"/>
              </a:rPr>
              <a:t>in </a:t>
            </a:r>
            <a:r>
              <a:rPr dirty="0" sz="1500" spc="-5">
                <a:latin typeface="Times New Roman"/>
                <a:cs typeface="Times New Roman"/>
              </a:rPr>
              <a:t>business operations </a:t>
            </a:r>
            <a:r>
              <a:rPr dirty="0" sz="1500">
                <a:latin typeface="Times New Roman"/>
                <a:cs typeface="Times New Roman"/>
              </a:rPr>
              <a:t>– where the firm </a:t>
            </a:r>
            <a:r>
              <a:rPr dirty="0" sz="1500" spc="-10">
                <a:latin typeface="Times New Roman"/>
                <a:cs typeface="Times New Roman"/>
              </a:rPr>
              <a:t>makes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money.</a:t>
            </a:r>
            <a:endParaRPr sz="1500">
              <a:latin typeface="Times New Roman"/>
              <a:cs typeface="Times New Roman"/>
            </a:endParaRPr>
          </a:p>
          <a:p>
            <a:pPr lvl="1" marL="442595" indent="-212725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Font typeface="Wingdings"/>
              <a:buChar char=""/>
              <a:tabLst>
                <a:tab pos="443230" algn="l"/>
              </a:tabLst>
            </a:pPr>
            <a:r>
              <a:rPr dirty="0" sz="1500" spc="-5">
                <a:latin typeface="Times New Roman"/>
                <a:cs typeface="Times New Roman"/>
              </a:rPr>
              <a:t>Assets </a:t>
            </a:r>
            <a:r>
              <a:rPr dirty="0" sz="1500">
                <a:latin typeface="Times New Roman"/>
                <a:cs typeface="Times New Roman"/>
              </a:rPr>
              <a:t>&amp; </a:t>
            </a:r>
            <a:r>
              <a:rPr dirty="0" sz="1500" spc="-5">
                <a:latin typeface="Times New Roman"/>
                <a:cs typeface="Times New Roman"/>
              </a:rPr>
              <a:t>liabilities that are used </a:t>
            </a:r>
            <a:r>
              <a:rPr dirty="0" sz="1500">
                <a:latin typeface="Times New Roman"/>
                <a:cs typeface="Times New Roman"/>
              </a:rPr>
              <a:t>in </a:t>
            </a:r>
            <a:r>
              <a:rPr dirty="0" sz="1500" spc="-5">
                <a:latin typeface="Times New Roman"/>
                <a:cs typeface="Times New Roman"/>
              </a:rPr>
              <a:t>financing </a:t>
            </a:r>
            <a:r>
              <a:rPr dirty="0" sz="1500">
                <a:latin typeface="Times New Roman"/>
                <a:cs typeface="Times New Roman"/>
              </a:rPr>
              <a:t>– to </a:t>
            </a:r>
            <a:r>
              <a:rPr dirty="0" sz="1500" spc="-5">
                <a:latin typeface="Times New Roman"/>
                <a:cs typeface="Times New Roman"/>
              </a:rPr>
              <a:t>raise </a:t>
            </a:r>
            <a:r>
              <a:rPr dirty="0" sz="1500" spc="-10">
                <a:latin typeface="Times New Roman"/>
                <a:cs typeface="Times New Roman"/>
              </a:rPr>
              <a:t>cash </a:t>
            </a:r>
            <a:r>
              <a:rPr dirty="0" sz="1500">
                <a:latin typeface="Times New Roman"/>
                <a:cs typeface="Times New Roman"/>
              </a:rPr>
              <a:t>for </a:t>
            </a:r>
            <a:r>
              <a:rPr dirty="0" sz="1500" spc="-5">
                <a:latin typeface="Times New Roman"/>
                <a:cs typeface="Times New Roman"/>
              </a:rPr>
              <a:t>operations and </a:t>
            </a:r>
            <a:r>
              <a:rPr dirty="0" sz="1500">
                <a:latin typeface="Times New Roman"/>
                <a:cs typeface="Times New Roman"/>
              </a:rPr>
              <a:t>disburse /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temporarily</a:t>
            </a:r>
            <a:endParaRPr sz="150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</a:pPr>
            <a:r>
              <a:rPr dirty="0" sz="1500">
                <a:latin typeface="Times New Roman"/>
                <a:cs typeface="Times New Roman"/>
              </a:rPr>
              <a:t>store </a:t>
            </a:r>
            <a:r>
              <a:rPr dirty="0" sz="1500" spc="-5">
                <a:latin typeface="Times New Roman"/>
                <a:cs typeface="Times New Roman"/>
              </a:rPr>
              <a:t>excess </a:t>
            </a:r>
            <a:r>
              <a:rPr dirty="0" sz="1500" spc="-10">
                <a:latin typeface="Times New Roman"/>
                <a:cs typeface="Times New Roman"/>
              </a:rPr>
              <a:t>cash </a:t>
            </a:r>
            <a:r>
              <a:rPr dirty="0" sz="1500">
                <a:latin typeface="Times New Roman"/>
                <a:cs typeface="Times New Roman"/>
              </a:rPr>
              <a:t>from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operations.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218440" marR="17399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A firm </a:t>
            </a:r>
            <a:r>
              <a:rPr dirty="0" sz="1800" spc="-5">
                <a:latin typeface="Times New Roman"/>
                <a:cs typeface="Times New Roman"/>
              </a:rPr>
              <a:t>“makes </a:t>
            </a:r>
            <a:r>
              <a:rPr dirty="0" sz="1800">
                <a:latin typeface="Times New Roman"/>
                <a:cs typeface="Times New Roman"/>
              </a:rPr>
              <a:t>its money” by </a:t>
            </a:r>
            <a:r>
              <a:rPr dirty="0" sz="1800" spc="-5">
                <a:latin typeface="Times New Roman"/>
                <a:cs typeface="Times New Roman"/>
              </a:rPr>
              <a:t>selling </a:t>
            </a:r>
            <a:r>
              <a:rPr dirty="0" sz="1800">
                <a:latin typeface="Times New Roman"/>
                <a:cs typeface="Times New Roman"/>
              </a:rPr>
              <a:t>goods and </a:t>
            </a:r>
            <a:r>
              <a:rPr dirty="0" sz="1800" spc="-5">
                <a:latin typeface="Times New Roman"/>
                <a:cs typeface="Times New Roman"/>
              </a:rPr>
              <a:t>services </a:t>
            </a:r>
            <a:r>
              <a:rPr dirty="0" sz="1800">
                <a:latin typeface="Times New Roman"/>
                <a:cs typeface="Times New Roman"/>
              </a:rPr>
              <a:t>to </a:t>
            </a:r>
            <a:r>
              <a:rPr dirty="0" sz="1800" spc="-5">
                <a:latin typeface="Times New Roman"/>
                <a:cs typeface="Times New Roman"/>
              </a:rPr>
              <a:t>customers, so </a:t>
            </a:r>
            <a:r>
              <a:rPr dirty="0" sz="1800">
                <a:latin typeface="Times New Roman"/>
                <a:cs typeface="Times New Roman"/>
              </a:rPr>
              <a:t>identifying  operating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requires knowledge of goods and services the firm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delivering to  customers.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Times New Roman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 with </a:t>
            </a:r>
            <a:r>
              <a:rPr dirty="0" sz="1800" spc="-5">
                <a:latin typeface="Times New Roman"/>
                <a:cs typeface="Times New Roman"/>
              </a:rPr>
              <a:t>similar names </a:t>
            </a:r>
            <a:r>
              <a:rPr dirty="0" sz="1800">
                <a:latin typeface="Times New Roman"/>
                <a:cs typeface="Times New Roman"/>
              </a:rPr>
              <a:t>on balance sheets </a:t>
            </a:r>
            <a:r>
              <a:rPr dirty="0" sz="1800" spc="-5">
                <a:latin typeface="Times New Roman"/>
                <a:cs typeface="Times New Roman"/>
              </a:rPr>
              <a:t>may </a:t>
            </a:r>
            <a:r>
              <a:rPr dirty="0" sz="1800">
                <a:latin typeface="Times New Roman"/>
                <a:cs typeface="Times New Roman"/>
              </a:rPr>
              <a:t>be financing </a:t>
            </a:r>
            <a:r>
              <a:rPr dirty="0" sz="1800" spc="-5">
                <a:latin typeface="Times New Roman"/>
                <a:cs typeface="Times New Roman"/>
              </a:rPr>
              <a:t>items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one firm but operating items for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Parallel classification in the </a:t>
            </a:r>
            <a:r>
              <a:rPr dirty="0" sz="1800" spc="-5">
                <a:latin typeface="Times New Roman"/>
                <a:cs typeface="Times New Roman"/>
              </a:rPr>
              <a:t>income statement (discussed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later):</a:t>
            </a:r>
            <a:endParaRPr sz="1800">
              <a:latin typeface="Times New Roman"/>
              <a:cs typeface="Times New Roman"/>
            </a:endParaRPr>
          </a:p>
          <a:p>
            <a:pPr lvl="1" marL="442595" indent="-212725">
              <a:lnSpc>
                <a:spcPct val="100000"/>
              </a:lnSpc>
              <a:spcBef>
                <a:spcPts val="610"/>
              </a:spcBef>
              <a:buClr>
                <a:srgbClr val="001F5F"/>
              </a:buClr>
              <a:buFont typeface="Wingdings"/>
              <a:buChar char=""/>
              <a:tabLst>
                <a:tab pos="443230" algn="l"/>
              </a:tabLst>
            </a:pPr>
            <a:r>
              <a:rPr dirty="0" sz="1500" spc="-5">
                <a:latin typeface="Times New Roman"/>
                <a:cs typeface="Times New Roman"/>
              </a:rPr>
              <a:t>Operating assets </a:t>
            </a:r>
            <a:r>
              <a:rPr dirty="0" sz="1500">
                <a:latin typeface="Times New Roman"/>
                <a:cs typeface="Times New Roman"/>
              </a:rPr>
              <a:t>&amp; </a:t>
            </a:r>
            <a:r>
              <a:rPr dirty="0" sz="1500" spc="-5">
                <a:latin typeface="Times New Roman"/>
                <a:cs typeface="Times New Roman"/>
              </a:rPr>
              <a:t>liabilities generate operating</a:t>
            </a:r>
            <a:r>
              <a:rPr dirty="0" sz="1500" spc="-10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income</a:t>
            </a:r>
            <a:endParaRPr sz="1500">
              <a:latin typeface="Times New Roman"/>
              <a:cs typeface="Times New Roman"/>
            </a:endParaRPr>
          </a:p>
          <a:p>
            <a:pPr lvl="1" marL="442595" indent="-212725">
              <a:lnSpc>
                <a:spcPct val="100000"/>
              </a:lnSpc>
              <a:spcBef>
                <a:spcPts val="605"/>
              </a:spcBef>
              <a:buClr>
                <a:srgbClr val="001F5F"/>
              </a:buClr>
              <a:buFont typeface="Wingdings"/>
              <a:buChar char=""/>
              <a:tabLst>
                <a:tab pos="443230" algn="l"/>
              </a:tabLst>
            </a:pPr>
            <a:r>
              <a:rPr dirty="0" sz="1500" spc="-5">
                <a:latin typeface="Times New Roman"/>
                <a:cs typeface="Times New Roman"/>
              </a:rPr>
              <a:t>Financial assets </a:t>
            </a:r>
            <a:r>
              <a:rPr dirty="0" sz="1500">
                <a:latin typeface="Times New Roman"/>
                <a:cs typeface="Times New Roman"/>
              </a:rPr>
              <a:t>&amp; </a:t>
            </a:r>
            <a:r>
              <a:rPr dirty="0" sz="1500" spc="-5">
                <a:latin typeface="Times New Roman"/>
                <a:cs typeface="Times New Roman"/>
              </a:rPr>
              <a:t>liabilities produce financial income </a:t>
            </a:r>
            <a:r>
              <a:rPr dirty="0" sz="1500">
                <a:latin typeface="Times New Roman"/>
                <a:cs typeface="Times New Roman"/>
              </a:rPr>
              <a:t>/ </a:t>
            </a:r>
            <a:r>
              <a:rPr dirty="0" sz="1500" spc="-5">
                <a:latin typeface="Times New Roman"/>
                <a:cs typeface="Times New Roman"/>
              </a:rPr>
              <a:t>incur financial</a:t>
            </a:r>
            <a:r>
              <a:rPr dirty="0" sz="1500" spc="-1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expenses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152" y="126237"/>
            <a:ext cx="566229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Reformulating the Balance Sheet:  The Governing Accounting</a:t>
            </a:r>
            <a:r>
              <a:rPr dirty="0" spc="10"/>
              <a:t> </a:t>
            </a:r>
            <a:r>
              <a:rPr dirty="0" spc="-5"/>
              <a:t>Relations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Net Operating Assets (NOA) </a:t>
            </a:r>
            <a:r>
              <a:rPr dirty="0"/>
              <a:t>= Operating </a:t>
            </a:r>
            <a:r>
              <a:rPr dirty="0" spc="-5"/>
              <a:t>Assets </a:t>
            </a:r>
            <a:r>
              <a:rPr dirty="0"/>
              <a:t>(OA) – Operating Liabilities</a:t>
            </a:r>
            <a:r>
              <a:rPr dirty="0" spc="15"/>
              <a:t> </a:t>
            </a:r>
            <a:r>
              <a:rPr dirty="0"/>
              <a:t>(OL)</a:t>
            </a:r>
          </a:p>
          <a:p>
            <a:pPr marL="12700" marR="5080">
              <a:lnSpc>
                <a:spcPct val="200000"/>
              </a:lnSpc>
            </a:pPr>
            <a:r>
              <a:rPr dirty="0" spc="-5"/>
              <a:t>Net Financial </a:t>
            </a:r>
            <a:r>
              <a:rPr dirty="0"/>
              <a:t>Obligations (NFO) = </a:t>
            </a:r>
            <a:r>
              <a:rPr dirty="0" spc="-5"/>
              <a:t>Financial </a:t>
            </a:r>
            <a:r>
              <a:rPr dirty="0"/>
              <a:t>Obligations (FO) – </a:t>
            </a:r>
            <a:r>
              <a:rPr dirty="0" spc="-5"/>
              <a:t>Financial Assets </a:t>
            </a:r>
            <a:r>
              <a:rPr dirty="0"/>
              <a:t>(FA)  </a:t>
            </a:r>
            <a:r>
              <a:rPr dirty="0" spc="-5"/>
              <a:t>Common Shareholders’ Equity (CSE) </a:t>
            </a:r>
            <a:r>
              <a:rPr dirty="0"/>
              <a:t>= </a:t>
            </a:r>
            <a:r>
              <a:rPr dirty="0" spc="-5"/>
              <a:t>NOA </a:t>
            </a:r>
            <a:r>
              <a:rPr dirty="0"/>
              <a:t>–</a:t>
            </a:r>
            <a:r>
              <a:rPr dirty="0" spc="15"/>
              <a:t> </a:t>
            </a:r>
            <a:r>
              <a:rPr dirty="0"/>
              <a:t>NFO</a:t>
            </a: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955800">
              <a:lnSpc>
                <a:spcPct val="100000"/>
              </a:lnSpc>
              <a:tabLst>
                <a:tab pos="2413000" algn="l"/>
                <a:tab pos="5537200" algn="l"/>
              </a:tabLst>
            </a:pPr>
            <a:r>
              <a:rPr dirty="0" u="dbl">
                <a:uFill>
                  <a:solidFill>
                    <a:srgbClr val="000000"/>
                  </a:solidFill>
                </a:uFill>
              </a:rPr>
              <a:t> 	Reformulated Balance</a:t>
            </a:r>
            <a:r>
              <a:rPr dirty="0" u="dbl" spc="-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dbl" spc="-5">
                <a:uFill>
                  <a:solidFill>
                    <a:srgbClr val="000000"/>
                  </a:solidFill>
                </a:uFill>
              </a:rPr>
              <a:t>Sheet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7573" y="3895725"/>
            <a:ext cx="509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699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OA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sng" sz="18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80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7573" y="4993385"/>
            <a:ext cx="533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7861" y="3895725"/>
            <a:ext cx="119634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99415" indent="838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FO 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(FA) </a:t>
            </a:r>
            <a:r>
              <a:rPr dirty="0" sz="1800" b="1">
                <a:latin typeface="Times New Roman"/>
                <a:cs typeface="Times New Roman"/>
              </a:rPr>
              <a:t> NFO 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NFO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sng" sz="1800" spc="-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3761" y="5551182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 h="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144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060" y="339293"/>
            <a:ext cx="5930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Typical Financial and Operating</a:t>
            </a:r>
            <a:r>
              <a:rPr dirty="0" spc="35"/>
              <a:t> </a:t>
            </a:r>
            <a:r>
              <a:rPr dirty="0" spc="-5"/>
              <a:t>Items</a:t>
            </a:r>
          </a:p>
        </p:txBody>
      </p:sp>
      <p:sp>
        <p:nvSpPr>
          <p:cNvPr id="3" name="object 3"/>
          <p:cNvSpPr/>
          <p:nvPr/>
        </p:nvSpPr>
        <p:spPr>
          <a:xfrm>
            <a:off x="1546859" y="1325366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 h="0">
                <a:moveTo>
                  <a:pt x="0" y="0"/>
                </a:moveTo>
                <a:lnTo>
                  <a:pt x="2599889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46859" y="1342675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 h="0">
                <a:moveTo>
                  <a:pt x="0" y="0"/>
                </a:moveTo>
                <a:lnTo>
                  <a:pt x="2599889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6871" y="1325366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722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6871" y="1342675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722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54171" y="1537969"/>
            <a:ext cx="2731135" cy="2480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3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Liabilities </a:t>
            </a:r>
            <a:r>
              <a:rPr dirty="0" u="sng" sz="13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Stockholders’</a:t>
            </a:r>
            <a:r>
              <a:rPr dirty="0" u="sng" sz="135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Equity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50" b="1">
                <a:latin typeface="Times New Roman"/>
                <a:cs typeface="Times New Roman"/>
              </a:rPr>
              <a:t>Financial liabilities: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sz="1350">
                <a:latin typeface="Times New Roman"/>
                <a:cs typeface="Times New Roman"/>
              </a:rPr>
              <a:t>Short-term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borrowings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-"/>
            </a:pPr>
            <a:endParaRPr sz="1350">
              <a:latin typeface="Times New Roman"/>
              <a:cs typeface="Times New Roman"/>
            </a:endParaR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sz="1350">
                <a:latin typeface="Times New Roman"/>
                <a:cs typeface="Times New Roman"/>
              </a:rPr>
              <a:t>Current maturities </a:t>
            </a:r>
            <a:r>
              <a:rPr dirty="0" sz="1350" spc="5">
                <a:latin typeface="Times New Roman"/>
                <a:cs typeface="Times New Roman"/>
              </a:rPr>
              <a:t>of </a:t>
            </a:r>
            <a:r>
              <a:rPr dirty="0" sz="1350">
                <a:latin typeface="Times New Roman"/>
                <a:cs typeface="Times New Roman"/>
              </a:rPr>
              <a:t>long-term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debt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-"/>
            </a:pPr>
            <a:endParaRPr sz="1350">
              <a:latin typeface="Times New Roman"/>
              <a:cs typeface="Times New Roman"/>
            </a:endParaR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sz="1350">
                <a:latin typeface="Times New Roman"/>
                <a:cs typeface="Times New Roman"/>
              </a:rPr>
              <a:t>Short-term notes </a:t>
            </a:r>
            <a:r>
              <a:rPr dirty="0" sz="1350" spc="-5">
                <a:latin typeface="Times New Roman"/>
                <a:cs typeface="Times New Roman"/>
              </a:rPr>
              <a:t>payable </a:t>
            </a:r>
            <a:r>
              <a:rPr dirty="0" sz="1350" spc="5">
                <a:latin typeface="Times New Roman"/>
                <a:cs typeface="Times New Roman"/>
              </a:rPr>
              <a:t>(?)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350">
              <a:latin typeface="Times New Roman"/>
              <a:cs typeface="Times New Roman"/>
            </a:endParaRPr>
          </a:p>
          <a:p>
            <a:pPr marL="200025" marR="137160" indent="-200025">
              <a:lnSpc>
                <a:spcPct val="100000"/>
              </a:lnSpc>
              <a:spcBef>
                <a:spcPts val="5"/>
              </a:spcBef>
              <a:buChar char="-"/>
              <a:tabLst>
                <a:tab pos="200025" algn="l"/>
              </a:tabLst>
            </a:pPr>
            <a:r>
              <a:rPr dirty="0" sz="1350">
                <a:latin typeface="Times New Roman"/>
                <a:cs typeface="Times New Roman"/>
              </a:rPr>
              <a:t>Long-term </a:t>
            </a:r>
            <a:r>
              <a:rPr dirty="0" sz="1350" spc="5">
                <a:latin typeface="Times New Roman"/>
                <a:cs typeface="Times New Roman"/>
              </a:rPr>
              <a:t>borrowing </a:t>
            </a:r>
            <a:r>
              <a:rPr dirty="0" sz="1350">
                <a:latin typeface="Times New Roman"/>
                <a:cs typeface="Times New Roman"/>
              </a:rPr>
              <a:t>(bank</a:t>
            </a:r>
            <a:r>
              <a:rPr dirty="0" sz="1350" spc="-80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loans,  bonds, </a:t>
            </a:r>
            <a:r>
              <a:rPr dirty="0" sz="1350" spc="-5">
                <a:latin typeface="Times New Roman"/>
                <a:cs typeface="Times New Roman"/>
              </a:rPr>
              <a:t>payable, </a:t>
            </a:r>
            <a:r>
              <a:rPr dirty="0" sz="1350">
                <a:latin typeface="Times New Roman"/>
                <a:cs typeface="Times New Roman"/>
              </a:rPr>
              <a:t>notes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payable)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810" y="4193869"/>
            <a:ext cx="1336675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Times New Roman"/>
                <a:cs typeface="Times New Roman"/>
              </a:rPr>
              <a:t>- </a:t>
            </a:r>
            <a:r>
              <a:rPr dirty="0" sz="1350" spc="-5">
                <a:latin typeface="Times New Roman"/>
                <a:cs typeface="Times New Roman"/>
              </a:rPr>
              <a:t>Lease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obligations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810" y="4602358"/>
            <a:ext cx="117602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Times New Roman"/>
                <a:cs typeface="Times New Roman"/>
              </a:rPr>
              <a:t>- Preferred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stock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Assets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u="none" b="1">
                <a:latin typeface="Times New Roman"/>
                <a:cs typeface="Times New Roman"/>
              </a:rPr>
              <a:t>Financial assets: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u="none"/>
              <a:t>Cash</a:t>
            </a:r>
            <a:r>
              <a:rPr dirty="0" u="none" spc="-5"/>
              <a:t> </a:t>
            </a:r>
            <a:r>
              <a:rPr dirty="0" u="none"/>
              <a:t>equivalents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-"/>
            </a:p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u="none"/>
              <a:t>Short-term investments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-"/>
            </a:pPr>
          </a:p>
          <a:p>
            <a:pPr marL="199390" indent="-10096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dirty="0" u="none"/>
              <a:t>Short-term notes receivable</a:t>
            </a:r>
            <a:r>
              <a:rPr dirty="0" u="none" spc="-5"/>
              <a:t> </a:t>
            </a:r>
            <a:r>
              <a:rPr dirty="0" u="none" spc="10"/>
              <a:t>(?)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</a:p>
          <a:p>
            <a:pPr marL="200025" marR="290195" indent="-200025">
              <a:lnSpc>
                <a:spcPct val="100000"/>
              </a:lnSpc>
              <a:spcBef>
                <a:spcPts val="5"/>
              </a:spcBef>
              <a:buChar char="-"/>
              <a:tabLst>
                <a:tab pos="200025" algn="l"/>
              </a:tabLst>
            </a:pPr>
            <a:r>
              <a:rPr dirty="0" u="none"/>
              <a:t>Long-term</a:t>
            </a:r>
            <a:r>
              <a:rPr dirty="0" u="none" spc="-30"/>
              <a:t> </a:t>
            </a:r>
            <a:r>
              <a:rPr dirty="0" u="none"/>
              <a:t>non-marketable  debt</a:t>
            </a:r>
            <a:r>
              <a:rPr dirty="0" u="none" spc="-5"/>
              <a:t> </a:t>
            </a:r>
            <a:r>
              <a:rPr dirty="0" u="none"/>
              <a:t>investments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</a:pPr>
            <a:endParaRPr sz="1400"/>
          </a:p>
          <a:p>
            <a:pPr marL="200025" marR="607695" indent="-200025">
              <a:lnSpc>
                <a:spcPts val="1610"/>
              </a:lnSpc>
              <a:buChar char="-"/>
              <a:tabLst>
                <a:tab pos="200025" algn="l"/>
              </a:tabLst>
            </a:pPr>
            <a:r>
              <a:rPr dirty="0" u="none"/>
              <a:t>Long-term</a:t>
            </a:r>
            <a:r>
              <a:rPr dirty="0" u="none" spc="-50"/>
              <a:t> </a:t>
            </a:r>
            <a:r>
              <a:rPr dirty="0" u="none"/>
              <a:t>marketable  debt</a:t>
            </a:r>
            <a:r>
              <a:rPr dirty="0" u="none" spc="-10"/>
              <a:t> </a:t>
            </a:r>
            <a:r>
              <a:rPr dirty="0" u="none"/>
              <a:t>securities</a:t>
            </a:r>
          </a:p>
          <a:p>
            <a:pPr>
              <a:lnSpc>
                <a:spcPct val="100000"/>
              </a:lnSpc>
            </a:pPr>
            <a:endParaRPr sz="15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/>
          </a:p>
          <a:p>
            <a:pPr marL="12700">
              <a:lnSpc>
                <a:spcPct val="100000"/>
              </a:lnSpc>
            </a:pPr>
            <a:r>
              <a:rPr dirty="0" u="none" spc="5" b="1">
                <a:latin typeface="Times New Roman"/>
                <a:cs typeface="Times New Roman"/>
              </a:rPr>
              <a:t>Operating</a:t>
            </a:r>
            <a:r>
              <a:rPr dirty="0" u="none" spc="-5" b="1">
                <a:latin typeface="Times New Roman"/>
                <a:cs typeface="Times New Roman"/>
              </a:rPr>
              <a:t> </a:t>
            </a:r>
            <a:r>
              <a:rPr dirty="0" u="none" b="1">
                <a:latin typeface="Times New Roman"/>
                <a:cs typeface="Times New Roman"/>
              </a:rPr>
              <a:t>assets: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</a:p>
          <a:p>
            <a:pPr marL="142240">
              <a:lnSpc>
                <a:spcPct val="100000"/>
              </a:lnSpc>
            </a:pPr>
            <a:r>
              <a:rPr dirty="0" u="none"/>
              <a:t>all </a:t>
            </a:r>
            <a:r>
              <a:rPr dirty="0" u="none" spc="5"/>
              <a:t>other</a:t>
            </a:r>
            <a:r>
              <a:rPr dirty="0" u="none" spc="-5"/>
              <a:t> </a:t>
            </a:r>
            <a:r>
              <a:rPr dirty="0" u="none"/>
              <a:t>assets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54171" y="5014597"/>
            <a:ext cx="1635125" cy="10471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latin typeface="Times New Roman"/>
                <a:cs typeface="Times New Roman"/>
              </a:rPr>
              <a:t>Operating</a:t>
            </a:r>
            <a:r>
              <a:rPr dirty="0" sz="1350" spc="-1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liabilities:</a:t>
            </a:r>
            <a:endParaRPr sz="1350">
              <a:latin typeface="Times New Roman"/>
              <a:cs typeface="Times New Roman"/>
            </a:endParaRPr>
          </a:p>
          <a:p>
            <a:pPr marL="12700" marR="5080" indent="216535">
              <a:lnSpc>
                <a:spcPts val="3220"/>
              </a:lnSpc>
              <a:spcBef>
                <a:spcPts val="345"/>
              </a:spcBef>
            </a:pPr>
            <a:r>
              <a:rPr dirty="0" sz="1350">
                <a:latin typeface="Times New Roman"/>
                <a:cs typeface="Times New Roman"/>
              </a:rPr>
              <a:t>all </a:t>
            </a:r>
            <a:r>
              <a:rPr dirty="0" sz="1350" spc="5">
                <a:latin typeface="Times New Roman"/>
                <a:cs typeface="Times New Roman"/>
              </a:rPr>
              <a:t>other </a:t>
            </a:r>
            <a:r>
              <a:rPr dirty="0" sz="1350">
                <a:latin typeface="Times New Roman"/>
                <a:cs typeface="Times New Roman"/>
              </a:rPr>
              <a:t>liabilities  </a:t>
            </a:r>
            <a:r>
              <a:rPr dirty="0" sz="1350" spc="5">
                <a:latin typeface="Times New Roman"/>
                <a:cs typeface="Times New Roman"/>
              </a:rPr>
              <a:t>Noncontrolling</a:t>
            </a:r>
            <a:r>
              <a:rPr dirty="0" sz="1350" spc="-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interest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4171" y="6240468"/>
            <a:ext cx="121031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b="1">
                <a:latin typeface="Times New Roman"/>
                <a:cs typeface="Times New Roman"/>
              </a:rPr>
              <a:t>Common</a:t>
            </a:r>
            <a:r>
              <a:rPr dirty="0" sz="1350" spc="-4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equity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6860" y="6637424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 h="0">
                <a:moveTo>
                  <a:pt x="0" y="0"/>
                </a:moveTo>
                <a:lnTo>
                  <a:pt x="2599889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6860" y="6654732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 h="0">
                <a:moveTo>
                  <a:pt x="0" y="0"/>
                </a:moveTo>
                <a:lnTo>
                  <a:pt x="2599889" y="0"/>
                </a:lnTo>
              </a:path>
            </a:pathLst>
          </a:custGeom>
          <a:ln w="3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6871" y="6637424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722" y="0"/>
                </a:lnTo>
              </a:path>
            </a:pathLst>
          </a:custGeom>
          <a:ln w="3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66871" y="6654732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 h="0">
                <a:moveTo>
                  <a:pt x="0" y="0"/>
                </a:moveTo>
                <a:lnTo>
                  <a:pt x="3119722" y="0"/>
                </a:lnTo>
              </a:path>
            </a:pathLst>
          </a:custGeom>
          <a:ln w="3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46912"/>
            <a:ext cx="7325359" cy="44704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5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Cash: </a:t>
            </a:r>
            <a:r>
              <a:rPr dirty="0" sz="1800" spc="-5">
                <a:latin typeface="Times New Roman"/>
                <a:cs typeface="Times New Roman"/>
              </a:rPr>
              <a:t>working </a:t>
            </a:r>
            <a:r>
              <a:rPr dirty="0" sz="1800">
                <a:latin typeface="Times New Roman"/>
                <a:cs typeface="Times New Roman"/>
              </a:rPr>
              <a:t>cash and excess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 </a:t>
            </a:r>
            <a:r>
              <a:rPr dirty="0" sz="1800">
                <a:latin typeface="Times New Roman"/>
                <a:cs typeface="Times New Roman"/>
              </a:rPr>
              <a:t>term notes receivable: trade receivables or investment of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Finance receivables: an operating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Short-term </a:t>
            </a:r>
            <a:r>
              <a:rPr dirty="0" sz="1800">
                <a:latin typeface="Times New Roman"/>
                <a:cs typeface="Times New Roman"/>
              </a:rPr>
              <a:t>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Issues in Reformulating Balance</a:t>
            </a:r>
            <a:r>
              <a:rPr dirty="0" spc="25"/>
              <a:t> </a:t>
            </a:r>
            <a:r>
              <a:rPr dirty="0" spc="-5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84" y="1055108"/>
            <a:ext cx="7849870" cy="51784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78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Cash</a:t>
            </a:r>
            <a:r>
              <a:rPr dirty="0" sz="1800">
                <a:latin typeface="Times New Roman"/>
                <a:cs typeface="Times New Roman"/>
              </a:rPr>
              <a:t>: </a:t>
            </a:r>
            <a:r>
              <a:rPr dirty="0" sz="1800" spc="-5">
                <a:latin typeface="Times New Roman"/>
                <a:cs typeface="Times New Roman"/>
              </a:rPr>
              <a:t>w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orkin</a:t>
            </a:r>
            <a:r>
              <a:rPr dirty="0" sz="1800" spc="-5">
                <a:latin typeface="Times New Roman"/>
                <a:cs typeface="Times New Roman"/>
              </a:rPr>
              <a:t>g </a:t>
            </a:r>
            <a:r>
              <a:rPr dirty="0" sz="1800">
                <a:latin typeface="Times New Roman"/>
                <a:cs typeface="Times New Roman"/>
              </a:rPr>
              <a:t>ca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1800">
                <a:latin typeface="Times New Roman"/>
                <a:cs typeface="Times New Roman"/>
              </a:rPr>
              <a:t>h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dirty="0" sz="1800">
                <a:latin typeface="Times New Roman"/>
                <a:cs typeface="Times New Roman"/>
              </a:rPr>
              <a:t>d exc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</a:t>
            </a:r>
            <a:r>
              <a:rPr dirty="0" sz="1800">
                <a:latin typeface="Times New Roman"/>
                <a:cs typeface="Times New Roman"/>
              </a:rPr>
              <a:t>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</a:t>
            </a:r>
            <a:endParaRPr sz="1800">
              <a:latin typeface="Times New Roman"/>
              <a:cs typeface="Times New Roman"/>
            </a:endParaRPr>
          </a:p>
          <a:p>
            <a:pPr lvl="1" marL="441959" indent="-210820">
              <a:lnSpc>
                <a:spcPct val="100000"/>
              </a:lnSpc>
              <a:spcBef>
                <a:spcPts val="54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Working/Operating </a:t>
            </a:r>
            <a:r>
              <a:rPr dirty="0" sz="1400" i="1">
                <a:latin typeface="Times New Roman"/>
                <a:cs typeface="Times New Roman"/>
              </a:rPr>
              <a:t>cash, which is needed as a buffer to pay bills as they fall due, is an operating</a:t>
            </a:r>
            <a:r>
              <a:rPr dirty="0" sz="1400" spc="-22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asset.</a:t>
            </a:r>
            <a:endParaRPr sz="1400">
              <a:latin typeface="Times New Roman"/>
              <a:cs typeface="Times New Roman"/>
            </a:endParaRPr>
          </a:p>
          <a:p>
            <a:pPr lvl="1" marL="441959" marR="5080" indent="-210820">
              <a:lnSpc>
                <a:spcPct val="100000"/>
              </a:lnSpc>
              <a:spcBef>
                <a:spcPts val="305"/>
              </a:spcBef>
              <a:buClr>
                <a:srgbClr val="001F5F"/>
              </a:buClr>
              <a:buFont typeface="Wingdings"/>
              <a:buChar char=""/>
              <a:tabLst>
                <a:tab pos="442595" algn="l"/>
              </a:tabLst>
            </a:pPr>
            <a:r>
              <a:rPr dirty="0" sz="1400" i="1">
                <a:latin typeface="Times New Roman"/>
                <a:cs typeface="Times New Roman"/>
              </a:rPr>
              <a:t>Interesting-bearing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cash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equivalents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(investment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w.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&lt;3m maturity)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or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cash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invested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in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ST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securities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are  </a:t>
            </a:r>
            <a:r>
              <a:rPr dirty="0" sz="1400" spc="-5" i="1">
                <a:latin typeface="Times New Roman"/>
                <a:cs typeface="Times New Roman"/>
              </a:rPr>
              <a:t>financial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 term notes receivable: trade receivables or </a:t>
            </a:r>
            <a:r>
              <a:rPr dirty="0" sz="1800" spc="-5">
                <a:latin typeface="Times New Roman"/>
                <a:cs typeface="Times New Roman"/>
              </a:rPr>
              <a:t>investment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cash?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notes payable: trade notes or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borrowing?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Finance </a:t>
            </a:r>
            <a:r>
              <a:rPr dirty="0" sz="1800">
                <a:latin typeface="Times New Roman"/>
                <a:cs typeface="Times New Roman"/>
              </a:rPr>
              <a:t>receivables: an operating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Debt investments: financial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Short-term equity investments: excess cash or trading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securities?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</a:t>
            </a:r>
            <a:r>
              <a:rPr dirty="0" sz="1800" spc="-5">
                <a:latin typeface="Times New Roman"/>
                <a:cs typeface="Times New Roman"/>
              </a:rPr>
              <a:t>assets: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assets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Lease liabilities: financial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tax </a:t>
            </a:r>
            <a:r>
              <a:rPr dirty="0" sz="1800" spc="-5">
                <a:latin typeface="Times New Roman"/>
                <a:cs typeface="Times New Roman"/>
              </a:rPr>
              <a:t>assets </a:t>
            </a:r>
            <a:r>
              <a:rPr dirty="0" sz="1800">
                <a:latin typeface="Times New Roman"/>
                <a:cs typeface="Times New Roman"/>
              </a:rPr>
              <a:t>and liabilities: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Deferred revenues and accrued expenses: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>
                <a:latin typeface="Times New Roman"/>
                <a:cs typeface="Times New Roman"/>
              </a:rPr>
              <a:t>Minority interest: not a financial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obligation</a:t>
            </a:r>
            <a:endParaRPr sz="18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75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financial </a:t>
            </a:r>
            <a:r>
              <a:rPr dirty="0" sz="1800" spc="-5">
                <a:latin typeface="Times New Roman"/>
                <a:cs typeface="Times New Roman"/>
              </a:rPr>
              <a:t>firms, many </a:t>
            </a:r>
            <a:r>
              <a:rPr dirty="0" sz="1800">
                <a:latin typeface="Times New Roman"/>
                <a:cs typeface="Times New Roman"/>
              </a:rPr>
              <a:t>“financial </a:t>
            </a:r>
            <a:r>
              <a:rPr dirty="0" sz="1800" spc="-5">
                <a:latin typeface="Times New Roman"/>
                <a:cs typeface="Times New Roman"/>
              </a:rPr>
              <a:t>items” </a:t>
            </a:r>
            <a:r>
              <a:rPr dirty="0" sz="1800">
                <a:latin typeface="Times New Roman"/>
                <a:cs typeface="Times New Roman"/>
              </a:rPr>
              <a:t>are operating assets and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liabilities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D. Easton &amp; Gregory A. Sommers</dc:creator>
  <dc:subject>Chapter 2</dc:subject>
  <dc:title>Financial Statement Analysis and Security Valuation</dc:title>
  <dcterms:created xsi:type="dcterms:W3CDTF">2022-10-08T03:43:56Z</dcterms:created>
  <dcterms:modified xsi:type="dcterms:W3CDTF">2022-10-08T03:43:56Z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