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044480" y="1532477"/>
            <a:ext cx="3255009" cy="3566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5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1132332" y="391655"/>
            <a:ext cx="3469386" cy="85573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1610867" y="2121407"/>
            <a:ext cx="6775704" cy="159867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83816" y="219583"/>
            <a:ext cx="5976366" cy="452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99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82955" y="1482090"/>
            <a:ext cx="8178088" cy="4415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5.jp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jpg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jpg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8.jpg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9.png"/></Relationships>
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
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
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
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
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
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63777" y="202437"/>
            <a:ext cx="666305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Reformulated Income Statement: </a:t>
            </a:r>
            <a:r>
              <a:rPr dirty="0" spc="-10"/>
              <a:t>Nike,</a:t>
            </a:r>
            <a:r>
              <a:rPr dirty="0" spc="105"/>
              <a:t> </a:t>
            </a:r>
            <a:r>
              <a:rPr dirty="0" spc="-5"/>
              <a:t>Inc.</a:t>
            </a:r>
          </a:p>
        </p:txBody>
      </p:sp>
      <p:sp>
        <p:nvSpPr>
          <p:cNvPr id="3" name="object 3"/>
          <p:cNvSpPr/>
          <p:nvPr/>
        </p:nvSpPr>
        <p:spPr>
          <a:xfrm>
            <a:off x="1229867" y="809244"/>
            <a:ext cx="2044064" cy="245745"/>
          </a:xfrm>
          <a:custGeom>
            <a:avLst/>
            <a:gdLst/>
            <a:ahLst/>
            <a:cxnLst/>
            <a:rect l="l" t="t" r="r" b="b"/>
            <a:pathLst>
              <a:path w="2044064" h="245744">
                <a:moveTo>
                  <a:pt x="0" y="245363"/>
                </a:moveTo>
                <a:lnTo>
                  <a:pt x="2043683" y="245363"/>
                </a:lnTo>
                <a:lnTo>
                  <a:pt x="2043683" y="0"/>
                </a:lnTo>
                <a:lnTo>
                  <a:pt x="0" y="0"/>
                </a:lnTo>
                <a:lnTo>
                  <a:pt x="0" y="245363"/>
                </a:lnTo>
                <a:close/>
              </a:path>
            </a:pathLst>
          </a:custGeom>
          <a:solidFill>
            <a:srgbClr val="F8F8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1309242" y="837692"/>
            <a:ext cx="1217930" cy="1778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000" spc="-5" b="1">
                <a:latin typeface="Times New Roman"/>
                <a:cs typeface="Times New Roman"/>
              </a:rPr>
              <a:t>(in millions </a:t>
            </a:r>
            <a:r>
              <a:rPr dirty="0" sz="1000" b="1">
                <a:latin typeface="Times New Roman"/>
                <a:cs typeface="Times New Roman"/>
              </a:rPr>
              <a:t>of</a:t>
            </a:r>
            <a:r>
              <a:rPr dirty="0" sz="1000" spc="-45" b="1">
                <a:latin typeface="Times New Roman"/>
                <a:cs typeface="Times New Roman"/>
              </a:rPr>
              <a:t> </a:t>
            </a:r>
            <a:r>
              <a:rPr dirty="0" sz="1000" spc="-5" b="1">
                <a:latin typeface="Times New Roman"/>
                <a:cs typeface="Times New Roman"/>
              </a:rPr>
              <a:t>dollars)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319783" y="1037844"/>
            <a:ext cx="6553200" cy="54970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320546" y="4914138"/>
            <a:ext cx="3697604" cy="172720"/>
          </a:xfrm>
          <a:custGeom>
            <a:avLst/>
            <a:gdLst/>
            <a:ahLst/>
            <a:cxnLst/>
            <a:rect l="l" t="t" r="r" b="b"/>
            <a:pathLst>
              <a:path w="3697604" h="172720">
                <a:moveTo>
                  <a:pt x="0" y="28701"/>
                </a:moveTo>
                <a:lnTo>
                  <a:pt x="2252" y="17520"/>
                </a:lnTo>
                <a:lnTo>
                  <a:pt x="8397" y="8397"/>
                </a:lnTo>
                <a:lnTo>
                  <a:pt x="17520" y="2252"/>
                </a:lnTo>
                <a:lnTo>
                  <a:pt x="28701" y="0"/>
                </a:lnTo>
                <a:lnTo>
                  <a:pt x="3668521" y="0"/>
                </a:lnTo>
                <a:lnTo>
                  <a:pt x="3679703" y="2252"/>
                </a:lnTo>
                <a:lnTo>
                  <a:pt x="3688826" y="8397"/>
                </a:lnTo>
                <a:lnTo>
                  <a:pt x="3694971" y="17520"/>
                </a:lnTo>
                <a:lnTo>
                  <a:pt x="3697224" y="28701"/>
                </a:lnTo>
                <a:lnTo>
                  <a:pt x="3697224" y="143510"/>
                </a:lnTo>
                <a:lnTo>
                  <a:pt x="3694971" y="154691"/>
                </a:lnTo>
                <a:lnTo>
                  <a:pt x="3688826" y="163814"/>
                </a:lnTo>
                <a:lnTo>
                  <a:pt x="3679703" y="169959"/>
                </a:lnTo>
                <a:lnTo>
                  <a:pt x="3668521" y="172212"/>
                </a:lnTo>
                <a:lnTo>
                  <a:pt x="28701" y="172212"/>
                </a:lnTo>
                <a:lnTo>
                  <a:pt x="17520" y="169959"/>
                </a:lnTo>
                <a:lnTo>
                  <a:pt x="8397" y="163814"/>
                </a:lnTo>
                <a:lnTo>
                  <a:pt x="2252" y="154691"/>
                </a:lnTo>
                <a:lnTo>
                  <a:pt x="0" y="143510"/>
                </a:lnTo>
                <a:lnTo>
                  <a:pt x="0" y="28701"/>
                </a:lnTo>
                <a:close/>
              </a:path>
            </a:pathLst>
          </a:custGeom>
          <a:ln w="1905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404366" y="6121146"/>
            <a:ext cx="3613785" cy="172720"/>
          </a:xfrm>
          <a:custGeom>
            <a:avLst/>
            <a:gdLst/>
            <a:ahLst/>
            <a:cxnLst/>
            <a:rect l="l" t="t" r="r" b="b"/>
            <a:pathLst>
              <a:path w="3613785" h="172720">
                <a:moveTo>
                  <a:pt x="0" y="172211"/>
                </a:moveTo>
                <a:lnTo>
                  <a:pt x="3613404" y="172211"/>
                </a:lnTo>
                <a:lnTo>
                  <a:pt x="3613404" y="0"/>
                </a:lnTo>
                <a:lnTo>
                  <a:pt x="0" y="0"/>
                </a:lnTo>
                <a:lnTo>
                  <a:pt x="0" y="172211"/>
                </a:lnTo>
                <a:close/>
              </a:path>
            </a:pathLst>
          </a:custGeom>
          <a:ln w="19050">
            <a:solidFill>
              <a:srgbClr val="006FC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9366" y="166878"/>
            <a:ext cx="603694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Reformulated Balance Sheet: Nike,</a:t>
            </a:r>
            <a:r>
              <a:rPr dirty="0" spc="85"/>
              <a:t> </a:t>
            </a:r>
            <a:r>
              <a:rPr dirty="0"/>
              <a:t>Inc.</a:t>
            </a:r>
          </a:p>
        </p:txBody>
      </p:sp>
      <p:sp>
        <p:nvSpPr>
          <p:cNvPr id="3" name="object 3"/>
          <p:cNvSpPr/>
          <p:nvPr/>
        </p:nvSpPr>
        <p:spPr>
          <a:xfrm>
            <a:off x="1249680" y="710183"/>
            <a:ext cx="6553200" cy="59009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507997" y="3950970"/>
            <a:ext cx="4409440" cy="160020"/>
          </a:xfrm>
          <a:custGeom>
            <a:avLst/>
            <a:gdLst/>
            <a:ahLst/>
            <a:cxnLst/>
            <a:rect l="l" t="t" r="r" b="b"/>
            <a:pathLst>
              <a:path w="4409440" h="160020">
                <a:moveTo>
                  <a:pt x="0" y="26669"/>
                </a:moveTo>
                <a:lnTo>
                  <a:pt x="2095" y="16287"/>
                </a:lnTo>
                <a:lnTo>
                  <a:pt x="7810" y="7810"/>
                </a:lnTo>
                <a:lnTo>
                  <a:pt x="16287" y="2095"/>
                </a:lnTo>
                <a:lnTo>
                  <a:pt x="26670" y="0"/>
                </a:lnTo>
                <a:lnTo>
                  <a:pt x="4382262" y="0"/>
                </a:lnTo>
                <a:lnTo>
                  <a:pt x="4392644" y="2095"/>
                </a:lnTo>
                <a:lnTo>
                  <a:pt x="4401121" y="7810"/>
                </a:lnTo>
                <a:lnTo>
                  <a:pt x="4406836" y="16287"/>
                </a:lnTo>
                <a:lnTo>
                  <a:pt x="4408932" y="26669"/>
                </a:lnTo>
                <a:lnTo>
                  <a:pt x="4408932" y="133349"/>
                </a:lnTo>
                <a:lnTo>
                  <a:pt x="4406836" y="143732"/>
                </a:lnTo>
                <a:lnTo>
                  <a:pt x="4401121" y="152209"/>
                </a:lnTo>
                <a:lnTo>
                  <a:pt x="4392644" y="157924"/>
                </a:lnTo>
                <a:lnTo>
                  <a:pt x="4382262" y="160019"/>
                </a:lnTo>
                <a:lnTo>
                  <a:pt x="26670" y="160019"/>
                </a:lnTo>
                <a:lnTo>
                  <a:pt x="16287" y="157924"/>
                </a:lnTo>
                <a:lnTo>
                  <a:pt x="7810" y="152209"/>
                </a:lnTo>
                <a:lnTo>
                  <a:pt x="2095" y="143732"/>
                </a:lnTo>
                <a:lnTo>
                  <a:pt x="0" y="133349"/>
                </a:lnTo>
                <a:lnTo>
                  <a:pt x="0" y="26669"/>
                </a:lnTo>
                <a:close/>
              </a:path>
            </a:pathLst>
          </a:custGeom>
          <a:ln w="1905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219961" y="4135373"/>
            <a:ext cx="1126490" cy="165100"/>
          </a:xfrm>
          <a:custGeom>
            <a:avLst/>
            <a:gdLst/>
            <a:ahLst/>
            <a:cxnLst/>
            <a:rect l="l" t="t" r="r" b="b"/>
            <a:pathLst>
              <a:path w="1126489" h="165100">
                <a:moveTo>
                  <a:pt x="0" y="164592"/>
                </a:moveTo>
                <a:lnTo>
                  <a:pt x="1126236" y="164592"/>
                </a:lnTo>
                <a:lnTo>
                  <a:pt x="1126236" y="0"/>
                </a:lnTo>
                <a:lnTo>
                  <a:pt x="0" y="0"/>
                </a:lnTo>
                <a:lnTo>
                  <a:pt x="0" y="164592"/>
                </a:lnTo>
                <a:close/>
              </a:path>
            </a:pathLst>
          </a:custGeom>
          <a:ln w="19050">
            <a:solidFill>
              <a:srgbClr val="006F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075938" y="5759958"/>
            <a:ext cx="521334" cy="157480"/>
          </a:xfrm>
          <a:custGeom>
            <a:avLst/>
            <a:gdLst/>
            <a:ahLst/>
            <a:cxnLst/>
            <a:rect l="l" t="t" r="r" b="b"/>
            <a:pathLst>
              <a:path w="521335" h="157479">
                <a:moveTo>
                  <a:pt x="0" y="156971"/>
                </a:moveTo>
                <a:lnTo>
                  <a:pt x="521208" y="156971"/>
                </a:lnTo>
                <a:lnTo>
                  <a:pt x="521208" y="0"/>
                </a:lnTo>
                <a:lnTo>
                  <a:pt x="0" y="0"/>
                </a:lnTo>
                <a:lnTo>
                  <a:pt x="0" y="156971"/>
                </a:lnTo>
                <a:close/>
              </a:path>
            </a:pathLst>
          </a:custGeom>
          <a:ln w="19050">
            <a:solidFill>
              <a:srgbClr val="006F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5374385" y="5759958"/>
            <a:ext cx="542925" cy="165100"/>
          </a:xfrm>
          <a:custGeom>
            <a:avLst/>
            <a:gdLst/>
            <a:ahLst/>
            <a:cxnLst/>
            <a:rect l="l" t="t" r="r" b="b"/>
            <a:pathLst>
              <a:path w="542925" h="165100">
                <a:moveTo>
                  <a:pt x="0" y="164592"/>
                </a:moveTo>
                <a:lnTo>
                  <a:pt x="542543" y="164592"/>
                </a:lnTo>
                <a:lnTo>
                  <a:pt x="542543" y="0"/>
                </a:lnTo>
                <a:lnTo>
                  <a:pt x="0" y="0"/>
                </a:lnTo>
                <a:lnTo>
                  <a:pt x="0" y="164592"/>
                </a:lnTo>
                <a:close/>
              </a:path>
            </a:pathLst>
          </a:custGeom>
          <a:ln w="19050">
            <a:solidFill>
              <a:srgbClr val="006FC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41119" y="1257300"/>
            <a:ext cx="6486144" cy="31150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271142" y="327152"/>
            <a:ext cx="656590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Reformulated Equity Statement: </a:t>
            </a:r>
            <a:r>
              <a:rPr dirty="0" spc="-10"/>
              <a:t>Nike,</a:t>
            </a:r>
            <a:r>
              <a:rPr dirty="0" spc="114"/>
              <a:t> </a:t>
            </a:r>
            <a:r>
              <a:rPr dirty="0" spc="-5"/>
              <a:t>Inc.</a:t>
            </a:r>
          </a:p>
        </p:txBody>
      </p:sp>
      <p:sp>
        <p:nvSpPr>
          <p:cNvPr id="4" name="object 4"/>
          <p:cNvSpPr/>
          <p:nvPr/>
        </p:nvSpPr>
        <p:spPr>
          <a:xfrm>
            <a:off x="1322069" y="1556766"/>
            <a:ext cx="2425065" cy="224154"/>
          </a:xfrm>
          <a:custGeom>
            <a:avLst/>
            <a:gdLst/>
            <a:ahLst/>
            <a:cxnLst/>
            <a:rect l="l" t="t" r="r" b="b"/>
            <a:pathLst>
              <a:path w="2425065" h="224155">
                <a:moveTo>
                  <a:pt x="0" y="224027"/>
                </a:moveTo>
                <a:lnTo>
                  <a:pt x="2424684" y="224027"/>
                </a:lnTo>
                <a:lnTo>
                  <a:pt x="2424684" y="0"/>
                </a:lnTo>
                <a:lnTo>
                  <a:pt x="0" y="0"/>
                </a:lnTo>
                <a:lnTo>
                  <a:pt x="0" y="224027"/>
                </a:lnTo>
                <a:close/>
              </a:path>
            </a:pathLst>
          </a:custGeom>
          <a:ln w="19049">
            <a:solidFill>
              <a:srgbClr val="006F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6971538" y="2318766"/>
            <a:ext cx="693420" cy="245745"/>
          </a:xfrm>
          <a:custGeom>
            <a:avLst/>
            <a:gdLst/>
            <a:ahLst/>
            <a:cxnLst/>
            <a:rect l="l" t="t" r="r" b="b"/>
            <a:pathLst>
              <a:path w="693420" h="245744">
                <a:moveTo>
                  <a:pt x="0" y="245363"/>
                </a:moveTo>
                <a:lnTo>
                  <a:pt x="693420" y="245363"/>
                </a:lnTo>
                <a:lnTo>
                  <a:pt x="693420" y="0"/>
                </a:lnTo>
                <a:lnTo>
                  <a:pt x="0" y="0"/>
                </a:lnTo>
                <a:lnTo>
                  <a:pt x="0" y="245363"/>
                </a:lnTo>
                <a:close/>
              </a:path>
            </a:pathLst>
          </a:custGeom>
          <a:ln w="19050">
            <a:solidFill>
              <a:srgbClr val="006FC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4625" y="634365"/>
            <a:ext cx="707707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Standard </a:t>
            </a:r>
            <a:r>
              <a:rPr dirty="0" spc="-10"/>
              <a:t>GAAP </a:t>
            </a:r>
            <a:r>
              <a:rPr dirty="0" spc="-5"/>
              <a:t>Statement of Cash</a:t>
            </a:r>
            <a:r>
              <a:rPr dirty="0" spc="95"/>
              <a:t> </a:t>
            </a:r>
            <a:r>
              <a:rPr dirty="0" spc="-10"/>
              <a:t>Flows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31004" y="1736353"/>
            <a:ext cx="4970780" cy="3446145"/>
          </a:xfrm>
          <a:prstGeom prst="rect">
            <a:avLst/>
          </a:prstGeom>
        </p:spPr>
        <p:txBody>
          <a:bodyPr wrap="square" lIns="0" tIns="27940" rIns="0" bIns="0" rtlCol="0" vert="horz">
            <a:spAutoFit/>
          </a:bodyPr>
          <a:lstStyle/>
          <a:p>
            <a:pPr marL="12700" marR="5080">
              <a:lnSpc>
                <a:spcPts val="2680"/>
              </a:lnSpc>
              <a:spcBef>
                <a:spcPts val="220"/>
              </a:spcBef>
            </a:pPr>
            <a:r>
              <a:rPr dirty="0" sz="2250" spc="5">
                <a:latin typeface="Times New Roman"/>
                <a:cs typeface="Times New Roman"/>
              </a:rPr>
              <a:t>The statement </a:t>
            </a:r>
            <a:r>
              <a:rPr dirty="0" sz="2250">
                <a:latin typeface="Times New Roman"/>
                <a:cs typeface="Times New Roman"/>
              </a:rPr>
              <a:t>describes </a:t>
            </a:r>
            <a:r>
              <a:rPr dirty="0" sz="2250" spc="5">
                <a:latin typeface="Times New Roman"/>
                <a:cs typeface="Times New Roman"/>
              </a:rPr>
              <a:t>the </a:t>
            </a:r>
            <a:r>
              <a:rPr dirty="0" sz="2250">
                <a:latin typeface="Times New Roman"/>
                <a:cs typeface="Times New Roman"/>
              </a:rPr>
              <a:t>change </a:t>
            </a:r>
            <a:r>
              <a:rPr dirty="0" sz="2250" spc="5">
                <a:latin typeface="Times New Roman"/>
                <a:cs typeface="Times New Roman"/>
              </a:rPr>
              <a:t>in </a:t>
            </a:r>
            <a:r>
              <a:rPr dirty="0" sz="2250">
                <a:latin typeface="Times New Roman"/>
                <a:cs typeface="Times New Roman"/>
              </a:rPr>
              <a:t>cash  </a:t>
            </a:r>
            <a:r>
              <a:rPr dirty="0" sz="2250" spc="5">
                <a:latin typeface="Times New Roman"/>
                <a:cs typeface="Times New Roman"/>
              </a:rPr>
              <a:t>and </a:t>
            </a:r>
            <a:r>
              <a:rPr dirty="0" sz="2250">
                <a:latin typeface="Times New Roman"/>
                <a:cs typeface="Times New Roman"/>
              </a:rPr>
              <a:t>cash</a:t>
            </a:r>
            <a:r>
              <a:rPr dirty="0" sz="2250" spc="-10">
                <a:latin typeface="Times New Roman"/>
                <a:cs typeface="Times New Roman"/>
              </a:rPr>
              <a:t> </a:t>
            </a:r>
            <a:r>
              <a:rPr dirty="0" sz="2250" spc="5">
                <a:latin typeface="Times New Roman"/>
                <a:cs typeface="Times New Roman"/>
              </a:rPr>
              <a:t>equivalents:</a:t>
            </a:r>
            <a:endParaRPr sz="2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200">
              <a:latin typeface="Times New Roman"/>
              <a:cs typeface="Times New Roman"/>
            </a:endParaRPr>
          </a:p>
          <a:p>
            <a:pPr marL="156210">
              <a:lnSpc>
                <a:spcPct val="100000"/>
              </a:lnSpc>
            </a:pPr>
            <a:r>
              <a:rPr dirty="0" sz="2250">
                <a:latin typeface="Times New Roman"/>
                <a:cs typeface="Times New Roman"/>
              </a:rPr>
              <a:t>“Cash </a:t>
            </a:r>
            <a:r>
              <a:rPr dirty="0" sz="2250" spc="5">
                <a:latin typeface="Times New Roman"/>
                <a:cs typeface="Times New Roman"/>
              </a:rPr>
              <a:t>Flow from</a:t>
            </a:r>
            <a:r>
              <a:rPr dirty="0" sz="2250" spc="-5">
                <a:latin typeface="Times New Roman"/>
                <a:cs typeface="Times New Roman"/>
              </a:rPr>
              <a:t> </a:t>
            </a:r>
            <a:r>
              <a:rPr dirty="0" sz="2250">
                <a:latin typeface="Times New Roman"/>
                <a:cs typeface="Times New Roman"/>
              </a:rPr>
              <a:t>Operations”</a:t>
            </a:r>
            <a:endParaRPr sz="2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250" spc="5">
                <a:latin typeface="Times New Roman"/>
                <a:cs typeface="Times New Roman"/>
              </a:rPr>
              <a:t>- </a:t>
            </a:r>
            <a:r>
              <a:rPr dirty="0" sz="2250">
                <a:latin typeface="Times New Roman"/>
                <a:cs typeface="Times New Roman"/>
              </a:rPr>
              <a:t>“Cash Used </a:t>
            </a:r>
            <a:r>
              <a:rPr dirty="0" sz="2250" spc="5">
                <a:latin typeface="Times New Roman"/>
                <a:cs typeface="Times New Roman"/>
              </a:rPr>
              <a:t>in </a:t>
            </a:r>
            <a:r>
              <a:rPr dirty="0" sz="2250">
                <a:latin typeface="Times New Roman"/>
                <a:cs typeface="Times New Roman"/>
              </a:rPr>
              <a:t>Investing</a:t>
            </a:r>
            <a:r>
              <a:rPr dirty="0" sz="2250" spc="-45">
                <a:latin typeface="Times New Roman"/>
                <a:cs typeface="Times New Roman"/>
              </a:rPr>
              <a:t> </a:t>
            </a:r>
            <a:r>
              <a:rPr dirty="0" sz="2250" spc="5">
                <a:latin typeface="Times New Roman"/>
                <a:cs typeface="Times New Roman"/>
              </a:rPr>
              <a:t>Activities”</a:t>
            </a:r>
            <a:endParaRPr sz="2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3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u="heavy" sz="2250" spc="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+ </a:t>
            </a:r>
            <a:r>
              <a:rPr dirty="0" u="heavy" sz="225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“Cash </a:t>
            </a:r>
            <a:r>
              <a:rPr dirty="0" u="heavy" sz="2250" spc="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from Financing</a:t>
            </a:r>
            <a:r>
              <a:rPr dirty="0" u="heavy" sz="2250" spc="-5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250" spc="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Activities”</a:t>
            </a:r>
            <a:endParaRPr sz="22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u="heavy" sz="2250" spc="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= </a:t>
            </a:r>
            <a:r>
              <a:rPr dirty="0" u="heavy" sz="2250" spc="10">
                <a:uFill>
                  <a:solidFill>
                    <a:srgbClr val="000000"/>
                  </a:solidFill>
                </a:uFill>
                <a:latin typeface="Symbol"/>
                <a:cs typeface="Symbol"/>
              </a:rPr>
              <a:t></a:t>
            </a:r>
            <a:r>
              <a:rPr dirty="0" u="heavy" sz="2250" spc="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250" spc="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in Cash and Cash</a:t>
            </a:r>
            <a:r>
              <a:rPr dirty="0" u="heavy" sz="2250" spc="-6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250" spc="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Equivalents</a:t>
            </a:r>
            <a:endParaRPr sz="22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9566" y="333502"/>
            <a:ext cx="739013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Indirect Method </a:t>
            </a:r>
            <a:r>
              <a:rPr dirty="0"/>
              <a:t>for </a:t>
            </a:r>
            <a:r>
              <a:rPr dirty="0" spc="-5"/>
              <a:t>Cash Flow from</a:t>
            </a:r>
            <a:r>
              <a:rPr dirty="0" spc="40"/>
              <a:t> </a:t>
            </a:r>
            <a:r>
              <a:rPr dirty="0" spc="-5"/>
              <a:t>Operations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635" y="1434465"/>
            <a:ext cx="7015480" cy="2220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latin typeface="Times New Roman"/>
                <a:cs typeface="Times New Roman"/>
              </a:rPr>
              <a:t>Net</a:t>
            </a:r>
            <a:r>
              <a:rPr dirty="0" sz="2400" spc="-7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income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335280" algn="l"/>
              </a:tabLst>
            </a:pPr>
            <a:r>
              <a:rPr dirty="0" sz="2400">
                <a:latin typeface="Times New Roman"/>
                <a:cs typeface="Times New Roman"/>
              </a:rPr>
              <a:t>+	</a:t>
            </a:r>
            <a:r>
              <a:rPr dirty="0" u="heavy" sz="2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Accruals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335280" algn="l"/>
              </a:tabLst>
            </a:pPr>
            <a:r>
              <a:rPr dirty="0" sz="2400">
                <a:latin typeface="Times New Roman"/>
                <a:cs typeface="Times New Roman"/>
              </a:rPr>
              <a:t>=	</a:t>
            </a:r>
            <a:r>
              <a:rPr dirty="0" u="heavy" sz="24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Cash from</a:t>
            </a:r>
            <a:r>
              <a:rPr dirty="0" u="heavy" sz="2400" spc="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operations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5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dirty="0" sz="2400" spc="-5">
                <a:latin typeface="Times New Roman"/>
                <a:cs typeface="Times New Roman"/>
              </a:rPr>
              <a:t>Nike’s statement </a:t>
            </a:r>
            <a:r>
              <a:rPr dirty="0" sz="2400">
                <a:latin typeface="Times New Roman"/>
                <a:cs typeface="Times New Roman"/>
              </a:rPr>
              <a:t>(to follow) </a:t>
            </a:r>
            <a:r>
              <a:rPr dirty="0" sz="2400" spc="-5">
                <a:latin typeface="Times New Roman"/>
                <a:cs typeface="Times New Roman"/>
              </a:rPr>
              <a:t>employs </a:t>
            </a:r>
            <a:r>
              <a:rPr dirty="0" sz="2400">
                <a:latin typeface="Times New Roman"/>
                <a:cs typeface="Times New Roman"/>
              </a:rPr>
              <a:t>the indirect</a:t>
            </a:r>
            <a:r>
              <a:rPr dirty="0" sz="2400" spc="-10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method  (as </a:t>
            </a:r>
            <a:r>
              <a:rPr dirty="0" sz="2400">
                <a:latin typeface="Times New Roman"/>
                <a:cs typeface="Times New Roman"/>
              </a:rPr>
              <a:t>do </a:t>
            </a:r>
            <a:r>
              <a:rPr dirty="0" sz="2400" spc="-5">
                <a:latin typeface="Times New Roman"/>
                <a:cs typeface="Times New Roman"/>
              </a:rPr>
              <a:t>almost </a:t>
            </a:r>
            <a:r>
              <a:rPr dirty="0" sz="2400">
                <a:latin typeface="Times New Roman"/>
                <a:cs typeface="Times New Roman"/>
              </a:rPr>
              <a:t>all</a:t>
            </a:r>
            <a:r>
              <a:rPr dirty="0" sz="2400" spc="-2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firms):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22375" y="4361179"/>
            <a:ext cx="3521710" cy="1122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2089150">
              <a:lnSpc>
                <a:spcPct val="100000"/>
              </a:lnSpc>
              <a:spcBef>
                <a:spcPts val="100"/>
              </a:spcBef>
            </a:pPr>
            <a:r>
              <a:rPr dirty="0" sz="2400" spc="-5">
                <a:latin typeface="Times New Roman"/>
                <a:cs typeface="Times New Roman"/>
              </a:rPr>
              <a:t>Net</a:t>
            </a:r>
            <a:r>
              <a:rPr dirty="0" sz="2400" spc="-7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income  </a:t>
            </a:r>
            <a:r>
              <a:rPr dirty="0" sz="2400">
                <a:latin typeface="Times New Roman"/>
                <a:cs typeface="Times New Roman"/>
              </a:rPr>
              <a:t>Accruals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400" spc="-5">
                <a:latin typeface="Times New Roman"/>
                <a:cs typeface="Times New Roman"/>
              </a:rPr>
              <a:t>Cash </a:t>
            </a:r>
            <a:r>
              <a:rPr dirty="0" sz="2400">
                <a:latin typeface="Times New Roman"/>
                <a:cs typeface="Times New Roman"/>
              </a:rPr>
              <a:t>provided </a:t>
            </a:r>
            <a:r>
              <a:rPr dirty="0" sz="2400" spc="-5">
                <a:latin typeface="Times New Roman"/>
                <a:cs typeface="Times New Roman"/>
              </a:rPr>
              <a:t>by</a:t>
            </a:r>
            <a:r>
              <a:rPr dirty="0" sz="2400" spc="-8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operations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22265" y="3994861"/>
            <a:ext cx="2201545" cy="14890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73380">
              <a:lnSpc>
                <a:spcPct val="100000"/>
              </a:lnSpc>
              <a:spcBef>
                <a:spcPts val="100"/>
              </a:spcBef>
            </a:pPr>
            <a:r>
              <a:rPr dirty="0" u="heavy" sz="24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2010</a:t>
            </a:r>
            <a:endParaRPr sz="2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1307465" algn="l"/>
              </a:tabLst>
            </a:pPr>
            <a:r>
              <a:rPr dirty="0" sz="2400">
                <a:latin typeface="Times New Roman"/>
                <a:cs typeface="Times New Roman"/>
              </a:rPr>
              <a:t>$ 1,906.7	</a:t>
            </a:r>
            <a:r>
              <a:rPr dirty="0" sz="2400" spc="-5">
                <a:latin typeface="Times New Roman"/>
                <a:cs typeface="Times New Roman"/>
              </a:rPr>
              <a:t>million</a:t>
            </a:r>
            <a:endParaRPr sz="2400">
              <a:latin typeface="Times New Roman"/>
              <a:cs typeface="Times New Roman"/>
            </a:endParaRPr>
          </a:p>
          <a:p>
            <a:pPr algn="r" marR="1037590">
              <a:lnSpc>
                <a:spcPct val="100000"/>
              </a:lnSpc>
            </a:pPr>
            <a:r>
              <a:rPr dirty="0" u="heavy" sz="2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1,257.9</a:t>
            </a:r>
            <a:endParaRPr sz="2400">
              <a:latin typeface="Times New Roman"/>
              <a:cs typeface="Times New Roman"/>
            </a:endParaRPr>
          </a:p>
          <a:p>
            <a:pPr algn="r" marR="1037590">
              <a:lnSpc>
                <a:spcPct val="100000"/>
              </a:lnSpc>
            </a:pPr>
            <a:r>
              <a:rPr dirty="0" u="heavy" sz="2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$</a:t>
            </a:r>
            <a:r>
              <a:rPr dirty="0" u="heavy" sz="2400" spc="-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2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3,164.2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14" y="171957"/>
            <a:ext cx="623951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Nike, </a:t>
            </a:r>
            <a:r>
              <a:rPr dirty="0" spc="-5"/>
              <a:t>Inc. Statement of Cash </a:t>
            </a:r>
            <a:r>
              <a:rPr dirty="0" spc="-10"/>
              <a:t>Flows,</a:t>
            </a:r>
            <a:r>
              <a:rPr dirty="0" spc="125"/>
              <a:t> </a:t>
            </a:r>
            <a:r>
              <a:rPr dirty="0" spc="-5"/>
              <a:t>2010</a:t>
            </a:r>
          </a:p>
        </p:txBody>
      </p:sp>
      <p:sp>
        <p:nvSpPr>
          <p:cNvPr id="3" name="object 3"/>
          <p:cNvSpPr/>
          <p:nvPr/>
        </p:nvSpPr>
        <p:spPr>
          <a:xfrm>
            <a:off x="2080260" y="766572"/>
            <a:ext cx="4689347" cy="58140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0697" y="161924"/>
            <a:ext cx="627443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Direct Method </a:t>
            </a:r>
            <a:r>
              <a:rPr dirty="0"/>
              <a:t>for </a:t>
            </a:r>
            <a:r>
              <a:rPr dirty="0" spc="-5"/>
              <a:t>Cash from</a:t>
            </a:r>
            <a:r>
              <a:rPr dirty="0" spc="20"/>
              <a:t> </a:t>
            </a:r>
            <a:r>
              <a:rPr dirty="0" spc="-5"/>
              <a:t>Operations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60546" y="1004696"/>
            <a:ext cx="2419350" cy="9404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 marR="629285">
              <a:lnSpc>
                <a:spcPct val="100000"/>
              </a:lnSpc>
              <a:spcBef>
                <a:spcPts val="105"/>
              </a:spcBef>
            </a:pPr>
            <a:r>
              <a:rPr dirty="0" sz="2000" spc="-5">
                <a:latin typeface="Times New Roman"/>
                <a:cs typeface="Times New Roman"/>
              </a:rPr>
              <a:t>Cash</a:t>
            </a:r>
            <a:r>
              <a:rPr dirty="0" sz="2000" spc="-2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inflows</a:t>
            </a:r>
            <a:endParaRPr sz="2000">
              <a:latin typeface="Times New Roman"/>
              <a:cs typeface="Times New Roman"/>
            </a:endParaRPr>
          </a:p>
          <a:p>
            <a:pPr algn="ctr" marR="628015">
              <a:lnSpc>
                <a:spcPct val="100000"/>
              </a:lnSpc>
            </a:pPr>
            <a:r>
              <a:rPr dirty="0" sz="2000">
                <a:solidFill>
                  <a:srgbClr val="001F5F"/>
                </a:solidFill>
                <a:latin typeface="Times New Roman"/>
                <a:cs typeface="Times New Roman"/>
              </a:rPr>
              <a:t>-</a:t>
            </a:r>
            <a:r>
              <a:rPr dirty="0" sz="2000">
                <a:latin typeface="Times New Roman"/>
                <a:cs typeface="Times New Roman"/>
              </a:rPr>
              <a:t> </a:t>
            </a:r>
            <a:r>
              <a:rPr dirty="0" u="sng" sz="20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Cash</a:t>
            </a:r>
            <a:r>
              <a:rPr dirty="0" u="sng" sz="2000" spc="-1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outflows</a:t>
            </a:r>
            <a:endParaRPr sz="20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= </a:t>
            </a:r>
            <a:r>
              <a:rPr dirty="0" u="sng" sz="20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Cash </a:t>
            </a:r>
            <a:r>
              <a:rPr dirty="0" u="sng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from</a:t>
            </a:r>
            <a:r>
              <a:rPr dirty="0" u="sng" sz="2000" spc="-9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operations</a:t>
            </a:r>
            <a:endParaRPr sz="20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312799" y="2266950"/>
          <a:ext cx="6720840" cy="34074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20205"/>
              </a:tblGrid>
              <a:tr h="321027">
                <a:tc>
                  <a:txBody>
                    <a:bodyPr/>
                    <a:lstStyle/>
                    <a:p>
                      <a:pPr marL="4445">
                        <a:lnSpc>
                          <a:spcPts val="2385"/>
                        </a:lnSpc>
                      </a:pPr>
                      <a:r>
                        <a:rPr dirty="0" sz="2000" spc="-5">
                          <a:latin typeface="Times New Roman"/>
                          <a:cs typeface="Times New Roman"/>
                        </a:rPr>
                        <a:t>Cash</a:t>
                      </a:r>
                      <a:r>
                        <a:rPr dirty="0" sz="2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000">
                          <a:latin typeface="Times New Roman"/>
                          <a:cs typeface="Times New Roman"/>
                        </a:rPr>
                        <a:t>inflows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</a:tr>
              <a:tr h="309731">
                <a:tc>
                  <a:txBody>
                    <a:bodyPr/>
                    <a:lstStyle/>
                    <a:p>
                      <a:pPr marL="1755775">
                        <a:lnSpc>
                          <a:spcPts val="2295"/>
                        </a:lnSpc>
                      </a:pPr>
                      <a:r>
                        <a:rPr dirty="0" sz="2000">
                          <a:latin typeface="Times New Roman"/>
                          <a:cs typeface="Times New Roman"/>
                        </a:rPr>
                        <a:t>Cash from</a:t>
                      </a:r>
                      <a:r>
                        <a:rPr dirty="0" sz="20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000">
                          <a:latin typeface="Times New Roman"/>
                          <a:cs typeface="Times New Roman"/>
                        </a:rPr>
                        <a:t>sales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09656">
                <a:tc>
                  <a:txBody>
                    <a:bodyPr/>
                    <a:lstStyle/>
                    <a:p>
                      <a:pPr marL="1755775">
                        <a:lnSpc>
                          <a:spcPts val="2295"/>
                        </a:lnSpc>
                      </a:pPr>
                      <a:r>
                        <a:rPr dirty="0" sz="2000" spc="-5">
                          <a:latin typeface="Times New Roman"/>
                          <a:cs typeface="Times New Roman"/>
                        </a:rPr>
                        <a:t>Cash </a:t>
                      </a:r>
                      <a:r>
                        <a:rPr dirty="0" sz="2000">
                          <a:latin typeface="Times New Roman"/>
                          <a:cs typeface="Times New Roman"/>
                        </a:rPr>
                        <a:t>from</a:t>
                      </a:r>
                      <a:r>
                        <a:rPr dirty="0" sz="2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000">
                          <a:latin typeface="Times New Roman"/>
                          <a:cs typeface="Times New Roman"/>
                        </a:rPr>
                        <a:t>rents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09689">
                <a:tc>
                  <a:txBody>
                    <a:bodyPr/>
                    <a:lstStyle/>
                    <a:p>
                      <a:pPr marL="1755775">
                        <a:lnSpc>
                          <a:spcPts val="2295"/>
                        </a:lnSpc>
                      </a:pPr>
                      <a:r>
                        <a:rPr dirty="0" sz="2000" spc="-5">
                          <a:latin typeface="Times New Roman"/>
                          <a:cs typeface="Times New Roman"/>
                        </a:rPr>
                        <a:t>Cash </a:t>
                      </a:r>
                      <a:r>
                        <a:rPr dirty="0" sz="2000">
                          <a:latin typeface="Times New Roman"/>
                          <a:cs typeface="Times New Roman"/>
                        </a:rPr>
                        <a:t>from</a:t>
                      </a:r>
                      <a:r>
                        <a:rPr dirty="0" sz="2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000" spc="-5">
                          <a:latin typeface="Times New Roman"/>
                          <a:cs typeface="Times New Roman"/>
                        </a:rPr>
                        <a:t>royalties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09689">
                <a:tc>
                  <a:txBody>
                    <a:bodyPr/>
                    <a:lstStyle/>
                    <a:p>
                      <a:pPr algn="ctr" marR="403860">
                        <a:lnSpc>
                          <a:spcPts val="2295"/>
                        </a:lnSpc>
                      </a:pPr>
                      <a:r>
                        <a:rPr dirty="0" sz="2000" spc="-5">
                          <a:latin typeface="Times New Roman"/>
                          <a:cs typeface="Times New Roman"/>
                        </a:rPr>
                        <a:t>Cash </a:t>
                      </a:r>
                      <a:r>
                        <a:rPr dirty="0" sz="2000">
                          <a:latin typeface="Times New Roman"/>
                          <a:cs typeface="Times New Roman"/>
                        </a:rPr>
                        <a:t>from interest</a:t>
                      </a:r>
                      <a:r>
                        <a:rPr dirty="0" sz="2000" spc="-7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000">
                          <a:latin typeface="Times New Roman"/>
                          <a:cs typeface="Times New Roman"/>
                        </a:rPr>
                        <a:t>received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09626">
                <a:tc>
                  <a:txBody>
                    <a:bodyPr/>
                    <a:lstStyle/>
                    <a:p>
                      <a:pPr marL="4445">
                        <a:lnSpc>
                          <a:spcPts val="2295"/>
                        </a:lnSpc>
                      </a:pPr>
                      <a:r>
                        <a:rPr dirty="0" sz="2000" spc="-5">
                          <a:latin typeface="Times New Roman"/>
                          <a:cs typeface="Times New Roman"/>
                        </a:rPr>
                        <a:t>Cash</a:t>
                      </a:r>
                      <a:r>
                        <a:rPr dirty="0" sz="20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000">
                          <a:latin typeface="Times New Roman"/>
                          <a:cs typeface="Times New Roman"/>
                        </a:rPr>
                        <a:t>outflows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09363">
                <a:tc>
                  <a:txBody>
                    <a:bodyPr/>
                    <a:lstStyle/>
                    <a:p>
                      <a:pPr marL="1755775">
                        <a:lnSpc>
                          <a:spcPts val="2295"/>
                        </a:lnSpc>
                      </a:pPr>
                      <a:r>
                        <a:rPr dirty="0" sz="2000" spc="-5">
                          <a:latin typeface="Times New Roman"/>
                          <a:cs typeface="Times New Roman"/>
                        </a:rPr>
                        <a:t>Cash </a:t>
                      </a:r>
                      <a:r>
                        <a:rPr dirty="0" sz="2000">
                          <a:latin typeface="Times New Roman"/>
                          <a:cs typeface="Times New Roman"/>
                        </a:rPr>
                        <a:t>paid to</a:t>
                      </a:r>
                      <a:r>
                        <a:rPr dirty="0" sz="2000" spc="-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000">
                          <a:latin typeface="Times New Roman"/>
                          <a:cs typeface="Times New Roman"/>
                        </a:rPr>
                        <a:t>suppliers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09731">
                <a:tc>
                  <a:txBody>
                    <a:bodyPr/>
                    <a:lstStyle/>
                    <a:p>
                      <a:pPr marL="1755775">
                        <a:lnSpc>
                          <a:spcPts val="2295"/>
                        </a:lnSpc>
                      </a:pPr>
                      <a:r>
                        <a:rPr dirty="0" sz="2000">
                          <a:latin typeface="Times New Roman"/>
                          <a:cs typeface="Times New Roman"/>
                        </a:rPr>
                        <a:t>Cash paid to</a:t>
                      </a:r>
                      <a:r>
                        <a:rPr dirty="0" sz="2000" spc="-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000" spc="-5">
                          <a:latin typeface="Times New Roman"/>
                          <a:cs typeface="Times New Roman"/>
                        </a:rPr>
                        <a:t>employees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09656">
                <a:tc>
                  <a:txBody>
                    <a:bodyPr/>
                    <a:lstStyle/>
                    <a:p>
                      <a:pPr marL="1755775">
                        <a:lnSpc>
                          <a:spcPts val="2295"/>
                        </a:lnSpc>
                      </a:pPr>
                      <a:r>
                        <a:rPr dirty="0" sz="2000" spc="-5">
                          <a:latin typeface="Times New Roman"/>
                          <a:cs typeface="Times New Roman"/>
                        </a:rPr>
                        <a:t>Cash </a:t>
                      </a:r>
                      <a:r>
                        <a:rPr dirty="0" sz="2000">
                          <a:latin typeface="Times New Roman"/>
                          <a:cs typeface="Times New Roman"/>
                        </a:rPr>
                        <a:t>paid for other operating</a:t>
                      </a:r>
                      <a:r>
                        <a:rPr dirty="0" sz="2000" spc="-1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000" spc="-5">
                          <a:latin typeface="Times New Roman"/>
                          <a:cs typeface="Times New Roman"/>
                        </a:rPr>
                        <a:t>activities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09664">
                <a:tc>
                  <a:txBody>
                    <a:bodyPr/>
                    <a:lstStyle/>
                    <a:p>
                      <a:pPr marL="1755775">
                        <a:lnSpc>
                          <a:spcPts val="2295"/>
                        </a:lnSpc>
                      </a:pPr>
                      <a:r>
                        <a:rPr dirty="0" sz="2000" spc="-5">
                          <a:latin typeface="Times New Roman"/>
                          <a:cs typeface="Times New Roman"/>
                        </a:rPr>
                        <a:t>Cash </a:t>
                      </a:r>
                      <a:r>
                        <a:rPr dirty="0" sz="2000">
                          <a:latin typeface="Times New Roman"/>
                          <a:cs typeface="Times New Roman"/>
                        </a:rPr>
                        <a:t>paid for</a:t>
                      </a:r>
                      <a:r>
                        <a:rPr dirty="0" sz="20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000">
                          <a:latin typeface="Times New Roman"/>
                          <a:cs typeface="Times New Roman"/>
                        </a:rPr>
                        <a:t>interest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95774">
                <a:tc>
                  <a:txBody>
                    <a:bodyPr/>
                    <a:lstStyle/>
                    <a:p>
                      <a:pPr>
                        <a:lnSpc>
                          <a:spcPts val="2230"/>
                        </a:lnSpc>
                        <a:tabLst>
                          <a:tab pos="1755775" algn="l"/>
                          <a:tab pos="6720205" algn="l"/>
                        </a:tabLst>
                      </a:pPr>
                      <a:r>
                        <a:rPr dirty="0" u="sng" sz="2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2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sng" sz="20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Cash </a:t>
                      </a:r>
                      <a:r>
                        <a:rPr dirty="0" u="sng" sz="20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paid for </a:t>
                      </a:r>
                      <a:r>
                        <a:rPr dirty="0" u="sng" sz="20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income</a:t>
                      </a:r>
                      <a:r>
                        <a:rPr dirty="0" u="sng" sz="2000" spc="-6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20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taxes	</a:t>
                      </a:r>
                      <a:endParaRPr sz="2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0697" y="161924"/>
            <a:ext cx="627443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Direct Method </a:t>
            </a:r>
            <a:r>
              <a:rPr dirty="0"/>
              <a:t>for </a:t>
            </a:r>
            <a:r>
              <a:rPr dirty="0" spc="-5"/>
              <a:t>Cash from</a:t>
            </a:r>
            <a:r>
              <a:rPr dirty="0" spc="20"/>
              <a:t> </a:t>
            </a:r>
            <a:r>
              <a:rPr dirty="0" spc="-5"/>
              <a:t>Operations</a:t>
            </a:r>
          </a:p>
        </p:txBody>
      </p:sp>
      <p:sp>
        <p:nvSpPr>
          <p:cNvPr id="3" name="object 3"/>
          <p:cNvSpPr/>
          <p:nvPr/>
        </p:nvSpPr>
        <p:spPr>
          <a:xfrm>
            <a:off x="1216152" y="1086611"/>
            <a:ext cx="6516624" cy="51358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459" y="899160"/>
            <a:ext cx="4689348" cy="58140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5651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Problems </a:t>
            </a:r>
            <a:r>
              <a:rPr dirty="0" spc="-10"/>
              <a:t>with </a:t>
            </a:r>
            <a:r>
              <a:rPr dirty="0" spc="-5"/>
              <a:t>the Standard</a:t>
            </a:r>
            <a:r>
              <a:rPr dirty="0" spc="60"/>
              <a:t> </a:t>
            </a:r>
            <a:r>
              <a:rPr dirty="0" spc="-5"/>
              <a:t>Statement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242686" y="5197855"/>
            <a:ext cx="3571875" cy="1306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0"/>
              </a:spcBef>
              <a:tabLst>
                <a:tab pos="354965" algn="l"/>
              </a:tabLst>
            </a:pPr>
            <a:r>
              <a:rPr dirty="0" sz="1400">
                <a:solidFill>
                  <a:srgbClr val="001F5F"/>
                </a:solidFill>
                <a:latin typeface="Times New Roman"/>
                <a:cs typeface="Times New Roman"/>
              </a:rPr>
              <a:t>1.	</a:t>
            </a:r>
            <a:r>
              <a:rPr dirty="0" sz="1400">
                <a:latin typeface="Times New Roman"/>
                <a:cs typeface="Times New Roman"/>
              </a:rPr>
              <a:t>Change in operating cash </a:t>
            </a:r>
            <a:r>
              <a:rPr dirty="0" sz="1400" spc="-5">
                <a:latin typeface="Times New Roman"/>
                <a:cs typeface="Times New Roman"/>
              </a:rPr>
              <a:t>(</a:t>
            </a:r>
            <a:r>
              <a:rPr dirty="0" sz="1400" spc="-5" i="1">
                <a:latin typeface="Times New Roman"/>
                <a:cs typeface="Times New Roman"/>
              </a:rPr>
              <a:t>i.e. </a:t>
            </a:r>
            <a:r>
              <a:rPr dirty="0" sz="1400" i="1">
                <a:latin typeface="Times New Roman"/>
                <a:cs typeface="Times New Roman"/>
              </a:rPr>
              <a:t>an investment  </a:t>
            </a:r>
            <a:r>
              <a:rPr dirty="0" sz="1400" i="1">
                <a:latin typeface="Times New Roman"/>
                <a:cs typeface="Times New Roman"/>
              </a:rPr>
              <a:t>in operating assets</a:t>
            </a:r>
            <a:r>
              <a:rPr dirty="0" sz="1400">
                <a:latin typeface="Times New Roman"/>
                <a:cs typeface="Times New Roman"/>
              </a:rPr>
              <a:t>) should be included in  the investment section, and the change in  cash equivalents </a:t>
            </a:r>
            <a:r>
              <a:rPr dirty="0" sz="1400" spc="-5">
                <a:latin typeface="Times New Roman"/>
                <a:cs typeface="Times New Roman"/>
              </a:rPr>
              <a:t>(</a:t>
            </a:r>
            <a:r>
              <a:rPr dirty="0" sz="1400" spc="-5" i="1">
                <a:latin typeface="Times New Roman"/>
                <a:cs typeface="Times New Roman"/>
              </a:rPr>
              <a:t>i.e. </a:t>
            </a:r>
            <a:r>
              <a:rPr dirty="0" sz="1400" i="1">
                <a:latin typeface="Times New Roman"/>
                <a:cs typeface="Times New Roman"/>
              </a:rPr>
              <a:t>an investment of</a:t>
            </a:r>
            <a:r>
              <a:rPr dirty="0" sz="1400" spc="-13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excess  </a:t>
            </a:r>
            <a:r>
              <a:rPr dirty="0" sz="1400" i="1">
                <a:latin typeface="Times New Roman"/>
                <a:cs typeface="Times New Roman"/>
              </a:rPr>
              <a:t>cash in financial assets</a:t>
            </a:r>
            <a:r>
              <a:rPr dirty="0" sz="1400">
                <a:latin typeface="Times New Roman"/>
                <a:cs typeface="Times New Roman"/>
              </a:rPr>
              <a:t>) in the financing  section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51459" y="5823203"/>
            <a:ext cx="4605655" cy="132715"/>
          </a:xfrm>
          <a:custGeom>
            <a:avLst/>
            <a:gdLst/>
            <a:ahLst/>
            <a:cxnLst/>
            <a:rect l="l" t="t" r="r" b="b"/>
            <a:pathLst>
              <a:path w="4605655" h="132714">
                <a:moveTo>
                  <a:pt x="0" y="22098"/>
                </a:moveTo>
                <a:lnTo>
                  <a:pt x="1736" y="13496"/>
                </a:lnTo>
                <a:lnTo>
                  <a:pt x="6472" y="6472"/>
                </a:lnTo>
                <a:lnTo>
                  <a:pt x="13496" y="1736"/>
                </a:lnTo>
                <a:lnTo>
                  <a:pt x="22097" y="0"/>
                </a:lnTo>
                <a:lnTo>
                  <a:pt x="4583430" y="0"/>
                </a:lnTo>
                <a:lnTo>
                  <a:pt x="4592026" y="1736"/>
                </a:lnTo>
                <a:lnTo>
                  <a:pt x="4599051" y="6472"/>
                </a:lnTo>
                <a:lnTo>
                  <a:pt x="4603789" y="13496"/>
                </a:lnTo>
                <a:lnTo>
                  <a:pt x="4605528" y="22098"/>
                </a:lnTo>
                <a:lnTo>
                  <a:pt x="4605528" y="110490"/>
                </a:lnTo>
                <a:lnTo>
                  <a:pt x="4603789" y="119091"/>
                </a:lnTo>
                <a:lnTo>
                  <a:pt x="4599051" y="126115"/>
                </a:lnTo>
                <a:lnTo>
                  <a:pt x="4592026" y="130851"/>
                </a:lnTo>
                <a:lnTo>
                  <a:pt x="4583430" y="132588"/>
                </a:lnTo>
                <a:lnTo>
                  <a:pt x="22097" y="132588"/>
                </a:lnTo>
                <a:lnTo>
                  <a:pt x="13496" y="130851"/>
                </a:lnTo>
                <a:lnTo>
                  <a:pt x="6472" y="126115"/>
                </a:lnTo>
                <a:lnTo>
                  <a:pt x="1736" y="119091"/>
                </a:lnTo>
                <a:lnTo>
                  <a:pt x="0" y="110490"/>
                </a:lnTo>
                <a:lnTo>
                  <a:pt x="0" y="22098"/>
                </a:lnTo>
                <a:close/>
              </a:path>
            </a:pathLst>
          </a:custGeom>
          <a:ln w="1270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9117" y="295783"/>
            <a:ext cx="817118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1. Operating Cash and Cash in Financial Assets:</a:t>
            </a:r>
            <a:r>
              <a:rPr dirty="0" spc="100"/>
              <a:t> </a:t>
            </a:r>
            <a:r>
              <a:rPr dirty="0" spc="-10"/>
              <a:t>Nike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34441" y="1211402"/>
            <a:ext cx="665734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850130" algn="l"/>
              </a:tabLst>
            </a:pPr>
            <a:r>
              <a:rPr dirty="0" sz="2400" spc="-5">
                <a:latin typeface="Times New Roman"/>
                <a:cs typeface="Times New Roman"/>
              </a:rPr>
              <a:t>Change </a:t>
            </a:r>
            <a:r>
              <a:rPr dirty="0" sz="2400">
                <a:latin typeface="Times New Roman"/>
                <a:cs typeface="Times New Roman"/>
              </a:rPr>
              <a:t>in cash and</a:t>
            </a:r>
            <a:r>
              <a:rPr dirty="0" sz="2400" spc="-10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cash</a:t>
            </a:r>
            <a:r>
              <a:rPr dirty="0" sz="2400" spc="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equivalents	</a:t>
            </a:r>
            <a:r>
              <a:rPr dirty="0" sz="2400" spc="-5">
                <a:latin typeface="Times New Roman"/>
                <a:cs typeface="Times New Roman"/>
              </a:rPr>
              <a:t>$788.0</a:t>
            </a:r>
            <a:r>
              <a:rPr dirty="0" sz="2400" spc="-40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million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34441" y="2309240"/>
            <a:ext cx="3281679" cy="757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 sz="2400">
                <a:latin typeface="Times New Roman"/>
                <a:cs typeface="Times New Roman"/>
              </a:rPr>
              <a:t>Increase in operating cash  Increase in financial</a:t>
            </a:r>
            <a:r>
              <a:rPr dirty="0" sz="2400" spc="-145">
                <a:latin typeface="Times New Roman"/>
                <a:cs typeface="Times New Roman"/>
              </a:rPr>
              <a:t> </a:t>
            </a:r>
            <a:r>
              <a:rPr dirty="0" sz="2400">
                <a:latin typeface="Times New Roman"/>
                <a:cs typeface="Times New Roman"/>
              </a:rPr>
              <a:t>assets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79111" y="2309240"/>
            <a:ext cx="2479040" cy="11233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R="61594">
              <a:lnSpc>
                <a:spcPct val="100000"/>
              </a:lnSpc>
              <a:spcBef>
                <a:spcPts val="100"/>
              </a:spcBef>
              <a:tabLst>
                <a:tab pos="306705" algn="l"/>
              </a:tabLst>
            </a:pPr>
            <a:r>
              <a:rPr dirty="0" sz="2400">
                <a:latin typeface="Times New Roman"/>
                <a:cs typeface="Times New Roman"/>
              </a:rPr>
              <a:t>$	(0.8)</a:t>
            </a:r>
            <a:r>
              <a:rPr dirty="0" sz="2400" spc="-65">
                <a:latin typeface="Times New Roman"/>
                <a:cs typeface="Times New Roman"/>
              </a:rPr>
              <a:t> </a:t>
            </a:r>
            <a:r>
              <a:rPr dirty="0" sz="2400" spc="-5">
                <a:latin typeface="Times New Roman"/>
                <a:cs typeface="Times New Roman"/>
              </a:rPr>
              <a:t>million</a:t>
            </a:r>
            <a:endParaRPr sz="2400">
              <a:latin typeface="Times New Roman"/>
              <a:cs typeface="Times New Roman"/>
            </a:endParaRPr>
          </a:p>
          <a:p>
            <a:pPr algn="r" marR="20320">
              <a:lnSpc>
                <a:spcPct val="100000"/>
              </a:lnSpc>
              <a:tabLst>
                <a:tab pos="709295" algn="l"/>
                <a:tab pos="2437765" algn="l"/>
              </a:tabLst>
            </a:pPr>
            <a:r>
              <a:rPr dirty="0" u="sng" sz="2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24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788.8	</a:t>
            </a:r>
            <a:endParaRPr sz="2400">
              <a:latin typeface="Times New Roman"/>
              <a:cs typeface="Times New Roman"/>
            </a:endParaRPr>
          </a:p>
          <a:p>
            <a:pPr algn="r" marR="5080">
              <a:lnSpc>
                <a:spcPct val="100000"/>
              </a:lnSpc>
              <a:tabLst>
                <a:tab pos="488315" algn="l"/>
              </a:tabLst>
            </a:pPr>
            <a:r>
              <a:rPr dirty="0" u="sng" sz="24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$ 788.0</a:t>
            </a:r>
            <a:r>
              <a:rPr dirty="0" u="sng" sz="2400" spc="-7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24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million</a:t>
            </a:r>
            <a:r>
              <a:rPr dirty="0" u="sng" sz="2400" spc="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25195" y="3791711"/>
            <a:ext cx="8191500" cy="119176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29634" y="415797"/>
            <a:ext cx="1335405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3200" spc="-5"/>
              <a:t>Outline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385368" y="1446657"/>
            <a:ext cx="8458200" cy="3025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8120" indent="-186055">
              <a:lnSpc>
                <a:spcPct val="100000"/>
              </a:lnSpc>
              <a:spcBef>
                <a:spcPts val="100"/>
              </a:spcBef>
              <a:buClr>
                <a:srgbClr val="001F5F"/>
              </a:buClr>
              <a:buFont typeface="Times New Roman"/>
              <a:buChar char="•"/>
              <a:tabLst>
                <a:tab pos="198755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The </a:t>
            </a:r>
            <a:r>
              <a:rPr dirty="0" sz="2400" b="1">
                <a:latin typeface="Times New Roman"/>
                <a:cs typeface="Times New Roman"/>
              </a:rPr>
              <a:t>Calculation of Free </a:t>
            </a:r>
            <a:r>
              <a:rPr dirty="0" sz="2400" spc="-5" b="1">
                <a:latin typeface="Times New Roman"/>
                <a:cs typeface="Times New Roman"/>
              </a:rPr>
              <a:t>Cash</a:t>
            </a:r>
            <a:r>
              <a:rPr dirty="0" sz="2400" spc="-4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Flow</a:t>
            </a:r>
            <a:endParaRPr sz="2400">
              <a:latin typeface="Times New Roman"/>
              <a:cs typeface="Times New Roman"/>
            </a:endParaRPr>
          </a:p>
          <a:p>
            <a:pPr marL="198120" indent="-186055">
              <a:lnSpc>
                <a:spcPct val="100000"/>
              </a:lnSpc>
              <a:spcBef>
                <a:spcPts val="2300"/>
              </a:spcBef>
              <a:buClr>
                <a:srgbClr val="001F5F"/>
              </a:buClr>
              <a:buFont typeface="Times New Roman"/>
              <a:buChar char="•"/>
              <a:tabLst>
                <a:tab pos="198755" algn="l"/>
              </a:tabLst>
            </a:pPr>
            <a:r>
              <a:rPr dirty="0" sz="2400" b="1">
                <a:latin typeface="Times New Roman"/>
                <a:cs typeface="Times New Roman"/>
              </a:rPr>
              <a:t>Direct and Indirect </a:t>
            </a:r>
            <a:r>
              <a:rPr dirty="0" sz="2400" spc="-5" b="1">
                <a:latin typeface="Times New Roman"/>
                <a:cs typeface="Times New Roman"/>
              </a:rPr>
              <a:t>Calculations </a:t>
            </a:r>
            <a:r>
              <a:rPr dirty="0" sz="2400" b="1">
                <a:latin typeface="Times New Roman"/>
                <a:cs typeface="Times New Roman"/>
              </a:rPr>
              <a:t>of Cash Flow from</a:t>
            </a:r>
            <a:r>
              <a:rPr dirty="0" sz="2400" spc="-5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Operations</a:t>
            </a:r>
            <a:endParaRPr sz="2400">
              <a:latin typeface="Times New Roman"/>
              <a:cs typeface="Times New Roman"/>
            </a:endParaRPr>
          </a:p>
          <a:p>
            <a:pPr marL="198120" indent="-186055">
              <a:lnSpc>
                <a:spcPct val="100000"/>
              </a:lnSpc>
              <a:spcBef>
                <a:spcPts val="2310"/>
              </a:spcBef>
              <a:buClr>
                <a:srgbClr val="001F5F"/>
              </a:buClr>
              <a:buFont typeface="Times New Roman"/>
              <a:buChar char="•"/>
              <a:tabLst>
                <a:tab pos="198755" algn="l"/>
              </a:tabLst>
            </a:pPr>
            <a:r>
              <a:rPr dirty="0" sz="2400" b="1">
                <a:latin typeface="Times New Roman"/>
                <a:cs typeface="Times New Roman"/>
              </a:rPr>
              <a:t>Problems </a:t>
            </a:r>
            <a:r>
              <a:rPr dirty="0" sz="2400" spc="-5" b="1">
                <a:latin typeface="Times New Roman"/>
                <a:cs typeface="Times New Roman"/>
              </a:rPr>
              <a:t>with the GAAP Cash </a:t>
            </a:r>
            <a:r>
              <a:rPr dirty="0" sz="2400" b="1">
                <a:latin typeface="Times New Roman"/>
                <a:cs typeface="Times New Roman"/>
              </a:rPr>
              <a:t>Flow</a:t>
            </a:r>
            <a:r>
              <a:rPr dirty="0" sz="2400" spc="-1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Statement</a:t>
            </a:r>
            <a:endParaRPr sz="2400">
              <a:latin typeface="Times New Roman"/>
              <a:cs typeface="Times New Roman"/>
            </a:endParaRPr>
          </a:p>
          <a:p>
            <a:pPr marL="198120" indent="-186055">
              <a:lnSpc>
                <a:spcPct val="100000"/>
              </a:lnSpc>
              <a:spcBef>
                <a:spcPts val="2305"/>
              </a:spcBef>
              <a:buClr>
                <a:srgbClr val="001F5F"/>
              </a:buClr>
              <a:buFont typeface="Times New Roman"/>
              <a:buChar char="•"/>
              <a:tabLst>
                <a:tab pos="198755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The </a:t>
            </a:r>
            <a:r>
              <a:rPr dirty="0" sz="2400" b="1">
                <a:latin typeface="Times New Roman"/>
                <a:cs typeface="Times New Roman"/>
              </a:rPr>
              <a:t>Reformulated </a:t>
            </a:r>
            <a:r>
              <a:rPr dirty="0" sz="2400" spc="-5" b="1">
                <a:latin typeface="Times New Roman"/>
                <a:cs typeface="Times New Roman"/>
              </a:rPr>
              <a:t>Cash </a:t>
            </a:r>
            <a:r>
              <a:rPr dirty="0" sz="2400" b="1">
                <a:latin typeface="Times New Roman"/>
                <a:cs typeface="Times New Roman"/>
              </a:rPr>
              <a:t>Flow</a:t>
            </a:r>
            <a:r>
              <a:rPr dirty="0" sz="2400" spc="-10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Statement</a:t>
            </a:r>
            <a:endParaRPr sz="2400">
              <a:latin typeface="Times New Roman"/>
              <a:cs typeface="Times New Roman"/>
            </a:endParaRPr>
          </a:p>
          <a:p>
            <a:pPr marL="198120" indent="-186055">
              <a:lnSpc>
                <a:spcPct val="100000"/>
              </a:lnSpc>
              <a:spcBef>
                <a:spcPts val="2305"/>
              </a:spcBef>
              <a:buClr>
                <a:srgbClr val="001F5F"/>
              </a:buClr>
              <a:buFont typeface="Times New Roman"/>
              <a:buChar char="•"/>
              <a:tabLst>
                <a:tab pos="198755" algn="l"/>
              </a:tabLst>
            </a:pPr>
            <a:r>
              <a:rPr dirty="0" sz="2400" spc="-5" b="1">
                <a:latin typeface="Times New Roman"/>
                <a:cs typeface="Times New Roman"/>
              </a:rPr>
              <a:t>Cash </a:t>
            </a:r>
            <a:r>
              <a:rPr dirty="0" sz="2400" b="1">
                <a:latin typeface="Times New Roman"/>
                <a:cs typeface="Times New Roman"/>
              </a:rPr>
              <a:t>Flow from</a:t>
            </a:r>
            <a:r>
              <a:rPr dirty="0" sz="2400" spc="-5" b="1">
                <a:latin typeface="Times New Roman"/>
                <a:cs typeface="Times New Roman"/>
              </a:rPr>
              <a:t> </a:t>
            </a:r>
            <a:r>
              <a:rPr dirty="0" sz="2400" b="1">
                <a:latin typeface="Times New Roman"/>
                <a:cs typeface="Times New Roman"/>
              </a:rPr>
              <a:t>Operations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459" y="899160"/>
            <a:ext cx="4689348" cy="58140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5651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Problems </a:t>
            </a:r>
            <a:r>
              <a:rPr dirty="0" spc="-10"/>
              <a:t>with </a:t>
            </a:r>
            <a:r>
              <a:rPr dirty="0" spc="-5"/>
              <a:t>the Standard</a:t>
            </a:r>
            <a:r>
              <a:rPr dirty="0" spc="60"/>
              <a:t> </a:t>
            </a:r>
            <a:r>
              <a:rPr dirty="0" spc="-5"/>
              <a:t>Statement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250560" y="2659507"/>
            <a:ext cx="3544570" cy="403860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221615" indent="-34290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AutoNum type="arabicPeriod" startAt="2"/>
              <a:tabLst>
                <a:tab pos="354965" algn="l"/>
                <a:tab pos="355600" algn="l"/>
              </a:tabLst>
            </a:pPr>
            <a:r>
              <a:rPr dirty="0" sz="1400">
                <a:latin typeface="Times New Roman"/>
                <a:cs typeface="Times New Roman"/>
              </a:rPr>
              <a:t>Transactions in financial assets </a:t>
            </a:r>
            <a:r>
              <a:rPr dirty="0" sz="1400" spc="-5">
                <a:latin typeface="Times New Roman"/>
                <a:cs typeface="Times New Roman"/>
              </a:rPr>
              <a:t>(FA) </a:t>
            </a:r>
            <a:r>
              <a:rPr dirty="0" sz="1400">
                <a:latin typeface="Times New Roman"/>
                <a:cs typeface="Times New Roman"/>
              </a:rPr>
              <a:t>are  included in the investments section</a:t>
            </a:r>
            <a:r>
              <a:rPr dirty="0" sz="1400" spc="-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rather  than in the financing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section</a:t>
            </a:r>
            <a:endParaRPr sz="1400">
              <a:latin typeface="Times New Roman"/>
              <a:cs typeface="Times New Roman"/>
            </a:endParaRPr>
          </a:p>
          <a:p>
            <a:pPr lvl="1" marL="658495" marR="130175" indent="-342900">
              <a:lnSpc>
                <a:spcPct val="100000"/>
              </a:lnSpc>
              <a:spcBef>
                <a:spcPts val="335"/>
              </a:spcBef>
              <a:buClr>
                <a:srgbClr val="001F5F"/>
              </a:buClr>
              <a:buFont typeface="Wingdings"/>
              <a:buChar char=""/>
              <a:tabLst>
                <a:tab pos="658495" algn="l"/>
                <a:tab pos="659130" algn="l"/>
              </a:tabLst>
            </a:pPr>
            <a:r>
              <a:rPr dirty="0" sz="1400" spc="-5">
                <a:latin typeface="Times New Roman"/>
                <a:cs typeface="Times New Roman"/>
              </a:rPr>
              <a:t>Nike’s </a:t>
            </a:r>
            <a:r>
              <a:rPr dirty="0" sz="1400">
                <a:latin typeface="Times New Roman"/>
                <a:cs typeface="Times New Roman"/>
              </a:rPr>
              <a:t>investments in FA are a  </a:t>
            </a:r>
            <a:r>
              <a:rPr dirty="0" sz="1400" spc="-5">
                <a:latin typeface="Times New Roman"/>
                <a:cs typeface="Times New Roman"/>
              </a:rPr>
              <a:t>disposition (NOT </a:t>
            </a:r>
            <a:r>
              <a:rPr dirty="0" sz="1400">
                <a:latin typeface="Times New Roman"/>
                <a:cs typeface="Times New Roman"/>
              </a:rPr>
              <a:t>a reduction) of</a:t>
            </a:r>
            <a:r>
              <a:rPr dirty="0" sz="1400" spc="-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FCF.</a:t>
            </a:r>
            <a:endParaRPr sz="1400">
              <a:latin typeface="Times New Roman"/>
              <a:cs typeface="Times New Roman"/>
            </a:endParaRPr>
          </a:p>
          <a:p>
            <a:pPr lvl="1" marL="658495" marR="99060" indent="-342900">
              <a:lnSpc>
                <a:spcPct val="100000"/>
              </a:lnSpc>
              <a:spcBef>
                <a:spcPts val="335"/>
              </a:spcBef>
              <a:buClr>
                <a:srgbClr val="001F5F"/>
              </a:buClr>
              <a:buFont typeface="Wingdings"/>
              <a:buChar char=""/>
              <a:tabLst>
                <a:tab pos="658495" algn="l"/>
                <a:tab pos="659130" algn="l"/>
              </a:tabLst>
            </a:pPr>
            <a:r>
              <a:rPr dirty="0" sz="1400">
                <a:latin typeface="Times New Roman"/>
                <a:cs typeface="Times New Roman"/>
              </a:rPr>
              <a:t>If a firm invests its (surplus) FCF</a:t>
            </a:r>
            <a:r>
              <a:rPr dirty="0" sz="1400" spc="-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from  operations in </a:t>
            </a:r>
            <a:r>
              <a:rPr dirty="0" sz="1400" spc="-5">
                <a:latin typeface="Times New Roman"/>
                <a:cs typeface="Times New Roman"/>
              </a:rPr>
              <a:t>FA, </a:t>
            </a:r>
            <a:r>
              <a:rPr dirty="0" sz="1400">
                <a:latin typeface="Times New Roman"/>
                <a:cs typeface="Times New Roman"/>
              </a:rPr>
              <a:t>the </a:t>
            </a:r>
            <a:r>
              <a:rPr dirty="0" sz="1400" spc="-5">
                <a:latin typeface="Times New Roman"/>
                <a:cs typeface="Times New Roman"/>
              </a:rPr>
              <a:t>GAAP  </a:t>
            </a:r>
            <a:r>
              <a:rPr dirty="0" sz="1400">
                <a:latin typeface="Times New Roman"/>
                <a:cs typeface="Times New Roman"/>
              </a:rPr>
              <a:t>classification gives the appearance</a:t>
            </a:r>
            <a:r>
              <a:rPr dirty="0" sz="1400" spc="-1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that  the firm is reducing its FCF</a:t>
            </a:r>
            <a:r>
              <a:rPr dirty="0" sz="1400" spc="-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further.</a:t>
            </a:r>
            <a:endParaRPr sz="1400">
              <a:latin typeface="Times New Roman"/>
              <a:cs typeface="Times New Roman"/>
            </a:endParaRPr>
          </a:p>
          <a:p>
            <a:pPr lvl="1" marL="658495" marR="5080" indent="-342900">
              <a:lnSpc>
                <a:spcPct val="100000"/>
              </a:lnSpc>
              <a:spcBef>
                <a:spcPts val="340"/>
              </a:spcBef>
              <a:buClr>
                <a:srgbClr val="001F5F"/>
              </a:buClr>
              <a:buFont typeface="Wingdings"/>
              <a:buChar char=""/>
              <a:tabLst>
                <a:tab pos="658495" algn="l"/>
                <a:tab pos="659130" algn="l"/>
              </a:tabLst>
            </a:pPr>
            <a:r>
              <a:rPr dirty="0" sz="1400">
                <a:latin typeface="Times New Roman"/>
                <a:cs typeface="Times New Roman"/>
              </a:rPr>
              <a:t>Sales of FA to provide cash for  operations </a:t>
            </a:r>
            <a:r>
              <a:rPr dirty="0" sz="1400" spc="-5">
                <a:latin typeface="Times New Roman"/>
                <a:cs typeface="Times New Roman"/>
              </a:rPr>
              <a:t>(or </a:t>
            </a:r>
            <a:r>
              <a:rPr dirty="0" sz="1400">
                <a:latin typeface="Times New Roman"/>
                <a:cs typeface="Times New Roman"/>
              </a:rPr>
              <a:t>to pay div.) are classified  in </a:t>
            </a:r>
            <a:r>
              <a:rPr dirty="0" sz="1400" spc="-5">
                <a:latin typeface="Times New Roman"/>
                <a:cs typeface="Times New Roman"/>
              </a:rPr>
              <a:t>GAAP statements </a:t>
            </a:r>
            <a:r>
              <a:rPr dirty="0" sz="1400">
                <a:latin typeface="Times New Roman"/>
                <a:cs typeface="Times New Roman"/>
              </a:rPr>
              <a:t>as ↓ in investment  </a:t>
            </a:r>
            <a:r>
              <a:rPr dirty="0" sz="1400" spc="-5">
                <a:latin typeface="Times New Roman"/>
                <a:cs typeface="Times New Roman"/>
              </a:rPr>
              <a:t>flows </a:t>
            </a:r>
            <a:r>
              <a:rPr dirty="0" sz="1400">
                <a:latin typeface="Times New Roman"/>
                <a:cs typeface="Times New Roman"/>
              </a:rPr>
              <a:t>rather than financing </a:t>
            </a:r>
            <a:r>
              <a:rPr dirty="0" sz="1400" spc="-5">
                <a:latin typeface="Times New Roman"/>
                <a:cs typeface="Times New Roman"/>
              </a:rPr>
              <a:t>flows.</a:t>
            </a:r>
            <a:r>
              <a:rPr dirty="0" sz="1400" spc="-1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These  sales satisfy a FCF shortfall, they do</a:t>
            </a:r>
            <a:r>
              <a:rPr dirty="0" sz="1400" spc="-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not  create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it.</a:t>
            </a:r>
            <a:endParaRPr sz="1400">
              <a:latin typeface="Times New Roman"/>
              <a:cs typeface="Times New Roman"/>
            </a:endParaRPr>
          </a:p>
          <a:p>
            <a:pPr lvl="1" marL="658495" marR="201930" indent="-342900">
              <a:lnSpc>
                <a:spcPct val="100000"/>
              </a:lnSpc>
              <a:spcBef>
                <a:spcPts val="340"/>
              </a:spcBef>
              <a:buClr>
                <a:srgbClr val="001F5F"/>
              </a:buClr>
              <a:buFont typeface="Wingdings"/>
              <a:buChar char=""/>
              <a:tabLst>
                <a:tab pos="658495" algn="l"/>
                <a:tab pos="659130" algn="l"/>
              </a:tabLst>
            </a:pPr>
            <a:r>
              <a:rPr dirty="0" sz="1400" spc="-5">
                <a:latin typeface="Times New Roman"/>
                <a:cs typeface="Times New Roman"/>
              </a:rPr>
              <a:t>Nike’s </a:t>
            </a:r>
            <a:r>
              <a:rPr dirty="0" sz="1400">
                <a:latin typeface="Times New Roman"/>
                <a:cs typeface="Times New Roman"/>
              </a:rPr>
              <a:t>inv. in operations in 2010 is  overstated by $936.8 (net purchase</a:t>
            </a:r>
            <a:r>
              <a:rPr dirty="0" sz="1400" spc="-1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of  </a:t>
            </a:r>
            <a:r>
              <a:rPr dirty="0" sz="1400" spc="-5">
                <a:latin typeface="Times New Roman"/>
                <a:cs typeface="Times New Roman"/>
              </a:rPr>
              <a:t>FA).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09372" y="3685032"/>
            <a:ext cx="4535805" cy="218440"/>
          </a:xfrm>
          <a:custGeom>
            <a:avLst/>
            <a:gdLst/>
            <a:ahLst/>
            <a:cxnLst/>
            <a:rect l="l" t="t" r="r" b="b"/>
            <a:pathLst>
              <a:path w="4535805" h="218439">
                <a:moveTo>
                  <a:pt x="0" y="36322"/>
                </a:moveTo>
                <a:lnTo>
                  <a:pt x="2853" y="22181"/>
                </a:lnTo>
                <a:lnTo>
                  <a:pt x="10636" y="10636"/>
                </a:lnTo>
                <a:lnTo>
                  <a:pt x="22181" y="2853"/>
                </a:lnTo>
                <a:lnTo>
                  <a:pt x="36321" y="0"/>
                </a:lnTo>
                <a:lnTo>
                  <a:pt x="4499102" y="0"/>
                </a:lnTo>
                <a:lnTo>
                  <a:pt x="4513242" y="2853"/>
                </a:lnTo>
                <a:lnTo>
                  <a:pt x="4524787" y="10636"/>
                </a:lnTo>
                <a:lnTo>
                  <a:pt x="4532570" y="22181"/>
                </a:lnTo>
                <a:lnTo>
                  <a:pt x="4535424" y="36322"/>
                </a:lnTo>
                <a:lnTo>
                  <a:pt x="4535424" y="181610"/>
                </a:lnTo>
                <a:lnTo>
                  <a:pt x="4532570" y="195750"/>
                </a:lnTo>
                <a:lnTo>
                  <a:pt x="4524787" y="207295"/>
                </a:lnTo>
                <a:lnTo>
                  <a:pt x="4513242" y="215078"/>
                </a:lnTo>
                <a:lnTo>
                  <a:pt x="4499102" y="217932"/>
                </a:lnTo>
                <a:lnTo>
                  <a:pt x="36321" y="217932"/>
                </a:lnTo>
                <a:lnTo>
                  <a:pt x="22181" y="215078"/>
                </a:lnTo>
                <a:lnTo>
                  <a:pt x="10636" y="207295"/>
                </a:lnTo>
                <a:lnTo>
                  <a:pt x="2853" y="195750"/>
                </a:lnTo>
                <a:lnTo>
                  <a:pt x="0" y="181610"/>
                </a:lnTo>
                <a:lnTo>
                  <a:pt x="0" y="36322"/>
                </a:lnTo>
                <a:close/>
              </a:path>
            </a:pathLst>
          </a:custGeom>
          <a:ln w="1270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2041" y="339293"/>
            <a:ext cx="862647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2. Transactions in Financial Assets: Lucent</a:t>
            </a:r>
            <a:r>
              <a:rPr dirty="0" spc="105"/>
              <a:t> </a:t>
            </a:r>
            <a:r>
              <a:rPr dirty="0" spc="-5"/>
              <a:t>Technologies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343584" y="1197273"/>
            <a:ext cx="2585085" cy="56324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247650">
              <a:lnSpc>
                <a:spcPct val="100000"/>
              </a:lnSpc>
              <a:spcBef>
                <a:spcPts val="110"/>
              </a:spcBef>
            </a:pPr>
            <a:r>
              <a:rPr dirty="0" sz="1200" spc="5">
                <a:latin typeface="Times New Roman"/>
                <a:cs typeface="Times New Roman"/>
              </a:rPr>
              <a:t>Fiscal Year </a:t>
            </a:r>
            <a:r>
              <a:rPr dirty="0" sz="1200" spc="10">
                <a:latin typeface="Times New Roman"/>
                <a:cs typeface="Times New Roman"/>
              </a:rPr>
              <a:t>Ending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September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1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1135380" algn="l"/>
                <a:tab pos="2258060" algn="l"/>
              </a:tabLst>
            </a:pPr>
            <a:r>
              <a:rPr dirty="0" u="sng" sz="1200" spc="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1999</a:t>
            </a:r>
            <a:r>
              <a:rPr dirty="0" u="sng" sz="1200" spc="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00" spc="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1998</a:t>
            </a:r>
            <a:r>
              <a:rPr dirty="0" u="sng" sz="1200" spc="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00" spc="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1997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955801" y="1931510"/>
          <a:ext cx="6028055" cy="28067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28340"/>
                <a:gridCol w="858519"/>
                <a:gridCol w="1100454"/>
                <a:gridCol w="839470"/>
              </a:tblGrid>
              <a:tr h="259604">
                <a:tc>
                  <a:txBody>
                    <a:bodyPr/>
                    <a:lstStyle/>
                    <a:p>
                      <a:pPr marL="31750">
                        <a:lnSpc>
                          <a:spcPts val="1320"/>
                        </a:lnSpc>
                      </a:pPr>
                      <a:r>
                        <a:rPr dirty="0" sz="1200" spc="15" b="1">
                          <a:latin typeface="Times New Roman"/>
                          <a:cs typeface="Times New Roman"/>
                        </a:rPr>
                        <a:t>Net</a:t>
                      </a:r>
                      <a:r>
                        <a:rPr dirty="0" sz="1200" spc="-1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income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118110">
                        <a:lnSpc>
                          <a:spcPts val="1320"/>
                        </a:lnSpc>
                        <a:tabLst>
                          <a:tab pos="1245870" algn="l"/>
                          <a:tab pos="2493645" algn="l"/>
                        </a:tabLst>
                      </a:pPr>
                      <a:r>
                        <a:rPr dirty="0" sz="1200" spc="10">
                          <a:latin typeface="Times New Roman"/>
                          <a:cs typeface="Times New Roman"/>
                        </a:rPr>
                        <a:t>4,766	1,035	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449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5062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80"/>
                        </a:spcBef>
                      </a:pP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Cash from operating</a:t>
                      </a:r>
                      <a:r>
                        <a:rPr dirty="0" sz="1200" spc="-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activities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3660">
                    <a:solidFill>
                      <a:srgbClr val="F8F8F8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171450">
                        <a:lnSpc>
                          <a:spcPct val="100000"/>
                        </a:lnSpc>
                        <a:spcBef>
                          <a:spcPts val="580"/>
                        </a:spcBef>
                        <a:tabLst>
                          <a:tab pos="1250950" algn="l"/>
                          <a:tab pos="2404110" algn="l"/>
                        </a:tabLst>
                      </a:pPr>
                      <a:r>
                        <a:rPr dirty="0" u="sng" sz="1200" spc="1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(276)	</a:t>
                      </a:r>
                      <a:r>
                        <a:rPr dirty="0" u="sng" sz="1200" spc="1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1,860	2,129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366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3524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595"/>
                        </a:spcBef>
                      </a:pP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Cash </a:t>
                      </a:r>
                      <a:r>
                        <a:rPr dirty="0" sz="1200" spc="15" b="1">
                          <a:latin typeface="Times New Roman"/>
                          <a:cs typeface="Times New Roman"/>
                        </a:rPr>
                        <a:t>in 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investing</a:t>
                      </a:r>
                      <a:r>
                        <a:rPr dirty="0" sz="1200" spc="-2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activities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: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5565">
                    <a:solidFill>
                      <a:srgbClr val="F8F8F8"/>
                    </a:solidFill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64169">
                <a:tc>
                  <a:txBody>
                    <a:bodyPr/>
                    <a:lstStyle/>
                    <a:p>
                      <a:pPr marL="113664">
                        <a:lnSpc>
                          <a:spcPts val="1385"/>
                        </a:lnSpc>
                        <a:spcBef>
                          <a:spcPts val="595"/>
                        </a:spcBef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Capital</a:t>
                      </a:r>
                      <a:r>
                        <a:rPr dirty="0" sz="1200" spc="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expenditures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556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80645">
                        <a:lnSpc>
                          <a:spcPts val="1385"/>
                        </a:lnSpc>
                        <a:spcBef>
                          <a:spcPts val="595"/>
                        </a:spcBef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(2,215)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556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97815">
                        <a:lnSpc>
                          <a:spcPts val="1385"/>
                        </a:lnSpc>
                        <a:spcBef>
                          <a:spcPts val="595"/>
                        </a:spcBef>
                      </a:pPr>
                      <a:r>
                        <a:rPr dirty="0" sz="1200" spc="10">
                          <a:latin typeface="Times New Roman"/>
                          <a:cs typeface="Times New Roman"/>
                        </a:rPr>
                        <a:t>(1,791)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556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1385"/>
                        </a:lnSpc>
                        <a:spcBef>
                          <a:spcPts val="595"/>
                        </a:spcBef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744)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5565">
                    <a:solidFill>
                      <a:srgbClr val="F8F8F8"/>
                    </a:solidFill>
                  </a:tcPr>
                </a:tc>
              </a:tr>
              <a:tr h="176112">
                <a:tc>
                  <a:txBody>
                    <a:bodyPr/>
                    <a:lstStyle/>
                    <a:p>
                      <a:pPr marL="113664">
                        <a:lnSpc>
                          <a:spcPts val="128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Proceeds 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from 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the 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sale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or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6265">
                <a:tc>
                  <a:txBody>
                    <a:bodyPr/>
                    <a:lstStyle/>
                    <a:p>
                      <a:pPr marL="151130">
                        <a:lnSpc>
                          <a:spcPts val="1290"/>
                        </a:lnSpc>
                      </a:pPr>
                      <a:r>
                        <a:rPr dirty="0" sz="1200" spc="10">
                          <a:latin typeface="Times New Roman"/>
                          <a:cs typeface="Times New Roman"/>
                        </a:rPr>
                        <a:t>disposal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of 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property, 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plant and 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equipment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26034">
                        <a:lnSpc>
                          <a:spcPts val="1290"/>
                        </a:lnSpc>
                      </a:pPr>
                      <a:r>
                        <a:rPr dirty="0" sz="1200" spc="15">
                          <a:latin typeface="Times New Roman"/>
                          <a:cs typeface="Times New Roman"/>
                        </a:rPr>
                        <a:t>97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04775">
                        <a:lnSpc>
                          <a:spcPts val="1290"/>
                        </a:lnSpc>
                      </a:pPr>
                      <a:r>
                        <a:rPr dirty="0" sz="1200" spc="15">
                          <a:latin typeface="Times New Roman"/>
                          <a:cs typeface="Times New Roman"/>
                        </a:rPr>
                        <a:t>57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75565">
                        <a:lnSpc>
                          <a:spcPts val="129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6265">
                <a:tc>
                  <a:txBody>
                    <a:bodyPr/>
                    <a:lstStyle/>
                    <a:p>
                      <a:pPr marL="113664">
                        <a:lnSpc>
                          <a:spcPts val="1290"/>
                        </a:lnSpc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Purchases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of 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equity</a:t>
                      </a:r>
                      <a:r>
                        <a:rPr dirty="0" sz="1200" spc="-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investments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09550">
                        <a:lnSpc>
                          <a:spcPts val="1290"/>
                        </a:lnSpc>
                      </a:pPr>
                      <a:r>
                        <a:rPr dirty="0" sz="1200" spc="10">
                          <a:latin typeface="Times New Roman"/>
                          <a:cs typeface="Times New Roman"/>
                        </a:rPr>
                        <a:t>(307)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48615">
                        <a:lnSpc>
                          <a:spcPts val="1290"/>
                        </a:lnSpc>
                      </a:pPr>
                      <a:r>
                        <a:rPr dirty="0" sz="1200" spc="10">
                          <a:latin typeface="Times New Roman"/>
                          <a:cs typeface="Times New Roman"/>
                        </a:rPr>
                        <a:t>(212)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52069">
                        <a:lnSpc>
                          <a:spcPts val="129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(149)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6112">
                <a:tc>
                  <a:txBody>
                    <a:bodyPr/>
                    <a:lstStyle/>
                    <a:p>
                      <a:pPr marL="113664">
                        <a:lnSpc>
                          <a:spcPts val="1285"/>
                        </a:lnSpc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Sales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of 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equity</a:t>
                      </a:r>
                      <a:r>
                        <a:rPr dirty="0" sz="1200" spc="-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investments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4795">
                        <a:lnSpc>
                          <a:spcPts val="1285"/>
                        </a:lnSpc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156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43180">
                        <a:lnSpc>
                          <a:spcPts val="1285"/>
                        </a:lnSpc>
                      </a:pPr>
                      <a:r>
                        <a:rPr dirty="0" sz="1200" spc="15">
                          <a:latin typeface="Times New Roman"/>
                          <a:cs typeface="Times New Roman"/>
                        </a:rPr>
                        <a:t>71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04775">
                        <a:lnSpc>
                          <a:spcPts val="128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6112">
                <a:tc>
                  <a:txBody>
                    <a:bodyPr/>
                    <a:lstStyle/>
                    <a:p>
                      <a:pPr marL="113664">
                        <a:lnSpc>
                          <a:spcPts val="1285"/>
                        </a:lnSpc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Purchases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of 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investment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securities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ts val="1285"/>
                        </a:lnSpc>
                      </a:pPr>
                      <a:r>
                        <a:rPr dirty="0" sz="1200" spc="15">
                          <a:latin typeface="Times New Roman"/>
                          <a:cs typeface="Times New Roman"/>
                        </a:rPr>
                        <a:t>(450)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51460">
                        <a:lnSpc>
                          <a:spcPts val="1285"/>
                        </a:lnSpc>
                      </a:pPr>
                      <a:r>
                        <a:rPr dirty="0" sz="1200" spc="10">
                          <a:latin typeface="Times New Roman"/>
                          <a:cs typeface="Times New Roman"/>
                        </a:rPr>
                        <a:t>(1,082)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9850">
                        <a:lnSpc>
                          <a:spcPts val="128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(483)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6112">
                <a:tc>
                  <a:txBody>
                    <a:bodyPr/>
                    <a:lstStyle/>
                    <a:p>
                      <a:pPr marL="113664">
                        <a:lnSpc>
                          <a:spcPts val="1285"/>
                        </a:lnSpc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Sales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or 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maturity 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of 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investment</a:t>
                      </a:r>
                      <a:r>
                        <a:rPr dirty="0" sz="1200" spc="-6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securities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ts val="1285"/>
                        </a:lnSpc>
                      </a:pPr>
                      <a:r>
                        <a:rPr dirty="0" sz="1200" spc="10">
                          <a:latin typeface="Times New Roman"/>
                          <a:cs typeface="Times New Roman"/>
                        </a:rPr>
                        <a:t>1,132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4445">
                        <a:lnSpc>
                          <a:spcPts val="1285"/>
                        </a:lnSpc>
                      </a:pPr>
                      <a:r>
                        <a:rPr dirty="0" sz="1200" spc="15">
                          <a:latin typeface="Times New Roman"/>
                          <a:cs typeface="Times New Roman"/>
                        </a:rPr>
                        <a:t>686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96520">
                        <a:lnSpc>
                          <a:spcPts val="128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3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4431">
                <a:tc>
                  <a:txBody>
                    <a:bodyPr/>
                    <a:lstStyle/>
                    <a:p>
                      <a:pPr marL="113664">
                        <a:lnSpc>
                          <a:spcPts val="1275"/>
                        </a:lnSpc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Dispositions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businesses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85090">
                        <a:lnSpc>
                          <a:spcPts val="1275"/>
                        </a:lnSpc>
                      </a:pPr>
                      <a:r>
                        <a:rPr dirty="0" sz="1200" spc="15">
                          <a:latin typeface="Times New Roman"/>
                          <a:cs typeface="Times New Roman"/>
                        </a:rPr>
                        <a:t>72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71755">
                        <a:lnSpc>
                          <a:spcPts val="1275"/>
                        </a:lnSpc>
                      </a:pPr>
                      <a:r>
                        <a:rPr dirty="0" sz="1200" spc="15">
                          <a:latin typeface="Times New Roman"/>
                          <a:cs typeface="Times New Roman"/>
                        </a:rPr>
                        <a:t>329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ts val="127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4431">
                <a:tc>
                  <a:txBody>
                    <a:bodyPr/>
                    <a:lstStyle/>
                    <a:p>
                      <a:pPr marL="113664">
                        <a:lnSpc>
                          <a:spcPts val="1275"/>
                        </a:lnSpc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Acquisitions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of 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businesses 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- 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net 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of 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cash</a:t>
                      </a:r>
                      <a:r>
                        <a:rPr dirty="0" sz="1200" spc="3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acquired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66065">
                        <a:lnSpc>
                          <a:spcPts val="1275"/>
                        </a:lnSpc>
                      </a:pPr>
                      <a:r>
                        <a:rPr dirty="0" sz="1200" spc="15">
                          <a:latin typeface="Times New Roman"/>
                          <a:cs typeface="Times New Roman"/>
                        </a:rPr>
                        <a:t>(264)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292735">
                        <a:lnSpc>
                          <a:spcPts val="1275"/>
                        </a:lnSpc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(1,078)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ts val="1275"/>
                        </a:lnSpc>
                      </a:pP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dirty="0" sz="1200" spc="-30"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4)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3382">
                <a:tc>
                  <a:txBody>
                    <a:bodyPr/>
                    <a:lstStyle/>
                    <a:p>
                      <a:pPr marL="113664">
                        <a:lnSpc>
                          <a:spcPts val="126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Cash from</a:t>
                      </a:r>
                      <a:r>
                        <a:rPr dirty="0" sz="120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mergers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25095">
                        <a:lnSpc>
                          <a:spcPts val="1265"/>
                        </a:lnSpc>
                      </a:pPr>
                      <a:r>
                        <a:rPr dirty="0" sz="1200" spc="15">
                          <a:latin typeface="Times New Roman"/>
                          <a:cs typeface="Times New Roman"/>
                        </a:rPr>
                        <a:t>61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175260">
                        <a:lnSpc>
                          <a:spcPts val="126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-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126364">
                        <a:lnSpc>
                          <a:spcPts val="126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-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056849" y="4713571"/>
            <a:ext cx="1910714" cy="2108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200" spc="5">
                <a:latin typeface="Times New Roman"/>
                <a:cs typeface="Times New Roman"/>
              </a:rPr>
              <a:t>Other </a:t>
            </a:r>
            <a:r>
              <a:rPr dirty="0" sz="1200" spc="10">
                <a:latin typeface="Times New Roman"/>
                <a:cs typeface="Times New Roman"/>
              </a:rPr>
              <a:t>investing </a:t>
            </a:r>
            <a:r>
              <a:rPr dirty="0" sz="1200" spc="5">
                <a:latin typeface="Times New Roman"/>
                <a:cs typeface="Times New Roman"/>
              </a:rPr>
              <a:t>activities </a:t>
            </a:r>
            <a:r>
              <a:rPr dirty="0" sz="1200" spc="10">
                <a:latin typeface="Times New Roman"/>
                <a:cs typeface="Times New Roman"/>
              </a:rPr>
              <a:t>-</a:t>
            </a:r>
            <a:r>
              <a:rPr dirty="0" sz="1200" spc="-75">
                <a:latin typeface="Times New Roman"/>
                <a:cs typeface="Times New Roman"/>
              </a:rPr>
              <a:t> </a:t>
            </a:r>
            <a:r>
              <a:rPr dirty="0" sz="1200" spc="15">
                <a:latin typeface="Times New Roman"/>
                <a:cs typeface="Times New Roman"/>
              </a:rPr>
              <a:t>net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347324" y="4713571"/>
            <a:ext cx="2632710" cy="2108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1207135" algn="l"/>
                <a:tab pos="2361565" algn="l"/>
              </a:tabLst>
            </a:pPr>
            <a:r>
              <a:rPr dirty="0" u="sng" sz="1200" spc="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 </a:t>
            </a:r>
            <a:r>
              <a:rPr dirty="0" u="sng" sz="1200" spc="2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sng" sz="1200" spc="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</a:t>
            </a:r>
            <a:r>
              <a:rPr dirty="0" u="sng" sz="1200" spc="-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6</a:t>
            </a:r>
            <a:r>
              <a:rPr dirty="0" u="sng" sz="1200" spc="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9)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00" spc="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</a:t>
            </a:r>
            <a:r>
              <a:rPr dirty="0" u="sng" sz="1200" spc="-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8</a:t>
            </a:r>
            <a:r>
              <a:rPr dirty="0" u="sng" sz="1200" spc="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0)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00" spc="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</a:t>
            </a:r>
            <a:r>
              <a:rPr dirty="0" u="sng" sz="1200" spc="-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6</a:t>
            </a:r>
            <a:r>
              <a:rPr dirty="0" u="sng" sz="1200" spc="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8)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74851" y="5065873"/>
            <a:ext cx="2371090" cy="2108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200" spc="15" b="1">
                <a:latin typeface="Times New Roman"/>
                <a:cs typeface="Times New Roman"/>
              </a:rPr>
              <a:t>Net cash </a:t>
            </a:r>
            <a:r>
              <a:rPr dirty="0" sz="1200" spc="5" b="1">
                <a:latin typeface="Times New Roman"/>
                <a:cs typeface="Times New Roman"/>
              </a:rPr>
              <a:t>used </a:t>
            </a:r>
            <a:r>
              <a:rPr dirty="0" sz="1200" spc="15" b="1">
                <a:latin typeface="Times New Roman"/>
                <a:cs typeface="Times New Roman"/>
              </a:rPr>
              <a:t>in </a:t>
            </a:r>
            <a:r>
              <a:rPr dirty="0" sz="1200" spc="10" b="1">
                <a:latin typeface="Times New Roman"/>
                <a:cs typeface="Times New Roman"/>
              </a:rPr>
              <a:t>investing</a:t>
            </a:r>
            <a:r>
              <a:rPr dirty="0" sz="1200" spc="-70" b="1">
                <a:latin typeface="Times New Roman"/>
                <a:cs typeface="Times New Roman"/>
              </a:rPr>
              <a:t> </a:t>
            </a:r>
            <a:r>
              <a:rPr dirty="0" sz="1200" spc="5" b="1">
                <a:latin typeface="Times New Roman"/>
                <a:cs typeface="Times New Roman"/>
              </a:rPr>
              <a:t>activities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336104" y="5065873"/>
            <a:ext cx="2671445" cy="21082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1047115" algn="l"/>
                <a:tab pos="2201545" algn="l"/>
              </a:tabLst>
            </a:pPr>
            <a:r>
              <a:rPr dirty="0" u="sng" sz="1200" spc="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</a:t>
            </a:r>
            <a:r>
              <a:rPr dirty="0" u="sng" sz="1200" spc="-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</a:t>
            </a:r>
            <a:r>
              <a:rPr dirty="0" u="sng" sz="1200" spc="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,</a:t>
            </a:r>
            <a:r>
              <a:rPr dirty="0" u="sng" sz="1200" spc="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7</a:t>
            </a:r>
            <a:r>
              <a:rPr dirty="0" u="sng" sz="1200" spc="-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8</a:t>
            </a:r>
            <a:r>
              <a:rPr dirty="0" u="sng" sz="1200" spc="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7)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00" spc="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</a:t>
            </a:r>
            <a:r>
              <a:rPr dirty="0" u="sng" sz="1200" spc="-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3</a:t>
            </a:r>
            <a:r>
              <a:rPr dirty="0" u="sng" sz="1200" spc="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,</a:t>
            </a:r>
            <a:r>
              <a:rPr dirty="0" u="sng" sz="1200" spc="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100)</a:t>
            </a:r>
            <a:r>
              <a:rPr dirty="0" u="sng" sz="12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1200" spc="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(</a:t>
            </a:r>
            <a:r>
              <a:rPr dirty="0" u="sng" sz="1200" spc="-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3</a:t>
            </a:r>
            <a:r>
              <a:rPr dirty="0" u="sng" sz="1200" spc="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,</a:t>
            </a:r>
            <a:r>
              <a:rPr dirty="0" u="sng" sz="1200" spc="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371)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955802" y="5800171"/>
          <a:ext cx="6134735" cy="523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23235"/>
                <a:gridCol w="1141094"/>
                <a:gridCol w="1122679"/>
                <a:gridCol w="847725"/>
              </a:tblGrid>
              <a:tr h="261622">
                <a:tc>
                  <a:txBody>
                    <a:bodyPr/>
                    <a:lstStyle/>
                    <a:p>
                      <a:pPr marL="31750">
                        <a:lnSpc>
                          <a:spcPts val="1320"/>
                        </a:lnSpc>
                      </a:pPr>
                      <a:r>
                        <a:rPr dirty="0" sz="1200" spc="15" b="1">
                          <a:latin typeface="Times New Roman"/>
                          <a:cs typeface="Times New Roman"/>
                        </a:rPr>
                        <a:t>Net 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sales </a:t>
                      </a:r>
                      <a:r>
                        <a:rPr dirty="0" sz="1200" b="1">
                          <a:latin typeface="Times New Roman"/>
                          <a:cs typeface="Times New Roman"/>
                        </a:rPr>
                        <a:t>of 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financial</a:t>
                      </a:r>
                      <a:r>
                        <a:rPr dirty="0" sz="1200" spc="25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assets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88265">
                        <a:lnSpc>
                          <a:spcPts val="1320"/>
                        </a:lnSpc>
                      </a:pPr>
                      <a:r>
                        <a:rPr dirty="0" sz="1200" spc="15">
                          <a:latin typeface="Times New Roman"/>
                          <a:cs typeface="Times New Roman"/>
                        </a:rPr>
                        <a:t>682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55880">
                        <a:lnSpc>
                          <a:spcPts val="1320"/>
                        </a:lnSpc>
                      </a:pPr>
                      <a:r>
                        <a:rPr dirty="0" sz="1200" spc="15">
                          <a:latin typeface="Times New Roman"/>
                          <a:cs typeface="Times New Roman"/>
                        </a:rPr>
                        <a:t>(396)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292735">
                        <a:lnSpc>
                          <a:spcPts val="1320"/>
                        </a:lnSpc>
                      </a:pPr>
                      <a:r>
                        <a:rPr dirty="0" sz="1200" spc="15">
                          <a:latin typeface="Times New Roman"/>
                          <a:cs typeface="Times New Roman"/>
                        </a:rPr>
                        <a:t>(127)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61622">
                <a:tc>
                  <a:txBody>
                    <a:bodyPr/>
                    <a:lstStyle/>
                    <a:p>
                      <a:pPr marL="31750">
                        <a:lnSpc>
                          <a:spcPts val="1360"/>
                        </a:lnSpc>
                        <a:spcBef>
                          <a:spcPts val="595"/>
                        </a:spcBef>
                      </a:pP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Adjusted </a:t>
                      </a:r>
                      <a:r>
                        <a:rPr dirty="0" sz="1200" spc="15" b="1">
                          <a:latin typeface="Times New Roman"/>
                          <a:cs typeface="Times New Roman"/>
                        </a:rPr>
                        <a:t>cash 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investment </a:t>
                      </a:r>
                      <a:r>
                        <a:rPr dirty="0" sz="1200" spc="15" b="1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dirty="0" sz="1200" spc="-1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5" b="1">
                          <a:latin typeface="Times New Roman"/>
                          <a:cs typeface="Times New Roman"/>
                        </a:rPr>
                        <a:t>operations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556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9850">
                        <a:lnSpc>
                          <a:spcPts val="1360"/>
                        </a:lnSpc>
                        <a:spcBef>
                          <a:spcPts val="595"/>
                        </a:spcBef>
                      </a:pPr>
                      <a:r>
                        <a:rPr dirty="0" sz="1200" spc="10" b="1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2,469)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556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R="44450">
                        <a:lnSpc>
                          <a:spcPts val="1360"/>
                        </a:lnSpc>
                        <a:spcBef>
                          <a:spcPts val="595"/>
                        </a:spcBef>
                      </a:pPr>
                      <a:r>
                        <a:rPr dirty="0" sz="1200" spc="10">
                          <a:latin typeface="Times New Roman"/>
                          <a:cs typeface="Times New Roman"/>
                        </a:rPr>
                        <a:t>(2,704)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5565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327025">
                        <a:lnSpc>
                          <a:spcPts val="1360"/>
                        </a:lnSpc>
                        <a:spcBef>
                          <a:spcPts val="595"/>
                        </a:spcBef>
                      </a:pPr>
                      <a:r>
                        <a:rPr dirty="0" sz="1200" spc="10">
                          <a:latin typeface="Times New Roman"/>
                          <a:cs typeface="Times New Roman"/>
                        </a:rPr>
                        <a:t>(3,244)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75565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459" y="899160"/>
            <a:ext cx="4689348" cy="58140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5651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Problems </a:t>
            </a:r>
            <a:r>
              <a:rPr dirty="0" spc="-10"/>
              <a:t>with </a:t>
            </a:r>
            <a:r>
              <a:rPr dirty="0" spc="-5"/>
              <a:t>the Standard</a:t>
            </a:r>
            <a:r>
              <a:rPr dirty="0" spc="60"/>
              <a:t> </a:t>
            </a:r>
            <a:r>
              <a:rPr dirty="0" spc="-5"/>
              <a:t>Statement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250560" y="2955798"/>
            <a:ext cx="3393440" cy="15201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AutoNum type="arabicPeriod" startAt="3"/>
              <a:tabLst>
                <a:tab pos="354965" algn="l"/>
                <a:tab pos="355600" algn="l"/>
              </a:tabLst>
            </a:pPr>
            <a:r>
              <a:rPr dirty="0" sz="1400">
                <a:latin typeface="Times New Roman"/>
                <a:cs typeface="Times New Roman"/>
              </a:rPr>
              <a:t>Interest </a:t>
            </a:r>
            <a:r>
              <a:rPr dirty="0" sz="1400" spc="-5">
                <a:latin typeface="Times New Roman"/>
                <a:cs typeface="Times New Roman"/>
              </a:rPr>
              <a:t>payments </a:t>
            </a:r>
            <a:r>
              <a:rPr dirty="0" sz="1400">
                <a:latin typeface="Times New Roman"/>
                <a:cs typeface="Times New Roman"/>
              </a:rPr>
              <a:t>and receipts are  included in the operating rather than in</a:t>
            </a:r>
            <a:r>
              <a:rPr dirty="0" sz="1400" spc="-21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the  financing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section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001F5F"/>
              </a:buClr>
              <a:buFont typeface="Times New Roman"/>
              <a:buAutoNum type="arabicPeriod" startAt="3"/>
            </a:pPr>
            <a:endParaRPr sz="1450">
              <a:latin typeface="Times New Roman"/>
              <a:cs typeface="Times New Roman"/>
            </a:endParaRPr>
          </a:p>
          <a:p>
            <a:pPr algn="just" marL="355600" marR="325120" indent="-342900">
              <a:lnSpc>
                <a:spcPct val="100000"/>
              </a:lnSpc>
              <a:buClr>
                <a:srgbClr val="001F5F"/>
              </a:buClr>
              <a:buAutoNum type="arabicPeriod" startAt="3"/>
              <a:tabLst>
                <a:tab pos="355600" algn="l"/>
              </a:tabLst>
            </a:pPr>
            <a:r>
              <a:rPr dirty="0" sz="1400" spc="-5">
                <a:latin typeface="Times New Roman"/>
                <a:cs typeface="Times New Roman"/>
              </a:rPr>
              <a:t>Tax </a:t>
            </a:r>
            <a:r>
              <a:rPr dirty="0" sz="1400">
                <a:latin typeface="Times New Roman"/>
                <a:cs typeface="Times New Roman"/>
              </a:rPr>
              <a:t>cash flows are all included in the  operating section, and not allocated</a:t>
            </a:r>
            <a:r>
              <a:rPr dirty="0" sz="1400" spc="-19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to  operating and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financing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51459" y="3436620"/>
            <a:ext cx="4689475" cy="140335"/>
          </a:xfrm>
          <a:custGeom>
            <a:avLst/>
            <a:gdLst/>
            <a:ahLst/>
            <a:cxnLst/>
            <a:rect l="l" t="t" r="r" b="b"/>
            <a:pathLst>
              <a:path w="4689475" h="140335">
                <a:moveTo>
                  <a:pt x="0" y="23367"/>
                </a:moveTo>
                <a:lnTo>
                  <a:pt x="1836" y="14251"/>
                </a:lnTo>
                <a:lnTo>
                  <a:pt x="6845" y="6826"/>
                </a:lnTo>
                <a:lnTo>
                  <a:pt x="14273" y="1829"/>
                </a:lnTo>
                <a:lnTo>
                  <a:pt x="23368" y="0"/>
                </a:lnTo>
                <a:lnTo>
                  <a:pt x="4665980" y="0"/>
                </a:lnTo>
                <a:lnTo>
                  <a:pt x="4675096" y="1829"/>
                </a:lnTo>
                <a:lnTo>
                  <a:pt x="4682521" y="6826"/>
                </a:lnTo>
                <a:lnTo>
                  <a:pt x="4687518" y="14251"/>
                </a:lnTo>
                <a:lnTo>
                  <a:pt x="4689348" y="23367"/>
                </a:lnTo>
                <a:lnTo>
                  <a:pt x="4689348" y="116839"/>
                </a:lnTo>
                <a:lnTo>
                  <a:pt x="4687518" y="125956"/>
                </a:lnTo>
                <a:lnTo>
                  <a:pt x="4682521" y="133381"/>
                </a:lnTo>
                <a:lnTo>
                  <a:pt x="4675096" y="138378"/>
                </a:lnTo>
                <a:lnTo>
                  <a:pt x="4665980" y="140207"/>
                </a:lnTo>
                <a:lnTo>
                  <a:pt x="23368" y="140207"/>
                </a:lnTo>
                <a:lnTo>
                  <a:pt x="14273" y="138378"/>
                </a:lnTo>
                <a:lnTo>
                  <a:pt x="6845" y="133381"/>
                </a:lnTo>
                <a:lnTo>
                  <a:pt x="1836" y="125956"/>
                </a:lnTo>
                <a:lnTo>
                  <a:pt x="0" y="116839"/>
                </a:lnTo>
                <a:lnTo>
                  <a:pt x="0" y="23367"/>
                </a:lnTo>
                <a:close/>
              </a:path>
            </a:pathLst>
          </a:custGeom>
          <a:ln w="12700">
            <a:solidFill>
              <a:srgbClr val="C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31950" y="273177"/>
            <a:ext cx="5824855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 indent="113538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3. Net Interest Receipts  4.Taxes on Net Interest Receipts:</a:t>
            </a:r>
            <a:r>
              <a:rPr dirty="0" spc="20"/>
              <a:t> </a:t>
            </a:r>
            <a:r>
              <a:rPr dirty="0" spc="-10"/>
              <a:t>Nike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28193" y="1703450"/>
          <a:ext cx="8019415" cy="30854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41570"/>
                <a:gridCol w="3077210"/>
              </a:tblGrid>
              <a:tr h="405498">
                <a:tc>
                  <a:txBody>
                    <a:bodyPr/>
                    <a:lstStyle/>
                    <a:p>
                      <a:pPr marL="31750">
                        <a:lnSpc>
                          <a:spcPts val="1964"/>
                        </a:lnSpc>
                      </a:pPr>
                      <a:r>
                        <a:rPr dirty="0" sz="180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dirty="0" sz="1800" spc="-5">
                          <a:latin typeface="Times New Roman"/>
                          <a:cs typeface="Times New Roman"/>
                        </a:rPr>
                        <a:t> millions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562184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dirty="0" sz="2800" spc="-5">
                          <a:latin typeface="Times New Roman"/>
                          <a:cs typeface="Times New Roman"/>
                        </a:rPr>
                        <a:t>Interest</a:t>
                      </a:r>
                      <a:r>
                        <a:rPr dirty="0" sz="28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800" spc="-5">
                          <a:latin typeface="Times New Roman"/>
                          <a:cs typeface="Times New Roman"/>
                        </a:rPr>
                        <a:t>receipts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303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553720">
                        <a:lnSpc>
                          <a:spcPct val="100000"/>
                        </a:lnSpc>
                        <a:spcBef>
                          <a:spcPts val="890"/>
                        </a:spcBef>
                      </a:pPr>
                      <a:r>
                        <a:rPr dirty="0" sz="2800" spc="-5">
                          <a:latin typeface="Times New Roman"/>
                          <a:cs typeface="Times New Roman"/>
                        </a:rPr>
                        <a:t>$42.1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13030">
                    <a:solidFill>
                      <a:srgbClr val="F8F8F8"/>
                    </a:solidFill>
                  </a:tcPr>
                </a:tc>
              </a:tr>
              <a:tr h="427015">
                <a:tc>
                  <a:txBody>
                    <a:bodyPr/>
                    <a:lstStyle/>
                    <a:p>
                      <a:pPr marL="31750">
                        <a:lnSpc>
                          <a:spcPts val="3185"/>
                        </a:lnSpc>
                      </a:pPr>
                      <a:r>
                        <a:rPr dirty="0" sz="2800">
                          <a:latin typeface="Times New Roman"/>
                          <a:cs typeface="Times New Roman"/>
                        </a:rPr>
                        <a:t>Interest</a:t>
                      </a:r>
                      <a:r>
                        <a:rPr dirty="0" sz="28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800" spc="-5">
                          <a:latin typeface="Times New Roman"/>
                          <a:cs typeface="Times New Roman"/>
                        </a:rPr>
                        <a:t>payments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612775">
                        <a:lnSpc>
                          <a:spcPts val="3185"/>
                        </a:lnSpc>
                      </a:pPr>
                      <a:r>
                        <a:rPr dirty="0" sz="2800">
                          <a:latin typeface="Times New Roman"/>
                          <a:cs typeface="Times New Roman"/>
                        </a:rPr>
                        <a:t>(48.4)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426814">
                <a:tc>
                  <a:txBody>
                    <a:bodyPr/>
                    <a:lstStyle/>
                    <a:p>
                      <a:pPr marL="31750">
                        <a:lnSpc>
                          <a:spcPts val="3185"/>
                        </a:lnSpc>
                      </a:pPr>
                      <a:r>
                        <a:rPr dirty="0" sz="2800" spc="-5">
                          <a:latin typeface="Times New Roman"/>
                          <a:cs typeface="Times New Roman"/>
                        </a:rPr>
                        <a:t>Net interest</a:t>
                      </a:r>
                      <a:r>
                        <a:rPr dirty="0" sz="2800" spc="-2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800" spc="-5">
                          <a:latin typeface="Times New Roman"/>
                          <a:cs typeface="Times New Roman"/>
                        </a:rPr>
                        <a:t>payments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426584">
                <a:tc>
                  <a:txBody>
                    <a:bodyPr/>
                    <a:lstStyle/>
                    <a:p>
                      <a:pPr marL="946150">
                        <a:lnSpc>
                          <a:spcPts val="3185"/>
                        </a:lnSpc>
                      </a:pPr>
                      <a:r>
                        <a:rPr dirty="0" sz="2800" spc="-5">
                          <a:latin typeface="Times New Roman"/>
                          <a:cs typeface="Times New Roman"/>
                        </a:rPr>
                        <a:t>before</a:t>
                      </a:r>
                      <a:r>
                        <a:rPr dirty="0" sz="28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800" spc="-5">
                          <a:latin typeface="Times New Roman"/>
                          <a:cs typeface="Times New Roman"/>
                        </a:rPr>
                        <a:t>tax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 marL="782320">
                        <a:lnSpc>
                          <a:spcPts val="3185"/>
                        </a:lnSpc>
                      </a:pPr>
                      <a:r>
                        <a:rPr dirty="0" sz="2800" spc="-5">
                          <a:latin typeface="Times New Roman"/>
                          <a:cs typeface="Times New Roman"/>
                        </a:rPr>
                        <a:t>6.3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427079">
                <a:tc>
                  <a:txBody>
                    <a:bodyPr/>
                    <a:lstStyle/>
                    <a:p>
                      <a:pPr marL="31750">
                        <a:lnSpc>
                          <a:spcPts val="3185"/>
                        </a:lnSpc>
                      </a:pPr>
                      <a:r>
                        <a:rPr dirty="0" sz="2800" spc="-70">
                          <a:latin typeface="Times New Roman"/>
                          <a:cs typeface="Times New Roman"/>
                        </a:rPr>
                        <a:t>Tax </a:t>
                      </a:r>
                      <a:r>
                        <a:rPr dirty="0" sz="2800">
                          <a:latin typeface="Times New Roman"/>
                          <a:cs typeface="Times New Roman"/>
                        </a:rPr>
                        <a:t>benefit </a:t>
                      </a:r>
                      <a:r>
                        <a:rPr dirty="0" sz="2800" spc="-5">
                          <a:latin typeface="Times New Roman"/>
                          <a:cs typeface="Times New Roman"/>
                        </a:rPr>
                        <a:t>(at</a:t>
                      </a:r>
                      <a:r>
                        <a:rPr dirty="0" sz="28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800" spc="-5">
                          <a:latin typeface="Times New Roman"/>
                          <a:cs typeface="Times New Roman"/>
                        </a:rPr>
                        <a:t>36.3%)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64769">
                        <a:lnSpc>
                          <a:spcPts val="3185"/>
                        </a:lnSpc>
                        <a:tabLst>
                          <a:tab pos="1243965" algn="l"/>
                          <a:tab pos="2540000" algn="l"/>
                        </a:tabLst>
                      </a:pPr>
                      <a:r>
                        <a:rPr dirty="0" u="sng" sz="28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28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sng" sz="28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2.3	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410135">
                <a:tc>
                  <a:txBody>
                    <a:bodyPr/>
                    <a:lstStyle/>
                    <a:p>
                      <a:pPr marL="120014">
                        <a:lnSpc>
                          <a:spcPts val="3130"/>
                        </a:lnSpc>
                      </a:pPr>
                      <a:r>
                        <a:rPr dirty="0" sz="2800" spc="-5">
                          <a:latin typeface="Times New Roman"/>
                          <a:cs typeface="Times New Roman"/>
                        </a:rPr>
                        <a:t>Net interest payments after</a:t>
                      </a:r>
                      <a:r>
                        <a:rPr dirty="0" sz="28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2800" spc="-5">
                          <a:latin typeface="Times New Roman"/>
                          <a:cs typeface="Times New Roman"/>
                        </a:rPr>
                        <a:t>tax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3130"/>
                        </a:lnSpc>
                        <a:tabLst>
                          <a:tab pos="985519" algn="l"/>
                          <a:tab pos="2540000" algn="l"/>
                        </a:tabLst>
                      </a:pPr>
                      <a:r>
                        <a:rPr dirty="0" u="sng" sz="28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2800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u="sng" sz="28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$</a:t>
                      </a:r>
                      <a:r>
                        <a:rPr dirty="0" u="sng" sz="2800" spc="-9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u="sng" sz="2800" spc="-5">
                          <a:uFill>
                            <a:solidFill>
                              <a:srgbClr val="000000"/>
                            </a:solidFill>
                          </a:uFill>
                          <a:latin typeface="Times New Roman"/>
                          <a:cs typeface="Times New Roman"/>
                        </a:rPr>
                        <a:t>4.0	</a:t>
                      </a:r>
                      <a:endParaRPr sz="2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4" name="object 4"/>
          <p:cNvSpPr txBox="1"/>
          <p:nvPr/>
        </p:nvSpPr>
        <p:spPr>
          <a:xfrm>
            <a:off x="2594864" y="5505094"/>
            <a:ext cx="4322445" cy="331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spc="5">
                <a:latin typeface="Times New Roman"/>
                <a:cs typeface="Times New Roman"/>
              </a:rPr>
              <a:t>Add </a:t>
            </a:r>
            <a:r>
              <a:rPr dirty="0" sz="2000">
                <a:latin typeface="Times New Roman"/>
                <a:cs typeface="Times New Roman"/>
              </a:rPr>
              <a:t>back to GAAP Cash from</a:t>
            </a:r>
            <a:r>
              <a:rPr dirty="0" sz="2000" spc="-204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Operations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5759196" y="3136392"/>
            <a:ext cx="2540635" cy="0"/>
          </a:xfrm>
          <a:custGeom>
            <a:avLst/>
            <a:gdLst/>
            <a:ahLst/>
            <a:cxnLst/>
            <a:rect l="l" t="t" r="r" b="b"/>
            <a:pathLst>
              <a:path w="2540634" h="0">
                <a:moveTo>
                  <a:pt x="0" y="0"/>
                </a:moveTo>
                <a:lnTo>
                  <a:pt x="254050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459" y="899160"/>
            <a:ext cx="4689348" cy="58140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56515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Problems </a:t>
            </a:r>
            <a:r>
              <a:rPr dirty="0" spc="-10"/>
              <a:t>with </a:t>
            </a:r>
            <a:r>
              <a:rPr dirty="0" spc="-5"/>
              <a:t>the Standard</a:t>
            </a:r>
            <a:r>
              <a:rPr dirty="0" spc="60"/>
              <a:t> </a:t>
            </a:r>
            <a:r>
              <a:rPr dirty="0" spc="-5"/>
              <a:t>Statement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250560" y="2699766"/>
            <a:ext cx="3417570" cy="224536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AutoNum type="arabicPeriod" startAt="5"/>
              <a:tabLst>
                <a:tab pos="354965" algn="l"/>
                <a:tab pos="355600" algn="l"/>
              </a:tabLst>
            </a:pPr>
            <a:r>
              <a:rPr dirty="0" sz="1400" spc="-5">
                <a:latin typeface="Times New Roman"/>
                <a:cs typeface="Times New Roman"/>
              </a:rPr>
              <a:t>The statement </a:t>
            </a:r>
            <a:r>
              <a:rPr dirty="0" sz="1400">
                <a:latin typeface="Times New Roman"/>
                <a:cs typeface="Times New Roman"/>
              </a:rPr>
              <a:t>does not incorporate </a:t>
            </a:r>
            <a:r>
              <a:rPr dirty="0" sz="1400" spc="10">
                <a:latin typeface="Times New Roman"/>
                <a:cs typeface="Times New Roman"/>
              </a:rPr>
              <a:t>non-  </a:t>
            </a:r>
            <a:r>
              <a:rPr dirty="0" sz="1400">
                <a:latin typeface="Times New Roman"/>
                <a:cs typeface="Times New Roman"/>
              </a:rPr>
              <a:t>cash transactions (e.g. stock-financed  </a:t>
            </a:r>
            <a:r>
              <a:rPr dirty="0" sz="1400" spc="-5">
                <a:latin typeface="Times New Roman"/>
                <a:cs typeface="Times New Roman"/>
              </a:rPr>
              <a:t>acquisition, </a:t>
            </a:r>
            <a:r>
              <a:rPr dirty="0" sz="1400">
                <a:latin typeface="Times New Roman"/>
                <a:cs typeface="Times New Roman"/>
              </a:rPr>
              <a:t>assets acquired </a:t>
            </a:r>
            <a:r>
              <a:rPr dirty="0" sz="1400" spc="-5">
                <a:latin typeface="Times New Roman"/>
                <a:cs typeface="Times New Roman"/>
              </a:rPr>
              <a:t>with </a:t>
            </a:r>
            <a:r>
              <a:rPr dirty="0" sz="1400">
                <a:latin typeface="Times New Roman"/>
                <a:cs typeface="Times New Roman"/>
              </a:rPr>
              <a:t>debt, debt  converted to </a:t>
            </a:r>
            <a:r>
              <a:rPr dirty="0" sz="1400" spc="-5">
                <a:latin typeface="Times New Roman"/>
                <a:cs typeface="Times New Roman"/>
              </a:rPr>
              <a:t>equity,</a:t>
            </a:r>
            <a:r>
              <a:rPr dirty="0" sz="1400" spc="-7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etc.)</a:t>
            </a:r>
            <a:endParaRPr sz="1400">
              <a:latin typeface="Times New Roman"/>
              <a:cs typeface="Times New Roman"/>
            </a:endParaRPr>
          </a:p>
          <a:p>
            <a:pPr algn="just" lvl="1" marL="658495" marR="402590" indent="-342900">
              <a:lnSpc>
                <a:spcPct val="100000"/>
              </a:lnSpc>
              <a:spcBef>
                <a:spcPts val="335"/>
              </a:spcBef>
              <a:buClr>
                <a:srgbClr val="001F5F"/>
              </a:buClr>
              <a:buFont typeface="Wingdings"/>
              <a:buChar char=""/>
              <a:tabLst>
                <a:tab pos="659130" algn="l"/>
              </a:tabLst>
            </a:pPr>
            <a:r>
              <a:rPr dirty="0" sz="1400" spc="-5">
                <a:latin typeface="Times New Roman"/>
                <a:cs typeface="Times New Roman"/>
              </a:rPr>
              <a:t>Don’t </a:t>
            </a:r>
            <a:r>
              <a:rPr dirty="0" sz="1400">
                <a:latin typeface="Times New Roman"/>
                <a:cs typeface="Times New Roman"/>
              </a:rPr>
              <a:t>have a </a:t>
            </a:r>
            <a:r>
              <a:rPr dirty="0" sz="1400" spc="-5">
                <a:latin typeface="Times New Roman"/>
                <a:cs typeface="Times New Roman"/>
              </a:rPr>
              <a:t>complete </a:t>
            </a:r>
            <a:r>
              <a:rPr dirty="0" sz="1400">
                <a:latin typeface="Times New Roman"/>
                <a:cs typeface="Times New Roman"/>
              </a:rPr>
              <a:t>picture of  </a:t>
            </a:r>
            <a:r>
              <a:rPr dirty="0" sz="1400" spc="-5">
                <a:latin typeface="Times New Roman"/>
                <a:cs typeface="Times New Roman"/>
              </a:rPr>
              <a:t>firms’ </a:t>
            </a:r>
            <a:r>
              <a:rPr dirty="0" sz="1400">
                <a:latin typeface="Times New Roman"/>
                <a:cs typeface="Times New Roman"/>
              </a:rPr>
              <a:t>inv. &amp; fin. activities in</a:t>
            </a:r>
            <a:r>
              <a:rPr dirty="0" sz="1400" spc="-16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the  </a:t>
            </a:r>
            <a:r>
              <a:rPr dirty="0" sz="1400" spc="-5">
                <a:latin typeface="Times New Roman"/>
                <a:cs typeface="Times New Roman"/>
              </a:rPr>
              <a:t>GAAP</a:t>
            </a:r>
            <a:r>
              <a:rPr dirty="0" sz="1400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statement.</a:t>
            </a:r>
            <a:endParaRPr sz="1400">
              <a:latin typeface="Times New Roman"/>
              <a:cs typeface="Times New Roman"/>
            </a:endParaRPr>
          </a:p>
          <a:p>
            <a:pPr algn="just" lvl="1" marL="658495" marR="146685" indent="-342900">
              <a:lnSpc>
                <a:spcPct val="100000"/>
              </a:lnSpc>
              <a:spcBef>
                <a:spcPts val="335"/>
              </a:spcBef>
              <a:buClr>
                <a:srgbClr val="001F5F"/>
              </a:buClr>
              <a:buFont typeface="Wingdings"/>
              <a:buChar char=""/>
              <a:tabLst>
                <a:tab pos="659130" algn="l"/>
              </a:tabLst>
            </a:pPr>
            <a:r>
              <a:rPr dirty="0" sz="1400">
                <a:latin typeface="Times New Roman"/>
                <a:cs typeface="Times New Roman"/>
              </a:rPr>
              <a:t>Non-cash transactions are often  reported in supplemental</a:t>
            </a:r>
            <a:r>
              <a:rPr dirty="0" sz="1400" spc="-114">
                <a:latin typeface="Times New Roman"/>
                <a:cs typeface="Times New Roman"/>
              </a:rPr>
              <a:t> </a:t>
            </a:r>
            <a:r>
              <a:rPr dirty="0" sz="1400" spc="-5">
                <a:latin typeface="Times New Roman"/>
                <a:cs typeface="Times New Roman"/>
              </a:rPr>
              <a:t>disclosures</a:t>
            </a:r>
            <a:endParaRPr sz="1400">
              <a:latin typeface="Times New Roman"/>
              <a:cs typeface="Times New Roman"/>
            </a:endParaRPr>
          </a:p>
          <a:p>
            <a:pPr algn="just" marL="658495">
              <a:lnSpc>
                <a:spcPct val="100000"/>
              </a:lnSpc>
            </a:pPr>
            <a:r>
              <a:rPr dirty="0" sz="1400">
                <a:latin typeface="Times New Roman"/>
                <a:cs typeface="Times New Roman"/>
              </a:rPr>
              <a:t>s.t. </a:t>
            </a:r>
            <a:r>
              <a:rPr dirty="0" sz="1400" spc="-5">
                <a:latin typeface="Times New Roman"/>
                <a:cs typeface="Times New Roman"/>
              </a:rPr>
              <a:t>implicit </a:t>
            </a:r>
            <a:r>
              <a:rPr dirty="0" sz="1400">
                <a:latin typeface="Times New Roman"/>
                <a:cs typeface="Times New Roman"/>
              </a:rPr>
              <a:t>CFs can be</a:t>
            </a:r>
            <a:r>
              <a:rPr dirty="0" sz="1400" spc="-8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reconstructed.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05608" y="339293"/>
            <a:ext cx="478282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5. Non-cash Transactions:</a:t>
            </a:r>
            <a:r>
              <a:rPr dirty="0" spc="10"/>
              <a:t> </a:t>
            </a:r>
            <a:r>
              <a:rPr dirty="0" spc="-10"/>
              <a:t>Nike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6115" y="1424686"/>
            <a:ext cx="7265670" cy="6356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18440" marR="5080" indent="-205740">
              <a:lnSpc>
                <a:spcPct val="100000"/>
              </a:lnSpc>
              <a:spcBef>
                <a:spcPts val="105"/>
              </a:spcBef>
              <a:buClr>
                <a:srgbClr val="001F5F"/>
              </a:buClr>
              <a:buChar char="•"/>
              <a:tabLst>
                <a:tab pos="218440" algn="l"/>
              </a:tabLst>
            </a:pPr>
            <a:r>
              <a:rPr dirty="0" sz="2000">
                <a:latin typeface="Times New Roman"/>
                <a:cs typeface="Times New Roman"/>
              </a:rPr>
              <a:t>At the footnote of </a:t>
            </a:r>
            <a:r>
              <a:rPr dirty="0" sz="2000" spc="-5">
                <a:latin typeface="Times New Roman"/>
                <a:cs typeface="Times New Roman"/>
              </a:rPr>
              <a:t>its </a:t>
            </a:r>
            <a:r>
              <a:rPr dirty="0" sz="2000">
                <a:latin typeface="Times New Roman"/>
                <a:cs typeface="Times New Roman"/>
              </a:rPr>
              <a:t>2000 </a:t>
            </a:r>
            <a:r>
              <a:rPr dirty="0" sz="2000" spc="-5">
                <a:latin typeface="Times New Roman"/>
                <a:cs typeface="Times New Roman"/>
              </a:rPr>
              <a:t>statement </a:t>
            </a:r>
            <a:r>
              <a:rPr dirty="0" sz="2000">
                <a:latin typeface="Times New Roman"/>
                <a:cs typeface="Times New Roman"/>
              </a:rPr>
              <a:t>of cash flows, Nike reported</a:t>
            </a:r>
            <a:r>
              <a:rPr dirty="0" sz="2000" spc="-18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the  following (in </a:t>
            </a:r>
            <a:r>
              <a:rPr dirty="0" sz="2000" spc="-5">
                <a:latin typeface="Times New Roman"/>
                <a:cs typeface="Times New Roman"/>
              </a:rPr>
              <a:t>million</a:t>
            </a:r>
            <a:r>
              <a:rPr dirty="0" sz="2000" spc="-7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$):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8243" y="2339467"/>
            <a:ext cx="6630670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i="1">
                <a:latin typeface="Times New Roman"/>
                <a:cs typeface="Times New Roman"/>
              </a:rPr>
              <a:t>Assumption of LT debt to acquire property, plant, </a:t>
            </a:r>
            <a:r>
              <a:rPr dirty="0" sz="2000" spc="5" i="1">
                <a:latin typeface="Times New Roman"/>
                <a:cs typeface="Times New Roman"/>
              </a:rPr>
              <a:t>and</a:t>
            </a:r>
            <a:r>
              <a:rPr dirty="0" sz="2000" spc="-210" i="1">
                <a:latin typeface="Times New Roman"/>
                <a:cs typeface="Times New Roman"/>
              </a:rPr>
              <a:t> </a:t>
            </a:r>
            <a:r>
              <a:rPr dirty="0" sz="2000" i="1">
                <a:latin typeface="Times New Roman"/>
                <a:cs typeface="Times New Roman"/>
              </a:rPr>
              <a:t>equipment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000244" y="2339467"/>
            <a:ext cx="727710" cy="33083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 i="1">
                <a:latin typeface="Times New Roman"/>
                <a:cs typeface="Times New Roman"/>
              </a:rPr>
              <a:t>$</a:t>
            </a:r>
            <a:r>
              <a:rPr dirty="0" sz="2000" spc="5" i="1">
                <a:latin typeface="Times New Roman"/>
                <a:cs typeface="Times New Roman"/>
              </a:rPr>
              <a:t>1</a:t>
            </a:r>
            <a:r>
              <a:rPr dirty="0" sz="2000" i="1">
                <a:latin typeface="Times New Roman"/>
                <a:cs typeface="Times New Roman"/>
              </a:rPr>
              <a:t>0</a:t>
            </a:r>
            <a:r>
              <a:rPr dirty="0" sz="2000" spc="10" i="1">
                <a:latin typeface="Times New Roman"/>
                <a:cs typeface="Times New Roman"/>
              </a:rPr>
              <a:t>8</a:t>
            </a:r>
            <a:r>
              <a:rPr dirty="0" sz="2000" i="1">
                <a:latin typeface="Times New Roman"/>
                <a:cs typeface="Times New Roman"/>
              </a:rPr>
              <a:t>.9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6051" y="3253906"/>
            <a:ext cx="7784465" cy="1733550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marL="372110" indent="-360045">
              <a:lnSpc>
                <a:spcPct val="100000"/>
              </a:lnSpc>
              <a:spcBef>
                <a:spcPts val="580"/>
              </a:spcBef>
              <a:buClr>
                <a:srgbClr val="001F5F"/>
              </a:buClr>
              <a:buFont typeface="Wingdings"/>
              <a:buChar char=""/>
              <a:tabLst>
                <a:tab pos="372110" algn="l"/>
                <a:tab pos="372745" algn="l"/>
              </a:tabLst>
            </a:pPr>
            <a:r>
              <a:rPr dirty="0" sz="2000">
                <a:latin typeface="Times New Roman"/>
                <a:cs typeface="Times New Roman"/>
              </a:rPr>
              <a:t>This transaction was not reported in the GAAP cash flow</a:t>
            </a:r>
            <a:r>
              <a:rPr dirty="0" sz="2000" spc="-19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statement.</a:t>
            </a:r>
            <a:endParaRPr sz="2000">
              <a:latin typeface="Times New Roman"/>
              <a:cs typeface="Times New Roman"/>
            </a:endParaRPr>
          </a:p>
          <a:p>
            <a:pPr marL="372110" indent="-360045">
              <a:lnSpc>
                <a:spcPct val="100000"/>
              </a:lnSpc>
              <a:spcBef>
                <a:spcPts val="484"/>
              </a:spcBef>
              <a:buClr>
                <a:srgbClr val="001F5F"/>
              </a:buClr>
              <a:buFont typeface="Wingdings"/>
              <a:buChar char=""/>
              <a:tabLst>
                <a:tab pos="372110" algn="l"/>
                <a:tab pos="372745" algn="l"/>
              </a:tabLst>
            </a:pPr>
            <a:r>
              <a:rPr dirty="0" sz="2000">
                <a:latin typeface="Times New Roman"/>
                <a:cs typeface="Times New Roman"/>
              </a:rPr>
              <a:t>To adjust the </a:t>
            </a:r>
            <a:r>
              <a:rPr dirty="0" sz="2000" spc="-5">
                <a:latin typeface="Times New Roman"/>
                <a:cs typeface="Times New Roman"/>
              </a:rPr>
              <a:t>statement, </a:t>
            </a:r>
            <a:r>
              <a:rPr dirty="0" sz="2000">
                <a:latin typeface="Times New Roman"/>
                <a:cs typeface="Times New Roman"/>
              </a:rPr>
              <a:t>add </a:t>
            </a:r>
            <a:r>
              <a:rPr dirty="0" sz="2000" spc="5">
                <a:latin typeface="Times New Roman"/>
                <a:cs typeface="Times New Roman"/>
              </a:rPr>
              <a:t>$108.9 </a:t>
            </a:r>
            <a:r>
              <a:rPr dirty="0" sz="2000" spc="-5">
                <a:latin typeface="Times New Roman"/>
                <a:cs typeface="Times New Roman"/>
              </a:rPr>
              <a:t>million </a:t>
            </a:r>
            <a:r>
              <a:rPr dirty="0" sz="2000">
                <a:latin typeface="Times New Roman"/>
                <a:cs typeface="Times New Roman"/>
              </a:rPr>
              <a:t>to cash </a:t>
            </a:r>
            <a:r>
              <a:rPr dirty="0" sz="2000" spc="-5">
                <a:latin typeface="Times New Roman"/>
                <a:cs typeface="Times New Roman"/>
              </a:rPr>
              <a:t>investments</a:t>
            </a:r>
            <a:r>
              <a:rPr dirty="0" sz="2000" spc="-16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and</a:t>
            </a:r>
            <a:endParaRPr sz="2000">
              <a:latin typeface="Times New Roman"/>
              <a:cs typeface="Times New Roman"/>
            </a:endParaRPr>
          </a:p>
          <a:p>
            <a:pPr marL="372110">
              <a:lnSpc>
                <a:spcPct val="100000"/>
              </a:lnSpc>
            </a:pPr>
            <a:r>
              <a:rPr dirty="0" sz="2000" spc="5">
                <a:latin typeface="Times New Roman"/>
                <a:cs typeface="Times New Roman"/>
              </a:rPr>
              <a:t>$108.9 </a:t>
            </a:r>
            <a:r>
              <a:rPr dirty="0" sz="2000" spc="-5">
                <a:latin typeface="Times New Roman"/>
                <a:cs typeface="Times New Roman"/>
              </a:rPr>
              <a:t>million </a:t>
            </a:r>
            <a:r>
              <a:rPr dirty="0" sz="2000">
                <a:latin typeface="Times New Roman"/>
                <a:cs typeface="Times New Roman"/>
              </a:rPr>
              <a:t>to issue of debt in financing</a:t>
            </a:r>
            <a:r>
              <a:rPr dirty="0" sz="2000" spc="-16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activities.</a:t>
            </a:r>
            <a:endParaRPr sz="2000">
              <a:latin typeface="Times New Roman"/>
              <a:cs typeface="Times New Roman"/>
            </a:endParaRPr>
          </a:p>
          <a:p>
            <a:pPr marL="372110" marR="5080" indent="-360045">
              <a:lnSpc>
                <a:spcPct val="100000"/>
              </a:lnSpc>
              <a:spcBef>
                <a:spcPts val="480"/>
              </a:spcBef>
              <a:buClr>
                <a:srgbClr val="001F5F"/>
              </a:buClr>
              <a:buFont typeface="Wingdings"/>
              <a:buChar char=""/>
              <a:tabLst>
                <a:tab pos="372110" algn="l"/>
                <a:tab pos="372745" algn="l"/>
              </a:tabLst>
            </a:pPr>
            <a:r>
              <a:rPr dirty="0" sz="2000">
                <a:latin typeface="Times New Roman"/>
                <a:cs typeface="Times New Roman"/>
              </a:rPr>
              <a:t>The transaction is equivalent to issuing debt for cash, then using the</a:t>
            </a:r>
            <a:r>
              <a:rPr dirty="0" sz="2000" spc="-26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cash  to </a:t>
            </a:r>
            <a:r>
              <a:rPr dirty="0" sz="2000" spc="5">
                <a:latin typeface="Times New Roman"/>
                <a:cs typeface="Times New Roman"/>
              </a:rPr>
              <a:t>buy </a:t>
            </a:r>
            <a:r>
              <a:rPr dirty="0" sz="2000">
                <a:latin typeface="Times New Roman"/>
                <a:cs typeface="Times New Roman"/>
              </a:rPr>
              <a:t>property, plant, and</a:t>
            </a:r>
            <a:r>
              <a:rPr dirty="0" sz="2000" spc="-13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equipment.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96389" y="292099"/>
            <a:ext cx="600964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Recall the Cash Conservation</a:t>
            </a:r>
            <a:r>
              <a:rPr dirty="0" spc="30"/>
              <a:t> </a:t>
            </a:r>
            <a:r>
              <a:rPr dirty="0" spc="-5"/>
              <a:t>Equation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5952" y="2367483"/>
            <a:ext cx="195580" cy="6362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latin typeface="Times New Roman"/>
                <a:cs typeface="Times New Roman"/>
              </a:rPr>
              <a:t>C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I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7566" y="2367483"/>
            <a:ext cx="3627754" cy="6362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4925">
              <a:lnSpc>
                <a:spcPct val="100000"/>
              </a:lnSpc>
              <a:spcBef>
                <a:spcPts val="105"/>
              </a:spcBef>
              <a:tabLst>
                <a:tab pos="525145" algn="l"/>
              </a:tabLst>
            </a:pPr>
            <a:r>
              <a:rPr dirty="0" sz="2000">
                <a:latin typeface="Times New Roman"/>
                <a:cs typeface="Times New Roman"/>
              </a:rPr>
              <a:t>=	Net cash from</a:t>
            </a:r>
            <a:r>
              <a:rPr dirty="0" sz="2000" spc="-7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operations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525145" algn="l"/>
              </a:tabLst>
            </a:pPr>
            <a:r>
              <a:rPr dirty="0" sz="2000">
                <a:latin typeface="Times New Roman"/>
                <a:cs typeface="Times New Roman"/>
              </a:rPr>
              <a:t>=	Net cash outflow for</a:t>
            </a:r>
            <a:r>
              <a:rPr dirty="0" sz="2000" spc="-1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investing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5952" y="2977642"/>
            <a:ext cx="8293734" cy="33794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647700" algn="l"/>
                <a:tab pos="926465" algn="l"/>
              </a:tabLst>
            </a:pPr>
            <a:r>
              <a:rPr dirty="0" sz="2000">
                <a:latin typeface="Times New Roman"/>
                <a:cs typeface="Times New Roman"/>
              </a:rPr>
              <a:t>C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–</a:t>
            </a:r>
            <a:r>
              <a:rPr dirty="0" sz="2000" spc="-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	=	Free cash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flow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tabLst>
                <a:tab pos="393065" algn="l"/>
                <a:tab pos="926465" algn="l"/>
              </a:tabLst>
            </a:pPr>
            <a:r>
              <a:rPr dirty="0" sz="2000">
                <a:latin typeface="Times New Roman"/>
                <a:cs typeface="Times New Roman"/>
              </a:rPr>
              <a:t>d	=	Net dividends </a:t>
            </a:r>
            <a:r>
              <a:rPr dirty="0" sz="2000" spc="-5">
                <a:latin typeface="Times New Roman"/>
                <a:cs typeface="Times New Roman"/>
              </a:rPr>
              <a:t>(common </a:t>
            </a:r>
            <a:r>
              <a:rPr dirty="0" sz="2000">
                <a:latin typeface="Times New Roman"/>
                <a:cs typeface="Times New Roman"/>
              </a:rPr>
              <a:t>dividends + share repurchases – share</a:t>
            </a:r>
            <a:r>
              <a:rPr dirty="0" sz="2000" spc="-18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issues)</a:t>
            </a:r>
            <a:endParaRPr sz="2000">
              <a:latin typeface="Times New Roman"/>
              <a:cs typeface="Times New Roman"/>
            </a:endParaRPr>
          </a:p>
          <a:p>
            <a:pPr marL="520065" marR="5080" indent="-508000">
              <a:lnSpc>
                <a:spcPct val="100000"/>
              </a:lnSpc>
              <a:tabLst>
                <a:tab pos="407034" algn="l"/>
                <a:tab pos="926465" algn="l"/>
              </a:tabLst>
            </a:pPr>
            <a:r>
              <a:rPr dirty="0" sz="2000">
                <a:latin typeface="Times New Roman"/>
                <a:cs typeface="Times New Roman"/>
              </a:rPr>
              <a:t>F	=	Net cash outflow to </a:t>
            </a:r>
            <a:r>
              <a:rPr dirty="0" sz="2000" spc="-5">
                <a:latin typeface="Times New Roman"/>
                <a:cs typeface="Times New Roman"/>
              </a:rPr>
              <a:t>debtholders </a:t>
            </a:r>
            <a:r>
              <a:rPr dirty="0" sz="2000">
                <a:latin typeface="Times New Roman"/>
                <a:cs typeface="Times New Roman"/>
              </a:rPr>
              <a:t>and debt issuers (the net cash flow</a:t>
            </a:r>
            <a:r>
              <a:rPr dirty="0" sz="2000" spc="-17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from  borrowing and</a:t>
            </a:r>
            <a:r>
              <a:rPr dirty="0" sz="2000" spc="-5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lending)</a:t>
            </a:r>
            <a:endParaRPr sz="2000">
              <a:latin typeface="Times New Roman"/>
              <a:cs typeface="Times New Roman"/>
            </a:endParaRPr>
          </a:p>
          <a:p>
            <a:pPr marL="329565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= Net principal </a:t>
            </a:r>
            <a:r>
              <a:rPr dirty="0" sz="2000" spc="-5">
                <a:latin typeface="Times New Roman"/>
                <a:cs typeface="Times New Roman"/>
              </a:rPr>
              <a:t>payments </a:t>
            </a:r>
            <a:r>
              <a:rPr dirty="0" sz="2000">
                <a:latin typeface="Times New Roman"/>
                <a:cs typeface="Times New Roman"/>
              </a:rPr>
              <a:t>+ net interest paid</a:t>
            </a:r>
            <a:r>
              <a:rPr dirty="0" sz="2000" spc="-14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(</a:t>
            </a:r>
            <a:r>
              <a:rPr dirty="0" sz="2000" i="1">
                <a:latin typeface="Times New Roman"/>
                <a:cs typeface="Times New Roman"/>
              </a:rPr>
              <a:t>i</a:t>
            </a:r>
            <a:r>
              <a:rPr dirty="0" sz="2000">
                <a:latin typeface="Times New Roman"/>
                <a:cs typeface="Times New Roman"/>
              </a:rPr>
              <a:t>)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2000" b="1" i="1">
                <a:solidFill>
                  <a:srgbClr val="800000"/>
                </a:solidFill>
                <a:latin typeface="Times New Roman"/>
                <a:cs typeface="Times New Roman"/>
              </a:rPr>
              <a:t>CF from operations </a:t>
            </a:r>
            <a:r>
              <a:rPr dirty="0" sz="2000" spc="-5" b="1" i="1">
                <a:solidFill>
                  <a:srgbClr val="800000"/>
                </a:solidFill>
                <a:latin typeface="Times New Roman"/>
                <a:cs typeface="Times New Roman"/>
              </a:rPr>
              <a:t>less </a:t>
            </a:r>
            <a:r>
              <a:rPr dirty="0" sz="2000" b="1" i="1">
                <a:solidFill>
                  <a:srgbClr val="800000"/>
                </a:solidFill>
                <a:latin typeface="Times New Roman"/>
                <a:cs typeface="Times New Roman"/>
              </a:rPr>
              <a:t>cash investment in operation always equals the</a:t>
            </a:r>
            <a:r>
              <a:rPr dirty="0" sz="2000" spc="-280" b="1" i="1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dirty="0" sz="2000" b="1" i="1">
                <a:solidFill>
                  <a:srgbClr val="800000"/>
                </a:solidFill>
                <a:latin typeface="Times New Roman"/>
                <a:cs typeface="Times New Roman"/>
              </a:rPr>
              <a:t>net</a:t>
            </a:r>
            <a:endParaRPr sz="20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2000" spc="-5" b="1" i="1">
                <a:solidFill>
                  <a:srgbClr val="800000"/>
                </a:solidFill>
                <a:latin typeface="Times New Roman"/>
                <a:cs typeface="Times New Roman"/>
              </a:rPr>
              <a:t>CFs </a:t>
            </a:r>
            <a:r>
              <a:rPr dirty="0" sz="2000" b="1" i="1">
                <a:solidFill>
                  <a:srgbClr val="800000"/>
                </a:solidFill>
                <a:latin typeface="Times New Roman"/>
                <a:cs typeface="Times New Roman"/>
              </a:rPr>
              <a:t>paid to debtholders (or issuers) and</a:t>
            </a:r>
            <a:r>
              <a:rPr dirty="0" sz="2000" spc="-155" b="1" i="1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dirty="0" sz="2000" spc="-5" b="1" i="1">
                <a:solidFill>
                  <a:srgbClr val="800000"/>
                </a:solidFill>
                <a:latin typeface="Times New Roman"/>
                <a:cs typeface="Times New Roman"/>
              </a:rPr>
              <a:t>shareholders.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2700" marR="382905">
              <a:lnSpc>
                <a:spcPct val="100000"/>
              </a:lnSpc>
              <a:spcBef>
                <a:spcPts val="5"/>
              </a:spcBef>
            </a:pPr>
            <a:r>
              <a:rPr dirty="0" sz="2000" b="1" i="1">
                <a:solidFill>
                  <a:srgbClr val="800000"/>
                </a:solidFill>
                <a:latin typeface="Times New Roman"/>
                <a:cs typeface="Times New Roman"/>
              </a:rPr>
              <a:t>Cash generated must be deposed of; the sources of cash must be equal to</a:t>
            </a:r>
            <a:r>
              <a:rPr dirty="0" sz="2000" spc="-235" b="1" i="1">
                <a:solidFill>
                  <a:srgbClr val="800000"/>
                </a:solidFill>
                <a:latin typeface="Times New Roman"/>
                <a:cs typeface="Times New Roman"/>
              </a:rPr>
              <a:t> </a:t>
            </a:r>
            <a:r>
              <a:rPr dirty="0" sz="2000" spc="-5" b="1" i="1">
                <a:solidFill>
                  <a:srgbClr val="800000"/>
                </a:solidFill>
                <a:latin typeface="Times New Roman"/>
                <a:cs typeface="Times New Roman"/>
              </a:rPr>
              <a:t>its  </a:t>
            </a:r>
            <a:r>
              <a:rPr dirty="0" sz="2000" b="1" i="1">
                <a:solidFill>
                  <a:srgbClr val="800000"/>
                </a:solidFill>
                <a:latin typeface="Times New Roman"/>
                <a:cs typeface="Times New Roman"/>
              </a:rPr>
              <a:t>uses.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85952" y="1360920"/>
            <a:ext cx="3870325" cy="833119"/>
          </a:xfrm>
          <a:prstGeom prst="rect">
            <a:avLst/>
          </a:prstGeom>
        </p:spPr>
        <p:txBody>
          <a:bodyPr wrap="square" lIns="0" tIns="1054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30"/>
              </a:spcBef>
            </a:pPr>
            <a:r>
              <a:rPr dirty="0" sz="2000" b="1">
                <a:latin typeface="Times New Roman"/>
                <a:cs typeface="Times New Roman"/>
              </a:rPr>
              <a:t>A fundamental accounting</a:t>
            </a:r>
            <a:r>
              <a:rPr dirty="0" sz="2000" spc="-24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identity:</a:t>
            </a:r>
            <a:endParaRPr sz="2000">
              <a:latin typeface="Times New Roman"/>
              <a:cs typeface="Times New Roman"/>
            </a:endParaRPr>
          </a:p>
          <a:p>
            <a:pPr marL="301625">
              <a:lnSpc>
                <a:spcPct val="100000"/>
              </a:lnSpc>
              <a:spcBef>
                <a:spcPts val="765"/>
              </a:spcBef>
            </a:pPr>
            <a:r>
              <a:rPr dirty="0" sz="2050" spc="585">
                <a:latin typeface="Times New Roman"/>
                <a:cs typeface="Times New Roman"/>
              </a:rPr>
              <a:t>C</a:t>
            </a:r>
            <a:r>
              <a:rPr dirty="0" sz="2050" spc="-65">
                <a:latin typeface="Times New Roman"/>
                <a:cs typeface="Times New Roman"/>
              </a:rPr>
              <a:t> </a:t>
            </a:r>
            <a:r>
              <a:rPr dirty="0" sz="2050" spc="484">
                <a:latin typeface="Symbol"/>
                <a:cs typeface="Symbol"/>
              </a:rPr>
              <a:t></a:t>
            </a:r>
            <a:r>
              <a:rPr dirty="0" sz="2050" spc="-30">
                <a:latin typeface="Times New Roman"/>
                <a:cs typeface="Times New Roman"/>
              </a:rPr>
              <a:t> </a:t>
            </a:r>
            <a:r>
              <a:rPr dirty="0" sz="2050" spc="290">
                <a:latin typeface="Times New Roman"/>
                <a:cs typeface="Times New Roman"/>
              </a:rPr>
              <a:t>I</a:t>
            </a:r>
            <a:r>
              <a:rPr dirty="0" sz="2050" spc="140">
                <a:latin typeface="Times New Roman"/>
                <a:cs typeface="Times New Roman"/>
              </a:rPr>
              <a:t> </a:t>
            </a:r>
            <a:r>
              <a:rPr dirty="0" sz="2050" spc="484">
                <a:latin typeface="Symbol"/>
                <a:cs typeface="Symbol"/>
              </a:rPr>
              <a:t></a:t>
            </a:r>
            <a:r>
              <a:rPr dirty="0" sz="2050" spc="105">
                <a:latin typeface="Times New Roman"/>
                <a:cs typeface="Times New Roman"/>
              </a:rPr>
              <a:t> </a:t>
            </a:r>
            <a:r>
              <a:rPr dirty="0" sz="2050" spc="440">
                <a:latin typeface="Times New Roman"/>
                <a:cs typeface="Times New Roman"/>
              </a:rPr>
              <a:t>d</a:t>
            </a:r>
            <a:r>
              <a:rPr dirty="0" sz="2050" spc="25">
                <a:latin typeface="Times New Roman"/>
                <a:cs typeface="Times New Roman"/>
              </a:rPr>
              <a:t> </a:t>
            </a:r>
            <a:r>
              <a:rPr dirty="0" sz="2050" spc="484">
                <a:latin typeface="Symbol"/>
                <a:cs typeface="Symbol"/>
              </a:rPr>
              <a:t></a:t>
            </a:r>
            <a:r>
              <a:rPr dirty="0" sz="2050" spc="10">
                <a:latin typeface="Times New Roman"/>
                <a:cs typeface="Times New Roman"/>
              </a:rPr>
              <a:t> </a:t>
            </a:r>
            <a:r>
              <a:rPr dirty="0" sz="2050" spc="490">
                <a:latin typeface="Times New Roman"/>
                <a:cs typeface="Times New Roman"/>
              </a:rPr>
              <a:t>F</a:t>
            </a:r>
            <a:endParaRPr sz="205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21333" y="447802"/>
            <a:ext cx="614743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Reformulated Cash Flow</a:t>
            </a:r>
            <a:r>
              <a:rPr dirty="0" spc="30"/>
              <a:t> </a:t>
            </a:r>
            <a:r>
              <a:rPr dirty="0" spc="-5"/>
              <a:t>Statement</a:t>
            </a:r>
          </a:p>
        </p:txBody>
      </p:sp>
      <p:sp>
        <p:nvSpPr>
          <p:cNvPr id="3" name="object 3"/>
          <p:cNvSpPr/>
          <p:nvPr/>
        </p:nvSpPr>
        <p:spPr>
          <a:xfrm>
            <a:off x="1866519" y="3202939"/>
            <a:ext cx="4150995" cy="0"/>
          </a:xfrm>
          <a:custGeom>
            <a:avLst/>
            <a:gdLst/>
            <a:ahLst/>
            <a:cxnLst/>
            <a:rect l="l" t="t" r="r" b="b"/>
            <a:pathLst>
              <a:path w="4150995" h="0">
                <a:moveTo>
                  <a:pt x="0" y="0"/>
                </a:moveTo>
                <a:lnTo>
                  <a:pt x="4150690" y="0"/>
                </a:lnTo>
              </a:path>
            </a:pathLst>
          </a:custGeom>
          <a:ln w="1145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1867472" y="3198166"/>
            <a:ext cx="4149090" cy="0"/>
          </a:xfrm>
          <a:custGeom>
            <a:avLst/>
            <a:gdLst/>
            <a:ahLst/>
            <a:cxnLst/>
            <a:rect l="l" t="t" r="r" b="b"/>
            <a:pathLst>
              <a:path w="4149090" h="0">
                <a:moveTo>
                  <a:pt x="0" y="0"/>
                </a:moveTo>
                <a:lnTo>
                  <a:pt x="414878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866519" y="3225849"/>
            <a:ext cx="4150995" cy="0"/>
          </a:xfrm>
          <a:custGeom>
            <a:avLst/>
            <a:gdLst/>
            <a:ahLst/>
            <a:cxnLst/>
            <a:rect l="l" t="t" r="r" b="b"/>
            <a:pathLst>
              <a:path w="4150995" h="0">
                <a:moveTo>
                  <a:pt x="0" y="0"/>
                </a:moveTo>
                <a:lnTo>
                  <a:pt x="4150690" y="0"/>
                </a:lnTo>
              </a:path>
            </a:pathLst>
          </a:custGeom>
          <a:ln w="1145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867472" y="3221076"/>
            <a:ext cx="4149090" cy="0"/>
          </a:xfrm>
          <a:custGeom>
            <a:avLst/>
            <a:gdLst/>
            <a:ahLst/>
            <a:cxnLst/>
            <a:rect l="l" t="t" r="r" b="b"/>
            <a:pathLst>
              <a:path w="4149090" h="0">
                <a:moveTo>
                  <a:pt x="0" y="0"/>
                </a:moveTo>
                <a:lnTo>
                  <a:pt x="414878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866519" y="5076592"/>
            <a:ext cx="4150995" cy="0"/>
          </a:xfrm>
          <a:custGeom>
            <a:avLst/>
            <a:gdLst/>
            <a:ahLst/>
            <a:cxnLst/>
            <a:rect l="l" t="t" r="r" b="b"/>
            <a:pathLst>
              <a:path w="4150995" h="0">
                <a:moveTo>
                  <a:pt x="0" y="0"/>
                </a:moveTo>
                <a:lnTo>
                  <a:pt x="4150690" y="0"/>
                </a:lnTo>
              </a:path>
            </a:pathLst>
          </a:custGeom>
          <a:ln w="1145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867472" y="5071819"/>
            <a:ext cx="4149090" cy="0"/>
          </a:xfrm>
          <a:custGeom>
            <a:avLst/>
            <a:gdLst/>
            <a:ahLst/>
            <a:cxnLst/>
            <a:rect l="l" t="t" r="r" b="b"/>
            <a:pathLst>
              <a:path w="4149090" h="0">
                <a:moveTo>
                  <a:pt x="0" y="0"/>
                </a:moveTo>
                <a:lnTo>
                  <a:pt x="4148785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 txBox="1"/>
          <p:nvPr/>
        </p:nvSpPr>
        <p:spPr>
          <a:xfrm>
            <a:off x="1696592" y="1356599"/>
            <a:ext cx="5623560" cy="50577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0975">
              <a:lnSpc>
                <a:spcPct val="100000"/>
              </a:lnSpc>
              <a:spcBef>
                <a:spcPts val="100"/>
              </a:spcBef>
            </a:pPr>
            <a:r>
              <a:rPr dirty="0" sz="2000" spc="-5">
                <a:latin typeface="Times New Roman"/>
                <a:cs typeface="Times New Roman"/>
              </a:rPr>
              <a:t>Cash flow </a:t>
            </a:r>
            <a:r>
              <a:rPr dirty="0" sz="2000">
                <a:latin typeface="Times New Roman"/>
                <a:cs typeface="Times New Roman"/>
              </a:rPr>
              <a:t>from</a:t>
            </a:r>
            <a:r>
              <a:rPr dirty="0" sz="2000" spc="-3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Operations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180975">
              <a:lnSpc>
                <a:spcPct val="100000"/>
              </a:lnSpc>
              <a:tabLst>
                <a:tab pos="4319270" algn="l"/>
              </a:tabLst>
            </a:pPr>
            <a:r>
              <a:rPr dirty="0" u="dbl" sz="20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- </a:t>
            </a:r>
            <a:r>
              <a:rPr dirty="0" u="sng" sz="20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Cas</a:t>
            </a:r>
            <a:r>
              <a:rPr dirty="0" sz="2000" spc="-5">
                <a:latin typeface="Times New Roman"/>
                <a:cs typeface="Times New Roman"/>
              </a:rPr>
              <a:t>h</a:t>
            </a:r>
            <a:r>
              <a:rPr dirty="0" sz="2000" spc="-5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investmen</a:t>
            </a:r>
            <a:r>
              <a:rPr dirty="0" u="sng" sz="20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</a:t>
            </a:r>
            <a:r>
              <a:rPr dirty="0" sz="2000" spc="-5">
                <a:latin typeface="Times New Roman"/>
                <a:cs typeface="Times New Roman"/>
              </a:rPr>
              <a:t>s	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200">
              <a:latin typeface="Times New Roman"/>
              <a:cs typeface="Times New Roman"/>
            </a:endParaRPr>
          </a:p>
          <a:p>
            <a:pPr marL="1753235" marR="1645920" indent="-1231265">
              <a:lnSpc>
                <a:spcPts val="2300"/>
              </a:lnSpc>
              <a:spcBef>
                <a:spcPts val="5"/>
              </a:spcBef>
            </a:pPr>
            <a:r>
              <a:rPr dirty="0" sz="2000" spc="-5">
                <a:latin typeface="Times New Roman"/>
                <a:cs typeface="Times New Roman"/>
              </a:rPr>
              <a:t>= Free Cash Flow </a:t>
            </a:r>
            <a:r>
              <a:rPr dirty="0" sz="2000">
                <a:latin typeface="Times New Roman"/>
                <a:cs typeface="Times New Roman"/>
              </a:rPr>
              <a:t>from </a:t>
            </a:r>
            <a:r>
              <a:rPr dirty="0" sz="2000" spc="-5">
                <a:latin typeface="Times New Roman"/>
                <a:cs typeface="Times New Roman"/>
              </a:rPr>
              <a:t>Operating  Activities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marL="180975">
              <a:lnSpc>
                <a:spcPct val="100000"/>
              </a:lnSpc>
            </a:pPr>
            <a:r>
              <a:rPr dirty="0" sz="2000" spc="-5">
                <a:latin typeface="Times New Roman"/>
                <a:cs typeface="Times New Roman"/>
              </a:rPr>
              <a:t>Cash Paid to</a:t>
            </a:r>
            <a:r>
              <a:rPr dirty="0" sz="2000">
                <a:latin typeface="Times New Roman"/>
                <a:cs typeface="Times New Roman"/>
              </a:rPr>
              <a:t> Shareholders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marL="170815">
              <a:lnSpc>
                <a:spcPct val="100000"/>
              </a:lnSpc>
            </a:pPr>
            <a:r>
              <a:rPr dirty="0" u="dbl" sz="2000" spc="114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dbl" sz="20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+ </a:t>
            </a:r>
            <a:r>
              <a:rPr dirty="0" u="sng" sz="20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Cas</a:t>
            </a:r>
            <a:r>
              <a:rPr dirty="0" sz="2000" spc="-5">
                <a:latin typeface="Times New Roman"/>
                <a:cs typeface="Times New Roman"/>
              </a:rPr>
              <a:t>h </a:t>
            </a:r>
            <a:r>
              <a:rPr dirty="0" u="sng" sz="20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Pai</a:t>
            </a:r>
            <a:r>
              <a:rPr dirty="0" sz="2000" spc="-5">
                <a:latin typeface="Times New Roman"/>
                <a:cs typeface="Times New Roman"/>
              </a:rPr>
              <a:t>d </a:t>
            </a:r>
            <a:r>
              <a:rPr dirty="0" u="sng" sz="20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</a:t>
            </a:r>
            <a:r>
              <a:rPr dirty="0" sz="2000" spc="-5">
                <a:latin typeface="Times New Roman"/>
                <a:cs typeface="Times New Roman"/>
              </a:rPr>
              <a:t>o </a:t>
            </a:r>
            <a:r>
              <a:rPr dirty="0" sz="2000">
                <a:latin typeface="Times New Roman"/>
                <a:cs typeface="Times New Roman"/>
              </a:rPr>
              <a:t>Debthold</a:t>
            </a:r>
            <a:r>
              <a:rPr dirty="0" u="sng" sz="200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er</a:t>
            </a:r>
            <a:r>
              <a:rPr dirty="0" sz="2000">
                <a:latin typeface="Times New Roman"/>
                <a:cs typeface="Times New Roman"/>
              </a:rPr>
              <a:t>s </a:t>
            </a:r>
            <a:r>
              <a:rPr dirty="0" u="sng" sz="20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an</a:t>
            </a:r>
            <a:r>
              <a:rPr dirty="0" sz="2000" spc="-5">
                <a:latin typeface="Times New Roman"/>
                <a:cs typeface="Times New Roman"/>
              </a:rPr>
              <a:t>d</a:t>
            </a:r>
            <a:r>
              <a:rPr dirty="0" sz="200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Issu</a:t>
            </a:r>
            <a:r>
              <a:rPr dirty="0" u="sng" sz="20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er</a:t>
            </a:r>
            <a:r>
              <a:rPr dirty="0" sz="2000" spc="-5">
                <a:latin typeface="Times New Roman"/>
                <a:cs typeface="Times New Roman"/>
              </a:rPr>
              <a:t>s</a:t>
            </a:r>
            <a:r>
              <a:rPr dirty="0" sz="2000" spc="120">
                <a:latin typeface="Times New Roman"/>
                <a:cs typeface="Times New Roman"/>
              </a:rPr>
              <a:t> 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050">
              <a:latin typeface="Times New Roman"/>
              <a:cs typeface="Times New Roman"/>
            </a:endParaRPr>
          </a:p>
          <a:p>
            <a:pPr marL="170815">
              <a:lnSpc>
                <a:spcPct val="100000"/>
              </a:lnSpc>
              <a:tabLst>
                <a:tab pos="497205" algn="l"/>
                <a:tab pos="4319270" algn="l"/>
              </a:tabLst>
            </a:pPr>
            <a:r>
              <a:rPr dirty="0" u="dbl" sz="20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dbl" sz="20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	</a:t>
            </a:r>
            <a:r>
              <a:rPr dirty="0" u="sng" sz="20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=Cas</a:t>
            </a:r>
            <a:r>
              <a:rPr dirty="0" sz="2000" spc="-5">
                <a:latin typeface="Times New Roman"/>
                <a:cs typeface="Times New Roman"/>
              </a:rPr>
              <a:t>h </a:t>
            </a:r>
            <a:r>
              <a:rPr dirty="0" u="sng" sz="20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Pai</a:t>
            </a:r>
            <a:r>
              <a:rPr dirty="0" sz="2000" spc="-5">
                <a:latin typeface="Times New Roman"/>
                <a:cs typeface="Times New Roman"/>
              </a:rPr>
              <a:t>d </a:t>
            </a:r>
            <a:r>
              <a:rPr dirty="0" sz="2000">
                <a:latin typeface="Times New Roman"/>
                <a:cs typeface="Times New Roman"/>
              </a:rPr>
              <a:t>for </a:t>
            </a:r>
            <a:r>
              <a:rPr dirty="0" sz="2000" spc="-5">
                <a:latin typeface="Times New Roman"/>
                <a:cs typeface="Times New Roman"/>
              </a:rPr>
              <a:t>Financing</a:t>
            </a:r>
            <a:r>
              <a:rPr dirty="0" sz="2000" spc="10">
                <a:latin typeface="Times New Roman"/>
                <a:cs typeface="Times New Roman"/>
              </a:rPr>
              <a:t> </a:t>
            </a:r>
            <a:r>
              <a:rPr dirty="0" u="sng" sz="20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Activitie</a:t>
            </a:r>
            <a:r>
              <a:rPr dirty="0" sz="2000" spc="-5">
                <a:latin typeface="Times New Roman"/>
                <a:cs typeface="Times New Roman"/>
              </a:rPr>
              <a:t>s	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050">
              <a:latin typeface="Times New Roman"/>
              <a:cs typeface="Times New Roman"/>
            </a:endParaRPr>
          </a:p>
          <a:p>
            <a:pPr marL="2123440" marR="5080" indent="-2111375">
              <a:lnSpc>
                <a:spcPct val="150100"/>
              </a:lnSpc>
            </a:pPr>
            <a:r>
              <a:rPr dirty="0" sz="2000" spc="-5" b="1">
                <a:latin typeface="Times New Roman"/>
                <a:cs typeface="Times New Roman"/>
              </a:rPr>
              <a:t>This </a:t>
            </a:r>
            <a:r>
              <a:rPr dirty="0" sz="2000" b="1">
                <a:latin typeface="Times New Roman"/>
                <a:cs typeface="Times New Roman"/>
              </a:rPr>
              <a:t>format follows the cash conservation</a:t>
            </a:r>
            <a:r>
              <a:rPr dirty="0" sz="2000" spc="-15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equation:  C – I = d +</a:t>
            </a:r>
            <a:r>
              <a:rPr dirty="0" sz="2000" spc="-4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F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2532" y="207644"/>
            <a:ext cx="6266815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884045" marR="5080" indent="-187198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Reformulated Cash Flow Statement:  the</a:t>
            </a:r>
            <a:r>
              <a:rPr dirty="0" spc="-10"/>
              <a:t> </a:t>
            </a:r>
            <a:r>
              <a:rPr dirty="0" spc="-5"/>
              <a:t>Adjustments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05878" y="1609789"/>
            <a:ext cx="3277870" cy="33502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700" spc="-20">
                <a:latin typeface="Times New Roman"/>
                <a:cs typeface="Times New Roman"/>
              </a:rPr>
              <a:t>GAAP </a:t>
            </a:r>
            <a:r>
              <a:rPr dirty="0" sz="1700" spc="-10">
                <a:latin typeface="Times New Roman"/>
                <a:cs typeface="Times New Roman"/>
              </a:rPr>
              <a:t>Free Cash</a:t>
            </a:r>
            <a:r>
              <a:rPr dirty="0" sz="1700" spc="25">
                <a:latin typeface="Times New Roman"/>
                <a:cs typeface="Times New Roman"/>
              </a:rPr>
              <a:t> </a:t>
            </a:r>
            <a:r>
              <a:rPr dirty="0" sz="1700" spc="-15">
                <a:latin typeface="Times New Roman"/>
                <a:cs typeface="Times New Roman"/>
              </a:rPr>
              <a:t>Flow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700">
                <a:latin typeface="Times New Roman"/>
                <a:cs typeface="Times New Roman"/>
              </a:rPr>
              <a:t>+ </a:t>
            </a:r>
            <a:r>
              <a:rPr dirty="0" sz="1700" spc="-5">
                <a:latin typeface="Times New Roman"/>
                <a:cs typeface="Times New Roman"/>
              </a:rPr>
              <a:t>Net </a:t>
            </a:r>
            <a:r>
              <a:rPr dirty="0" sz="1700" spc="-10">
                <a:latin typeface="Times New Roman"/>
                <a:cs typeface="Times New Roman"/>
              </a:rPr>
              <a:t>cash </a:t>
            </a:r>
            <a:r>
              <a:rPr dirty="0" sz="1700" spc="-15">
                <a:latin typeface="Times New Roman"/>
                <a:cs typeface="Times New Roman"/>
              </a:rPr>
              <a:t>interest </a:t>
            </a:r>
            <a:r>
              <a:rPr dirty="0" sz="1700" spc="-5">
                <a:latin typeface="Times New Roman"/>
                <a:cs typeface="Times New Roman"/>
              </a:rPr>
              <a:t>outflow (after</a:t>
            </a:r>
            <a:r>
              <a:rPr dirty="0" sz="1700" spc="135">
                <a:latin typeface="Times New Roman"/>
                <a:cs typeface="Times New Roman"/>
              </a:rPr>
              <a:t> </a:t>
            </a:r>
            <a:r>
              <a:rPr dirty="0" sz="1700" spc="-5">
                <a:latin typeface="Times New Roman"/>
                <a:cs typeface="Times New Roman"/>
              </a:rPr>
              <a:t>tax)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700">
                <a:latin typeface="Times New Roman"/>
                <a:cs typeface="Times New Roman"/>
              </a:rPr>
              <a:t>+ </a:t>
            </a:r>
            <a:r>
              <a:rPr dirty="0" sz="1700" spc="-15">
                <a:latin typeface="Times New Roman"/>
                <a:cs typeface="Times New Roman"/>
              </a:rPr>
              <a:t>Investments </a:t>
            </a:r>
            <a:r>
              <a:rPr dirty="0" sz="1700" spc="-35">
                <a:latin typeface="Times New Roman"/>
                <a:cs typeface="Times New Roman"/>
              </a:rPr>
              <a:t>in financial</a:t>
            </a:r>
            <a:r>
              <a:rPr dirty="0" sz="1700" spc="-15">
                <a:latin typeface="Times New Roman"/>
                <a:cs typeface="Times New Roman"/>
              </a:rPr>
              <a:t> </a:t>
            </a:r>
            <a:r>
              <a:rPr dirty="0" sz="1700" spc="-5">
                <a:latin typeface="Times New Roman"/>
                <a:cs typeface="Times New Roman"/>
              </a:rPr>
              <a:t>assets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700">
              <a:latin typeface="Times New Roman"/>
              <a:cs typeface="Times New Roman"/>
            </a:endParaRPr>
          </a:p>
          <a:p>
            <a:pPr marL="142240" indent="-130175">
              <a:lnSpc>
                <a:spcPct val="100000"/>
              </a:lnSpc>
              <a:buChar char="-"/>
              <a:tabLst>
                <a:tab pos="142875" algn="l"/>
              </a:tabLst>
            </a:pPr>
            <a:r>
              <a:rPr dirty="0" sz="1700" spc="-20">
                <a:latin typeface="Times New Roman"/>
                <a:cs typeface="Times New Roman"/>
              </a:rPr>
              <a:t>Sale </a:t>
            </a:r>
            <a:r>
              <a:rPr dirty="0" sz="1700" spc="15">
                <a:latin typeface="Times New Roman"/>
                <a:cs typeface="Times New Roman"/>
              </a:rPr>
              <a:t>of </a:t>
            </a:r>
            <a:r>
              <a:rPr dirty="0" sz="1700" spc="-35">
                <a:latin typeface="Times New Roman"/>
                <a:cs typeface="Times New Roman"/>
              </a:rPr>
              <a:t>financial</a:t>
            </a:r>
            <a:r>
              <a:rPr dirty="0" sz="1700" spc="-85">
                <a:latin typeface="Times New Roman"/>
                <a:cs typeface="Times New Roman"/>
              </a:rPr>
              <a:t> </a:t>
            </a:r>
            <a:r>
              <a:rPr dirty="0" sz="1700" spc="-5">
                <a:latin typeface="Times New Roman"/>
                <a:cs typeface="Times New Roman"/>
              </a:rPr>
              <a:t>assets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Times New Roman"/>
              <a:buChar char="-"/>
            </a:pPr>
            <a:endParaRPr sz="1700">
              <a:latin typeface="Times New Roman"/>
              <a:cs typeface="Times New Roman"/>
            </a:endParaRPr>
          </a:p>
          <a:p>
            <a:pPr marL="142240" indent="-130175">
              <a:lnSpc>
                <a:spcPct val="100000"/>
              </a:lnSpc>
              <a:spcBef>
                <a:spcPts val="5"/>
              </a:spcBef>
              <a:buChar char="-"/>
              <a:tabLst>
                <a:tab pos="142875" algn="l"/>
              </a:tabLst>
            </a:pPr>
            <a:r>
              <a:rPr dirty="0" sz="1700" spc="-10">
                <a:latin typeface="Times New Roman"/>
                <a:cs typeface="Times New Roman"/>
              </a:rPr>
              <a:t>Noncash</a:t>
            </a:r>
            <a:r>
              <a:rPr dirty="0" sz="1700" spc="-25">
                <a:latin typeface="Times New Roman"/>
                <a:cs typeface="Times New Roman"/>
              </a:rPr>
              <a:t> </a:t>
            </a:r>
            <a:r>
              <a:rPr dirty="0" sz="1700" spc="-20">
                <a:latin typeface="Times New Roman"/>
                <a:cs typeface="Times New Roman"/>
              </a:rPr>
              <a:t>investments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Times New Roman"/>
              <a:buChar char="-"/>
            </a:pPr>
            <a:endParaRPr sz="1700">
              <a:latin typeface="Times New Roman"/>
              <a:cs typeface="Times New Roman"/>
            </a:endParaRPr>
          </a:p>
          <a:p>
            <a:pPr marL="142240" indent="-130175">
              <a:lnSpc>
                <a:spcPct val="100000"/>
              </a:lnSpc>
              <a:buChar char="-"/>
              <a:tabLst>
                <a:tab pos="142875" algn="l"/>
              </a:tabLst>
            </a:pPr>
            <a:r>
              <a:rPr dirty="0" sz="1700" spc="-10">
                <a:latin typeface="Times New Roman"/>
                <a:cs typeface="Times New Roman"/>
              </a:rPr>
              <a:t>Increase </a:t>
            </a:r>
            <a:r>
              <a:rPr dirty="0" sz="1700" spc="-35">
                <a:latin typeface="Times New Roman"/>
                <a:cs typeface="Times New Roman"/>
              </a:rPr>
              <a:t>in </a:t>
            </a:r>
            <a:r>
              <a:rPr dirty="0" sz="1700" spc="-5">
                <a:latin typeface="Times New Roman"/>
                <a:cs typeface="Times New Roman"/>
              </a:rPr>
              <a:t>operating</a:t>
            </a:r>
            <a:r>
              <a:rPr dirty="0" sz="1700" spc="35">
                <a:latin typeface="Times New Roman"/>
                <a:cs typeface="Times New Roman"/>
              </a:rPr>
              <a:t> </a:t>
            </a:r>
            <a:r>
              <a:rPr dirty="0" sz="1700" spc="-10">
                <a:latin typeface="Times New Roman"/>
                <a:cs typeface="Times New Roman"/>
              </a:rPr>
              <a:t>cash</a:t>
            </a:r>
            <a:endParaRPr sz="17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7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700">
                <a:latin typeface="Times New Roman"/>
                <a:cs typeface="Times New Roman"/>
              </a:rPr>
              <a:t>= </a:t>
            </a:r>
            <a:r>
              <a:rPr dirty="0" u="dbl" sz="1700" spc="-1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Free Cash</a:t>
            </a:r>
            <a:r>
              <a:rPr dirty="0" u="dbl" sz="1700" spc="-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dbl" sz="1700" spc="-15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Flow</a:t>
            </a:r>
            <a:endParaRPr sz="17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idx="3" sz="half"/>
          </p:nvPr>
        </p:nvSpPr>
        <p:spPr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pc="-50"/>
              <a:t>GAAP </a:t>
            </a:r>
            <a:r>
              <a:rPr dirty="0" spc="-35"/>
              <a:t>Financing</a:t>
            </a:r>
            <a:r>
              <a:rPr dirty="0" spc="40"/>
              <a:t> </a:t>
            </a:r>
            <a:r>
              <a:rPr dirty="0" spc="-40"/>
              <a:t>Flow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900"/>
          </a:p>
          <a:p>
            <a:pPr marL="12700">
              <a:lnSpc>
                <a:spcPct val="100000"/>
              </a:lnSpc>
            </a:pPr>
            <a:r>
              <a:rPr dirty="0" spc="-55"/>
              <a:t>+ </a:t>
            </a:r>
            <a:r>
              <a:rPr dirty="0" spc="-40"/>
              <a:t>Net </a:t>
            </a:r>
            <a:r>
              <a:rPr dirty="0" spc="-35"/>
              <a:t>cash </a:t>
            </a:r>
            <a:r>
              <a:rPr dirty="0" spc="-30"/>
              <a:t>interest outflow (after</a:t>
            </a:r>
            <a:r>
              <a:rPr dirty="0" spc="150"/>
              <a:t> </a:t>
            </a:r>
            <a:r>
              <a:rPr dirty="0" spc="-25"/>
              <a:t>tax)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900"/>
          </a:p>
          <a:p>
            <a:pPr marL="137160" indent="-125095">
              <a:lnSpc>
                <a:spcPct val="100000"/>
              </a:lnSpc>
              <a:buChar char="-"/>
              <a:tabLst>
                <a:tab pos="137795" algn="l"/>
              </a:tabLst>
            </a:pPr>
            <a:r>
              <a:rPr dirty="0" spc="-40"/>
              <a:t>Noncash</a:t>
            </a:r>
            <a:r>
              <a:rPr dirty="0" spc="-5"/>
              <a:t> </a:t>
            </a:r>
            <a:r>
              <a:rPr dirty="0" spc="-30"/>
              <a:t>financing</a:t>
            </a:r>
          </a:p>
          <a:p>
            <a:pPr>
              <a:lnSpc>
                <a:spcPct val="100000"/>
              </a:lnSpc>
              <a:buFont typeface="Times New Roman"/>
              <a:buChar char="-"/>
            </a:pPr>
            <a:endParaRPr sz="1900"/>
          </a:p>
          <a:p>
            <a:pPr marL="12700">
              <a:lnSpc>
                <a:spcPct val="100000"/>
              </a:lnSpc>
            </a:pPr>
            <a:r>
              <a:rPr dirty="0" spc="-55"/>
              <a:t>+ </a:t>
            </a:r>
            <a:r>
              <a:rPr dirty="0" spc="-35"/>
              <a:t>Purchase </a:t>
            </a:r>
            <a:r>
              <a:rPr dirty="0" spc="-30"/>
              <a:t>of financial</a:t>
            </a:r>
            <a:r>
              <a:rPr dirty="0" spc="85"/>
              <a:t> </a:t>
            </a:r>
            <a:r>
              <a:rPr dirty="0" spc="-30"/>
              <a:t>assets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900"/>
          </a:p>
          <a:p>
            <a:pPr marL="137160" indent="-125095">
              <a:lnSpc>
                <a:spcPct val="100000"/>
              </a:lnSpc>
              <a:buChar char="-"/>
              <a:tabLst>
                <a:tab pos="137795" algn="l"/>
              </a:tabLst>
            </a:pPr>
            <a:r>
              <a:rPr dirty="0" spc="-30"/>
              <a:t>Sales of financial</a:t>
            </a:r>
            <a:r>
              <a:rPr dirty="0" spc="30"/>
              <a:t> </a:t>
            </a:r>
            <a:r>
              <a:rPr dirty="0" spc="-30"/>
              <a:t>assets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900"/>
          </a:p>
          <a:p>
            <a:pPr marL="12700">
              <a:lnSpc>
                <a:spcPct val="100000"/>
              </a:lnSpc>
            </a:pPr>
            <a:r>
              <a:rPr dirty="0" spc="-55"/>
              <a:t>+ </a:t>
            </a:r>
            <a:r>
              <a:rPr dirty="0" spc="-35"/>
              <a:t>Increase </a:t>
            </a:r>
            <a:r>
              <a:rPr dirty="0" spc="-30"/>
              <a:t>in </a:t>
            </a:r>
            <a:r>
              <a:rPr dirty="0" spc="-35"/>
              <a:t>cash</a:t>
            </a:r>
            <a:r>
              <a:rPr dirty="0" spc="90"/>
              <a:t> </a:t>
            </a:r>
            <a:r>
              <a:rPr dirty="0" spc="-30"/>
              <a:t>equivalents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900"/>
          </a:p>
          <a:p>
            <a:pPr marL="12700">
              <a:lnSpc>
                <a:spcPct val="100000"/>
              </a:lnSpc>
            </a:pPr>
            <a:r>
              <a:rPr dirty="0" spc="-55"/>
              <a:t>= </a:t>
            </a:r>
            <a:r>
              <a:rPr dirty="0" u="dbl" spc="-35">
                <a:uFill>
                  <a:solidFill>
                    <a:srgbClr val="000000"/>
                  </a:solidFill>
                </a:uFill>
              </a:rPr>
              <a:t>Financing Cash</a:t>
            </a:r>
            <a:r>
              <a:rPr dirty="0" u="dbl" spc="60">
                <a:uFill>
                  <a:solidFill>
                    <a:srgbClr val="000000"/>
                  </a:solidFill>
                </a:uFill>
              </a:rPr>
              <a:t> </a:t>
            </a:r>
            <a:r>
              <a:rPr dirty="0" u="dbl" spc="-40">
                <a:uFill>
                  <a:solidFill>
                    <a:srgbClr val="000000"/>
                  </a:solidFill>
                </a:uFill>
              </a:rPr>
              <a:t>Flow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52906" y="66243"/>
            <a:ext cx="7026909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10"/>
              <a:t>Nike, </a:t>
            </a:r>
            <a:r>
              <a:rPr dirty="0" spc="-5"/>
              <a:t>Inc. Reformulated Cash Flow</a:t>
            </a:r>
            <a:r>
              <a:rPr dirty="0" spc="95"/>
              <a:t> </a:t>
            </a:r>
            <a:r>
              <a:rPr dirty="0" spc="-5"/>
              <a:t>Statement</a:t>
            </a:r>
          </a:p>
        </p:txBody>
      </p:sp>
      <p:sp>
        <p:nvSpPr>
          <p:cNvPr id="3" name="object 3"/>
          <p:cNvSpPr/>
          <p:nvPr/>
        </p:nvSpPr>
        <p:spPr>
          <a:xfrm>
            <a:off x="178307" y="769619"/>
            <a:ext cx="5003292" cy="575157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/>
          <p:nvPr/>
        </p:nvSpPr>
        <p:spPr>
          <a:xfrm>
            <a:off x="5389626" y="1701749"/>
            <a:ext cx="3390265" cy="22212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b="1" i="1">
                <a:latin typeface="Times New Roman"/>
                <a:cs typeface="Times New Roman"/>
              </a:rPr>
              <a:t>Nike </a:t>
            </a:r>
            <a:r>
              <a:rPr dirty="0" sz="1800" spc="-5" b="1" i="1">
                <a:latin typeface="Times New Roman"/>
                <a:cs typeface="Times New Roman"/>
              </a:rPr>
              <a:t>had </a:t>
            </a:r>
            <a:r>
              <a:rPr dirty="0" sz="1800" b="1" i="1">
                <a:latin typeface="Times New Roman"/>
                <a:cs typeface="Times New Roman"/>
              </a:rPr>
              <a:t>a </a:t>
            </a:r>
            <a:r>
              <a:rPr dirty="0" sz="1800" spc="-5" b="1" i="1">
                <a:latin typeface="Times New Roman"/>
                <a:cs typeface="Times New Roman"/>
              </a:rPr>
              <a:t>FCF </a:t>
            </a:r>
            <a:r>
              <a:rPr dirty="0" sz="1800" b="1" i="1">
                <a:latin typeface="Times New Roman"/>
                <a:cs typeface="Times New Roman"/>
              </a:rPr>
              <a:t>from operations</a:t>
            </a:r>
            <a:r>
              <a:rPr dirty="0" sz="1800" spc="-120" b="1" i="1">
                <a:latin typeface="Times New Roman"/>
                <a:cs typeface="Times New Roman"/>
              </a:rPr>
              <a:t> </a:t>
            </a:r>
            <a:r>
              <a:rPr dirty="0" sz="1800" b="1" i="1">
                <a:latin typeface="Times New Roman"/>
                <a:cs typeface="Times New Roman"/>
              </a:rPr>
              <a:t>of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800" b="1" i="1">
                <a:latin typeface="Times New Roman"/>
                <a:cs typeface="Times New Roman"/>
              </a:rPr>
              <a:t>$2,836 million </a:t>
            </a:r>
            <a:r>
              <a:rPr dirty="0" sz="1800" spc="-5" b="1" i="1">
                <a:latin typeface="Times New Roman"/>
                <a:cs typeface="Times New Roman"/>
              </a:rPr>
              <a:t>because I </a:t>
            </a:r>
            <a:r>
              <a:rPr dirty="0" sz="1800" b="1" i="1">
                <a:latin typeface="Times New Roman"/>
                <a:cs typeface="Times New Roman"/>
              </a:rPr>
              <a:t>&lt;</a:t>
            </a:r>
            <a:r>
              <a:rPr dirty="0" sz="1800" spc="-50" b="1" i="1">
                <a:latin typeface="Times New Roman"/>
                <a:cs typeface="Times New Roman"/>
              </a:rPr>
              <a:t> </a:t>
            </a:r>
            <a:r>
              <a:rPr dirty="0" sz="1800" b="1" i="1">
                <a:latin typeface="Times New Roman"/>
                <a:cs typeface="Times New Roman"/>
              </a:rPr>
              <a:t>C.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dirty="0" sz="1800" spc="-5" b="1" i="1">
                <a:latin typeface="Times New Roman"/>
                <a:cs typeface="Times New Roman"/>
              </a:rPr>
              <a:t>The firm used this </a:t>
            </a:r>
            <a:r>
              <a:rPr dirty="0" sz="1800" b="1" i="1">
                <a:latin typeface="Times New Roman"/>
                <a:cs typeface="Times New Roman"/>
              </a:rPr>
              <a:t>cash to pay </a:t>
            </a:r>
            <a:r>
              <a:rPr dirty="0" sz="1800" spc="-5" b="1" i="1">
                <a:latin typeface="Times New Roman"/>
                <a:cs typeface="Times New Roman"/>
              </a:rPr>
              <a:t>out </a:t>
            </a:r>
            <a:r>
              <a:rPr dirty="0" sz="1800" b="1" i="1">
                <a:latin typeface="Times New Roman"/>
                <a:cs typeface="Times New Roman"/>
              </a:rPr>
              <a:t>a  </a:t>
            </a:r>
            <a:r>
              <a:rPr dirty="0" sz="1800" spc="-5" b="1" i="1">
                <a:latin typeface="Times New Roman"/>
                <a:cs typeface="Times New Roman"/>
              </a:rPr>
              <a:t>net </a:t>
            </a:r>
            <a:r>
              <a:rPr dirty="0" sz="1800" b="1" i="1">
                <a:latin typeface="Times New Roman"/>
                <a:cs typeface="Times New Roman"/>
              </a:rPr>
              <a:t>$823 million to </a:t>
            </a:r>
            <a:r>
              <a:rPr dirty="0" sz="1800" spc="-5" b="1" i="1">
                <a:latin typeface="Times New Roman"/>
                <a:cs typeface="Times New Roman"/>
              </a:rPr>
              <a:t>shareholders  and </a:t>
            </a:r>
            <a:r>
              <a:rPr dirty="0" sz="1800" b="1" i="1">
                <a:latin typeface="Times New Roman"/>
                <a:cs typeface="Times New Roman"/>
              </a:rPr>
              <a:t>$2,013 million in net debt  </a:t>
            </a:r>
            <a:r>
              <a:rPr dirty="0" sz="1800" spc="-5" b="1" i="1">
                <a:latin typeface="Times New Roman"/>
                <a:cs typeface="Times New Roman"/>
              </a:rPr>
              <a:t>transactions </a:t>
            </a:r>
            <a:r>
              <a:rPr dirty="0" sz="1800" b="1" i="1">
                <a:latin typeface="Times New Roman"/>
                <a:cs typeface="Times New Roman"/>
              </a:rPr>
              <a:t>to </a:t>
            </a:r>
            <a:r>
              <a:rPr dirty="0" sz="1800" spc="-5" b="1" i="1">
                <a:latin typeface="Times New Roman"/>
                <a:cs typeface="Times New Roman"/>
              </a:rPr>
              <a:t>distribute the cash  surplus.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95880" y="339293"/>
            <a:ext cx="495109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Big Picture </a:t>
            </a:r>
            <a:r>
              <a:rPr dirty="0"/>
              <a:t>for this</a:t>
            </a:r>
            <a:r>
              <a:rPr dirty="0" spc="-40"/>
              <a:t> </a:t>
            </a:r>
            <a:r>
              <a:rPr dirty="0" spc="-5"/>
              <a:t>Chapter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5883" y="1424686"/>
            <a:ext cx="7176770" cy="30746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000" b="1">
                <a:latin typeface="Times New Roman"/>
                <a:cs typeface="Times New Roman"/>
              </a:rPr>
              <a:t>Once again, appropriate analysis distinguishes operating</a:t>
            </a:r>
            <a:r>
              <a:rPr dirty="0" sz="2000" spc="-185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activities  </a:t>
            </a:r>
            <a:r>
              <a:rPr dirty="0" sz="2000" b="1">
                <a:latin typeface="Times New Roman"/>
                <a:cs typeface="Times New Roman"/>
              </a:rPr>
              <a:t>from financing</a:t>
            </a:r>
            <a:r>
              <a:rPr dirty="0" sz="2000" spc="-7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activities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538480" marR="109855" indent="-209550">
              <a:lnSpc>
                <a:spcPct val="100000"/>
              </a:lnSpc>
              <a:spcBef>
                <a:spcPts val="5"/>
              </a:spcBef>
            </a:pPr>
            <a:r>
              <a:rPr dirty="0" sz="2000" b="1">
                <a:latin typeface="Times New Roman"/>
                <a:cs typeface="Times New Roman"/>
              </a:rPr>
              <a:t>-- free cash flow is the free cash flow from operating</a:t>
            </a:r>
            <a:r>
              <a:rPr dirty="0" sz="2000" spc="-140" b="1">
                <a:latin typeface="Times New Roman"/>
                <a:cs typeface="Times New Roman"/>
              </a:rPr>
              <a:t> </a:t>
            </a:r>
            <a:r>
              <a:rPr dirty="0" sz="2000" spc="-5" b="1">
                <a:latin typeface="Times New Roman"/>
                <a:cs typeface="Times New Roman"/>
              </a:rPr>
              <a:t>activities:  </a:t>
            </a:r>
            <a:r>
              <a:rPr dirty="0" sz="2000" b="1">
                <a:latin typeface="Times New Roman"/>
                <a:cs typeface="Times New Roman"/>
              </a:rPr>
              <a:t>the generation of cash</a:t>
            </a:r>
            <a:r>
              <a:rPr dirty="0" sz="2000" spc="-8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flow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50">
              <a:latin typeface="Times New Roman"/>
              <a:cs typeface="Times New Roman"/>
            </a:endParaRPr>
          </a:p>
          <a:p>
            <a:pPr marL="542925" marR="46355" indent="-213995">
              <a:lnSpc>
                <a:spcPct val="100000"/>
              </a:lnSpc>
            </a:pPr>
            <a:r>
              <a:rPr dirty="0" sz="2000" b="1">
                <a:latin typeface="Times New Roman"/>
                <a:cs typeface="Times New Roman"/>
              </a:rPr>
              <a:t>-- cash flows to shareholders and net debtholders are</a:t>
            </a:r>
            <a:r>
              <a:rPr dirty="0" sz="2000" spc="-15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financing  </a:t>
            </a:r>
            <a:r>
              <a:rPr dirty="0" sz="2000" spc="-5" b="1">
                <a:latin typeface="Times New Roman"/>
                <a:cs typeface="Times New Roman"/>
              </a:rPr>
              <a:t>activities: </a:t>
            </a:r>
            <a:r>
              <a:rPr dirty="0" sz="2000" b="1">
                <a:latin typeface="Times New Roman"/>
                <a:cs typeface="Times New Roman"/>
              </a:rPr>
              <a:t>the disposition of cash</a:t>
            </a:r>
            <a:r>
              <a:rPr dirty="0" sz="2000" spc="-110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flow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050">
              <a:latin typeface="Times New Roman"/>
              <a:cs typeface="Times New Roman"/>
            </a:endParaRPr>
          </a:p>
          <a:p>
            <a:pPr algn="ctr" marL="215900">
              <a:lnSpc>
                <a:spcPct val="100000"/>
              </a:lnSpc>
            </a:pPr>
            <a:r>
              <a:rPr dirty="0" sz="2000" spc="5" b="1">
                <a:latin typeface="Times New Roman"/>
                <a:cs typeface="Times New Roman"/>
              </a:rPr>
              <a:t>GAAP </a:t>
            </a:r>
            <a:r>
              <a:rPr dirty="0" sz="2000" b="1">
                <a:latin typeface="Times New Roman"/>
                <a:cs typeface="Times New Roman"/>
              </a:rPr>
              <a:t>and IFRS confuse the</a:t>
            </a:r>
            <a:r>
              <a:rPr dirty="0" sz="2000" spc="-95" b="1">
                <a:latin typeface="Times New Roman"/>
                <a:cs typeface="Times New Roman"/>
              </a:rPr>
              <a:t> </a:t>
            </a:r>
            <a:r>
              <a:rPr dirty="0" sz="2000" b="1">
                <a:latin typeface="Times New Roman"/>
                <a:cs typeface="Times New Roman"/>
              </a:rPr>
              <a:t>two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6867" y="126237"/>
            <a:ext cx="8173084" cy="87884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Why Free Cash Flow from Adjusted Cash Flow  Statements May not Reconcile </a:t>
            </a:r>
            <a:r>
              <a:rPr dirty="0"/>
              <a:t>to the </a:t>
            </a:r>
            <a:r>
              <a:rPr dirty="0" spc="-5"/>
              <a:t>Methods 1 and</a:t>
            </a:r>
            <a:r>
              <a:rPr dirty="0" spc="40"/>
              <a:t> </a:t>
            </a:r>
            <a:r>
              <a:rPr dirty="0" spc="-5"/>
              <a:t>2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48285" marR="206375" indent="-205740">
              <a:lnSpc>
                <a:spcPct val="100000"/>
              </a:lnSpc>
              <a:spcBef>
                <a:spcPts val="100"/>
              </a:spcBef>
              <a:buClr>
                <a:srgbClr val="001F5F"/>
              </a:buClr>
              <a:buChar char="•"/>
              <a:tabLst>
                <a:tab pos="249554" algn="l"/>
              </a:tabLst>
            </a:pPr>
            <a:r>
              <a:rPr dirty="0" spc="-5"/>
              <a:t>“Other </a:t>
            </a:r>
            <a:r>
              <a:rPr dirty="0"/>
              <a:t>assets” and </a:t>
            </a:r>
            <a:r>
              <a:rPr dirty="0" spc="-5"/>
              <a:t>“other </a:t>
            </a:r>
            <a:r>
              <a:rPr dirty="0"/>
              <a:t>liabilities” cannot be identified into operating or</a:t>
            </a:r>
            <a:r>
              <a:rPr dirty="0" spc="-90"/>
              <a:t> </a:t>
            </a:r>
            <a:r>
              <a:rPr dirty="0"/>
              <a:t>financing  items</a:t>
            </a:r>
            <a:r>
              <a:rPr dirty="0" spc="-20"/>
              <a:t> </a:t>
            </a:r>
            <a:r>
              <a:rPr dirty="0"/>
              <a:t>appropriately.</a:t>
            </a:r>
          </a:p>
          <a:p>
            <a:pPr marL="30480">
              <a:lnSpc>
                <a:spcPct val="100000"/>
              </a:lnSpc>
              <a:spcBef>
                <a:spcPts val="30"/>
              </a:spcBef>
              <a:buClr>
                <a:srgbClr val="001F5F"/>
              </a:buClr>
              <a:buFont typeface="Times New Roman"/>
              <a:buChar char="•"/>
            </a:pPr>
            <a:endParaRPr sz="1850"/>
          </a:p>
          <a:p>
            <a:pPr marL="24892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49554" algn="l"/>
              </a:tabLst>
            </a:pPr>
            <a:r>
              <a:rPr dirty="0"/>
              <a:t>Cash dividends in the cash </a:t>
            </a:r>
            <a:r>
              <a:rPr dirty="0" spc="-5"/>
              <a:t>flow </a:t>
            </a:r>
            <a:r>
              <a:rPr dirty="0"/>
              <a:t>statement differ from dividends in the</a:t>
            </a:r>
            <a:r>
              <a:rPr dirty="0" spc="-114"/>
              <a:t> </a:t>
            </a:r>
            <a:r>
              <a:rPr dirty="0"/>
              <a:t>reformulated</a:t>
            </a:r>
          </a:p>
          <a:p>
            <a:pPr marL="248285">
              <a:lnSpc>
                <a:spcPct val="100000"/>
              </a:lnSpc>
            </a:pPr>
            <a:r>
              <a:rPr dirty="0"/>
              <a:t>equity </a:t>
            </a:r>
            <a:r>
              <a:rPr dirty="0" spc="-5"/>
              <a:t>statement, </a:t>
            </a:r>
            <a:r>
              <a:rPr dirty="0"/>
              <a:t>implying a dividend payable that cannot be</a:t>
            </a:r>
            <a:r>
              <a:rPr dirty="0" spc="-120"/>
              <a:t> </a:t>
            </a:r>
            <a:r>
              <a:rPr dirty="0"/>
              <a:t>discovered.</a:t>
            </a:r>
          </a:p>
          <a:p>
            <a:pPr marL="30480">
              <a:lnSpc>
                <a:spcPct val="100000"/>
              </a:lnSpc>
              <a:spcBef>
                <a:spcPts val="35"/>
              </a:spcBef>
            </a:pPr>
            <a:endParaRPr sz="1850"/>
          </a:p>
          <a:p>
            <a:pPr marL="248285" marR="508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49554" algn="l"/>
              </a:tabLst>
            </a:pPr>
            <a:r>
              <a:rPr dirty="0"/>
              <a:t>Cash from share </a:t>
            </a:r>
            <a:r>
              <a:rPr dirty="0" spc="-5"/>
              <a:t>issues </a:t>
            </a:r>
            <a:r>
              <a:rPr dirty="0"/>
              <a:t>in the cash flow statement </a:t>
            </a:r>
            <a:r>
              <a:rPr dirty="0" spc="-5"/>
              <a:t>may </a:t>
            </a:r>
            <a:r>
              <a:rPr dirty="0"/>
              <a:t>differ from share </a:t>
            </a:r>
            <a:r>
              <a:rPr dirty="0" spc="-5"/>
              <a:t>issues </a:t>
            </a:r>
            <a:r>
              <a:rPr dirty="0"/>
              <a:t>in the  equity statement. The diff. implies a receivable (for </a:t>
            </a:r>
            <a:r>
              <a:rPr dirty="0" spc="-5"/>
              <a:t>shares issued </a:t>
            </a:r>
            <a:r>
              <a:rPr dirty="0"/>
              <a:t>but not paid for) or</a:t>
            </a:r>
            <a:r>
              <a:rPr dirty="0" spc="-85"/>
              <a:t> </a:t>
            </a:r>
            <a:r>
              <a:rPr dirty="0"/>
              <a:t>a  payable that </a:t>
            </a:r>
            <a:r>
              <a:rPr dirty="0" spc="-5"/>
              <a:t>has </a:t>
            </a:r>
            <a:r>
              <a:rPr dirty="0"/>
              <a:t>not been</a:t>
            </a:r>
            <a:r>
              <a:rPr dirty="0" spc="-60"/>
              <a:t> </a:t>
            </a:r>
            <a:r>
              <a:rPr dirty="0"/>
              <a:t>discovered.</a:t>
            </a:r>
          </a:p>
          <a:p>
            <a:pPr marL="30480">
              <a:lnSpc>
                <a:spcPct val="100000"/>
              </a:lnSpc>
              <a:spcBef>
                <a:spcPts val="35"/>
              </a:spcBef>
              <a:buClr>
                <a:srgbClr val="001F5F"/>
              </a:buClr>
              <a:buFont typeface="Times New Roman"/>
              <a:buChar char="•"/>
            </a:pPr>
            <a:endParaRPr sz="1850"/>
          </a:p>
          <a:p>
            <a:pPr marL="24892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49554" algn="l"/>
              </a:tabLst>
            </a:pPr>
            <a:r>
              <a:rPr dirty="0"/>
              <a:t>Details for adjustments 3,4 and 5 are not</a:t>
            </a:r>
            <a:r>
              <a:rPr dirty="0" spc="-55"/>
              <a:t> </a:t>
            </a:r>
            <a:r>
              <a:rPr dirty="0"/>
              <a:t>available.</a:t>
            </a:r>
          </a:p>
          <a:p>
            <a:pPr marL="30480">
              <a:lnSpc>
                <a:spcPct val="100000"/>
              </a:lnSpc>
              <a:spcBef>
                <a:spcPts val="30"/>
              </a:spcBef>
              <a:buClr>
                <a:srgbClr val="001F5F"/>
              </a:buClr>
              <a:buFont typeface="Times New Roman"/>
              <a:buChar char="•"/>
            </a:pPr>
            <a:endParaRPr sz="1850"/>
          </a:p>
          <a:p>
            <a:pPr marL="248920" indent="-205740">
              <a:lnSpc>
                <a:spcPct val="100000"/>
              </a:lnSpc>
              <a:spcBef>
                <a:spcPts val="5"/>
              </a:spcBef>
              <a:buClr>
                <a:srgbClr val="001F5F"/>
              </a:buClr>
              <a:buChar char="•"/>
              <a:tabLst>
                <a:tab pos="249554" algn="l"/>
              </a:tabLst>
            </a:pPr>
            <a:r>
              <a:rPr dirty="0" spc="-5"/>
              <a:t>GAAP’s </a:t>
            </a:r>
            <a:r>
              <a:rPr dirty="0"/>
              <a:t>treatment of employee </a:t>
            </a:r>
            <a:r>
              <a:rPr dirty="0" spc="-5"/>
              <a:t>stock </a:t>
            </a:r>
            <a:r>
              <a:rPr dirty="0"/>
              <a:t>options (see Chapter</a:t>
            </a:r>
            <a:r>
              <a:rPr dirty="0" spc="-55"/>
              <a:t> </a:t>
            </a:r>
            <a:r>
              <a:rPr dirty="0"/>
              <a:t>9).</a:t>
            </a:r>
          </a:p>
          <a:p>
            <a:pPr marL="30480">
              <a:lnSpc>
                <a:spcPct val="100000"/>
              </a:lnSpc>
              <a:spcBef>
                <a:spcPts val="30"/>
              </a:spcBef>
              <a:buClr>
                <a:srgbClr val="001F5F"/>
              </a:buClr>
              <a:buFont typeface="Times New Roman"/>
              <a:buChar char="•"/>
            </a:pPr>
            <a:endParaRPr sz="1850"/>
          </a:p>
          <a:p>
            <a:pPr marL="248920" indent="-205740">
              <a:lnSpc>
                <a:spcPct val="100000"/>
              </a:lnSpc>
              <a:buClr>
                <a:srgbClr val="001F5F"/>
              </a:buClr>
              <a:buChar char="•"/>
              <a:tabLst>
                <a:tab pos="249554" algn="l"/>
              </a:tabLst>
            </a:pPr>
            <a:r>
              <a:rPr dirty="0"/>
              <a:t>Cash flow </a:t>
            </a:r>
            <a:r>
              <a:rPr dirty="0" spc="-5"/>
              <a:t>numbers </a:t>
            </a:r>
            <a:r>
              <a:rPr dirty="0"/>
              <a:t>of foreign subsidiaries are translated at average exchange</a:t>
            </a:r>
            <a:r>
              <a:rPr dirty="0" spc="-100"/>
              <a:t> </a:t>
            </a:r>
            <a:r>
              <a:rPr dirty="0"/>
              <a:t>rates</a:t>
            </a:r>
          </a:p>
          <a:p>
            <a:pPr marL="248285">
              <a:lnSpc>
                <a:spcPct val="100000"/>
              </a:lnSpc>
              <a:spcBef>
                <a:spcPts val="5"/>
              </a:spcBef>
            </a:pPr>
            <a:r>
              <a:rPr dirty="0"/>
              <a:t>whereas balance sheet </a:t>
            </a:r>
            <a:r>
              <a:rPr dirty="0" spc="-5"/>
              <a:t>numbers </a:t>
            </a:r>
            <a:r>
              <a:rPr dirty="0"/>
              <a:t>are translated at end-of-year exchange</a:t>
            </a:r>
            <a:r>
              <a:rPr dirty="0" spc="-95"/>
              <a:t> </a:t>
            </a:r>
            <a:r>
              <a:rPr dirty="0"/>
              <a:t>rates.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2756" y="361645"/>
            <a:ext cx="753554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Recall Business Activities: All </a:t>
            </a:r>
            <a:r>
              <a:rPr dirty="0"/>
              <a:t>the </a:t>
            </a:r>
            <a:r>
              <a:rPr dirty="0" spc="-5"/>
              <a:t>Stocks &amp;</a:t>
            </a:r>
            <a:r>
              <a:rPr dirty="0" spc="50"/>
              <a:t> </a:t>
            </a:r>
            <a:r>
              <a:rPr dirty="0" spc="-10"/>
              <a:t>Flows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26288" y="1381506"/>
            <a:ext cx="2165985" cy="17335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292735">
              <a:lnSpc>
                <a:spcPct val="100000"/>
              </a:lnSpc>
              <a:spcBef>
                <a:spcPts val="105"/>
              </a:spcBef>
            </a:pPr>
            <a:r>
              <a:rPr dirty="0" sz="1400" i="1">
                <a:latin typeface="Times New Roman"/>
                <a:cs typeface="Times New Roman"/>
              </a:rPr>
              <a:t>Net operating assets </a:t>
            </a:r>
            <a:r>
              <a:rPr dirty="0" sz="1400" spc="-15" i="1">
                <a:latin typeface="Times New Roman"/>
                <a:cs typeface="Times New Roman"/>
              </a:rPr>
              <a:t>are  </a:t>
            </a:r>
            <a:r>
              <a:rPr dirty="0" sz="1400" i="1">
                <a:latin typeface="Times New Roman"/>
                <a:cs typeface="Times New Roman"/>
              </a:rPr>
              <a:t>employed in operations</a:t>
            </a:r>
            <a:r>
              <a:rPr dirty="0" sz="1400" spc="-15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to  generate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operating</a:t>
            </a:r>
            <a:endParaRPr sz="140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dirty="0" sz="1400" spc="-5" i="1">
                <a:latin typeface="Times New Roman"/>
                <a:cs typeface="Times New Roman"/>
              </a:rPr>
              <a:t>revenue </a:t>
            </a:r>
            <a:r>
              <a:rPr dirty="0" sz="1400" i="1">
                <a:latin typeface="Times New Roman"/>
                <a:cs typeface="Times New Roman"/>
              </a:rPr>
              <a:t>(by selling goods</a:t>
            </a:r>
            <a:r>
              <a:rPr dirty="0" sz="1400" spc="-15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and  </a:t>
            </a:r>
            <a:r>
              <a:rPr dirty="0" sz="1400" i="1">
                <a:latin typeface="Times New Roman"/>
                <a:cs typeface="Times New Roman"/>
              </a:rPr>
              <a:t>services to customers) and  incur operating expenses (by  buying </a:t>
            </a:r>
            <a:r>
              <a:rPr dirty="0" sz="1400" spc="-5" i="1">
                <a:latin typeface="Times New Roman"/>
                <a:cs typeface="Times New Roman"/>
              </a:rPr>
              <a:t>inputs </a:t>
            </a:r>
            <a:r>
              <a:rPr dirty="0" sz="1400" spc="-10" i="1">
                <a:latin typeface="Times New Roman"/>
                <a:cs typeface="Times New Roman"/>
              </a:rPr>
              <a:t>from</a:t>
            </a:r>
            <a:r>
              <a:rPr dirty="0" sz="1400" spc="-1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suppliers).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400" i="1">
                <a:latin typeface="Times New Roman"/>
                <a:cs typeface="Times New Roman"/>
              </a:rPr>
              <a:t>∆ indicates</a:t>
            </a:r>
            <a:r>
              <a:rPr dirty="0" sz="1400" spc="-4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changes.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861480" y="1604827"/>
            <a:ext cx="0" cy="2626995"/>
          </a:xfrm>
          <a:custGeom>
            <a:avLst/>
            <a:gdLst/>
            <a:ahLst/>
            <a:cxnLst/>
            <a:rect l="l" t="t" r="r" b="b"/>
            <a:pathLst>
              <a:path w="0" h="2626995">
                <a:moveTo>
                  <a:pt x="0" y="0"/>
                </a:moveTo>
                <a:lnTo>
                  <a:pt x="0" y="2626410"/>
                </a:lnTo>
              </a:path>
            </a:pathLst>
          </a:custGeom>
          <a:ln w="34615">
            <a:solidFill>
              <a:srgbClr val="E0E0B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4643037" y="1618766"/>
            <a:ext cx="2235835" cy="0"/>
          </a:xfrm>
          <a:custGeom>
            <a:avLst/>
            <a:gdLst/>
            <a:ahLst/>
            <a:cxnLst/>
            <a:rect l="l" t="t" r="r" b="b"/>
            <a:pathLst>
              <a:path w="2235834" h="0">
                <a:moveTo>
                  <a:pt x="0" y="0"/>
                </a:moveTo>
                <a:lnTo>
                  <a:pt x="2235750" y="0"/>
                </a:lnTo>
              </a:path>
            </a:pathLst>
          </a:custGeom>
          <a:ln w="27877">
            <a:solidFill>
              <a:srgbClr val="9797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4643037" y="1632705"/>
            <a:ext cx="290830" cy="343535"/>
          </a:xfrm>
          <a:custGeom>
            <a:avLst/>
            <a:gdLst/>
            <a:ahLst/>
            <a:cxnLst/>
            <a:rect l="l" t="t" r="r" b="b"/>
            <a:pathLst>
              <a:path w="290829" h="343535">
                <a:moveTo>
                  <a:pt x="290714" y="0"/>
                </a:moveTo>
                <a:lnTo>
                  <a:pt x="0" y="0"/>
                </a:lnTo>
                <a:lnTo>
                  <a:pt x="0" y="343191"/>
                </a:lnTo>
                <a:lnTo>
                  <a:pt x="290714" y="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4643037" y="1632705"/>
            <a:ext cx="588645" cy="694690"/>
          </a:xfrm>
          <a:custGeom>
            <a:avLst/>
            <a:gdLst/>
            <a:ahLst/>
            <a:cxnLst/>
            <a:rect l="l" t="t" r="r" b="b"/>
            <a:pathLst>
              <a:path w="588645" h="694689">
                <a:moveTo>
                  <a:pt x="588184" y="0"/>
                </a:moveTo>
                <a:lnTo>
                  <a:pt x="290714" y="0"/>
                </a:lnTo>
                <a:lnTo>
                  <a:pt x="0" y="343191"/>
                </a:lnTo>
                <a:lnTo>
                  <a:pt x="0" y="694429"/>
                </a:lnTo>
                <a:lnTo>
                  <a:pt x="588184" y="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4643037" y="1632705"/>
            <a:ext cx="879475" cy="1038225"/>
          </a:xfrm>
          <a:custGeom>
            <a:avLst/>
            <a:gdLst/>
            <a:ahLst/>
            <a:cxnLst/>
            <a:rect l="l" t="t" r="r" b="b"/>
            <a:pathLst>
              <a:path w="879475" h="1038225">
                <a:moveTo>
                  <a:pt x="878991" y="0"/>
                </a:moveTo>
                <a:lnTo>
                  <a:pt x="588184" y="0"/>
                </a:lnTo>
                <a:lnTo>
                  <a:pt x="0" y="694429"/>
                </a:lnTo>
                <a:lnTo>
                  <a:pt x="0" y="1037643"/>
                </a:lnTo>
                <a:lnTo>
                  <a:pt x="878991" y="0"/>
                </a:lnTo>
                <a:close/>
              </a:path>
            </a:pathLst>
          </a:custGeom>
          <a:solidFill>
            <a:srgbClr val="FFFF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4643037" y="1632705"/>
            <a:ext cx="1176655" cy="1389380"/>
          </a:xfrm>
          <a:custGeom>
            <a:avLst/>
            <a:gdLst/>
            <a:ahLst/>
            <a:cxnLst/>
            <a:rect l="l" t="t" r="r" b="b"/>
            <a:pathLst>
              <a:path w="1176654" h="1389380">
                <a:moveTo>
                  <a:pt x="1176647" y="0"/>
                </a:moveTo>
                <a:lnTo>
                  <a:pt x="878991" y="0"/>
                </a:lnTo>
                <a:lnTo>
                  <a:pt x="0" y="1037643"/>
                </a:lnTo>
                <a:lnTo>
                  <a:pt x="0" y="1389023"/>
                </a:lnTo>
                <a:lnTo>
                  <a:pt x="1176647" y="0"/>
                </a:lnTo>
                <a:close/>
              </a:path>
            </a:pathLst>
          </a:custGeom>
          <a:solidFill>
            <a:srgbClr val="FFFF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643037" y="1632705"/>
            <a:ext cx="1467485" cy="1732914"/>
          </a:xfrm>
          <a:custGeom>
            <a:avLst/>
            <a:gdLst/>
            <a:ahLst/>
            <a:cxnLst/>
            <a:rect l="l" t="t" r="r" b="b"/>
            <a:pathLst>
              <a:path w="1467485" h="1732914">
                <a:moveTo>
                  <a:pt x="1467454" y="0"/>
                </a:moveTo>
                <a:lnTo>
                  <a:pt x="1176647" y="0"/>
                </a:lnTo>
                <a:lnTo>
                  <a:pt x="0" y="1389023"/>
                </a:lnTo>
                <a:lnTo>
                  <a:pt x="0" y="1732318"/>
                </a:lnTo>
                <a:lnTo>
                  <a:pt x="1467454" y="0"/>
                </a:lnTo>
                <a:close/>
              </a:path>
            </a:pathLst>
          </a:custGeom>
          <a:solidFill>
            <a:srgbClr val="FFFF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643037" y="1632705"/>
            <a:ext cx="1758314" cy="2075814"/>
          </a:xfrm>
          <a:custGeom>
            <a:avLst/>
            <a:gdLst/>
            <a:ahLst/>
            <a:cxnLst/>
            <a:rect l="l" t="t" r="r" b="b"/>
            <a:pathLst>
              <a:path w="1758314" h="2075814">
                <a:moveTo>
                  <a:pt x="1758168" y="0"/>
                </a:moveTo>
                <a:lnTo>
                  <a:pt x="1467454" y="0"/>
                </a:lnTo>
                <a:lnTo>
                  <a:pt x="0" y="1732318"/>
                </a:lnTo>
                <a:lnTo>
                  <a:pt x="0" y="2075591"/>
                </a:lnTo>
                <a:lnTo>
                  <a:pt x="1758168" y="0"/>
                </a:lnTo>
                <a:close/>
              </a:path>
            </a:pathLst>
          </a:custGeom>
          <a:solidFill>
            <a:srgbClr val="FFFF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4643037" y="1632705"/>
            <a:ext cx="2056130" cy="2426970"/>
          </a:xfrm>
          <a:custGeom>
            <a:avLst/>
            <a:gdLst/>
            <a:ahLst/>
            <a:cxnLst/>
            <a:rect l="l" t="t" r="r" b="b"/>
            <a:pathLst>
              <a:path w="2056129" h="2426970">
                <a:moveTo>
                  <a:pt x="2055639" y="0"/>
                </a:moveTo>
                <a:lnTo>
                  <a:pt x="1758168" y="0"/>
                </a:lnTo>
                <a:lnTo>
                  <a:pt x="0" y="2075591"/>
                </a:lnTo>
                <a:lnTo>
                  <a:pt x="0" y="2426768"/>
                </a:lnTo>
                <a:lnTo>
                  <a:pt x="2055639" y="0"/>
                </a:lnTo>
                <a:close/>
              </a:path>
            </a:pathLst>
          </a:custGeom>
          <a:solidFill>
            <a:srgbClr val="FFFF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643037" y="1632705"/>
            <a:ext cx="2208530" cy="2599055"/>
          </a:xfrm>
          <a:custGeom>
            <a:avLst/>
            <a:gdLst/>
            <a:ahLst/>
            <a:cxnLst/>
            <a:rect l="l" t="t" r="r" b="b"/>
            <a:pathLst>
              <a:path w="2208529" h="2599054">
                <a:moveTo>
                  <a:pt x="2208169" y="0"/>
                </a:moveTo>
                <a:lnTo>
                  <a:pt x="2055639" y="0"/>
                </a:lnTo>
                <a:lnTo>
                  <a:pt x="0" y="2426768"/>
                </a:lnTo>
                <a:lnTo>
                  <a:pt x="0" y="2598532"/>
                </a:lnTo>
                <a:lnTo>
                  <a:pt x="145218" y="2598532"/>
                </a:lnTo>
                <a:lnTo>
                  <a:pt x="2208169" y="163234"/>
                </a:lnTo>
                <a:lnTo>
                  <a:pt x="2208169" y="0"/>
                </a:lnTo>
                <a:close/>
              </a:path>
            </a:pathLst>
          </a:custGeom>
          <a:solidFill>
            <a:srgbClr val="FFFF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4788256" y="1795940"/>
            <a:ext cx="2063114" cy="2435860"/>
          </a:xfrm>
          <a:custGeom>
            <a:avLst/>
            <a:gdLst/>
            <a:ahLst/>
            <a:cxnLst/>
            <a:rect l="l" t="t" r="r" b="b"/>
            <a:pathLst>
              <a:path w="2063115" h="2435860">
                <a:moveTo>
                  <a:pt x="2062951" y="0"/>
                </a:moveTo>
                <a:lnTo>
                  <a:pt x="0" y="2435298"/>
                </a:lnTo>
                <a:lnTo>
                  <a:pt x="297748" y="2435298"/>
                </a:lnTo>
                <a:lnTo>
                  <a:pt x="2062951" y="351402"/>
                </a:lnTo>
                <a:lnTo>
                  <a:pt x="2062951" y="0"/>
                </a:lnTo>
                <a:close/>
              </a:path>
            </a:pathLst>
          </a:custGeom>
          <a:solidFill>
            <a:srgbClr val="FFFFD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5086004" y="2147342"/>
            <a:ext cx="1765300" cy="2084070"/>
          </a:xfrm>
          <a:custGeom>
            <a:avLst/>
            <a:gdLst/>
            <a:ahLst/>
            <a:cxnLst/>
            <a:rect l="l" t="t" r="r" b="b"/>
            <a:pathLst>
              <a:path w="1765300" h="2084070">
                <a:moveTo>
                  <a:pt x="1765202" y="0"/>
                </a:moveTo>
                <a:lnTo>
                  <a:pt x="0" y="2083896"/>
                </a:lnTo>
                <a:lnTo>
                  <a:pt x="290714" y="2083896"/>
                </a:lnTo>
                <a:lnTo>
                  <a:pt x="1765202" y="343273"/>
                </a:lnTo>
                <a:lnTo>
                  <a:pt x="1765202" y="0"/>
                </a:lnTo>
                <a:close/>
              </a:path>
            </a:pathLst>
          </a:custGeom>
          <a:solidFill>
            <a:srgbClr val="FFFFD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5376718" y="2490615"/>
            <a:ext cx="1475105" cy="1741170"/>
          </a:xfrm>
          <a:custGeom>
            <a:avLst/>
            <a:gdLst/>
            <a:ahLst/>
            <a:cxnLst/>
            <a:rect l="l" t="t" r="r" b="b"/>
            <a:pathLst>
              <a:path w="1475104" h="1741170">
                <a:moveTo>
                  <a:pt x="1474488" y="0"/>
                </a:moveTo>
                <a:lnTo>
                  <a:pt x="0" y="1740622"/>
                </a:lnTo>
                <a:lnTo>
                  <a:pt x="290806" y="1740622"/>
                </a:lnTo>
                <a:lnTo>
                  <a:pt x="1474488" y="343118"/>
                </a:lnTo>
                <a:lnTo>
                  <a:pt x="1474488" y="0"/>
                </a:lnTo>
                <a:close/>
              </a:path>
            </a:pathLst>
          </a:custGeom>
          <a:solidFill>
            <a:srgbClr val="FFFFD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5667525" y="2833734"/>
            <a:ext cx="1184275" cy="1397635"/>
          </a:xfrm>
          <a:custGeom>
            <a:avLst/>
            <a:gdLst/>
            <a:ahLst/>
            <a:cxnLst/>
            <a:rect l="l" t="t" r="r" b="b"/>
            <a:pathLst>
              <a:path w="1184275" h="1397635">
                <a:moveTo>
                  <a:pt x="1183681" y="0"/>
                </a:moveTo>
                <a:lnTo>
                  <a:pt x="0" y="1397503"/>
                </a:lnTo>
                <a:lnTo>
                  <a:pt x="297470" y="1397503"/>
                </a:lnTo>
                <a:lnTo>
                  <a:pt x="1183681" y="351338"/>
                </a:lnTo>
                <a:lnTo>
                  <a:pt x="1183681" y="0"/>
                </a:lnTo>
                <a:close/>
              </a:path>
            </a:pathLst>
          </a:custGeom>
          <a:solidFill>
            <a:srgbClr val="FFFFD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5964996" y="3185073"/>
            <a:ext cx="886460" cy="1046480"/>
          </a:xfrm>
          <a:custGeom>
            <a:avLst/>
            <a:gdLst/>
            <a:ahLst/>
            <a:cxnLst/>
            <a:rect l="l" t="t" r="r" b="b"/>
            <a:pathLst>
              <a:path w="886459" h="1046479">
                <a:moveTo>
                  <a:pt x="886210" y="0"/>
                </a:moveTo>
                <a:lnTo>
                  <a:pt x="0" y="1046165"/>
                </a:lnTo>
                <a:lnTo>
                  <a:pt x="290714" y="1046165"/>
                </a:lnTo>
                <a:lnTo>
                  <a:pt x="886210" y="343185"/>
                </a:lnTo>
                <a:lnTo>
                  <a:pt x="886210" y="0"/>
                </a:lnTo>
                <a:close/>
              </a:path>
            </a:pathLst>
          </a:custGeom>
          <a:solidFill>
            <a:srgbClr val="FFFF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6255710" y="3528259"/>
            <a:ext cx="595630" cy="703580"/>
          </a:xfrm>
          <a:custGeom>
            <a:avLst/>
            <a:gdLst/>
            <a:ahLst/>
            <a:cxnLst/>
            <a:rect l="l" t="t" r="r" b="b"/>
            <a:pathLst>
              <a:path w="595629" h="703579">
                <a:moveTo>
                  <a:pt x="595496" y="0"/>
                </a:moveTo>
                <a:lnTo>
                  <a:pt x="0" y="702979"/>
                </a:lnTo>
                <a:lnTo>
                  <a:pt x="297748" y="702979"/>
                </a:lnTo>
                <a:lnTo>
                  <a:pt x="595496" y="351489"/>
                </a:lnTo>
                <a:lnTo>
                  <a:pt x="595496" y="0"/>
                </a:lnTo>
                <a:close/>
              </a:path>
            </a:pathLst>
          </a:custGeom>
          <a:solidFill>
            <a:srgbClr val="FFFF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6553458" y="3879748"/>
            <a:ext cx="297815" cy="351790"/>
          </a:xfrm>
          <a:custGeom>
            <a:avLst/>
            <a:gdLst/>
            <a:ahLst/>
            <a:cxnLst/>
            <a:rect l="l" t="t" r="r" b="b"/>
            <a:pathLst>
              <a:path w="297815" h="351789">
                <a:moveTo>
                  <a:pt x="297748" y="0"/>
                </a:moveTo>
                <a:lnTo>
                  <a:pt x="0" y="351489"/>
                </a:lnTo>
                <a:lnTo>
                  <a:pt x="290714" y="351489"/>
                </a:lnTo>
                <a:lnTo>
                  <a:pt x="297748" y="343185"/>
                </a:lnTo>
                <a:lnTo>
                  <a:pt x="297748" y="0"/>
                </a:lnTo>
                <a:close/>
              </a:path>
            </a:pathLst>
          </a:custGeom>
          <a:solidFill>
            <a:srgbClr val="FFFF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9041976" y="1604827"/>
            <a:ext cx="0" cy="2626995"/>
          </a:xfrm>
          <a:custGeom>
            <a:avLst/>
            <a:gdLst/>
            <a:ahLst/>
            <a:cxnLst/>
            <a:rect l="l" t="t" r="r" b="b"/>
            <a:pathLst>
              <a:path w="0" h="2626995">
                <a:moveTo>
                  <a:pt x="0" y="0"/>
                </a:moveTo>
                <a:lnTo>
                  <a:pt x="0" y="2626410"/>
                </a:lnTo>
              </a:path>
            </a:pathLst>
          </a:custGeom>
          <a:ln w="34615">
            <a:solidFill>
              <a:srgbClr val="E0E0B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7778512" y="1618766"/>
            <a:ext cx="1280795" cy="0"/>
          </a:xfrm>
          <a:custGeom>
            <a:avLst/>
            <a:gdLst/>
            <a:ahLst/>
            <a:cxnLst/>
            <a:rect l="l" t="t" r="r" b="b"/>
            <a:pathLst>
              <a:path w="1280795" h="0">
                <a:moveTo>
                  <a:pt x="0" y="0"/>
                </a:moveTo>
                <a:lnTo>
                  <a:pt x="1280771" y="0"/>
                </a:lnTo>
              </a:path>
            </a:pathLst>
          </a:custGeom>
          <a:ln w="27877">
            <a:solidFill>
              <a:srgbClr val="9797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7778512" y="1632705"/>
            <a:ext cx="166370" cy="347345"/>
          </a:xfrm>
          <a:custGeom>
            <a:avLst/>
            <a:gdLst/>
            <a:ahLst/>
            <a:cxnLst/>
            <a:rect l="l" t="t" r="r" b="b"/>
            <a:pathLst>
              <a:path w="166370" h="347344">
                <a:moveTo>
                  <a:pt x="166320" y="0"/>
                </a:moveTo>
                <a:lnTo>
                  <a:pt x="0" y="0"/>
                </a:lnTo>
                <a:lnTo>
                  <a:pt x="0" y="346818"/>
                </a:lnTo>
                <a:lnTo>
                  <a:pt x="166320" y="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7778512" y="1632705"/>
            <a:ext cx="332740" cy="693420"/>
          </a:xfrm>
          <a:custGeom>
            <a:avLst/>
            <a:gdLst/>
            <a:ahLst/>
            <a:cxnLst/>
            <a:rect l="l" t="t" r="r" b="b"/>
            <a:pathLst>
              <a:path w="332740" h="693419">
                <a:moveTo>
                  <a:pt x="332363" y="0"/>
                </a:moveTo>
                <a:lnTo>
                  <a:pt x="166320" y="0"/>
                </a:lnTo>
                <a:lnTo>
                  <a:pt x="0" y="346818"/>
                </a:lnTo>
                <a:lnTo>
                  <a:pt x="0" y="693212"/>
                </a:lnTo>
                <a:lnTo>
                  <a:pt x="332363" y="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7778512" y="1632705"/>
            <a:ext cx="499109" cy="1040130"/>
          </a:xfrm>
          <a:custGeom>
            <a:avLst/>
            <a:gdLst/>
            <a:ahLst/>
            <a:cxnLst/>
            <a:rect l="l" t="t" r="r" b="b"/>
            <a:pathLst>
              <a:path w="499109" h="1040130">
                <a:moveTo>
                  <a:pt x="498592" y="0"/>
                </a:moveTo>
                <a:lnTo>
                  <a:pt x="332363" y="0"/>
                </a:lnTo>
                <a:lnTo>
                  <a:pt x="0" y="693212"/>
                </a:lnTo>
                <a:lnTo>
                  <a:pt x="0" y="1039683"/>
                </a:lnTo>
                <a:lnTo>
                  <a:pt x="498592" y="0"/>
                </a:lnTo>
                <a:close/>
              </a:path>
            </a:pathLst>
          </a:custGeom>
          <a:solidFill>
            <a:srgbClr val="FFFF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7778512" y="1632705"/>
            <a:ext cx="664845" cy="1386840"/>
          </a:xfrm>
          <a:custGeom>
            <a:avLst/>
            <a:gdLst/>
            <a:ahLst/>
            <a:cxnLst/>
            <a:rect l="l" t="t" r="r" b="b"/>
            <a:pathLst>
              <a:path w="664845" h="1386839">
                <a:moveTo>
                  <a:pt x="664635" y="0"/>
                </a:moveTo>
                <a:lnTo>
                  <a:pt x="498592" y="0"/>
                </a:lnTo>
                <a:lnTo>
                  <a:pt x="0" y="1039683"/>
                </a:lnTo>
                <a:lnTo>
                  <a:pt x="0" y="1386231"/>
                </a:lnTo>
                <a:lnTo>
                  <a:pt x="664635" y="0"/>
                </a:lnTo>
                <a:close/>
              </a:path>
            </a:pathLst>
          </a:custGeom>
          <a:solidFill>
            <a:srgbClr val="FFFF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7778512" y="1632705"/>
            <a:ext cx="830580" cy="1732914"/>
          </a:xfrm>
          <a:custGeom>
            <a:avLst/>
            <a:gdLst/>
            <a:ahLst/>
            <a:cxnLst/>
            <a:rect l="l" t="t" r="r" b="b"/>
            <a:pathLst>
              <a:path w="830579" h="1732914">
                <a:moveTo>
                  <a:pt x="830585" y="0"/>
                </a:moveTo>
                <a:lnTo>
                  <a:pt x="664635" y="0"/>
                </a:lnTo>
                <a:lnTo>
                  <a:pt x="0" y="1386231"/>
                </a:lnTo>
                <a:lnTo>
                  <a:pt x="0" y="1732483"/>
                </a:lnTo>
                <a:lnTo>
                  <a:pt x="830585" y="0"/>
                </a:lnTo>
                <a:close/>
              </a:path>
            </a:pathLst>
          </a:custGeom>
          <a:solidFill>
            <a:srgbClr val="FFFF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7778512" y="1632705"/>
            <a:ext cx="996950" cy="2079625"/>
          </a:xfrm>
          <a:custGeom>
            <a:avLst/>
            <a:gdLst/>
            <a:ahLst/>
            <a:cxnLst/>
            <a:rect l="l" t="t" r="r" b="b"/>
            <a:pathLst>
              <a:path w="996950" h="2079625">
                <a:moveTo>
                  <a:pt x="996906" y="0"/>
                </a:moveTo>
                <a:lnTo>
                  <a:pt x="830585" y="0"/>
                </a:lnTo>
                <a:lnTo>
                  <a:pt x="0" y="1732483"/>
                </a:lnTo>
                <a:lnTo>
                  <a:pt x="0" y="2079250"/>
                </a:lnTo>
                <a:lnTo>
                  <a:pt x="996906" y="0"/>
                </a:lnTo>
                <a:close/>
              </a:path>
            </a:pathLst>
          </a:custGeom>
          <a:solidFill>
            <a:srgbClr val="FFFF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9" name="object 29"/>
          <p:cNvSpPr/>
          <p:nvPr/>
        </p:nvSpPr>
        <p:spPr>
          <a:xfrm>
            <a:off x="7778512" y="1632705"/>
            <a:ext cx="1163320" cy="2425700"/>
          </a:xfrm>
          <a:custGeom>
            <a:avLst/>
            <a:gdLst/>
            <a:ahLst/>
            <a:cxnLst/>
            <a:rect l="l" t="t" r="r" b="b"/>
            <a:pathLst>
              <a:path w="1163320" h="2425700">
                <a:moveTo>
                  <a:pt x="1162949" y="0"/>
                </a:moveTo>
                <a:lnTo>
                  <a:pt x="996906" y="0"/>
                </a:lnTo>
                <a:lnTo>
                  <a:pt x="0" y="2079250"/>
                </a:lnTo>
                <a:lnTo>
                  <a:pt x="0" y="2425567"/>
                </a:lnTo>
                <a:lnTo>
                  <a:pt x="1162949" y="0"/>
                </a:lnTo>
                <a:close/>
              </a:path>
            </a:pathLst>
          </a:custGeom>
          <a:solidFill>
            <a:srgbClr val="FFFF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0" name="object 30"/>
          <p:cNvSpPr/>
          <p:nvPr/>
        </p:nvSpPr>
        <p:spPr>
          <a:xfrm>
            <a:off x="7778512" y="1632705"/>
            <a:ext cx="1253490" cy="2599055"/>
          </a:xfrm>
          <a:custGeom>
            <a:avLst/>
            <a:gdLst/>
            <a:ahLst/>
            <a:cxnLst/>
            <a:rect l="l" t="t" r="r" b="b"/>
            <a:pathLst>
              <a:path w="1253490" h="2599054">
                <a:moveTo>
                  <a:pt x="1253005" y="0"/>
                </a:moveTo>
                <a:lnTo>
                  <a:pt x="1162949" y="0"/>
                </a:lnTo>
                <a:lnTo>
                  <a:pt x="0" y="2425567"/>
                </a:lnTo>
                <a:lnTo>
                  <a:pt x="0" y="2598532"/>
                </a:lnTo>
                <a:lnTo>
                  <a:pt x="83021" y="2598532"/>
                </a:lnTo>
                <a:lnTo>
                  <a:pt x="1253005" y="158837"/>
                </a:lnTo>
                <a:lnTo>
                  <a:pt x="1253005" y="0"/>
                </a:lnTo>
                <a:close/>
              </a:path>
            </a:pathLst>
          </a:custGeom>
          <a:solidFill>
            <a:srgbClr val="FFFF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" name="object 31"/>
          <p:cNvSpPr/>
          <p:nvPr/>
        </p:nvSpPr>
        <p:spPr>
          <a:xfrm>
            <a:off x="7861534" y="1791543"/>
            <a:ext cx="1170305" cy="2440305"/>
          </a:xfrm>
          <a:custGeom>
            <a:avLst/>
            <a:gdLst/>
            <a:ahLst/>
            <a:cxnLst/>
            <a:rect l="l" t="t" r="r" b="b"/>
            <a:pathLst>
              <a:path w="1170304" h="2440304">
                <a:moveTo>
                  <a:pt x="1169983" y="0"/>
                </a:moveTo>
                <a:lnTo>
                  <a:pt x="0" y="2439694"/>
                </a:lnTo>
                <a:lnTo>
                  <a:pt x="166320" y="2439694"/>
                </a:lnTo>
                <a:lnTo>
                  <a:pt x="1169983" y="346352"/>
                </a:lnTo>
                <a:lnTo>
                  <a:pt x="1169983" y="0"/>
                </a:lnTo>
                <a:close/>
              </a:path>
            </a:pathLst>
          </a:custGeom>
          <a:solidFill>
            <a:srgbClr val="FFFFD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object 32"/>
          <p:cNvSpPr/>
          <p:nvPr/>
        </p:nvSpPr>
        <p:spPr>
          <a:xfrm>
            <a:off x="8027854" y="2137895"/>
            <a:ext cx="1003935" cy="2093595"/>
          </a:xfrm>
          <a:custGeom>
            <a:avLst/>
            <a:gdLst/>
            <a:ahLst/>
            <a:cxnLst/>
            <a:rect l="l" t="t" r="r" b="b"/>
            <a:pathLst>
              <a:path w="1003934" h="2093595">
                <a:moveTo>
                  <a:pt x="1003662" y="0"/>
                </a:moveTo>
                <a:lnTo>
                  <a:pt x="0" y="2093342"/>
                </a:lnTo>
                <a:lnTo>
                  <a:pt x="165950" y="2093342"/>
                </a:lnTo>
                <a:lnTo>
                  <a:pt x="1003662" y="346512"/>
                </a:lnTo>
                <a:lnTo>
                  <a:pt x="1003662" y="0"/>
                </a:lnTo>
                <a:close/>
              </a:path>
            </a:pathLst>
          </a:custGeom>
          <a:solidFill>
            <a:srgbClr val="FFFFD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" name="object 33"/>
          <p:cNvSpPr/>
          <p:nvPr/>
        </p:nvSpPr>
        <p:spPr>
          <a:xfrm>
            <a:off x="8193805" y="2484408"/>
            <a:ext cx="838200" cy="1746885"/>
          </a:xfrm>
          <a:custGeom>
            <a:avLst/>
            <a:gdLst/>
            <a:ahLst/>
            <a:cxnLst/>
            <a:rect l="l" t="t" r="r" b="b"/>
            <a:pathLst>
              <a:path w="838200" h="1746885">
                <a:moveTo>
                  <a:pt x="837712" y="0"/>
                </a:moveTo>
                <a:lnTo>
                  <a:pt x="0" y="1746829"/>
                </a:lnTo>
                <a:lnTo>
                  <a:pt x="166320" y="1746829"/>
                </a:lnTo>
                <a:lnTo>
                  <a:pt x="837712" y="346506"/>
                </a:lnTo>
                <a:lnTo>
                  <a:pt x="837712" y="0"/>
                </a:lnTo>
                <a:close/>
              </a:path>
            </a:pathLst>
          </a:custGeom>
          <a:solidFill>
            <a:srgbClr val="FFFFD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" name="object 34"/>
          <p:cNvSpPr/>
          <p:nvPr/>
        </p:nvSpPr>
        <p:spPr>
          <a:xfrm>
            <a:off x="8360126" y="2830914"/>
            <a:ext cx="671830" cy="1400810"/>
          </a:xfrm>
          <a:custGeom>
            <a:avLst/>
            <a:gdLst/>
            <a:ahLst/>
            <a:cxnLst/>
            <a:rect l="l" t="t" r="r" b="b"/>
            <a:pathLst>
              <a:path w="671829" h="1400810">
                <a:moveTo>
                  <a:pt x="671391" y="0"/>
                </a:moveTo>
                <a:lnTo>
                  <a:pt x="0" y="1400323"/>
                </a:lnTo>
                <a:lnTo>
                  <a:pt x="166043" y="1400323"/>
                </a:lnTo>
                <a:lnTo>
                  <a:pt x="671391" y="346473"/>
                </a:lnTo>
                <a:lnTo>
                  <a:pt x="671391" y="0"/>
                </a:lnTo>
                <a:close/>
              </a:path>
            </a:pathLst>
          </a:custGeom>
          <a:solidFill>
            <a:srgbClr val="FFFFD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" name="object 35"/>
          <p:cNvSpPr/>
          <p:nvPr/>
        </p:nvSpPr>
        <p:spPr>
          <a:xfrm>
            <a:off x="8526169" y="3177388"/>
            <a:ext cx="505459" cy="1054100"/>
          </a:xfrm>
          <a:custGeom>
            <a:avLst/>
            <a:gdLst/>
            <a:ahLst/>
            <a:cxnLst/>
            <a:rect l="l" t="t" r="r" b="b"/>
            <a:pathLst>
              <a:path w="505459" h="1054100">
                <a:moveTo>
                  <a:pt x="505348" y="0"/>
                </a:moveTo>
                <a:lnTo>
                  <a:pt x="0" y="1053850"/>
                </a:lnTo>
                <a:lnTo>
                  <a:pt x="166228" y="1053850"/>
                </a:lnTo>
                <a:lnTo>
                  <a:pt x="505348" y="346546"/>
                </a:lnTo>
                <a:lnTo>
                  <a:pt x="505348" y="0"/>
                </a:lnTo>
                <a:close/>
              </a:path>
            </a:pathLst>
          </a:custGeom>
          <a:solidFill>
            <a:srgbClr val="FFFF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" name="object 36"/>
          <p:cNvSpPr/>
          <p:nvPr/>
        </p:nvSpPr>
        <p:spPr>
          <a:xfrm>
            <a:off x="8692397" y="3523934"/>
            <a:ext cx="339725" cy="707390"/>
          </a:xfrm>
          <a:custGeom>
            <a:avLst/>
            <a:gdLst/>
            <a:ahLst/>
            <a:cxnLst/>
            <a:rect l="l" t="t" r="r" b="b"/>
            <a:pathLst>
              <a:path w="339725" h="707389">
                <a:moveTo>
                  <a:pt x="339120" y="0"/>
                </a:moveTo>
                <a:lnTo>
                  <a:pt x="0" y="707304"/>
                </a:lnTo>
                <a:lnTo>
                  <a:pt x="166043" y="707304"/>
                </a:lnTo>
                <a:lnTo>
                  <a:pt x="339120" y="346370"/>
                </a:lnTo>
                <a:lnTo>
                  <a:pt x="339120" y="0"/>
                </a:lnTo>
                <a:close/>
              </a:path>
            </a:pathLst>
          </a:custGeom>
          <a:solidFill>
            <a:srgbClr val="FFFF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" name="object 37"/>
          <p:cNvSpPr/>
          <p:nvPr/>
        </p:nvSpPr>
        <p:spPr>
          <a:xfrm>
            <a:off x="8858440" y="3870304"/>
            <a:ext cx="173355" cy="361315"/>
          </a:xfrm>
          <a:custGeom>
            <a:avLst/>
            <a:gdLst/>
            <a:ahLst/>
            <a:cxnLst/>
            <a:rect l="l" t="t" r="r" b="b"/>
            <a:pathLst>
              <a:path w="173354" h="361314">
                <a:moveTo>
                  <a:pt x="173077" y="0"/>
                </a:moveTo>
                <a:lnTo>
                  <a:pt x="0" y="360934"/>
                </a:lnTo>
                <a:lnTo>
                  <a:pt x="166228" y="360934"/>
                </a:lnTo>
                <a:lnTo>
                  <a:pt x="173077" y="346649"/>
                </a:lnTo>
                <a:lnTo>
                  <a:pt x="173077" y="0"/>
                </a:lnTo>
                <a:close/>
              </a:path>
            </a:pathLst>
          </a:custGeom>
          <a:solidFill>
            <a:srgbClr val="FFFF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8" name="object 38"/>
          <p:cNvSpPr/>
          <p:nvPr/>
        </p:nvSpPr>
        <p:spPr>
          <a:xfrm>
            <a:off x="6660683" y="1743570"/>
            <a:ext cx="0" cy="2383790"/>
          </a:xfrm>
          <a:custGeom>
            <a:avLst/>
            <a:gdLst/>
            <a:ahLst/>
            <a:cxnLst/>
            <a:rect l="l" t="t" r="r" b="b"/>
            <a:pathLst>
              <a:path w="0" h="2383790">
                <a:moveTo>
                  <a:pt x="0" y="0"/>
                </a:moveTo>
                <a:lnTo>
                  <a:pt x="0" y="2383634"/>
                </a:lnTo>
              </a:path>
            </a:pathLst>
          </a:custGeom>
          <a:ln w="48406">
            <a:solidFill>
              <a:srgbClr val="E0B4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" name="object 39"/>
          <p:cNvSpPr/>
          <p:nvPr/>
        </p:nvSpPr>
        <p:spPr>
          <a:xfrm>
            <a:off x="5958054" y="1767801"/>
            <a:ext cx="727075" cy="0"/>
          </a:xfrm>
          <a:custGeom>
            <a:avLst/>
            <a:gdLst/>
            <a:ahLst/>
            <a:cxnLst/>
            <a:rect l="l" t="t" r="r" b="b"/>
            <a:pathLst>
              <a:path w="727075" h="0">
                <a:moveTo>
                  <a:pt x="0" y="0"/>
                </a:moveTo>
                <a:lnTo>
                  <a:pt x="726831" y="0"/>
                </a:lnTo>
              </a:path>
            </a:pathLst>
          </a:custGeom>
          <a:ln w="48462">
            <a:solidFill>
              <a:srgbClr val="97799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" name="object 40"/>
          <p:cNvSpPr/>
          <p:nvPr/>
        </p:nvSpPr>
        <p:spPr>
          <a:xfrm>
            <a:off x="5958054" y="1792042"/>
            <a:ext cx="678815" cy="152400"/>
          </a:xfrm>
          <a:custGeom>
            <a:avLst/>
            <a:gdLst/>
            <a:ahLst/>
            <a:cxnLst/>
            <a:rect l="l" t="t" r="r" b="b"/>
            <a:pathLst>
              <a:path w="678815" h="152400">
                <a:moveTo>
                  <a:pt x="0" y="152394"/>
                </a:moveTo>
                <a:lnTo>
                  <a:pt x="678398" y="152394"/>
                </a:lnTo>
                <a:lnTo>
                  <a:pt x="678398" y="0"/>
                </a:lnTo>
                <a:lnTo>
                  <a:pt x="0" y="0"/>
                </a:lnTo>
                <a:lnTo>
                  <a:pt x="0" y="152394"/>
                </a:lnTo>
                <a:close/>
              </a:path>
            </a:pathLst>
          </a:custGeom>
          <a:solidFill>
            <a:srgbClr val="FF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" name="object 41"/>
          <p:cNvSpPr/>
          <p:nvPr/>
        </p:nvSpPr>
        <p:spPr>
          <a:xfrm>
            <a:off x="5958054" y="1944455"/>
            <a:ext cx="678815" cy="159385"/>
          </a:xfrm>
          <a:custGeom>
            <a:avLst/>
            <a:gdLst/>
            <a:ahLst/>
            <a:cxnLst/>
            <a:rect l="l" t="t" r="r" b="b"/>
            <a:pathLst>
              <a:path w="678815" h="159385">
                <a:moveTo>
                  <a:pt x="0" y="159308"/>
                </a:moveTo>
                <a:lnTo>
                  <a:pt x="678398" y="159308"/>
                </a:lnTo>
                <a:lnTo>
                  <a:pt x="678398" y="0"/>
                </a:lnTo>
                <a:lnTo>
                  <a:pt x="0" y="0"/>
                </a:lnTo>
                <a:lnTo>
                  <a:pt x="0" y="159308"/>
                </a:lnTo>
                <a:close/>
              </a:path>
            </a:pathLst>
          </a:custGeom>
          <a:solidFill>
            <a:srgbClr val="FF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" name="object 42"/>
          <p:cNvSpPr/>
          <p:nvPr/>
        </p:nvSpPr>
        <p:spPr>
          <a:xfrm>
            <a:off x="5958054" y="2103727"/>
            <a:ext cx="678815" cy="153035"/>
          </a:xfrm>
          <a:custGeom>
            <a:avLst/>
            <a:gdLst/>
            <a:ahLst/>
            <a:cxnLst/>
            <a:rect l="l" t="t" r="r" b="b"/>
            <a:pathLst>
              <a:path w="678815" h="153035">
                <a:moveTo>
                  <a:pt x="0" y="152625"/>
                </a:moveTo>
                <a:lnTo>
                  <a:pt x="678398" y="152625"/>
                </a:lnTo>
                <a:lnTo>
                  <a:pt x="678398" y="0"/>
                </a:lnTo>
                <a:lnTo>
                  <a:pt x="0" y="0"/>
                </a:lnTo>
                <a:lnTo>
                  <a:pt x="0" y="152625"/>
                </a:lnTo>
                <a:close/>
              </a:path>
            </a:pathLst>
          </a:custGeom>
          <a:solidFill>
            <a:srgbClr val="FFCD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" name="object 43"/>
          <p:cNvSpPr/>
          <p:nvPr/>
        </p:nvSpPr>
        <p:spPr>
          <a:xfrm>
            <a:off x="5958054" y="2256371"/>
            <a:ext cx="678815" cy="159385"/>
          </a:xfrm>
          <a:custGeom>
            <a:avLst/>
            <a:gdLst/>
            <a:ahLst/>
            <a:cxnLst/>
            <a:rect l="l" t="t" r="r" b="b"/>
            <a:pathLst>
              <a:path w="678815" h="159385">
                <a:moveTo>
                  <a:pt x="0" y="159308"/>
                </a:moveTo>
                <a:lnTo>
                  <a:pt x="678398" y="159308"/>
                </a:lnTo>
                <a:lnTo>
                  <a:pt x="678398" y="0"/>
                </a:lnTo>
                <a:lnTo>
                  <a:pt x="0" y="0"/>
                </a:lnTo>
                <a:lnTo>
                  <a:pt x="0" y="159308"/>
                </a:lnTo>
                <a:close/>
              </a:path>
            </a:pathLst>
          </a:custGeom>
          <a:solidFill>
            <a:srgbClr val="FFCD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4" name="object 44"/>
          <p:cNvSpPr/>
          <p:nvPr/>
        </p:nvSpPr>
        <p:spPr>
          <a:xfrm>
            <a:off x="5958054" y="2415690"/>
            <a:ext cx="678815" cy="152400"/>
          </a:xfrm>
          <a:custGeom>
            <a:avLst/>
            <a:gdLst/>
            <a:ahLst/>
            <a:cxnLst/>
            <a:rect l="l" t="t" r="r" b="b"/>
            <a:pathLst>
              <a:path w="678815" h="152400">
                <a:moveTo>
                  <a:pt x="0" y="152394"/>
                </a:moveTo>
                <a:lnTo>
                  <a:pt x="678398" y="152394"/>
                </a:lnTo>
                <a:lnTo>
                  <a:pt x="678398" y="0"/>
                </a:lnTo>
                <a:lnTo>
                  <a:pt x="0" y="0"/>
                </a:lnTo>
                <a:lnTo>
                  <a:pt x="0" y="152394"/>
                </a:lnTo>
                <a:close/>
              </a:path>
            </a:pathLst>
          </a:custGeom>
          <a:solidFill>
            <a:srgbClr val="FFCE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5" name="object 45"/>
          <p:cNvSpPr/>
          <p:nvPr/>
        </p:nvSpPr>
        <p:spPr>
          <a:xfrm>
            <a:off x="5958054" y="2568057"/>
            <a:ext cx="678815" cy="160020"/>
          </a:xfrm>
          <a:custGeom>
            <a:avLst/>
            <a:gdLst/>
            <a:ahLst/>
            <a:cxnLst/>
            <a:rect l="l" t="t" r="r" b="b"/>
            <a:pathLst>
              <a:path w="678815" h="160019">
                <a:moveTo>
                  <a:pt x="0" y="159539"/>
                </a:moveTo>
                <a:lnTo>
                  <a:pt x="678398" y="159539"/>
                </a:lnTo>
                <a:lnTo>
                  <a:pt x="678398" y="0"/>
                </a:lnTo>
                <a:lnTo>
                  <a:pt x="0" y="0"/>
                </a:lnTo>
                <a:lnTo>
                  <a:pt x="0" y="159539"/>
                </a:lnTo>
                <a:close/>
              </a:path>
            </a:pathLst>
          </a:custGeom>
          <a:solidFill>
            <a:srgbClr val="FFD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" name="object 46"/>
          <p:cNvSpPr/>
          <p:nvPr/>
        </p:nvSpPr>
        <p:spPr>
          <a:xfrm>
            <a:off x="5958054" y="2727606"/>
            <a:ext cx="678815" cy="152400"/>
          </a:xfrm>
          <a:custGeom>
            <a:avLst/>
            <a:gdLst/>
            <a:ahLst/>
            <a:cxnLst/>
            <a:rect l="l" t="t" r="r" b="b"/>
            <a:pathLst>
              <a:path w="678815" h="152400">
                <a:moveTo>
                  <a:pt x="0" y="152394"/>
                </a:moveTo>
                <a:lnTo>
                  <a:pt x="678398" y="152394"/>
                </a:lnTo>
                <a:lnTo>
                  <a:pt x="678398" y="0"/>
                </a:lnTo>
                <a:lnTo>
                  <a:pt x="0" y="0"/>
                </a:lnTo>
                <a:lnTo>
                  <a:pt x="0" y="152394"/>
                </a:lnTo>
                <a:close/>
              </a:path>
            </a:pathLst>
          </a:custGeom>
          <a:solidFill>
            <a:srgbClr val="FFD1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" name="object 47"/>
          <p:cNvSpPr/>
          <p:nvPr/>
        </p:nvSpPr>
        <p:spPr>
          <a:xfrm>
            <a:off x="5958054" y="2880019"/>
            <a:ext cx="678815" cy="159385"/>
          </a:xfrm>
          <a:custGeom>
            <a:avLst/>
            <a:gdLst/>
            <a:ahLst/>
            <a:cxnLst/>
            <a:rect l="l" t="t" r="r" b="b"/>
            <a:pathLst>
              <a:path w="678815" h="159385">
                <a:moveTo>
                  <a:pt x="0" y="159308"/>
                </a:moveTo>
                <a:lnTo>
                  <a:pt x="678398" y="159308"/>
                </a:lnTo>
                <a:lnTo>
                  <a:pt x="678398" y="0"/>
                </a:lnTo>
                <a:lnTo>
                  <a:pt x="0" y="0"/>
                </a:lnTo>
                <a:lnTo>
                  <a:pt x="0" y="159308"/>
                </a:lnTo>
                <a:close/>
              </a:path>
            </a:pathLst>
          </a:custGeom>
          <a:solidFill>
            <a:srgbClr val="FFD2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" name="object 48"/>
          <p:cNvSpPr/>
          <p:nvPr/>
        </p:nvSpPr>
        <p:spPr>
          <a:xfrm>
            <a:off x="5958054" y="3039245"/>
            <a:ext cx="678815" cy="152400"/>
          </a:xfrm>
          <a:custGeom>
            <a:avLst/>
            <a:gdLst/>
            <a:ahLst/>
            <a:cxnLst/>
            <a:rect l="l" t="t" r="r" b="b"/>
            <a:pathLst>
              <a:path w="678815" h="152400">
                <a:moveTo>
                  <a:pt x="0" y="152394"/>
                </a:moveTo>
                <a:lnTo>
                  <a:pt x="678398" y="152394"/>
                </a:lnTo>
                <a:lnTo>
                  <a:pt x="678398" y="0"/>
                </a:lnTo>
                <a:lnTo>
                  <a:pt x="0" y="0"/>
                </a:lnTo>
                <a:lnTo>
                  <a:pt x="0" y="152394"/>
                </a:lnTo>
                <a:close/>
              </a:path>
            </a:pathLst>
          </a:custGeom>
          <a:solidFill>
            <a:srgbClr val="FFD3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" name="object 49"/>
          <p:cNvSpPr/>
          <p:nvPr/>
        </p:nvSpPr>
        <p:spPr>
          <a:xfrm>
            <a:off x="5958054" y="3191705"/>
            <a:ext cx="678815" cy="160020"/>
          </a:xfrm>
          <a:custGeom>
            <a:avLst/>
            <a:gdLst/>
            <a:ahLst/>
            <a:cxnLst/>
            <a:rect l="l" t="t" r="r" b="b"/>
            <a:pathLst>
              <a:path w="678815" h="160020">
                <a:moveTo>
                  <a:pt x="0" y="159539"/>
                </a:moveTo>
                <a:lnTo>
                  <a:pt x="678398" y="159539"/>
                </a:lnTo>
                <a:lnTo>
                  <a:pt x="678398" y="0"/>
                </a:lnTo>
                <a:lnTo>
                  <a:pt x="0" y="0"/>
                </a:lnTo>
                <a:lnTo>
                  <a:pt x="0" y="159539"/>
                </a:lnTo>
                <a:close/>
              </a:path>
            </a:pathLst>
          </a:custGeom>
          <a:solidFill>
            <a:srgbClr val="FFD5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" name="object 50"/>
          <p:cNvSpPr/>
          <p:nvPr/>
        </p:nvSpPr>
        <p:spPr>
          <a:xfrm>
            <a:off x="5958054" y="3351254"/>
            <a:ext cx="678815" cy="152400"/>
          </a:xfrm>
          <a:custGeom>
            <a:avLst/>
            <a:gdLst/>
            <a:ahLst/>
            <a:cxnLst/>
            <a:rect l="l" t="t" r="r" b="b"/>
            <a:pathLst>
              <a:path w="678815" h="152400">
                <a:moveTo>
                  <a:pt x="0" y="152394"/>
                </a:moveTo>
                <a:lnTo>
                  <a:pt x="678398" y="152394"/>
                </a:lnTo>
                <a:lnTo>
                  <a:pt x="678398" y="0"/>
                </a:lnTo>
                <a:lnTo>
                  <a:pt x="0" y="0"/>
                </a:lnTo>
                <a:lnTo>
                  <a:pt x="0" y="152394"/>
                </a:lnTo>
                <a:close/>
              </a:path>
            </a:pathLst>
          </a:custGeom>
          <a:solidFill>
            <a:srgbClr val="FFD6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" name="object 51"/>
          <p:cNvSpPr/>
          <p:nvPr/>
        </p:nvSpPr>
        <p:spPr>
          <a:xfrm>
            <a:off x="5958054" y="3503575"/>
            <a:ext cx="678815" cy="159385"/>
          </a:xfrm>
          <a:custGeom>
            <a:avLst/>
            <a:gdLst/>
            <a:ahLst/>
            <a:cxnLst/>
            <a:rect l="l" t="t" r="r" b="b"/>
            <a:pathLst>
              <a:path w="678815" h="159385">
                <a:moveTo>
                  <a:pt x="0" y="159308"/>
                </a:moveTo>
                <a:lnTo>
                  <a:pt x="678398" y="159308"/>
                </a:lnTo>
                <a:lnTo>
                  <a:pt x="678398" y="0"/>
                </a:lnTo>
                <a:lnTo>
                  <a:pt x="0" y="0"/>
                </a:lnTo>
                <a:lnTo>
                  <a:pt x="0" y="159308"/>
                </a:lnTo>
                <a:close/>
              </a:path>
            </a:pathLst>
          </a:custGeom>
          <a:solidFill>
            <a:srgbClr val="FFD7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" name="object 52"/>
          <p:cNvSpPr/>
          <p:nvPr/>
        </p:nvSpPr>
        <p:spPr>
          <a:xfrm>
            <a:off x="5958054" y="3662893"/>
            <a:ext cx="678815" cy="152400"/>
          </a:xfrm>
          <a:custGeom>
            <a:avLst/>
            <a:gdLst/>
            <a:ahLst/>
            <a:cxnLst/>
            <a:rect l="l" t="t" r="r" b="b"/>
            <a:pathLst>
              <a:path w="678815" h="152400">
                <a:moveTo>
                  <a:pt x="0" y="152394"/>
                </a:moveTo>
                <a:lnTo>
                  <a:pt x="678398" y="152394"/>
                </a:lnTo>
                <a:lnTo>
                  <a:pt x="678398" y="0"/>
                </a:lnTo>
                <a:lnTo>
                  <a:pt x="0" y="0"/>
                </a:lnTo>
                <a:lnTo>
                  <a:pt x="0" y="152394"/>
                </a:lnTo>
                <a:close/>
              </a:path>
            </a:pathLst>
          </a:custGeom>
          <a:solidFill>
            <a:srgbClr val="FFD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" name="object 53"/>
          <p:cNvSpPr/>
          <p:nvPr/>
        </p:nvSpPr>
        <p:spPr>
          <a:xfrm>
            <a:off x="5958054" y="3815353"/>
            <a:ext cx="678815" cy="160020"/>
          </a:xfrm>
          <a:custGeom>
            <a:avLst/>
            <a:gdLst/>
            <a:ahLst/>
            <a:cxnLst/>
            <a:rect l="l" t="t" r="r" b="b"/>
            <a:pathLst>
              <a:path w="678815" h="160020">
                <a:moveTo>
                  <a:pt x="0" y="159539"/>
                </a:moveTo>
                <a:lnTo>
                  <a:pt x="678398" y="159539"/>
                </a:lnTo>
                <a:lnTo>
                  <a:pt x="678398" y="0"/>
                </a:lnTo>
                <a:lnTo>
                  <a:pt x="0" y="0"/>
                </a:lnTo>
                <a:lnTo>
                  <a:pt x="0" y="159539"/>
                </a:lnTo>
                <a:close/>
              </a:path>
            </a:pathLst>
          </a:custGeom>
          <a:solidFill>
            <a:srgbClr val="FFD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" name="object 54"/>
          <p:cNvSpPr/>
          <p:nvPr/>
        </p:nvSpPr>
        <p:spPr>
          <a:xfrm>
            <a:off x="5958054" y="3974809"/>
            <a:ext cx="678815" cy="152400"/>
          </a:xfrm>
          <a:custGeom>
            <a:avLst/>
            <a:gdLst/>
            <a:ahLst/>
            <a:cxnLst/>
            <a:rect l="l" t="t" r="r" b="b"/>
            <a:pathLst>
              <a:path w="678815" h="152400">
                <a:moveTo>
                  <a:pt x="0" y="152394"/>
                </a:moveTo>
                <a:lnTo>
                  <a:pt x="678398" y="152394"/>
                </a:lnTo>
                <a:lnTo>
                  <a:pt x="678398" y="0"/>
                </a:lnTo>
                <a:lnTo>
                  <a:pt x="0" y="0"/>
                </a:lnTo>
                <a:lnTo>
                  <a:pt x="0" y="152394"/>
                </a:lnTo>
                <a:close/>
              </a:path>
            </a:pathLst>
          </a:custGeom>
          <a:solidFill>
            <a:srgbClr val="FFDA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" name="object 55"/>
          <p:cNvSpPr txBox="1"/>
          <p:nvPr/>
        </p:nvSpPr>
        <p:spPr>
          <a:xfrm>
            <a:off x="6052280" y="2284711"/>
            <a:ext cx="534670" cy="1301115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26034" marR="5080" indent="-13970">
              <a:lnSpc>
                <a:spcPts val="2070"/>
              </a:lnSpc>
            </a:pPr>
            <a:r>
              <a:rPr dirty="0" sz="1750" spc="-15" b="1">
                <a:solidFill>
                  <a:srgbClr val="053CE8"/>
                </a:solidFill>
                <a:latin typeface="Times New Roman"/>
                <a:cs typeface="Times New Roman"/>
              </a:rPr>
              <a:t>Net</a:t>
            </a:r>
            <a:r>
              <a:rPr dirty="0" sz="1750" spc="-45" b="1">
                <a:solidFill>
                  <a:srgbClr val="053CE8"/>
                </a:solidFill>
                <a:latin typeface="Times New Roman"/>
                <a:cs typeface="Times New Roman"/>
              </a:rPr>
              <a:t> </a:t>
            </a:r>
            <a:r>
              <a:rPr dirty="0" sz="1750" spc="-5" b="1">
                <a:solidFill>
                  <a:srgbClr val="053CE8"/>
                </a:solidFill>
                <a:latin typeface="Times New Roman"/>
                <a:cs typeface="Times New Roman"/>
              </a:rPr>
              <a:t>Financial </a:t>
            </a:r>
            <a:r>
              <a:rPr dirty="0" sz="1750" spc="-5" b="1">
                <a:solidFill>
                  <a:srgbClr val="053CE8"/>
                </a:solidFill>
                <a:latin typeface="Times New Roman"/>
                <a:cs typeface="Times New Roman"/>
              </a:rPr>
              <a:t> </a:t>
            </a:r>
            <a:r>
              <a:rPr dirty="0" sz="1750" spc="-20" b="1">
                <a:solidFill>
                  <a:srgbClr val="053CE8"/>
                </a:solidFill>
                <a:latin typeface="Times New Roman"/>
                <a:cs typeface="Times New Roman"/>
              </a:rPr>
              <a:t>Assets</a:t>
            </a:r>
            <a:r>
              <a:rPr dirty="0" sz="1750" spc="-70" b="1">
                <a:solidFill>
                  <a:srgbClr val="053CE8"/>
                </a:solidFill>
                <a:latin typeface="Times New Roman"/>
                <a:cs typeface="Times New Roman"/>
              </a:rPr>
              <a:t> </a:t>
            </a:r>
            <a:r>
              <a:rPr dirty="0" sz="1750" spc="-5" b="1">
                <a:solidFill>
                  <a:srgbClr val="053CE8"/>
                </a:solidFill>
                <a:latin typeface="Times New Roman"/>
                <a:cs typeface="Times New Roman"/>
              </a:rPr>
              <a:t>(NFA)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56" name="object 56"/>
          <p:cNvSpPr/>
          <p:nvPr/>
        </p:nvSpPr>
        <p:spPr>
          <a:xfrm>
            <a:off x="8892963" y="1687999"/>
            <a:ext cx="0" cy="1088390"/>
          </a:xfrm>
          <a:custGeom>
            <a:avLst/>
            <a:gdLst/>
            <a:ahLst/>
            <a:cxnLst/>
            <a:rect l="l" t="t" r="r" b="b"/>
            <a:pathLst>
              <a:path w="0" h="1088389">
                <a:moveTo>
                  <a:pt x="0" y="0"/>
                </a:moveTo>
                <a:lnTo>
                  <a:pt x="0" y="1087968"/>
                </a:lnTo>
              </a:path>
            </a:pathLst>
          </a:custGeom>
          <a:ln w="55347">
            <a:solidFill>
              <a:srgbClr val="E0868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7" name="object 57"/>
          <p:cNvSpPr/>
          <p:nvPr/>
        </p:nvSpPr>
        <p:spPr>
          <a:xfrm>
            <a:off x="7882543" y="1712323"/>
            <a:ext cx="1038225" cy="0"/>
          </a:xfrm>
          <a:custGeom>
            <a:avLst/>
            <a:gdLst/>
            <a:ahLst/>
            <a:cxnLst/>
            <a:rect l="l" t="t" r="r" b="b"/>
            <a:pathLst>
              <a:path w="1038225" h="0">
                <a:moveTo>
                  <a:pt x="0" y="0"/>
                </a:moveTo>
                <a:lnTo>
                  <a:pt x="1038093" y="0"/>
                </a:lnTo>
              </a:path>
            </a:pathLst>
          </a:custGeom>
          <a:ln w="48647">
            <a:solidFill>
              <a:srgbClr val="975B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8" name="object 58"/>
          <p:cNvSpPr/>
          <p:nvPr/>
        </p:nvSpPr>
        <p:spPr>
          <a:xfrm>
            <a:off x="7882543" y="1736667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" name="object 59"/>
          <p:cNvSpPr/>
          <p:nvPr/>
        </p:nvSpPr>
        <p:spPr>
          <a:xfrm>
            <a:off x="7882543" y="1757430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" name="object 60"/>
          <p:cNvSpPr/>
          <p:nvPr/>
        </p:nvSpPr>
        <p:spPr>
          <a:xfrm>
            <a:off x="7882543" y="1771283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" name="object 61"/>
          <p:cNvSpPr/>
          <p:nvPr/>
        </p:nvSpPr>
        <p:spPr>
          <a:xfrm>
            <a:off x="7882543" y="179204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" name="object 62"/>
          <p:cNvSpPr/>
          <p:nvPr/>
        </p:nvSpPr>
        <p:spPr>
          <a:xfrm>
            <a:off x="7882543" y="1805807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" name="object 63"/>
          <p:cNvSpPr/>
          <p:nvPr/>
        </p:nvSpPr>
        <p:spPr>
          <a:xfrm>
            <a:off x="7882543" y="1826570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" name="object 64"/>
          <p:cNvSpPr/>
          <p:nvPr/>
        </p:nvSpPr>
        <p:spPr>
          <a:xfrm>
            <a:off x="7882543" y="1840470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0980"/>
                </a:moveTo>
                <a:lnTo>
                  <a:pt x="982745" y="20980"/>
                </a:lnTo>
                <a:lnTo>
                  <a:pt x="982745" y="0"/>
                </a:lnTo>
                <a:lnTo>
                  <a:pt x="0" y="0"/>
                </a:lnTo>
                <a:lnTo>
                  <a:pt x="0" y="20980"/>
                </a:lnTo>
                <a:close/>
              </a:path>
            </a:pathLst>
          </a:custGeom>
          <a:solidFill>
            <a:srgbClr val="FF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5" name="object 65"/>
          <p:cNvSpPr/>
          <p:nvPr/>
        </p:nvSpPr>
        <p:spPr>
          <a:xfrm>
            <a:off x="7882543" y="1861371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6" name="object 66"/>
          <p:cNvSpPr/>
          <p:nvPr/>
        </p:nvSpPr>
        <p:spPr>
          <a:xfrm>
            <a:off x="7882543" y="1875224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7" name="object 67"/>
          <p:cNvSpPr/>
          <p:nvPr/>
        </p:nvSpPr>
        <p:spPr>
          <a:xfrm>
            <a:off x="7882543" y="1895988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" name="object 68"/>
          <p:cNvSpPr/>
          <p:nvPr/>
        </p:nvSpPr>
        <p:spPr>
          <a:xfrm>
            <a:off x="7882543" y="1909841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9E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" name="object 69"/>
          <p:cNvSpPr/>
          <p:nvPr/>
        </p:nvSpPr>
        <p:spPr>
          <a:xfrm>
            <a:off x="7882543" y="1930611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" name="object 70"/>
          <p:cNvSpPr/>
          <p:nvPr/>
        </p:nvSpPr>
        <p:spPr>
          <a:xfrm>
            <a:off x="7882543" y="195128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" name="object 71"/>
          <p:cNvSpPr/>
          <p:nvPr/>
        </p:nvSpPr>
        <p:spPr>
          <a:xfrm>
            <a:off x="7882543" y="1965181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0980"/>
                </a:moveTo>
                <a:lnTo>
                  <a:pt x="982745" y="20980"/>
                </a:lnTo>
                <a:lnTo>
                  <a:pt x="982745" y="0"/>
                </a:lnTo>
                <a:lnTo>
                  <a:pt x="0" y="0"/>
                </a:lnTo>
                <a:lnTo>
                  <a:pt x="0" y="20980"/>
                </a:lnTo>
                <a:close/>
              </a:path>
            </a:pathLst>
          </a:custGeom>
          <a:solidFill>
            <a:srgbClr val="FFA0A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2" name="object 72"/>
          <p:cNvSpPr/>
          <p:nvPr/>
        </p:nvSpPr>
        <p:spPr>
          <a:xfrm>
            <a:off x="7882543" y="198617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A1A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3" name="object 73"/>
          <p:cNvSpPr/>
          <p:nvPr/>
        </p:nvSpPr>
        <p:spPr>
          <a:xfrm>
            <a:off x="7882543" y="1999936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A2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4" name="object 74"/>
          <p:cNvSpPr/>
          <p:nvPr/>
        </p:nvSpPr>
        <p:spPr>
          <a:xfrm>
            <a:off x="7882543" y="202069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A3A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5" name="object 75"/>
          <p:cNvSpPr/>
          <p:nvPr/>
        </p:nvSpPr>
        <p:spPr>
          <a:xfrm>
            <a:off x="7882543" y="2034552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A4A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" name="object 76"/>
          <p:cNvSpPr/>
          <p:nvPr/>
        </p:nvSpPr>
        <p:spPr>
          <a:xfrm>
            <a:off x="7882543" y="205531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A7A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" name="object 77"/>
          <p:cNvSpPr/>
          <p:nvPr/>
        </p:nvSpPr>
        <p:spPr>
          <a:xfrm>
            <a:off x="7882543" y="2069168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A8A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8" name="object 78"/>
          <p:cNvSpPr/>
          <p:nvPr/>
        </p:nvSpPr>
        <p:spPr>
          <a:xfrm>
            <a:off x="7882543" y="2089931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A9A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9" name="object 79"/>
          <p:cNvSpPr/>
          <p:nvPr/>
        </p:nvSpPr>
        <p:spPr>
          <a:xfrm>
            <a:off x="7882543" y="2103738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0980"/>
                </a:moveTo>
                <a:lnTo>
                  <a:pt x="982745" y="20980"/>
                </a:lnTo>
                <a:lnTo>
                  <a:pt x="982745" y="0"/>
                </a:lnTo>
                <a:lnTo>
                  <a:pt x="0" y="0"/>
                </a:lnTo>
                <a:lnTo>
                  <a:pt x="0" y="20980"/>
                </a:lnTo>
                <a:close/>
              </a:path>
            </a:pathLst>
          </a:custGeom>
          <a:solidFill>
            <a:srgbClr val="FFAB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0" name="object 80"/>
          <p:cNvSpPr/>
          <p:nvPr/>
        </p:nvSpPr>
        <p:spPr>
          <a:xfrm>
            <a:off x="7882543" y="212473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1" name="object 81"/>
          <p:cNvSpPr/>
          <p:nvPr/>
        </p:nvSpPr>
        <p:spPr>
          <a:xfrm>
            <a:off x="7882543" y="2138493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ADA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2" name="object 82"/>
          <p:cNvSpPr/>
          <p:nvPr/>
        </p:nvSpPr>
        <p:spPr>
          <a:xfrm>
            <a:off x="7882543" y="2159263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AFA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3" name="object 83"/>
          <p:cNvSpPr/>
          <p:nvPr/>
        </p:nvSpPr>
        <p:spPr>
          <a:xfrm>
            <a:off x="7882543" y="2180026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B0B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4" name="object 84"/>
          <p:cNvSpPr/>
          <p:nvPr/>
        </p:nvSpPr>
        <p:spPr>
          <a:xfrm>
            <a:off x="7882543" y="2193879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B3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5" name="object 85"/>
          <p:cNvSpPr/>
          <p:nvPr/>
        </p:nvSpPr>
        <p:spPr>
          <a:xfrm>
            <a:off x="7882543" y="2214596"/>
            <a:ext cx="982980" cy="14604"/>
          </a:xfrm>
          <a:custGeom>
            <a:avLst/>
            <a:gdLst/>
            <a:ahLst/>
            <a:cxnLst/>
            <a:rect l="l" t="t" r="r" b="b"/>
            <a:pathLst>
              <a:path w="982979" h="14605">
                <a:moveTo>
                  <a:pt x="0" y="14063"/>
                </a:moveTo>
                <a:lnTo>
                  <a:pt x="982745" y="14063"/>
                </a:lnTo>
                <a:lnTo>
                  <a:pt x="982745" y="0"/>
                </a:lnTo>
                <a:lnTo>
                  <a:pt x="0" y="0"/>
                </a:lnTo>
                <a:lnTo>
                  <a:pt x="0" y="14063"/>
                </a:lnTo>
                <a:close/>
              </a:path>
            </a:pathLst>
          </a:custGeom>
          <a:solidFill>
            <a:srgbClr val="FFB5B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6" name="object 86"/>
          <p:cNvSpPr/>
          <p:nvPr/>
        </p:nvSpPr>
        <p:spPr>
          <a:xfrm>
            <a:off x="7882543" y="2228680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B6B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7" name="object 87"/>
          <p:cNvSpPr/>
          <p:nvPr/>
        </p:nvSpPr>
        <p:spPr>
          <a:xfrm>
            <a:off x="7882543" y="2249444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8" name="object 88"/>
          <p:cNvSpPr/>
          <p:nvPr/>
        </p:nvSpPr>
        <p:spPr>
          <a:xfrm>
            <a:off x="7882543" y="2263297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9" name="object 89"/>
          <p:cNvSpPr/>
          <p:nvPr/>
        </p:nvSpPr>
        <p:spPr>
          <a:xfrm>
            <a:off x="7882543" y="2283968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BAB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0" name="object 90"/>
          <p:cNvSpPr/>
          <p:nvPr/>
        </p:nvSpPr>
        <p:spPr>
          <a:xfrm>
            <a:off x="7882543" y="2297821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BCB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1" name="object 91"/>
          <p:cNvSpPr/>
          <p:nvPr/>
        </p:nvSpPr>
        <p:spPr>
          <a:xfrm>
            <a:off x="7882543" y="2318584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BDB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2" name="object 92"/>
          <p:cNvSpPr/>
          <p:nvPr/>
        </p:nvSpPr>
        <p:spPr>
          <a:xfrm>
            <a:off x="7882543" y="2332391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0980"/>
                </a:moveTo>
                <a:lnTo>
                  <a:pt x="982745" y="20980"/>
                </a:lnTo>
                <a:lnTo>
                  <a:pt x="982745" y="0"/>
                </a:lnTo>
                <a:lnTo>
                  <a:pt x="0" y="0"/>
                </a:lnTo>
                <a:lnTo>
                  <a:pt x="0" y="20980"/>
                </a:lnTo>
                <a:close/>
              </a:path>
            </a:pathLst>
          </a:custGeom>
          <a:solidFill>
            <a:srgbClr val="FFC0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3" name="object 93"/>
          <p:cNvSpPr/>
          <p:nvPr/>
        </p:nvSpPr>
        <p:spPr>
          <a:xfrm>
            <a:off x="7882543" y="2353391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C1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4" name="object 94"/>
          <p:cNvSpPr/>
          <p:nvPr/>
        </p:nvSpPr>
        <p:spPr>
          <a:xfrm>
            <a:off x="7882543" y="237415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C3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5" name="object 95"/>
          <p:cNvSpPr/>
          <p:nvPr/>
        </p:nvSpPr>
        <p:spPr>
          <a:xfrm>
            <a:off x="7882543" y="2388008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C4C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6" name="object 96"/>
          <p:cNvSpPr/>
          <p:nvPr/>
        </p:nvSpPr>
        <p:spPr>
          <a:xfrm>
            <a:off x="7882543" y="2408771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7" name="object 97"/>
          <p:cNvSpPr/>
          <p:nvPr/>
        </p:nvSpPr>
        <p:spPr>
          <a:xfrm>
            <a:off x="7882543" y="2422532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8" name="object 98"/>
          <p:cNvSpPr/>
          <p:nvPr/>
        </p:nvSpPr>
        <p:spPr>
          <a:xfrm>
            <a:off x="7882543" y="244329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9" name="object 99"/>
          <p:cNvSpPr/>
          <p:nvPr/>
        </p:nvSpPr>
        <p:spPr>
          <a:xfrm>
            <a:off x="7882543" y="245719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0980"/>
                </a:moveTo>
                <a:lnTo>
                  <a:pt x="982745" y="20980"/>
                </a:lnTo>
                <a:lnTo>
                  <a:pt x="982745" y="0"/>
                </a:lnTo>
                <a:lnTo>
                  <a:pt x="0" y="0"/>
                </a:lnTo>
                <a:lnTo>
                  <a:pt x="0" y="20980"/>
                </a:lnTo>
                <a:close/>
              </a:path>
            </a:pathLst>
          </a:custGeom>
          <a:solidFill>
            <a:srgbClr val="FF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0" name="object 100"/>
          <p:cNvSpPr/>
          <p:nvPr/>
        </p:nvSpPr>
        <p:spPr>
          <a:xfrm>
            <a:off x="7882543" y="2478096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1" name="object 101"/>
          <p:cNvSpPr/>
          <p:nvPr/>
        </p:nvSpPr>
        <p:spPr>
          <a:xfrm>
            <a:off x="7882543" y="2491949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CAC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2" name="object 102"/>
          <p:cNvSpPr/>
          <p:nvPr/>
        </p:nvSpPr>
        <p:spPr>
          <a:xfrm>
            <a:off x="7882543" y="251271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3" name="object 103"/>
          <p:cNvSpPr/>
          <p:nvPr/>
        </p:nvSpPr>
        <p:spPr>
          <a:xfrm>
            <a:off x="7882543" y="2526565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4" name="object 104"/>
          <p:cNvSpPr/>
          <p:nvPr/>
        </p:nvSpPr>
        <p:spPr>
          <a:xfrm>
            <a:off x="7882543" y="254732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5" name="object 105"/>
          <p:cNvSpPr/>
          <p:nvPr/>
        </p:nvSpPr>
        <p:spPr>
          <a:xfrm>
            <a:off x="7882543" y="2561089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CE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6" name="object 106"/>
          <p:cNvSpPr/>
          <p:nvPr/>
        </p:nvSpPr>
        <p:spPr>
          <a:xfrm>
            <a:off x="7882543" y="2581905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0980"/>
                </a:moveTo>
                <a:lnTo>
                  <a:pt x="982745" y="20980"/>
                </a:lnTo>
                <a:lnTo>
                  <a:pt x="982745" y="0"/>
                </a:lnTo>
                <a:lnTo>
                  <a:pt x="0" y="0"/>
                </a:lnTo>
                <a:lnTo>
                  <a:pt x="0" y="20980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7" name="object 107"/>
          <p:cNvSpPr/>
          <p:nvPr/>
        </p:nvSpPr>
        <p:spPr>
          <a:xfrm>
            <a:off x="7882543" y="260289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8" name="object 108"/>
          <p:cNvSpPr/>
          <p:nvPr/>
        </p:nvSpPr>
        <p:spPr>
          <a:xfrm>
            <a:off x="7882543" y="2616660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9" name="object 109"/>
          <p:cNvSpPr/>
          <p:nvPr/>
        </p:nvSpPr>
        <p:spPr>
          <a:xfrm>
            <a:off x="7882543" y="263742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0" name="object 110"/>
          <p:cNvSpPr/>
          <p:nvPr/>
        </p:nvSpPr>
        <p:spPr>
          <a:xfrm>
            <a:off x="7882543" y="2651276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1" name="object 111"/>
          <p:cNvSpPr/>
          <p:nvPr/>
        </p:nvSpPr>
        <p:spPr>
          <a:xfrm>
            <a:off x="7882543" y="2672040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2" name="object 112"/>
          <p:cNvSpPr/>
          <p:nvPr/>
        </p:nvSpPr>
        <p:spPr>
          <a:xfrm>
            <a:off x="7882543" y="2685893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3" name="object 113"/>
          <p:cNvSpPr/>
          <p:nvPr/>
        </p:nvSpPr>
        <p:spPr>
          <a:xfrm>
            <a:off x="7882543" y="2706564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4" name="object 114"/>
          <p:cNvSpPr/>
          <p:nvPr/>
        </p:nvSpPr>
        <p:spPr>
          <a:xfrm>
            <a:off x="7882543" y="2720463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0980"/>
                </a:moveTo>
                <a:lnTo>
                  <a:pt x="982745" y="20980"/>
                </a:lnTo>
                <a:lnTo>
                  <a:pt x="982745" y="0"/>
                </a:lnTo>
                <a:lnTo>
                  <a:pt x="0" y="0"/>
                </a:lnTo>
                <a:lnTo>
                  <a:pt x="0" y="20980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5" name="object 115"/>
          <p:cNvSpPr/>
          <p:nvPr/>
        </p:nvSpPr>
        <p:spPr>
          <a:xfrm>
            <a:off x="7882543" y="274145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6" name="object 116"/>
          <p:cNvSpPr/>
          <p:nvPr/>
        </p:nvSpPr>
        <p:spPr>
          <a:xfrm>
            <a:off x="7882543" y="2755218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7" name="object 117"/>
          <p:cNvSpPr txBox="1"/>
          <p:nvPr/>
        </p:nvSpPr>
        <p:spPr>
          <a:xfrm rot="18960000">
            <a:off x="7817976" y="2039405"/>
            <a:ext cx="934012" cy="1866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470"/>
              </a:lnSpc>
            </a:pPr>
            <a:r>
              <a:rPr dirty="0" sz="1450" spc="-70" b="1">
                <a:solidFill>
                  <a:srgbClr val="042AA3"/>
                </a:solidFill>
                <a:latin typeface="Times New Roman"/>
                <a:cs typeface="Times New Roman"/>
              </a:rPr>
              <a:t>De</a:t>
            </a:r>
            <a:r>
              <a:rPr dirty="0" baseline="1915" sz="2175" spc="-104" b="1">
                <a:solidFill>
                  <a:srgbClr val="042AA3"/>
                </a:solidFill>
                <a:latin typeface="Times New Roman"/>
                <a:cs typeface="Times New Roman"/>
              </a:rPr>
              <a:t>bthol</a:t>
            </a:r>
            <a:r>
              <a:rPr dirty="0" baseline="3831" sz="2175" spc="-104" b="1">
                <a:solidFill>
                  <a:srgbClr val="042AA3"/>
                </a:solidFill>
                <a:latin typeface="Times New Roman"/>
                <a:cs typeface="Times New Roman"/>
              </a:rPr>
              <a:t>ders</a:t>
            </a:r>
            <a:endParaRPr baseline="3831" sz="2175">
              <a:latin typeface="Times New Roman"/>
              <a:cs typeface="Times New Roman"/>
            </a:endParaRPr>
          </a:p>
        </p:txBody>
      </p:sp>
      <p:sp>
        <p:nvSpPr>
          <p:cNvPr id="118" name="object 118"/>
          <p:cNvSpPr txBox="1"/>
          <p:nvPr/>
        </p:nvSpPr>
        <p:spPr>
          <a:xfrm rot="18960000">
            <a:off x="8157922" y="2194721"/>
            <a:ext cx="565936" cy="1866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470"/>
              </a:lnSpc>
            </a:pPr>
            <a:r>
              <a:rPr dirty="0" sz="1450" spc="-30" b="1">
                <a:solidFill>
                  <a:srgbClr val="042AA3"/>
                </a:solidFill>
                <a:latin typeface="Times New Roman"/>
                <a:cs typeface="Times New Roman"/>
              </a:rPr>
              <a:t>or</a:t>
            </a:r>
            <a:r>
              <a:rPr dirty="0" sz="1450" spc="-204" b="1">
                <a:solidFill>
                  <a:srgbClr val="042AA3"/>
                </a:solidFill>
                <a:latin typeface="Times New Roman"/>
                <a:cs typeface="Times New Roman"/>
              </a:rPr>
              <a:t> </a:t>
            </a:r>
            <a:r>
              <a:rPr dirty="0" baseline="1915" sz="2175" spc="-97" b="1">
                <a:solidFill>
                  <a:srgbClr val="042AA3"/>
                </a:solidFill>
                <a:latin typeface="Times New Roman"/>
                <a:cs typeface="Times New Roman"/>
              </a:rPr>
              <a:t>debt</a:t>
            </a:r>
            <a:endParaRPr baseline="1915" sz="2175">
              <a:latin typeface="Times New Roman"/>
              <a:cs typeface="Times New Roman"/>
            </a:endParaRPr>
          </a:p>
        </p:txBody>
      </p:sp>
      <p:sp>
        <p:nvSpPr>
          <p:cNvPr id="119" name="object 119"/>
          <p:cNvSpPr txBox="1"/>
          <p:nvPr/>
        </p:nvSpPr>
        <p:spPr>
          <a:xfrm rot="18960000">
            <a:off x="8334202" y="2343254"/>
            <a:ext cx="539650" cy="1866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470"/>
              </a:lnSpc>
            </a:pPr>
            <a:r>
              <a:rPr dirty="0" sz="1450" spc="-65" b="1">
                <a:solidFill>
                  <a:srgbClr val="042AA3"/>
                </a:solidFill>
                <a:latin typeface="Times New Roman"/>
                <a:cs typeface="Times New Roman"/>
              </a:rPr>
              <a:t>issu</a:t>
            </a:r>
            <a:r>
              <a:rPr dirty="0" baseline="1915" sz="2175" spc="-97" b="1">
                <a:solidFill>
                  <a:srgbClr val="042AA3"/>
                </a:solidFill>
                <a:latin typeface="Times New Roman"/>
                <a:cs typeface="Times New Roman"/>
              </a:rPr>
              <a:t>ers</a:t>
            </a:r>
            <a:endParaRPr baseline="1915" sz="2175">
              <a:latin typeface="Times New Roman"/>
              <a:cs typeface="Times New Roman"/>
            </a:endParaRPr>
          </a:p>
        </p:txBody>
      </p:sp>
      <p:sp>
        <p:nvSpPr>
          <p:cNvPr id="120" name="object 120"/>
          <p:cNvSpPr/>
          <p:nvPr/>
        </p:nvSpPr>
        <p:spPr>
          <a:xfrm>
            <a:off x="8892963" y="3094807"/>
            <a:ext cx="0" cy="1088390"/>
          </a:xfrm>
          <a:custGeom>
            <a:avLst/>
            <a:gdLst/>
            <a:ahLst/>
            <a:cxnLst/>
            <a:rect l="l" t="t" r="r" b="b"/>
            <a:pathLst>
              <a:path w="0" h="1088389">
                <a:moveTo>
                  <a:pt x="0" y="0"/>
                </a:moveTo>
                <a:lnTo>
                  <a:pt x="0" y="1087783"/>
                </a:lnTo>
              </a:path>
            </a:pathLst>
          </a:custGeom>
          <a:ln w="55347">
            <a:solidFill>
              <a:srgbClr val="E0868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1" name="object 121"/>
          <p:cNvSpPr/>
          <p:nvPr/>
        </p:nvSpPr>
        <p:spPr>
          <a:xfrm>
            <a:off x="7882543" y="3119038"/>
            <a:ext cx="1038225" cy="0"/>
          </a:xfrm>
          <a:custGeom>
            <a:avLst/>
            <a:gdLst/>
            <a:ahLst/>
            <a:cxnLst/>
            <a:rect l="l" t="t" r="r" b="b"/>
            <a:pathLst>
              <a:path w="1038225" h="0">
                <a:moveTo>
                  <a:pt x="0" y="0"/>
                </a:moveTo>
                <a:lnTo>
                  <a:pt x="1038093" y="0"/>
                </a:lnTo>
              </a:path>
            </a:pathLst>
          </a:custGeom>
          <a:ln w="48462">
            <a:solidFill>
              <a:srgbClr val="975B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2" name="object 122"/>
          <p:cNvSpPr/>
          <p:nvPr/>
        </p:nvSpPr>
        <p:spPr>
          <a:xfrm>
            <a:off x="7882543" y="3143290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3" name="object 123"/>
          <p:cNvSpPr/>
          <p:nvPr/>
        </p:nvSpPr>
        <p:spPr>
          <a:xfrm>
            <a:off x="7882543" y="316405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4" name="object 124"/>
          <p:cNvSpPr/>
          <p:nvPr/>
        </p:nvSpPr>
        <p:spPr>
          <a:xfrm>
            <a:off x="7882543" y="3177814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5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5" name="object 125"/>
          <p:cNvSpPr/>
          <p:nvPr/>
        </p:nvSpPr>
        <p:spPr>
          <a:xfrm>
            <a:off x="7882543" y="319857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6" name="object 126"/>
          <p:cNvSpPr/>
          <p:nvPr/>
        </p:nvSpPr>
        <p:spPr>
          <a:xfrm>
            <a:off x="7882543" y="3212384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0980"/>
                </a:moveTo>
                <a:lnTo>
                  <a:pt x="982745" y="20980"/>
                </a:lnTo>
                <a:lnTo>
                  <a:pt x="982745" y="0"/>
                </a:lnTo>
                <a:lnTo>
                  <a:pt x="0" y="0"/>
                </a:lnTo>
                <a:lnTo>
                  <a:pt x="0" y="20980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7" name="object 127"/>
          <p:cNvSpPr/>
          <p:nvPr/>
        </p:nvSpPr>
        <p:spPr>
          <a:xfrm>
            <a:off x="7882543" y="3233378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69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8" name="object 128"/>
          <p:cNvSpPr/>
          <p:nvPr/>
        </p:nvSpPr>
        <p:spPr>
          <a:xfrm>
            <a:off x="7882543" y="3247231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9" name="object 129"/>
          <p:cNvSpPr/>
          <p:nvPr/>
        </p:nvSpPr>
        <p:spPr>
          <a:xfrm>
            <a:off x="7882543" y="326799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0" name="object 130"/>
          <p:cNvSpPr/>
          <p:nvPr/>
        </p:nvSpPr>
        <p:spPr>
          <a:xfrm>
            <a:off x="7882543" y="3281848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1" name="object 131"/>
          <p:cNvSpPr/>
          <p:nvPr/>
        </p:nvSpPr>
        <p:spPr>
          <a:xfrm>
            <a:off x="7882543" y="3302611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2" name="object 132"/>
          <p:cNvSpPr/>
          <p:nvPr/>
        </p:nvSpPr>
        <p:spPr>
          <a:xfrm>
            <a:off x="7882543" y="3316371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9E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3" name="object 133"/>
          <p:cNvSpPr/>
          <p:nvPr/>
        </p:nvSpPr>
        <p:spPr>
          <a:xfrm>
            <a:off x="7882543" y="3337188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0980"/>
                </a:moveTo>
                <a:lnTo>
                  <a:pt x="982745" y="20980"/>
                </a:lnTo>
                <a:lnTo>
                  <a:pt x="982745" y="0"/>
                </a:lnTo>
                <a:lnTo>
                  <a:pt x="0" y="0"/>
                </a:lnTo>
                <a:lnTo>
                  <a:pt x="0" y="20980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4" name="object 134"/>
          <p:cNvSpPr/>
          <p:nvPr/>
        </p:nvSpPr>
        <p:spPr>
          <a:xfrm>
            <a:off x="7882543" y="335808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5" name="object 135"/>
          <p:cNvSpPr/>
          <p:nvPr/>
        </p:nvSpPr>
        <p:spPr>
          <a:xfrm>
            <a:off x="7882543" y="3371943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A0A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6" name="object 136"/>
          <p:cNvSpPr/>
          <p:nvPr/>
        </p:nvSpPr>
        <p:spPr>
          <a:xfrm>
            <a:off x="7882543" y="3392706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A1A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7" name="object 137"/>
          <p:cNvSpPr/>
          <p:nvPr/>
        </p:nvSpPr>
        <p:spPr>
          <a:xfrm>
            <a:off x="7882543" y="3406559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A2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8" name="object 138"/>
          <p:cNvSpPr/>
          <p:nvPr/>
        </p:nvSpPr>
        <p:spPr>
          <a:xfrm>
            <a:off x="7882543" y="342732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A3A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9" name="object 139"/>
          <p:cNvSpPr/>
          <p:nvPr/>
        </p:nvSpPr>
        <p:spPr>
          <a:xfrm>
            <a:off x="7882543" y="3441175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A4A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0" name="object 140"/>
          <p:cNvSpPr/>
          <p:nvPr/>
        </p:nvSpPr>
        <p:spPr>
          <a:xfrm>
            <a:off x="7882543" y="3461892"/>
            <a:ext cx="982980" cy="14604"/>
          </a:xfrm>
          <a:custGeom>
            <a:avLst/>
            <a:gdLst/>
            <a:ahLst/>
            <a:cxnLst/>
            <a:rect l="l" t="t" r="r" b="b"/>
            <a:pathLst>
              <a:path w="982979" h="14604">
                <a:moveTo>
                  <a:pt x="0" y="14063"/>
                </a:moveTo>
                <a:lnTo>
                  <a:pt x="982745" y="14063"/>
                </a:lnTo>
                <a:lnTo>
                  <a:pt x="982745" y="0"/>
                </a:lnTo>
                <a:lnTo>
                  <a:pt x="0" y="0"/>
                </a:lnTo>
                <a:lnTo>
                  <a:pt x="0" y="14063"/>
                </a:lnTo>
                <a:close/>
              </a:path>
            </a:pathLst>
          </a:custGeom>
          <a:solidFill>
            <a:srgbClr val="FFA7A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1" name="object 141"/>
          <p:cNvSpPr/>
          <p:nvPr/>
        </p:nvSpPr>
        <p:spPr>
          <a:xfrm>
            <a:off x="7882543" y="3475976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A8A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2" name="object 142"/>
          <p:cNvSpPr/>
          <p:nvPr/>
        </p:nvSpPr>
        <p:spPr>
          <a:xfrm>
            <a:off x="7882543" y="3496647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A9A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3" name="object 143"/>
          <p:cNvSpPr/>
          <p:nvPr/>
        </p:nvSpPr>
        <p:spPr>
          <a:xfrm>
            <a:off x="7882543" y="3510500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AB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4" name="object 144"/>
          <p:cNvSpPr/>
          <p:nvPr/>
        </p:nvSpPr>
        <p:spPr>
          <a:xfrm>
            <a:off x="7882543" y="353126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5" name="object 145"/>
          <p:cNvSpPr/>
          <p:nvPr/>
        </p:nvSpPr>
        <p:spPr>
          <a:xfrm>
            <a:off x="7882543" y="3545116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ADA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6" name="object 146"/>
          <p:cNvSpPr/>
          <p:nvPr/>
        </p:nvSpPr>
        <p:spPr>
          <a:xfrm>
            <a:off x="7882543" y="3565886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AFA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7" name="object 147"/>
          <p:cNvSpPr/>
          <p:nvPr/>
        </p:nvSpPr>
        <p:spPr>
          <a:xfrm>
            <a:off x="7882543" y="3586603"/>
            <a:ext cx="982980" cy="14604"/>
          </a:xfrm>
          <a:custGeom>
            <a:avLst/>
            <a:gdLst/>
            <a:ahLst/>
            <a:cxnLst/>
            <a:rect l="l" t="t" r="r" b="b"/>
            <a:pathLst>
              <a:path w="982979" h="14604">
                <a:moveTo>
                  <a:pt x="0" y="14063"/>
                </a:moveTo>
                <a:lnTo>
                  <a:pt x="982745" y="14063"/>
                </a:lnTo>
                <a:lnTo>
                  <a:pt x="982745" y="0"/>
                </a:lnTo>
                <a:lnTo>
                  <a:pt x="0" y="0"/>
                </a:lnTo>
                <a:lnTo>
                  <a:pt x="0" y="14063"/>
                </a:lnTo>
                <a:close/>
              </a:path>
            </a:pathLst>
          </a:custGeom>
          <a:solidFill>
            <a:srgbClr val="FFB0B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8" name="object 148"/>
          <p:cNvSpPr/>
          <p:nvPr/>
        </p:nvSpPr>
        <p:spPr>
          <a:xfrm>
            <a:off x="7882543" y="3600687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B3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9" name="object 149"/>
          <p:cNvSpPr/>
          <p:nvPr/>
        </p:nvSpPr>
        <p:spPr>
          <a:xfrm>
            <a:off x="7882543" y="3621451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B5B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0" name="object 150"/>
          <p:cNvSpPr/>
          <p:nvPr/>
        </p:nvSpPr>
        <p:spPr>
          <a:xfrm>
            <a:off x="7882543" y="3635211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B6B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1" name="object 151"/>
          <p:cNvSpPr/>
          <p:nvPr/>
        </p:nvSpPr>
        <p:spPr>
          <a:xfrm>
            <a:off x="7882543" y="3655974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2" name="object 152"/>
          <p:cNvSpPr/>
          <p:nvPr/>
        </p:nvSpPr>
        <p:spPr>
          <a:xfrm>
            <a:off x="7882543" y="3669827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3" name="object 153"/>
          <p:cNvSpPr/>
          <p:nvPr/>
        </p:nvSpPr>
        <p:spPr>
          <a:xfrm>
            <a:off x="7882543" y="3690591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BAB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4" name="object 154"/>
          <p:cNvSpPr/>
          <p:nvPr/>
        </p:nvSpPr>
        <p:spPr>
          <a:xfrm>
            <a:off x="7882543" y="3704399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0979"/>
                </a:moveTo>
                <a:lnTo>
                  <a:pt x="982745" y="20979"/>
                </a:lnTo>
                <a:lnTo>
                  <a:pt x="982745" y="0"/>
                </a:lnTo>
                <a:lnTo>
                  <a:pt x="0" y="0"/>
                </a:lnTo>
                <a:lnTo>
                  <a:pt x="0" y="20979"/>
                </a:lnTo>
                <a:close/>
              </a:path>
            </a:pathLst>
          </a:custGeom>
          <a:solidFill>
            <a:srgbClr val="FFBCB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5" name="object 155"/>
          <p:cNvSpPr/>
          <p:nvPr/>
        </p:nvSpPr>
        <p:spPr>
          <a:xfrm>
            <a:off x="7882543" y="372539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BDB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6" name="object 156"/>
          <p:cNvSpPr/>
          <p:nvPr/>
        </p:nvSpPr>
        <p:spPr>
          <a:xfrm>
            <a:off x="7882543" y="3739245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C0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7" name="object 157"/>
          <p:cNvSpPr/>
          <p:nvPr/>
        </p:nvSpPr>
        <p:spPr>
          <a:xfrm>
            <a:off x="7882543" y="3760015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C1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8" name="object 158"/>
          <p:cNvSpPr/>
          <p:nvPr/>
        </p:nvSpPr>
        <p:spPr>
          <a:xfrm>
            <a:off x="7882543" y="3780685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C3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59" name="object 159"/>
          <p:cNvSpPr/>
          <p:nvPr/>
        </p:nvSpPr>
        <p:spPr>
          <a:xfrm>
            <a:off x="7882543" y="3794538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C4C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0" name="object 160"/>
          <p:cNvSpPr/>
          <p:nvPr/>
        </p:nvSpPr>
        <p:spPr>
          <a:xfrm>
            <a:off x="7882543" y="381530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1" name="object 161"/>
          <p:cNvSpPr/>
          <p:nvPr/>
        </p:nvSpPr>
        <p:spPr>
          <a:xfrm>
            <a:off x="7882543" y="3829110"/>
            <a:ext cx="982980" cy="21590"/>
          </a:xfrm>
          <a:custGeom>
            <a:avLst/>
            <a:gdLst/>
            <a:ahLst/>
            <a:cxnLst/>
            <a:rect l="l" t="t" r="r" b="b"/>
            <a:pathLst>
              <a:path w="982979" h="21589">
                <a:moveTo>
                  <a:pt x="0" y="20979"/>
                </a:moveTo>
                <a:lnTo>
                  <a:pt x="982745" y="20979"/>
                </a:lnTo>
                <a:lnTo>
                  <a:pt x="982745" y="0"/>
                </a:lnTo>
                <a:lnTo>
                  <a:pt x="0" y="0"/>
                </a:lnTo>
                <a:lnTo>
                  <a:pt x="0" y="20979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2" name="object 162"/>
          <p:cNvSpPr/>
          <p:nvPr/>
        </p:nvSpPr>
        <p:spPr>
          <a:xfrm>
            <a:off x="7882543" y="385010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3" name="object 163"/>
          <p:cNvSpPr/>
          <p:nvPr/>
        </p:nvSpPr>
        <p:spPr>
          <a:xfrm>
            <a:off x="7882543" y="3863956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4" name="object 164"/>
          <p:cNvSpPr/>
          <p:nvPr/>
        </p:nvSpPr>
        <p:spPr>
          <a:xfrm>
            <a:off x="7882543" y="3884719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5" name="object 165"/>
          <p:cNvSpPr/>
          <p:nvPr/>
        </p:nvSpPr>
        <p:spPr>
          <a:xfrm>
            <a:off x="7882543" y="3898572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CAC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6" name="object 166"/>
          <p:cNvSpPr/>
          <p:nvPr/>
        </p:nvSpPr>
        <p:spPr>
          <a:xfrm>
            <a:off x="7882543" y="3919243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7" name="object 167"/>
          <p:cNvSpPr/>
          <p:nvPr/>
        </p:nvSpPr>
        <p:spPr>
          <a:xfrm>
            <a:off x="7882543" y="3933096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8" name="object 168"/>
          <p:cNvSpPr/>
          <p:nvPr/>
        </p:nvSpPr>
        <p:spPr>
          <a:xfrm>
            <a:off x="7882543" y="3953906"/>
            <a:ext cx="982980" cy="14604"/>
          </a:xfrm>
          <a:custGeom>
            <a:avLst/>
            <a:gdLst/>
            <a:ahLst/>
            <a:cxnLst/>
            <a:rect l="l" t="t" r="r" b="b"/>
            <a:pathLst>
              <a:path w="982979" h="14604">
                <a:moveTo>
                  <a:pt x="0" y="14063"/>
                </a:moveTo>
                <a:lnTo>
                  <a:pt x="982745" y="14063"/>
                </a:lnTo>
                <a:lnTo>
                  <a:pt x="982745" y="0"/>
                </a:lnTo>
                <a:lnTo>
                  <a:pt x="0" y="0"/>
                </a:lnTo>
                <a:lnTo>
                  <a:pt x="0" y="14063"/>
                </a:lnTo>
                <a:close/>
              </a:path>
            </a:pathLst>
          </a:custGeom>
          <a:solidFill>
            <a:srgbClr val="FF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69" name="object 169"/>
          <p:cNvSpPr/>
          <p:nvPr/>
        </p:nvSpPr>
        <p:spPr>
          <a:xfrm>
            <a:off x="7882543" y="3967897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CE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0" name="object 170"/>
          <p:cNvSpPr/>
          <p:nvPr/>
        </p:nvSpPr>
        <p:spPr>
          <a:xfrm>
            <a:off x="7882543" y="3988667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1" name="object 171"/>
          <p:cNvSpPr/>
          <p:nvPr/>
        </p:nvSpPr>
        <p:spPr>
          <a:xfrm>
            <a:off x="7882543" y="4009430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2" name="object 172"/>
          <p:cNvSpPr/>
          <p:nvPr/>
        </p:nvSpPr>
        <p:spPr>
          <a:xfrm>
            <a:off x="7882543" y="4023283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3" name="object 173"/>
          <p:cNvSpPr/>
          <p:nvPr/>
        </p:nvSpPr>
        <p:spPr>
          <a:xfrm>
            <a:off x="7882543" y="4044046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4" name="object 174"/>
          <p:cNvSpPr/>
          <p:nvPr/>
        </p:nvSpPr>
        <p:spPr>
          <a:xfrm>
            <a:off x="7882543" y="4057807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5" name="object 175"/>
          <p:cNvSpPr/>
          <p:nvPr/>
        </p:nvSpPr>
        <p:spPr>
          <a:xfrm>
            <a:off x="7882543" y="4078617"/>
            <a:ext cx="982980" cy="14604"/>
          </a:xfrm>
          <a:custGeom>
            <a:avLst/>
            <a:gdLst/>
            <a:ahLst/>
            <a:cxnLst/>
            <a:rect l="l" t="t" r="r" b="b"/>
            <a:pathLst>
              <a:path w="982979" h="14604">
                <a:moveTo>
                  <a:pt x="0" y="14063"/>
                </a:moveTo>
                <a:lnTo>
                  <a:pt x="982745" y="14063"/>
                </a:lnTo>
                <a:lnTo>
                  <a:pt x="982745" y="0"/>
                </a:lnTo>
                <a:lnTo>
                  <a:pt x="0" y="0"/>
                </a:lnTo>
                <a:lnTo>
                  <a:pt x="0" y="14063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6" name="object 176"/>
          <p:cNvSpPr/>
          <p:nvPr/>
        </p:nvSpPr>
        <p:spPr>
          <a:xfrm>
            <a:off x="7882543" y="4092700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7" name="object 177"/>
          <p:cNvSpPr/>
          <p:nvPr/>
        </p:nvSpPr>
        <p:spPr>
          <a:xfrm>
            <a:off x="7882543" y="4113372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8" name="object 178"/>
          <p:cNvSpPr/>
          <p:nvPr/>
        </p:nvSpPr>
        <p:spPr>
          <a:xfrm>
            <a:off x="7882543" y="4127225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9" name="object 179"/>
          <p:cNvSpPr/>
          <p:nvPr/>
        </p:nvSpPr>
        <p:spPr>
          <a:xfrm>
            <a:off x="7882543" y="4147988"/>
            <a:ext cx="982980" cy="13970"/>
          </a:xfrm>
          <a:custGeom>
            <a:avLst/>
            <a:gdLst/>
            <a:ahLst/>
            <a:cxnLst/>
            <a:rect l="l" t="t" r="r" b="b"/>
            <a:pathLst>
              <a:path w="982979" h="13970">
                <a:moveTo>
                  <a:pt x="0" y="13832"/>
                </a:moveTo>
                <a:lnTo>
                  <a:pt x="982745" y="13832"/>
                </a:lnTo>
                <a:lnTo>
                  <a:pt x="982745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0" name="object 180"/>
          <p:cNvSpPr/>
          <p:nvPr/>
        </p:nvSpPr>
        <p:spPr>
          <a:xfrm>
            <a:off x="7882543" y="4161841"/>
            <a:ext cx="982980" cy="20955"/>
          </a:xfrm>
          <a:custGeom>
            <a:avLst/>
            <a:gdLst/>
            <a:ahLst/>
            <a:cxnLst/>
            <a:rect l="l" t="t" r="r" b="b"/>
            <a:pathLst>
              <a:path w="982979" h="20954">
                <a:moveTo>
                  <a:pt x="0" y="20749"/>
                </a:moveTo>
                <a:lnTo>
                  <a:pt x="982745" y="20749"/>
                </a:lnTo>
                <a:lnTo>
                  <a:pt x="982745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1" name="object 181"/>
          <p:cNvSpPr txBox="1"/>
          <p:nvPr/>
        </p:nvSpPr>
        <p:spPr>
          <a:xfrm rot="18960000">
            <a:off x="7960430" y="3491490"/>
            <a:ext cx="902561" cy="1663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310"/>
              </a:lnSpc>
            </a:pPr>
            <a:r>
              <a:rPr dirty="0" sz="1300" spc="-65" b="1">
                <a:solidFill>
                  <a:srgbClr val="042AA3"/>
                </a:solidFill>
                <a:latin typeface="Times New Roman"/>
                <a:cs typeface="Times New Roman"/>
              </a:rPr>
              <a:t>Sha</a:t>
            </a:r>
            <a:r>
              <a:rPr dirty="0" baseline="2136" sz="1950" spc="-97" b="1">
                <a:solidFill>
                  <a:srgbClr val="042AA3"/>
                </a:solidFill>
                <a:latin typeface="Times New Roman"/>
                <a:cs typeface="Times New Roman"/>
              </a:rPr>
              <a:t>rehol</a:t>
            </a:r>
            <a:r>
              <a:rPr dirty="0" baseline="4273" sz="1950" spc="-97" b="1">
                <a:solidFill>
                  <a:srgbClr val="042AA3"/>
                </a:solidFill>
                <a:latin typeface="Times New Roman"/>
                <a:cs typeface="Times New Roman"/>
              </a:rPr>
              <a:t>ders</a:t>
            </a:r>
            <a:endParaRPr baseline="4273" sz="1950">
              <a:latin typeface="Times New Roman"/>
              <a:cs typeface="Times New Roman"/>
            </a:endParaRPr>
          </a:p>
        </p:txBody>
      </p:sp>
      <p:sp>
        <p:nvSpPr>
          <p:cNvPr id="182" name="object 182"/>
          <p:cNvSpPr/>
          <p:nvPr/>
        </p:nvSpPr>
        <p:spPr>
          <a:xfrm>
            <a:off x="5141259" y="1528764"/>
            <a:ext cx="1038860" cy="0"/>
          </a:xfrm>
          <a:custGeom>
            <a:avLst/>
            <a:gdLst/>
            <a:ahLst/>
            <a:cxnLst/>
            <a:rect l="l" t="t" r="r" b="b"/>
            <a:pathLst>
              <a:path w="1038860" h="0">
                <a:moveTo>
                  <a:pt x="0" y="0"/>
                </a:moveTo>
                <a:lnTo>
                  <a:pt x="1038370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3" name="object 183"/>
          <p:cNvSpPr/>
          <p:nvPr/>
        </p:nvSpPr>
        <p:spPr>
          <a:xfrm>
            <a:off x="5141259" y="1216755"/>
            <a:ext cx="1038860" cy="0"/>
          </a:xfrm>
          <a:custGeom>
            <a:avLst/>
            <a:gdLst/>
            <a:ahLst/>
            <a:cxnLst/>
            <a:rect l="l" t="t" r="r" b="b"/>
            <a:pathLst>
              <a:path w="1038860" h="0">
                <a:moveTo>
                  <a:pt x="0" y="0"/>
                </a:moveTo>
                <a:lnTo>
                  <a:pt x="1038370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4" name="object 184"/>
          <p:cNvSpPr txBox="1"/>
          <p:nvPr/>
        </p:nvSpPr>
        <p:spPr>
          <a:xfrm>
            <a:off x="5246196" y="1245983"/>
            <a:ext cx="654685" cy="2247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00" spc="-25" b="1">
                <a:latin typeface="Times New Roman"/>
                <a:cs typeface="Times New Roman"/>
              </a:rPr>
              <a:t>The</a:t>
            </a:r>
            <a:r>
              <a:rPr dirty="0" sz="1300" spc="5" b="1">
                <a:latin typeface="Times New Roman"/>
                <a:cs typeface="Times New Roman"/>
              </a:rPr>
              <a:t> </a:t>
            </a:r>
            <a:r>
              <a:rPr dirty="0" sz="1300" spc="-5" b="1">
                <a:latin typeface="Times New Roman"/>
                <a:cs typeface="Times New Roman"/>
              </a:rPr>
              <a:t>firm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185" name="object 185"/>
          <p:cNvSpPr/>
          <p:nvPr/>
        </p:nvSpPr>
        <p:spPr>
          <a:xfrm>
            <a:off x="5141259" y="1528764"/>
            <a:ext cx="1038860" cy="0"/>
          </a:xfrm>
          <a:custGeom>
            <a:avLst/>
            <a:gdLst/>
            <a:ahLst/>
            <a:cxnLst/>
            <a:rect l="l" t="t" r="r" b="b"/>
            <a:pathLst>
              <a:path w="1038860" h="0">
                <a:moveTo>
                  <a:pt x="0" y="0"/>
                </a:moveTo>
                <a:lnTo>
                  <a:pt x="1038370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6" name="object 186"/>
          <p:cNvSpPr/>
          <p:nvPr/>
        </p:nvSpPr>
        <p:spPr>
          <a:xfrm>
            <a:off x="5141259" y="1216755"/>
            <a:ext cx="1038860" cy="0"/>
          </a:xfrm>
          <a:custGeom>
            <a:avLst/>
            <a:gdLst/>
            <a:ahLst/>
            <a:cxnLst/>
            <a:rect l="l" t="t" r="r" b="b"/>
            <a:pathLst>
              <a:path w="1038860" h="0">
                <a:moveTo>
                  <a:pt x="0" y="0"/>
                </a:moveTo>
                <a:lnTo>
                  <a:pt x="1038370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7" name="object 187"/>
          <p:cNvSpPr/>
          <p:nvPr/>
        </p:nvSpPr>
        <p:spPr>
          <a:xfrm>
            <a:off x="6864998" y="2221552"/>
            <a:ext cx="48895" cy="139065"/>
          </a:xfrm>
          <a:custGeom>
            <a:avLst/>
            <a:gdLst/>
            <a:ahLst/>
            <a:cxnLst/>
            <a:rect l="l" t="t" r="r" b="b"/>
            <a:pathLst>
              <a:path w="48895" h="139064">
                <a:moveTo>
                  <a:pt x="48406" y="0"/>
                </a:moveTo>
                <a:lnTo>
                  <a:pt x="0" y="48647"/>
                </a:lnTo>
                <a:lnTo>
                  <a:pt x="0" y="138742"/>
                </a:lnTo>
                <a:lnTo>
                  <a:pt x="48406" y="90094"/>
                </a:lnTo>
                <a:lnTo>
                  <a:pt x="48406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8" name="object 188"/>
          <p:cNvSpPr/>
          <p:nvPr/>
        </p:nvSpPr>
        <p:spPr>
          <a:xfrm>
            <a:off x="6864998" y="2065686"/>
            <a:ext cx="879475" cy="0"/>
          </a:xfrm>
          <a:custGeom>
            <a:avLst/>
            <a:gdLst/>
            <a:ahLst/>
            <a:cxnLst/>
            <a:rect l="l" t="t" r="r" b="b"/>
            <a:pathLst>
              <a:path w="879475" h="0">
                <a:moveTo>
                  <a:pt x="0" y="0"/>
                </a:moveTo>
                <a:lnTo>
                  <a:pt x="878991" y="0"/>
                </a:lnTo>
              </a:path>
            </a:pathLst>
          </a:custGeom>
          <a:ln w="48462">
            <a:solidFill>
              <a:srgbClr val="1E79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9" name="object 189"/>
          <p:cNvSpPr/>
          <p:nvPr/>
        </p:nvSpPr>
        <p:spPr>
          <a:xfrm>
            <a:off x="6864998" y="1951360"/>
            <a:ext cx="48895" cy="139065"/>
          </a:xfrm>
          <a:custGeom>
            <a:avLst/>
            <a:gdLst/>
            <a:ahLst/>
            <a:cxnLst/>
            <a:rect l="l" t="t" r="r" b="b"/>
            <a:pathLst>
              <a:path w="48895" h="139064">
                <a:moveTo>
                  <a:pt x="48406" y="0"/>
                </a:moveTo>
                <a:lnTo>
                  <a:pt x="0" y="48647"/>
                </a:lnTo>
                <a:lnTo>
                  <a:pt x="0" y="138557"/>
                </a:lnTo>
                <a:lnTo>
                  <a:pt x="48406" y="90094"/>
                </a:lnTo>
                <a:lnTo>
                  <a:pt x="48406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0" name="object 190"/>
          <p:cNvSpPr/>
          <p:nvPr/>
        </p:nvSpPr>
        <p:spPr>
          <a:xfrm>
            <a:off x="6587981" y="1951360"/>
            <a:ext cx="325755" cy="229235"/>
          </a:xfrm>
          <a:custGeom>
            <a:avLst/>
            <a:gdLst/>
            <a:ahLst/>
            <a:cxnLst/>
            <a:rect l="l" t="t" r="r" b="b"/>
            <a:pathLst>
              <a:path w="325754" h="229235">
                <a:moveTo>
                  <a:pt x="325422" y="0"/>
                </a:moveTo>
                <a:lnTo>
                  <a:pt x="48498" y="180281"/>
                </a:lnTo>
                <a:lnTo>
                  <a:pt x="0" y="228652"/>
                </a:lnTo>
                <a:lnTo>
                  <a:pt x="277016" y="48647"/>
                </a:lnTo>
                <a:lnTo>
                  <a:pt x="325422" y="0"/>
                </a:lnTo>
                <a:close/>
              </a:path>
            </a:pathLst>
          </a:custGeom>
          <a:solidFill>
            <a:srgbClr val="25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1" name="object 191"/>
          <p:cNvSpPr/>
          <p:nvPr/>
        </p:nvSpPr>
        <p:spPr>
          <a:xfrm>
            <a:off x="7695583" y="1951360"/>
            <a:ext cx="325755" cy="229235"/>
          </a:xfrm>
          <a:custGeom>
            <a:avLst/>
            <a:gdLst/>
            <a:ahLst/>
            <a:cxnLst/>
            <a:rect l="l" t="t" r="r" b="b"/>
            <a:pathLst>
              <a:path w="325754" h="229235">
                <a:moveTo>
                  <a:pt x="48406" y="0"/>
                </a:moveTo>
                <a:lnTo>
                  <a:pt x="0" y="48647"/>
                </a:lnTo>
                <a:lnTo>
                  <a:pt x="276923" y="228652"/>
                </a:lnTo>
                <a:lnTo>
                  <a:pt x="325329" y="180281"/>
                </a:lnTo>
                <a:lnTo>
                  <a:pt x="48406" y="0"/>
                </a:lnTo>
                <a:close/>
              </a:path>
            </a:pathLst>
          </a:custGeom>
          <a:solidFill>
            <a:srgbClr val="25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2" name="object 192"/>
          <p:cNvSpPr/>
          <p:nvPr/>
        </p:nvSpPr>
        <p:spPr>
          <a:xfrm>
            <a:off x="6854342" y="2000014"/>
            <a:ext cx="852169" cy="6985"/>
          </a:xfrm>
          <a:custGeom>
            <a:avLst/>
            <a:gdLst/>
            <a:ahLst/>
            <a:cxnLst/>
            <a:rect l="l" t="t" r="r" b="b"/>
            <a:pathLst>
              <a:path w="852170" h="6985">
                <a:moveTo>
                  <a:pt x="10654" y="0"/>
                </a:moveTo>
                <a:lnTo>
                  <a:pt x="0" y="6916"/>
                </a:lnTo>
                <a:lnTo>
                  <a:pt x="10654" y="6916"/>
                </a:lnTo>
                <a:lnTo>
                  <a:pt x="10654" y="0"/>
                </a:lnTo>
                <a:close/>
              </a:path>
              <a:path w="852170" h="6985">
                <a:moveTo>
                  <a:pt x="841251" y="0"/>
                </a:moveTo>
                <a:lnTo>
                  <a:pt x="841240" y="6916"/>
                </a:lnTo>
                <a:lnTo>
                  <a:pt x="851891" y="6916"/>
                </a:lnTo>
                <a:lnTo>
                  <a:pt x="841251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3" name="object 193"/>
          <p:cNvSpPr/>
          <p:nvPr/>
        </p:nvSpPr>
        <p:spPr>
          <a:xfrm>
            <a:off x="6843830" y="2006845"/>
            <a:ext cx="873125" cy="6985"/>
          </a:xfrm>
          <a:custGeom>
            <a:avLst/>
            <a:gdLst/>
            <a:ahLst/>
            <a:cxnLst/>
            <a:rect l="l" t="t" r="r" b="b"/>
            <a:pathLst>
              <a:path w="873125" h="6985">
                <a:moveTo>
                  <a:pt x="21167" y="0"/>
                </a:moveTo>
                <a:lnTo>
                  <a:pt x="10643" y="0"/>
                </a:lnTo>
                <a:lnTo>
                  <a:pt x="0" y="6916"/>
                </a:lnTo>
                <a:lnTo>
                  <a:pt x="21167" y="6916"/>
                </a:lnTo>
                <a:lnTo>
                  <a:pt x="21167" y="0"/>
                </a:lnTo>
                <a:close/>
              </a:path>
              <a:path w="873125" h="6985">
                <a:moveTo>
                  <a:pt x="862272" y="0"/>
                </a:moveTo>
                <a:lnTo>
                  <a:pt x="851752" y="0"/>
                </a:lnTo>
                <a:lnTo>
                  <a:pt x="851752" y="6916"/>
                </a:lnTo>
                <a:lnTo>
                  <a:pt x="872912" y="6916"/>
                </a:lnTo>
                <a:lnTo>
                  <a:pt x="862272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4" name="object 194"/>
          <p:cNvSpPr/>
          <p:nvPr/>
        </p:nvSpPr>
        <p:spPr>
          <a:xfrm>
            <a:off x="6833175" y="2013769"/>
            <a:ext cx="894715" cy="6985"/>
          </a:xfrm>
          <a:custGeom>
            <a:avLst/>
            <a:gdLst/>
            <a:ahLst/>
            <a:cxnLst/>
            <a:rect l="l" t="t" r="r" b="b"/>
            <a:pathLst>
              <a:path w="894715" h="6985">
                <a:moveTo>
                  <a:pt x="31821" y="0"/>
                </a:moveTo>
                <a:lnTo>
                  <a:pt x="10643" y="0"/>
                </a:lnTo>
                <a:lnTo>
                  <a:pt x="0" y="6916"/>
                </a:lnTo>
                <a:lnTo>
                  <a:pt x="31821" y="6916"/>
                </a:lnTo>
                <a:lnTo>
                  <a:pt x="31821" y="0"/>
                </a:lnTo>
                <a:close/>
              </a:path>
              <a:path w="894715" h="6985">
                <a:moveTo>
                  <a:pt x="883577" y="0"/>
                </a:moveTo>
                <a:lnTo>
                  <a:pt x="862407" y="0"/>
                </a:lnTo>
                <a:lnTo>
                  <a:pt x="862407" y="6916"/>
                </a:lnTo>
                <a:lnTo>
                  <a:pt x="894218" y="6916"/>
                </a:lnTo>
                <a:lnTo>
                  <a:pt x="883577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5" name="object 195"/>
          <p:cNvSpPr/>
          <p:nvPr/>
        </p:nvSpPr>
        <p:spPr>
          <a:xfrm>
            <a:off x="6822521" y="2020692"/>
            <a:ext cx="915669" cy="6985"/>
          </a:xfrm>
          <a:custGeom>
            <a:avLst/>
            <a:gdLst/>
            <a:ahLst/>
            <a:cxnLst/>
            <a:rect l="l" t="t" r="r" b="b"/>
            <a:pathLst>
              <a:path w="915670" h="6985">
                <a:moveTo>
                  <a:pt x="42476" y="0"/>
                </a:moveTo>
                <a:lnTo>
                  <a:pt x="10643" y="0"/>
                </a:lnTo>
                <a:lnTo>
                  <a:pt x="0" y="6916"/>
                </a:lnTo>
                <a:lnTo>
                  <a:pt x="42476" y="6916"/>
                </a:lnTo>
                <a:lnTo>
                  <a:pt x="42476" y="0"/>
                </a:lnTo>
                <a:close/>
              </a:path>
              <a:path w="915670" h="6985">
                <a:moveTo>
                  <a:pt x="904883" y="0"/>
                </a:moveTo>
                <a:lnTo>
                  <a:pt x="873061" y="0"/>
                </a:lnTo>
                <a:lnTo>
                  <a:pt x="873061" y="6916"/>
                </a:lnTo>
                <a:lnTo>
                  <a:pt x="915523" y="6916"/>
                </a:lnTo>
                <a:lnTo>
                  <a:pt x="904883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6" name="object 196"/>
          <p:cNvSpPr/>
          <p:nvPr/>
        </p:nvSpPr>
        <p:spPr>
          <a:xfrm>
            <a:off x="6811867" y="2027615"/>
            <a:ext cx="937260" cy="6985"/>
          </a:xfrm>
          <a:custGeom>
            <a:avLst/>
            <a:gdLst/>
            <a:ahLst/>
            <a:cxnLst/>
            <a:rect l="l" t="t" r="r" b="b"/>
            <a:pathLst>
              <a:path w="937259" h="6985">
                <a:moveTo>
                  <a:pt x="53130" y="0"/>
                </a:moveTo>
                <a:lnTo>
                  <a:pt x="10644" y="0"/>
                </a:lnTo>
                <a:lnTo>
                  <a:pt x="0" y="6916"/>
                </a:lnTo>
                <a:lnTo>
                  <a:pt x="53130" y="6916"/>
                </a:lnTo>
                <a:lnTo>
                  <a:pt x="53130" y="0"/>
                </a:lnTo>
                <a:close/>
              </a:path>
              <a:path w="937259" h="6985">
                <a:moveTo>
                  <a:pt x="926188" y="0"/>
                </a:moveTo>
                <a:lnTo>
                  <a:pt x="883716" y="0"/>
                </a:lnTo>
                <a:lnTo>
                  <a:pt x="883716" y="6916"/>
                </a:lnTo>
                <a:lnTo>
                  <a:pt x="936829" y="6916"/>
                </a:lnTo>
                <a:lnTo>
                  <a:pt x="926188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7" name="object 197"/>
          <p:cNvSpPr/>
          <p:nvPr/>
        </p:nvSpPr>
        <p:spPr>
          <a:xfrm>
            <a:off x="6801212" y="2034538"/>
            <a:ext cx="958215" cy="6985"/>
          </a:xfrm>
          <a:custGeom>
            <a:avLst/>
            <a:gdLst/>
            <a:ahLst/>
            <a:cxnLst/>
            <a:rect l="l" t="t" r="r" b="b"/>
            <a:pathLst>
              <a:path w="958215" h="6985">
                <a:moveTo>
                  <a:pt x="63785" y="0"/>
                </a:moveTo>
                <a:lnTo>
                  <a:pt x="10643" y="0"/>
                </a:lnTo>
                <a:lnTo>
                  <a:pt x="0" y="6916"/>
                </a:lnTo>
                <a:lnTo>
                  <a:pt x="63785" y="6916"/>
                </a:lnTo>
                <a:lnTo>
                  <a:pt x="63785" y="0"/>
                </a:lnTo>
                <a:close/>
              </a:path>
              <a:path w="958215" h="6985">
                <a:moveTo>
                  <a:pt x="947494" y="0"/>
                </a:moveTo>
                <a:lnTo>
                  <a:pt x="894370" y="0"/>
                </a:lnTo>
                <a:lnTo>
                  <a:pt x="894370" y="6916"/>
                </a:lnTo>
                <a:lnTo>
                  <a:pt x="958134" y="6916"/>
                </a:lnTo>
                <a:lnTo>
                  <a:pt x="947494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8" name="object 198"/>
          <p:cNvSpPr/>
          <p:nvPr/>
        </p:nvSpPr>
        <p:spPr>
          <a:xfrm>
            <a:off x="6790558" y="2041462"/>
            <a:ext cx="74930" cy="6985"/>
          </a:xfrm>
          <a:custGeom>
            <a:avLst/>
            <a:gdLst/>
            <a:ahLst/>
            <a:cxnLst/>
            <a:rect l="l" t="t" r="r" b="b"/>
            <a:pathLst>
              <a:path w="74929" h="6985">
                <a:moveTo>
                  <a:pt x="74439" y="0"/>
                </a:moveTo>
                <a:lnTo>
                  <a:pt x="10643" y="0"/>
                </a:lnTo>
                <a:lnTo>
                  <a:pt x="0" y="6916"/>
                </a:lnTo>
                <a:lnTo>
                  <a:pt x="74439" y="6916"/>
                </a:lnTo>
                <a:lnTo>
                  <a:pt x="74439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9" name="object 199"/>
          <p:cNvSpPr/>
          <p:nvPr/>
        </p:nvSpPr>
        <p:spPr>
          <a:xfrm>
            <a:off x="7695583" y="2041462"/>
            <a:ext cx="74930" cy="6985"/>
          </a:xfrm>
          <a:custGeom>
            <a:avLst/>
            <a:gdLst/>
            <a:ahLst/>
            <a:cxnLst/>
            <a:rect l="l" t="t" r="r" b="b"/>
            <a:pathLst>
              <a:path w="74929" h="6985">
                <a:moveTo>
                  <a:pt x="63774" y="0"/>
                </a:moveTo>
                <a:lnTo>
                  <a:pt x="0" y="0"/>
                </a:lnTo>
                <a:lnTo>
                  <a:pt x="0" y="6916"/>
                </a:lnTo>
                <a:lnTo>
                  <a:pt x="74414" y="6916"/>
                </a:lnTo>
                <a:lnTo>
                  <a:pt x="63774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0" name="object 200"/>
          <p:cNvSpPr/>
          <p:nvPr/>
        </p:nvSpPr>
        <p:spPr>
          <a:xfrm>
            <a:off x="6779903" y="2048385"/>
            <a:ext cx="85090" cy="6985"/>
          </a:xfrm>
          <a:custGeom>
            <a:avLst/>
            <a:gdLst/>
            <a:ahLst/>
            <a:cxnLst/>
            <a:rect l="l" t="t" r="r" b="b"/>
            <a:pathLst>
              <a:path w="85090" h="6985">
                <a:moveTo>
                  <a:pt x="85093" y="0"/>
                </a:moveTo>
                <a:lnTo>
                  <a:pt x="10643" y="0"/>
                </a:lnTo>
                <a:lnTo>
                  <a:pt x="0" y="6916"/>
                </a:lnTo>
                <a:lnTo>
                  <a:pt x="85093" y="6916"/>
                </a:lnTo>
                <a:lnTo>
                  <a:pt x="85093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1" name="object 201"/>
          <p:cNvSpPr/>
          <p:nvPr/>
        </p:nvSpPr>
        <p:spPr>
          <a:xfrm>
            <a:off x="7695583" y="2048385"/>
            <a:ext cx="85090" cy="6985"/>
          </a:xfrm>
          <a:custGeom>
            <a:avLst/>
            <a:gdLst/>
            <a:ahLst/>
            <a:cxnLst/>
            <a:rect l="l" t="t" r="r" b="b"/>
            <a:pathLst>
              <a:path w="85090" h="6985">
                <a:moveTo>
                  <a:pt x="74425" y="0"/>
                </a:moveTo>
                <a:lnTo>
                  <a:pt x="0" y="0"/>
                </a:lnTo>
                <a:lnTo>
                  <a:pt x="0" y="6916"/>
                </a:lnTo>
                <a:lnTo>
                  <a:pt x="85065" y="6916"/>
                </a:lnTo>
                <a:lnTo>
                  <a:pt x="74425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2" name="object 202"/>
          <p:cNvSpPr/>
          <p:nvPr/>
        </p:nvSpPr>
        <p:spPr>
          <a:xfrm>
            <a:off x="6769249" y="2058766"/>
            <a:ext cx="95885" cy="0"/>
          </a:xfrm>
          <a:custGeom>
            <a:avLst/>
            <a:gdLst/>
            <a:ahLst/>
            <a:cxnLst/>
            <a:rect l="l" t="t" r="r" b="b"/>
            <a:pathLst>
              <a:path w="95884" h="0">
                <a:moveTo>
                  <a:pt x="0" y="0"/>
                </a:moveTo>
                <a:lnTo>
                  <a:pt x="95748" y="0"/>
                </a:lnTo>
              </a:path>
            </a:pathLst>
          </a:custGeom>
          <a:ln w="6916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3" name="object 203"/>
          <p:cNvSpPr/>
          <p:nvPr/>
        </p:nvSpPr>
        <p:spPr>
          <a:xfrm>
            <a:off x="7695583" y="2058766"/>
            <a:ext cx="95885" cy="0"/>
          </a:xfrm>
          <a:custGeom>
            <a:avLst/>
            <a:gdLst/>
            <a:ahLst/>
            <a:cxnLst/>
            <a:rect l="l" t="t" r="r" b="b"/>
            <a:pathLst>
              <a:path w="95884" h="0">
                <a:moveTo>
                  <a:pt x="0" y="0"/>
                </a:moveTo>
                <a:lnTo>
                  <a:pt x="95716" y="0"/>
                </a:lnTo>
              </a:path>
            </a:pathLst>
          </a:custGeom>
          <a:ln w="6916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4" name="object 204"/>
          <p:cNvSpPr/>
          <p:nvPr/>
        </p:nvSpPr>
        <p:spPr>
          <a:xfrm>
            <a:off x="6758595" y="2065690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402" y="0"/>
                </a:lnTo>
              </a:path>
            </a:pathLst>
          </a:custGeom>
          <a:ln w="6916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5" name="object 205"/>
          <p:cNvSpPr/>
          <p:nvPr/>
        </p:nvSpPr>
        <p:spPr>
          <a:xfrm>
            <a:off x="7695583" y="2065690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367" y="0"/>
                </a:lnTo>
              </a:path>
            </a:pathLst>
          </a:custGeom>
          <a:ln w="6916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6" name="object 206"/>
          <p:cNvSpPr/>
          <p:nvPr/>
        </p:nvSpPr>
        <p:spPr>
          <a:xfrm>
            <a:off x="6747940" y="2072613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057" y="0"/>
                </a:lnTo>
              </a:path>
            </a:pathLst>
          </a:custGeom>
          <a:ln w="6916">
            <a:solidFill>
              <a:srgbClr val="3C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7" name="object 207"/>
          <p:cNvSpPr/>
          <p:nvPr/>
        </p:nvSpPr>
        <p:spPr>
          <a:xfrm>
            <a:off x="7695583" y="2072613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018" y="0"/>
                </a:lnTo>
              </a:path>
            </a:pathLst>
          </a:custGeom>
          <a:ln w="6916">
            <a:solidFill>
              <a:srgbClr val="3C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8" name="object 208"/>
          <p:cNvSpPr/>
          <p:nvPr/>
        </p:nvSpPr>
        <p:spPr>
          <a:xfrm>
            <a:off x="6737285" y="2079536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711" y="0"/>
                </a:lnTo>
              </a:path>
            </a:pathLst>
          </a:custGeom>
          <a:ln w="6916">
            <a:solidFill>
              <a:srgbClr val="3E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9" name="object 209"/>
          <p:cNvSpPr/>
          <p:nvPr/>
        </p:nvSpPr>
        <p:spPr>
          <a:xfrm>
            <a:off x="7695583" y="2079536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669" y="0"/>
                </a:lnTo>
              </a:path>
            </a:pathLst>
          </a:custGeom>
          <a:ln w="6916">
            <a:solidFill>
              <a:srgbClr val="3E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0" name="object 210"/>
          <p:cNvSpPr/>
          <p:nvPr/>
        </p:nvSpPr>
        <p:spPr>
          <a:xfrm>
            <a:off x="6731900" y="2086494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 h="0">
                <a:moveTo>
                  <a:pt x="0" y="0"/>
                </a:moveTo>
                <a:lnTo>
                  <a:pt x="133097" y="0"/>
                </a:lnTo>
              </a:path>
            </a:pathLst>
          </a:custGeom>
          <a:ln w="6341">
            <a:solidFill>
              <a:srgbClr val="41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1" name="object 211"/>
          <p:cNvSpPr/>
          <p:nvPr/>
        </p:nvSpPr>
        <p:spPr>
          <a:xfrm>
            <a:off x="7695583" y="2086459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319" y="0"/>
                </a:lnTo>
              </a:path>
            </a:pathLst>
          </a:custGeom>
          <a:ln w="6916">
            <a:solidFill>
              <a:srgbClr val="41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2" name="object 212"/>
          <p:cNvSpPr/>
          <p:nvPr/>
        </p:nvSpPr>
        <p:spPr>
          <a:xfrm>
            <a:off x="6715976" y="2093383"/>
            <a:ext cx="1129030" cy="0"/>
          </a:xfrm>
          <a:custGeom>
            <a:avLst/>
            <a:gdLst/>
            <a:ahLst/>
            <a:cxnLst/>
            <a:rect l="l" t="t" r="r" b="b"/>
            <a:pathLst>
              <a:path w="1129029" h="0">
                <a:moveTo>
                  <a:pt x="0" y="0"/>
                </a:moveTo>
                <a:lnTo>
                  <a:pt x="1128577" y="0"/>
                </a:lnTo>
              </a:path>
            </a:pathLst>
          </a:custGeom>
          <a:ln w="6916">
            <a:solidFill>
              <a:srgbClr val="43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3" name="object 213"/>
          <p:cNvSpPr/>
          <p:nvPr/>
        </p:nvSpPr>
        <p:spPr>
          <a:xfrm>
            <a:off x="6705322" y="2100306"/>
            <a:ext cx="1149985" cy="0"/>
          </a:xfrm>
          <a:custGeom>
            <a:avLst/>
            <a:gdLst/>
            <a:ahLst/>
            <a:cxnLst/>
            <a:rect l="l" t="t" r="r" b="b"/>
            <a:pathLst>
              <a:path w="1149984" h="0">
                <a:moveTo>
                  <a:pt x="0" y="0"/>
                </a:moveTo>
                <a:lnTo>
                  <a:pt x="1149882" y="0"/>
                </a:lnTo>
              </a:path>
            </a:pathLst>
          </a:custGeom>
          <a:ln w="6916">
            <a:solidFill>
              <a:srgbClr val="45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4" name="object 214"/>
          <p:cNvSpPr/>
          <p:nvPr/>
        </p:nvSpPr>
        <p:spPr>
          <a:xfrm>
            <a:off x="6694383" y="2107299"/>
            <a:ext cx="1172210" cy="0"/>
          </a:xfrm>
          <a:custGeom>
            <a:avLst/>
            <a:gdLst/>
            <a:ahLst/>
            <a:cxnLst/>
            <a:rect l="l" t="t" r="r" b="b"/>
            <a:pathLst>
              <a:path w="1172209" h="0">
                <a:moveTo>
                  <a:pt x="0" y="0"/>
                </a:moveTo>
                <a:lnTo>
                  <a:pt x="1171756" y="0"/>
                </a:lnTo>
              </a:path>
            </a:pathLst>
          </a:custGeom>
          <a:ln w="7147">
            <a:solidFill>
              <a:srgbClr val="46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5" name="object 215"/>
          <p:cNvSpPr/>
          <p:nvPr/>
        </p:nvSpPr>
        <p:spPr>
          <a:xfrm>
            <a:off x="6683729" y="2114337"/>
            <a:ext cx="1193165" cy="0"/>
          </a:xfrm>
          <a:custGeom>
            <a:avLst/>
            <a:gdLst/>
            <a:ahLst/>
            <a:cxnLst/>
            <a:rect l="l" t="t" r="r" b="b"/>
            <a:pathLst>
              <a:path w="1193165" h="0">
                <a:moveTo>
                  <a:pt x="0" y="0"/>
                </a:moveTo>
                <a:lnTo>
                  <a:pt x="1193061" y="0"/>
                </a:lnTo>
              </a:path>
            </a:pathLst>
          </a:custGeom>
          <a:ln w="6916">
            <a:solidFill>
              <a:srgbClr val="48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6" name="object 216"/>
          <p:cNvSpPr/>
          <p:nvPr/>
        </p:nvSpPr>
        <p:spPr>
          <a:xfrm>
            <a:off x="6673074" y="2121260"/>
            <a:ext cx="1214755" cy="0"/>
          </a:xfrm>
          <a:custGeom>
            <a:avLst/>
            <a:gdLst/>
            <a:ahLst/>
            <a:cxnLst/>
            <a:rect l="l" t="t" r="r" b="b"/>
            <a:pathLst>
              <a:path w="1214754" h="0">
                <a:moveTo>
                  <a:pt x="0" y="0"/>
                </a:moveTo>
                <a:lnTo>
                  <a:pt x="1214367" y="0"/>
                </a:lnTo>
              </a:path>
            </a:pathLst>
          </a:custGeom>
          <a:ln w="6916">
            <a:solidFill>
              <a:srgbClr val="4A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7" name="object 217"/>
          <p:cNvSpPr/>
          <p:nvPr/>
        </p:nvSpPr>
        <p:spPr>
          <a:xfrm>
            <a:off x="6662420" y="2128184"/>
            <a:ext cx="1235710" cy="0"/>
          </a:xfrm>
          <a:custGeom>
            <a:avLst/>
            <a:gdLst/>
            <a:ahLst/>
            <a:cxnLst/>
            <a:rect l="l" t="t" r="r" b="b"/>
            <a:pathLst>
              <a:path w="1235709" h="0">
                <a:moveTo>
                  <a:pt x="0" y="0"/>
                </a:moveTo>
                <a:lnTo>
                  <a:pt x="1235672" y="0"/>
                </a:lnTo>
              </a:path>
            </a:pathLst>
          </a:custGeom>
          <a:ln w="6916">
            <a:solidFill>
              <a:srgbClr val="4DD1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8" name="object 218"/>
          <p:cNvSpPr/>
          <p:nvPr/>
        </p:nvSpPr>
        <p:spPr>
          <a:xfrm>
            <a:off x="6651766" y="2135107"/>
            <a:ext cx="1257300" cy="0"/>
          </a:xfrm>
          <a:custGeom>
            <a:avLst/>
            <a:gdLst/>
            <a:ahLst/>
            <a:cxnLst/>
            <a:rect l="l" t="t" r="r" b="b"/>
            <a:pathLst>
              <a:path w="1257300" h="0">
                <a:moveTo>
                  <a:pt x="0" y="0"/>
                </a:moveTo>
                <a:lnTo>
                  <a:pt x="1256977" y="0"/>
                </a:lnTo>
              </a:path>
            </a:pathLst>
          </a:custGeom>
          <a:ln w="6916">
            <a:solidFill>
              <a:srgbClr val="4FD1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19" name="object 219"/>
          <p:cNvSpPr/>
          <p:nvPr/>
        </p:nvSpPr>
        <p:spPr>
          <a:xfrm>
            <a:off x="6641111" y="2142030"/>
            <a:ext cx="1278890" cy="0"/>
          </a:xfrm>
          <a:custGeom>
            <a:avLst/>
            <a:gdLst/>
            <a:ahLst/>
            <a:cxnLst/>
            <a:rect l="l" t="t" r="r" b="b"/>
            <a:pathLst>
              <a:path w="1278890" h="0">
                <a:moveTo>
                  <a:pt x="0" y="0"/>
                </a:moveTo>
                <a:lnTo>
                  <a:pt x="1278283" y="0"/>
                </a:lnTo>
              </a:path>
            </a:pathLst>
          </a:custGeom>
          <a:ln w="6916">
            <a:solidFill>
              <a:srgbClr val="52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0" name="object 220"/>
          <p:cNvSpPr/>
          <p:nvPr/>
        </p:nvSpPr>
        <p:spPr>
          <a:xfrm>
            <a:off x="6630599" y="2148861"/>
            <a:ext cx="1299845" cy="0"/>
          </a:xfrm>
          <a:custGeom>
            <a:avLst/>
            <a:gdLst/>
            <a:ahLst/>
            <a:cxnLst/>
            <a:rect l="l" t="t" r="r" b="b"/>
            <a:pathLst>
              <a:path w="1299845" h="0">
                <a:moveTo>
                  <a:pt x="0" y="0"/>
                </a:moveTo>
                <a:lnTo>
                  <a:pt x="1299304" y="0"/>
                </a:lnTo>
              </a:path>
            </a:pathLst>
          </a:custGeom>
          <a:ln w="6916">
            <a:solidFill>
              <a:srgbClr val="53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1" name="object 221"/>
          <p:cNvSpPr/>
          <p:nvPr/>
        </p:nvSpPr>
        <p:spPr>
          <a:xfrm>
            <a:off x="6619944" y="2155784"/>
            <a:ext cx="1320800" cy="0"/>
          </a:xfrm>
          <a:custGeom>
            <a:avLst/>
            <a:gdLst/>
            <a:ahLst/>
            <a:cxnLst/>
            <a:rect l="l" t="t" r="r" b="b"/>
            <a:pathLst>
              <a:path w="1320800" h="0">
                <a:moveTo>
                  <a:pt x="0" y="0"/>
                </a:moveTo>
                <a:lnTo>
                  <a:pt x="1320609" y="0"/>
                </a:lnTo>
              </a:path>
            </a:pathLst>
          </a:custGeom>
          <a:ln w="6916">
            <a:solidFill>
              <a:srgbClr val="55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2" name="object 222"/>
          <p:cNvSpPr/>
          <p:nvPr/>
        </p:nvSpPr>
        <p:spPr>
          <a:xfrm>
            <a:off x="6609290" y="2162708"/>
            <a:ext cx="1342390" cy="0"/>
          </a:xfrm>
          <a:custGeom>
            <a:avLst/>
            <a:gdLst/>
            <a:ahLst/>
            <a:cxnLst/>
            <a:rect l="l" t="t" r="r" b="b"/>
            <a:pathLst>
              <a:path w="1342390" h="0">
                <a:moveTo>
                  <a:pt x="0" y="0"/>
                </a:moveTo>
                <a:lnTo>
                  <a:pt x="1341915" y="0"/>
                </a:lnTo>
              </a:path>
            </a:pathLst>
          </a:custGeom>
          <a:ln w="6916">
            <a:solidFill>
              <a:srgbClr val="57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3" name="object 223"/>
          <p:cNvSpPr/>
          <p:nvPr/>
        </p:nvSpPr>
        <p:spPr>
          <a:xfrm>
            <a:off x="6598635" y="2169631"/>
            <a:ext cx="1363345" cy="0"/>
          </a:xfrm>
          <a:custGeom>
            <a:avLst/>
            <a:gdLst/>
            <a:ahLst/>
            <a:cxnLst/>
            <a:rect l="l" t="t" r="r" b="b"/>
            <a:pathLst>
              <a:path w="1363345" h="0">
                <a:moveTo>
                  <a:pt x="0" y="0"/>
                </a:moveTo>
                <a:lnTo>
                  <a:pt x="1363220" y="0"/>
                </a:lnTo>
              </a:path>
            </a:pathLst>
          </a:custGeom>
          <a:ln w="6916">
            <a:solidFill>
              <a:srgbClr val="5BD3D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4" name="object 224"/>
          <p:cNvSpPr/>
          <p:nvPr/>
        </p:nvSpPr>
        <p:spPr>
          <a:xfrm>
            <a:off x="6587981" y="2176554"/>
            <a:ext cx="1384935" cy="0"/>
          </a:xfrm>
          <a:custGeom>
            <a:avLst/>
            <a:gdLst/>
            <a:ahLst/>
            <a:cxnLst/>
            <a:rect l="l" t="t" r="r" b="b"/>
            <a:pathLst>
              <a:path w="1384934" h="0">
                <a:moveTo>
                  <a:pt x="0" y="0"/>
                </a:moveTo>
                <a:lnTo>
                  <a:pt x="1384525" y="0"/>
                </a:lnTo>
              </a:path>
            </a:pathLst>
          </a:custGeom>
          <a:ln w="6916">
            <a:solidFill>
              <a:srgbClr val="5D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5" name="object 225"/>
          <p:cNvSpPr/>
          <p:nvPr/>
        </p:nvSpPr>
        <p:spPr>
          <a:xfrm>
            <a:off x="6587992" y="2183477"/>
            <a:ext cx="1384935" cy="0"/>
          </a:xfrm>
          <a:custGeom>
            <a:avLst/>
            <a:gdLst/>
            <a:ahLst/>
            <a:cxnLst/>
            <a:rect l="l" t="t" r="r" b="b"/>
            <a:pathLst>
              <a:path w="1384934" h="0">
                <a:moveTo>
                  <a:pt x="0" y="0"/>
                </a:moveTo>
                <a:lnTo>
                  <a:pt x="1384504" y="0"/>
                </a:lnTo>
              </a:path>
            </a:pathLst>
          </a:custGeom>
          <a:ln w="6916">
            <a:solidFill>
              <a:srgbClr val="5F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6" name="object 226"/>
          <p:cNvSpPr/>
          <p:nvPr/>
        </p:nvSpPr>
        <p:spPr>
          <a:xfrm>
            <a:off x="6598630" y="2190401"/>
            <a:ext cx="1363345" cy="0"/>
          </a:xfrm>
          <a:custGeom>
            <a:avLst/>
            <a:gdLst/>
            <a:ahLst/>
            <a:cxnLst/>
            <a:rect l="l" t="t" r="r" b="b"/>
            <a:pathLst>
              <a:path w="1363345" h="0">
                <a:moveTo>
                  <a:pt x="0" y="0"/>
                </a:moveTo>
                <a:lnTo>
                  <a:pt x="1363231" y="0"/>
                </a:lnTo>
              </a:path>
            </a:pathLst>
          </a:custGeom>
          <a:ln w="6916">
            <a:solidFill>
              <a:srgbClr val="60D5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7" name="object 227"/>
          <p:cNvSpPr/>
          <p:nvPr/>
        </p:nvSpPr>
        <p:spPr>
          <a:xfrm>
            <a:off x="6609268" y="2197324"/>
            <a:ext cx="1342390" cy="0"/>
          </a:xfrm>
          <a:custGeom>
            <a:avLst/>
            <a:gdLst/>
            <a:ahLst/>
            <a:cxnLst/>
            <a:rect l="l" t="t" r="r" b="b"/>
            <a:pathLst>
              <a:path w="1342390" h="0">
                <a:moveTo>
                  <a:pt x="0" y="0"/>
                </a:moveTo>
                <a:lnTo>
                  <a:pt x="1341958" y="0"/>
                </a:lnTo>
              </a:path>
            </a:pathLst>
          </a:custGeom>
          <a:ln w="6916">
            <a:solidFill>
              <a:srgbClr val="62D5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8" name="object 228"/>
          <p:cNvSpPr/>
          <p:nvPr/>
        </p:nvSpPr>
        <p:spPr>
          <a:xfrm>
            <a:off x="6619906" y="2204247"/>
            <a:ext cx="1320800" cy="0"/>
          </a:xfrm>
          <a:custGeom>
            <a:avLst/>
            <a:gdLst/>
            <a:ahLst/>
            <a:cxnLst/>
            <a:rect l="l" t="t" r="r" b="b"/>
            <a:pathLst>
              <a:path w="1320800" h="0">
                <a:moveTo>
                  <a:pt x="0" y="0"/>
                </a:moveTo>
                <a:lnTo>
                  <a:pt x="1320685" y="0"/>
                </a:lnTo>
              </a:path>
            </a:pathLst>
          </a:custGeom>
          <a:ln w="6916">
            <a:solidFill>
              <a:srgbClr val="64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9" name="object 229"/>
          <p:cNvSpPr/>
          <p:nvPr/>
        </p:nvSpPr>
        <p:spPr>
          <a:xfrm>
            <a:off x="6630544" y="2211171"/>
            <a:ext cx="1299845" cy="0"/>
          </a:xfrm>
          <a:custGeom>
            <a:avLst/>
            <a:gdLst/>
            <a:ahLst/>
            <a:cxnLst/>
            <a:rect l="l" t="t" r="r" b="b"/>
            <a:pathLst>
              <a:path w="1299845" h="0">
                <a:moveTo>
                  <a:pt x="0" y="0"/>
                </a:moveTo>
                <a:lnTo>
                  <a:pt x="1299413" y="0"/>
                </a:lnTo>
              </a:path>
            </a:pathLst>
          </a:custGeom>
          <a:ln w="6916">
            <a:solidFill>
              <a:srgbClr val="67D7D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0" name="object 230"/>
          <p:cNvSpPr/>
          <p:nvPr/>
        </p:nvSpPr>
        <p:spPr>
          <a:xfrm>
            <a:off x="6641183" y="2218094"/>
            <a:ext cx="1278255" cy="0"/>
          </a:xfrm>
          <a:custGeom>
            <a:avLst/>
            <a:gdLst/>
            <a:ahLst/>
            <a:cxnLst/>
            <a:rect l="l" t="t" r="r" b="b"/>
            <a:pathLst>
              <a:path w="1278254" h="0">
                <a:moveTo>
                  <a:pt x="0" y="0"/>
                </a:moveTo>
                <a:lnTo>
                  <a:pt x="1278140" y="0"/>
                </a:lnTo>
              </a:path>
            </a:pathLst>
          </a:custGeom>
          <a:ln w="6916">
            <a:solidFill>
              <a:srgbClr val="69D7D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1" name="object 231"/>
          <p:cNvSpPr/>
          <p:nvPr/>
        </p:nvSpPr>
        <p:spPr>
          <a:xfrm>
            <a:off x="6651750" y="2225086"/>
            <a:ext cx="1257300" cy="0"/>
          </a:xfrm>
          <a:custGeom>
            <a:avLst/>
            <a:gdLst/>
            <a:ahLst/>
            <a:cxnLst/>
            <a:rect l="l" t="t" r="r" b="b"/>
            <a:pathLst>
              <a:path w="1257300" h="0">
                <a:moveTo>
                  <a:pt x="0" y="0"/>
                </a:moveTo>
                <a:lnTo>
                  <a:pt x="1257009" y="0"/>
                </a:lnTo>
              </a:path>
            </a:pathLst>
          </a:custGeom>
          <a:ln w="7147">
            <a:solidFill>
              <a:srgbClr val="6B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2" name="object 232"/>
          <p:cNvSpPr/>
          <p:nvPr/>
        </p:nvSpPr>
        <p:spPr>
          <a:xfrm>
            <a:off x="6662742" y="2232125"/>
            <a:ext cx="1235075" cy="0"/>
          </a:xfrm>
          <a:custGeom>
            <a:avLst/>
            <a:gdLst/>
            <a:ahLst/>
            <a:cxnLst/>
            <a:rect l="l" t="t" r="r" b="b"/>
            <a:pathLst>
              <a:path w="1235075" h="0">
                <a:moveTo>
                  <a:pt x="0" y="0"/>
                </a:moveTo>
                <a:lnTo>
                  <a:pt x="1235028" y="0"/>
                </a:lnTo>
              </a:path>
            </a:pathLst>
          </a:custGeom>
          <a:ln w="6916">
            <a:solidFill>
              <a:srgbClr val="6C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3" name="object 233"/>
          <p:cNvSpPr/>
          <p:nvPr/>
        </p:nvSpPr>
        <p:spPr>
          <a:xfrm>
            <a:off x="6673381" y="2239048"/>
            <a:ext cx="1214120" cy="0"/>
          </a:xfrm>
          <a:custGeom>
            <a:avLst/>
            <a:gdLst/>
            <a:ahLst/>
            <a:cxnLst/>
            <a:rect l="l" t="t" r="r" b="b"/>
            <a:pathLst>
              <a:path w="1214120" h="0">
                <a:moveTo>
                  <a:pt x="0" y="0"/>
                </a:moveTo>
                <a:lnTo>
                  <a:pt x="1213755" y="0"/>
                </a:lnTo>
              </a:path>
            </a:pathLst>
          </a:custGeom>
          <a:ln w="6916">
            <a:solidFill>
              <a:srgbClr val="6D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4" name="object 234"/>
          <p:cNvSpPr/>
          <p:nvPr/>
        </p:nvSpPr>
        <p:spPr>
          <a:xfrm>
            <a:off x="6684019" y="2245972"/>
            <a:ext cx="1192530" cy="0"/>
          </a:xfrm>
          <a:custGeom>
            <a:avLst/>
            <a:gdLst/>
            <a:ahLst/>
            <a:cxnLst/>
            <a:rect l="l" t="t" r="r" b="b"/>
            <a:pathLst>
              <a:path w="1192529" h="0">
                <a:moveTo>
                  <a:pt x="0" y="0"/>
                </a:moveTo>
                <a:lnTo>
                  <a:pt x="1192482" y="0"/>
                </a:lnTo>
              </a:path>
            </a:pathLst>
          </a:custGeom>
          <a:ln w="6916">
            <a:solidFill>
              <a:srgbClr val="6F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5" name="object 235"/>
          <p:cNvSpPr/>
          <p:nvPr/>
        </p:nvSpPr>
        <p:spPr>
          <a:xfrm>
            <a:off x="6694657" y="2252895"/>
            <a:ext cx="1171575" cy="0"/>
          </a:xfrm>
          <a:custGeom>
            <a:avLst/>
            <a:gdLst/>
            <a:ahLst/>
            <a:cxnLst/>
            <a:rect l="l" t="t" r="r" b="b"/>
            <a:pathLst>
              <a:path w="1171575" h="0">
                <a:moveTo>
                  <a:pt x="0" y="0"/>
                </a:moveTo>
                <a:lnTo>
                  <a:pt x="1171210" y="0"/>
                </a:lnTo>
              </a:path>
            </a:pathLst>
          </a:custGeom>
          <a:ln w="6916">
            <a:solidFill>
              <a:srgbClr val="70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6" name="object 236"/>
          <p:cNvSpPr/>
          <p:nvPr/>
        </p:nvSpPr>
        <p:spPr>
          <a:xfrm>
            <a:off x="6705295" y="2259818"/>
            <a:ext cx="1149985" cy="0"/>
          </a:xfrm>
          <a:custGeom>
            <a:avLst/>
            <a:gdLst/>
            <a:ahLst/>
            <a:cxnLst/>
            <a:rect l="l" t="t" r="r" b="b"/>
            <a:pathLst>
              <a:path w="1149984" h="0">
                <a:moveTo>
                  <a:pt x="0" y="0"/>
                </a:moveTo>
                <a:lnTo>
                  <a:pt x="1149937" y="0"/>
                </a:lnTo>
              </a:path>
            </a:pathLst>
          </a:custGeom>
          <a:ln w="6916">
            <a:solidFill>
              <a:srgbClr val="71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7" name="object 237"/>
          <p:cNvSpPr/>
          <p:nvPr/>
        </p:nvSpPr>
        <p:spPr>
          <a:xfrm>
            <a:off x="6715933" y="2263283"/>
            <a:ext cx="1129030" cy="6985"/>
          </a:xfrm>
          <a:custGeom>
            <a:avLst/>
            <a:gdLst/>
            <a:ahLst/>
            <a:cxnLst/>
            <a:rect l="l" t="t" r="r" b="b"/>
            <a:pathLst>
              <a:path w="1129029" h="6985">
                <a:moveTo>
                  <a:pt x="1128665" y="0"/>
                </a:moveTo>
                <a:lnTo>
                  <a:pt x="0" y="0"/>
                </a:lnTo>
                <a:lnTo>
                  <a:pt x="10627" y="6916"/>
                </a:lnTo>
                <a:lnTo>
                  <a:pt x="979650" y="6916"/>
                </a:lnTo>
                <a:lnTo>
                  <a:pt x="149064" y="6916"/>
                </a:lnTo>
                <a:lnTo>
                  <a:pt x="1118041" y="6916"/>
                </a:lnTo>
                <a:lnTo>
                  <a:pt x="1128665" y="0"/>
                </a:lnTo>
                <a:close/>
              </a:path>
              <a:path w="1129029" h="6985">
                <a:moveTo>
                  <a:pt x="1118041" y="6916"/>
                </a:moveTo>
                <a:lnTo>
                  <a:pt x="979650" y="6916"/>
                </a:lnTo>
                <a:lnTo>
                  <a:pt x="1118041" y="6916"/>
                </a:lnTo>
                <a:close/>
              </a:path>
            </a:pathLst>
          </a:custGeom>
          <a:solidFill>
            <a:srgbClr val="73DBD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8" name="object 238"/>
          <p:cNvSpPr/>
          <p:nvPr/>
        </p:nvSpPr>
        <p:spPr>
          <a:xfrm>
            <a:off x="7695583" y="2273665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380" y="0"/>
                </a:lnTo>
              </a:path>
            </a:pathLst>
          </a:custGeom>
          <a:ln w="6916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39" name="object 239"/>
          <p:cNvSpPr/>
          <p:nvPr/>
        </p:nvSpPr>
        <p:spPr>
          <a:xfrm>
            <a:off x="6726571" y="2273665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426" y="0"/>
                </a:lnTo>
              </a:path>
            </a:pathLst>
          </a:custGeom>
          <a:ln w="6916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0" name="object 240"/>
          <p:cNvSpPr/>
          <p:nvPr/>
        </p:nvSpPr>
        <p:spPr>
          <a:xfrm>
            <a:off x="7695583" y="2280588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745" y="0"/>
                </a:lnTo>
              </a:path>
            </a:pathLst>
          </a:custGeom>
          <a:ln w="6916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1" name="object 241"/>
          <p:cNvSpPr/>
          <p:nvPr/>
        </p:nvSpPr>
        <p:spPr>
          <a:xfrm>
            <a:off x="6737209" y="2280588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788" y="0"/>
                </a:lnTo>
              </a:path>
            </a:pathLst>
          </a:custGeom>
          <a:ln w="6916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2" name="object 242"/>
          <p:cNvSpPr/>
          <p:nvPr/>
        </p:nvSpPr>
        <p:spPr>
          <a:xfrm>
            <a:off x="7695583" y="2287511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111" y="0"/>
                </a:lnTo>
              </a:path>
            </a:pathLst>
          </a:custGeom>
          <a:ln w="6916">
            <a:solidFill>
              <a:srgbClr val="77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3" name="object 243"/>
          <p:cNvSpPr/>
          <p:nvPr/>
        </p:nvSpPr>
        <p:spPr>
          <a:xfrm>
            <a:off x="6747847" y="2287511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150" y="0"/>
                </a:lnTo>
              </a:path>
            </a:pathLst>
          </a:custGeom>
          <a:ln w="6916">
            <a:solidFill>
              <a:srgbClr val="77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4" name="object 244"/>
          <p:cNvSpPr/>
          <p:nvPr/>
        </p:nvSpPr>
        <p:spPr>
          <a:xfrm>
            <a:off x="7695583" y="2294342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618" y="0"/>
                </a:lnTo>
              </a:path>
            </a:pathLst>
          </a:custGeom>
          <a:ln w="6916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5" name="object 245"/>
          <p:cNvSpPr/>
          <p:nvPr/>
        </p:nvSpPr>
        <p:spPr>
          <a:xfrm>
            <a:off x="6758344" y="2294342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654" y="0"/>
                </a:lnTo>
              </a:path>
            </a:pathLst>
          </a:custGeom>
          <a:ln w="6916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6" name="object 246"/>
          <p:cNvSpPr/>
          <p:nvPr/>
        </p:nvSpPr>
        <p:spPr>
          <a:xfrm>
            <a:off x="7695583" y="2301265"/>
            <a:ext cx="96520" cy="0"/>
          </a:xfrm>
          <a:custGeom>
            <a:avLst/>
            <a:gdLst/>
            <a:ahLst/>
            <a:cxnLst/>
            <a:rect l="l" t="t" r="r" b="b"/>
            <a:pathLst>
              <a:path w="96520" h="0">
                <a:moveTo>
                  <a:pt x="0" y="0"/>
                </a:moveTo>
                <a:lnTo>
                  <a:pt x="95983" y="0"/>
                </a:lnTo>
              </a:path>
            </a:pathLst>
          </a:custGeom>
          <a:ln w="6916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7" name="object 247"/>
          <p:cNvSpPr/>
          <p:nvPr/>
        </p:nvSpPr>
        <p:spPr>
          <a:xfrm>
            <a:off x="6768982" y="2301265"/>
            <a:ext cx="96520" cy="0"/>
          </a:xfrm>
          <a:custGeom>
            <a:avLst/>
            <a:gdLst/>
            <a:ahLst/>
            <a:cxnLst/>
            <a:rect l="l" t="t" r="r" b="b"/>
            <a:pathLst>
              <a:path w="96520" h="0">
                <a:moveTo>
                  <a:pt x="0" y="0"/>
                </a:moveTo>
                <a:lnTo>
                  <a:pt x="96015" y="0"/>
                </a:lnTo>
              </a:path>
            </a:pathLst>
          </a:custGeom>
          <a:ln w="6916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8" name="object 248"/>
          <p:cNvSpPr/>
          <p:nvPr/>
        </p:nvSpPr>
        <p:spPr>
          <a:xfrm>
            <a:off x="7695583" y="2304730"/>
            <a:ext cx="85725" cy="6985"/>
          </a:xfrm>
          <a:custGeom>
            <a:avLst/>
            <a:gdLst/>
            <a:ahLst/>
            <a:cxnLst/>
            <a:rect l="l" t="t" r="r" b="b"/>
            <a:pathLst>
              <a:path w="85725" h="6985">
                <a:moveTo>
                  <a:pt x="85349" y="0"/>
                </a:moveTo>
                <a:lnTo>
                  <a:pt x="0" y="0"/>
                </a:lnTo>
                <a:lnTo>
                  <a:pt x="0" y="6916"/>
                </a:lnTo>
                <a:lnTo>
                  <a:pt x="74725" y="6916"/>
                </a:lnTo>
                <a:lnTo>
                  <a:pt x="85349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9" name="object 249"/>
          <p:cNvSpPr/>
          <p:nvPr/>
        </p:nvSpPr>
        <p:spPr>
          <a:xfrm>
            <a:off x="6779620" y="2304730"/>
            <a:ext cx="85725" cy="6985"/>
          </a:xfrm>
          <a:custGeom>
            <a:avLst/>
            <a:gdLst/>
            <a:ahLst/>
            <a:cxnLst/>
            <a:rect l="l" t="t" r="r" b="b"/>
            <a:pathLst>
              <a:path w="85725" h="6985">
                <a:moveTo>
                  <a:pt x="85377" y="0"/>
                </a:moveTo>
                <a:lnTo>
                  <a:pt x="0" y="0"/>
                </a:lnTo>
                <a:lnTo>
                  <a:pt x="10627" y="6916"/>
                </a:lnTo>
                <a:lnTo>
                  <a:pt x="85377" y="6916"/>
                </a:lnTo>
                <a:lnTo>
                  <a:pt x="85377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0" name="object 250"/>
          <p:cNvSpPr/>
          <p:nvPr/>
        </p:nvSpPr>
        <p:spPr>
          <a:xfrm>
            <a:off x="7695583" y="2311654"/>
            <a:ext cx="74930" cy="6985"/>
          </a:xfrm>
          <a:custGeom>
            <a:avLst/>
            <a:gdLst/>
            <a:ahLst/>
            <a:cxnLst/>
            <a:rect l="l" t="t" r="r" b="b"/>
            <a:pathLst>
              <a:path w="74929" h="6985">
                <a:moveTo>
                  <a:pt x="74714" y="0"/>
                </a:moveTo>
                <a:lnTo>
                  <a:pt x="0" y="0"/>
                </a:lnTo>
                <a:lnTo>
                  <a:pt x="0" y="6916"/>
                </a:lnTo>
                <a:lnTo>
                  <a:pt x="64090" y="6916"/>
                </a:lnTo>
                <a:lnTo>
                  <a:pt x="74714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1" name="object 251"/>
          <p:cNvSpPr/>
          <p:nvPr/>
        </p:nvSpPr>
        <p:spPr>
          <a:xfrm>
            <a:off x="6790258" y="2311654"/>
            <a:ext cx="74930" cy="6985"/>
          </a:xfrm>
          <a:custGeom>
            <a:avLst/>
            <a:gdLst/>
            <a:ahLst/>
            <a:cxnLst/>
            <a:rect l="l" t="t" r="r" b="b"/>
            <a:pathLst>
              <a:path w="74929" h="6985">
                <a:moveTo>
                  <a:pt x="74739" y="0"/>
                </a:moveTo>
                <a:lnTo>
                  <a:pt x="0" y="0"/>
                </a:lnTo>
                <a:lnTo>
                  <a:pt x="10627" y="6916"/>
                </a:lnTo>
                <a:lnTo>
                  <a:pt x="74739" y="6916"/>
                </a:lnTo>
                <a:lnTo>
                  <a:pt x="74739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2" name="object 252"/>
          <p:cNvSpPr/>
          <p:nvPr/>
        </p:nvSpPr>
        <p:spPr>
          <a:xfrm>
            <a:off x="6800895" y="2318577"/>
            <a:ext cx="958850" cy="6985"/>
          </a:xfrm>
          <a:custGeom>
            <a:avLst/>
            <a:gdLst/>
            <a:ahLst/>
            <a:cxnLst/>
            <a:rect l="l" t="t" r="r" b="b"/>
            <a:pathLst>
              <a:path w="958850" h="6985">
                <a:moveTo>
                  <a:pt x="958767" y="0"/>
                </a:moveTo>
                <a:lnTo>
                  <a:pt x="894687" y="0"/>
                </a:lnTo>
                <a:lnTo>
                  <a:pt x="894687" y="6916"/>
                </a:lnTo>
                <a:lnTo>
                  <a:pt x="948143" y="6916"/>
                </a:lnTo>
                <a:lnTo>
                  <a:pt x="958767" y="0"/>
                </a:lnTo>
                <a:close/>
              </a:path>
              <a:path w="958850" h="6985">
                <a:moveTo>
                  <a:pt x="64101" y="0"/>
                </a:moveTo>
                <a:lnTo>
                  <a:pt x="0" y="0"/>
                </a:lnTo>
                <a:lnTo>
                  <a:pt x="10627" y="6916"/>
                </a:lnTo>
                <a:lnTo>
                  <a:pt x="64101" y="6916"/>
                </a:lnTo>
                <a:lnTo>
                  <a:pt x="64101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3" name="object 253"/>
          <p:cNvSpPr/>
          <p:nvPr/>
        </p:nvSpPr>
        <p:spPr>
          <a:xfrm>
            <a:off x="6811533" y="2325500"/>
            <a:ext cx="937894" cy="6985"/>
          </a:xfrm>
          <a:custGeom>
            <a:avLst/>
            <a:gdLst/>
            <a:ahLst/>
            <a:cxnLst/>
            <a:rect l="l" t="t" r="r" b="b"/>
            <a:pathLst>
              <a:path w="937895" h="6985">
                <a:moveTo>
                  <a:pt x="937494" y="0"/>
                </a:moveTo>
                <a:lnTo>
                  <a:pt x="884049" y="0"/>
                </a:lnTo>
                <a:lnTo>
                  <a:pt x="884049" y="6916"/>
                </a:lnTo>
                <a:lnTo>
                  <a:pt x="926870" y="6916"/>
                </a:lnTo>
                <a:lnTo>
                  <a:pt x="937494" y="0"/>
                </a:lnTo>
                <a:close/>
              </a:path>
              <a:path w="937895" h="6985">
                <a:moveTo>
                  <a:pt x="53463" y="0"/>
                </a:moveTo>
                <a:lnTo>
                  <a:pt x="0" y="0"/>
                </a:lnTo>
                <a:lnTo>
                  <a:pt x="10627" y="6916"/>
                </a:lnTo>
                <a:lnTo>
                  <a:pt x="53463" y="6916"/>
                </a:lnTo>
                <a:lnTo>
                  <a:pt x="53463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4" name="object 254"/>
          <p:cNvSpPr/>
          <p:nvPr/>
        </p:nvSpPr>
        <p:spPr>
          <a:xfrm>
            <a:off x="6822172" y="2332424"/>
            <a:ext cx="916305" cy="6985"/>
          </a:xfrm>
          <a:custGeom>
            <a:avLst/>
            <a:gdLst/>
            <a:ahLst/>
            <a:cxnLst/>
            <a:rect l="l" t="t" r="r" b="b"/>
            <a:pathLst>
              <a:path w="916304" h="6985">
                <a:moveTo>
                  <a:pt x="916221" y="0"/>
                </a:moveTo>
                <a:lnTo>
                  <a:pt x="873410" y="0"/>
                </a:lnTo>
                <a:lnTo>
                  <a:pt x="873410" y="6916"/>
                </a:lnTo>
                <a:lnTo>
                  <a:pt x="905597" y="6916"/>
                </a:lnTo>
                <a:lnTo>
                  <a:pt x="916221" y="0"/>
                </a:lnTo>
                <a:close/>
              </a:path>
              <a:path w="916304" h="6985">
                <a:moveTo>
                  <a:pt x="42825" y="0"/>
                </a:moveTo>
                <a:lnTo>
                  <a:pt x="0" y="0"/>
                </a:lnTo>
                <a:lnTo>
                  <a:pt x="10627" y="6916"/>
                </a:lnTo>
                <a:lnTo>
                  <a:pt x="42825" y="6916"/>
                </a:lnTo>
                <a:lnTo>
                  <a:pt x="42825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5" name="object 255"/>
          <p:cNvSpPr/>
          <p:nvPr/>
        </p:nvSpPr>
        <p:spPr>
          <a:xfrm>
            <a:off x="6832810" y="2339347"/>
            <a:ext cx="895350" cy="6985"/>
          </a:xfrm>
          <a:custGeom>
            <a:avLst/>
            <a:gdLst/>
            <a:ahLst/>
            <a:cxnLst/>
            <a:rect l="l" t="t" r="r" b="b"/>
            <a:pathLst>
              <a:path w="895350" h="6985">
                <a:moveTo>
                  <a:pt x="894949" y="0"/>
                </a:moveTo>
                <a:lnTo>
                  <a:pt x="862773" y="0"/>
                </a:lnTo>
                <a:lnTo>
                  <a:pt x="862773" y="6916"/>
                </a:lnTo>
                <a:lnTo>
                  <a:pt x="884325" y="6916"/>
                </a:lnTo>
                <a:lnTo>
                  <a:pt x="894949" y="0"/>
                </a:lnTo>
                <a:close/>
              </a:path>
              <a:path w="895350" h="6985">
                <a:moveTo>
                  <a:pt x="32187" y="0"/>
                </a:moveTo>
                <a:lnTo>
                  <a:pt x="0" y="0"/>
                </a:lnTo>
                <a:lnTo>
                  <a:pt x="10627" y="6916"/>
                </a:lnTo>
                <a:lnTo>
                  <a:pt x="32187" y="6916"/>
                </a:lnTo>
                <a:lnTo>
                  <a:pt x="32187" y="0"/>
                </a:lnTo>
                <a:close/>
              </a:path>
            </a:pathLst>
          </a:custGeom>
          <a:solidFill>
            <a:srgbClr val="7B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6" name="object 256"/>
          <p:cNvSpPr/>
          <p:nvPr/>
        </p:nvSpPr>
        <p:spPr>
          <a:xfrm>
            <a:off x="6843378" y="2346224"/>
            <a:ext cx="874394" cy="7620"/>
          </a:xfrm>
          <a:custGeom>
            <a:avLst/>
            <a:gdLst/>
            <a:ahLst/>
            <a:cxnLst/>
            <a:rect l="l" t="t" r="r" b="b"/>
            <a:pathLst>
              <a:path w="874395" h="7619">
                <a:moveTo>
                  <a:pt x="873817" y="0"/>
                </a:moveTo>
                <a:lnTo>
                  <a:pt x="852205" y="0"/>
                </a:lnTo>
                <a:lnTo>
                  <a:pt x="852205" y="7146"/>
                </a:lnTo>
                <a:lnTo>
                  <a:pt x="862839" y="7146"/>
                </a:lnTo>
                <a:lnTo>
                  <a:pt x="873817" y="0"/>
                </a:lnTo>
                <a:close/>
              </a:path>
              <a:path w="874395" h="7619">
                <a:moveTo>
                  <a:pt x="21619" y="0"/>
                </a:moveTo>
                <a:lnTo>
                  <a:pt x="0" y="0"/>
                </a:lnTo>
                <a:lnTo>
                  <a:pt x="10981" y="7146"/>
                </a:lnTo>
                <a:lnTo>
                  <a:pt x="21619" y="7146"/>
                </a:lnTo>
                <a:lnTo>
                  <a:pt x="21619" y="0"/>
                </a:lnTo>
                <a:close/>
              </a:path>
            </a:pathLst>
          </a:custGeom>
          <a:solidFill>
            <a:srgbClr val="7B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7" name="object 257"/>
          <p:cNvSpPr/>
          <p:nvPr/>
        </p:nvSpPr>
        <p:spPr>
          <a:xfrm>
            <a:off x="6854369" y="2353378"/>
            <a:ext cx="852169" cy="6985"/>
          </a:xfrm>
          <a:custGeom>
            <a:avLst/>
            <a:gdLst/>
            <a:ahLst/>
            <a:cxnLst/>
            <a:rect l="l" t="t" r="r" b="b"/>
            <a:pathLst>
              <a:path w="852170" h="6985">
                <a:moveTo>
                  <a:pt x="851837" y="0"/>
                </a:moveTo>
                <a:lnTo>
                  <a:pt x="841213" y="0"/>
                </a:lnTo>
                <a:lnTo>
                  <a:pt x="841213" y="6916"/>
                </a:lnTo>
                <a:lnTo>
                  <a:pt x="851837" y="0"/>
                </a:lnTo>
                <a:close/>
              </a:path>
              <a:path w="852170" h="6985">
                <a:moveTo>
                  <a:pt x="10627" y="0"/>
                </a:moveTo>
                <a:lnTo>
                  <a:pt x="0" y="0"/>
                </a:lnTo>
                <a:lnTo>
                  <a:pt x="10627" y="6916"/>
                </a:lnTo>
                <a:lnTo>
                  <a:pt x="10627" y="0"/>
                </a:lnTo>
                <a:close/>
              </a:path>
            </a:pathLst>
          </a:custGeom>
          <a:solidFill>
            <a:srgbClr val="7B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58" name="object 258"/>
          <p:cNvSpPr/>
          <p:nvPr/>
        </p:nvSpPr>
        <p:spPr>
          <a:xfrm>
            <a:off x="7584888" y="1528764"/>
            <a:ext cx="1336040" cy="0"/>
          </a:xfrm>
          <a:custGeom>
            <a:avLst/>
            <a:gdLst/>
            <a:ahLst/>
            <a:cxnLst/>
            <a:rect l="l" t="t" r="r" b="b"/>
            <a:pathLst>
              <a:path w="1336040" h="0">
                <a:moveTo>
                  <a:pt x="0" y="0"/>
                </a:moveTo>
                <a:lnTo>
                  <a:pt x="1335749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9" name="object 259"/>
          <p:cNvSpPr/>
          <p:nvPr/>
        </p:nvSpPr>
        <p:spPr>
          <a:xfrm>
            <a:off x="7584888" y="1216755"/>
            <a:ext cx="1336040" cy="0"/>
          </a:xfrm>
          <a:custGeom>
            <a:avLst/>
            <a:gdLst/>
            <a:ahLst/>
            <a:cxnLst/>
            <a:rect l="l" t="t" r="r" b="b"/>
            <a:pathLst>
              <a:path w="1336040" h="0">
                <a:moveTo>
                  <a:pt x="0" y="0"/>
                </a:moveTo>
                <a:lnTo>
                  <a:pt x="1335749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0" name="object 260"/>
          <p:cNvSpPr txBox="1"/>
          <p:nvPr/>
        </p:nvSpPr>
        <p:spPr>
          <a:xfrm>
            <a:off x="7710557" y="1245983"/>
            <a:ext cx="1169035" cy="22479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300" spc="-5" b="1">
                <a:latin typeface="Times New Roman"/>
                <a:cs typeface="Times New Roman"/>
              </a:rPr>
              <a:t>Capital</a:t>
            </a:r>
            <a:r>
              <a:rPr dirty="0" sz="1300" spc="-25" b="1">
                <a:latin typeface="Times New Roman"/>
                <a:cs typeface="Times New Roman"/>
              </a:rPr>
              <a:t> </a:t>
            </a:r>
            <a:r>
              <a:rPr dirty="0" sz="1300" spc="-5" b="1">
                <a:latin typeface="Times New Roman"/>
                <a:cs typeface="Times New Roman"/>
              </a:rPr>
              <a:t>markets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261" name="object 261"/>
          <p:cNvSpPr/>
          <p:nvPr/>
        </p:nvSpPr>
        <p:spPr>
          <a:xfrm>
            <a:off x="7584888" y="1528764"/>
            <a:ext cx="1336040" cy="0"/>
          </a:xfrm>
          <a:custGeom>
            <a:avLst/>
            <a:gdLst/>
            <a:ahLst/>
            <a:cxnLst/>
            <a:rect l="l" t="t" r="r" b="b"/>
            <a:pathLst>
              <a:path w="1336040" h="0">
                <a:moveTo>
                  <a:pt x="0" y="0"/>
                </a:moveTo>
                <a:lnTo>
                  <a:pt x="1335749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2" name="object 262"/>
          <p:cNvSpPr/>
          <p:nvPr/>
        </p:nvSpPr>
        <p:spPr>
          <a:xfrm>
            <a:off x="7584888" y="1216755"/>
            <a:ext cx="1336040" cy="0"/>
          </a:xfrm>
          <a:custGeom>
            <a:avLst/>
            <a:gdLst/>
            <a:ahLst/>
            <a:cxnLst/>
            <a:rect l="l" t="t" r="r" b="b"/>
            <a:pathLst>
              <a:path w="1336040" h="0">
                <a:moveTo>
                  <a:pt x="0" y="0"/>
                </a:moveTo>
                <a:lnTo>
                  <a:pt x="1335749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3" name="object 263"/>
          <p:cNvSpPr/>
          <p:nvPr/>
        </p:nvSpPr>
        <p:spPr>
          <a:xfrm>
            <a:off x="6511901" y="5187304"/>
            <a:ext cx="2346960" cy="139065"/>
          </a:xfrm>
          <a:custGeom>
            <a:avLst/>
            <a:gdLst/>
            <a:ahLst/>
            <a:cxnLst/>
            <a:rect l="l" t="t" r="r" b="b"/>
            <a:pathLst>
              <a:path w="2346959" h="139064">
                <a:moveTo>
                  <a:pt x="0" y="0"/>
                </a:moveTo>
                <a:lnTo>
                  <a:pt x="38751" y="39466"/>
                </a:lnTo>
                <a:lnTo>
                  <a:pt x="82206" y="54995"/>
                </a:lnTo>
                <a:lnTo>
                  <a:pt x="137283" y="65523"/>
                </a:lnTo>
                <a:lnTo>
                  <a:pt x="200658" y="69398"/>
                </a:lnTo>
                <a:lnTo>
                  <a:pt x="982838" y="69398"/>
                </a:lnTo>
                <a:lnTo>
                  <a:pt x="1042916" y="73273"/>
                </a:lnTo>
                <a:lnTo>
                  <a:pt x="1095993" y="83798"/>
                </a:lnTo>
                <a:lnTo>
                  <a:pt x="1138421" y="99325"/>
                </a:lnTo>
                <a:lnTo>
                  <a:pt x="1166552" y="118204"/>
                </a:lnTo>
                <a:lnTo>
                  <a:pt x="1176740" y="138788"/>
                </a:lnTo>
                <a:lnTo>
                  <a:pt x="1186261" y="118204"/>
                </a:lnTo>
                <a:lnTo>
                  <a:pt x="1213060" y="99325"/>
                </a:lnTo>
                <a:lnTo>
                  <a:pt x="1254488" y="83798"/>
                </a:lnTo>
                <a:lnTo>
                  <a:pt x="1307898" y="73273"/>
                </a:lnTo>
                <a:lnTo>
                  <a:pt x="1370642" y="69398"/>
                </a:lnTo>
                <a:lnTo>
                  <a:pt x="2152821" y="69398"/>
                </a:lnTo>
                <a:lnTo>
                  <a:pt x="2212809" y="65523"/>
                </a:lnTo>
                <a:lnTo>
                  <a:pt x="2265831" y="54995"/>
                </a:lnTo>
                <a:lnTo>
                  <a:pt x="2308231" y="39466"/>
                </a:lnTo>
                <a:lnTo>
                  <a:pt x="2336352" y="20584"/>
                </a:lnTo>
                <a:lnTo>
                  <a:pt x="2346538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4" name="object 264"/>
          <p:cNvSpPr txBox="1"/>
          <p:nvPr/>
        </p:nvSpPr>
        <p:spPr>
          <a:xfrm>
            <a:off x="7205301" y="5334689"/>
            <a:ext cx="979805" cy="55435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46990" marR="5080" indent="-34925">
              <a:lnSpc>
                <a:spcPts val="2070"/>
              </a:lnSpc>
              <a:spcBef>
                <a:spcPts val="185"/>
              </a:spcBef>
            </a:pPr>
            <a:r>
              <a:rPr dirty="0" sz="1750" spc="15" b="1">
                <a:solidFill>
                  <a:srgbClr val="053CE8"/>
                </a:solidFill>
                <a:latin typeface="Times New Roman"/>
                <a:cs typeface="Times New Roman"/>
              </a:rPr>
              <a:t>F</a:t>
            </a:r>
            <a:r>
              <a:rPr dirty="0" sz="1750" spc="-5" b="1">
                <a:solidFill>
                  <a:srgbClr val="053CE8"/>
                </a:solidFill>
                <a:latin typeface="Times New Roman"/>
                <a:cs typeface="Times New Roman"/>
              </a:rPr>
              <a:t>i</a:t>
            </a:r>
            <a:r>
              <a:rPr dirty="0" sz="1750" spc="5" b="1">
                <a:solidFill>
                  <a:srgbClr val="053CE8"/>
                </a:solidFill>
                <a:latin typeface="Times New Roman"/>
                <a:cs typeface="Times New Roman"/>
              </a:rPr>
              <a:t>n</a:t>
            </a:r>
            <a:r>
              <a:rPr dirty="0" sz="1750" spc="-5" b="1">
                <a:solidFill>
                  <a:srgbClr val="053CE8"/>
                </a:solidFill>
                <a:latin typeface="Times New Roman"/>
                <a:cs typeface="Times New Roman"/>
              </a:rPr>
              <a:t>a</a:t>
            </a:r>
            <a:r>
              <a:rPr dirty="0" sz="1750" b="1">
                <a:solidFill>
                  <a:srgbClr val="053CE8"/>
                </a:solidFill>
                <a:latin typeface="Times New Roman"/>
                <a:cs typeface="Times New Roman"/>
              </a:rPr>
              <a:t>n</a:t>
            </a:r>
            <a:r>
              <a:rPr dirty="0" sz="1750" spc="-20" b="1">
                <a:solidFill>
                  <a:srgbClr val="053CE8"/>
                </a:solidFill>
                <a:latin typeface="Times New Roman"/>
                <a:cs typeface="Times New Roman"/>
              </a:rPr>
              <a:t>c</a:t>
            </a:r>
            <a:r>
              <a:rPr dirty="0" sz="1750" spc="-5" b="1">
                <a:solidFill>
                  <a:srgbClr val="053CE8"/>
                </a:solidFill>
                <a:latin typeface="Times New Roman"/>
                <a:cs typeface="Times New Roman"/>
              </a:rPr>
              <a:t>i</a:t>
            </a:r>
            <a:r>
              <a:rPr dirty="0" sz="1750" spc="5" b="1">
                <a:solidFill>
                  <a:srgbClr val="053CE8"/>
                </a:solidFill>
                <a:latin typeface="Times New Roman"/>
                <a:cs typeface="Times New Roman"/>
              </a:rPr>
              <a:t>n</a:t>
            </a:r>
            <a:r>
              <a:rPr dirty="0" sz="1750" spc="-5" b="1">
                <a:solidFill>
                  <a:srgbClr val="053CE8"/>
                </a:solidFill>
                <a:latin typeface="Times New Roman"/>
                <a:cs typeface="Times New Roman"/>
              </a:rPr>
              <a:t>g </a:t>
            </a:r>
            <a:r>
              <a:rPr dirty="0" sz="1750" spc="-5" b="1">
                <a:solidFill>
                  <a:srgbClr val="053CE8"/>
                </a:solidFill>
                <a:latin typeface="Times New Roman"/>
                <a:cs typeface="Times New Roman"/>
              </a:rPr>
              <a:t> </a:t>
            </a:r>
            <a:r>
              <a:rPr dirty="0" sz="1750" spc="-5" b="1">
                <a:solidFill>
                  <a:srgbClr val="053CE8"/>
                </a:solidFill>
                <a:latin typeface="Times New Roman"/>
                <a:cs typeface="Times New Roman"/>
              </a:rPr>
              <a:t>Activities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265" name="object 265"/>
          <p:cNvSpPr/>
          <p:nvPr/>
        </p:nvSpPr>
        <p:spPr>
          <a:xfrm>
            <a:off x="6864998" y="3746148"/>
            <a:ext cx="48895" cy="139065"/>
          </a:xfrm>
          <a:custGeom>
            <a:avLst/>
            <a:gdLst/>
            <a:ahLst/>
            <a:cxnLst/>
            <a:rect l="l" t="t" r="r" b="b"/>
            <a:pathLst>
              <a:path w="48895" h="139064">
                <a:moveTo>
                  <a:pt x="48406" y="0"/>
                </a:moveTo>
                <a:lnTo>
                  <a:pt x="0" y="48370"/>
                </a:lnTo>
                <a:lnTo>
                  <a:pt x="0" y="138557"/>
                </a:lnTo>
                <a:lnTo>
                  <a:pt x="48406" y="90187"/>
                </a:lnTo>
                <a:lnTo>
                  <a:pt x="48406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6" name="object 266"/>
          <p:cNvSpPr/>
          <p:nvPr/>
        </p:nvSpPr>
        <p:spPr>
          <a:xfrm>
            <a:off x="6864998" y="3590190"/>
            <a:ext cx="892810" cy="0"/>
          </a:xfrm>
          <a:custGeom>
            <a:avLst/>
            <a:gdLst/>
            <a:ahLst/>
            <a:cxnLst/>
            <a:rect l="l" t="t" r="r" b="b"/>
            <a:pathLst>
              <a:path w="892809" h="0">
                <a:moveTo>
                  <a:pt x="0" y="0"/>
                </a:moveTo>
                <a:lnTo>
                  <a:pt x="892782" y="0"/>
                </a:lnTo>
              </a:path>
            </a:pathLst>
          </a:custGeom>
          <a:ln w="48647">
            <a:solidFill>
              <a:srgbClr val="1E79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67" name="object 267"/>
          <p:cNvSpPr/>
          <p:nvPr/>
        </p:nvSpPr>
        <p:spPr>
          <a:xfrm>
            <a:off x="6864998" y="3475956"/>
            <a:ext cx="48895" cy="139065"/>
          </a:xfrm>
          <a:custGeom>
            <a:avLst/>
            <a:gdLst/>
            <a:ahLst/>
            <a:cxnLst/>
            <a:rect l="l" t="t" r="r" b="b"/>
            <a:pathLst>
              <a:path w="48895" h="139064">
                <a:moveTo>
                  <a:pt x="48406" y="0"/>
                </a:moveTo>
                <a:lnTo>
                  <a:pt x="0" y="48370"/>
                </a:lnTo>
                <a:lnTo>
                  <a:pt x="0" y="138557"/>
                </a:lnTo>
                <a:lnTo>
                  <a:pt x="48406" y="89910"/>
                </a:lnTo>
                <a:lnTo>
                  <a:pt x="48406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8" name="object 268"/>
          <p:cNvSpPr/>
          <p:nvPr/>
        </p:nvSpPr>
        <p:spPr>
          <a:xfrm>
            <a:off x="6587981" y="3475956"/>
            <a:ext cx="325755" cy="228600"/>
          </a:xfrm>
          <a:custGeom>
            <a:avLst/>
            <a:gdLst/>
            <a:ahLst/>
            <a:cxnLst/>
            <a:rect l="l" t="t" r="r" b="b"/>
            <a:pathLst>
              <a:path w="325754" h="228600">
                <a:moveTo>
                  <a:pt x="325422" y="0"/>
                </a:moveTo>
                <a:lnTo>
                  <a:pt x="48498" y="180004"/>
                </a:lnTo>
                <a:lnTo>
                  <a:pt x="0" y="228467"/>
                </a:lnTo>
                <a:lnTo>
                  <a:pt x="277016" y="48370"/>
                </a:lnTo>
                <a:lnTo>
                  <a:pt x="325422" y="0"/>
                </a:lnTo>
                <a:close/>
              </a:path>
            </a:pathLst>
          </a:custGeom>
          <a:solidFill>
            <a:srgbClr val="25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9" name="object 269"/>
          <p:cNvSpPr/>
          <p:nvPr/>
        </p:nvSpPr>
        <p:spPr>
          <a:xfrm>
            <a:off x="7709374" y="3475956"/>
            <a:ext cx="325755" cy="228600"/>
          </a:xfrm>
          <a:custGeom>
            <a:avLst/>
            <a:gdLst/>
            <a:ahLst/>
            <a:cxnLst/>
            <a:rect l="l" t="t" r="r" b="b"/>
            <a:pathLst>
              <a:path w="325754" h="228600">
                <a:moveTo>
                  <a:pt x="48406" y="0"/>
                </a:moveTo>
                <a:lnTo>
                  <a:pt x="0" y="48370"/>
                </a:lnTo>
                <a:lnTo>
                  <a:pt x="276923" y="228467"/>
                </a:lnTo>
                <a:lnTo>
                  <a:pt x="325329" y="180004"/>
                </a:lnTo>
                <a:lnTo>
                  <a:pt x="48406" y="0"/>
                </a:lnTo>
                <a:close/>
              </a:path>
            </a:pathLst>
          </a:custGeom>
          <a:solidFill>
            <a:srgbClr val="25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0" name="object 270"/>
          <p:cNvSpPr/>
          <p:nvPr/>
        </p:nvSpPr>
        <p:spPr>
          <a:xfrm>
            <a:off x="6854348" y="3524333"/>
            <a:ext cx="866140" cy="6985"/>
          </a:xfrm>
          <a:custGeom>
            <a:avLst/>
            <a:gdLst/>
            <a:ahLst/>
            <a:cxnLst/>
            <a:rect l="l" t="t" r="r" b="b"/>
            <a:pathLst>
              <a:path w="866140" h="6985">
                <a:moveTo>
                  <a:pt x="10649" y="0"/>
                </a:moveTo>
                <a:lnTo>
                  <a:pt x="0" y="6916"/>
                </a:lnTo>
                <a:lnTo>
                  <a:pt x="10649" y="6916"/>
                </a:lnTo>
                <a:lnTo>
                  <a:pt x="10649" y="0"/>
                </a:lnTo>
                <a:close/>
              </a:path>
              <a:path w="866140" h="6985">
                <a:moveTo>
                  <a:pt x="855036" y="0"/>
                </a:moveTo>
                <a:lnTo>
                  <a:pt x="855025" y="6916"/>
                </a:lnTo>
                <a:lnTo>
                  <a:pt x="865671" y="6916"/>
                </a:lnTo>
                <a:lnTo>
                  <a:pt x="855036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1" name="object 271"/>
          <p:cNvSpPr/>
          <p:nvPr/>
        </p:nvSpPr>
        <p:spPr>
          <a:xfrm>
            <a:off x="6843699" y="3531256"/>
            <a:ext cx="887094" cy="6985"/>
          </a:xfrm>
          <a:custGeom>
            <a:avLst/>
            <a:gdLst/>
            <a:ahLst/>
            <a:cxnLst/>
            <a:rect l="l" t="t" r="r" b="b"/>
            <a:pathLst>
              <a:path w="887095" h="6985">
                <a:moveTo>
                  <a:pt x="21298" y="0"/>
                </a:moveTo>
                <a:lnTo>
                  <a:pt x="10638" y="0"/>
                </a:lnTo>
                <a:lnTo>
                  <a:pt x="0" y="6916"/>
                </a:lnTo>
                <a:lnTo>
                  <a:pt x="21298" y="6916"/>
                </a:lnTo>
                <a:lnTo>
                  <a:pt x="21298" y="0"/>
                </a:lnTo>
                <a:close/>
              </a:path>
              <a:path w="887095" h="6985">
                <a:moveTo>
                  <a:pt x="876330" y="0"/>
                </a:moveTo>
                <a:lnTo>
                  <a:pt x="865674" y="0"/>
                </a:lnTo>
                <a:lnTo>
                  <a:pt x="865674" y="6916"/>
                </a:lnTo>
                <a:lnTo>
                  <a:pt x="886965" y="6916"/>
                </a:lnTo>
                <a:lnTo>
                  <a:pt x="876330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2" name="object 272"/>
          <p:cNvSpPr/>
          <p:nvPr/>
        </p:nvSpPr>
        <p:spPr>
          <a:xfrm>
            <a:off x="6833050" y="3538180"/>
            <a:ext cx="908685" cy="6985"/>
          </a:xfrm>
          <a:custGeom>
            <a:avLst/>
            <a:gdLst/>
            <a:ahLst/>
            <a:cxnLst/>
            <a:rect l="l" t="t" r="r" b="b"/>
            <a:pathLst>
              <a:path w="908684" h="6985">
                <a:moveTo>
                  <a:pt x="31947" y="0"/>
                </a:moveTo>
                <a:lnTo>
                  <a:pt x="10638" y="0"/>
                </a:lnTo>
                <a:lnTo>
                  <a:pt x="0" y="6916"/>
                </a:lnTo>
                <a:lnTo>
                  <a:pt x="31947" y="6916"/>
                </a:lnTo>
                <a:lnTo>
                  <a:pt x="31947" y="0"/>
                </a:lnTo>
                <a:close/>
              </a:path>
              <a:path w="908684" h="6985">
                <a:moveTo>
                  <a:pt x="897625" y="0"/>
                </a:moveTo>
                <a:lnTo>
                  <a:pt x="876323" y="0"/>
                </a:lnTo>
                <a:lnTo>
                  <a:pt x="876323" y="6916"/>
                </a:lnTo>
                <a:lnTo>
                  <a:pt x="908260" y="6916"/>
                </a:lnTo>
                <a:lnTo>
                  <a:pt x="897625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3" name="object 273"/>
          <p:cNvSpPr/>
          <p:nvPr/>
        </p:nvSpPr>
        <p:spPr>
          <a:xfrm>
            <a:off x="6822401" y="3545103"/>
            <a:ext cx="929640" cy="6985"/>
          </a:xfrm>
          <a:custGeom>
            <a:avLst/>
            <a:gdLst/>
            <a:ahLst/>
            <a:cxnLst/>
            <a:rect l="l" t="t" r="r" b="b"/>
            <a:pathLst>
              <a:path w="929640" h="6985">
                <a:moveTo>
                  <a:pt x="42596" y="0"/>
                </a:moveTo>
                <a:lnTo>
                  <a:pt x="10638" y="0"/>
                </a:lnTo>
                <a:lnTo>
                  <a:pt x="0" y="6916"/>
                </a:lnTo>
                <a:lnTo>
                  <a:pt x="42596" y="6916"/>
                </a:lnTo>
                <a:lnTo>
                  <a:pt x="42596" y="0"/>
                </a:lnTo>
                <a:close/>
              </a:path>
              <a:path w="929640" h="6985">
                <a:moveTo>
                  <a:pt x="918919" y="0"/>
                </a:moveTo>
                <a:lnTo>
                  <a:pt x="886972" y="0"/>
                </a:lnTo>
                <a:lnTo>
                  <a:pt x="886972" y="6916"/>
                </a:lnTo>
                <a:lnTo>
                  <a:pt x="929554" y="6916"/>
                </a:lnTo>
                <a:lnTo>
                  <a:pt x="918919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4" name="object 274"/>
          <p:cNvSpPr/>
          <p:nvPr/>
        </p:nvSpPr>
        <p:spPr>
          <a:xfrm>
            <a:off x="6811752" y="3552026"/>
            <a:ext cx="951230" cy="6985"/>
          </a:xfrm>
          <a:custGeom>
            <a:avLst/>
            <a:gdLst/>
            <a:ahLst/>
            <a:cxnLst/>
            <a:rect l="l" t="t" r="r" b="b"/>
            <a:pathLst>
              <a:path w="951229" h="6985">
                <a:moveTo>
                  <a:pt x="53245" y="0"/>
                </a:moveTo>
                <a:lnTo>
                  <a:pt x="10638" y="0"/>
                </a:lnTo>
                <a:lnTo>
                  <a:pt x="0" y="6916"/>
                </a:lnTo>
                <a:lnTo>
                  <a:pt x="53245" y="6916"/>
                </a:lnTo>
                <a:lnTo>
                  <a:pt x="53245" y="0"/>
                </a:lnTo>
                <a:close/>
              </a:path>
              <a:path w="951229" h="6985">
                <a:moveTo>
                  <a:pt x="940213" y="0"/>
                </a:moveTo>
                <a:lnTo>
                  <a:pt x="897621" y="0"/>
                </a:lnTo>
                <a:lnTo>
                  <a:pt x="897621" y="6916"/>
                </a:lnTo>
                <a:lnTo>
                  <a:pt x="950848" y="6916"/>
                </a:lnTo>
                <a:lnTo>
                  <a:pt x="940213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5" name="object 275"/>
          <p:cNvSpPr/>
          <p:nvPr/>
        </p:nvSpPr>
        <p:spPr>
          <a:xfrm>
            <a:off x="6801103" y="3558949"/>
            <a:ext cx="972185" cy="6985"/>
          </a:xfrm>
          <a:custGeom>
            <a:avLst/>
            <a:gdLst/>
            <a:ahLst/>
            <a:cxnLst/>
            <a:rect l="l" t="t" r="r" b="b"/>
            <a:pathLst>
              <a:path w="972184" h="6985">
                <a:moveTo>
                  <a:pt x="63894" y="0"/>
                </a:moveTo>
                <a:lnTo>
                  <a:pt x="10638" y="0"/>
                </a:lnTo>
                <a:lnTo>
                  <a:pt x="0" y="6916"/>
                </a:lnTo>
                <a:lnTo>
                  <a:pt x="63894" y="6916"/>
                </a:lnTo>
                <a:lnTo>
                  <a:pt x="63894" y="0"/>
                </a:lnTo>
                <a:close/>
              </a:path>
              <a:path w="972184" h="6985">
                <a:moveTo>
                  <a:pt x="961508" y="0"/>
                </a:moveTo>
                <a:lnTo>
                  <a:pt x="908270" y="0"/>
                </a:lnTo>
                <a:lnTo>
                  <a:pt x="908270" y="6916"/>
                </a:lnTo>
                <a:lnTo>
                  <a:pt x="972143" y="6916"/>
                </a:lnTo>
                <a:lnTo>
                  <a:pt x="961508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6" name="object 276"/>
          <p:cNvSpPr/>
          <p:nvPr/>
        </p:nvSpPr>
        <p:spPr>
          <a:xfrm>
            <a:off x="6790454" y="3565873"/>
            <a:ext cx="74930" cy="6985"/>
          </a:xfrm>
          <a:custGeom>
            <a:avLst/>
            <a:gdLst/>
            <a:ahLst/>
            <a:cxnLst/>
            <a:rect l="l" t="t" r="r" b="b"/>
            <a:pathLst>
              <a:path w="74929" h="6985">
                <a:moveTo>
                  <a:pt x="74543" y="0"/>
                </a:moveTo>
                <a:lnTo>
                  <a:pt x="10638" y="0"/>
                </a:lnTo>
                <a:lnTo>
                  <a:pt x="0" y="6916"/>
                </a:lnTo>
                <a:lnTo>
                  <a:pt x="74543" y="6916"/>
                </a:lnTo>
                <a:lnTo>
                  <a:pt x="74543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7" name="object 277"/>
          <p:cNvSpPr/>
          <p:nvPr/>
        </p:nvSpPr>
        <p:spPr>
          <a:xfrm>
            <a:off x="7709374" y="3565873"/>
            <a:ext cx="74930" cy="6985"/>
          </a:xfrm>
          <a:custGeom>
            <a:avLst/>
            <a:gdLst/>
            <a:ahLst/>
            <a:cxnLst/>
            <a:rect l="l" t="t" r="r" b="b"/>
            <a:pathLst>
              <a:path w="74929" h="6985">
                <a:moveTo>
                  <a:pt x="63883" y="0"/>
                </a:moveTo>
                <a:lnTo>
                  <a:pt x="0" y="0"/>
                </a:lnTo>
                <a:lnTo>
                  <a:pt x="0" y="6916"/>
                </a:lnTo>
                <a:lnTo>
                  <a:pt x="74518" y="6916"/>
                </a:lnTo>
                <a:lnTo>
                  <a:pt x="63883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8" name="object 278"/>
          <p:cNvSpPr/>
          <p:nvPr/>
        </p:nvSpPr>
        <p:spPr>
          <a:xfrm>
            <a:off x="6779805" y="3572796"/>
            <a:ext cx="85725" cy="6985"/>
          </a:xfrm>
          <a:custGeom>
            <a:avLst/>
            <a:gdLst/>
            <a:ahLst/>
            <a:cxnLst/>
            <a:rect l="l" t="t" r="r" b="b"/>
            <a:pathLst>
              <a:path w="85725" h="6985">
                <a:moveTo>
                  <a:pt x="85192" y="0"/>
                </a:moveTo>
                <a:lnTo>
                  <a:pt x="10638" y="0"/>
                </a:lnTo>
                <a:lnTo>
                  <a:pt x="0" y="6916"/>
                </a:lnTo>
                <a:lnTo>
                  <a:pt x="85192" y="6916"/>
                </a:lnTo>
                <a:lnTo>
                  <a:pt x="85192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79" name="object 279"/>
          <p:cNvSpPr/>
          <p:nvPr/>
        </p:nvSpPr>
        <p:spPr>
          <a:xfrm>
            <a:off x="7709374" y="3572796"/>
            <a:ext cx="85725" cy="6985"/>
          </a:xfrm>
          <a:custGeom>
            <a:avLst/>
            <a:gdLst/>
            <a:ahLst/>
            <a:cxnLst/>
            <a:rect l="l" t="t" r="r" b="b"/>
            <a:pathLst>
              <a:path w="85725" h="6985">
                <a:moveTo>
                  <a:pt x="74529" y="0"/>
                </a:moveTo>
                <a:lnTo>
                  <a:pt x="0" y="0"/>
                </a:lnTo>
                <a:lnTo>
                  <a:pt x="0" y="6916"/>
                </a:lnTo>
                <a:lnTo>
                  <a:pt x="85163" y="6916"/>
                </a:lnTo>
                <a:lnTo>
                  <a:pt x="74529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0" name="object 280"/>
          <p:cNvSpPr/>
          <p:nvPr/>
        </p:nvSpPr>
        <p:spPr>
          <a:xfrm>
            <a:off x="6769156" y="3583177"/>
            <a:ext cx="95885" cy="0"/>
          </a:xfrm>
          <a:custGeom>
            <a:avLst/>
            <a:gdLst/>
            <a:ahLst/>
            <a:cxnLst/>
            <a:rect l="l" t="t" r="r" b="b"/>
            <a:pathLst>
              <a:path w="95884" h="0">
                <a:moveTo>
                  <a:pt x="0" y="0"/>
                </a:moveTo>
                <a:lnTo>
                  <a:pt x="95841" y="0"/>
                </a:lnTo>
              </a:path>
            </a:pathLst>
          </a:custGeom>
          <a:ln w="6916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1" name="object 281"/>
          <p:cNvSpPr/>
          <p:nvPr/>
        </p:nvSpPr>
        <p:spPr>
          <a:xfrm>
            <a:off x="7709374" y="3583177"/>
            <a:ext cx="95885" cy="0"/>
          </a:xfrm>
          <a:custGeom>
            <a:avLst/>
            <a:gdLst/>
            <a:ahLst/>
            <a:cxnLst/>
            <a:rect l="l" t="t" r="r" b="b"/>
            <a:pathLst>
              <a:path w="95884" h="0">
                <a:moveTo>
                  <a:pt x="0" y="0"/>
                </a:moveTo>
                <a:lnTo>
                  <a:pt x="95809" y="0"/>
                </a:lnTo>
              </a:path>
            </a:pathLst>
          </a:custGeom>
          <a:ln w="6916">
            <a:solidFill>
              <a:srgbClr val="3A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2" name="object 282"/>
          <p:cNvSpPr/>
          <p:nvPr/>
        </p:nvSpPr>
        <p:spPr>
          <a:xfrm>
            <a:off x="6758223" y="3590170"/>
            <a:ext cx="107314" cy="0"/>
          </a:xfrm>
          <a:custGeom>
            <a:avLst/>
            <a:gdLst/>
            <a:ahLst/>
            <a:cxnLst/>
            <a:rect l="l" t="t" r="r" b="b"/>
            <a:pathLst>
              <a:path w="107315" h="0">
                <a:moveTo>
                  <a:pt x="0" y="0"/>
                </a:moveTo>
                <a:lnTo>
                  <a:pt x="106774" y="0"/>
                </a:lnTo>
              </a:path>
            </a:pathLst>
          </a:custGeom>
          <a:ln w="7147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3" name="object 283"/>
          <p:cNvSpPr/>
          <p:nvPr/>
        </p:nvSpPr>
        <p:spPr>
          <a:xfrm>
            <a:off x="7709374" y="3590170"/>
            <a:ext cx="107314" cy="0"/>
          </a:xfrm>
          <a:custGeom>
            <a:avLst/>
            <a:gdLst/>
            <a:ahLst/>
            <a:cxnLst/>
            <a:rect l="l" t="t" r="r" b="b"/>
            <a:pathLst>
              <a:path w="107315" h="0">
                <a:moveTo>
                  <a:pt x="0" y="0"/>
                </a:moveTo>
                <a:lnTo>
                  <a:pt x="106738" y="0"/>
                </a:lnTo>
              </a:path>
            </a:pathLst>
          </a:custGeom>
          <a:ln w="7147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4" name="object 284"/>
          <p:cNvSpPr/>
          <p:nvPr/>
        </p:nvSpPr>
        <p:spPr>
          <a:xfrm>
            <a:off x="6747574" y="3597209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423" y="0"/>
                </a:lnTo>
              </a:path>
            </a:pathLst>
          </a:custGeom>
          <a:ln w="6916">
            <a:solidFill>
              <a:srgbClr val="3C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5" name="object 285"/>
          <p:cNvSpPr/>
          <p:nvPr/>
        </p:nvSpPr>
        <p:spPr>
          <a:xfrm>
            <a:off x="7709374" y="3597209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384" y="0"/>
                </a:lnTo>
              </a:path>
            </a:pathLst>
          </a:custGeom>
          <a:ln w="6916">
            <a:solidFill>
              <a:srgbClr val="3C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6" name="object 286"/>
          <p:cNvSpPr/>
          <p:nvPr/>
        </p:nvSpPr>
        <p:spPr>
          <a:xfrm>
            <a:off x="6736925" y="3604132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8072" y="0"/>
                </a:lnTo>
              </a:path>
            </a:pathLst>
          </a:custGeom>
          <a:ln w="6916">
            <a:solidFill>
              <a:srgbClr val="3E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7" name="object 287"/>
          <p:cNvSpPr/>
          <p:nvPr/>
        </p:nvSpPr>
        <p:spPr>
          <a:xfrm>
            <a:off x="7709374" y="3604132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8029" y="0"/>
                </a:lnTo>
              </a:path>
            </a:pathLst>
          </a:custGeom>
          <a:ln w="6916">
            <a:solidFill>
              <a:srgbClr val="3E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8" name="object 288"/>
          <p:cNvSpPr/>
          <p:nvPr/>
        </p:nvSpPr>
        <p:spPr>
          <a:xfrm>
            <a:off x="6731657" y="3611015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 h="0">
                <a:moveTo>
                  <a:pt x="0" y="0"/>
                </a:moveTo>
                <a:lnTo>
                  <a:pt x="133340" y="0"/>
                </a:lnTo>
              </a:path>
            </a:pathLst>
          </a:custGeom>
          <a:ln w="6341">
            <a:solidFill>
              <a:srgbClr val="41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9" name="object 289"/>
          <p:cNvSpPr/>
          <p:nvPr/>
        </p:nvSpPr>
        <p:spPr>
          <a:xfrm>
            <a:off x="7709374" y="3611055"/>
            <a:ext cx="139065" cy="0"/>
          </a:xfrm>
          <a:custGeom>
            <a:avLst/>
            <a:gdLst/>
            <a:ahLst/>
            <a:cxnLst/>
            <a:rect l="l" t="t" r="r" b="b"/>
            <a:pathLst>
              <a:path w="139065" h="0">
                <a:moveTo>
                  <a:pt x="0" y="0"/>
                </a:moveTo>
                <a:lnTo>
                  <a:pt x="138674" y="0"/>
                </a:lnTo>
              </a:path>
            </a:pathLst>
          </a:custGeom>
          <a:ln w="6916">
            <a:solidFill>
              <a:srgbClr val="41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0" name="object 290"/>
          <p:cNvSpPr/>
          <p:nvPr/>
        </p:nvSpPr>
        <p:spPr>
          <a:xfrm>
            <a:off x="6715627" y="3617978"/>
            <a:ext cx="1143635" cy="0"/>
          </a:xfrm>
          <a:custGeom>
            <a:avLst/>
            <a:gdLst/>
            <a:ahLst/>
            <a:cxnLst/>
            <a:rect l="l" t="t" r="r" b="b"/>
            <a:pathLst>
              <a:path w="1143634" h="0">
                <a:moveTo>
                  <a:pt x="0" y="0"/>
                </a:moveTo>
                <a:lnTo>
                  <a:pt x="1143066" y="0"/>
                </a:lnTo>
              </a:path>
            </a:pathLst>
          </a:custGeom>
          <a:ln w="6916">
            <a:solidFill>
              <a:srgbClr val="43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1" name="object 291"/>
          <p:cNvSpPr/>
          <p:nvPr/>
        </p:nvSpPr>
        <p:spPr>
          <a:xfrm>
            <a:off x="6704978" y="3624901"/>
            <a:ext cx="1164590" cy="0"/>
          </a:xfrm>
          <a:custGeom>
            <a:avLst/>
            <a:gdLst/>
            <a:ahLst/>
            <a:cxnLst/>
            <a:rect l="l" t="t" r="r" b="b"/>
            <a:pathLst>
              <a:path w="1164590" h="0">
                <a:moveTo>
                  <a:pt x="0" y="0"/>
                </a:moveTo>
                <a:lnTo>
                  <a:pt x="1164361" y="0"/>
                </a:lnTo>
              </a:path>
            </a:pathLst>
          </a:custGeom>
          <a:ln w="6916">
            <a:solidFill>
              <a:srgbClr val="45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2" name="object 292"/>
          <p:cNvSpPr/>
          <p:nvPr/>
        </p:nvSpPr>
        <p:spPr>
          <a:xfrm>
            <a:off x="6694329" y="3631825"/>
            <a:ext cx="1186180" cy="0"/>
          </a:xfrm>
          <a:custGeom>
            <a:avLst/>
            <a:gdLst/>
            <a:ahLst/>
            <a:cxnLst/>
            <a:rect l="l" t="t" r="r" b="b"/>
            <a:pathLst>
              <a:path w="1186179" h="0">
                <a:moveTo>
                  <a:pt x="0" y="0"/>
                </a:moveTo>
                <a:lnTo>
                  <a:pt x="1185655" y="0"/>
                </a:lnTo>
              </a:path>
            </a:pathLst>
          </a:custGeom>
          <a:ln w="6916">
            <a:solidFill>
              <a:srgbClr val="46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3" name="object 293"/>
          <p:cNvSpPr/>
          <p:nvPr/>
        </p:nvSpPr>
        <p:spPr>
          <a:xfrm>
            <a:off x="6683680" y="3638748"/>
            <a:ext cx="1207135" cy="0"/>
          </a:xfrm>
          <a:custGeom>
            <a:avLst/>
            <a:gdLst/>
            <a:ahLst/>
            <a:cxnLst/>
            <a:rect l="l" t="t" r="r" b="b"/>
            <a:pathLst>
              <a:path w="1207134" h="0">
                <a:moveTo>
                  <a:pt x="0" y="0"/>
                </a:moveTo>
                <a:lnTo>
                  <a:pt x="1206950" y="0"/>
                </a:lnTo>
              </a:path>
            </a:pathLst>
          </a:custGeom>
          <a:ln w="6916">
            <a:solidFill>
              <a:srgbClr val="48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4" name="object 294"/>
          <p:cNvSpPr/>
          <p:nvPr/>
        </p:nvSpPr>
        <p:spPr>
          <a:xfrm>
            <a:off x="6673031" y="3645672"/>
            <a:ext cx="1228725" cy="0"/>
          </a:xfrm>
          <a:custGeom>
            <a:avLst/>
            <a:gdLst/>
            <a:ahLst/>
            <a:cxnLst/>
            <a:rect l="l" t="t" r="r" b="b"/>
            <a:pathLst>
              <a:path w="1228725" h="0">
                <a:moveTo>
                  <a:pt x="0" y="0"/>
                </a:moveTo>
                <a:lnTo>
                  <a:pt x="1228244" y="0"/>
                </a:lnTo>
              </a:path>
            </a:pathLst>
          </a:custGeom>
          <a:ln w="6916">
            <a:solidFill>
              <a:srgbClr val="4A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5" name="object 295"/>
          <p:cNvSpPr/>
          <p:nvPr/>
        </p:nvSpPr>
        <p:spPr>
          <a:xfrm>
            <a:off x="6662524" y="3652502"/>
            <a:ext cx="1249680" cy="0"/>
          </a:xfrm>
          <a:custGeom>
            <a:avLst/>
            <a:gdLst/>
            <a:ahLst/>
            <a:cxnLst/>
            <a:rect l="l" t="t" r="r" b="b"/>
            <a:pathLst>
              <a:path w="1249679" h="0">
                <a:moveTo>
                  <a:pt x="0" y="0"/>
                </a:moveTo>
                <a:lnTo>
                  <a:pt x="1249255" y="0"/>
                </a:lnTo>
              </a:path>
            </a:pathLst>
          </a:custGeom>
          <a:ln w="6916">
            <a:solidFill>
              <a:srgbClr val="4DD1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6" name="object 296"/>
          <p:cNvSpPr/>
          <p:nvPr/>
        </p:nvSpPr>
        <p:spPr>
          <a:xfrm>
            <a:off x="6651875" y="3659426"/>
            <a:ext cx="1270635" cy="0"/>
          </a:xfrm>
          <a:custGeom>
            <a:avLst/>
            <a:gdLst/>
            <a:ahLst/>
            <a:cxnLst/>
            <a:rect l="l" t="t" r="r" b="b"/>
            <a:pathLst>
              <a:path w="1270634" h="0">
                <a:moveTo>
                  <a:pt x="0" y="0"/>
                </a:moveTo>
                <a:lnTo>
                  <a:pt x="1270549" y="0"/>
                </a:lnTo>
              </a:path>
            </a:pathLst>
          </a:custGeom>
          <a:ln w="6916">
            <a:solidFill>
              <a:srgbClr val="4FD1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7" name="object 297"/>
          <p:cNvSpPr/>
          <p:nvPr/>
        </p:nvSpPr>
        <p:spPr>
          <a:xfrm>
            <a:off x="6641226" y="3666349"/>
            <a:ext cx="1292225" cy="0"/>
          </a:xfrm>
          <a:custGeom>
            <a:avLst/>
            <a:gdLst/>
            <a:ahLst/>
            <a:cxnLst/>
            <a:rect l="l" t="t" r="r" b="b"/>
            <a:pathLst>
              <a:path w="1292225" h="0">
                <a:moveTo>
                  <a:pt x="0" y="0"/>
                </a:moveTo>
                <a:lnTo>
                  <a:pt x="1291844" y="0"/>
                </a:lnTo>
              </a:path>
            </a:pathLst>
          </a:custGeom>
          <a:ln w="6916">
            <a:solidFill>
              <a:srgbClr val="52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8" name="object 298"/>
          <p:cNvSpPr/>
          <p:nvPr/>
        </p:nvSpPr>
        <p:spPr>
          <a:xfrm>
            <a:off x="6630577" y="3673272"/>
            <a:ext cx="1313180" cy="0"/>
          </a:xfrm>
          <a:custGeom>
            <a:avLst/>
            <a:gdLst/>
            <a:ahLst/>
            <a:cxnLst/>
            <a:rect l="l" t="t" r="r" b="b"/>
            <a:pathLst>
              <a:path w="1313179" h="0">
                <a:moveTo>
                  <a:pt x="0" y="0"/>
                </a:moveTo>
                <a:lnTo>
                  <a:pt x="1313138" y="0"/>
                </a:lnTo>
              </a:path>
            </a:pathLst>
          </a:custGeom>
          <a:ln w="6916">
            <a:solidFill>
              <a:srgbClr val="53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9" name="object 299"/>
          <p:cNvSpPr/>
          <p:nvPr/>
        </p:nvSpPr>
        <p:spPr>
          <a:xfrm>
            <a:off x="6619928" y="3680195"/>
            <a:ext cx="1334770" cy="0"/>
          </a:xfrm>
          <a:custGeom>
            <a:avLst/>
            <a:gdLst/>
            <a:ahLst/>
            <a:cxnLst/>
            <a:rect l="l" t="t" r="r" b="b"/>
            <a:pathLst>
              <a:path w="1334770" h="0">
                <a:moveTo>
                  <a:pt x="0" y="0"/>
                </a:moveTo>
                <a:lnTo>
                  <a:pt x="1334433" y="0"/>
                </a:lnTo>
              </a:path>
            </a:pathLst>
          </a:custGeom>
          <a:ln w="6916">
            <a:solidFill>
              <a:srgbClr val="55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0" name="object 300"/>
          <p:cNvSpPr/>
          <p:nvPr/>
        </p:nvSpPr>
        <p:spPr>
          <a:xfrm>
            <a:off x="6609279" y="3687119"/>
            <a:ext cx="1355725" cy="0"/>
          </a:xfrm>
          <a:custGeom>
            <a:avLst/>
            <a:gdLst/>
            <a:ahLst/>
            <a:cxnLst/>
            <a:rect l="l" t="t" r="r" b="b"/>
            <a:pathLst>
              <a:path w="1355725" h="0">
                <a:moveTo>
                  <a:pt x="0" y="0"/>
                </a:moveTo>
                <a:lnTo>
                  <a:pt x="1355727" y="0"/>
                </a:lnTo>
              </a:path>
            </a:pathLst>
          </a:custGeom>
          <a:ln w="6916">
            <a:solidFill>
              <a:srgbClr val="57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1" name="object 301"/>
          <p:cNvSpPr/>
          <p:nvPr/>
        </p:nvSpPr>
        <p:spPr>
          <a:xfrm>
            <a:off x="6598630" y="3694042"/>
            <a:ext cx="1377315" cy="0"/>
          </a:xfrm>
          <a:custGeom>
            <a:avLst/>
            <a:gdLst/>
            <a:ahLst/>
            <a:cxnLst/>
            <a:rect l="l" t="t" r="r" b="b"/>
            <a:pathLst>
              <a:path w="1377315" h="0">
                <a:moveTo>
                  <a:pt x="0" y="0"/>
                </a:moveTo>
                <a:lnTo>
                  <a:pt x="1377021" y="0"/>
                </a:lnTo>
              </a:path>
            </a:pathLst>
          </a:custGeom>
          <a:ln w="6916">
            <a:solidFill>
              <a:srgbClr val="5BD3D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2" name="object 302"/>
          <p:cNvSpPr/>
          <p:nvPr/>
        </p:nvSpPr>
        <p:spPr>
          <a:xfrm>
            <a:off x="6587981" y="3700965"/>
            <a:ext cx="1398905" cy="0"/>
          </a:xfrm>
          <a:custGeom>
            <a:avLst/>
            <a:gdLst/>
            <a:ahLst/>
            <a:cxnLst/>
            <a:rect l="l" t="t" r="r" b="b"/>
            <a:pathLst>
              <a:path w="1398904" h="0">
                <a:moveTo>
                  <a:pt x="0" y="0"/>
                </a:moveTo>
                <a:lnTo>
                  <a:pt x="1398316" y="0"/>
                </a:lnTo>
              </a:path>
            </a:pathLst>
          </a:custGeom>
          <a:ln w="6916">
            <a:solidFill>
              <a:srgbClr val="5D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3" name="object 303"/>
          <p:cNvSpPr/>
          <p:nvPr/>
        </p:nvSpPr>
        <p:spPr>
          <a:xfrm>
            <a:off x="6587981" y="3707958"/>
            <a:ext cx="1398905" cy="0"/>
          </a:xfrm>
          <a:custGeom>
            <a:avLst/>
            <a:gdLst/>
            <a:ahLst/>
            <a:cxnLst/>
            <a:rect l="l" t="t" r="r" b="b"/>
            <a:pathLst>
              <a:path w="1398904" h="0">
                <a:moveTo>
                  <a:pt x="0" y="0"/>
                </a:moveTo>
                <a:lnTo>
                  <a:pt x="1398315" y="0"/>
                </a:lnTo>
              </a:path>
            </a:pathLst>
          </a:custGeom>
          <a:ln w="7146">
            <a:solidFill>
              <a:srgbClr val="5F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4" name="object 304"/>
          <p:cNvSpPr/>
          <p:nvPr/>
        </p:nvSpPr>
        <p:spPr>
          <a:xfrm>
            <a:off x="6598914" y="3714996"/>
            <a:ext cx="1376680" cy="0"/>
          </a:xfrm>
          <a:custGeom>
            <a:avLst/>
            <a:gdLst/>
            <a:ahLst/>
            <a:cxnLst/>
            <a:rect l="l" t="t" r="r" b="b"/>
            <a:pathLst>
              <a:path w="1376679" h="0">
                <a:moveTo>
                  <a:pt x="0" y="0"/>
                </a:moveTo>
                <a:lnTo>
                  <a:pt x="1376455" y="0"/>
                </a:lnTo>
              </a:path>
            </a:pathLst>
          </a:custGeom>
          <a:ln w="6916">
            <a:solidFill>
              <a:srgbClr val="60D5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5" name="object 305"/>
          <p:cNvSpPr/>
          <p:nvPr/>
        </p:nvSpPr>
        <p:spPr>
          <a:xfrm>
            <a:off x="6609552" y="3721920"/>
            <a:ext cx="1355725" cy="0"/>
          </a:xfrm>
          <a:custGeom>
            <a:avLst/>
            <a:gdLst/>
            <a:ahLst/>
            <a:cxnLst/>
            <a:rect l="l" t="t" r="r" b="b"/>
            <a:pathLst>
              <a:path w="1355725" h="0">
                <a:moveTo>
                  <a:pt x="0" y="0"/>
                </a:moveTo>
                <a:lnTo>
                  <a:pt x="1355181" y="0"/>
                </a:lnTo>
              </a:path>
            </a:pathLst>
          </a:custGeom>
          <a:ln w="6916">
            <a:solidFill>
              <a:srgbClr val="62D5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6" name="object 306"/>
          <p:cNvSpPr/>
          <p:nvPr/>
        </p:nvSpPr>
        <p:spPr>
          <a:xfrm>
            <a:off x="6620190" y="3728843"/>
            <a:ext cx="1334135" cy="0"/>
          </a:xfrm>
          <a:custGeom>
            <a:avLst/>
            <a:gdLst/>
            <a:ahLst/>
            <a:cxnLst/>
            <a:rect l="l" t="t" r="r" b="b"/>
            <a:pathLst>
              <a:path w="1334134" h="0">
                <a:moveTo>
                  <a:pt x="0" y="0"/>
                </a:moveTo>
                <a:lnTo>
                  <a:pt x="1333909" y="0"/>
                </a:lnTo>
              </a:path>
            </a:pathLst>
          </a:custGeom>
          <a:ln w="6916">
            <a:solidFill>
              <a:srgbClr val="64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7" name="object 307"/>
          <p:cNvSpPr/>
          <p:nvPr/>
        </p:nvSpPr>
        <p:spPr>
          <a:xfrm>
            <a:off x="6630828" y="3735766"/>
            <a:ext cx="1313180" cy="0"/>
          </a:xfrm>
          <a:custGeom>
            <a:avLst/>
            <a:gdLst/>
            <a:ahLst/>
            <a:cxnLst/>
            <a:rect l="l" t="t" r="r" b="b"/>
            <a:pathLst>
              <a:path w="1313179" h="0">
                <a:moveTo>
                  <a:pt x="0" y="0"/>
                </a:moveTo>
                <a:lnTo>
                  <a:pt x="1312637" y="0"/>
                </a:lnTo>
              </a:path>
            </a:pathLst>
          </a:custGeom>
          <a:ln w="6916">
            <a:solidFill>
              <a:srgbClr val="67D7D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8" name="object 308"/>
          <p:cNvSpPr/>
          <p:nvPr/>
        </p:nvSpPr>
        <p:spPr>
          <a:xfrm>
            <a:off x="6641466" y="3742689"/>
            <a:ext cx="1291590" cy="0"/>
          </a:xfrm>
          <a:custGeom>
            <a:avLst/>
            <a:gdLst/>
            <a:ahLst/>
            <a:cxnLst/>
            <a:rect l="l" t="t" r="r" b="b"/>
            <a:pathLst>
              <a:path w="1291590" h="0">
                <a:moveTo>
                  <a:pt x="0" y="0"/>
                </a:moveTo>
                <a:lnTo>
                  <a:pt x="1291364" y="0"/>
                </a:lnTo>
              </a:path>
            </a:pathLst>
          </a:custGeom>
          <a:ln w="6916">
            <a:solidFill>
              <a:srgbClr val="69D7D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9" name="object 309"/>
          <p:cNvSpPr/>
          <p:nvPr/>
        </p:nvSpPr>
        <p:spPr>
          <a:xfrm>
            <a:off x="6652104" y="3749612"/>
            <a:ext cx="1270635" cy="0"/>
          </a:xfrm>
          <a:custGeom>
            <a:avLst/>
            <a:gdLst/>
            <a:ahLst/>
            <a:cxnLst/>
            <a:rect l="l" t="t" r="r" b="b"/>
            <a:pathLst>
              <a:path w="1270634" h="0">
                <a:moveTo>
                  <a:pt x="0" y="0"/>
                </a:moveTo>
                <a:lnTo>
                  <a:pt x="1270091" y="0"/>
                </a:lnTo>
              </a:path>
            </a:pathLst>
          </a:custGeom>
          <a:ln w="6916">
            <a:solidFill>
              <a:srgbClr val="6B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0" name="object 310"/>
          <p:cNvSpPr/>
          <p:nvPr/>
        </p:nvSpPr>
        <p:spPr>
          <a:xfrm>
            <a:off x="6662742" y="3756536"/>
            <a:ext cx="1249045" cy="0"/>
          </a:xfrm>
          <a:custGeom>
            <a:avLst/>
            <a:gdLst/>
            <a:ahLst/>
            <a:cxnLst/>
            <a:rect l="l" t="t" r="r" b="b"/>
            <a:pathLst>
              <a:path w="1249045" h="0">
                <a:moveTo>
                  <a:pt x="0" y="0"/>
                </a:moveTo>
                <a:lnTo>
                  <a:pt x="1248818" y="0"/>
                </a:lnTo>
              </a:path>
            </a:pathLst>
          </a:custGeom>
          <a:ln w="6916">
            <a:solidFill>
              <a:srgbClr val="6C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1" name="object 311"/>
          <p:cNvSpPr/>
          <p:nvPr/>
        </p:nvSpPr>
        <p:spPr>
          <a:xfrm>
            <a:off x="6673381" y="3763459"/>
            <a:ext cx="1228090" cy="0"/>
          </a:xfrm>
          <a:custGeom>
            <a:avLst/>
            <a:gdLst/>
            <a:ahLst/>
            <a:cxnLst/>
            <a:rect l="l" t="t" r="r" b="b"/>
            <a:pathLst>
              <a:path w="1228090" h="0">
                <a:moveTo>
                  <a:pt x="0" y="0"/>
                </a:moveTo>
                <a:lnTo>
                  <a:pt x="1227546" y="0"/>
                </a:lnTo>
              </a:path>
            </a:pathLst>
          </a:custGeom>
          <a:ln w="6916">
            <a:solidFill>
              <a:srgbClr val="6D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2" name="object 312"/>
          <p:cNvSpPr/>
          <p:nvPr/>
        </p:nvSpPr>
        <p:spPr>
          <a:xfrm>
            <a:off x="6684019" y="3770383"/>
            <a:ext cx="1206500" cy="0"/>
          </a:xfrm>
          <a:custGeom>
            <a:avLst/>
            <a:gdLst/>
            <a:ahLst/>
            <a:cxnLst/>
            <a:rect l="l" t="t" r="r" b="b"/>
            <a:pathLst>
              <a:path w="1206500" h="0">
                <a:moveTo>
                  <a:pt x="0" y="0"/>
                </a:moveTo>
                <a:lnTo>
                  <a:pt x="1206273" y="0"/>
                </a:lnTo>
              </a:path>
            </a:pathLst>
          </a:custGeom>
          <a:ln w="6916">
            <a:solidFill>
              <a:srgbClr val="6F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3" name="object 313"/>
          <p:cNvSpPr/>
          <p:nvPr/>
        </p:nvSpPr>
        <p:spPr>
          <a:xfrm>
            <a:off x="6694657" y="3777306"/>
            <a:ext cx="1185545" cy="0"/>
          </a:xfrm>
          <a:custGeom>
            <a:avLst/>
            <a:gdLst/>
            <a:ahLst/>
            <a:cxnLst/>
            <a:rect l="l" t="t" r="r" b="b"/>
            <a:pathLst>
              <a:path w="1185545" h="0">
                <a:moveTo>
                  <a:pt x="0" y="0"/>
                </a:moveTo>
                <a:lnTo>
                  <a:pt x="1185001" y="0"/>
                </a:lnTo>
              </a:path>
            </a:pathLst>
          </a:custGeom>
          <a:ln w="6916">
            <a:solidFill>
              <a:srgbClr val="70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4" name="object 314"/>
          <p:cNvSpPr/>
          <p:nvPr/>
        </p:nvSpPr>
        <p:spPr>
          <a:xfrm>
            <a:off x="6705295" y="3784229"/>
            <a:ext cx="1163955" cy="0"/>
          </a:xfrm>
          <a:custGeom>
            <a:avLst/>
            <a:gdLst/>
            <a:ahLst/>
            <a:cxnLst/>
            <a:rect l="l" t="t" r="r" b="b"/>
            <a:pathLst>
              <a:path w="1163954" h="0">
                <a:moveTo>
                  <a:pt x="0" y="0"/>
                </a:moveTo>
                <a:lnTo>
                  <a:pt x="1163728" y="0"/>
                </a:lnTo>
              </a:path>
            </a:pathLst>
          </a:custGeom>
          <a:ln w="6916">
            <a:solidFill>
              <a:srgbClr val="71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5" name="object 315"/>
          <p:cNvSpPr/>
          <p:nvPr/>
        </p:nvSpPr>
        <p:spPr>
          <a:xfrm>
            <a:off x="6715791" y="3787602"/>
            <a:ext cx="1143000" cy="6985"/>
          </a:xfrm>
          <a:custGeom>
            <a:avLst/>
            <a:gdLst/>
            <a:ahLst/>
            <a:cxnLst/>
            <a:rect l="l" t="t" r="r" b="b"/>
            <a:pathLst>
              <a:path w="1143000" h="6985">
                <a:moveTo>
                  <a:pt x="1142738" y="0"/>
                </a:moveTo>
                <a:lnTo>
                  <a:pt x="0" y="0"/>
                </a:lnTo>
                <a:lnTo>
                  <a:pt x="10627" y="6916"/>
                </a:lnTo>
                <a:lnTo>
                  <a:pt x="993582" y="6916"/>
                </a:lnTo>
                <a:lnTo>
                  <a:pt x="149206" y="6916"/>
                </a:lnTo>
                <a:lnTo>
                  <a:pt x="1132115" y="6916"/>
                </a:lnTo>
                <a:lnTo>
                  <a:pt x="1142738" y="0"/>
                </a:lnTo>
                <a:close/>
              </a:path>
              <a:path w="1143000" h="6985">
                <a:moveTo>
                  <a:pt x="1132115" y="6916"/>
                </a:moveTo>
                <a:lnTo>
                  <a:pt x="993582" y="6916"/>
                </a:lnTo>
                <a:lnTo>
                  <a:pt x="1132115" y="6916"/>
                </a:lnTo>
                <a:close/>
              </a:path>
            </a:pathLst>
          </a:custGeom>
          <a:solidFill>
            <a:srgbClr val="73DBD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16" name="object 316"/>
          <p:cNvSpPr/>
          <p:nvPr/>
        </p:nvSpPr>
        <p:spPr>
          <a:xfrm>
            <a:off x="7709374" y="3797983"/>
            <a:ext cx="139065" cy="0"/>
          </a:xfrm>
          <a:custGeom>
            <a:avLst/>
            <a:gdLst/>
            <a:ahLst/>
            <a:cxnLst/>
            <a:rect l="l" t="t" r="r" b="b"/>
            <a:pathLst>
              <a:path w="139065" h="0">
                <a:moveTo>
                  <a:pt x="0" y="0"/>
                </a:moveTo>
                <a:lnTo>
                  <a:pt x="138522" y="0"/>
                </a:lnTo>
              </a:path>
            </a:pathLst>
          </a:custGeom>
          <a:ln w="6916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7" name="object 317"/>
          <p:cNvSpPr/>
          <p:nvPr/>
        </p:nvSpPr>
        <p:spPr>
          <a:xfrm>
            <a:off x="6726429" y="3797983"/>
            <a:ext cx="139065" cy="0"/>
          </a:xfrm>
          <a:custGeom>
            <a:avLst/>
            <a:gdLst/>
            <a:ahLst/>
            <a:cxnLst/>
            <a:rect l="l" t="t" r="r" b="b"/>
            <a:pathLst>
              <a:path w="139065" h="0">
                <a:moveTo>
                  <a:pt x="0" y="0"/>
                </a:moveTo>
                <a:lnTo>
                  <a:pt x="138568" y="0"/>
                </a:lnTo>
              </a:path>
            </a:pathLst>
          </a:custGeom>
          <a:ln w="6916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8" name="object 318"/>
          <p:cNvSpPr/>
          <p:nvPr/>
        </p:nvSpPr>
        <p:spPr>
          <a:xfrm>
            <a:off x="7709374" y="3804906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887" y="0"/>
                </a:lnTo>
              </a:path>
            </a:pathLst>
          </a:custGeom>
          <a:ln w="6916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9" name="object 319"/>
          <p:cNvSpPr/>
          <p:nvPr/>
        </p:nvSpPr>
        <p:spPr>
          <a:xfrm>
            <a:off x="6737067" y="3804906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930" y="0"/>
                </a:lnTo>
              </a:path>
            </a:pathLst>
          </a:custGeom>
          <a:ln w="6916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0" name="object 320"/>
          <p:cNvSpPr/>
          <p:nvPr/>
        </p:nvSpPr>
        <p:spPr>
          <a:xfrm>
            <a:off x="7709374" y="3811830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253" y="0"/>
                </a:lnTo>
              </a:path>
            </a:pathLst>
          </a:custGeom>
          <a:ln w="6916">
            <a:solidFill>
              <a:srgbClr val="77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1" name="object 321"/>
          <p:cNvSpPr/>
          <p:nvPr/>
        </p:nvSpPr>
        <p:spPr>
          <a:xfrm>
            <a:off x="6747705" y="3811830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292" y="0"/>
                </a:lnTo>
              </a:path>
            </a:pathLst>
          </a:custGeom>
          <a:ln w="6916">
            <a:solidFill>
              <a:srgbClr val="77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2" name="object 322"/>
          <p:cNvSpPr/>
          <p:nvPr/>
        </p:nvSpPr>
        <p:spPr>
          <a:xfrm>
            <a:off x="7709374" y="3818753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618" y="0"/>
                </a:lnTo>
              </a:path>
            </a:pathLst>
          </a:custGeom>
          <a:ln w="6916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3" name="object 323"/>
          <p:cNvSpPr/>
          <p:nvPr/>
        </p:nvSpPr>
        <p:spPr>
          <a:xfrm>
            <a:off x="6758344" y="3818753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654" y="0"/>
                </a:lnTo>
              </a:path>
            </a:pathLst>
          </a:custGeom>
          <a:ln w="6916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4" name="object 324"/>
          <p:cNvSpPr/>
          <p:nvPr/>
        </p:nvSpPr>
        <p:spPr>
          <a:xfrm>
            <a:off x="7709374" y="3825676"/>
            <a:ext cx="96520" cy="0"/>
          </a:xfrm>
          <a:custGeom>
            <a:avLst/>
            <a:gdLst/>
            <a:ahLst/>
            <a:cxnLst/>
            <a:rect l="l" t="t" r="r" b="b"/>
            <a:pathLst>
              <a:path w="96520" h="0">
                <a:moveTo>
                  <a:pt x="0" y="0"/>
                </a:moveTo>
                <a:lnTo>
                  <a:pt x="95983" y="0"/>
                </a:lnTo>
              </a:path>
            </a:pathLst>
          </a:custGeom>
          <a:ln w="6916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5" name="object 325"/>
          <p:cNvSpPr/>
          <p:nvPr/>
        </p:nvSpPr>
        <p:spPr>
          <a:xfrm>
            <a:off x="6768981" y="3825676"/>
            <a:ext cx="96520" cy="0"/>
          </a:xfrm>
          <a:custGeom>
            <a:avLst/>
            <a:gdLst/>
            <a:ahLst/>
            <a:cxnLst/>
            <a:rect l="l" t="t" r="r" b="b"/>
            <a:pathLst>
              <a:path w="96520" h="0">
                <a:moveTo>
                  <a:pt x="0" y="0"/>
                </a:moveTo>
                <a:lnTo>
                  <a:pt x="96016" y="0"/>
                </a:lnTo>
              </a:path>
            </a:pathLst>
          </a:custGeom>
          <a:ln w="6916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26" name="object 326"/>
          <p:cNvSpPr/>
          <p:nvPr/>
        </p:nvSpPr>
        <p:spPr>
          <a:xfrm>
            <a:off x="7709374" y="3829188"/>
            <a:ext cx="85725" cy="7620"/>
          </a:xfrm>
          <a:custGeom>
            <a:avLst/>
            <a:gdLst/>
            <a:ahLst/>
            <a:cxnLst/>
            <a:rect l="l" t="t" r="r" b="b"/>
            <a:pathLst>
              <a:path w="85725" h="7620">
                <a:moveTo>
                  <a:pt x="85277" y="0"/>
                </a:moveTo>
                <a:lnTo>
                  <a:pt x="0" y="0"/>
                </a:lnTo>
                <a:lnTo>
                  <a:pt x="0" y="7146"/>
                </a:lnTo>
                <a:lnTo>
                  <a:pt x="74299" y="7146"/>
                </a:lnTo>
                <a:lnTo>
                  <a:pt x="85277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7" name="object 327"/>
          <p:cNvSpPr/>
          <p:nvPr/>
        </p:nvSpPr>
        <p:spPr>
          <a:xfrm>
            <a:off x="6779691" y="3829188"/>
            <a:ext cx="85725" cy="7620"/>
          </a:xfrm>
          <a:custGeom>
            <a:avLst/>
            <a:gdLst/>
            <a:ahLst/>
            <a:cxnLst/>
            <a:rect l="l" t="t" r="r" b="b"/>
            <a:pathLst>
              <a:path w="85725" h="7620">
                <a:moveTo>
                  <a:pt x="85306" y="0"/>
                </a:moveTo>
                <a:lnTo>
                  <a:pt x="0" y="0"/>
                </a:lnTo>
                <a:lnTo>
                  <a:pt x="10981" y="7146"/>
                </a:lnTo>
                <a:lnTo>
                  <a:pt x="85306" y="7146"/>
                </a:lnTo>
                <a:lnTo>
                  <a:pt x="85306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8" name="object 328"/>
          <p:cNvSpPr/>
          <p:nvPr/>
        </p:nvSpPr>
        <p:spPr>
          <a:xfrm>
            <a:off x="7709374" y="3836249"/>
            <a:ext cx="74930" cy="6985"/>
          </a:xfrm>
          <a:custGeom>
            <a:avLst/>
            <a:gdLst/>
            <a:ahLst/>
            <a:cxnLst/>
            <a:rect l="l" t="t" r="r" b="b"/>
            <a:pathLst>
              <a:path w="74929" h="6985">
                <a:moveTo>
                  <a:pt x="74431" y="0"/>
                </a:moveTo>
                <a:lnTo>
                  <a:pt x="0" y="0"/>
                </a:lnTo>
                <a:lnTo>
                  <a:pt x="0" y="6916"/>
                </a:lnTo>
                <a:lnTo>
                  <a:pt x="63807" y="6916"/>
                </a:lnTo>
                <a:lnTo>
                  <a:pt x="74431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9" name="object 329"/>
          <p:cNvSpPr/>
          <p:nvPr/>
        </p:nvSpPr>
        <p:spPr>
          <a:xfrm>
            <a:off x="6790541" y="3836249"/>
            <a:ext cx="74930" cy="6985"/>
          </a:xfrm>
          <a:custGeom>
            <a:avLst/>
            <a:gdLst/>
            <a:ahLst/>
            <a:cxnLst/>
            <a:rect l="l" t="t" r="r" b="b"/>
            <a:pathLst>
              <a:path w="74929" h="6985">
                <a:moveTo>
                  <a:pt x="74456" y="0"/>
                </a:moveTo>
                <a:lnTo>
                  <a:pt x="0" y="0"/>
                </a:lnTo>
                <a:lnTo>
                  <a:pt x="10627" y="6916"/>
                </a:lnTo>
                <a:lnTo>
                  <a:pt x="74456" y="6916"/>
                </a:lnTo>
                <a:lnTo>
                  <a:pt x="74456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0" name="object 330"/>
          <p:cNvSpPr/>
          <p:nvPr/>
        </p:nvSpPr>
        <p:spPr>
          <a:xfrm>
            <a:off x="6801180" y="3843173"/>
            <a:ext cx="972185" cy="6985"/>
          </a:xfrm>
          <a:custGeom>
            <a:avLst/>
            <a:gdLst/>
            <a:ahLst/>
            <a:cxnLst/>
            <a:rect l="l" t="t" r="r" b="b"/>
            <a:pathLst>
              <a:path w="972184" h="6985">
                <a:moveTo>
                  <a:pt x="971990" y="0"/>
                </a:moveTo>
                <a:lnTo>
                  <a:pt x="908193" y="0"/>
                </a:lnTo>
                <a:lnTo>
                  <a:pt x="908193" y="6916"/>
                </a:lnTo>
                <a:lnTo>
                  <a:pt x="961366" y="6916"/>
                </a:lnTo>
                <a:lnTo>
                  <a:pt x="971990" y="0"/>
                </a:lnTo>
                <a:close/>
              </a:path>
              <a:path w="972184" h="6985">
                <a:moveTo>
                  <a:pt x="63817" y="0"/>
                </a:moveTo>
                <a:lnTo>
                  <a:pt x="0" y="0"/>
                </a:lnTo>
                <a:lnTo>
                  <a:pt x="10627" y="6916"/>
                </a:lnTo>
                <a:lnTo>
                  <a:pt x="63817" y="6916"/>
                </a:lnTo>
                <a:lnTo>
                  <a:pt x="63817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1" name="object 331"/>
          <p:cNvSpPr/>
          <p:nvPr/>
        </p:nvSpPr>
        <p:spPr>
          <a:xfrm>
            <a:off x="6811817" y="3850096"/>
            <a:ext cx="951230" cy="6985"/>
          </a:xfrm>
          <a:custGeom>
            <a:avLst/>
            <a:gdLst/>
            <a:ahLst/>
            <a:cxnLst/>
            <a:rect l="l" t="t" r="r" b="b"/>
            <a:pathLst>
              <a:path w="951229" h="6985">
                <a:moveTo>
                  <a:pt x="950718" y="0"/>
                </a:moveTo>
                <a:lnTo>
                  <a:pt x="897556" y="0"/>
                </a:lnTo>
                <a:lnTo>
                  <a:pt x="897556" y="6916"/>
                </a:lnTo>
                <a:lnTo>
                  <a:pt x="940094" y="6916"/>
                </a:lnTo>
                <a:lnTo>
                  <a:pt x="950718" y="0"/>
                </a:lnTo>
                <a:close/>
              </a:path>
              <a:path w="951229" h="6985">
                <a:moveTo>
                  <a:pt x="53179" y="0"/>
                </a:moveTo>
                <a:lnTo>
                  <a:pt x="0" y="0"/>
                </a:lnTo>
                <a:lnTo>
                  <a:pt x="10627" y="6916"/>
                </a:lnTo>
                <a:lnTo>
                  <a:pt x="53179" y="6916"/>
                </a:lnTo>
                <a:lnTo>
                  <a:pt x="53179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2" name="object 332"/>
          <p:cNvSpPr/>
          <p:nvPr/>
        </p:nvSpPr>
        <p:spPr>
          <a:xfrm>
            <a:off x="6822455" y="3857019"/>
            <a:ext cx="929640" cy="6985"/>
          </a:xfrm>
          <a:custGeom>
            <a:avLst/>
            <a:gdLst/>
            <a:ahLst/>
            <a:cxnLst/>
            <a:rect l="l" t="t" r="r" b="b"/>
            <a:pathLst>
              <a:path w="929640" h="6985">
                <a:moveTo>
                  <a:pt x="929445" y="0"/>
                </a:moveTo>
                <a:lnTo>
                  <a:pt x="886918" y="0"/>
                </a:lnTo>
                <a:lnTo>
                  <a:pt x="886918" y="6916"/>
                </a:lnTo>
                <a:lnTo>
                  <a:pt x="918821" y="6916"/>
                </a:lnTo>
                <a:lnTo>
                  <a:pt x="929445" y="0"/>
                </a:lnTo>
                <a:close/>
              </a:path>
              <a:path w="929640" h="6985">
                <a:moveTo>
                  <a:pt x="42541" y="0"/>
                </a:moveTo>
                <a:lnTo>
                  <a:pt x="0" y="0"/>
                </a:lnTo>
                <a:lnTo>
                  <a:pt x="10627" y="6916"/>
                </a:lnTo>
                <a:lnTo>
                  <a:pt x="42541" y="6916"/>
                </a:lnTo>
                <a:lnTo>
                  <a:pt x="42541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3" name="object 333"/>
          <p:cNvSpPr/>
          <p:nvPr/>
        </p:nvSpPr>
        <p:spPr>
          <a:xfrm>
            <a:off x="6833093" y="3863942"/>
            <a:ext cx="908685" cy="6985"/>
          </a:xfrm>
          <a:custGeom>
            <a:avLst/>
            <a:gdLst/>
            <a:ahLst/>
            <a:cxnLst/>
            <a:rect l="l" t="t" r="r" b="b"/>
            <a:pathLst>
              <a:path w="908684" h="6985">
                <a:moveTo>
                  <a:pt x="908173" y="0"/>
                </a:moveTo>
                <a:lnTo>
                  <a:pt x="876280" y="0"/>
                </a:lnTo>
                <a:lnTo>
                  <a:pt x="876280" y="6916"/>
                </a:lnTo>
                <a:lnTo>
                  <a:pt x="897548" y="6916"/>
                </a:lnTo>
                <a:lnTo>
                  <a:pt x="908173" y="0"/>
                </a:lnTo>
                <a:close/>
              </a:path>
              <a:path w="908684" h="6985">
                <a:moveTo>
                  <a:pt x="31903" y="0"/>
                </a:moveTo>
                <a:lnTo>
                  <a:pt x="0" y="0"/>
                </a:lnTo>
                <a:lnTo>
                  <a:pt x="10627" y="6916"/>
                </a:lnTo>
                <a:lnTo>
                  <a:pt x="31903" y="6916"/>
                </a:lnTo>
                <a:lnTo>
                  <a:pt x="31903" y="0"/>
                </a:lnTo>
                <a:close/>
              </a:path>
            </a:pathLst>
          </a:custGeom>
          <a:solidFill>
            <a:srgbClr val="7B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4" name="object 334"/>
          <p:cNvSpPr/>
          <p:nvPr/>
        </p:nvSpPr>
        <p:spPr>
          <a:xfrm>
            <a:off x="6843731" y="3870866"/>
            <a:ext cx="887094" cy="6985"/>
          </a:xfrm>
          <a:custGeom>
            <a:avLst/>
            <a:gdLst/>
            <a:ahLst/>
            <a:cxnLst/>
            <a:rect l="l" t="t" r="r" b="b"/>
            <a:pathLst>
              <a:path w="887095" h="6985">
                <a:moveTo>
                  <a:pt x="886900" y="0"/>
                </a:moveTo>
                <a:lnTo>
                  <a:pt x="865641" y="0"/>
                </a:lnTo>
                <a:lnTo>
                  <a:pt x="865641" y="6916"/>
                </a:lnTo>
                <a:lnTo>
                  <a:pt x="876276" y="6916"/>
                </a:lnTo>
                <a:lnTo>
                  <a:pt x="886900" y="0"/>
                </a:lnTo>
                <a:close/>
              </a:path>
              <a:path w="887095" h="6985">
                <a:moveTo>
                  <a:pt x="21265" y="0"/>
                </a:moveTo>
                <a:lnTo>
                  <a:pt x="0" y="0"/>
                </a:lnTo>
                <a:lnTo>
                  <a:pt x="10627" y="6916"/>
                </a:lnTo>
                <a:lnTo>
                  <a:pt x="21265" y="6916"/>
                </a:lnTo>
                <a:lnTo>
                  <a:pt x="21265" y="0"/>
                </a:lnTo>
                <a:close/>
              </a:path>
            </a:pathLst>
          </a:custGeom>
          <a:solidFill>
            <a:srgbClr val="7B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5" name="object 335"/>
          <p:cNvSpPr/>
          <p:nvPr/>
        </p:nvSpPr>
        <p:spPr>
          <a:xfrm>
            <a:off x="6854370" y="3877789"/>
            <a:ext cx="866140" cy="6985"/>
          </a:xfrm>
          <a:custGeom>
            <a:avLst/>
            <a:gdLst/>
            <a:ahLst/>
            <a:cxnLst/>
            <a:rect l="l" t="t" r="r" b="b"/>
            <a:pathLst>
              <a:path w="866140" h="6985">
                <a:moveTo>
                  <a:pt x="865627" y="0"/>
                </a:moveTo>
                <a:lnTo>
                  <a:pt x="855003" y="0"/>
                </a:lnTo>
                <a:lnTo>
                  <a:pt x="855003" y="6916"/>
                </a:lnTo>
                <a:lnTo>
                  <a:pt x="865627" y="0"/>
                </a:lnTo>
                <a:close/>
              </a:path>
              <a:path w="866140" h="6985">
                <a:moveTo>
                  <a:pt x="10627" y="0"/>
                </a:moveTo>
                <a:lnTo>
                  <a:pt x="0" y="0"/>
                </a:lnTo>
                <a:lnTo>
                  <a:pt x="10627" y="6916"/>
                </a:lnTo>
                <a:lnTo>
                  <a:pt x="10627" y="0"/>
                </a:lnTo>
                <a:close/>
              </a:path>
            </a:pathLst>
          </a:custGeom>
          <a:solidFill>
            <a:srgbClr val="7B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36" name="object 336"/>
          <p:cNvSpPr txBox="1"/>
          <p:nvPr/>
        </p:nvSpPr>
        <p:spPr>
          <a:xfrm>
            <a:off x="7246766" y="2022413"/>
            <a:ext cx="161290" cy="2914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750" spc="-5" b="1">
                <a:latin typeface="Times New Roman"/>
                <a:cs typeface="Times New Roman"/>
              </a:rPr>
              <a:t>F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337" name="object 337"/>
          <p:cNvSpPr txBox="1"/>
          <p:nvPr/>
        </p:nvSpPr>
        <p:spPr>
          <a:xfrm>
            <a:off x="7246766" y="3539901"/>
            <a:ext cx="149225" cy="2914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750" spc="-5" b="1">
                <a:latin typeface="Times New Roman"/>
                <a:cs typeface="Times New Roman"/>
              </a:rPr>
              <a:t>d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338" name="object 338"/>
          <p:cNvSpPr/>
          <p:nvPr/>
        </p:nvSpPr>
        <p:spPr>
          <a:xfrm>
            <a:off x="5449373" y="1743570"/>
            <a:ext cx="0" cy="2383790"/>
          </a:xfrm>
          <a:custGeom>
            <a:avLst/>
            <a:gdLst/>
            <a:ahLst/>
            <a:cxnLst/>
            <a:rect l="l" t="t" r="r" b="b"/>
            <a:pathLst>
              <a:path w="0" h="2383790">
                <a:moveTo>
                  <a:pt x="0" y="0"/>
                </a:moveTo>
                <a:lnTo>
                  <a:pt x="0" y="2383634"/>
                </a:lnTo>
              </a:path>
            </a:pathLst>
          </a:custGeom>
          <a:ln w="48498">
            <a:solidFill>
              <a:srgbClr val="E0B4E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9" name="object 339"/>
          <p:cNvSpPr/>
          <p:nvPr/>
        </p:nvSpPr>
        <p:spPr>
          <a:xfrm>
            <a:off x="4746791" y="1767801"/>
            <a:ext cx="727075" cy="0"/>
          </a:xfrm>
          <a:custGeom>
            <a:avLst/>
            <a:gdLst/>
            <a:ahLst/>
            <a:cxnLst/>
            <a:rect l="l" t="t" r="r" b="b"/>
            <a:pathLst>
              <a:path w="727075" h="0">
                <a:moveTo>
                  <a:pt x="0" y="0"/>
                </a:moveTo>
                <a:lnTo>
                  <a:pt x="726831" y="0"/>
                </a:lnTo>
              </a:path>
            </a:pathLst>
          </a:custGeom>
          <a:ln w="48462">
            <a:solidFill>
              <a:srgbClr val="97799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40" name="object 340"/>
          <p:cNvSpPr/>
          <p:nvPr/>
        </p:nvSpPr>
        <p:spPr>
          <a:xfrm>
            <a:off x="4746791" y="1792042"/>
            <a:ext cx="678815" cy="152400"/>
          </a:xfrm>
          <a:custGeom>
            <a:avLst/>
            <a:gdLst/>
            <a:ahLst/>
            <a:cxnLst/>
            <a:rect l="l" t="t" r="r" b="b"/>
            <a:pathLst>
              <a:path w="678814" h="152400">
                <a:moveTo>
                  <a:pt x="0" y="152394"/>
                </a:moveTo>
                <a:lnTo>
                  <a:pt x="678398" y="152394"/>
                </a:lnTo>
                <a:lnTo>
                  <a:pt x="678398" y="0"/>
                </a:lnTo>
                <a:lnTo>
                  <a:pt x="0" y="0"/>
                </a:lnTo>
                <a:lnTo>
                  <a:pt x="0" y="152394"/>
                </a:lnTo>
                <a:close/>
              </a:path>
            </a:pathLst>
          </a:custGeom>
          <a:solidFill>
            <a:srgbClr val="FF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1" name="object 341"/>
          <p:cNvSpPr/>
          <p:nvPr/>
        </p:nvSpPr>
        <p:spPr>
          <a:xfrm>
            <a:off x="4746791" y="1944455"/>
            <a:ext cx="678815" cy="159385"/>
          </a:xfrm>
          <a:custGeom>
            <a:avLst/>
            <a:gdLst/>
            <a:ahLst/>
            <a:cxnLst/>
            <a:rect l="l" t="t" r="r" b="b"/>
            <a:pathLst>
              <a:path w="678814" h="159385">
                <a:moveTo>
                  <a:pt x="0" y="159308"/>
                </a:moveTo>
                <a:lnTo>
                  <a:pt x="678398" y="159308"/>
                </a:lnTo>
                <a:lnTo>
                  <a:pt x="678398" y="0"/>
                </a:lnTo>
                <a:lnTo>
                  <a:pt x="0" y="0"/>
                </a:lnTo>
                <a:lnTo>
                  <a:pt x="0" y="159308"/>
                </a:lnTo>
                <a:close/>
              </a:path>
            </a:pathLst>
          </a:custGeom>
          <a:solidFill>
            <a:srgbClr val="FF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2" name="object 342"/>
          <p:cNvSpPr/>
          <p:nvPr/>
        </p:nvSpPr>
        <p:spPr>
          <a:xfrm>
            <a:off x="4746791" y="2103727"/>
            <a:ext cx="678815" cy="153035"/>
          </a:xfrm>
          <a:custGeom>
            <a:avLst/>
            <a:gdLst/>
            <a:ahLst/>
            <a:cxnLst/>
            <a:rect l="l" t="t" r="r" b="b"/>
            <a:pathLst>
              <a:path w="678814" h="153035">
                <a:moveTo>
                  <a:pt x="0" y="152625"/>
                </a:moveTo>
                <a:lnTo>
                  <a:pt x="678398" y="152625"/>
                </a:lnTo>
                <a:lnTo>
                  <a:pt x="678398" y="0"/>
                </a:lnTo>
                <a:lnTo>
                  <a:pt x="0" y="0"/>
                </a:lnTo>
                <a:lnTo>
                  <a:pt x="0" y="152625"/>
                </a:lnTo>
                <a:close/>
              </a:path>
            </a:pathLst>
          </a:custGeom>
          <a:solidFill>
            <a:srgbClr val="FFCD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3" name="object 343"/>
          <p:cNvSpPr/>
          <p:nvPr/>
        </p:nvSpPr>
        <p:spPr>
          <a:xfrm>
            <a:off x="4746791" y="2256371"/>
            <a:ext cx="678815" cy="159385"/>
          </a:xfrm>
          <a:custGeom>
            <a:avLst/>
            <a:gdLst/>
            <a:ahLst/>
            <a:cxnLst/>
            <a:rect l="l" t="t" r="r" b="b"/>
            <a:pathLst>
              <a:path w="678814" h="159385">
                <a:moveTo>
                  <a:pt x="0" y="159308"/>
                </a:moveTo>
                <a:lnTo>
                  <a:pt x="678398" y="159308"/>
                </a:lnTo>
                <a:lnTo>
                  <a:pt x="678398" y="0"/>
                </a:lnTo>
                <a:lnTo>
                  <a:pt x="0" y="0"/>
                </a:lnTo>
                <a:lnTo>
                  <a:pt x="0" y="159308"/>
                </a:lnTo>
                <a:close/>
              </a:path>
            </a:pathLst>
          </a:custGeom>
          <a:solidFill>
            <a:srgbClr val="FFCD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4" name="object 344"/>
          <p:cNvSpPr/>
          <p:nvPr/>
        </p:nvSpPr>
        <p:spPr>
          <a:xfrm>
            <a:off x="4746791" y="2415690"/>
            <a:ext cx="678815" cy="152400"/>
          </a:xfrm>
          <a:custGeom>
            <a:avLst/>
            <a:gdLst/>
            <a:ahLst/>
            <a:cxnLst/>
            <a:rect l="l" t="t" r="r" b="b"/>
            <a:pathLst>
              <a:path w="678814" h="152400">
                <a:moveTo>
                  <a:pt x="0" y="152394"/>
                </a:moveTo>
                <a:lnTo>
                  <a:pt x="678398" y="152394"/>
                </a:lnTo>
                <a:lnTo>
                  <a:pt x="678398" y="0"/>
                </a:lnTo>
                <a:lnTo>
                  <a:pt x="0" y="0"/>
                </a:lnTo>
                <a:lnTo>
                  <a:pt x="0" y="152394"/>
                </a:lnTo>
                <a:close/>
              </a:path>
            </a:pathLst>
          </a:custGeom>
          <a:solidFill>
            <a:srgbClr val="FFCE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5" name="object 345"/>
          <p:cNvSpPr/>
          <p:nvPr/>
        </p:nvSpPr>
        <p:spPr>
          <a:xfrm>
            <a:off x="4746791" y="2568057"/>
            <a:ext cx="678815" cy="160020"/>
          </a:xfrm>
          <a:custGeom>
            <a:avLst/>
            <a:gdLst/>
            <a:ahLst/>
            <a:cxnLst/>
            <a:rect l="l" t="t" r="r" b="b"/>
            <a:pathLst>
              <a:path w="678814" h="160019">
                <a:moveTo>
                  <a:pt x="0" y="159539"/>
                </a:moveTo>
                <a:lnTo>
                  <a:pt x="678398" y="159539"/>
                </a:lnTo>
                <a:lnTo>
                  <a:pt x="678398" y="0"/>
                </a:lnTo>
                <a:lnTo>
                  <a:pt x="0" y="0"/>
                </a:lnTo>
                <a:lnTo>
                  <a:pt x="0" y="159539"/>
                </a:lnTo>
                <a:close/>
              </a:path>
            </a:pathLst>
          </a:custGeom>
          <a:solidFill>
            <a:srgbClr val="FFD0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6" name="object 346"/>
          <p:cNvSpPr/>
          <p:nvPr/>
        </p:nvSpPr>
        <p:spPr>
          <a:xfrm>
            <a:off x="4746791" y="2727606"/>
            <a:ext cx="678815" cy="152400"/>
          </a:xfrm>
          <a:custGeom>
            <a:avLst/>
            <a:gdLst/>
            <a:ahLst/>
            <a:cxnLst/>
            <a:rect l="l" t="t" r="r" b="b"/>
            <a:pathLst>
              <a:path w="678814" h="152400">
                <a:moveTo>
                  <a:pt x="0" y="152394"/>
                </a:moveTo>
                <a:lnTo>
                  <a:pt x="678398" y="152394"/>
                </a:lnTo>
                <a:lnTo>
                  <a:pt x="678398" y="0"/>
                </a:lnTo>
                <a:lnTo>
                  <a:pt x="0" y="0"/>
                </a:lnTo>
                <a:lnTo>
                  <a:pt x="0" y="152394"/>
                </a:lnTo>
                <a:close/>
              </a:path>
            </a:pathLst>
          </a:custGeom>
          <a:solidFill>
            <a:srgbClr val="FFD1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7" name="object 347"/>
          <p:cNvSpPr/>
          <p:nvPr/>
        </p:nvSpPr>
        <p:spPr>
          <a:xfrm>
            <a:off x="4746791" y="2880019"/>
            <a:ext cx="678815" cy="159385"/>
          </a:xfrm>
          <a:custGeom>
            <a:avLst/>
            <a:gdLst/>
            <a:ahLst/>
            <a:cxnLst/>
            <a:rect l="l" t="t" r="r" b="b"/>
            <a:pathLst>
              <a:path w="678814" h="159385">
                <a:moveTo>
                  <a:pt x="0" y="159308"/>
                </a:moveTo>
                <a:lnTo>
                  <a:pt x="678398" y="159308"/>
                </a:lnTo>
                <a:lnTo>
                  <a:pt x="678398" y="0"/>
                </a:lnTo>
                <a:lnTo>
                  <a:pt x="0" y="0"/>
                </a:lnTo>
                <a:lnTo>
                  <a:pt x="0" y="159308"/>
                </a:lnTo>
                <a:close/>
              </a:path>
            </a:pathLst>
          </a:custGeom>
          <a:solidFill>
            <a:srgbClr val="FFD2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8" name="object 348"/>
          <p:cNvSpPr/>
          <p:nvPr/>
        </p:nvSpPr>
        <p:spPr>
          <a:xfrm>
            <a:off x="4746791" y="3039245"/>
            <a:ext cx="678815" cy="152400"/>
          </a:xfrm>
          <a:custGeom>
            <a:avLst/>
            <a:gdLst/>
            <a:ahLst/>
            <a:cxnLst/>
            <a:rect l="l" t="t" r="r" b="b"/>
            <a:pathLst>
              <a:path w="678814" h="152400">
                <a:moveTo>
                  <a:pt x="0" y="152394"/>
                </a:moveTo>
                <a:lnTo>
                  <a:pt x="678398" y="152394"/>
                </a:lnTo>
                <a:lnTo>
                  <a:pt x="678398" y="0"/>
                </a:lnTo>
                <a:lnTo>
                  <a:pt x="0" y="0"/>
                </a:lnTo>
                <a:lnTo>
                  <a:pt x="0" y="152394"/>
                </a:lnTo>
                <a:close/>
              </a:path>
            </a:pathLst>
          </a:custGeom>
          <a:solidFill>
            <a:srgbClr val="FFD3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49" name="object 349"/>
          <p:cNvSpPr/>
          <p:nvPr/>
        </p:nvSpPr>
        <p:spPr>
          <a:xfrm>
            <a:off x="4746791" y="3191705"/>
            <a:ext cx="678815" cy="160020"/>
          </a:xfrm>
          <a:custGeom>
            <a:avLst/>
            <a:gdLst/>
            <a:ahLst/>
            <a:cxnLst/>
            <a:rect l="l" t="t" r="r" b="b"/>
            <a:pathLst>
              <a:path w="678814" h="160020">
                <a:moveTo>
                  <a:pt x="0" y="159539"/>
                </a:moveTo>
                <a:lnTo>
                  <a:pt x="678398" y="159539"/>
                </a:lnTo>
                <a:lnTo>
                  <a:pt x="678398" y="0"/>
                </a:lnTo>
                <a:lnTo>
                  <a:pt x="0" y="0"/>
                </a:lnTo>
                <a:lnTo>
                  <a:pt x="0" y="159539"/>
                </a:lnTo>
                <a:close/>
              </a:path>
            </a:pathLst>
          </a:custGeom>
          <a:solidFill>
            <a:srgbClr val="FFD5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0" name="object 350"/>
          <p:cNvSpPr/>
          <p:nvPr/>
        </p:nvSpPr>
        <p:spPr>
          <a:xfrm>
            <a:off x="4746791" y="3351254"/>
            <a:ext cx="678815" cy="152400"/>
          </a:xfrm>
          <a:custGeom>
            <a:avLst/>
            <a:gdLst/>
            <a:ahLst/>
            <a:cxnLst/>
            <a:rect l="l" t="t" r="r" b="b"/>
            <a:pathLst>
              <a:path w="678814" h="152400">
                <a:moveTo>
                  <a:pt x="0" y="152394"/>
                </a:moveTo>
                <a:lnTo>
                  <a:pt x="678398" y="152394"/>
                </a:lnTo>
                <a:lnTo>
                  <a:pt x="678398" y="0"/>
                </a:lnTo>
                <a:lnTo>
                  <a:pt x="0" y="0"/>
                </a:lnTo>
                <a:lnTo>
                  <a:pt x="0" y="152394"/>
                </a:lnTo>
                <a:close/>
              </a:path>
            </a:pathLst>
          </a:custGeom>
          <a:solidFill>
            <a:srgbClr val="FFD6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1" name="object 351"/>
          <p:cNvSpPr/>
          <p:nvPr/>
        </p:nvSpPr>
        <p:spPr>
          <a:xfrm>
            <a:off x="4746791" y="3503575"/>
            <a:ext cx="678815" cy="159385"/>
          </a:xfrm>
          <a:custGeom>
            <a:avLst/>
            <a:gdLst/>
            <a:ahLst/>
            <a:cxnLst/>
            <a:rect l="l" t="t" r="r" b="b"/>
            <a:pathLst>
              <a:path w="678814" h="159385">
                <a:moveTo>
                  <a:pt x="0" y="159308"/>
                </a:moveTo>
                <a:lnTo>
                  <a:pt x="678398" y="159308"/>
                </a:lnTo>
                <a:lnTo>
                  <a:pt x="678398" y="0"/>
                </a:lnTo>
                <a:lnTo>
                  <a:pt x="0" y="0"/>
                </a:lnTo>
                <a:lnTo>
                  <a:pt x="0" y="159308"/>
                </a:lnTo>
                <a:close/>
              </a:path>
            </a:pathLst>
          </a:custGeom>
          <a:solidFill>
            <a:srgbClr val="FFD7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2" name="object 352"/>
          <p:cNvSpPr/>
          <p:nvPr/>
        </p:nvSpPr>
        <p:spPr>
          <a:xfrm>
            <a:off x="4746791" y="3662893"/>
            <a:ext cx="678815" cy="152400"/>
          </a:xfrm>
          <a:custGeom>
            <a:avLst/>
            <a:gdLst/>
            <a:ahLst/>
            <a:cxnLst/>
            <a:rect l="l" t="t" r="r" b="b"/>
            <a:pathLst>
              <a:path w="678814" h="152400">
                <a:moveTo>
                  <a:pt x="0" y="152394"/>
                </a:moveTo>
                <a:lnTo>
                  <a:pt x="678398" y="152394"/>
                </a:lnTo>
                <a:lnTo>
                  <a:pt x="678398" y="0"/>
                </a:lnTo>
                <a:lnTo>
                  <a:pt x="0" y="0"/>
                </a:lnTo>
                <a:lnTo>
                  <a:pt x="0" y="152394"/>
                </a:lnTo>
                <a:close/>
              </a:path>
            </a:pathLst>
          </a:custGeom>
          <a:solidFill>
            <a:srgbClr val="FFD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3" name="object 353"/>
          <p:cNvSpPr/>
          <p:nvPr/>
        </p:nvSpPr>
        <p:spPr>
          <a:xfrm>
            <a:off x="4746791" y="3815353"/>
            <a:ext cx="678815" cy="160020"/>
          </a:xfrm>
          <a:custGeom>
            <a:avLst/>
            <a:gdLst/>
            <a:ahLst/>
            <a:cxnLst/>
            <a:rect l="l" t="t" r="r" b="b"/>
            <a:pathLst>
              <a:path w="678814" h="160020">
                <a:moveTo>
                  <a:pt x="0" y="159539"/>
                </a:moveTo>
                <a:lnTo>
                  <a:pt x="678398" y="159539"/>
                </a:lnTo>
                <a:lnTo>
                  <a:pt x="678398" y="0"/>
                </a:lnTo>
                <a:lnTo>
                  <a:pt x="0" y="0"/>
                </a:lnTo>
                <a:lnTo>
                  <a:pt x="0" y="159539"/>
                </a:lnTo>
                <a:close/>
              </a:path>
            </a:pathLst>
          </a:custGeom>
          <a:solidFill>
            <a:srgbClr val="FFD9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4" name="object 354"/>
          <p:cNvSpPr/>
          <p:nvPr/>
        </p:nvSpPr>
        <p:spPr>
          <a:xfrm>
            <a:off x="4746791" y="3974809"/>
            <a:ext cx="678815" cy="152400"/>
          </a:xfrm>
          <a:custGeom>
            <a:avLst/>
            <a:gdLst/>
            <a:ahLst/>
            <a:cxnLst/>
            <a:rect l="l" t="t" r="r" b="b"/>
            <a:pathLst>
              <a:path w="678814" h="152400">
                <a:moveTo>
                  <a:pt x="0" y="152394"/>
                </a:moveTo>
                <a:lnTo>
                  <a:pt x="678398" y="152394"/>
                </a:lnTo>
                <a:lnTo>
                  <a:pt x="678398" y="0"/>
                </a:lnTo>
                <a:lnTo>
                  <a:pt x="0" y="0"/>
                </a:lnTo>
                <a:lnTo>
                  <a:pt x="0" y="152394"/>
                </a:lnTo>
                <a:close/>
              </a:path>
            </a:pathLst>
          </a:custGeom>
          <a:solidFill>
            <a:srgbClr val="FFDA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5" name="object 355"/>
          <p:cNvSpPr txBox="1"/>
          <p:nvPr/>
        </p:nvSpPr>
        <p:spPr>
          <a:xfrm>
            <a:off x="4785669" y="2242123"/>
            <a:ext cx="534035" cy="1385570"/>
          </a:xfrm>
          <a:prstGeom prst="rect">
            <a:avLst/>
          </a:prstGeom>
        </p:spPr>
        <p:txBody>
          <a:bodyPr wrap="square" lIns="0" tIns="0" rIns="0" bIns="0" rtlCol="0" vert="vert270">
            <a:spAutoFit/>
          </a:bodyPr>
          <a:lstStyle/>
          <a:p>
            <a:pPr marL="53975" marR="5080" indent="-41910">
              <a:lnSpc>
                <a:spcPts val="2070"/>
              </a:lnSpc>
            </a:pPr>
            <a:r>
              <a:rPr dirty="0" sz="1750" spc="-15" b="1">
                <a:solidFill>
                  <a:srgbClr val="053CE8"/>
                </a:solidFill>
                <a:latin typeface="Times New Roman"/>
                <a:cs typeface="Times New Roman"/>
              </a:rPr>
              <a:t>Net</a:t>
            </a:r>
            <a:r>
              <a:rPr dirty="0" sz="1750" spc="-65" b="1">
                <a:solidFill>
                  <a:srgbClr val="053CE8"/>
                </a:solidFill>
                <a:latin typeface="Times New Roman"/>
                <a:cs typeface="Times New Roman"/>
              </a:rPr>
              <a:t> </a:t>
            </a:r>
            <a:r>
              <a:rPr dirty="0" sz="1750" spc="-5" b="1">
                <a:solidFill>
                  <a:srgbClr val="053CE8"/>
                </a:solidFill>
                <a:latin typeface="Times New Roman"/>
                <a:cs typeface="Times New Roman"/>
              </a:rPr>
              <a:t>Operating </a:t>
            </a:r>
            <a:r>
              <a:rPr dirty="0" sz="1750" spc="-5" b="1">
                <a:solidFill>
                  <a:srgbClr val="053CE8"/>
                </a:solidFill>
                <a:latin typeface="Times New Roman"/>
                <a:cs typeface="Times New Roman"/>
              </a:rPr>
              <a:t> </a:t>
            </a:r>
            <a:r>
              <a:rPr dirty="0" sz="1750" spc="-20" b="1">
                <a:solidFill>
                  <a:srgbClr val="053CE8"/>
                </a:solidFill>
                <a:latin typeface="Times New Roman"/>
                <a:cs typeface="Times New Roman"/>
              </a:rPr>
              <a:t>Assets</a:t>
            </a:r>
            <a:r>
              <a:rPr dirty="0" sz="1750" spc="-65" b="1">
                <a:solidFill>
                  <a:srgbClr val="053CE8"/>
                </a:solidFill>
                <a:latin typeface="Times New Roman"/>
                <a:cs typeface="Times New Roman"/>
              </a:rPr>
              <a:t> </a:t>
            </a:r>
            <a:r>
              <a:rPr dirty="0" sz="1750" spc="-5" b="1">
                <a:solidFill>
                  <a:srgbClr val="053CE8"/>
                </a:solidFill>
                <a:latin typeface="Times New Roman"/>
                <a:cs typeface="Times New Roman"/>
              </a:rPr>
              <a:t>(NOA)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356" name="object 356"/>
          <p:cNvSpPr/>
          <p:nvPr/>
        </p:nvSpPr>
        <p:spPr>
          <a:xfrm>
            <a:off x="5397450" y="2228660"/>
            <a:ext cx="48895" cy="139065"/>
          </a:xfrm>
          <a:custGeom>
            <a:avLst/>
            <a:gdLst/>
            <a:ahLst/>
            <a:cxnLst/>
            <a:rect l="l" t="t" r="r" b="b"/>
            <a:pathLst>
              <a:path w="48895" h="139064">
                <a:moveTo>
                  <a:pt x="48498" y="0"/>
                </a:moveTo>
                <a:lnTo>
                  <a:pt x="0" y="48462"/>
                </a:lnTo>
                <a:lnTo>
                  <a:pt x="0" y="138557"/>
                </a:lnTo>
                <a:lnTo>
                  <a:pt x="48498" y="89910"/>
                </a:lnTo>
                <a:lnTo>
                  <a:pt x="48498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57" name="object 357"/>
          <p:cNvSpPr/>
          <p:nvPr/>
        </p:nvSpPr>
        <p:spPr>
          <a:xfrm>
            <a:off x="5397450" y="2072609"/>
            <a:ext cx="609600" cy="0"/>
          </a:xfrm>
          <a:custGeom>
            <a:avLst/>
            <a:gdLst/>
            <a:ahLst/>
            <a:cxnLst/>
            <a:rect l="l" t="t" r="r" b="b"/>
            <a:pathLst>
              <a:path w="609600" h="0">
                <a:moveTo>
                  <a:pt x="0" y="0"/>
                </a:moveTo>
                <a:lnTo>
                  <a:pt x="609009" y="0"/>
                </a:lnTo>
              </a:path>
            </a:pathLst>
          </a:custGeom>
          <a:ln w="48462">
            <a:solidFill>
              <a:srgbClr val="1E79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58" name="object 358"/>
          <p:cNvSpPr/>
          <p:nvPr/>
        </p:nvSpPr>
        <p:spPr>
          <a:xfrm>
            <a:off x="5203548" y="1951360"/>
            <a:ext cx="242400" cy="235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59" name="object 359"/>
          <p:cNvSpPr/>
          <p:nvPr/>
        </p:nvSpPr>
        <p:spPr>
          <a:xfrm>
            <a:off x="5958054" y="1951360"/>
            <a:ext cx="235585" cy="235585"/>
          </a:xfrm>
          <a:custGeom>
            <a:avLst/>
            <a:gdLst/>
            <a:ahLst/>
            <a:cxnLst/>
            <a:rect l="l" t="t" r="r" b="b"/>
            <a:pathLst>
              <a:path w="235585" h="235585">
                <a:moveTo>
                  <a:pt x="48406" y="0"/>
                </a:moveTo>
                <a:lnTo>
                  <a:pt x="0" y="48647"/>
                </a:lnTo>
                <a:lnTo>
                  <a:pt x="186960" y="235575"/>
                </a:lnTo>
                <a:lnTo>
                  <a:pt x="235459" y="187205"/>
                </a:lnTo>
                <a:lnTo>
                  <a:pt x="48406" y="0"/>
                </a:lnTo>
                <a:close/>
              </a:path>
            </a:pathLst>
          </a:custGeom>
          <a:solidFill>
            <a:srgbClr val="28A1A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0" name="object 360"/>
          <p:cNvSpPr/>
          <p:nvPr/>
        </p:nvSpPr>
        <p:spPr>
          <a:xfrm>
            <a:off x="5390269" y="2000014"/>
            <a:ext cx="575310" cy="6985"/>
          </a:xfrm>
          <a:custGeom>
            <a:avLst/>
            <a:gdLst/>
            <a:ahLst/>
            <a:cxnLst/>
            <a:rect l="l" t="t" r="r" b="b"/>
            <a:pathLst>
              <a:path w="575310" h="6985">
                <a:moveTo>
                  <a:pt x="7181" y="0"/>
                </a:moveTo>
                <a:lnTo>
                  <a:pt x="0" y="6916"/>
                </a:lnTo>
                <a:lnTo>
                  <a:pt x="7181" y="6916"/>
                </a:lnTo>
                <a:lnTo>
                  <a:pt x="7181" y="0"/>
                </a:lnTo>
                <a:close/>
              </a:path>
              <a:path w="575310" h="6985">
                <a:moveTo>
                  <a:pt x="567792" y="0"/>
                </a:moveTo>
                <a:lnTo>
                  <a:pt x="567785" y="6916"/>
                </a:lnTo>
                <a:lnTo>
                  <a:pt x="574710" y="6916"/>
                </a:lnTo>
                <a:lnTo>
                  <a:pt x="567792" y="0"/>
                </a:lnTo>
                <a:close/>
              </a:path>
            </a:pathLst>
          </a:custGeom>
          <a:solidFill>
            <a:srgbClr val="31CAC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1" name="object 361"/>
          <p:cNvSpPr/>
          <p:nvPr/>
        </p:nvSpPr>
        <p:spPr>
          <a:xfrm>
            <a:off x="5383183" y="2006845"/>
            <a:ext cx="588645" cy="6985"/>
          </a:xfrm>
          <a:custGeom>
            <a:avLst/>
            <a:gdLst/>
            <a:ahLst/>
            <a:cxnLst/>
            <a:rect l="l" t="t" r="r" b="b"/>
            <a:pathLst>
              <a:path w="588645" h="6985">
                <a:moveTo>
                  <a:pt x="14267" y="0"/>
                </a:moveTo>
                <a:lnTo>
                  <a:pt x="7174" y="0"/>
                </a:lnTo>
                <a:lnTo>
                  <a:pt x="0" y="6916"/>
                </a:lnTo>
                <a:lnTo>
                  <a:pt x="14267" y="6916"/>
                </a:lnTo>
                <a:lnTo>
                  <a:pt x="14267" y="0"/>
                </a:lnTo>
                <a:close/>
              </a:path>
              <a:path w="588645" h="6985">
                <a:moveTo>
                  <a:pt x="581710" y="0"/>
                </a:moveTo>
                <a:lnTo>
                  <a:pt x="574871" y="0"/>
                </a:lnTo>
                <a:lnTo>
                  <a:pt x="574871" y="6916"/>
                </a:lnTo>
                <a:lnTo>
                  <a:pt x="588628" y="6916"/>
                </a:lnTo>
                <a:lnTo>
                  <a:pt x="581710" y="0"/>
                </a:lnTo>
                <a:close/>
              </a:path>
            </a:pathLst>
          </a:custGeom>
          <a:solidFill>
            <a:srgbClr val="31CAC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2" name="object 362"/>
          <p:cNvSpPr/>
          <p:nvPr/>
        </p:nvSpPr>
        <p:spPr>
          <a:xfrm>
            <a:off x="5376001" y="2013768"/>
            <a:ext cx="603250" cy="6985"/>
          </a:xfrm>
          <a:custGeom>
            <a:avLst/>
            <a:gdLst/>
            <a:ahLst/>
            <a:cxnLst/>
            <a:rect l="l" t="t" r="r" b="b"/>
            <a:pathLst>
              <a:path w="603250" h="6985">
                <a:moveTo>
                  <a:pt x="21449" y="0"/>
                </a:moveTo>
                <a:lnTo>
                  <a:pt x="7174" y="0"/>
                </a:lnTo>
                <a:lnTo>
                  <a:pt x="0" y="6916"/>
                </a:lnTo>
                <a:lnTo>
                  <a:pt x="21449" y="6916"/>
                </a:lnTo>
                <a:lnTo>
                  <a:pt x="21449" y="0"/>
                </a:lnTo>
                <a:close/>
              </a:path>
              <a:path w="603250" h="6985">
                <a:moveTo>
                  <a:pt x="595816" y="0"/>
                </a:moveTo>
                <a:lnTo>
                  <a:pt x="582052" y="0"/>
                </a:lnTo>
                <a:lnTo>
                  <a:pt x="582052" y="6916"/>
                </a:lnTo>
                <a:lnTo>
                  <a:pt x="602734" y="6916"/>
                </a:lnTo>
                <a:lnTo>
                  <a:pt x="595816" y="0"/>
                </a:lnTo>
                <a:close/>
              </a:path>
            </a:pathLst>
          </a:custGeom>
          <a:solidFill>
            <a:srgbClr val="31CAC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3" name="object 363"/>
          <p:cNvSpPr/>
          <p:nvPr/>
        </p:nvSpPr>
        <p:spPr>
          <a:xfrm>
            <a:off x="5368819" y="2020692"/>
            <a:ext cx="617220" cy="6985"/>
          </a:xfrm>
          <a:custGeom>
            <a:avLst/>
            <a:gdLst/>
            <a:ahLst/>
            <a:cxnLst/>
            <a:rect l="l" t="t" r="r" b="b"/>
            <a:pathLst>
              <a:path w="617220" h="6985">
                <a:moveTo>
                  <a:pt x="28630" y="0"/>
                </a:moveTo>
                <a:lnTo>
                  <a:pt x="7174" y="0"/>
                </a:lnTo>
                <a:lnTo>
                  <a:pt x="0" y="6916"/>
                </a:lnTo>
                <a:lnTo>
                  <a:pt x="28630" y="6916"/>
                </a:lnTo>
                <a:lnTo>
                  <a:pt x="28630" y="0"/>
                </a:lnTo>
                <a:close/>
              </a:path>
              <a:path w="617220" h="6985">
                <a:moveTo>
                  <a:pt x="609922" y="0"/>
                </a:moveTo>
                <a:lnTo>
                  <a:pt x="589234" y="0"/>
                </a:lnTo>
                <a:lnTo>
                  <a:pt x="589234" y="6916"/>
                </a:lnTo>
                <a:lnTo>
                  <a:pt x="616840" y="6916"/>
                </a:lnTo>
                <a:lnTo>
                  <a:pt x="609922" y="0"/>
                </a:lnTo>
                <a:close/>
              </a:path>
            </a:pathLst>
          </a:custGeom>
          <a:solidFill>
            <a:srgbClr val="31CAC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4" name="object 364"/>
          <p:cNvSpPr/>
          <p:nvPr/>
        </p:nvSpPr>
        <p:spPr>
          <a:xfrm>
            <a:off x="5361638" y="2027615"/>
            <a:ext cx="631190" cy="6985"/>
          </a:xfrm>
          <a:custGeom>
            <a:avLst/>
            <a:gdLst/>
            <a:ahLst/>
            <a:cxnLst/>
            <a:rect l="l" t="t" r="r" b="b"/>
            <a:pathLst>
              <a:path w="631189" h="6985">
                <a:moveTo>
                  <a:pt x="35812" y="0"/>
                </a:moveTo>
                <a:lnTo>
                  <a:pt x="7174" y="0"/>
                </a:lnTo>
                <a:lnTo>
                  <a:pt x="0" y="6916"/>
                </a:lnTo>
                <a:lnTo>
                  <a:pt x="35812" y="6916"/>
                </a:lnTo>
                <a:lnTo>
                  <a:pt x="35812" y="0"/>
                </a:lnTo>
                <a:close/>
              </a:path>
              <a:path w="631189" h="6985">
                <a:moveTo>
                  <a:pt x="624028" y="0"/>
                </a:moveTo>
                <a:lnTo>
                  <a:pt x="596415" y="0"/>
                </a:lnTo>
                <a:lnTo>
                  <a:pt x="596415" y="6916"/>
                </a:lnTo>
                <a:lnTo>
                  <a:pt x="630946" y="6916"/>
                </a:lnTo>
                <a:lnTo>
                  <a:pt x="624028" y="0"/>
                </a:lnTo>
                <a:close/>
              </a:path>
            </a:pathLst>
          </a:custGeom>
          <a:solidFill>
            <a:srgbClr val="31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5" name="object 365"/>
          <p:cNvSpPr/>
          <p:nvPr/>
        </p:nvSpPr>
        <p:spPr>
          <a:xfrm>
            <a:off x="5354456" y="2034538"/>
            <a:ext cx="645160" cy="6985"/>
          </a:xfrm>
          <a:custGeom>
            <a:avLst/>
            <a:gdLst/>
            <a:ahLst/>
            <a:cxnLst/>
            <a:rect l="l" t="t" r="r" b="b"/>
            <a:pathLst>
              <a:path w="645160" h="6985">
                <a:moveTo>
                  <a:pt x="42993" y="0"/>
                </a:moveTo>
                <a:lnTo>
                  <a:pt x="7174" y="0"/>
                </a:lnTo>
                <a:lnTo>
                  <a:pt x="0" y="6916"/>
                </a:lnTo>
                <a:lnTo>
                  <a:pt x="42993" y="6916"/>
                </a:lnTo>
                <a:lnTo>
                  <a:pt x="42993" y="0"/>
                </a:lnTo>
                <a:close/>
              </a:path>
              <a:path w="645160" h="6985">
                <a:moveTo>
                  <a:pt x="638134" y="0"/>
                </a:moveTo>
                <a:lnTo>
                  <a:pt x="603597" y="0"/>
                </a:lnTo>
                <a:lnTo>
                  <a:pt x="603597" y="6916"/>
                </a:lnTo>
                <a:lnTo>
                  <a:pt x="645052" y="6916"/>
                </a:lnTo>
                <a:lnTo>
                  <a:pt x="638134" y="0"/>
                </a:lnTo>
                <a:close/>
              </a:path>
            </a:pathLst>
          </a:custGeom>
          <a:solidFill>
            <a:srgbClr val="31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6" name="object 366"/>
          <p:cNvSpPr/>
          <p:nvPr/>
        </p:nvSpPr>
        <p:spPr>
          <a:xfrm>
            <a:off x="5340093" y="2041469"/>
            <a:ext cx="673735" cy="13970"/>
          </a:xfrm>
          <a:custGeom>
            <a:avLst/>
            <a:gdLst/>
            <a:ahLst/>
            <a:cxnLst/>
            <a:rect l="l" t="t" r="r" b="b"/>
            <a:pathLst>
              <a:path w="673735" h="13969">
                <a:moveTo>
                  <a:pt x="57356" y="0"/>
                </a:moveTo>
                <a:lnTo>
                  <a:pt x="14348" y="0"/>
                </a:lnTo>
                <a:lnTo>
                  <a:pt x="0" y="13832"/>
                </a:lnTo>
                <a:lnTo>
                  <a:pt x="57356" y="13832"/>
                </a:lnTo>
                <a:lnTo>
                  <a:pt x="57356" y="0"/>
                </a:lnTo>
                <a:close/>
              </a:path>
              <a:path w="673735" h="13969">
                <a:moveTo>
                  <a:pt x="659429" y="0"/>
                </a:moveTo>
                <a:lnTo>
                  <a:pt x="617960" y="0"/>
                </a:lnTo>
                <a:lnTo>
                  <a:pt x="617960" y="13832"/>
                </a:lnTo>
                <a:lnTo>
                  <a:pt x="673264" y="13832"/>
                </a:lnTo>
                <a:lnTo>
                  <a:pt x="659429" y="0"/>
                </a:lnTo>
                <a:close/>
              </a:path>
            </a:pathLst>
          </a:custGeom>
          <a:solidFill>
            <a:srgbClr val="31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7" name="object 367"/>
          <p:cNvSpPr/>
          <p:nvPr/>
        </p:nvSpPr>
        <p:spPr>
          <a:xfrm>
            <a:off x="5332912" y="2055308"/>
            <a:ext cx="687705" cy="6985"/>
          </a:xfrm>
          <a:custGeom>
            <a:avLst/>
            <a:gdLst/>
            <a:ahLst/>
            <a:cxnLst/>
            <a:rect l="l" t="t" r="r" b="b"/>
            <a:pathLst>
              <a:path w="687704" h="6985">
                <a:moveTo>
                  <a:pt x="64538" y="0"/>
                </a:moveTo>
                <a:lnTo>
                  <a:pt x="7174" y="0"/>
                </a:lnTo>
                <a:lnTo>
                  <a:pt x="0" y="6916"/>
                </a:lnTo>
                <a:lnTo>
                  <a:pt x="64538" y="6916"/>
                </a:lnTo>
                <a:lnTo>
                  <a:pt x="64538" y="0"/>
                </a:lnTo>
                <a:close/>
              </a:path>
              <a:path w="687704" h="6985">
                <a:moveTo>
                  <a:pt x="680452" y="0"/>
                </a:moveTo>
                <a:lnTo>
                  <a:pt x="625142" y="0"/>
                </a:lnTo>
                <a:lnTo>
                  <a:pt x="625142" y="6916"/>
                </a:lnTo>
                <a:lnTo>
                  <a:pt x="687370" y="6916"/>
                </a:lnTo>
                <a:lnTo>
                  <a:pt x="680452" y="0"/>
                </a:lnTo>
                <a:close/>
              </a:path>
            </a:pathLst>
          </a:custGeom>
          <a:solidFill>
            <a:srgbClr val="31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8" name="object 368"/>
          <p:cNvSpPr/>
          <p:nvPr/>
        </p:nvSpPr>
        <p:spPr>
          <a:xfrm>
            <a:off x="5325730" y="2062231"/>
            <a:ext cx="71755" cy="6985"/>
          </a:xfrm>
          <a:custGeom>
            <a:avLst/>
            <a:gdLst/>
            <a:ahLst/>
            <a:cxnLst/>
            <a:rect l="l" t="t" r="r" b="b"/>
            <a:pathLst>
              <a:path w="71754" h="6985">
                <a:moveTo>
                  <a:pt x="71720" y="0"/>
                </a:moveTo>
                <a:lnTo>
                  <a:pt x="7174" y="0"/>
                </a:lnTo>
                <a:lnTo>
                  <a:pt x="0" y="6916"/>
                </a:lnTo>
                <a:lnTo>
                  <a:pt x="71720" y="6916"/>
                </a:lnTo>
                <a:lnTo>
                  <a:pt x="71720" y="0"/>
                </a:lnTo>
                <a:close/>
              </a:path>
            </a:pathLst>
          </a:custGeom>
          <a:solidFill>
            <a:srgbClr val="31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69" name="object 369"/>
          <p:cNvSpPr/>
          <p:nvPr/>
        </p:nvSpPr>
        <p:spPr>
          <a:xfrm>
            <a:off x="5958054" y="2062231"/>
            <a:ext cx="69215" cy="6985"/>
          </a:xfrm>
          <a:custGeom>
            <a:avLst/>
            <a:gdLst/>
            <a:ahLst/>
            <a:cxnLst/>
            <a:rect l="l" t="t" r="r" b="b"/>
            <a:pathLst>
              <a:path w="69214" h="6985">
                <a:moveTo>
                  <a:pt x="62234" y="0"/>
                </a:moveTo>
                <a:lnTo>
                  <a:pt x="0" y="0"/>
                </a:lnTo>
                <a:lnTo>
                  <a:pt x="0" y="6916"/>
                </a:lnTo>
                <a:lnTo>
                  <a:pt x="69152" y="6916"/>
                </a:lnTo>
                <a:lnTo>
                  <a:pt x="62234" y="0"/>
                </a:lnTo>
                <a:close/>
              </a:path>
            </a:pathLst>
          </a:custGeom>
          <a:solidFill>
            <a:srgbClr val="31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0" name="object 370"/>
          <p:cNvSpPr/>
          <p:nvPr/>
        </p:nvSpPr>
        <p:spPr>
          <a:xfrm>
            <a:off x="5318549" y="2069155"/>
            <a:ext cx="79375" cy="6985"/>
          </a:xfrm>
          <a:custGeom>
            <a:avLst/>
            <a:gdLst/>
            <a:ahLst/>
            <a:cxnLst/>
            <a:rect l="l" t="t" r="r" b="b"/>
            <a:pathLst>
              <a:path w="79375" h="6985">
                <a:moveTo>
                  <a:pt x="78901" y="0"/>
                </a:moveTo>
                <a:lnTo>
                  <a:pt x="7174" y="0"/>
                </a:lnTo>
                <a:lnTo>
                  <a:pt x="0" y="6916"/>
                </a:lnTo>
                <a:lnTo>
                  <a:pt x="78901" y="6916"/>
                </a:lnTo>
                <a:lnTo>
                  <a:pt x="78901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1" name="object 371"/>
          <p:cNvSpPr/>
          <p:nvPr/>
        </p:nvSpPr>
        <p:spPr>
          <a:xfrm>
            <a:off x="5958054" y="2069155"/>
            <a:ext cx="76200" cy="6985"/>
          </a:xfrm>
          <a:custGeom>
            <a:avLst/>
            <a:gdLst/>
            <a:ahLst/>
            <a:cxnLst/>
            <a:rect l="l" t="t" r="r" b="b"/>
            <a:pathLst>
              <a:path w="76200" h="6985">
                <a:moveTo>
                  <a:pt x="69159" y="0"/>
                </a:moveTo>
                <a:lnTo>
                  <a:pt x="0" y="0"/>
                </a:lnTo>
                <a:lnTo>
                  <a:pt x="0" y="6916"/>
                </a:lnTo>
                <a:lnTo>
                  <a:pt x="76076" y="6916"/>
                </a:lnTo>
                <a:lnTo>
                  <a:pt x="69159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2" name="object 372"/>
          <p:cNvSpPr/>
          <p:nvPr/>
        </p:nvSpPr>
        <p:spPr>
          <a:xfrm>
            <a:off x="5311367" y="2079536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 h="0">
                <a:moveTo>
                  <a:pt x="0" y="0"/>
                </a:moveTo>
                <a:lnTo>
                  <a:pt x="86083" y="0"/>
                </a:lnTo>
              </a:path>
            </a:pathLst>
          </a:custGeom>
          <a:ln w="6916">
            <a:solidFill>
              <a:srgbClr val="30C6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3" name="object 373"/>
          <p:cNvSpPr/>
          <p:nvPr/>
        </p:nvSpPr>
        <p:spPr>
          <a:xfrm>
            <a:off x="5958054" y="2076078"/>
            <a:ext cx="83185" cy="6985"/>
          </a:xfrm>
          <a:custGeom>
            <a:avLst/>
            <a:gdLst/>
            <a:ahLst/>
            <a:cxnLst/>
            <a:rect l="l" t="t" r="r" b="b"/>
            <a:pathLst>
              <a:path w="83185" h="6985">
                <a:moveTo>
                  <a:pt x="76083" y="0"/>
                </a:moveTo>
                <a:lnTo>
                  <a:pt x="0" y="0"/>
                </a:lnTo>
                <a:lnTo>
                  <a:pt x="0" y="6916"/>
                </a:lnTo>
                <a:lnTo>
                  <a:pt x="83001" y="6916"/>
                </a:lnTo>
                <a:lnTo>
                  <a:pt x="76083" y="0"/>
                </a:lnTo>
                <a:close/>
              </a:path>
            </a:pathLst>
          </a:custGeom>
          <a:solidFill>
            <a:srgbClr val="30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74" name="object 374"/>
          <p:cNvSpPr/>
          <p:nvPr/>
        </p:nvSpPr>
        <p:spPr>
          <a:xfrm>
            <a:off x="5304186" y="2086459"/>
            <a:ext cx="93345" cy="0"/>
          </a:xfrm>
          <a:custGeom>
            <a:avLst/>
            <a:gdLst/>
            <a:ahLst/>
            <a:cxnLst/>
            <a:rect l="l" t="t" r="r" b="b"/>
            <a:pathLst>
              <a:path w="93345" h="0">
                <a:moveTo>
                  <a:pt x="0" y="0"/>
                </a:moveTo>
                <a:lnTo>
                  <a:pt x="93264" y="0"/>
                </a:lnTo>
              </a:path>
            </a:pathLst>
          </a:custGeom>
          <a:ln w="6916">
            <a:solidFill>
              <a:srgbClr val="30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5" name="object 375"/>
          <p:cNvSpPr/>
          <p:nvPr/>
        </p:nvSpPr>
        <p:spPr>
          <a:xfrm>
            <a:off x="5958054" y="2086459"/>
            <a:ext cx="90170" cy="0"/>
          </a:xfrm>
          <a:custGeom>
            <a:avLst/>
            <a:gdLst/>
            <a:ahLst/>
            <a:cxnLst/>
            <a:rect l="l" t="t" r="r" b="b"/>
            <a:pathLst>
              <a:path w="90170" h="0">
                <a:moveTo>
                  <a:pt x="0" y="0"/>
                </a:moveTo>
                <a:lnTo>
                  <a:pt x="89925" y="0"/>
                </a:lnTo>
              </a:path>
            </a:pathLst>
          </a:custGeom>
          <a:ln w="6916">
            <a:solidFill>
              <a:srgbClr val="30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6" name="object 376"/>
          <p:cNvSpPr/>
          <p:nvPr/>
        </p:nvSpPr>
        <p:spPr>
          <a:xfrm>
            <a:off x="5300501" y="2093469"/>
            <a:ext cx="97155" cy="0"/>
          </a:xfrm>
          <a:custGeom>
            <a:avLst/>
            <a:gdLst/>
            <a:ahLst/>
            <a:cxnLst/>
            <a:rect l="l" t="t" r="r" b="b"/>
            <a:pathLst>
              <a:path w="97154" h="0">
                <a:moveTo>
                  <a:pt x="0" y="0"/>
                </a:moveTo>
                <a:lnTo>
                  <a:pt x="96948" y="0"/>
                </a:lnTo>
              </a:path>
            </a:pathLst>
          </a:custGeom>
          <a:ln w="7609">
            <a:solidFill>
              <a:srgbClr val="30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7" name="object 377"/>
          <p:cNvSpPr/>
          <p:nvPr/>
        </p:nvSpPr>
        <p:spPr>
          <a:xfrm>
            <a:off x="5958054" y="2093383"/>
            <a:ext cx="97155" cy="0"/>
          </a:xfrm>
          <a:custGeom>
            <a:avLst/>
            <a:gdLst/>
            <a:ahLst/>
            <a:cxnLst/>
            <a:rect l="l" t="t" r="r" b="b"/>
            <a:pathLst>
              <a:path w="97154" h="0">
                <a:moveTo>
                  <a:pt x="0" y="0"/>
                </a:moveTo>
                <a:lnTo>
                  <a:pt x="96850" y="0"/>
                </a:lnTo>
              </a:path>
            </a:pathLst>
          </a:custGeom>
          <a:ln w="6916">
            <a:solidFill>
              <a:srgbClr val="30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8" name="object 378"/>
          <p:cNvSpPr/>
          <p:nvPr/>
        </p:nvSpPr>
        <p:spPr>
          <a:xfrm>
            <a:off x="5289822" y="2100306"/>
            <a:ext cx="772160" cy="0"/>
          </a:xfrm>
          <a:custGeom>
            <a:avLst/>
            <a:gdLst/>
            <a:ahLst/>
            <a:cxnLst/>
            <a:rect l="l" t="t" r="r" b="b"/>
            <a:pathLst>
              <a:path w="772160" h="0">
                <a:moveTo>
                  <a:pt x="0" y="0"/>
                </a:moveTo>
                <a:lnTo>
                  <a:pt x="772006" y="0"/>
                </a:lnTo>
              </a:path>
            </a:pathLst>
          </a:custGeom>
          <a:ln w="6916">
            <a:solidFill>
              <a:srgbClr val="30C4C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79" name="object 379"/>
          <p:cNvSpPr/>
          <p:nvPr/>
        </p:nvSpPr>
        <p:spPr>
          <a:xfrm>
            <a:off x="5282450" y="2107299"/>
            <a:ext cx="786765" cy="0"/>
          </a:xfrm>
          <a:custGeom>
            <a:avLst/>
            <a:gdLst/>
            <a:ahLst/>
            <a:cxnLst/>
            <a:rect l="l" t="t" r="r" b="b"/>
            <a:pathLst>
              <a:path w="786764" h="0">
                <a:moveTo>
                  <a:pt x="0" y="0"/>
                </a:moveTo>
                <a:lnTo>
                  <a:pt x="786488" y="0"/>
                </a:lnTo>
              </a:path>
            </a:pathLst>
          </a:custGeom>
          <a:ln w="7147">
            <a:solidFill>
              <a:srgbClr val="2FC3C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0" name="object 380"/>
          <p:cNvSpPr/>
          <p:nvPr/>
        </p:nvSpPr>
        <p:spPr>
          <a:xfrm>
            <a:off x="5275268" y="2114337"/>
            <a:ext cx="800735" cy="0"/>
          </a:xfrm>
          <a:custGeom>
            <a:avLst/>
            <a:gdLst/>
            <a:ahLst/>
            <a:cxnLst/>
            <a:rect l="l" t="t" r="r" b="b"/>
            <a:pathLst>
              <a:path w="800735" h="0">
                <a:moveTo>
                  <a:pt x="0" y="0"/>
                </a:moveTo>
                <a:lnTo>
                  <a:pt x="800594" y="0"/>
                </a:lnTo>
              </a:path>
            </a:pathLst>
          </a:custGeom>
          <a:ln w="6916">
            <a:solidFill>
              <a:srgbClr val="2FC2C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1" name="object 381"/>
          <p:cNvSpPr/>
          <p:nvPr/>
        </p:nvSpPr>
        <p:spPr>
          <a:xfrm>
            <a:off x="5268086" y="2121260"/>
            <a:ext cx="814705" cy="0"/>
          </a:xfrm>
          <a:custGeom>
            <a:avLst/>
            <a:gdLst/>
            <a:ahLst/>
            <a:cxnLst/>
            <a:rect l="l" t="t" r="r" b="b"/>
            <a:pathLst>
              <a:path w="814704" h="0">
                <a:moveTo>
                  <a:pt x="0" y="0"/>
                </a:moveTo>
                <a:lnTo>
                  <a:pt x="814700" y="0"/>
                </a:lnTo>
              </a:path>
            </a:pathLst>
          </a:custGeom>
          <a:ln w="6916">
            <a:solidFill>
              <a:srgbClr val="2FC1C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2" name="object 382"/>
          <p:cNvSpPr/>
          <p:nvPr/>
        </p:nvSpPr>
        <p:spPr>
          <a:xfrm>
            <a:off x="5260905" y="2128184"/>
            <a:ext cx="829310" cy="0"/>
          </a:xfrm>
          <a:custGeom>
            <a:avLst/>
            <a:gdLst/>
            <a:ahLst/>
            <a:cxnLst/>
            <a:rect l="l" t="t" r="r" b="b"/>
            <a:pathLst>
              <a:path w="829310" h="0">
                <a:moveTo>
                  <a:pt x="0" y="0"/>
                </a:moveTo>
                <a:lnTo>
                  <a:pt x="828806" y="0"/>
                </a:lnTo>
              </a:path>
            </a:pathLst>
          </a:custGeom>
          <a:ln w="6916">
            <a:solidFill>
              <a:srgbClr val="2EC0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3" name="object 383"/>
          <p:cNvSpPr/>
          <p:nvPr/>
        </p:nvSpPr>
        <p:spPr>
          <a:xfrm>
            <a:off x="5246542" y="2138572"/>
            <a:ext cx="857250" cy="0"/>
          </a:xfrm>
          <a:custGeom>
            <a:avLst/>
            <a:gdLst/>
            <a:ahLst/>
            <a:cxnLst/>
            <a:rect l="l" t="t" r="r" b="b"/>
            <a:pathLst>
              <a:path w="857250" h="0">
                <a:moveTo>
                  <a:pt x="0" y="0"/>
                </a:moveTo>
                <a:lnTo>
                  <a:pt x="857018" y="0"/>
                </a:lnTo>
              </a:path>
            </a:pathLst>
          </a:custGeom>
          <a:ln w="13832">
            <a:solidFill>
              <a:srgbClr val="2EBEB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4" name="object 384"/>
          <p:cNvSpPr/>
          <p:nvPr/>
        </p:nvSpPr>
        <p:spPr>
          <a:xfrm>
            <a:off x="5239456" y="2148861"/>
            <a:ext cx="871219" cy="0"/>
          </a:xfrm>
          <a:custGeom>
            <a:avLst/>
            <a:gdLst/>
            <a:ahLst/>
            <a:cxnLst/>
            <a:rect l="l" t="t" r="r" b="b"/>
            <a:pathLst>
              <a:path w="871220" h="0">
                <a:moveTo>
                  <a:pt x="0" y="0"/>
                </a:moveTo>
                <a:lnTo>
                  <a:pt x="870936" y="0"/>
                </a:lnTo>
              </a:path>
            </a:pathLst>
          </a:custGeom>
          <a:ln w="6916">
            <a:solidFill>
              <a:srgbClr val="2EBCB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5" name="object 385"/>
          <p:cNvSpPr/>
          <p:nvPr/>
        </p:nvSpPr>
        <p:spPr>
          <a:xfrm>
            <a:off x="5232274" y="2155784"/>
            <a:ext cx="885190" cy="0"/>
          </a:xfrm>
          <a:custGeom>
            <a:avLst/>
            <a:gdLst/>
            <a:ahLst/>
            <a:cxnLst/>
            <a:rect l="l" t="t" r="r" b="b"/>
            <a:pathLst>
              <a:path w="885189" h="0">
                <a:moveTo>
                  <a:pt x="0" y="0"/>
                </a:moveTo>
                <a:lnTo>
                  <a:pt x="885042" y="0"/>
                </a:lnTo>
              </a:path>
            </a:pathLst>
          </a:custGeom>
          <a:ln w="6916">
            <a:solidFill>
              <a:srgbClr val="2DBBB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6" name="object 386"/>
          <p:cNvSpPr/>
          <p:nvPr/>
        </p:nvSpPr>
        <p:spPr>
          <a:xfrm>
            <a:off x="5225093" y="2162708"/>
            <a:ext cx="899160" cy="0"/>
          </a:xfrm>
          <a:custGeom>
            <a:avLst/>
            <a:gdLst/>
            <a:ahLst/>
            <a:cxnLst/>
            <a:rect l="l" t="t" r="r" b="b"/>
            <a:pathLst>
              <a:path w="899160" h="0">
                <a:moveTo>
                  <a:pt x="0" y="0"/>
                </a:moveTo>
                <a:lnTo>
                  <a:pt x="899148" y="0"/>
                </a:lnTo>
              </a:path>
            </a:pathLst>
          </a:custGeom>
          <a:ln w="6916">
            <a:solidFill>
              <a:srgbClr val="2DB9B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7" name="object 387"/>
          <p:cNvSpPr/>
          <p:nvPr/>
        </p:nvSpPr>
        <p:spPr>
          <a:xfrm>
            <a:off x="5217911" y="2169631"/>
            <a:ext cx="913765" cy="0"/>
          </a:xfrm>
          <a:custGeom>
            <a:avLst/>
            <a:gdLst/>
            <a:ahLst/>
            <a:cxnLst/>
            <a:rect l="l" t="t" r="r" b="b"/>
            <a:pathLst>
              <a:path w="913764" h="0">
                <a:moveTo>
                  <a:pt x="0" y="0"/>
                </a:moveTo>
                <a:lnTo>
                  <a:pt x="913254" y="0"/>
                </a:lnTo>
              </a:path>
            </a:pathLst>
          </a:custGeom>
          <a:ln w="6916">
            <a:solidFill>
              <a:srgbClr val="2DB8B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8" name="object 388"/>
          <p:cNvSpPr/>
          <p:nvPr/>
        </p:nvSpPr>
        <p:spPr>
          <a:xfrm>
            <a:off x="5210730" y="2176554"/>
            <a:ext cx="927735" cy="0"/>
          </a:xfrm>
          <a:custGeom>
            <a:avLst/>
            <a:gdLst/>
            <a:ahLst/>
            <a:cxnLst/>
            <a:rect l="l" t="t" r="r" b="b"/>
            <a:pathLst>
              <a:path w="927735" h="0">
                <a:moveTo>
                  <a:pt x="0" y="0"/>
                </a:moveTo>
                <a:lnTo>
                  <a:pt x="927360" y="0"/>
                </a:lnTo>
              </a:path>
            </a:pathLst>
          </a:custGeom>
          <a:ln w="6916">
            <a:solidFill>
              <a:srgbClr val="2CB7B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89" name="object 389"/>
          <p:cNvSpPr/>
          <p:nvPr/>
        </p:nvSpPr>
        <p:spPr>
          <a:xfrm>
            <a:off x="5203548" y="2183477"/>
            <a:ext cx="941705" cy="0"/>
          </a:xfrm>
          <a:custGeom>
            <a:avLst/>
            <a:gdLst/>
            <a:ahLst/>
            <a:cxnLst/>
            <a:rect l="l" t="t" r="r" b="b"/>
            <a:pathLst>
              <a:path w="941704" h="0">
                <a:moveTo>
                  <a:pt x="0" y="0"/>
                </a:moveTo>
                <a:lnTo>
                  <a:pt x="941466" y="0"/>
                </a:lnTo>
              </a:path>
            </a:pathLst>
          </a:custGeom>
          <a:ln w="6916">
            <a:solidFill>
              <a:srgbClr val="2CB5B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0" name="object 390"/>
          <p:cNvSpPr/>
          <p:nvPr/>
        </p:nvSpPr>
        <p:spPr>
          <a:xfrm>
            <a:off x="5203556" y="2190401"/>
            <a:ext cx="941705" cy="0"/>
          </a:xfrm>
          <a:custGeom>
            <a:avLst/>
            <a:gdLst/>
            <a:ahLst/>
            <a:cxnLst/>
            <a:rect l="l" t="t" r="r" b="b"/>
            <a:pathLst>
              <a:path w="941704" h="0">
                <a:moveTo>
                  <a:pt x="0" y="0"/>
                </a:moveTo>
                <a:lnTo>
                  <a:pt x="941451" y="0"/>
                </a:lnTo>
              </a:path>
            </a:pathLst>
          </a:custGeom>
          <a:ln w="6916">
            <a:solidFill>
              <a:srgbClr val="2CB4B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1" name="object 391"/>
          <p:cNvSpPr/>
          <p:nvPr/>
        </p:nvSpPr>
        <p:spPr>
          <a:xfrm>
            <a:off x="5211002" y="2197324"/>
            <a:ext cx="927100" cy="0"/>
          </a:xfrm>
          <a:custGeom>
            <a:avLst/>
            <a:gdLst/>
            <a:ahLst/>
            <a:cxnLst/>
            <a:rect l="l" t="t" r="r" b="b"/>
            <a:pathLst>
              <a:path w="927100" h="0">
                <a:moveTo>
                  <a:pt x="0" y="0"/>
                </a:moveTo>
                <a:lnTo>
                  <a:pt x="926825" y="0"/>
                </a:lnTo>
              </a:path>
            </a:pathLst>
          </a:custGeom>
          <a:ln w="6916">
            <a:solidFill>
              <a:srgbClr val="2CB1B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2" name="object 392"/>
          <p:cNvSpPr/>
          <p:nvPr/>
        </p:nvSpPr>
        <p:spPr>
          <a:xfrm>
            <a:off x="5218448" y="2204247"/>
            <a:ext cx="912494" cy="0"/>
          </a:xfrm>
          <a:custGeom>
            <a:avLst/>
            <a:gdLst/>
            <a:ahLst/>
            <a:cxnLst/>
            <a:rect l="l" t="t" r="r" b="b"/>
            <a:pathLst>
              <a:path w="912495" h="0">
                <a:moveTo>
                  <a:pt x="0" y="0"/>
                </a:moveTo>
                <a:lnTo>
                  <a:pt x="912199" y="0"/>
                </a:lnTo>
              </a:path>
            </a:pathLst>
          </a:custGeom>
          <a:ln w="6916">
            <a:solidFill>
              <a:srgbClr val="2BB0B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3" name="object 393"/>
          <p:cNvSpPr/>
          <p:nvPr/>
        </p:nvSpPr>
        <p:spPr>
          <a:xfrm>
            <a:off x="5225894" y="2211171"/>
            <a:ext cx="897890" cy="0"/>
          </a:xfrm>
          <a:custGeom>
            <a:avLst/>
            <a:gdLst/>
            <a:ahLst/>
            <a:cxnLst/>
            <a:rect l="l" t="t" r="r" b="b"/>
            <a:pathLst>
              <a:path w="897889" h="0">
                <a:moveTo>
                  <a:pt x="0" y="0"/>
                </a:moveTo>
                <a:lnTo>
                  <a:pt x="897573" y="0"/>
                </a:lnTo>
              </a:path>
            </a:pathLst>
          </a:custGeom>
          <a:ln w="6916">
            <a:solidFill>
              <a:srgbClr val="2BAEA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4" name="object 394"/>
          <p:cNvSpPr/>
          <p:nvPr/>
        </p:nvSpPr>
        <p:spPr>
          <a:xfrm>
            <a:off x="5233341" y="2218094"/>
            <a:ext cx="883285" cy="0"/>
          </a:xfrm>
          <a:custGeom>
            <a:avLst/>
            <a:gdLst/>
            <a:ahLst/>
            <a:cxnLst/>
            <a:rect l="l" t="t" r="r" b="b"/>
            <a:pathLst>
              <a:path w="883285" h="0">
                <a:moveTo>
                  <a:pt x="0" y="0"/>
                </a:moveTo>
                <a:lnTo>
                  <a:pt x="882947" y="0"/>
                </a:lnTo>
              </a:path>
            </a:pathLst>
          </a:custGeom>
          <a:ln w="6916">
            <a:solidFill>
              <a:srgbClr val="2AACA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5" name="object 395"/>
          <p:cNvSpPr/>
          <p:nvPr/>
        </p:nvSpPr>
        <p:spPr>
          <a:xfrm>
            <a:off x="5240738" y="2225086"/>
            <a:ext cx="868680" cy="0"/>
          </a:xfrm>
          <a:custGeom>
            <a:avLst/>
            <a:gdLst/>
            <a:ahLst/>
            <a:cxnLst/>
            <a:rect l="l" t="t" r="r" b="b"/>
            <a:pathLst>
              <a:path w="868679" h="0">
                <a:moveTo>
                  <a:pt x="0" y="0"/>
                </a:moveTo>
                <a:lnTo>
                  <a:pt x="868418" y="0"/>
                </a:lnTo>
              </a:path>
            </a:pathLst>
          </a:custGeom>
          <a:ln w="7147">
            <a:solidFill>
              <a:srgbClr val="2AACA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6" name="object 396"/>
          <p:cNvSpPr/>
          <p:nvPr/>
        </p:nvSpPr>
        <p:spPr>
          <a:xfrm>
            <a:off x="5248440" y="2235590"/>
            <a:ext cx="853440" cy="0"/>
          </a:xfrm>
          <a:custGeom>
            <a:avLst/>
            <a:gdLst/>
            <a:ahLst/>
            <a:cxnLst/>
            <a:rect l="l" t="t" r="r" b="b"/>
            <a:pathLst>
              <a:path w="853439" h="0">
                <a:moveTo>
                  <a:pt x="0" y="0"/>
                </a:moveTo>
                <a:lnTo>
                  <a:pt x="853290" y="0"/>
                </a:lnTo>
              </a:path>
            </a:pathLst>
          </a:custGeom>
          <a:ln w="13832">
            <a:solidFill>
              <a:srgbClr val="2AAAA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7" name="object 397"/>
          <p:cNvSpPr/>
          <p:nvPr/>
        </p:nvSpPr>
        <p:spPr>
          <a:xfrm>
            <a:off x="5263325" y="2245972"/>
            <a:ext cx="824230" cy="0"/>
          </a:xfrm>
          <a:custGeom>
            <a:avLst/>
            <a:gdLst/>
            <a:ahLst/>
            <a:cxnLst/>
            <a:rect l="l" t="t" r="r" b="b"/>
            <a:pathLst>
              <a:path w="824229" h="0">
                <a:moveTo>
                  <a:pt x="0" y="0"/>
                </a:moveTo>
                <a:lnTo>
                  <a:pt x="824052" y="0"/>
                </a:lnTo>
              </a:path>
            </a:pathLst>
          </a:custGeom>
          <a:ln w="6916">
            <a:solidFill>
              <a:srgbClr val="29A9A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8" name="object 398"/>
          <p:cNvSpPr/>
          <p:nvPr/>
        </p:nvSpPr>
        <p:spPr>
          <a:xfrm>
            <a:off x="5270771" y="2252895"/>
            <a:ext cx="809625" cy="0"/>
          </a:xfrm>
          <a:custGeom>
            <a:avLst/>
            <a:gdLst/>
            <a:ahLst/>
            <a:cxnLst/>
            <a:rect l="l" t="t" r="r" b="b"/>
            <a:pathLst>
              <a:path w="809625" h="0">
                <a:moveTo>
                  <a:pt x="0" y="0"/>
                </a:moveTo>
                <a:lnTo>
                  <a:pt x="809427" y="0"/>
                </a:lnTo>
              </a:path>
            </a:pathLst>
          </a:custGeom>
          <a:ln w="6916">
            <a:solidFill>
              <a:srgbClr val="29A7A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99" name="object 399"/>
          <p:cNvSpPr/>
          <p:nvPr/>
        </p:nvSpPr>
        <p:spPr>
          <a:xfrm>
            <a:off x="5278218" y="2259818"/>
            <a:ext cx="795020" cy="0"/>
          </a:xfrm>
          <a:custGeom>
            <a:avLst/>
            <a:gdLst/>
            <a:ahLst/>
            <a:cxnLst/>
            <a:rect l="l" t="t" r="r" b="b"/>
            <a:pathLst>
              <a:path w="795020" h="0">
                <a:moveTo>
                  <a:pt x="0" y="0"/>
                </a:moveTo>
                <a:lnTo>
                  <a:pt x="794800" y="0"/>
                </a:lnTo>
              </a:path>
            </a:pathLst>
          </a:custGeom>
          <a:ln w="6916">
            <a:solidFill>
              <a:srgbClr val="29A6A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0" name="object 400"/>
          <p:cNvSpPr/>
          <p:nvPr/>
        </p:nvSpPr>
        <p:spPr>
          <a:xfrm>
            <a:off x="5285664" y="2266741"/>
            <a:ext cx="780415" cy="0"/>
          </a:xfrm>
          <a:custGeom>
            <a:avLst/>
            <a:gdLst/>
            <a:ahLst/>
            <a:cxnLst/>
            <a:rect l="l" t="t" r="r" b="b"/>
            <a:pathLst>
              <a:path w="780414" h="0">
                <a:moveTo>
                  <a:pt x="0" y="0"/>
                </a:moveTo>
                <a:lnTo>
                  <a:pt x="780174" y="0"/>
                </a:lnTo>
              </a:path>
            </a:pathLst>
          </a:custGeom>
          <a:ln w="6916">
            <a:solidFill>
              <a:srgbClr val="28A4A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1" name="object 401"/>
          <p:cNvSpPr/>
          <p:nvPr/>
        </p:nvSpPr>
        <p:spPr>
          <a:xfrm>
            <a:off x="5293110" y="2270206"/>
            <a:ext cx="765810" cy="6985"/>
          </a:xfrm>
          <a:custGeom>
            <a:avLst/>
            <a:gdLst/>
            <a:ahLst/>
            <a:cxnLst/>
            <a:rect l="l" t="t" r="r" b="b"/>
            <a:pathLst>
              <a:path w="765810" h="6985">
                <a:moveTo>
                  <a:pt x="765548" y="0"/>
                </a:moveTo>
                <a:lnTo>
                  <a:pt x="0" y="0"/>
                </a:lnTo>
                <a:lnTo>
                  <a:pt x="7439" y="6916"/>
                </a:lnTo>
                <a:lnTo>
                  <a:pt x="664943" y="6916"/>
                </a:lnTo>
                <a:lnTo>
                  <a:pt x="104340" y="6916"/>
                </a:lnTo>
                <a:lnTo>
                  <a:pt x="758376" y="6916"/>
                </a:lnTo>
                <a:lnTo>
                  <a:pt x="765548" y="0"/>
                </a:lnTo>
                <a:close/>
              </a:path>
              <a:path w="765810" h="6985">
                <a:moveTo>
                  <a:pt x="758376" y="6916"/>
                </a:moveTo>
                <a:lnTo>
                  <a:pt x="664943" y="6916"/>
                </a:lnTo>
                <a:lnTo>
                  <a:pt x="758376" y="6916"/>
                </a:lnTo>
                <a:close/>
              </a:path>
            </a:pathLst>
          </a:custGeom>
          <a:solidFill>
            <a:srgbClr val="28A3A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2" name="object 402"/>
          <p:cNvSpPr/>
          <p:nvPr/>
        </p:nvSpPr>
        <p:spPr>
          <a:xfrm>
            <a:off x="5958054" y="2280588"/>
            <a:ext cx="93980" cy="0"/>
          </a:xfrm>
          <a:custGeom>
            <a:avLst/>
            <a:gdLst/>
            <a:ahLst/>
            <a:cxnLst/>
            <a:rect l="l" t="t" r="r" b="b"/>
            <a:pathLst>
              <a:path w="93979" h="0">
                <a:moveTo>
                  <a:pt x="0" y="0"/>
                </a:moveTo>
                <a:lnTo>
                  <a:pt x="93424" y="0"/>
                </a:lnTo>
              </a:path>
            </a:pathLst>
          </a:custGeom>
          <a:ln w="6916">
            <a:solidFill>
              <a:srgbClr val="28A1A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3" name="object 403"/>
          <p:cNvSpPr/>
          <p:nvPr/>
        </p:nvSpPr>
        <p:spPr>
          <a:xfrm>
            <a:off x="5300557" y="2280588"/>
            <a:ext cx="97155" cy="0"/>
          </a:xfrm>
          <a:custGeom>
            <a:avLst/>
            <a:gdLst/>
            <a:ahLst/>
            <a:cxnLst/>
            <a:rect l="l" t="t" r="r" b="b"/>
            <a:pathLst>
              <a:path w="97154" h="0">
                <a:moveTo>
                  <a:pt x="0" y="0"/>
                </a:moveTo>
                <a:lnTo>
                  <a:pt x="96893" y="0"/>
                </a:lnTo>
              </a:path>
            </a:pathLst>
          </a:custGeom>
          <a:ln w="6916">
            <a:solidFill>
              <a:srgbClr val="28A1A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4" name="object 404"/>
          <p:cNvSpPr/>
          <p:nvPr/>
        </p:nvSpPr>
        <p:spPr>
          <a:xfrm>
            <a:off x="5958054" y="2287511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 h="0">
                <a:moveTo>
                  <a:pt x="0" y="0"/>
                </a:moveTo>
                <a:lnTo>
                  <a:pt x="86245" y="0"/>
                </a:lnTo>
              </a:path>
            </a:pathLst>
          </a:custGeom>
          <a:ln w="6916">
            <a:solidFill>
              <a:srgbClr val="27A0A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5" name="object 405"/>
          <p:cNvSpPr/>
          <p:nvPr/>
        </p:nvSpPr>
        <p:spPr>
          <a:xfrm>
            <a:off x="5308003" y="2287511"/>
            <a:ext cx="89535" cy="0"/>
          </a:xfrm>
          <a:custGeom>
            <a:avLst/>
            <a:gdLst/>
            <a:ahLst/>
            <a:cxnLst/>
            <a:rect l="l" t="t" r="r" b="b"/>
            <a:pathLst>
              <a:path w="89535" h="0">
                <a:moveTo>
                  <a:pt x="0" y="0"/>
                </a:moveTo>
                <a:lnTo>
                  <a:pt x="89447" y="0"/>
                </a:lnTo>
              </a:path>
            </a:pathLst>
          </a:custGeom>
          <a:ln w="6916">
            <a:solidFill>
              <a:srgbClr val="27A0A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06" name="object 406"/>
          <p:cNvSpPr/>
          <p:nvPr/>
        </p:nvSpPr>
        <p:spPr>
          <a:xfrm>
            <a:off x="5958054" y="2290884"/>
            <a:ext cx="79375" cy="6985"/>
          </a:xfrm>
          <a:custGeom>
            <a:avLst/>
            <a:gdLst/>
            <a:ahLst/>
            <a:cxnLst/>
            <a:rect l="l" t="t" r="r" b="b"/>
            <a:pathLst>
              <a:path w="79375" h="6985">
                <a:moveTo>
                  <a:pt x="79161" y="0"/>
                </a:moveTo>
                <a:lnTo>
                  <a:pt x="0" y="0"/>
                </a:lnTo>
                <a:lnTo>
                  <a:pt x="0" y="6916"/>
                </a:lnTo>
                <a:lnTo>
                  <a:pt x="71988" y="6916"/>
                </a:lnTo>
                <a:lnTo>
                  <a:pt x="79161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7" name="object 407"/>
          <p:cNvSpPr/>
          <p:nvPr/>
        </p:nvSpPr>
        <p:spPr>
          <a:xfrm>
            <a:off x="5315350" y="2290884"/>
            <a:ext cx="82550" cy="6985"/>
          </a:xfrm>
          <a:custGeom>
            <a:avLst/>
            <a:gdLst/>
            <a:ahLst/>
            <a:cxnLst/>
            <a:rect l="l" t="t" r="r" b="b"/>
            <a:pathLst>
              <a:path w="82550" h="6985">
                <a:moveTo>
                  <a:pt x="82100" y="0"/>
                </a:moveTo>
                <a:lnTo>
                  <a:pt x="0" y="0"/>
                </a:lnTo>
                <a:lnTo>
                  <a:pt x="7439" y="6916"/>
                </a:lnTo>
                <a:lnTo>
                  <a:pt x="82100" y="6916"/>
                </a:lnTo>
                <a:lnTo>
                  <a:pt x="82100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8" name="object 408"/>
          <p:cNvSpPr/>
          <p:nvPr/>
        </p:nvSpPr>
        <p:spPr>
          <a:xfrm>
            <a:off x="5958054" y="2297807"/>
            <a:ext cx="72390" cy="6985"/>
          </a:xfrm>
          <a:custGeom>
            <a:avLst/>
            <a:gdLst/>
            <a:ahLst/>
            <a:cxnLst/>
            <a:rect l="l" t="t" r="r" b="b"/>
            <a:pathLst>
              <a:path w="72389" h="6985">
                <a:moveTo>
                  <a:pt x="71981" y="0"/>
                </a:moveTo>
                <a:lnTo>
                  <a:pt x="0" y="0"/>
                </a:lnTo>
                <a:lnTo>
                  <a:pt x="0" y="6916"/>
                </a:lnTo>
                <a:lnTo>
                  <a:pt x="64808" y="6916"/>
                </a:lnTo>
                <a:lnTo>
                  <a:pt x="71981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09" name="object 409"/>
          <p:cNvSpPr/>
          <p:nvPr/>
        </p:nvSpPr>
        <p:spPr>
          <a:xfrm>
            <a:off x="5322796" y="2297807"/>
            <a:ext cx="74930" cy="6985"/>
          </a:xfrm>
          <a:custGeom>
            <a:avLst/>
            <a:gdLst/>
            <a:ahLst/>
            <a:cxnLst/>
            <a:rect l="l" t="t" r="r" b="b"/>
            <a:pathLst>
              <a:path w="74929" h="6985">
                <a:moveTo>
                  <a:pt x="74654" y="0"/>
                </a:moveTo>
                <a:lnTo>
                  <a:pt x="0" y="0"/>
                </a:lnTo>
                <a:lnTo>
                  <a:pt x="7438" y="6916"/>
                </a:lnTo>
                <a:lnTo>
                  <a:pt x="74654" y="6916"/>
                </a:lnTo>
                <a:lnTo>
                  <a:pt x="74654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0" name="object 410"/>
          <p:cNvSpPr/>
          <p:nvPr/>
        </p:nvSpPr>
        <p:spPr>
          <a:xfrm>
            <a:off x="5958054" y="2304730"/>
            <a:ext cx="65405" cy="6985"/>
          </a:xfrm>
          <a:custGeom>
            <a:avLst/>
            <a:gdLst/>
            <a:ahLst/>
            <a:cxnLst/>
            <a:rect l="l" t="t" r="r" b="b"/>
            <a:pathLst>
              <a:path w="65404" h="6985">
                <a:moveTo>
                  <a:pt x="64801" y="0"/>
                </a:moveTo>
                <a:lnTo>
                  <a:pt x="0" y="0"/>
                </a:lnTo>
                <a:lnTo>
                  <a:pt x="0" y="6916"/>
                </a:lnTo>
                <a:lnTo>
                  <a:pt x="57629" y="6916"/>
                </a:lnTo>
                <a:lnTo>
                  <a:pt x="64801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1" name="object 411"/>
          <p:cNvSpPr/>
          <p:nvPr/>
        </p:nvSpPr>
        <p:spPr>
          <a:xfrm>
            <a:off x="5330242" y="2304730"/>
            <a:ext cx="67310" cy="6985"/>
          </a:xfrm>
          <a:custGeom>
            <a:avLst/>
            <a:gdLst/>
            <a:ahLst/>
            <a:cxnLst/>
            <a:rect l="l" t="t" r="r" b="b"/>
            <a:pathLst>
              <a:path w="67310" h="6985">
                <a:moveTo>
                  <a:pt x="67207" y="0"/>
                </a:moveTo>
                <a:lnTo>
                  <a:pt x="0" y="0"/>
                </a:lnTo>
                <a:lnTo>
                  <a:pt x="7439" y="6916"/>
                </a:lnTo>
                <a:lnTo>
                  <a:pt x="67207" y="6916"/>
                </a:lnTo>
                <a:lnTo>
                  <a:pt x="67207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2" name="object 412"/>
          <p:cNvSpPr/>
          <p:nvPr/>
        </p:nvSpPr>
        <p:spPr>
          <a:xfrm>
            <a:off x="5337689" y="2311654"/>
            <a:ext cx="678180" cy="6985"/>
          </a:xfrm>
          <a:custGeom>
            <a:avLst/>
            <a:gdLst/>
            <a:ahLst/>
            <a:cxnLst/>
            <a:rect l="l" t="t" r="r" b="b"/>
            <a:pathLst>
              <a:path w="678179" h="6985">
                <a:moveTo>
                  <a:pt x="677987" y="0"/>
                </a:moveTo>
                <a:lnTo>
                  <a:pt x="620365" y="0"/>
                </a:lnTo>
                <a:lnTo>
                  <a:pt x="620365" y="6916"/>
                </a:lnTo>
                <a:lnTo>
                  <a:pt x="670814" y="6916"/>
                </a:lnTo>
                <a:lnTo>
                  <a:pt x="677987" y="0"/>
                </a:lnTo>
                <a:close/>
              </a:path>
              <a:path w="678179" h="6985">
                <a:moveTo>
                  <a:pt x="59761" y="0"/>
                </a:moveTo>
                <a:lnTo>
                  <a:pt x="0" y="0"/>
                </a:lnTo>
                <a:lnTo>
                  <a:pt x="7438" y="6916"/>
                </a:lnTo>
                <a:lnTo>
                  <a:pt x="59761" y="6916"/>
                </a:lnTo>
                <a:lnTo>
                  <a:pt x="59761" y="0"/>
                </a:lnTo>
                <a:close/>
              </a:path>
            </a:pathLst>
          </a:custGeom>
          <a:solidFill>
            <a:srgbClr val="259E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3" name="object 413"/>
          <p:cNvSpPr/>
          <p:nvPr/>
        </p:nvSpPr>
        <p:spPr>
          <a:xfrm>
            <a:off x="5345143" y="2318584"/>
            <a:ext cx="663575" cy="13970"/>
          </a:xfrm>
          <a:custGeom>
            <a:avLst/>
            <a:gdLst/>
            <a:ahLst/>
            <a:cxnLst/>
            <a:rect l="l" t="t" r="r" b="b"/>
            <a:pathLst>
              <a:path w="663575" h="13969">
                <a:moveTo>
                  <a:pt x="663346" y="0"/>
                </a:moveTo>
                <a:lnTo>
                  <a:pt x="612911" y="0"/>
                </a:lnTo>
                <a:lnTo>
                  <a:pt x="612911" y="13832"/>
                </a:lnTo>
                <a:lnTo>
                  <a:pt x="649001" y="13832"/>
                </a:lnTo>
                <a:lnTo>
                  <a:pt x="663346" y="0"/>
                </a:lnTo>
                <a:close/>
              </a:path>
              <a:path w="663575" h="13969">
                <a:moveTo>
                  <a:pt x="52307" y="0"/>
                </a:moveTo>
                <a:lnTo>
                  <a:pt x="0" y="0"/>
                </a:lnTo>
                <a:lnTo>
                  <a:pt x="14877" y="13832"/>
                </a:lnTo>
                <a:lnTo>
                  <a:pt x="52307" y="13832"/>
                </a:lnTo>
                <a:lnTo>
                  <a:pt x="52307" y="0"/>
                </a:lnTo>
                <a:close/>
              </a:path>
            </a:pathLst>
          </a:custGeom>
          <a:solidFill>
            <a:srgbClr val="25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4" name="object 414"/>
          <p:cNvSpPr/>
          <p:nvPr/>
        </p:nvSpPr>
        <p:spPr>
          <a:xfrm>
            <a:off x="5360028" y="2332424"/>
            <a:ext cx="634365" cy="6985"/>
          </a:xfrm>
          <a:custGeom>
            <a:avLst/>
            <a:gdLst/>
            <a:ahLst/>
            <a:cxnLst/>
            <a:rect l="l" t="t" r="r" b="b"/>
            <a:pathLst>
              <a:path w="634364" h="6985">
                <a:moveTo>
                  <a:pt x="634108" y="0"/>
                </a:moveTo>
                <a:lnTo>
                  <a:pt x="598026" y="0"/>
                </a:lnTo>
                <a:lnTo>
                  <a:pt x="598026" y="6916"/>
                </a:lnTo>
                <a:lnTo>
                  <a:pt x="626936" y="6916"/>
                </a:lnTo>
                <a:lnTo>
                  <a:pt x="634108" y="0"/>
                </a:lnTo>
                <a:close/>
              </a:path>
              <a:path w="634364" h="6985">
                <a:moveTo>
                  <a:pt x="37422" y="0"/>
                </a:moveTo>
                <a:lnTo>
                  <a:pt x="0" y="0"/>
                </a:lnTo>
                <a:lnTo>
                  <a:pt x="7438" y="6916"/>
                </a:lnTo>
                <a:lnTo>
                  <a:pt x="37422" y="6916"/>
                </a:lnTo>
                <a:lnTo>
                  <a:pt x="37422" y="0"/>
                </a:lnTo>
                <a:close/>
              </a:path>
            </a:pathLst>
          </a:custGeom>
          <a:solidFill>
            <a:srgbClr val="25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5" name="object 415"/>
          <p:cNvSpPr/>
          <p:nvPr/>
        </p:nvSpPr>
        <p:spPr>
          <a:xfrm>
            <a:off x="5367474" y="2339347"/>
            <a:ext cx="619760" cy="6985"/>
          </a:xfrm>
          <a:custGeom>
            <a:avLst/>
            <a:gdLst/>
            <a:ahLst/>
            <a:cxnLst/>
            <a:rect l="l" t="t" r="r" b="b"/>
            <a:pathLst>
              <a:path w="619760" h="6985">
                <a:moveTo>
                  <a:pt x="619483" y="0"/>
                </a:moveTo>
                <a:lnTo>
                  <a:pt x="590580" y="0"/>
                </a:lnTo>
                <a:lnTo>
                  <a:pt x="590580" y="6916"/>
                </a:lnTo>
                <a:lnTo>
                  <a:pt x="612310" y="6916"/>
                </a:lnTo>
                <a:lnTo>
                  <a:pt x="619483" y="0"/>
                </a:lnTo>
                <a:close/>
              </a:path>
              <a:path w="619760" h="6985">
                <a:moveTo>
                  <a:pt x="29976" y="0"/>
                </a:moveTo>
                <a:lnTo>
                  <a:pt x="0" y="0"/>
                </a:lnTo>
                <a:lnTo>
                  <a:pt x="7439" y="6916"/>
                </a:lnTo>
                <a:lnTo>
                  <a:pt x="29976" y="6916"/>
                </a:lnTo>
                <a:lnTo>
                  <a:pt x="29976" y="0"/>
                </a:lnTo>
                <a:close/>
              </a:path>
            </a:pathLst>
          </a:custGeom>
          <a:solidFill>
            <a:srgbClr val="25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6" name="object 416"/>
          <p:cNvSpPr/>
          <p:nvPr/>
        </p:nvSpPr>
        <p:spPr>
          <a:xfrm>
            <a:off x="5374871" y="2346224"/>
            <a:ext cx="605155" cy="7620"/>
          </a:xfrm>
          <a:custGeom>
            <a:avLst/>
            <a:gdLst/>
            <a:ahLst/>
            <a:cxnLst/>
            <a:rect l="l" t="t" r="r" b="b"/>
            <a:pathLst>
              <a:path w="605154" h="7619">
                <a:moveTo>
                  <a:pt x="604954" y="0"/>
                </a:moveTo>
                <a:lnTo>
                  <a:pt x="583183" y="0"/>
                </a:lnTo>
                <a:lnTo>
                  <a:pt x="583183" y="7146"/>
                </a:lnTo>
                <a:lnTo>
                  <a:pt x="597542" y="7146"/>
                </a:lnTo>
                <a:lnTo>
                  <a:pt x="604954" y="0"/>
                </a:lnTo>
                <a:close/>
              </a:path>
              <a:path w="605154" h="7619">
                <a:moveTo>
                  <a:pt x="22579" y="0"/>
                </a:moveTo>
                <a:lnTo>
                  <a:pt x="0" y="0"/>
                </a:lnTo>
                <a:lnTo>
                  <a:pt x="7686" y="7146"/>
                </a:lnTo>
                <a:lnTo>
                  <a:pt x="22579" y="7146"/>
                </a:lnTo>
                <a:lnTo>
                  <a:pt x="22579" y="0"/>
                </a:lnTo>
                <a:close/>
              </a:path>
            </a:pathLst>
          </a:custGeom>
          <a:solidFill>
            <a:srgbClr val="25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7" name="object 417"/>
          <p:cNvSpPr/>
          <p:nvPr/>
        </p:nvSpPr>
        <p:spPr>
          <a:xfrm>
            <a:off x="5382565" y="2353378"/>
            <a:ext cx="589915" cy="6985"/>
          </a:xfrm>
          <a:custGeom>
            <a:avLst/>
            <a:gdLst/>
            <a:ahLst/>
            <a:cxnLst/>
            <a:rect l="l" t="t" r="r" b="b"/>
            <a:pathLst>
              <a:path w="589914" h="6985">
                <a:moveTo>
                  <a:pt x="589841" y="0"/>
                </a:moveTo>
                <a:lnTo>
                  <a:pt x="575488" y="0"/>
                </a:lnTo>
                <a:lnTo>
                  <a:pt x="575488" y="6916"/>
                </a:lnTo>
                <a:lnTo>
                  <a:pt x="582668" y="6916"/>
                </a:lnTo>
                <a:lnTo>
                  <a:pt x="589841" y="0"/>
                </a:lnTo>
                <a:close/>
              </a:path>
              <a:path w="589914" h="6985">
                <a:moveTo>
                  <a:pt x="14885" y="0"/>
                </a:moveTo>
                <a:lnTo>
                  <a:pt x="0" y="0"/>
                </a:lnTo>
                <a:lnTo>
                  <a:pt x="7439" y="6916"/>
                </a:lnTo>
                <a:lnTo>
                  <a:pt x="14885" y="6916"/>
                </a:lnTo>
                <a:lnTo>
                  <a:pt x="14885" y="0"/>
                </a:lnTo>
                <a:close/>
              </a:path>
            </a:pathLst>
          </a:custGeom>
          <a:solidFill>
            <a:srgbClr val="25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8" name="object 418"/>
          <p:cNvSpPr/>
          <p:nvPr/>
        </p:nvSpPr>
        <p:spPr>
          <a:xfrm>
            <a:off x="5390012" y="2360301"/>
            <a:ext cx="575310" cy="6985"/>
          </a:xfrm>
          <a:custGeom>
            <a:avLst/>
            <a:gdLst/>
            <a:ahLst/>
            <a:cxnLst/>
            <a:rect l="l" t="t" r="r" b="b"/>
            <a:pathLst>
              <a:path w="575310" h="6985">
                <a:moveTo>
                  <a:pt x="575215" y="0"/>
                </a:moveTo>
                <a:lnTo>
                  <a:pt x="568042" y="0"/>
                </a:lnTo>
                <a:lnTo>
                  <a:pt x="568042" y="6916"/>
                </a:lnTo>
                <a:lnTo>
                  <a:pt x="575215" y="0"/>
                </a:lnTo>
                <a:close/>
              </a:path>
              <a:path w="575310" h="6985">
                <a:moveTo>
                  <a:pt x="7438" y="0"/>
                </a:moveTo>
                <a:lnTo>
                  <a:pt x="0" y="0"/>
                </a:lnTo>
                <a:lnTo>
                  <a:pt x="7438" y="6916"/>
                </a:lnTo>
                <a:lnTo>
                  <a:pt x="7438" y="0"/>
                </a:lnTo>
                <a:close/>
              </a:path>
            </a:pathLst>
          </a:custGeom>
          <a:solidFill>
            <a:srgbClr val="25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19" name="object 419"/>
          <p:cNvSpPr txBox="1"/>
          <p:nvPr/>
        </p:nvSpPr>
        <p:spPr>
          <a:xfrm>
            <a:off x="5613083" y="2022413"/>
            <a:ext cx="186055" cy="2914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750" spc="-5" b="1">
                <a:latin typeface="Times New Roman"/>
                <a:cs typeface="Times New Roman"/>
              </a:rPr>
              <a:t>C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420" name="object 420"/>
          <p:cNvSpPr/>
          <p:nvPr/>
        </p:nvSpPr>
        <p:spPr>
          <a:xfrm>
            <a:off x="5383660" y="3857012"/>
            <a:ext cx="48895" cy="139065"/>
          </a:xfrm>
          <a:custGeom>
            <a:avLst/>
            <a:gdLst/>
            <a:ahLst/>
            <a:cxnLst/>
            <a:rect l="l" t="t" r="r" b="b"/>
            <a:pathLst>
              <a:path w="48895" h="139064">
                <a:moveTo>
                  <a:pt x="48406" y="0"/>
                </a:moveTo>
                <a:lnTo>
                  <a:pt x="0" y="48462"/>
                </a:lnTo>
                <a:lnTo>
                  <a:pt x="0" y="138557"/>
                </a:lnTo>
                <a:lnTo>
                  <a:pt x="48406" y="89910"/>
                </a:lnTo>
                <a:lnTo>
                  <a:pt x="48406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1" name="object 421"/>
          <p:cNvSpPr/>
          <p:nvPr/>
        </p:nvSpPr>
        <p:spPr>
          <a:xfrm>
            <a:off x="5383660" y="3701054"/>
            <a:ext cx="615950" cy="0"/>
          </a:xfrm>
          <a:custGeom>
            <a:avLst/>
            <a:gdLst/>
            <a:ahLst/>
            <a:cxnLst/>
            <a:rect l="l" t="t" r="r" b="b"/>
            <a:pathLst>
              <a:path w="615950" h="0">
                <a:moveTo>
                  <a:pt x="0" y="0"/>
                </a:moveTo>
                <a:lnTo>
                  <a:pt x="615858" y="0"/>
                </a:lnTo>
              </a:path>
            </a:pathLst>
          </a:custGeom>
          <a:ln w="48647">
            <a:solidFill>
              <a:srgbClr val="1E79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22" name="object 422"/>
          <p:cNvSpPr/>
          <p:nvPr/>
        </p:nvSpPr>
        <p:spPr>
          <a:xfrm>
            <a:off x="5196607" y="3586636"/>
            <a:ext cx="235459" cy="22865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423" name="object 423"/>
          <p:cNvSpPr/>
          <p:nvPr/>
        </p:nvSpPr>
        <p:spPr>
          <a:xfrm>
            <a:off x="5951113" y="3586636"/>
            <a:ext cx="235585" cy="229235"/>
          </a:xfrm>
          <a:custGeom>
            <a:avLst/>
            <a:gdLst/>
            <a:ahLst/>
            <a:cxnLst/>
            <a:rect l="l" t="t" r="r" b="b"/>
            <a:pathLst>
              <a:path w="235585" h="229235">
                <a:moveTo>
                  <a:pt x="48406" y="0"/>
                </a:moveTo>
                <a:lnTo>
                  <a:pt x="0" y="48647"/>
                </a:lnTo>
                <a:lnTo>
                  <a:pt x="187053" y="228652"/>
                </a:lnTo>
                <a:lnTo>
                  <a:pt x="235459" y="180281"/>
                </a:lnTo>
                <a:lnTo>
                  <a:pt x="48406" y="0"/>
                </a:lnTo>
                <a:close/>
              </a:path>
            </a:pathLst>
          </a:custGeom>
          <a:solidFill>
            <a:srgbClr val="28A1A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4" name="object 424"/>
          <p:cNvSpPr/>
          <p:nvPr/>
        </p:nvSpPr>
        <p:spPr>
          <a:xfrm>
            <a:off x="5376465" y="3635290"/>
            <a:ext cx="582295" cy="6985"/>
          </a:xfrm>
          <a:custGeom>
            <a:avLst/>
            <a:gdLst/>
            <a:ahLst/>
            <a:cxnLst/>
            <a:rect l="l" t="t" r="r" b="b"/>
            <a:pathLst>
              <a:path w="582295" h="6985">
                <a:moveTo>
                  <a:pt x="7194" y="0"/>
                </a:moveTo>
                <a:lnTo>
                  <a:pt x="0" y="6916"/>
                </a:lnTo>
                <a:lnTo>
                  <a:pt x="7194" y="6916"/>
                </a:lnTo>
                <a:lnTo>
                  <a:pt x="7194" y="0"/>
                </a:lnTo>
                <a:close/>
              </a:path>
              <a:path w="582295" h="6985">
                <a:moveTo>
                  <a:pt x="574654" y="0"/>
                </a:moveTo>
                <a:lnTo>
                  <a:pt x="574647" y="6916"/>
                </a:lnTo>
                <a:lnTo>
                  <a:pt x="581841" y="6916"/>
                </a:lnTo>
                <a:lnTo>
                  <a:pt x="574654" y="0"/>
                </a:lnTo>
                <a:close/>
              </a:path>
            </a:pathLst>
          </a:custGeom>
          <a:solidFill>
            <a:srgbClr val="31CAC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5" name="object 425"/>
          <p:cNvSpPr/>
          <p:nvPr/>
        </p:nvSpPr>
        <p:spPr>
          <a:xfrm>
            <a:off x="5369271" y="3642213"/>
            <a:ext cx="596265" cy="6985"/>
          </a:xfrm>
          <a:custGeom>
            <a:avLst/>
            <a:gdLst/>
            <a:ahLst/>
            <a:cxnLst/>
            <a:rect l="l" t="t" r="r" b="b"/>
            <a:pathLst>
              <a:path w="596264" h="6985">
                <a:moveTo>
                  <a:pt x="14388" y="0"/>
                </a:moveTo>
                <a:lnTo>
                  <a:pt x="7187" y="0"/>
                </a:lnTo>
                <a:lnTo>
                  <a:pt x="0" y="6916"/>
                </a:lnTo>
                <a:lnTo>
                  <a:pt x="14388" y="6916"/>
                </a:lnTo>
                <a:lnTo>
                  <a:pt x="14388" y="0"/>
                </a:lnTo>
                <a:close/>
              </a:path>
              <a:path w="596264" h="6985">
                <a:moveTo>
                  <a:pt x="589043" y="0"/>
                </a:moveTo>
                <a:lnTo>
                  <a:pt x="581841" y="0"/>
                </a:lnTo>
                <a:lnTo>
                  <a:pt x="581841" y="6916"/>
                </a:lnTo>
                <a:lnTo>
                  <a:pt x="596230" y="6916"/>
                </a:lnTo>
                <a:lnTo>
                  <a:pt x="589043" y="0"/>
                </a:lnTo>
                <a:close/>
              </a:path>
            </a:pathLst>
          </a:custGeom>
          <a:solidFill>
            <a:srgbClr val="31CAC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6" name="object 426"/>
          <p:cNvSpPr/>
          <p:nvPr/>
        </p:nvSpPr>
        <p:spPr>
          <a:xfrm>
            <a:off x="5362173" y="3649044"/>
            <a:ext cx="610870" cy="6985"/>
          </a:xfrm>
          <a:custGeom>
            <a:avLst/>
            <a:gdLst/>
            <a:ahLst/>
            <a:cxnLst/>
            <a:rect l="l" t="t" r="r" b="b"/>
            <a:pathLst>
              <a:path w="610870" h="6985">
                <a:moveTo>
                  <a:pt x="21487" y="0"/>
                </a:moveTo>
                <a:lnTo>
                  <a:pt x="7187" y="0"/>
                </a:lnTo>
                <a:lnTo>
                  <a:pt x="0" y="6916"/>
                </a:lnTo>
                <a:lnTo>
                  <a:pt x="21487" y="6916"/>
                </a:lnTo>
                <a:lnTo>
                  <a:pt x="21487" y="0"/>
                </a:lnTo>
                <a:close/>
              </a:path>
              <a:path w="610870" h="6985">
                <a:moveTo>
                  <a:pt x="603239" y="0"/>
                </a:moveTo>
                <a:lnTo>
                  <a:pt x="588939" y="0"/>
                </a:lnTo>
                <a:lnTo>
                  <a:pt x="588939" y="6916"/>
                </a:lnTo>
                <a:lnTo>
                  <a:pt x="610427" y="6916"/>
                </a:lnTo>
                <a:lnTo>
                  <a:pt x="603239" y="0"/>
                </a:lnTo>
                <a:close/>
              </a:path>
            </a:pathLst>
          </a:custGeom>
          <a:solidFill>
            <a:srgbClr val="31CAC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7" name="object 427"/>
          <p:cNvSpPr/>
          <p:nvPr/>
        </p:nvSpPr>
        <p:spPr>
          <a:xfrm>
            <a:off x="5354978" y="3655967"/>
            <a:ext cx="624840" cy="6985"/>
          </a:xfrm>
          <a:custGeom>
            <a:avLst/>
            <a:gdLst/>
            <a:ahLst/>
            <a:cxnLst/>
            <a:rect l="l" t="t" r="r" b="b"/>
            <a:pathLst>
              <a:path w="624839" h="6985">
                <a:moveTo>
                  <a:pt x="28681" y="0"/>
                </a:moveTo>
                <a:lnTo>
                  <a:pt x="7187" y="0"/>
                </a:lnTo>
                <a:lnTo>
                  <a:pt x="0" y="6916"/>
                </a:lnTo>
                <a:lnTo>
                  <a:pt x="28681" y="6916"/>
                </a:lnTo>
                <a:lnTo>
                  <a:pt x="28681" y="0"/>
                </a:lnTo>
                <a:close/>
              </a:path>
              <a:path w="624839" h="6985">
                <a:moveTo>
                  <a:pt x="617628" y="0"/>
                </a:moveTo>
                <a:lnTo>
                  <a:pt x="596134" y="0"/>
                </a:lnTo>
                <a:lnTo>
                  <a:pt x="596134" y="6916"/>
                </a:lnTo>
                <a:lnTo>
                  <a:pt x="624815" y="6916"/>
                </a:lnTo>
                <a:lnTo>
                  <a:pt x="617628" y="0"/>
                </a:lnTo>
                <a:close/>
              </a:path>
            </a:pathLst>
          </a:custGeom>
          <a:solidFill>
            <a:srgbClr val="31CAC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8" name="object 428"/>
          <p:cNvSpPr/>
          <p:nvPr/>
        </p:nvSpPr>
        <p:spPr>
          <a:xfrm>
            <a:off x="5347784" y="3662891"/>
            <a:ext cx="639445" cy="6985"/>
          </a:xfrm>
          <a:custGeom>
            <a:avLst/>
            <a:gdLst/>
            <a:ahLst/>
            <a:cxnLst/>
            <a:rect l="l" t="t" r="r" b="b"/>
            <a:pathLst>
              <a:path w="639445" h="6985">
                <a:moveTo>
                  <a:pt x="35875" y="0"/>
                </a:moveTo>
                <a:lnTo>
                  <a:pt x="7187" y="0"/>
                </a:lnTo>
                <a:lnTo>
                  <a:pt x="0" y="6916"/>
                </a:lnTo>
                <a:lnTo>
                  <a:pt x="35875" y="6916"/>
                </a:lnTo>
                <a:lnTo>
                  <a:pt x="35875" y="0"/>
                </a:lnTo>
                <a:close/>
              </a:path>
              <a:path w="639445" h="6985">
                <a:moveTo>
                  <a:pt x="632017" y="0"/>
                </a:moveTo>
                <a:lnTo>
                  <a:pt x="603328" y="0"/>
                </a:lnTo>
                <a:lnTo>
                  <a:pt x="603328" y="6916"/>
                </a:lnTo>
                <a:lnTo>
                  <a:pt x="639204" y="6916"/>
                </a:lnTo>
                <a:lnTo>
                  <a:pt x="632017" y="0"/>
                </a:lnTo>
                <a:close/>
              </a:path>
            </a:pathLst>
          </a:custGeom>
          <a:solidFill>
            <a:srgbClr val="31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29" name="object 429"/>
          <p:cNvSpPr/>
          <p:nvPr/>
        </p:nvSpPr>
        <p:spPr>
          <a:xfrm>
            <a:off x="5340589" y="3669814"/>
            <a:ext cx="654050" cy="6985"/>
          </a:xfrm>
          <a:custGeom>
            <a:avLst/>
            <a:gdLst/>
            <a:ahLst/>
            <a:cxnLst/>
            <a:rect l="l" t="t" r="r" b="b"/>
            <a:pathLst>
              <a:path w="654050" h="6985">
                <a:moveTo>
                  <a:pt x="43070" y="0"/>
                </a:moveTo>
                <a:lnTo>
                  <a:pt x="7187" y="0"/>
                </a:lnTo>
                <a:lnTo>
                  <a:pt x="0" y="6916"/>
                </a:lnTo>
                <a:lnTo>
                  <a:pt x="43070" y="6916"/>
                </a:lnTo>
                <a:lnTo>
                  <a:pt x="43070" y="0"/>
                </a:lnTo>
                <a:close/>
              </a:path>
              <a:path w="654050" h="6985">
                <a:moveTo>
                  <a:pt x="646405" y="0"/>
                </a:moveTo>
                <a:lnTo>
                  <a:pt x="610523" y="0"/>
                </a:lnTo>
                <a:lnTo>
                  <a:pt x="610523" y="6916"/>
                </a:lnTo>
                <a:lnTo>
                  <a:pt x="653593" y="6916"/>
                </a:lnTo>
                <a:lnTo>
                  <a:pt x="646405" y="0"/>
                </a:lnTo>
                <a:close/>
              </a:path>
            </a:pathLst>
          </a:custGeom>
          <a:solidFill>
            <a:srgbClr val="31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0" name="object 430"/>
          <p:cNvSpPr/>
          <p:nvPr/>
        </p:nvSpPr>
        <p:spPr>
          <a:xfrm>
            <a:off x="5333395" y="3676737"/>
            <a:ext cx="668020" cy="6985"/>
          </a:xfrm>
          <a:custGeom>
            <a:avLst/>
            <a:gdLst/>
            <a:ahLst/>
            <a:cxnLst/>
            <a:rect l="l" t="t" r="r" b="b"/>
            <a:pathLst>
              <a:path w="668020" h="6985">
                <a:moveTo>
                  <a:pt x="50264" y="0"/>
                </a:moveTo>
                <a:lnTo>
                  <a:pt x="7187" y="0"/>
                </a:lnTo>
                <a:lnTo>
                  <a:pt x="0" y="6916"/>
                </a:lnTo>
                <a:lnTo>
                  <a:pt x="50264" y="6916"/>
                </a:lnTo>
                <a:lnTo>
                  <a:pt x="50264" y="0"/>
                </a:lnTo>
                <a:close/>
              </a:path>
              <a:path w="668020" h="6985">
                <a:moveTo>
                  <a:pt x="660794" y="0"/>
                </a:moveTo>
                <a:lnTo>
                  <a:pt x="617717" y="0"/>
                </a:lnTo>
                <a:lnTo>
                  <a:pt x="617717" y="6916"/>
                </a:lnTo>
                <a:lnTo>
                  <a:pt x="667981" y="6916"/>
                </a:lnTo>
                <a:lnTo>
                  <a:pt x="660794" y="0"/>
                </a:lnTo>
                <a:close/>
              </a:path>
            </a:pathLst>
          </a:custGeom>
          <a:solidFill>
            <a:srgbClr val="31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1" name="object 431"/>
          <p:cNvSpPr/>
          <p:nvPr/>
        </p:nvSpPr>
        <p:spPr>
          <a:xfrm>
            <a:off x="5326201" y="3683660"/>
            <a:ext cx="682625" cy="6985"/>
          </a:xfrm>
          <a:custGeom>
            <a:avLst/>
            <a:gdLst/>
            <a:ahLst/>
            <a:cxnLst/>
            <a:rect l="l" t="t" r="r" b="b"/>
            <a:pathLst>
              <a:path w="682625" h="6985">
                <a:moveTo>
                  <a:pt x="57458" y="0"/>
                </a:moveTo>
                <a:lnTo>
                  <a:pt x="7187" y="0"/>
                </a:lnTo>
                <a:lnTo>
                  <a:pt x="0" y="6916"/>
                </a:lnTo>
                <a:lnTo>
                  <a:pt x="57458" y="6916"/>
                </a:lnTo>
                <a:lnTo>
                  <a:pt x="57458" y="0"/>
                </a:lnTo>
                <a:close/>
              </a:path>
              <a:path w="682625" h="6985">
                <a:moveTo>
                  <a:pt x="675183" y="0"/>
                </a:moveTo>
                <a:lnTo>
                  <a:pt x="624911" y="0"/>
                </a:lnTo>
                <a:lnTo>
                  <a:pt x="624911" y="6916"/>
                </a:lnTo>
                <a:lnTo>
                  <a:pt x="682370" y="6916"/>
                </a:lnTo>
                <a:lnTo>
                  <a:pt x="675183" y="0"/>
                </a:lnTo>
                <a:close/>
              </a:path>
            </a:pathLst>
          </a:custGeom>
          <a:solidFill>
            <a:srgbClr val="31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2" name="object 432"/>
          <p:cNvSpPr/>
          <p:nvPr/>
        </p:nvSpPr>
        <p:spPr>
          <a:xfrm>
            <a:off x="5311812" y="3690591"/>
            <a:ext cx="711200" cy="13970"/>
          </a:xfrm>
          <a:custGeom>
            <a:avLst/>
            <a:gdLst/>
            <a:ahLst/>
            <a:cxnLst/>
            <a:rect l="l" t="t" r="r" b="b"/>
            <a:pathLst>
              <a:path w="711200" h="13970">
                <a:moveTo>
                  <a:pt x="71847" y="0"/>
                </a:moveTo>
                <a:lnTo>
                  <a:pt x="14374" y="0"/>
                </a:lnTo>
                <a:lnTo>
                  <a:pt x="0" y="13832"/>
                </a:lnTo>
                <a:lnTo>
                  <a:pt x="71847" y="13832"/>
                </a:lnTo>
                <a:lnTo>
                  <a:pt x="71847" y="0"/>
                </a:lnTo>
                <a:close/>
              </a:path>
              <a:path w="711200" h="13970">
                <a:moveTo>
                  <a:pt x="696773" y="0"/>
                </a:moveTo>
                <a:lnTo>
                  <a:pt x="639300" y="0"/>
                </a:lnTo>
                <a:lnTo>
                  <a:pt x="639300" y="13832"/>
                </a:lnTo>
                <a:lnTo>
                  <a:pt x="711148" y="13832"/>
                </a:lnTo>
                <a:lnTo>
                  <a:pt x="696773" y="0"/>
                </a:lnTo>
                <a:close/>
              </a:path>
            </a:pathLst>
          </a:custGeom>
          <a:solidFill>
            <a:srgbClr val="31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3" name="object 433"/>
          <p:cNvSpPr/>
          <p:nvPr/>
        </p:nvSpPr>
        <p:spPr>
          <a:xfrm>
            <a:off x="5304426" y="3704384"/>
            <a:ext cx="79375" cy="7620"/>
          </a:xfrm>
          <a:custGeom>
            <a:avLst/>
            <a:gdLst/>
            <a:ahLst/>
            <a:cxnLst/>
            <a:rect l="l" t="t" r="r" b="b"/>
            <a:pathLst>
              <a:path w="79375" h="7620">
                <a:moveTo>
                  <a:pt x="79233" y="0"/>
                </a:moveTo>
                <a:lnTo>
                  <a:pt x="7426" y="0"/>
                </a:lnTo>
                <a:lnTo>
                  <a:pt x="0" y="7146"/>
                </a:lnTo>
                <a:lnTo>
                  <a:pt x="79233" y="7146"/>
                </a:lnTo>
                <a:lnTo>
                  <a:pt x="79233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4" name="object 434"/>
          <p:cNvSpPr/>
          <p:nvPr/>
        </p:nvSpPr>
        <p:spPr>
          <a:xfrm>
            <a:off x="5951113" y="3704384"/>
            <a:ext cx="79375" cy="7620"/>
          </a:xfrm>
          <a:custGeom>
            <a:avLst/>
            <a:gdLst/>
            <a:ahLst/>
            <a:cxnLst/>
            <a:rect l="l" t="t" r="r" b="b"/>
            <a:pathLst>
              <a:path w="79375" h="7620">
                <a:moveTo>
                  <a:pt x="71807" y="0"/>
                </a:moveTo>
                <a:lnTo>
                  <a:pt x="0" y="0"/>
                </a:lnTo>
                <a:lnTo>
                  <a:pt x="0" y="7146"/>
                </a:lnTo>
                <a:lnTo>
                  <a:pt x="79233" y="7146"/>
                </a:lnTo>
                <a:lnTo>
                  <a:pt x="71807" y="0"/>
                </a:lnTo>
                <a:close/>
              </a:path>
            </a:pathLst>
          </a:custGeom>
          <a:solidFill>
            <a:srgbClr val="30C7C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35" name="object 435"/>
          <p:cNvSpPr/>
          <p:nvPr/>
        </p:nvSpPr>
        <p:spPr>
          <a:xfrm>
            <a:off x="5297232" y="3714996"/>
            <a:ext cx="86995" cy="0"/>
          </a:xfrm>
          <a:custGeom>
            <a:avLst/>
            <a:gdLst/>
            <a:ahLst/>
            <a:cxnLst/>
            <a:rect l="l" t="t" r="r" b="b"/>
            <a:pathLst>
              <a:path w="86995" h="0">
                <a:moveTo>
                  <a:pt x="0" y="0"/>
                </a:moveTo>
                <a:lnTo>
                  <a:pt x="86428" y="0"/>
                </a:lnTo>
              </a:path>
            </a:pathLst>
          </a:custGeom>
          <a:ln w="6916">
            <a:solidFill>
              <a:srgbClr val="30C6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6" name="object 436"/>
          <p:cNvSpPr/>
          <p:nvPr/>
        </p:nvSpPr>
        <p:spPr>
          <a:xfrm>
            <a:off x="5951113" y="3714996"/>
            <a:ext cx="86995" cy="0"/>
          </a:xfrm>
          <a:custGeom>
            <a:avLst/>
            <a:gdLst/>
            <a:ahLst/>
            <a:cxnLst/>
            <a:rect l="l" t="t" r="r" b="b"/>
            <a:pathLst>
              <a:path w="86995" h="0">
                <a:moveTo>
                  <a:pt x="0" y="0"/>
                </a:moveTo>
                <a:lnTo>
                  <a:pt x="86428" y="0"/>
                </a:lnTo>
              </a:path>
            </a:pathLst>
          </a:custGeom>
          <a:ln w="6916">
            <a:solidFill>
              <a:srgbClr val="30C6C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7" name="object 437"/>
          <p:cNvSpPr/>
          <p:nvPr/>
        </p:nvSpPr>
        <p:spPr>
          <a:xfrm>
            <a:off x="5293554" y="3721993"/>
            <a:ext cx="90170" cy="0"/>
          </a:xfrm>
          <a:custGeom>
            <a:avLst/>
            <a:gdLst/>
            <a:ahLst/>
            <a:cxnLst/>
            <a:rect l="l" t="t" r="r" b="b"/>
            <a:pathLst>
              <a:path w="90170" h="0">
                <a:moveTo>
                  <a:pt x="0" y="0"/>
                </a:moveTo>
                <a:lnTo>
                  <a:pt x="90105" y="0"/>
                </a:lnTo>
              </a:path>
            </a:pathLst>
          </a:custGeom>
          <a:ln w="7609">
            <a:solidFill>
              <a:srgbClr val="30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8" name="object 438"/>
          <p:cNvSpPr/>
          <p:nvPr/>
        </p:nvSpPr>
        <p:spPr>
          <a:xfrm>
            <a:off x="5951113" y="3721993"/>
            <a:ext cx="90170" cy="0"/>
          </a:xfrm>
          <a:custGeom>
            <a:avLst/>
            <a:gdLst/>
            <a:ahLst/>
            <a:cxnLst/>
            <a:rect l="l" t="t" r="r" b="b"/>
            <a:pathLst>
              <a:path w="90170" h="0">
                <a:moveTo>
                  <a:pt x="0" y="0"/>
                </a:moveTo>
                <a:lnTo>
                  <a:pt x="90105" y="0"/>
                </a:lnTo>
              </a:path>
            </a:pathLst>
          </a:custGeom>
          <a:ln w="7609">
            <a:solidFill>
              <a:srgbClr val="30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39" name="object 439"/>
          <p:cNvSpPr/>
          <p:nvPr/>
        </p:nvSpPr>
        <p:spPr>
          <a:xfrm>
            <a:off x="5282843" y="3728843"/>
            <a:ext cx="769620" cy="0"/>
          </a:xfrm>
          <a:custGeom>
            <a:avLst/>
            <a:gdLst/>
            <a:ahLst/>
            <a:cxnLst/>
            <a:rect l="l" t="t" r="r" b="b"/>
            <a:pathLst>
              <a:path w="769620" h="0">
                <a:moveTo>
                  <a:pt x="0" y="0"/>
                </a:moveTo>
                <a:lnTo>
                  <a:pt x="769086" y="0"/>
                </a:lnTo>
              </a:path>
            </a:pathLst>
          </a:custGeom>
          <a:ln w="6916">
            <a:solidFill>
              <a:srgbClr val="30C5C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0" name="object 440"/>
          <p:cNvSpPr/>
          <p:nvPr/>
        </p:nvSpPr>
        <p:spPr>
          <a:xfrm>
            <a:off x="5275648" y="3735766"/>
            <a:ext cx="783590" cy="0"/>
          </a:xfrm>
          <a:custGeom>
            <a:avLst/>
            <a:gdLst/>
            <a:ahLst/>
            <a:cxnLst/>
            <a:rect l="l" t="t" r="r" b="b"/>
            <a:pathLst>
              <a:path w="783589" h="0">
                <a:moveTo>
                  <a:pt x="0" y="0"/>
                </a:moveTo>
                <a:lnTo>
                  <a:pt x="783475" y="0"/>
                </a:lnTo>
              </a:path>
            </a:pathLst>
          </a:custGeom>
          <a:ln w="6916">
            <a:solidFill>
              <a:srgbClr val="30C4C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1" name="object 441"/>
          <p:cNvSpPr/>
          <p:nvPr/>
        </p:nvSpPr>
        <p:spPr>
          <a:xfrm>
            <a:off x="5268454" y="3742689"/>
            <a:ext cx="798195" cy="0"/>
          </a:xfrm>
          <a:custGeom>
            <a:avLst/>
            <a:gdLst/>
            <a:ahLst/>
            <a:cxnLst/>
            <a:rect l="l" t="t" r="r" b="b"/>
            <a:pathLst>
              <a:path w="798195" h="0">
                <a:moveTo>
                  <a:pt x="0" y="0"/>
                </a:moveTo>
                <a:lnTo>
                  <a:pt x="797863" y="0"/>
                </a:lnTo>
              </a:path>
            </a:pathLst>
          </a:custGeom>
          <a:ln w="6916">
            <a:solidFill>
              <a:srgbClr val="2FC3C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2" name="object 442"/>
          <p:cNvSpPr/>
          <p:nvPr/>
        </p:nvSpPr>
        <p:spPr>
          <a:xfrm>
            <a:off x="5261260" y="3749612"/>
            <a:ext cx="812800" cy="0"/>
          </a:xfrm>
          <a:custGeom>
            <a:avLst/>
            <a:gdLst/>
            <a:ahLst/>
            <a:cxnLst/>
            <a:rect l="l" t="t" r="r" b="b"/>
            <a:pathLst>
              <a:path w="812800" h="0">
                <a:moveTo>
                  <a:pt x="0" y="0"/>
                </a:moveTo>
                <a:lnTo>
                  <a:pt x="812252" y="0"/>
                </a:lnTo>
              </a:path>
            </a:pathLst>
          </a:custGeom>
          <a:ln w="6916">
            <a:solidFill>
              <a:srgbClr val="2FC2C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3" name="object 443"/>
          <p:cNvSpPr/>
          <p:nvPr/>
        </p:nvSpPr>
        <p:spPr>
          <a:xfrm>
            <a:off x="5254066" y="3756536"/>
            <a:ext cx="826769" cy="0"/>
          </a:xfrm>
          <a:custGeom>
            <a:avLst/>
            <a:gdLst/>
            <a:ahLst/>
            <a:cxnLst/>
            <a:rect l="l" t="t" r="r" b="b"/>
            <a:pathLst>
              <a:path w="826770" h="0">
                <a:moveTo>
                  <a:pt x="0" y="0"/>
                </a:moveTo>
                <a:lnTo>
                  <a:pt x="826641" y="0"/>
                </a:lnTo>
              </a:path>
            </a:pathLst>
          </a:custGeom>
          <a:ln w="6916">
            <a:solidFill>
              <a:srgbClr val="2FC1C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4" name="object 444"/>
          <p:cNvSpPr/>
          <p:nvPr/>
        </p:nvSpPr>
        <p:spPr>
          <a:xfrm>
            <a:off x="5246871" y="3763459"/>
            <a:ext cx="841375" cy="0"/>
          </a:xfrm>
          <a:custGeom>
            <a:avLst/>
            <a:gdLst/>
            <a:ahLst/>
            <a:cxnLst/>
            <a:rect l="l" t="t" r="r" b="b"/>
            <a:pathLst>
              <a:path w="841375" h="0">
                <a:moveTo>
                  <a:pt x="0" y="0"/>
                </a:moveTo>
                <a:lnTo>
                  <a:pt x="841029" y="0"/>
                </a:lnTo>
              </a:path>
            </a:pathLst>
          </a:custGeom>
          <a:ln w="6916">
            <a:solidFill>
              <a:srgbClr val="2EC0C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5" name="object 445"/>
          <p:cNvSpPr/>
          <p:nvPr/>
        </p:nvSpPr>
        <p:spPr>
          <a:xfrm>
            <a:off x="5239677" y="3770383"/>
            <a:ext cx="855980" cy="0"/>
          </a:xfrm>
          <a:custGeom>
            <a:avLst/>
            <a:gdLst/>
            <a:ahLst/>
            <a:cxnLst/>
            <a:rect l="l" t="t" r="r" b="b"/>
            <a:pathLst>
              <a:path w="855979" h="0">
                <a:moveTo>
                  <a:pt x="0" y="0"/>
                </a:moveTo>
                <a:lnTo>
                  <a:pt x="855418" y="0"/>
                </a:lnTo>
              </a:path>
            </a:pathLst>
          </a:custGeom>
          <a:ln w="6916">
            <a:solidFill>
              <a:srgbClr val="2EBEB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6" name="object 446"/>
          <p:cNvSpPr/>
          <p:nvPr/>
        </p:nvSpPr>
        <p:spPr>
          <a:xfrm>
            <a:off x="5232482" y="3777306"/>
            <a:ext cx="869950" cy="0"/>
          </a:xfrm>
          <a:custGeom>
            <a:avLst/>
            <a:gdLst/>
            <a:ahLst/>
            <a:cxnLst/>
            <a:rect l="l" t="t" r="r" b="b"/>
            <a:pathLst>
              <a:path w="869950" h="0">
                <a:moveTo>
                  <a:pt x="0" y="0"/>
                </a:moveTo>
                <a:lnTo>
                  <a:pt x="869807" y="0"/>
                </a:lnTo>
              </a:path>
            </a:pathLst>
          </a:custGeom>
          <a:ln w="6916">
            <a:solidFill>
              <a:srgbClr val="2EBCB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7" name="object 447"/>
          <p:cNvSpPr/>
          <p:nvPr/>
        </p:nvSpPr>
        <p:spPr>
          <a:xfrm>
            <a:off x="5225288" y="3784229"/>
            <a:ext cx="884555" cy="0"/>
          </a:xfrm>
          <a:custGeom>
            <a:avLst/>
            <a:gdLst/>
            <a:ahLst/>
            <a:cxnLst/>
            <a:rect l="l" t="t" r="r" b="b"/>
            <a:pathLst>
              <a:path w="884554" h="0">
                <a:moveTo>
                  <a:pt x="0" y="0"/>
                </a:moveTo>
                <a:lnTo>
                  <a:pt x="884196" y="0"/>
                </a:lnTo>
              </a:path>
            </a:pathLst>
          </a:custGeom>
          <a:ln w="6916">
            <a:solidFill>
              <a:srgbClr val="2DBBB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8" name="object 448"/>
          <p:cNvSpPr/>
          <p:nvPr/>
        </p:nvSpPr>
        <p:spPr>
          <a:xfrm>
            <a:off x="5218190" y="3791060"/>
            <a:ext cx="898525" cy="0"/>
          </a:xfrm>
          <a:custGeom>
            <a:avLst/>
            <a:gdLst/>
            <a:ahLst/>
            <a:cxnLst/>
            <a:rect l="l" t="t" r="r" b="b"/>
            <a:pathLst>
              <a:path w="898525" h="0">
                <a:moveTo>
                  <a:pt x="0" y="0"/>
                </a:moveTo>
                <a:lnTo>
                  <a:pt x="898392" y="0"/>
                </a:lnTo>
              </a:path>
            </a:pathLst>
          </a:custGeom>
          <a:ln w="6916">
            <a:solidFill>
              <a:srgbClr val="2DB9B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49" name="object 449"/>
          <p:cNvSpPr/>
          <p:nvPr/>
        </p:nvSpPr>
        <p:spPr>
          <a:xfrm>
            <a:off x="5210995" y="3797983"/>
            <a:ext cx="913130" cy="0"/>
          </a:xfrm>
          <a:custGeom>
            <a:avLst/>
            <a:gdLst/>
            <a:ahLst/>
            <a:cxnLst/>
            <a:rect l="l" t="t" r="r" b="b"/>
            <a:pathLst>
              <a:path w="913129" h="0">
                <a:moveTo>
                  <a:pt x="0" y="0"/>
                </a:moveTo>
                <a:lnTo>
                  <a:pt x="912781" y="0"/>
                </a:lnTo>
              </a:path>
            </a:pathLst>
          </a:custGeom>
          <a:ln w="6916">
            <a:solidFill>
              <a:srgbClr val="2DB8B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0" name="object 450"/>
          <p:cNvSpPr/>
          <p:nvPr/>
        </p:nvSpPr>
        <p:spPr>
          <a:xfrm>
            <a:off x="5203801" y="3804906"/>
            <a:ext cx="927735" cy="0"/>
          </a:xfrm>
          <a:custGeom>
            <a:avLst/>
            <a:gdLst/>
            <a:ahLst/>
            <a:cxnLst/>
            <a:rect l="l" t="t" r="r" b="b"/>
            <a:pathLst>
              <a:path w="927735" h="0">
                <a:moveTo>
                  <a:pt x="0" y="0"/>
                </a:moveTo>
                <a:lnTo>
                  <a:pt x="927170" y="0"/>
                </a:lnTo>
              </a:path>
            </a:pathLst>
          </a:custGeom>
          <a:ln w="6916">
            <a:solidFill>
              <a:srgbClr val="2CB7B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1" name="object 451"/>
          <p:cNvSpPr/>
          <p:nvPr/>
        </p:nvSpPr>
        <p:spPr>
          <a:xfrm>
            <a:off x="5200479" y="3819019"/>
            <a:ext cx="934085" cy="0"/>
          </a:xfrm>
          <a:custGeom>
            <a:avLst/>
            <a:gdLst/>
            <a:ahLst/>
            <a:cxnLst/>
            <a:rect l="l" t="t" r="r" b="b"/>
            <a:pathLst>
              <a:path w="934085" h="0">
                <a:moveTo>
                  <a:pt x="0" y="0"/>
                </a:moveTo>
                <a:lnTo>
                  <a:pt x="933814" y="0"/>
                </a:lnTo>
              </a:path>
            </a:pathLst>
          </a:custGeom>
          <a:ln w="6341">
            <a:solidFill>
              <a:srgbClr val="2CB5B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2" name="object 452"/>
          <p:cNvSpPr/>
          <p:nvPr/>
        </p:nvSpPr>
        <p:spPr>
          <a:xfrm>
            <a:off x="5199978" y="3812044"/>
            <a:ext cx="935355" cy="0"/>
          </a:xfrm>
          <a:custGeom>
            <a:avLst/>
            <a:gdLst/>
            <a:ahLst/>
            <a:cxnLst/>
            <a:rect l="l" t="t" r="r" b="b"/>
            <a:pathLst>
              <a:path w="935354" h="0">
                <a:moveTo>
                  <a:pt x="0" y="0"/>
                </a:moveTo>
                <a:lnTo>
                  <a:pt x="934816" y="0"/>
                </a:lnTo>
              </a:path>
            </a:pathLst>
          </a:custGeom>
          <a:ln w="7609">
            <a:solidFill>
              <a:srgbClr val="2CB5B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3" name="object 453"/>
          <p:cNvSpPr/>
          <p:nvPr/>
        </p:nvSpPr>
        <p:spPr>
          <a:xfrm>
            <a:off x="5203797" y="3825676"/>
            <a:ext cx="927735" cy="0"/>
          </a:xfrm>
          <a:custGeom>
            <a:avLst/>
            <a:gdLst/>
            <a:ahLst/>
            <a:cxnLst/>
            <a:rect l="l" t="t" r="r" b="b"/>
            <a:pathLst>
              <a:path w="927735" h="0">
                <a:moveTo>
                  <a:pt x="0" y="0"/>
                </a:moveTo>
                <a:lnTo>
                  <a:pt x="927177" y="0"/>
                </a:lnTo>
              </a:path>
            </a:pathLst>
          </a:custGeom>
          <a:ln w="6916">
            <a:solidFill>
              <a:srgbClr val="2CB4B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4" name="object 454"/>
          <p:cNvSpPr/>
          <p:nvPr/>
        </p:nvSpPr>
        <p:spPr>
          <a:xfrm>
            <a:off x="5211029" y="3832761"/>
            <a:ext cx="913130" cy="0"/>
          </a:xfrm>
          <a:custGeom>
            <a:avLst/>
            <a:gdLst/>
            <a:ahLst/>
            <a:cxnLst/>
            <a:rect l="l" t="t" r="r" b="b"/>
            <a:pathLst>
              <a:path w="913129" h="0">
                <a:moveTo>
                  <a:pt x="0" y="0"/>
                </a:moveTo>
                <a:lnTo>
                  <a:pt x="912714" y="0"/>
                </a:lnTo>
              </a:path>
            </a:pathLst>
          </a:custGeom>
          <a:ln w="7146">
            <a:solidFill>
              <a:srgbClr val="2CB1B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5" name="object 455"/>
          <p:cNvSpPr/>
          <p:nvPr/>
        </p:nvSpPr>
        <p:spPr>
          <a:xfrm>
            <a:off x="5218355" y="3839707"/>
            <a:ext cx="898525" cy="0"/>
          </a:xfrm>
          <a:custGeom>
            <a:avLst/>
            <a:gdLst/>
            <a:ahLst/>
            <a:cxnLst/>
            <a:rect l="l" t="t" r="r" b="b"/>
            <a:pathLst>
              <a:path w="898525" h="0">
                <a:moveTo>
                  <a:pt x="0" y="0"/>
                </a:moveTo>
                <a:lnTo>
                  <a:pt x="898061" y="0"/>
                </a:lnTo>
              </a:path>
            </a:pathLst>
          </a:custGeom>
          <a:ln w="6916">
            <a:solidFill>
              <a:srgbClr val="2BB0B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6" name="object 456"/>
          <p:cNvSpPr/>
          <p:nvPr/>
        </p:nvSpPr>
        <p:spPr>
          <a:xfrm>
            <a:off x="5225539" y="3846631"/>
            <a:ext cx="883919" cy="0"/>
          </a:xfrm>
          <a:custGeom>
            <a:avLst/>
            <a:gdLst/>
            <a:ahLst/>
            <a:cxnLst/>
            <a:rect l="l" t="t" r="r" b="b"/>
            <a:pathLst>
              <a:path w="883920" h="0">
                <a:moveTo>
                  <a:pt x="0" y="0"/>
                </a:moveTo>
                <a:lnTo>
                  <a:pt x="883694" y="0"/>
                </a:lnTo>
              </a:path>
            </a:pathLst>
          </a:custGeom>
          <a:ln w="6916">
            <a:solidFill>
              <a:srgbClr val="2BAEA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7" name="object 457"/>
          <p:cNvSpPr/>
          <p:nvPr/>
        </p:nvSpPr>
        <p:spPr>
          <a:xfrm>
            <a:off x="5232722" y="3853554"/>
            <a:ext cx="869950" cy="0"/>
          </a:xfrm>
          <a:custGeom>
            <a:avLst/>
            <a:gdLst/>
            <a:ahLst/>
            <a:cxnLst/>
            <a:rect l="l" t="t" r="r" b="b"/>
            <a:pathLst>
              <a:path w="869950" h="0">
                <a:moveTo>
                  <a:pt x="0" y="0"/>
                </a:moveTo>
                <a:lnTo>
                  <a:pt x="869328" y="0"/>
                </a:lnTo>
              </a:path>
            </a:pathLst>
          </a:custGeom>
          <a:ln w="6916">
            <a:solidFill>
              <a:srgbClr val="2AACA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8" name="object 458"/>
          <p:cNvSpPr/>
          <p:nvPr/>
        </p:nvSpPr>
        <p:spPr>
          <a:xfrm>
            <a:off x="5239905" y="3860477"/>
            <a:ext cx="855344" cy="0"/>
          </a:xfrm>
          <a:custGeom>
            <a:avLst/>
            <a:gdLst/>
            <a:ahLst/>
            <a:cxnLst/>
            <a:rect l="l" t="t" r="r" b="b"/>
            <a:pathLst>
              <a:path w="855345" h="0">
                <a:moveTo>
                  <a:pt x="0" y="0"/>
                </a:moveTo>
                <a:lnTo>
                  <a:pt x="854961" y="0"/>
                </a:lnTo>
              </a:path>
            </a:pathLst>
          </a:custGeom>
          <a:ln w="6916">
            <a:solidFill>
              <a:srgbClr val="2AACA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59" name="object 459"/>
          <p:cNvSpPr/>
          <p:nvPr/>
        </p:nvSpPr>
        <p:spPr>
          <a:xfrm>
            <a:off x="5247089" y="3867401"/>
            <a:ext cx="840740" cy="0"/>
          </a:xfrm>
          <a:custGeom>
            <a:avLst/>
            <a:gdLst/>
            <a:ahLst/>
            <a:cxnLst/>
            <a:rect l="l" t="t" r="r" b="b"/>
            <a:pathLst>
              <a:path w="840739" h="0">
                <a:moveTo>
                  <a:pt x="0" y="0"/>
                </a:moveTo>
                <a:lnTo>
                  <a:pt x="840595" y="0"/>
                </a:lnTo>
              </a:path>
            </a:pathLst>
          </a:custGeom>
          <a:ln w="6916">
            <a:solidFill>
              <a:srgbClr val="2AAAA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0" name="object 460"/>
          <p:cNvSpPr/>
          <p:nvPr/>
        </p:nvSpPr>
        <p:spPr>
          <a:xfrm>
            <a:off x="5254272" y="3874324"/>
            <a:ext cx="826769" cy="0"/>
          </a:xfrm>
          <a:custGeom>
            <a:avLst/>
            <a:gdLst/>
            <a:ahLst/>
            <a:cxnLst/>
            <a:rect l="l" t="t" r="r" b="b"/>
            <a:pathLst>
              <a:path w="826770" h="0">
                <a:moveTo>
                  <a:pt x="0" y="0"/>
                </a:moveTo>
                <a:lnTo>
                  <a:pt x="826228" y="0"/>
                </a:lnTo>
              </a:path>
            </a:pathLst>
          </a:custGeom>
          <a:ln w="6916">
            <a:solidFill>
              <a:srgbClr val="29A9A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1" name="object 461"/>
          <p:cNvSpPr/>
          <p:nvPr/>
        </p:nvSpPr>
        <p:spPr>
          <a:xfrm>
            <a:off x="5261455" y="3881247"/>
            <a:ext cx="812165" cy="0"/>
          </a:xfrm>
          <a:custGeom>
            <a:avLst/>
            <a:gdLst/>
            <a:ahLst/>
            <a:cxnLst/>
            <a:rect l="l" t="t" r="r" b="b"/>
            <a:pathLst>
              <a:path w="812164" h="0">
                <a:moveTo>
                  <a:pt x="0" y="0"/>
                </a:moveTo>
                <a:lnTo>
                  <a:pt x="811861" y="0"/>
                </a:lnTo>
              </a:path>
            </a:pathLst>
          </a:custGeom>
          <a:ln w="6916">
            <a:solidFill>
              <a:srgbClr val="29A7A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2" name="object 462"/>
          <p:cNvSpPr/>
          <p:nvPr/>
        </p:nvSpPr>
        <p:spPr>
          <a:xfrm>
            <a:off x="5268638" y="3888170"/>
            <a:ext cx="797560" cy="0"/>
          </a:xfrm>
          <a:custGeom>
            <a:avLst/>
            <a:gdLst/>
            <a:ahLst/>
            <a:cxnLst/>
            <a:rect l="l" t="t" r="r" b="b"/>
            <a:pathLst>
              <a:path w="797560" h="0">
                <a:moveTo>
                  <a:pt x="0" y="0"/>
                </a:moveTo>
                <a:lnTo>
                  <a:pt x="797495" y="0"/>
                </a:lnTo>
              </a:path>
            </a:pathLst>
          </a:custGeom>
          <a:ln w="6916">
            <a:solidFill>
              <a:srgbClr val="29A6A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3" name="object 463"/>
          <p:cNvSpPr/>
          <p:nvPr/>
        </p:nvSpPr>
        <p:spPr>
          <a:xfrm>
            <a:off x="5275822" y="3895094"/>
            <a:ext cx="783590" cy="0"/>
          </a:xfrm>
          <a:custGeom>
            <a:avLst/>
            <a:gdLst/>
            <a:ahLst/>
            <a:cxnLst/>
            <a:rect l="l" t="t" r="r" b="b"/>
            <a:pathLst>
              <a:path w="783589" h="0">
                <a:moveTo>
                  <a:pt x="0" y="0"/>
                </a:moveTo>
                <a:lnTo>
                  <a:pt x="783128" y="0"/>
                </a:lnTo>
              </a:path>
            </a:pathLst>
          </a:custGeom>
          <a:ln w="6916">
            <a:solidFill>
              <a:srgbClr val="28A4A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4" name="object 464"/>
          <p:cNvSpPr/>
          <p:nvPr/>
        </p:nvSpPr>
        <p:spPr>
          <a:xfrm>
            <a:off x="5283005" y="3898558"/>
            <a:ext cx="768985" cy="6985"/>
          </a:xfrm>
          <a:custGeom>
            <a:avLst/>
            <a:gdLst/>
            <a:ahLst/>
            <a:cxnLst/>
            <a:rect l="l" t="t" r="r" b="b"/>
            <a:pathLst>
              <a:path w="768985" h="6985">
                <a:moveTo>
                  <a:pt x="768762" y="0"/>
                </a:moveTo>
                <a:lnTo>
                  <a:pt x="0" y="0"/>
                </a:lnTo>
                <a:lnTo>
                  <a:pt x="7176" y="6916"/>
                </a:lnTo>
                <a:lnTo>
                  <a:pt x="668107" y="6916"/>
                </a:lnTo>
                <a:lnTo>
                  <a:pt x="100654" y="6916"/>
                </a:lnTo>
                <a:lnTo>
                  <a:pt x="761586" y="6916"/>
                </a:lnTo>
                <a:lnTo>
                  <a:pt x="768762" y="0"/>
                </a:lnTo>
                <a:close/>
              </a:path>
              <a:path w="768985" h="6985">
                <a:moveTo>
                  <a:pt x="761586" y="6916"/>
                </a:moveTo>
                <a:lnTo>
                  <a:pt x="668107" y="6916"/>
                </a:lnTo>
                <a:lnTo>
                  <a:pt x="761586" y="6916"/>
                </a:lnTo>
                <a:close/>
              </a:path>
            </a:pathLst>
          </a:custGeom>
          <a:solidFill>
            <a:srgbClr val="28A3A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65" name="object 465"/>
          <p:cNvSpPr/>
          <p:nvPr/>
        </p:nvSpPr>
        <p:spPr>
          <a:xfrm>
            <a:off x="5951113" y="3908940"/>
            <a:ext cx="93980" cy="0"/>
          </a:xfrm>
          <a:custGeom>
            <a:avLst/>
            <a:gdLst/>
            <a:ahLst/>
            <a:cxnLst/>
            <a:rect l="l" t="t" r="r" b="b"/>
            <a:pathLst>
              <a:path w="93979" h="0">
                <a:moveTo>
                  <a:pt x="0" y="0"/>
                </a:moveTo>
                <a:lnTo>
                  <a:pt x="93471" y="0"/>
                </a:lnTo>
              </a:path>
            </a:pathLst>
          </a:custGeom>
          <a:ln w="6916">
            <a:solidFill>
              <a:srgbClr val="28A1A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6" name="object 466"/>
          <p:cNvSpPr/>
          <p:nvPr/>
        </p:nvSpPr>
        <p:spPr>
          <a:xfrm>
            <a:off x="5290188" y="3908940"/>
            <a:ext cx="93980" cy="0"/>
          </a:xfrm>
          <a:custGeom>
            <a:avLst/>
            <a:gdLst/>
            <a:ahLst/>
            <a:cxnLst/>
            <a:rect l="l" t="t" r="r" b="b"/>
            <a:pathLst>
              <a:path w="93979" h="0">
                <a:moveTo>
                  <a:pt x="0" y="0"/>
                </a:moveTo>
                <a:lnTo>
                  <a:pt x="93471" y="0"/>
                </a:lnTo>
              </a:path>
            </a:pathLst>
          </a:custGeom>
          <a:ln w="6916">
            <a:solidFill>
              <a:srgbClr val="28A1A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7" name="object 467"/>
          <p:cNvSpPr/>
          <p:nvPr/>
        </p:nvSpPr>
        <p:spPr>
          <a:xfrm>
            <a:off x="5951113" y="3915864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 h="0">
                <a:moveTo>
                  <a:pt x="0" y="0"/>
                </a:moveTo>
                <a:lnTo>
                  <a:pt x="86287" y="0"/>
                </a:lnTo>
              </a:path>
            </a:pathLst>
          </a:custGeom>
          <a:ln w="6916">
            <a:solidFill>
              <a:srgbClr val="27A0A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8" name="object 468"/>
          <p:cNvSpPr/>
          <p:nvPr/>
        </p:nvSpPr>
        <p:spPr>
          <a:xfrm>
            <a:off x="5297372" y="3915864"/>
            <a:ext cx="86360" cy="0"/>
          </a:xfrm>
          <a:custGeom>
            <a:avLst/>
            <a:gdLst/>
            <a:ahLst/>
            <a:cxnLst/>
            <a:rect l="l" t="t" r="r" b="b"/>
            <a:pathLst>
              <a:path w="86360" h="0">
                <a:moveTo>
                  <a:pt x="0" y="0"/>
                </a:moveTo>
                <a:lnTo>
                  <a:pt x="86287" y="0"/>
                </a:lnTo>
              </a:path>
            </a:pathLst>
          </a:custGeom>
          <a:ln w="6916">
            <a:solidFill>
              <a:srgbClr val="27A0A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69" name="object 469"/>
          <p:cNvSpPr/>
          <p:nvPr/>
        </p:nvSpPr>
        <p:spPr>
          <a:xfrm>
            <a:off x="5951113" y="3919328"/>
            <a:ext cx="79375" cy="6985"/>
          </a:xfrm>
          <a:custGeom>
            <a:avLst/>
            <a:gdLst/>
            <a:ahLst/>
            <a:cxnLst/>
            <a:rect l="l" t="t" r="r" b="b"/>
            <a:pathLst>
              <a:path w="79375" h="6985">
                <a:moveTo>
                  <a:pt x="79104" y="0"/>
                </a:moveTo>
                <a:lnTo>
                  <a:pt x="0" y="0"/>
                </a:lnTo>
                <a:lnTo>
                  <a:pt x="0" y="6916"/>
                </a:lnTo>
                <a:lnTo>
                  <a:pt x="71928" y="6916"/>
                </a:lnTo>
                <a:lnTo>
                  <a:pt x="79104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0" name="object 470"/>
          <p:cNvSpPr/>
          <p:nvPr/>
        </p:nvSpPr>
        <p:spPr>
          <a:xfrm>
            <a:off x="5304555" y="3919328"/>
            <a:ext cx="79375" cy="6985"/>
          </a:xfrm>
          <a:custGeom>
            <a:avLst/>
            <a:gdLst/>
            <a:ahLst/>
            <a:cxnLst/>
            <a:rect l="l" t="t" r="r" b="b"/>
            <a:pathLst>
              <a:path w="79375" h="6985">
                <a:moveTo>
                  <a:pt x="79104" y="0"/>
                </a:moveTo>
                <a:lnTo>
                  <a:pt x="0" y="0"/>
                </a:lnTo>
                <a:lnTo>
                  <a:pt x="7176" y="6916"/>
                </a:lnTo>
                <a:lnTo>
                  <a:pt x="79104" y="6916"/>
                </a:lnTo>
                <a:lnTo>
                  <a:pt x="79104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1" name="object 471"/>
          <p:cNvSpPr/>
          <p:nvPr/>
        </p:nvSpPr>
        <p:spPr>
          <a:xfrm>
            <a:off x="5951113" y="3926159"/>
            <a:ext cx="72390" cy="6985"/>
          </a:xfrm>
          <a:custGeom>
            <a:avLst/>
            <a:gdLst/>
            <a:ahLst/>
            <a:cxnLst/>
            <a:rect l="l" t="t" r="r" b="b"/>
            <a:pathLst>
              <a:path w="72389" h="6985">
                <a:moveTo>
                  <a:pt x="72017" y="0"/>
                </a:moveTo>
                <a:lnTo>
                  <a:pt x="0" y="0"/>
                </a:lnTo>
                <a:lnTo>
                  <a:pt x="0" y="6916"/>
                </a:lnTo>
                <a:lnTo>
                  <a:pt x="64841" y="6916"/>
                </a:lnTo>
                <a:lnTo>
                  <a:pt x="72017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2" name="object 472"/>
          <p:cNvSpPr/>
          <p:nvPr/>
        </p:nvSpPr>
        <p:spPr>
          <a:xfrm>
            <a:off x="5311642" y="3926159"/>
            <a:ext cx="72390" cy="6985"/>
          </a:xfrm>
          <a:custGeom>
            <a:avLst/>
            <a:gdLst/>
            <a:ahLst/>
            <a:cxnLst/>
            <a:rect l="l" t="t" r="r" b="b"/>
            <a:pathLst>
              <a:path w="72389" h="6985">
                <a:moveTo>
                  <a:pt x="72017" y="0"/>
                </a:moveTo>
                <a:lnTo>
                  <a:pt x="0" y="0"/>
                </a:lnTo>
                <a:lnTo>
                  <a:pt x="7176" y="6916"/>
                </a:lnTo>
                <a:lnTo>
                  <a:pt x="72017" y="6916"/>
                </a:lnTo>
                <a:lnTo>
                  <a:pt x="72017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3" name="object 473"/>
          <p:cNvSpPr/>
          <p:nvPr/>
        </p:nvSpPr>
        <p:spPr>
          <a:xfrm>
            <a:off x="5318833" y="3933090"/>
            <a:ext cx="697230" cy="13970"/>
          </a:xfrm>
          <a:custGeom>
            <a:avLst/>
            <a:gdLst/>
            <a:ahLst/>
            <a:cxnLst/>
            <a:rect l="l" t="t" r="r" b="b"/>
            <a:pathLst>
              <a:path w="697229" h="13970">
                <a:moveTo>
                  <a:pt x="697106" y="0"/>
                </a:moveTo>
                <a:lnTo>
                  <a:pt x="632279" y="0"/>
                </a:lnTo>
                <a:lnTo>
                  <a:pt x="632279" y="13832"/>
                </a:lnTo>
                <a:lnTo>
                  <a:pt x="682753" y="13832"/>
                </a:lnTo>
                <a:lnTo>
                  <a:pt x="697106" y="0"/>
                </a:lnTo>
                <a:close/>
              </a:path>
              <a:path w="697229" h="13970">
                <a:moveTo>
                  <a:pt x="64826" y="0"/>
                </a:moveTo>
                <a:lnTo>
                  <a:pt x="0" y="0"/>
                </a:lnTo>
                <a:lnTo>
                  <a:pt x="14352" y="13832"/>
                </a:lnTo>
                <a:lnTo>
                  <a:pt x="64826" y="13832"/>
                </a:lnTo>
                <a:lnTo>
                  <a:pt x="64826" y="0"/>
                </a:lnTo>
                <a:close/>
              </a:path>
            </a:pathLst>
          </a:custGeom>
          <a:solidFill>
            <a:srgbClr val="27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4" name="object 474"/>
          <p:cNvSpPr/>
          <p:nvPr/>
        </p:nvSpPr>
        <p:spPr>
          <a:xfrm>
            <a:off x="5333192" y="3946929"/>
            <a:ext cx="668655" cy="6985"/>
          </a:xfrm>
          <a:custGeom>
            <a:avLst/>
            <a:gdLst/>
            <a:ahLst/>
            <a:cxnLst/>
            <a:rect l="l" t="t" r="r" b="b"/>
            <a:pathLst>
              <a:path w="668654" h="6985">
                <a:moveTo>
                  <a:pt x="668387" y="0"/>
                </a:moveTo>
                <a:lnTo>
                  <a:pt x="617920" y="0"/>
                </a:lnTo>
                <a:lnTo>
                  <a:pt x="617920" y="6916"/>
                </a:lnTo>
                <a:lnTo>
                  <a:pt x="661211" y="6916"/>
                </a:lnTo>
                <a:lnTo>
                  <a:pt x="668387" y="0"/>
                </a:lnTo>
                <a:close/>
              </a:path>
              <a:path w="668654" h="6985">
                <a:moveTo>
                  <a:pt x="50467" y="0"/>
                </a:moveTo>
                <a:lnTo>
                  <a:pt x="0" y="0"/>
                </a:lnTo>
                <a:lnTo>
                  <a:pt x="7176" y="6916"/>
                </a:lnTo>
                <a:lnTo>
                  <a:pt x="50467" y="6916"/>
                </a:lnTo>
                <a:lnTo>
                  <a:pt x="50467" y="0"/>
                </a:lnTo>
                <a:close/>
              </a:path>
            </a:pathLst>
          </a:custGeom>
          <a:solidFill>
            <a:srgbClr val="259E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5" name="object 475"/>
          <p:cNvSpPr/>
          <p:nvPr/>
        </p:nvSpPr>
        <p:spPr>
          <a:xfrm>
            <a:off x="5340424" y="3953899"/>
            <a:ext cx="654050" cy="7620"/>
          </a:xfrm>
          <a:custGeom>
            <a:avLst/>
            <a:gdLst/>
            <a:ahLst/>
            <a:cxnLst/>
            <a:rect l="l" t="t" r="r" b="b"/>
            <a:pathLst>
              <a:path w="654050" h="7620">
                <a:moveTo>
                  <a:pt x="653924" y="0"/>
                </a:moveTo>
                <a:lnTo>
                  <a:pt x="610688" y="0"/>
                </a:lnTo>
                <a:lnTo>
                  <a:pt x="610688" y="7146"/>
                </a:lnTo>
                <a:lnTo>
                  <a:pt x="646509" y="7146"/>
                </a:lnTo>
                <a:lnTo>
                  <a:pt x="653924" y="0"/>
                </a:lnTo>
                <a:close/>
              </a:path>
              <a:path w="654050" h="7620">
                <a:moveTo>
                  <a:pt x="43235" y="0"/>
                </a:moveTo>
                <a:lnTo>
                  <a:pt x="0" y="0"/>
                </a:lnTo>
                <a:lnTo>
                  <a:pt x="7415" y="7146"/>
                </a:lnTo>
                <a:lnTo>
                  <a:pt x="43235" y="7146"/>
                </a:lnTo>
                <a:lnTo>
                  <a:pt x="43235" y="0"/>
                </a:lnTo>
                <a:close/>
              </a:path>
            </a:pathLst>
          </a:custGeom>
          <a:solidFill>
            <a:srgbClr val="25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6" name="object 476"/>
          <p:cNvSpPr/>
          <p:nvPr/>
        </p:nvSpPr>
        <p:spPr>
          <a:xfrm>
            <a:off x="5347846" y="3961053"/>
            <a:ext cx="639445" cy="6985"/>
          </a:xfrm>
          <a:custGeom>
            <a:avLst/>
            <a:gdLst/>
            <a:ahLst/>
            <a:cxnLst/>
            <a:rect l="l" t="t" r="r" b="b"/>
            <a:pathLst>
              <a:path w="639445" h="6985">
                <a:moveTo>
                  <a:pt x="639079" y="0"/>
                </a:moveTo>
                <a:lnTo>
                  <a:pt x="603266" y="0"/>
                </a:lnTo>
                <a:lnTo>
                  <a:pt x="603266" y="6916"/>
                </a:lnTo>
                <a:lnTo>
                  <a:pt x="631903" y="6916"/>
                </a:lnTo>
                <a:lnTo>
                  <a:pt x="639079" y="0"/>
                </a:lnTo>
                <a:close/>
              </a:path>
              <a:path w="639445" h="6985">
                <a:moveTo>
                  <a:pt x="35813" y="0"/>
                </a:moveTo>
                <a:lnTo>
                  <a:pt x="0" y="0"/>
                </a:lnTo>
                <a:lnTo>
                  <a:pt x="7176" y="6916"/>
                </a:lnTo>
                <a:lnTo>
                  <a:pt x="35813" y="6916"/>
                </a:lnTo>
                <a:lnTo>
                  <a:pt x="35813" y="0"/>
                </a:lnTo>
                <a:close/>
              </a:path>
            </a:pathLst>
          </a:custGeom>
          <a:solidFill>
            <a:srgbClr val="25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7" name="object 477"/>
          <p:cNvSpPr/>
          <p:nvPr/>
        </p:nvSpPr>
        <p:spPr>
          <a:xfrm>
            <a:off x="5355030" y="3967976"/>
            <a:ext cx="624840" cy="6985"/>
          </a:xfrm>
          <a:custGeom>
            <a:avLst/>
            <a:gdLst/>
            <a:ahLst/>
            <a:cxnLst/>
            <a:rect l="l" t="t" r="r" b="b"/>
            <a:pathLst>
              <a:path w="624839" h="6985">
                <a:moveTo>
                  <a:pt x="624712" y="0"/>
                </a:moveTo>
                <a:lnTo>
                  <a:pt x="596082" y="0"/>
                </a:lnTo>
                <a:lnTo>
                  <a:pt x="596082" y="6916"/>
                </a:lnTo>
                <a:lnTo>
                  <a:pt x="617536" y="6916"/>
                </a:lnTo>
                <a:lnTo>
                  <a:pt x="624712" y="0"/>
                </a:lnTo>
                <a:close/>
              </a:path>
              <a:path w="624839" h="6985">
                <a:moveTo>
                  <a:pt x="28630" y="0"/>
                </a:moveTo>
                <a:lnTo>
                  <a:pt x="0" y="0"/>
                </a:lnTo>
                <a:lnTo>
                  <a:pt x="7176" y="6916"/>
                </a:lnTo>
                <a:lnTo>
                  <a:pt x="28630" y="6916"/>
                </a:lnTo>
                <a:lnTo>
                  <a:pt x="28630" y="0"/>
                </a:lnTo>
                <a:close/>
              </a:path>
            </a:pathLst>
          </a:custGeom>
          <a:solidFill>
            <a:srgbClr val="25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8" name="object 478"/>
          <p:cNvSpPr/>
          <p:nvPr/>
        </p:nvSpPr>
        <p:spPr>
          <a:xfrm>
            <a:off x="5362117" y="3974807"/>
            <a:ext cx="610870" cy="6985"/>
          </a:xfrm>
          <a:custGeom>
            <a:avLst/>
            <a:gdLst/>
            <a:ahLst/>
            <a:cxnLst/>
            <a:rect l="l" t="t" r="r" b="b"/>
            <a:pathLst>
              <a:path w="610870" h="6985">
                <a:moveTo>
                  <a:pt x="610538" y="0"/>
                </a:moveTo>
                <a:lnTo>
                  <a:pt x="588995" y="0"/>
                </a:lnTo>
                <a:lnTo>
                  <a:pt x="588995" y="6916"/>
                </a:lnTo>
                <a:lnTo>
                  <a:pt x="603361" y="6916"/>
                </a:lnTo>
                <a:lnTo>
                  <a:pt x="610538" y="0"/>
                </a:lnTo>
                <a:close/>
              </a:path>
              <a:path w="610870" h="6985">
                <a:moveTo>
                  <a:pt x="21542" y="0"/>
                </a:moveTo>
                <a:lnTo>
                  <a:pt x="0" y="0"/>
                </a:lnTo>
                <a:lnTo>
                  <a:pt x="7176" y="6916"/>
                </a:lnTo>
                <a:lnTo>
                  <a:pt x="21542" y="6916"/>
                </a:lnTo>
                <a:lnTo>
                  <a:pt x="21542" y="0"/>
                </a:lnTo>
                <a:close/>
              </a:path>
            </a:pathLst>
          </a:custGeom>
          <a:solidFill>
            <a:srgbClr val="25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79" name="object 479"/>
          <p:cNvSpPr/>
          <p:nvPr/>
        </p:nvSpPr>
        <p:spPr>
          <a:xfrm>
            <a:off x="5369300" y="3981730"/>
            <a:ext cx="596265" cy="6985"/>
          </a:xfrm>
          <a:custGeom>
            <a:avLst/>
            <a:gdLst/>
            <a:ahLst/>
            <a:cxnLst/>
            <a:rect l="l" t="t" r="r" b="b"/>
            <a:pathLst>
              <a:path w="596264" h="6985">
                <a:moveTo>
                  <a:pt x="596171" y="0"/>
                </a:moveTo>
                <a:lnTo>
                  <a:pt x="581812" y="0"/>
                </a:lnTo>
                <a:lnTo>
                  <a:pt x="581812" y="6916"/>
                </a:lnTo>
                <a:lnTo>
                  <a:pt x="588995" y="6916"/>
                </a:lnTo>
                <a:lnTo>
                  <a:pt x="596171" y="0"/>
                </a:lnTo>
                <a:close/>
              </a:path>
              <a:path w="596264" h="6985">
                <a:moveTo>
                  <a:pt x="14359" y="0"/>
                </a:moveTo>
                <a:lnTo>
                  <a:pt x="0" y="0"/>
                </a:lnTo>
                <a:lnTo>
                  <a:pt x="7176" y="6916"/>
                </a:lnTo>
                <a:lnTo>
                  <a:pt x="14359" y="6916"/>
                </a:lnTo>
                <a:lnTo>
                  <a:pt x="14359" y="0"/>
                </a:lnTo>
                <a:close/>
              </a:path>
            </a:pathLst>
          </a:custGeom>
          <a:solidFill>
            <a:srgbClr val="25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0" name="object 480"/>
          <p:cNvSpPr/>
          <p:nvPr/>
        </p:nvSpPr>
        <p:spPr>
          <a:xfrm>
            <a:off x="5376484" y="3988653"/>
            <a:ext cx="582295" cy="6985"/>
          </a:xfrm>
          <a:custGeom>
            <a:avLst/>
            <a:gdLst/>
            <a:ahLst/>
            <a:cxnLst/>
            <a:rect l="l" t="t" r="r" b="b"/>
            <a:pathLst>
              <a:path w="582295" h="6985">
                <a:moveTo>
                  <a:pt x="581805" y="0"/>
                </a:moveTo>
                <a:lnTo>
                  <a:pt x="574628" y="0"/>
                </a:lnTo>
                <a:lnTo>
                  <a:pt x="574628" y="6916"/>
                </a:lnTo>
                <a:lnTo>
                  <a:pt x="581805" y="0"/>
                </a:lnTo>
                <a:close/>
              </a:path>
              <a:path w="582295" h="6985">
                <a:moveTo>
                  <a:pt x="7176" y="0"/>
                </a:moveTo>
                <a:lnTo>
                  <a:pt x="0" y="0"/>
                </a:lnTo>
                <a:lnTo>
                  <a:pt x="7176" y="6916"/>
                </a:lnTo>
                <a:lnTo>
                  <a:pt x="7176" y="0"/>
                </a:lnTo>
                <a:close/>
              </a:path>
            </a:pathLst>
          </a:custGeom>
          <a:solidFill>
            <a:srgbClr val="25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1" name="object 481"/>
          <p:cNvSpPr txBox="1"/>
          <p:nvPr/>
        </p:nvSpPr>
        <p:spPr>
          <a:xfrm>
            <a:off x="5599200" y="3657689"/>
            <a:ext cx="111760" cy="2914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750" spc="-5" b="1">
                <a:latin typeface="Times New Roman"/>
                <a:cs typeface="Times New Roman"/>
              </a:rPr>
              <a:t>I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482" name="object 482"/>
          <p:cNvSpPr txBox="1"/>
          <p:nvPr/>
        </p:nvSpPr>
        <p:spPr>
          <a:xfrm>
            <a:off x="4353321" y="5334689"/>
            <a:ext cx="1000760" cy="55435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60960" marR="5080" indent="-48895">
              <a:lnSpc>
                <a:spcPts val="2070"/>
              </a:lnSpc>
              <a:spcBef>
                <a:spcPts val="185"/>
              </a:spcBef>
            </a:pPr>
            <a:r>
              <a:rPr dirty="0" sz="1750" spc="-5" b="1">
                <a:solidFill>
                  <a:srgbClr val="053CE8"/>
                </a:solidFill>
                <a:latin typeface="Times New Roman"/>
                <a:cs typeface="Times New Roman"/>
              </a:rPr>
              <a:t>O</a:t>
            </a:r>
            <a:r>
              <a:rPr dirty="0" sz="1750" spc="5" b="1">
                <a:solidFill>
                  <a:srgbClr val="053CE8"/>
                </a:solidFill>
                <a:latin typeface="Times New Roman"/>
                <a:cs typeface="Times New Roman"/>
              </a:rPr>
              <a:t>p</a:t>
            </a:r>
            <a:r>
              <a:rPr dirty="0" sz="1750" spc="-20" b="1">
                <a:solidFill>
                  <a:srgbClr val="053CE8"/>
                </a:solidFill>
                <a:latin typeface="Times New Roman"/>
                <a:cs typeface="Times New Roman"/>
              </a:rPr>
              <a:t>er</a:t>
            </a:r>
            <a:r>
              <a:rPr dirty="0" sz="1750" spc="-5" b="1">
                <a:solidFill>
                  <a:srgbClr val="053CE8"/>
                </a:solidFill>
                <a:latin typeface="Times New Roman"/>
                <a:cs typeface="Times New Roman"/>
              </a:rPr>
              <a:t>a</a:t>
            </a:r>
            <a:r>
              <a:rPr dirty="0" sz="1750" spc="5" b="1">
                <a:solidFill>
                  <a:srgbClr val="053CE8"/>
                </a:solidFill>
                <a:latin typeface="Times New Roman"/>
                <a:cs typeface="Times New Roman"/>
              </a:rPr>
              <a:t>t</a:t>
            </a:r>
            <a:r>
              <a:rPr dirty="0" sz="1750" spc="-5" b="1">
                <a:solidFill>
                  <a:srgbClr val="053CE8"/>
                </a:solidFill>
                <a:latin typeface="Times New Roman"/>
                <a:cs typeface="Times New Roman"/>
              </a:rPr>
              <a:t>i</a:t>
            </a:r>
            <a:r>
              <a:rPr dirty="0" sz="1750" spc="5" b="1">
                <a:solidFill>
                  <a:srgbClr val="053CE8"/>
                </a:solidFill>
                <a:latin typeface="Times New Roman"/>
                <a:cs typeface="Times New Roman"/>
              </a:rPr>
              <a:t>n</a:t>
            </a:r>
            <a:r>
              <a:rPr dirty="0" sz="1750" spc="-5" b="1">
                <a:solidFill>
                  <a:srgbClr val="053CE8"/>
                </a:solidFill>
                <a:latin typeface="Times New Roman"/>
                <a:cs typeface="Times New Roman"/>
              </a:rPr>
              <a:t>g </a:t>
            </a:r>
            <a:r>
              <a:rPr dirty="0" sz="1750" spc="-5" b="1">
                <a:solidFill>
                  <a:srgbClr val="053CE8"/>
                </a:solidFill>
                <a:latin typeface="Times New Roman"/>
                <a:cs typeface="Times New Roman"/>
              </a:rPr>
              <a:t> </a:t>
            </a:r>
            <a:r>
              <a:rPr dirty="0" sz="1750" spc="-5" b="1">
                <a:solidFill>
                  <a:srgbClr val="053CE8"/>
                </a:solidFill>
                <a:latin typeface="Times New Roman"/>
                <a:cs typeface="Times New Roman"/>
              </a:rPr>
              <a:t>Activities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483" name="object 483"/>
          <p:cNvSpPr/>
          <p:nvPr/>
        </p:nvSpPr>
        <p:spPr>
          <a:xfrm>
            <a:off x="3320801" y="5187304"/>
            <a:ext cx="3053080" cy="139065"/>
          </a:xfrm>
          <a:custGeom>
            <a:avLst/>
            <a:gdLst/>
            <a:ahLst/>
            <a:cxnLst/>
            <a:rect l="l" t="t" r="r" b="b"/>
            <a:pathLst>
              <a:path w="3053079" h="139064">
                <a:moveTo>
                  <a:pt x="0" y="0"/>
                </a:moveTo>
                <a:lnTo>
                  <a:pt x="34128" y="33463"/>
                </a:lnTo>
                <a:lnTo>
                  <a:pt x="73604" y="47753"/>
                </a:lnTo>
                <a:lnTo>
                  <a:pt x="125188" y="59142"/>
                </a:lnTo>
                <a:lnTo>
                  <a:pt x="186759" y="66675"/>
                </a:lnTo>
                <a:lnTo>
                  <a:pt x="256191" y="69398"/>
                </a:lnTo>
                <a:lnTo>
                  <a:pt x="1273737" y="69398"/>
                </a:lnTo>
                <a:lnTo>
                  <a:pt x="1340745" y="72121"/>
                </a:lnTo>
                <a:lnTo>
                  <a:pt x="1401606" y="79653"/>
                </a:lnTo>
                <a:lnTo>
                  <a:pt x="1453629" y="91039"/>
                </a:lnTo>
                <a:lnTo>
                  <a:pt x="1494120" y="105327"/>
                </a:lnTo>
                <a:lnTo>
                  <a:pt x="1529743" y="138788"/>
                </a:lnTo>
                <a:lnTo>
                  <a:pt x="1538629" y="121561"/>
                </a:lnTo>
                <a:lnTo>
                  <a:pt x="1603347" y="91039"/>
                </a:lnTo>
                <a:lnTo>
                  <a:pt x="1654932" y="79653"/>
                </a:lnTo>
                <a:lnTo>
                  <a:pt x="1716502" y="72121"/>
                </a:lnTo>
                <a:lnTo>
                  <a:pt x="1785935" y="69398"/>
                </a:lnTo>
                <a:lnTo>
                  <a:pt x="2803481" y="69398"/>
                </a:lnTo>
                <a:lnTo>
                  <a:pt x="2869975" y="66675"/>
                </a:lnTo>
                <a:lnTo>
                  <a:pt x="2929550" y="59142"/>
                </a:lnTo>
                <a:lnTo>
                  <a:pt x="2979901" y="47753"/>
                </a:lnTo>
                <a:lnTo>
                  <a:pt x="3018722" y="33463"/>
                </a:lnTo>
                <a:lnTo>
                  <a:pt x="3043705" y="17227"/>
                </a:lnTo>
                <a:lnTo>
                  <a:pt x="3052545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4" name="object 484"/>
          <p:cNvSpPr/>
          <p:nvPr/>
        </p:nvSpPr>
        <p:spPr>
          <a:xfrm>
            <a:off x="3753402" y="1604827"/>
            <a:ext cx="0" cy="2633345"/>
          </a:xfrm>
          <a:custGeom>
            <a:avLst/>
            <a:gdLst/>
            <a:ahLst/>
            <a:cxnLst/>
            <a:rect l="l" t="t" r="r" b="b"/>
            <a:pathLst>
              <a:path w="0" h="2633345">
                <a:moveTo>
                  <a:pt x="0" y="0"/>
                </a:moveTo>
                <a:lnTo>
                  <a:pt x="0" y="2633333"/>
                </a:lnTo>
              </a:path>
            </a:pathLst>
          </a:custGeom>
          <a:ln w="34615">
            <a:solidFill>
              <a:srgbClr val="E0E0B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5" name="object 485"/>
          <p:cNvSpPr/>
          <p:nvPr/>
        </p:nvSpPr>
        <p:spPr>
          <a:xfrm>
            <a:off x="2490215" y="1622228"/>
            <a:ext cx="1280795" cy="0"/>
          </a:xfrm>
          <a:custGeom>
            <a:avLst/>
            <a:gdLst/>
            <a:ahLst/>
            <a:cxnLst/>
            <a:rect l="l" t="t" r="r" b="b"/>
            <a:pathLst>
              <a:path w="1280795" h="0">
                <a:moveTo>
                  <a:pt x="0" y="0"/>
                </a:moveTo>
                <a:lnTo>
                  <a:pt x="1280493" y="0"/>
                </a:lnTo>
              </a:path>
            </a:pathLst>
          </a:custGeom>
          <a:ln w="34800">
            <a:solidFill>
              <a:srgbClr val="9797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86" name="object 486"/>
          <p:cNvSpPr/>
          <p:nvPr/>
        </p:nvSpPr>
        <p:spPr>
          <a:xfrm>
            <a:off x="2490216" y="1639628"/>
            <a:ext cx="166370" cy="346710"/>
          </a:xfrm>
          <a:custGeom>
            <a:avLst/>
            <a:gdLst/>
            <a:ahLst/>
            <a:cxnLst/>
            <a:rect l="l" t="t" r="r" b="b"/>
            <a:pathLst>
              <a:path w="166369" h="346710">
                <a:moveTo>
                  <a:pt x="166255" y="0"/>
                </a:moveTo>
                <a:lnTo>
                  <a:pt x="0" y="0"/>
                </a:lnTo>
                <a:lnTo>
                  <a:pt x="0" y="346701"/>
                </a:lnTo>
                <a:lnTo>
                  <a:pt x="166255" y="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7" name="object 487"/>
          <p:cNvSpPr/>
          <p:nvPr/>
        </p:nvSpPr>
        <p:spPr>
          <a:xfrm>
            <a:off x="2490216" y="1639628"/>
            <a:ext cx="332740" cy="693420"/>
          </a:xfrm>
          <a:custGeom>
            <a:avLst/>
            <a:gdLst/>
            <a:ahLst/>
            <a:cxnLst/>
            <a:rect l="l" t="t" r="r" b="b"/>
            <a:pathLst>
              <a:path w="332739" h="693419">
                <a:moveTo>
                  <a:pt x="332280" y="0"/>
                </a:moveTo>
                <a:lnTo>
                  <a:pt x="166255" y="0"/>
                </a:lnTo>
                <a:lnTo>
                  <a:pt x="0" y="346701"/>
                </a:lnTo>
                <a:lnTo>
                  <a:pt x="0" y="693038"/>
                </a:lnTo>
                <a:lnTo>
                  <a:pt x="332280" y="0"/>
                </a:lnTo>
                <a:close/>
              </a:path>
            </a:pathLst>
          </a:custGeom>
          <a:solidFill>
            <a:srgbClr val="FFFF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8" name="object 488"/>
          <p:cNvSpPr/>
          <p:nvPr/>
        </p:nvSpPr>
        <p:spPr>
          <a:xfrm>
            <a:off x="2490216" y="1639628"/>
            <a:ext cx="498475" cy="1039494"/>
          </a:xfrm>
          <a:custGeom>
            <a:avLst/>
            <a:gdLst/>
            <a:ahLst/>
            <a:cxnLst/>
            <a:rect l="l" t="t" r="r" b="b"/>
            <a:pathLst>
              <a:path w="498475" h="1039494">
                <a:moveTo>
                  <a:pt x="498304" y="0"/>
                </a:moveTo>
                <a:lnTo>
                  <a:pt x="332280" y="0"/>
                </a:lnTo>
                <a:lnTo>
                  <a:pt x="0" y="693038"/>
                </a:lnTo>
                <a:lnTo>
                  <a:pt x="0" y="1039316"/>
                </a:lnTo>
                <a:lnTo>
                  <a:pt x="498304" y="0"/>
                </a:lnTo>
                <a:close/>
              </a:path>
            </a:pathLst>
          </a:custGeom>
          <a:solidFill>
            <a:srgbClr val="FFFF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89" name="object 489"/>
          <p:cNvSpPr/>
          <p:nvPr/>
        </p:nvSpPr>
        <p:spPr>
          <a:xfrm>
            <a:off x="2490216" y="1639628"/>
            <a:ext cx="664845" cy="1386205"/>
          </a:xfrm>
          <a:custGeom>
            <a:avLst/>
            <a:gdLst/>
            <a:ahLst/>
            <a:cxnLst/>
            <a:rect l="l" t="t" r="r" b="b"/>
            <a:pathLst>
              <a:path w="664844" h="1386205">
                <a:moveTo>
                  <a:pt x="664560" y="0"/>
                </a:moveTo>
                <a:lnTo>
                  <a:pt x="498304" y="0"/>
                </a:lnTo>
                <a:lnTo>
                  <a:pt x="0" y="1039316"/>
                </a:lnTo>
                <a:lnTo>
                  <a:pt x="0" y="1385819"/>
                </a:lnTo>
                <a:lnTo>
                  <a:pt x="664560" y="0"/>
                </a:lnTo>
                <a:close/>
              </a:path>
            </a:pathLst>
          </a:custGeom>
          <a:solidFill>
            <a:srgbClr val="FFFF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0" name="object 490"/>
          <p:cNvSpPr/>
          <p:nvPr/>
        </p:nvSpPr>
        <p:spPr>
          <a:xfrm>
            <a:off x="2490216" y="1639628"/>
            <a:ext cx="830580" cy="1732914"/>
          </a:xfrm>
          <a:custGeom>
            <a:avLst/>
            <a:gdLst/>
            <a:ahLst/>
            <a:cxnLst/>
            <a:rect l="l" t="t" r="r" b="b"/>
            <a:pathLst>
              <a:path w="830579" h="1732914">
                <a:moveTo>
                  <a:pt x="830585" y="0"/>
                </a:moveTo>
                <a:lnTo>
                  <a:pt x="664560" y="0"/>
                </a:lnTo>
                <a:lnTo>
                  <a:pt x="0" y="1385819"/>
                </a:lnTo>
                <a:lnTo>
                  <a:pt x="0" y="1732355"/>
                </a:lnTo>
                <a:lnTo>
                  <a:pt x="830585" y="0"/>
                </a:lnTo>
                <a:close/>
              </a:path>
            </a:pathLst>
          </a:custGeom>
          <a:solidFill>
            <a:srgbClr val="FFFF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1" name="object 491"/>
          <p:cNvSpPr/>
          <p:nvPr/>
        </p:nvSpPr>
        <p:spPr>
          <a:xfrm>
            <a:off x="2490216" y="1639628"/>
            <a:ext cx="996950" cy="2078989"/>
          </a:xfrm>
          <a:custGeom>
            <a:avLst/>
            <a:gdLst/>
            <a:ahLst/>
            <a:cxnLst/>
            <a:rect l="l" t="t" r="r" b="b"/>
            <a:pathLst>
              <a:path w="996950" h="2078989">
                <a:moveTo>
                  <a:pt x="996813" y="0"/>
                </a:moveTo>
                <a:lnTo>
                  <a:pt x="830585" y="0"/>
                </a:lnTo>
                <a:lnTo>
                  <a:pt x="0" y="1732355"/>
                </a:lnTo>
                <a:lnTo>
                  <a:pt x="0" y="2078717"/>
                </a:lnTo>
                <a:lnTo>
                  <a:pt x="996813" y="0"/>
                </a:lnTo>
                <a:close/>
              </a:path>
            </a:pathLst>
          </a:custGeom>
          <a:solidFill>
            <a:srgbClr val="FFFF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2" name="object 492"/>
          <p:cNvSpPr/>
          <p:nvPr/>
        </p:nvSpPr>
        <p:spPr>
          <a:xfrm>
            <a:off x="2490216" y="1639628"/>
            <a:ext cx="1163320" cy="2425700"/>
          </a:xfrm>
          <a:custGeom>
            <a:avLst/>
            <a:gdLst/>
            <a:ahLst/>
            <a:cxnLst/>
            <a:rect l="l" t="t" r="r" b="b"/>
            <a:pathLst>
              <a:path w="1163320" h="2425700">
                <a:moveTo>
                  <a:pt x="1162856" y="0"/>
                </a:moveTo>
                <a:lnTo>
                  <a:pt x="996813" y="0"/>
                </a:lnTo>
                <a:lnTo>
                  <a:pt x="0" y="2078717"/>
                </a:lnTo>
                <a:lnTo>
                  <a:pt x="0" y="2425392"/>
                </a:lnTo>
                <a:lnTo>
                  <a:pt x="1162856" y="0"/>
                </a:lnTo>
                <a:close/>
              </a:path>
            </a:pathLst>
          </a:custGeom>
          <a:solidFill>
            <a:srgbClr val="FFFF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3" name="object 493"/>
          <p:cNvSpPr/>
          <p:nvPr/>
        </p:nvSpPr>
        <p:spPr>
          <a:xfrm>
            <a:off x="2490216" y="1639628"/>
            <a:ext cx="1252855" cy="2599055"/>
          </a:xfrm>
          <a:custGeom>
            <a:avLst/>
            <a:gdLst/>
            <a:ahLst/>
            <a:cxnLst/>
            <a:rect l="l" t="t" r="r" b="b"/>
            <a:pathLst>
              <a:path w="1252854" h="2599054">
                <a:moveTo>
                  <a:pt x="1252819" y="0"/>
                </a:moveTo>
                <a:lnTo>
                  <a:pt x="1162856" y="0"/>
                </a:lnTo>
                <a:lnTo>
                  <a:pt x="0" y="2425392"/>
                </a:lnTo>
                <a:lnTo>
                  <a:pt x="0" y="2598532"/>
                </a:lnTo>
                <a:lnTo>
                  <a:pt x="83012" y="2598532"/>
                </a:lnTo>
                <a:lnTo>
                  <a:pt x="1252819" y="159041"/>
                </a:lnTo>
                <a:lnTo>
                  <a:pt x="1252819" y="0"/>
                </a:lnTo>
                <a:close/>
              </a:path>
            </a:pathLst>
          </a:custGeom>
          <a:solidFill>
            <a:srgbClr val="FFFF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4" name="object 494"/>
          <p:cNvSpPr/>
          <p:nvPr/>
        </p:nvSpPr>
        <p:spPr>
          <a:xfrm>
            <a:off x="2573228" y="1798670"/>
            <a:ext cx="1170305" cy="2439670"/>
          </a:xfrm>
          <a:custGeom>
            <a:avLst/>
            <a:gdLst/>
            <a:ahLst/>
            <a:cxnLst/>
            <a:rect l="l" t="t" r="r" b="b"/>
            <a:pathLst>
              <a:path w="1170304" h="2439670">
                <a:moveTo>
                  <a:pt x="1169807" y="0"/>
                </a:moveTo>
                <a:lnTo>
                  <a:pt x="0" y="2439491"/>
                </a:lnTo>
                <a:lnTo>
                  <a:pt x="166255" y="2439491"/>
                </a:lnTo>
                <a:lnTo>
                  <a:pt x="1169807" y="346348"/>
                </a:lnTo>
                <a:lnTo>
                  <a:pt x="1169807" y="0"/>
                </a:lnTo>
                <a:close/>
              </a:path>
            </a:pathLst>
          </a:custGeom>
          <a:solidFill>
            <a:srgbClr val="FFFFD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5" name="object 495"/>
          <p:cNvSpPr/>
          <p:nvPr/>
        </p:nvSpPr>
        <p:spPr>
          <a:xfrm>
            <a:off x="2739484" y="2145019"/>
            <a:ext cx="1003935" cy="2093595"/>
          </a:xfrm>
          <a:custGeom>
            <a:avLst/>
            <a:gdLst/>
            <a:ahLst/>
            <a:cxnLst/>
            <a:rect l="l" t="t" r="r" b="b"/>
            <a:pathLst>
              <a:path w="1003935" h="2093595">
                <a:moveTo>
                  <a:pt x="1003551" y="0"/>
                </a:moveTo>
                <a:lnTo>
                  <a:pt x="0" y="2093142"/>
                </a:lnTo>
                <a:lnTo>
                  <a:pt x="166024" y="2093142"/>
                </a:lnTo>
                <a:lnTo>
                  <a:pt x="1003551" y="346568"/>
                </a:lnTo>
                <a:lnTo>
                  <a:pt x="1003551" y="0"/>
                </a:lnTo>
                <a:close/>
              </a:path>
            </a:pathLst>
          </a:custGeom>
          <a:solidFill>
            <a:srgbClr val="FFFFD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6" name="object 496"/>
          <p:cNvSpPr/>
          <p:nvPr/>
        </p:nvSpPr>
        <p:spPr>
          <a:xfrm>
            <a:off x="2905508" y="2491587"/>
            <a:ext cx="837565" cy="1746885"/>
          </a:xfrm>
          <a:custGeom>
            <a:avLst/>
            <a:gdLst/>
            <a:ahLst/>
            <a:cxnLst/>
            <a:rect l="l" t="t" r="r" b="b"/>
            <a:pathLst>
              <a:path w="837564" h="1746885">
                <a:moveTo>
                  <a:pt x="837527" y="0"/>
                </a:moveTo>
                <a:lnTo>
                  <a:pt x="0" y="1746573"/>
                </a:lnTo>
                <a:lnTo>
                  <a:pt x="166255" y="1746573"/>
                </a:lnTo>
                <a:lnTo>
                  <a:pt x="837527" y="346469"/>
                </a:lnTo>
                <a:lnTo>
                  <a:pt x="837527" y="0"/>
                </a:lnTo>
                <a:close/>
              </a:path>
            </a:pathLst>
          </a:custGeom>
          <a:solidFill>
            <a:srgbClr val="FFFFD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7" name="object 497"/>
          <p:cNvSpPr/>
          <p:nvPr/>
        </p:nvSpPr>
        <p:spPr>
          <a:xfrm>
            <a:off x="3071764" y="2838057"/>
            <a:ext cx="671830" cy="1400175"/>
          </a:xfrm>
          <a:custGeom>
            <a:avLst/>
            <a:gdLst/>
            <a:ahLst/>
            <a:cxnLst/>
            <a:rect l="l" t="t" r="r" b="b"/>
            <a:pathLst>
              <a:path w="671829" h="1400175">
                <a:moveTo>
                  <a:pt x="671271" y="0"/>
                </a:moveTo>
                <a:lnTo>
                  <a:pt x="0" y="1400103"/>
                </a:lnTo>
                <a:lnTo>
                  <a:pt x="166024" y="1400103"/>
                </a:lnTo>
                <a:lnTo>
                  <a:pt x="671271" y="346301"/>
                </a:lnTo>
                <a:lnTo>
                  <a:pt x="671271" y="0"/>
                </a:lnTo>
                <a:close/>
              </a:path>
            </a:pathLst>
          </a:custGeom>
          <a:solidFill>
            <a:srgbClr val="FFFFD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8" name="object 498"/>
          <p:cNvSpPr/>
          <p:nvPr/>
        </p:nvSpPr>
        <p:spPr>
          <a:xfrm>
            <a:off x="3237789" y="3184359"/>
            <a:ext cx="505459" cy="1054100"/>
          </a:xfrm>
          <a:custGeom>
            <a:avLst/>
            <a:gdLst/>
            <a:ahLst/>
            <a:cxnLst/>
            <a:rect l="l" t="t" r="r" b="b"/>
            <a:pathLst>
              <a:path w="505460" h="1054100">
                <a:moveTo>
                  <a:pt x="505246" y="0"/>
                </a:moveTo>
                <a:lnTo>
                  <a:pt x="0" y="1053802"/>
                </a:lnTo>
                <a:lnTo>
                  <a:pt x="166255" y="1053802"/>
                </a:lnTo>
                <a:lnTo>
                  <a:pt x="505246" y="346747"/>
                </a:lnTo>
                <a:lnTo>
                  <a:pt x="505246" y="0"/>
                </a:lnTo>
                <a:close/>
              </a:path>
            </a:pathLst>
          </a:custGeom>
          <a:solidFill>
            <a:srgbClr val="FFFF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99" name="object 499"/>
          <p:cNvSpPr/>
          <p:nvPr/>
        </p:nvSpPr>
        <p:spPr>
          <a:xfrm>
            <a:off x="3404045" y="3531106"/>
            <a:ext cx="339090" cy="707390"/>
          </a:xfrm>
          <a:custGeom>
            <a:avLst/>
            <a:gdLst/>
            <a:ahLst/>
            <a:cxnLst/>
            <a:rect l="l" t="t" r="r" b="b"/>
            <a:pathLst>
              <a:path w="339089" h="707389">
                <a:moveTo>
                  <a:pt x="338990" y="0"/>
                </a:moveTo>
                <a:lnTo>
                  <a:pt x="0" y="707055"/>
                </a:lnTo>
                <a:lnTo>
                  <a:pt x="166006" y="707055"/>
                </a:lnTo>
                <a:lnTo>
                  <a:pt x="338990" y="346260"/>
                </a:lnTo>
                <a:lnTo>
                  <a:pt x="338990" y="0"/>
                </a:lnTo>
                <a:close/>
              </a:path>
            </a:pathLst>
          </a:custGeom>
          <a:solidFill>
            <a:srgbClr val="FFFFD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0" name="object 500"/>
          <p:cNvSpPr/>
          <p:nvPr/>
        </p:nvSpPr>
        <p:spPr>
          <a:xfrm>
            <a:off x="3570051" y="3877366"/>
            <a:ext cx="173355" cy="361315"/>
          </a:xfrm>
          <a:custGeom>
            <a:avLst/>
            <a:gdLst/>
            <a:ahLst/>
            <a:cxnLst/>
            <a:rect l="l" t="t" r="r" b="b"/>
            <a:pathLst>
              <a:path w="173354" h="361314">
                <a:moveTo>
                  <a:pt x="172984" y="0"/>
                </a:moveTo>
                <a:lnTo>
                  <a:pt x="0" y="360794"/>
                </a:lnTo>
                <a:lnTo>
                  <a:pt x="166043" y="360794"/>
                </a:lnTo>
                <a:lnTo>
                  <a:pt x="172984" y="346318"/>
                </a:lnTo>
                <a:lnTo>
                  <a:pt x="172984" y="0"/>
                </a:lnTo>
                <a:close/>
              </a:path>
            </a:pathLst>
          </a:custGeom>
          <a:solidFill>
            <a:srgbClr val="FFFF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1" name="object 501"/>
          <p:cNvSpPr/>
          <p:nvPr/>
        </p:nvSpPr>
        <p:spPr>
          <a:xfrm>
            <a:off x="3611608" y="1694922"/>
            <a:ext cx="0" cy="1088390"/>
          </a:xfrm>
          <a:custGeom>
            <a:avLst/>
            <a:gdLst/>
            <a:ahLst/>
            <a:cxnLst/>
            <a:rect l="l" t="t" r="r" b="b"/>
            <a:pathLst>
              <a:path w="0" h="1088389">
                <a:moveTo>
                  <a:pt x="0" y="0"/>
                </a:moveTo>
                <a:lnTo>
                  <a:pt x="0" y="1087968"/>
                </a:lnTo>
              </a:path>
            </a:pathLst>
          </a:custGeom>
          <a:ln w="55347">
            <a:solidFill>
              <a:srgbClr val="E0868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2" name="object 502"/>
          <p:cNvSpPr/>
          <p:nvPr/>
        </p:nvSpPr>
        <p:spPr>
          <a:xfrm>
            <a:off x="2600901" y="1719246"/>
            <a:ext cx="1038860" cy="0"/>
          </a:xfrm>
          <a:custGeom>
            <a:avLst/>
            <a:gdLst/>
            <a:ahLst/>
            <a:cxnLst/>
            <a:rect l="l" t="t" r="r" b="b"/>
            <a:pathLst>
              <a:path w="1038860" h="0">
                <a:moveTo>
                  <a:pt x="0" y="0"/>
                </a:moveTo>
                <a:lnTo>
                  <a:pt x="1038380" y="0"/>
                </a:lnTo>
              </a:path>
            </a:pathLst>
          </a:custGeom>
          <a:ln w="48647">
            <a:solidFill>
              <a:srgbClr val="975B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03" name="object 503"/>
          <p:cNvSpPr/>
          <p:nvPr/>
        </p:nvSpPr>
        <p:spPr>
          <a:xfrm>
            <a:off x="2600901" y="1743590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5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4" name="object 504"/>
          <p:cNvSpPr/>
          <p:nvPr/>
        </p:nvSpPr>
        <p:spPr>
          <a:xfrm>
            <a:off x="2600901" y="1764353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69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5" name="object 505"/>
          <p:cNvSpPr/>
          <p:nvPr/>
        </p:nvSpPr>
        <p:spPr>
          <a:xfrm>
            <a:off x="2600901" y="1778206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5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6" name="object 506"/>
          <p:cNvSpPr/>
          <p:nvPr/>
        </p:nvSpPr>
        <p:spPr>
          <a:xfrm>
            <a:off x="2600901" y="1798970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69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7" name="object 507"/>
          <p:cNvSpPr/>
          <p:nvPr/>
        </p:nvSpPr>
        <p:spPr>
          <a:xfrm>
            <a:off x="2600901" y="1812730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5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8" name="object 508"/>
          <p:cNvSpPr/>
          <p:nvPr/>
        </p:nvSpPr>
        <p:spPr>
          <a:xfrm>
            <a:off x="2600901" y="1833494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69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09" name="object 509"/>
          <p:cNvSpPr/>
          <p:nvPr/>
        </p:nvSpPr>
        <p:spPr>
          <a:xfrm>
            <a:off x="2600901" y="1847393"/>
            <a:ext cx="983615" cy="21590"/>
          </a:xfrm>
          <a:custGeom>
            <a:avLst/>
            <a:gdLst/>
            <a:ahLst/>
            <a:cxnLst/>
            <a:rect l="l" t="t" r="r" b="b"/>
            <a:pathLst>
              <a:path w="983614" h="21589">
                <a:moveTo>
                  <a:pt x="0" y="20980"/>
                </a:moveTo>
                <a:lnTo>
                  <a:pt x="983023" y="20980"/>
                </a:lnTo>
                <a:lnTo>
                  <a:pt x="983023" y="0"/>
                </a:lnTo>
                <a:lnTo>
                  <a:pt x="0" y="0"/>
                </a:lnTo>
                <a:lnTo>
                  <a:pt x="0" y="20980"/>
                </a:lnTo>
                <a:close/>
              </a:path>
            </a:pathLst>
          </a:custGeom>
          <a:solidFill>
            <a:srgbClr val="FF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0" name="object 510"/>
          <p:cNvSpPr/>
          <p:nvPr/>
        </p:nvSpPr>
        <p:spPr>
          <a:xfrm>
            <a:off x="2600901" y="1868295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69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1" name="object 511"/>
          <p:cNvSpPr/>
          <p:nvPr/>
        </p:nvSpPr>
        <p:spPr>
          <a:xfrm>
            <a:off x="2600901" y="1882148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5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2" name="object 512"/>
          <p:cNvSpPr/>
          <p:nvPr/>
        </p:nvSpPr>
        <p:spPr>
          <a:xfrm>
            <a:off x="2600901" y="1902911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69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3" name="object 513"/>
          <p:cNvSpPr/>
          <p:nvPr/>
        </p:nvSpPr>
        <p:spPr>
          <a:xfrm>
            <a:off x="2600901" y="1916764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5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9E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4" name="object 514"/>
          <p:cNvSpPr/>
          <p:nvPr/>
        </p:nvSpPr>
        <p:spPr>
          <a:xfrm>
            <a:off x="2600901" y="1937534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5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5" name="object 515"/>
          <p:cNvSpPr/>
          <p:nvPr/>
        </p:nvSpPr>
        <p:spPr>
          <a:xfrm>
            <a:off x="2600901" y="1958205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69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6" name="object 516"/>
          <p:cNvSpPr/>
          <p:nvPr/>
        </p:nvSpPr>
        <p:spPr>
          <a:xfrm>
            <a:off x="2600901" y="1972104"/>
            <a:ext cx="983615" cy="21590"/>
          </a:xfrm>
          <a:custGeom>
            <a:avLst/>
            <a:gdLst/>
            <a:ahLst/>
            <a:cxnLst/>
            <a:rect l="l" t="t" r="r" b="b"/>
            <a:pathLst>
              <a:path w="983614" h="21589">
                <a:moveTo>
                  <a:pt x="0" y="20980"/>
                </a:moveTo>
                <a:lnTo>
                  <a:pt x="983023" y="20980"/>
                </a:lnTo>
                <a:lnTo>
                  <a:pt x="983023" y="0"/>
                </a:lnTo>
                <a:lnTo>
                  <a:pt x="0" y="0"/>
                </a:lnTo>
                <a:lnTo>
                  <a:pt x="0" y="20980"/>
                </a:lnTo>
                <a:close/>
              </a:path>
            </a:pathLst>
          </a:custGeom>
          <a:solidFill>
            <a:srgbClr val="FFA0A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7" name="object 517"/>
          <p:cNvSpPr/>
          <p:nvPr/>
        </p:nvSpPr>
        <p:spPr>
          <a:xfrm>
            <a:off x="2600902" y="1993098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69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A1A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8" name="object 518"/>
          <p:cNvSpPr/>
          <p:nvPr/>
        </p:nvSpPr>
        <p:spPr>
          <a:xfrm>
            <a:off x="2600902" y="2006859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5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A2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19" name="object 519"/>
          <p:cNvSpPr/>
          <p:nvPr/>
        </p:nvSpPr>
        <p:spPr>
          <a:xfrm>
            <a:off x="2600902" y="2027622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69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A3A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0" name="object 520"/>
          <p:cNvSpPr/>
          <p:nvPr/>
        </p:nvSpPr>
        <p:spPr>
          <a:xfrm>
            <a:off x="2600902" y="2041475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5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A4A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1" name="object 521"/>
          <p:cNvSpPr/>
          <p:nvPr/>
        </p:nvSpPr>
        <p:spPr>
          <a:xfrm>
            <a:off x="2600902" y="2062238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69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A7A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2" name="object 522"/>
          <p:cNvSpPr/>
          <p:nvPr/>
        </p:nvSpPr>
        <p:spPr>
          <a:xfrm>
            <a:off x="2600902" y="2076091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5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A8A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3" name="object 523"/>
          <p:cNvSpPr/>
          <p:nvPr/>
        </p:nvSpPr>
        <p:spPr>
          <a:xfrm>
            <a:off x="2600902" y="2096809"/>
            <a:ext cx="983615" cy="14604"/>
          </a:xfrm>
          <a:custGeom>
            <a:avLst/>
            <a:gdLst/>
            <a:ahLst/>
            <a:cxnLst/>
            <a:rect l="l" t="t" r="r" b="b"/>
            <a:pathLst>
              <a:path w="983614" h="14605">
                <a:moveTo>
                  <a:pt x="0" y="14063"/>
                </a:moveTo>
                <a:lnTo>
                  <a:pt x="983023" y="14063"/>
                </a:lnTo>
                <a:lnTo>
                  <a:pt x="983023" y="0"/>
                </a:lnTo>
                <a:lnTo>
                  <a:pt x="0" y="0"/>
                </a:lnTo>
                <a:lnTo>
                  <a:pt x="0" y="14063"/>
                </a:lnTo>
                <a:close/>
              </a:path>
            </a:pathLst>
          </a:custGeom>
          <a:solidFill>
            <a:srgbClr val="FFA9A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4" name="object 524"/>
          <p:cNvSpPr/>
          <p:nvPr/>
        </p:nvSpPr>
        <p:spPr>
          <a:xfrm>
            <a:off x="2600902" y="2110892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5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AB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5" name="object 525"/>
          <p:cNvSpPr/>
          <p:nvPr/>
        </p:nvSpPr>
        <p:spPr>
          <a:xfrm>
            <a:off x="2600902" y="2131656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69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6" name="object 526"/>
          <p:cNvSpPr/>
          <p:nvPr/>
        </p:nvSpPr>
        <p:spPr>
          <a:xfrm>
            <a:off x="2600902" y="2145416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5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ADA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7" name="object 527"/>
          <p:cNvSpPr/>
          <p:nvPr/>
        </p:nvSpPr>
        <p:spPr>
          <a:xfrm>
            <a:off x="2600902" y="2166186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5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AFA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8" name="object 528"/>
          <p:cNvSpPr/>
          <p:nvPr/>
        </p:nvSpPr>
        <p:spPr>
          <a:xfrm>
            <a:off x="2600902" y="2186950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69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B0B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29" name="object 529"/>
          <p:cNvSpPr/>
          <p:nvPr/>
        </p:nvSpPr>
        <p:spPr>
          <a:xfrm>
            <a:off x="2600902" y="2200803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5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B3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0" name="object 530"/>
          <p:cNvSpPr/>
          <p:nvPr/>
        </p:nvSpPr>
        <p:spPr>
          <a:xfrm>
            <a:off x="2600902" y="2221520"/>
            <a:ext cx="983615" cy="14604"/>
          </a:xfrm>
          <a:custGeom>
            <a:avLst/>
            <a:gdLst/>
            <a:ahLst/>
            <a:cxnLst/>
            <a:rect l="l" t="t" r="r" b="b"/>
            <a:pathLst>
              <a:path w="983614" h="14605">
                <a:moveTo>
                  <a:pt x="0" y="14063"/>
                </a:moveTo>
                <a:lnTo>
                  <a:pt x="983023" y="14063"/>
                </a:lnTo>
                <a:lnTo>
                  <a:pt x="983023" y="0"/>
                </a:lnTo>
                <a:lnTo>
                  <a:pt x="0" y="0"/>
                </a:lnTo>
                <a:lnTo>
                  <a:pt x="0" y="14063"/>
                </a:lnTo>
                <a:close/>
              </a:path>
            </a:pathLst>
          </a:custGeom>
          <a:solidFill>
            <a:srgbClr val="FFB5B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1" name="object 531"/>
          <p:cNvSpPr/>
          <p:nvPr/>
        </p:nvSpPr>
        <p:spPr>
          <a:xfrm>
            <a:off x="2600902" y="2235603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5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B6B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2" name="object 532"/>
          <p:cNvSpPr/>
          <p:nvPr/>
        </p:nvSpPr>
        <p:spPr>
          <a:xfrm>
            <a:off x="2600902" y="2256367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69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3" name="object 533"/>
          <p:cNvSpPr/>
          <p:nvPr/>
        </p:nvSpPr>
        <p:spPr>
          <a:xfrm>
            <a:off x="2600902" y="2270220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5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4" name="object 534"/>
          <p:cNvSpPr/>
          <p:nvPr/>
        </p:nvSpPr>
        <p:spPr>
          <a:xfrm>
            <a:off x="2600902" y="2290891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69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BAB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5" name="object 535"/>
          <p:cNvSpPr/>
          <p:nvPr/>
        </p:nvSpPr>
        <p:spPr>
          <a:xfrm>
            <a:off x="2600902" y="2304744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5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BCB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6" name="object 536"/>
          <p:cNvSpPr/>
          <p:nvPr/>
        </p:nvSpPr>
        <p:spPr>
          <a:xfrm>
            <a:off x="2600902" y="2325507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69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BDB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7" name="object 537"/>
          <p:cNvSpPr/>
          <p:nvPr/>
        </p:nvSpPr>
        <p:spPr>
          <a:xfrm>
            <a:off x="2600902" y="2339314"/>
            <a:ext cx="983615" cy="21590"/>
          </a:xfrm>
          <a:custGeom>
            <a:avLst/>
            <a:gdLst/>
            <a:ahLst/>
            <a:cxnLst/>
            <a:rect l="l" t="t" r="r" b="b"/>
            <a:pathLst>
              <a:path w="983614" h="21589">
                <a:moveTo>
                  <a:pt x="0" y="20980"/>
                </a:moveTo>
                <a:lnTo>
                  <a:pt x="983023" y="20980"/>
                </a:lnTo>
                <a:lnTo>
                  <a:pt x="983023" y="0"/>
                </a:lnTo>
                <a:lnTo>
                  <a:pt x="0" y="0"/>
                </a:lnTo>
                <a:lnTo>
                  <a:pt x="0" y="20980"/>
                </a:lnTo>
                <a:close/>
              </a:path>
            </a:pathLst>
          </a:custGeom>
          <a:solidFill>
            <a:srgbClr val="FFC0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8" name="object 538"/>
          <p:cNvSpPr/>
          <p:nvPr/>
        </p:nvSpPr>
        <p:spPr>
          <a:xfrm>
            <a:off x="2600902" y="2360315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5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C1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39" name="object 539"/>
          <p:cNvSpPr/>
          <p:nvPr/>
        </p:nvSpPr>
        <p:spPr>
          <a:xfrm>
            <a:off x="2600902" y="2381078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69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C3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0" name="object 540"/>
          <p:cNvSpPr/>
          <p:nvPr/>
        </p:nvSpPr>
        <p:spPr>
          <a:xfrm>
            <a:off x="2600902" y="2394931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5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C4C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1" name="object 541"/>
          <p:cNvSpPr/>
          <p:nvPr/>
        </p:nvSpPr>
        <p:spPr>
          <a:xfrm>
            <a:off x="2600902" y="2415694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69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2" name="object 542"/>
          <p:cNvSpPr/>
          <p:nvPr/>
        </p:nvSpPr>
        <p:spPr>
          <a:xfrm>
            <a:off x="2600902" y="2429455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5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3" name="object 543"/>
          <p:cNvSpPr/>
          <p:nvPr/>
        </p:nvSpPr>
        <p:spPr>
          <a:xfrm>
            <a:off x="2600902" y="2450218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69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4" name="object 544"/>
          <p:cNvSpPr/>
          <p:nvPr/>
        </p:nvSpPr>
        <p:spPr>
          <a:xfrm>
            <a:off x="2600902" y="2464025"/>
            <a:ext cx="983615" cy="21590"/>
          </a:xfrm>
          <a:custGeom>
            <a:avLst/>
            <a:gdLst/>
            <a:ahLst/>
            <a:cxnLst/>
            <a:rect l="l" t="t" r="r" b="b"/>
            <a:pathLst>
              <a:path w="983614" h="21589">
                <a:moveTo>
                  <a:pt x="0" y="20980"/>
                </a:moveTo>
                <a:lnTo>
                  <a:pt x="983023" y="20980"/>
                </a:lnTo>
                <a:lnTo>
                  <a:pt x="983023" y="0"/>
                </a:lnTo>
                <a:lnTo>
                  <a:pt x="0" y="0"/>
                </a:lnTo>
                <a:lnTo>
                  <a:pt x="0" y="20980"/>
                </a:lnTo>
                <a:close/>
              </a:path>
            </a:pathLst>
          </a:custGeom>
          <a:solidFill>
            <a:srgbClr val="FF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5" name="object 545"/>
          <p:cNvSpPr/>
          <p:nvPr/>
        </p:nvSpPr>
        <p:spPr>
          <a:xfrm>
            <a:off x="2600902" y="2485019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69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6" name="object 546"/>
          <p:cNvSpPr/>
          <p:nvPr/>
        </p:nvSpPr>
        <p:spPr>
          <a:xfrm>
            <a:off x="2600902" y="2498872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5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CAC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7" name="object 547"/>
          <p:cNvSpPr/>
          <p:nvPr/>
        </p:nvSpPr>
        <p:spPr>
          <a:xfrm>
            <a:off x="2600902" y="2519635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69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8" name="object 548"/>
          <p:cNvSpPr/>
          <p:nvPr/>
        </p:nvSpPr>
        <p:spPr>
          <a:xfrm>
            <a:off x="2600902" y="2533488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5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49" name="object 549"/>
          <p:cNvSpPr/>
          <p:nvPr/>
        </p:nvSpPr>
        <p:spPr>
          <a:xfrm>
            <a:off x="2600902" y="2554252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69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0" name="object 550"/>
          <p:cNvSpPr/>
          <p:nvPr/>
        </p:nvSpPr>
        <p:spPr>
          <a:xfrm>
            <a:off x="2600902" y="2568013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5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CE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1" name="object 551"/>
          <p:cNvSpPr/>
          <p:nvPr/>
        </p:nvSpPr>
        <p:spPr>
          <a:xfrm>
            <a:off x="2600902" y="2588828"/>
            <a:ext cx="983615" cy="21590"/>
          </a:xfrm>
          <a:custGeom>
            <a:avLst/>
            <a:gdLst/>
            <a:ahLst/>
            <a:cxnLst/>
            <a:rect l="l" t="t" r="r" b="b"/>
            <a:pathLst>
              <a:path w="983614" h="21589">
                <a:moveTo>
                  <a:pt x="0" y="20980"/>
                </a:moveTo>
                <a:lnTo>
                  <a:pt x="983023" y="20980"/>
                </a:lnTo>
                <a:lnTo>
                  <a:pt x="983023" y="0"/>
                </a:lnTo>
                <a:lnTo>
                  <a:pt x="0" y="0"/>
                </a:lnTo>
                <a:lnTo>
                  <a:pt x="0" y="20980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2" name="object 552"/>
          <p:cNvSpPr/>
          <p:nvPr/>
        </p:nvSpPr>
        <p:spPr>
          <a:xfrm>
            <a:off x="2600902" y="2609730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69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3" name="object 553"/>
          <p:cNvSpPr/>
          <p:nvPr/>
        </p:nvSpPr>
        <p:spPr>
          <a:xfrm>
            <a:off x="2600902" y="2623583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5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4" name="object 554"/>
          <p:cNvSpPr/>
          <p:nvPr/>
        </p:nvSpPr>
        <p:spPr>
          <a:xfrm>
            <a:off x="2600902" y="2644347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69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5" name="object 555"/>
          <p:cNvSpPr/>
          <p:nvPr/>
        </p:nvSpPr>
        <p:spPr>
          <a:xfrm>
            <a:off x="2600902" y="2658200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5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6" name="object 556"/>
          <p:cNvSpPr/>
          <p:nvPr/>
        </p:nvSpPr>
        <p:spPr>
          <a:xfrm>
            <a:off x="2600902" y="2678963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69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7" name="object 557"/>
          <p:cNvSpPr/>
          <p:nvPr/>
        </p:nvSpPr>
        <p:spPr>
          <a:xfrm>
            <a:off x="2600902" y="2692724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5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8" name="object 558"/>
          <p:cNvSpPr/>
          <p:nvPr/>
        </p:nvSpPr>
        <p:spPr>
          <a:xfrm>
            <a:off x="2600902" y="2713533"/>
            <a:ext cx="983615" cy="14604"/>
          </a:xfrm>
          <a:custGeom>
            <a:avLst/>
            <a:gdLst/>
            <a:ahLst/>
            <a:cxnLst/>
            <a:rect l="l" t="t" r="r" b="b"/>
            <a:pathLst>
              <a:path w="983614" h="14605">
                <a:moveTo>
                  <a:pt x="0" y="14063"/>
                </a:moveTo>
                <a:lnTo>
                  <a:pt x="983023" y="14063"/>
                </a:lnTo>
                <a:lnTo>
                  <a:pt x="983023" y="0"/>
                </a:lnTo>
                <a:lnTo>
                  <a:pt x="0" y="0"/>
                </a:lnTo>
                <a:lnTo>
                  <a:pt x="0" y="14063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59" name="object 559"/>
          <p:cNvSpPr/>
          <p:nvPr/>
        </p:nvSpPr>
        <p:spPr>
          <a:xfrm>
            <a:off x="2600902" y="2727617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5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0" name="object 560"/>
          <p:cNvSpPr/>
          <p:nvPr/>
        </p:nvSpPr>
        <p:spPr>
          <a:xfrm>
            <a:off x="2600902" y="2748288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69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1" name="object 561"/>
          <p:cNvSpPr/>
          <p:nvPr/>
        </p:nvSpPr>
        <p:spPr>
          <a:xfrm>
            <a:off x="2600902" y="2762141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5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2" name="object 562"/>
          <p:cNvSpPr txBox="1"/>
          <p:nvPr/>
        </p:nvSpPr>
        <p:spPr>
          <a:xfrm rot="18960000">
            <a:off x="2689370" y="2188249"/>
            <a:ext cx="829157" cy="18669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470"/>
              </a:lnSpc>
            </a:pPr>
            <a:r>
              <a:rPr dirty="0" sz="1450" spc="-70" b="1">
                <a:solidFill>
                  <a:srgbClr val="042AA3"/>
                </a:solidFill>
                <a:latin typeface="Times New Roman"/>
                <a:cs typeface="Times New Roman"/>
              </a:rPr>
              <a:t>Cu</a:t>
            </a:r>
            <a:r>
              <a:rPr dirty="0" baseline="1915" sz="2175" spc="-104" b="1">
                <a:solidFill>
                  <a:srgbClr val="042AA3"/>
                </a:solidFill>
                <a:latin typeface="Times New Roman"/>
                <a:cs typeface="Times New Roman"/>
              </a:rPr>
              <a:t>stome</a:t>
            </a:r>
            <a:r>
              <a:rPr dirty="0" baseline="3831" sz="2175" spc="-104" b="1">
                <a:solidFill>
                  <a:srgbClr val="042AA3"/>
                </a:solidFill>
                <a:latin typeface="Times New Roman"/>
                <a:cs typeface="Times New Roman"/>
              </a:rPr>
              <a:t>rs</a:t>
            </a:r>
            <a:endParaRPr baseline="3831" sz="2175">
              <a:latin typeface="Times New Roman"/>
              <a:cs typeface="Times New Roman"/>
            </a:endParaRPr>
          </a:p>
        </p:txBody>
      </p:sp>
      <p:sp>
        <p:nvSpPr>
          <p:cNvPr id="563" name="object 563"/>
          <p:cNvSpPr/>
          <p:nvPr/>
        </p:nvSpPr>
        <p:spPr>
          <a:xfrm>
            <a:off x="3611608" y="3101730"/>
            <a:ext cx="0" cy="1088390"/>
          </a:xfrm>
          <a:custGeom>
            <a:avLst/>
            <a:gdLst/>
            <a:ahLst/>
            <a:cxnLst/>
            <a:rect l="l" t="t" r="r" b="b"/>
            <a:pathLst>
              <a:path w="0" h="1088389">
                <a:moveTo>
                  <a:pt x="0" y="0"/>
                </a:moveTo>
                <a:lnTo>
                  <a:pt x="0" y="1087783"/>
                </a:lnTo>
              </a:path>
            </a:pathLst>
          </a:custGeom>
          <a:ln w="55347">
            <a:solidFill>
              <a:srgbClr val="E0868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4" name="object 564"/>
          <p:cNvSpPr/>
          <p:nvPr/>
        </p:nvSpPr>
        <p:spPr>
          <a:xfrm>
            <a:off x="2600902" y="3125961"/>
            <a:ext cx="1038860" cy="0"/>
          </a:xfrm>
          <a:custGeom>
            <a:avLst/>
            <a:gdLst/>
            <a:ahLst/>
            <a:cxnLst/>
            <a:rect l="l" t="t" r="r" b="b"/>
            <a:pathLst>
              <a:path w="1038860" h="0">
                <a:moveTo>
                  <a:pt x="0" y="0"/>
                </a:moveTo>
                <a:lnTo>
                  <a:pt x="1038380" y="0"/>
                </a:lnTo>
              </a:path>
            </a:pathLst>
          </a:custGeom>
          <a:ln w="48462">
            <a:solidFill>
              <a:srgbClr val="975B5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65" name="object 565"/>
          <p:cNvSpPr/>
          <p:nvPr/>
        </p:nvSpPr>
        <p:spPr>
          <a:xfrm>
            <a:off x="2600902" y="3150213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5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6" name="object 566"/>
          <p:cNvSpPr/>
          <p:nvPr/>
        </p:nvSpPr>
        <p:spPr>
          <a:xfrm>
            <a:off x="2600902" y="3170884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69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7" name="object 567"/>
          <p:cNvSpPr/>
          <p:nvPr/>
        </p:nvSpPr>
        <p:spPr>
          <a:xfrm>
            <a:off x="2600902" y="3184737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5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8" name="object 568"/>
          <p:cNvSpPr/>
          <p:nvPr/>
        </p:nvSpPr>
        <p:spPr>
          <a:xfrm>
            <a:off x="2600902" y="3205547"/>
            <a:ext cx="983615" cy="14604"/>
          </a:xfrm>
          <a:custGeom>
            <a:avLst/>
            <a:gdLst/>
            <a:ahLst/>
            <a:cxnLst/>
            <a:rect l="l" t="t" r="r" b="b"/>
            <a:pathLst>
              <a:path w="983614" h="14605">
                <a:moveTo>
                  <a:pt x="0" y="14063"/>
                </a:moveTo>
                <a:lnTo>
                  <a:pt x="983023" y="14063"/>
                </a:lnTo>
                <a:lnTo>
                  <a:pt x="983023" y="0"/>
                </a:lnTo>
                <a:lnTo>
                  <a:pt x="0" y="0"/>
                </a:lnTo>
                <a:lnTo>
                  <a:pt x="0" y="14063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69" name="object 569"/>
          <p:cNvSpPr/>
          <p:nvPr/>
        </p:nvSpPr>
        <p:spPr>
          <a:xfrm>
            <a:off x="2600902" y="3219538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5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0" name="object 570"/>
          <p:cNvSpPr/>
          <p:nvPr/>
        </p:nvSpPr>
        <p:spPr>
          <a:xfrm>
            <a:off x="2600902" y="3240302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70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9A9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1" name="object 571"/>
          <p:cNvSpPr/>
          <p:nvPr/>
        </p:nvSpPr>
        <p:spPr>
          <a:xfrm>
            <a:off x="2600902" y="3254154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4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9B9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2" name="object 572"/>
          <p:cNvSpPr/>
          <p:nvPr/>
        </p:nvSpPr>
        <p:spPr>
          <a:xfrm>
            <a:off x="2600902" y="3274918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70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3" name="object 573"/>
          <p:cNvSpPr/>
          <p:nvPr/>
        </p:nvSpPr>
        <p:spPr>
          <a:xfrm>
            <a:off x="2600902" y="3288771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4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9C9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4" name="object 574"/>
          <p:cNvSpPr/>
          <p:nvPr/>
        </p:nvSpPr>
        <p:spPr>
          <a:xfrm>
            <a:off x="2600902" y="3309442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70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9D9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5" name="object 575"/>
          <p:cNvSpPr/>
          <p:nvPr/>
        </p:nvSpPr>
        <p:spPr>
          <a:xfrm>
            <a:off x="2600902" y="3323341"/>
            <a:ext cx="983615" cy="21590"/>
          </a:xfrm>
          <a:custGeom>
            <a:avLst/>
            <a:gdLst/>
            <a:ahLst/>
            <a:cxnLst/>
            <a:rect l="l" t="t" r="r" b="b"/>
            <a:pathLst>
              <a:path w="983614" h="21589">
                <a:moveTo>
                  <a:pt x="0" y="20980"/>
                </a:moveTo>
                <a:lnTo>
                  <a:pt x="983023" y="20980"/>
                </a:lnTo>
                <a:lnTo>
                  <a:pt x="983023" y="0"/>
                </a:lnTo>
                <a:lnTo>
                  <a:pt x="0" y="0"/>
                </a:lnTo>
                <a:lnTo>
                  <a:pt x="0" y="20980"/>
                </a:lnTo>
                <a:close/>
              </a:path>
            </a:pathLst>
          </a:custGeom>
          <a:solidFill>
            <a:srgbClr val="FF9E9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6" name="object 576"/>
          <p:cNvSpPr/>
          <p:nvPr/>
        </p:nvSpPr>
        <p:spPr>
          <a:xfrm>
            <a:off x="2600902" y="3344341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4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7" name="object 577"/>
          <p:cNvSpPr/>
          <p:nvPr/>
        </p:nvSpPr>
        <p:spPr>
          <a:xfrm>
            <a:off x="2600902" y="3365013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70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9F9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8" name="object 578"/>
          <p:cNvSpPr/>
          <p:nvPr/>
        </p:nvSpPr>
        <p:spPr>
          <a:xfrm>
            <a:off x="2600902" y="3378865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4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A0A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79" name="object 579"/>
          <p:cNvSpPr/>
          <p:nvPr/>
        </p:nvSpPr>
        <p:spPr>
          <a:xfrm>
            <a:off x="2600902" y="3399629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70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A1A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0" name="object 580"/>
          <p:cNvSpPr/>
          <p:nvPr/>
        </p:nvSpPr>
        <p:spPr>
          <a:xfrm>
            <a:off x="2600902" y="3413482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4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A2A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1" name="object 581"/>
          <p:cNvSpPr/>
          <p:nvPr/>
        </p:nvSpPr>
        <p:spPr>
          <a:xfrm>
            <a:off x="2600902" y="3434245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70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A3A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2" name="object 582"/>
          <p:cNvSpPr/>
          <p:nvPr/>
        </p:nvSpPr>
        <p:spPr>
          <a:xfrm>
            <a:off x="2600902" y="3448053"/>
            <a:ext cx="983615" cy="21590"/>
          </a:xfrm>
          <a:custGeom>
            <a:avLst/>
            <a:gdLst/>
            <a:ahLst/>
            <a:cxnLst/>
            <a:rect l="l" t="t" r="r" b="b"/>
            <a:pathLst>
              <a:path w="983614" h="21589">
                <a:moveTo>
                  <a:pt x="0" y="20979"/>
                </a:moveTo>
                <a:lnTo>
                  <a:pt x="983023" y="20979"/>
                </a:lnTo>
                <a:lnTo>
                  <a:pt x="983023" y="0"/>
                </a:lnTo>
                <a:lnTo>
                  <a:pt x="0" y="0"/>
                </a:lnTo>
                <a:lnTo>
                  <a:pt x="0" y="20979"/>
                </a:lnTo>
                <a:close/>
              </a:path>
            </a:pathLst>
          </a:custGeom>
          <a:solidFill>
            <a:srgbClr val="FFA4A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3" name="object 583"/>
          <p:cNvSpPr/>
          <p:nvPr/>
        </p:nvSpPr>
        <p:spPr>
          <a:xfrm>
            <a:off x="2600902" y="3469046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70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A7A7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4" name="object 584"/>
          <p:cNvSpPr/>
          <p:nvPr/>
        </p:nvSpPr>
        <p:spPr>
          <a:xfrm>
            <a:off x="2600902" y="3482899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4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A8A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5" name="object 585"/>
          <p:cNvSpPr/>
          <p:nvPr/>
        </p:nvSpPr>
        <p:spPr>
          <a:xfrm>
            <a:off x="2600902" y="3503570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70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A9A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6" name="object 586"/>
          <p:cNvSpPr/>
          <p:nvPr/>
        </p:nvSpPr>
        <p:spPr>
          <a:xfrm>
            <a:off x="2600902" y="3517423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4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ABA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7" name="object 587"/>
          <p:cNvSpPr/>
          <p:nvPr/>
        </p:nvSpPr>
        <p:spPr>
          <a:xfrm>
            <a:off x="2600902" y="3538187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70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ACA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8" name="object 588"/>
          <p:cNvSpPr/>
          <p:nvPr/>
        </p:nvSpPr>
        <p:spPr>
          <a:xfrm>
            <a:off x="2600902" y="3552040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4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ADA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89" name="object 589"/>
          <p:cNvSpPr/>
          <p:nvPr/>
        </p:nvSpPr>
        <p:spPr>
          <a:xfrm>
            <a:off x="2600902" y="3572763"/>
            <a:ext cx="983615" cy="21590"/>
          </a:xfrm>
          <a:custGeom>
            <a:avLst/>
            <a:gdLst/>
            <a:ahLst/>
            <a:cxnLst/>
            <a:rect l="l" t="t" r="r" b="b"/>
            <a:pathLst>
              <a:path w="983614" h="21589">
                <a:moveTo>
                  <a:pt x="0" y="20980"/>
                </a:moveTo>
                <a:lnTo>
                  <a:pt x="983023" y="20980"/>
                </a:lnTo>
                <a:lnTo>
                  <a:pt x="983023" y="0"/>
                </a:lnTo>
                <a:lnTo>
                  <a:pt x="0" y="0"/>
                </a:lnTo>
                <a:lnTo>
                  <a:pt x="0" y="20980"/>
                </a:lnTo>
                <a:close/>
              </a:path>
            </a:pathLst>
          </a:custGeom>
          <a:solidFill>
            <a:srgbClr val="FFAFA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0" name="object 590"/>
          <p:cNvSpPr/>
          <p:nvPr/>
        </p:nvSpPr>
        <p:spPr>
          <a:xfrm>
            <a:off x="2600902" y="3593757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70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B0B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1" name="object 591"/>
          <p:cNvSpPr/>
          <p:nvPr/>
        </p:nvSpPr>
        <p:spPr>
          <a:xfrm>
            <a:off x="2600902" y="3607610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4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B3B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2" name="object 592"/>
          <p:cNvSpPr/>
          <p:nvPr/>
        </p:nvSpPr>
        <p:spPr>
          <a:xfrm>
            <a:off x="2600902" y="3628374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70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B5B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3" name="object 593"/>
          <p:cNvSpPr/>
          <p:nvPr/>
        </p:nvSpPr>
        <p:spPr>
          <a:xfrm>
            <a:off x="2600902" y="3642134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4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B6B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4" name="object 594"/>
          <p:cNvSpPr/>
          <p:nvPr/>
        </p:nvSpPr>
        <p:spPr>
          <a:xfrm>
            <a:off x="2600902" y="3662898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70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5" name="object 595"/>
          <p:cNvSpPr/>
          <p:nvPr/>
        </p:nvSpPr>
        <p:spPr>
          <a:xfrm>
            <a:off x="2600902" y="3676751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4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B8B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6" name="object 596"/>
          <p:cNvSpPr/>
          <p:nvPr/>
        </p:nvSpPr>
        <p:spPr>
          <a:xfrm>
            <a:off x="2600902" y="3697468"/>
            <a:ext cx="983615" cy="14604"/>
          </a:xfrm>
          <a:custGeom>
            <a:avLst/>
            <a:gdLst/>
            <a:ahLst/>
            <a:cxnLst/>
            <a:rect l="l" t="t" r="r" b="b"/>
            <a:pathLst>
              <a:path w="983614" h="14604">
                <a:moveTo>
                  <a:pt x="0" y="14063"/>
                </a:moveTo>
                <a:lnTo>
                  <a:pt x="983023" y="14063"/>
                </a:lnTo>
                <a:lnTo>
                  <a:pt x="983023" y="0"/>
                </a:lnTo>
                <a:lnTo>
                  <a:pt x="0" y="0"/>
                </a:lnTo>
                <a:lnTo>
                  <a:pt x="0" y="14063"/>
                </a:lnTo>
                <a:close/>
              </a:path>
            </a:pathLst>
          </a:custGeom>
          <a:solidFill>
            <a:srgbClr val="FFBAB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7" name="object 597"/>
          <p:cNvSpPr/>
          <p:nvPr/>
        </p:nvSpPr>
        <p:spPr>
          <a:xfrm>
            <a:off x="2600902" y="3711552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4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BCB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8" name="object 598"/>
          <p:cNvSpPr/>
          <p:nvPr/>
        </p:nvSpPr>
        <p:spPr>
          <a:xfrm>
            <a:off x="2600902" y="3732315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70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BDB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599" name="object 599"/>
          <p:cNvSpPr/>
          <p:nvPr/>
        </p:nvSpPr>
        <p:spPr>
          <a:xfrm>
            <a:off x="2600902" y="3746168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4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C0C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0" name="object 600"/>
          <p:cNvSpPr/>
          <p:nvPr/>
        </p:nvSpPr>
        <p:spPr>
          <a:xfrm>
            <a:off x="2600902" y="3766938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4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C1C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1" name="object 601"/>
          <p:cNvSpPr/>
          <p:nvPr/>
        </p:nvSpPr>
        <p:spPr>
          <a:xfrm>
            <a:off x="2600902" y="3787609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70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C3C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2" name="object 602"/>
          <p:cNvSpPr/>
          <p:nvPr/>
        </p:nvSpPr>
        <p:spPr>
          <a:xfrm>
            <a:off x="2600902" y="3801462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4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C4C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3" name="object 603"/>
          <p:cNvSpPr/>
          <p:nvPr/>
        </p:nvSpPr>
        <p:spPr>
          <a:xfrm>
            <a:off x="2600902" y="3822271"/>
            <a:ext cx="983615" cy="14604"/>
          </a:xfrm>
          <a:custGeom>
            <a:avLst/>
            <a:gdLst/>
            <a:ahLst/>
            <a:cxnLst/>
            <a:rect l="l" t="t" r="r" b="b"/>
            <a:pathLst>
              <a:path w="983614" h="14604">
                <a:moveTo>
                  <a:pt x="0" y="14063"/>
                </a:moveTo>
                <a:lnTo>
                  <a:pt x="983023" y="14063"/>
                </a:lnTo>
                <a:lnTo>
                  <a:pt x="983023" y="0"/>
                </a:lnTo>
                <a:lnTo>
                  <a:pt x="0" y="0"/>
                </a:lnTo>
                <a:lnTo>
                  <a:pt x="0" y="14063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4" name="object 604"/>
          <p:cNvSpPr/>
          <p:nvPr/>
        </p:nvSpPr>
        <p:spPr>
          <a:xfrm>
            <a:off x="2600902" y="3836263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4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C5C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5" name="object 605"/>
          <p:cNvSpPr/>
          <p:nvPr/>
        </p:nvSpPr>
        <p:spPr>
          <a:xfrm>
            <a:off x="2600902" y="3857026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70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C6C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6" name="object 606"/>
          <p:cNvSpPr/>
          <p:nvPr/>
        </p:nvSpPr>
        <p:spPr>
          <a:xfrm>
            <a:off x="2600902" y="3870879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4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C8C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7" name="object 607"/>
          <p:cNvSpPr/>
          <p:nvPr/>
        </p:nvSpPr>
        <p:spPr>
          <a:xfrm>
            <a:off x="2600902" y="3891642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70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C9C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8" name="object 608"/>
          <p:cNvSpPr/>
          <p:nvPr/>
        </p:nvSpPr>
        <p:spPr>
          <a:xfrm>
            <a:off x="2600902" y="3905495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4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CAC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09" name="object 609"/>
          <p:cNvSpPr/>
          <p:nvPr/>
        </p:nvSpPr>
        <p:spPr>
          <a:xfrm>
            <a:off x="2600902" y="3926166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70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0" name="object 610"/>
          <p:cNvSpPr/>
          <p:nvPr/>
        </p:nvSpPr>
        <p:spPr>
          <a:xfrm>
            <a:off x="2600902" y="3940066"/>
            <a:ext cx="983615" cy="21590"/>
          </a:xfrm>
          <a:custGeom>
            <a:avLst/>
            <a:gdLst/>
            <a:ahLst/>
            <a:cxnLst/>
            <a:rect l="l" t="t" r="r" b="b"/>
            <a:pathLst>
              <a:path w="983614" h="21589">
                <a:moveTo>
                  <a:pt x="0" y="20980"/>
                </a:moveTo>
                <a:lnTo>
                  <a:pt x="983023" y="20980"/>
                </a:lnTo>
                <a:lnTo>
                  <a:pt x="983023" y="0"/>
                </a:lnTo>
                <a:lnTo>
                  <a:pt x="0" y="0"/>
                </a:lnTo>
                <a:lnTo>
                  <a:pt x="0" y="20980"/>
                </a:lnTo>
                <a:close/>
              </a:path>
            </a:pathLst>
          </a:custGeom>
          <a:solidFill>
            <a:srgbClr val="FF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1" name="object 611"/>
          <p:cNvSpPr/>
          <p:nvPr/>
        </p:nvSpPr>
        <p:spPr>
          <a:xfrm>
            <a:off x="2600902" y="3961060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70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2" name="object 612"/>
          <p:cNvSpPr/>
          <p:nvPr/>
        </p:nvSpPr>
        <p:spPr>
          <a:xfrm>
            <a:off x="2600902" y="3974820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4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CEC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3" name="object 613"/>
          <p:cNvSpPr/>
          <p:nvPr/>
        </p:nvSpPr>
        <p:spPr>
          <a:xfrm>
            <a:off x="2600902" y="3995590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4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4" name="object 614"/>
          <p:cNvSpPr/>
          <p:nvPr/>
        </p:nvSpPr>
        <p:spPr>
          <a:xfrm>
            <a:off x="2600902" y="4016354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70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CFC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5" name="object 615"/>
          <p:cNvSpPr/>
          <p:nvPr/>
        </p:nvSpPr>
        <p:spPr>
          <a:xfrm>
            <a:off x="2600902" y="4030207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4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6" name="object 616"/>
          <p:cNvSpPr/>
          <p:nvPr/>
        </p:nvSpPr>
        <p:spPr>
          <a:xfrm>
            <a:off x="2600902" y="4050970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70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D0D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7" name="object 617"/>
          <p:cNvSpPr/>
          <p:nvPr/>
        </p:nvSpPr>
        <p:spPr>
          <a:xfrm>
            <a:off x="2600902" y="4064777"/>
            <a:ext cx="983615" cy="21590"/>
          </a:xfrm>
          <a:custGeom>
            <a:avLst/>
            <a:gdLst/>
            <a:ahLst/>
            <a:cxnLst/>
            <a:rect l="l" t="t" r="r" b="b"/>
            <a:pathLst>
              <a:path w="983614" h="21589">
                <a:moveTo>
                  <a:pt x="0" y="20980"/>
                </a:moveTo>
                <a:lnTo>
                  <a:pt x="983023" y="20980"/>
                </a:lnTo>
                <a:lnTo>
                  <a:pt x="983023" y="0"/>
                </a:lnTo>
                <a:lnTo>
                  <a:pt x="0" y="0"/>
                </a:lnTo>
                <a:lnTo>
                  <a:pt x="0" y="20980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8" name="object 618"/>
          <p:cNvSpPr/>
          <p:nvPr/>
        </p:nvSpPr>
        <p:spPr>
          <a:xfrm>
            <a:off x="2600902" y="4085771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70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19" name="object 619"/>
          <p:cNvSpPr/>
          <p:nvPr/>
        </p:nvSpPr>
        <p:spPr>
          <a:xfrm>
            <a:off x="2600902" y="4099531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4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D1D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0" name="object 620"/>
          <p:cNvSpPr/>
          <p:nvPr/>
        </p:nvSpPr>
        <p:spPr>
          <a:xfrm>
            <a:off x="2600902" y="4120295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70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1" name="object 621"/>
          <p:cNvSpPr/>
          <p:nvPr/>
        </p:nvSpPr>
        <p:spPr>
          <a:xfrm>
            <a:off x="2600902" y="4134148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4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2" name="object 622"/>
          <p:cNvSpPr/>
          <p:nvPr/>
        </p:nvSpPr>
        <p:spPr>
          <a:xfrm>
            <a:off x="2600902" y="4154911"/>
            <a:ext cx="983615" cy="13970"/>
          </a:xfrm>
          <a:custGeom>
            <a:avLst/>
            <a:gdLst/>
            <a:ahLst/>
            <a:cxnLst/>
            <a:rect l="l" t="t" r="r" b="b"/>
            <a:pathLst>
              <a:path w="983614" h="13970">
                <a:moveTo>
                  <a:pt x="0" y="13832"/>
                </a:moveTo>
                <a:lnTo>
                  <a:pt x="983023" y="13832"/>
                </a:lnTo>
                <a:lnTo>
                  <a:pt x="983023" y="0"/>
                </a:lnTo>
                <a:lnTo>
                  <a:pt x="0" y="0"/>
                </a:lnTo>
                <a:lnTo>
                  <a:pt x="0" y="13832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3" name="object 623"/>
          <p:cNvSpPr/>
          <p:nvPr/>
        </p:nvSpPr>
        <p:spPr>
          <a:xfrm>
            <a:off x="2600902" y="4168764"/>
            <a:ext cx="983615" cy="20955"/>
          </a:xfrm>
          <a:custGeom>
            <a:avLst/>
            <a:gdLst/>
            <a:ahLst/>
            <a:cxnLst/>
            <a:rect l="l" t="t" r="r" b="b"/>
            <a:pathLst>
              <a:path w="983614" h="20954">
                <a:moveTo>
                  <a:pt x="0" y="20749"/>
                </a:moveTo>
                <a:lnTo>
                  <a:pt x="983023" y="20749"/>
                </a:lnTo>
                <a:lnTo>
                  <a:pt x="983023" y="0"/>
                </a:lnTo>
                <a:lnTo>
                  <a:pt x="0" y="0"/>
                </a:lnTo>
                <a:lnTo>
                  <a:pt x="0" y="20749"/>
                </a:lnTo>
                <a:close/>
              </a:path>
            </a:pathLst>
          </a:custGeom>
          <a:solidFill>
            <a:srgbClr val="FFD2D2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4" name="object 624"/>
          <p:cNvSpPr txBox="1"/>
          <p:nvPr/>
        </p:nvSpPr>
        <p:spPr>
          <a:xfrm rot="18960000">
            <a:off x="2775242" y="3587904"/>
            <a:ext cx="655204" cy="16637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1310"/>
              </a:lnSpc>
            </a:pPr>
            <a:r>
              <a:rPr dirty="0" sz="1300" spc="-65" b="1">
                <a:solidFill>
                  <a:srgbClr val="042AA3"/>
                </a:solidFill>
                <a:latin typeface="Times New Roman"/>
                <a:cs typeface="Times New Roman"/>
              </a:rPr>
              <a:t>Sup</a:t>
            </a:r>
            <a:r>
              <a:rPr dirty="0" baseline="2136" sz="1950" spc="-97" b="1">
                <a:solidFill>
                  <a:srgbClr val="042AA3"/>
                </a:solidFill>
                <a:latin typeface="Times New Roman"/>
                <a:cs typeface="Times New Roman"/>
              </a:rPr>
              <a:t>pliers</a:t>
            </a:r>
            <a:endParaRPr baseline="2136" sz="1950">
              <a:latin typeface="Times New Roman"/>
              <a:cs typeface="Times New Roman"/>
            </a:endParaRPr>
          </a:p>
        </p:txBody>
      </p:sp>
      <p:sp>
        <p:nvSpPr>
          <p:cNvPr id="625" name="object 625"/>
          <p:cNvSpPr/>
          <p:nvPr/>
        </p:nvSpPr>
        <p:spPr>
          <a:xfrm>
            <a:off x="3763768" y="2228660"/>
            <a:ext cx="48895" cy="139065"/>
          </a:xfrm>
          <a:custGeom>
            <a:avLst/>
            <a:gdLst/>
            <a:ahLst/>
            <a:cxnLst/>
            <a:rect l="l" t="t" r="r" b="b"/>
            <a:pathLst>
              <a:path w="48895" h="139064">
                <a:moveTo>
                  <a:pt x="48683" y="0"/>
                </a:moveTo>
                <a:lnTo>
                  <a:pt x="0" y="48462"/>
                </a:lnTo>
                <a:lnTo>
                  <a:pt x="0" y="138557"/>
                </a:lnTo>
                <a:lnTo>
                  <a:pt x="48683" y="89910"/>
                </a:lnTo>
                <a:lnTo>
                  <a:pt x="48683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6" name="object 626"/>
          <p:cNvSpPr/>
          <p:nvPr/>
        </p:nvSpPr>
        <p:spPr>
          <a:xfrm>
            <a:off x="3763768" y="2072609"/>
            <a:ext cx="879475" cy="0"/>
          </a:xfrm>
          <a:custGeom>
            <a:avLst/>
            <a:gdLst/>
            <a:ahLst/>
            <a:cxnLst/>
            <a:rect l="l" t="t" r="r" b="b"/>
            <a:pathLst>
              <a:path w="879475" h="0">
                <a:moveTo>
                  <a:pt x="0" y="0"/>
                </a:moveTo>
                <a:lnTo>
                  <a:pt x="879269" y="0"/>
                </a:lnTo>
              </a:path>
            </a:pathLst>
          </a:custGeom>
          <a:ln w="48462">
            <a:solidFill>
              <a:srgbClr val="1E79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27" name="object 627"/>
          <p:cNvSpPr/>
          <p:nvPr/>
        </p:nvSpPr>
        <p:spPr>
          <a:xfrm>
            <a:off x="3763768" y="1951360"/>
            <a:ext cx="48895" cy="146050"/>
          </a:xfrm>
          <a:custGeom>
            <a:avLst/>
            <a:gdLst/>
            <a:ahLst/>
            <a:cxnLst/>
            <a:rect l="l" t="t" r="r" b="b"/>
            <a:pathLst>
              <a:path w="48895" h="146050">
                <a:moveTo>
                  <a:pt x="48683" y="0"/>
                </a:moveTo>
                <a:lnTo>
                  <a:pt x="0" y="48647"/>
                </a:lnTo>
                <a:lnTo>
                  <a:pt x="0" y="145480"/>
                </a:lnTo>
                <a:lnTo>
                  <a:pt x="48683" y="97018"/>
                </a:lnTo>
                <a:lnTo>
                  <a:pt x="48683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8" name="object 628"/>
          <p:cNvSpPr/>
          <p:nvPr/>
        </p:nvSpPr>
        <p:spPr>
          <a:xfrm>
            <a:off x="3487029" y="1951360"/>
            <a:ext cx="325755" cy="235585"/>
          </a:xfrm>
          <a:custGeom>
            <a:avLst/>
            <a:gdLst/>
            <a:ahLst/>
            <a:cxnLst/>
            <a:rect l="l" t="t" r="r" b="b"/>
            <a:pathLst>
              <a:path w="325754" h="235585">
                <a:moveTo>
                  <a:pt x="325422" y="0"/>
                </a:moveTo>
                <a:lnTo>
                  <a:pt x="48406" y="187205"/>
                </a:lnTo>
                <a:lnTo>
                  <a:pt x="0" y="235575"/>
                </a:lnTo>
                <a:lnTo>
                  <a:pt x="276738" y="48647"/>
                </a:lnTo>
                <a:lnTo>
                  <a:pt x="325422" y="0"/>
                </a:lnTo>
                <a:close/>
              </a:path>
            </a:pathLst>
          </a:custGeom>
          <a:solidFill>
            <a:srgbClr val="25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29" name="object 629"/>
          <p:cNvSpPr/>
          <p:nvPr/>
        </p:nvSpPr>
        <p:spPr>
          <a:xfrm>
            <a:off x="4594538" y="1951360"/>
            <a:ext cx="325755" cy="235585"/>
          </a:xfrm>
          <a:custGeom>
            <a:avLst/>
            <a:gdLst/>
            <a:ahLst/>
            <a:cxnLst/>
            <a:rect l="l" t="t" r="r" b="b"/>
            <a:pathLst>
              <a:path w="325754" h="235585">
                <a:moveTo>
                  <a:pt x="48498" y="0"/>
                </a:moveTo>
                <a:lnTo>
                  <a:pt x="0" y="48647"/>
                </a:lnTo>
                <a:lnTo>
                  <a:pt x="276738" y="235575"/>
                </a:lnTo>
                <a:lnTo>
                  <a:pt x="325422" y="187205"/>
                </a:lnTo>
                <a:lnTo>
                  <a:pt x="48498" y="0"/>
                </a:lnTo>
                <a:close/>
              </a:path>
            </a:pathLst>
          </a:custGeom>
          <a:solidFill>
            <a:srgbClr val="25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0" name="object 630"/>
          <p:cNvSpPr/>
          <p:nvPr/>
        </p:nvSpPr>
        <p:spPr>
          <a:xfrm>
            <a:off x="3753518" y="2000014"/>
            <a:ext cx="851535" cy="6985"/>
          </a:xfrm>
          <a:custGeom>
            <a:avLst/>
            <a:gdLst/>
            <a:ahLst/>
            <a:cxnLst/>
            <a:rect l="l" t="t" r="r" b="b"/>
            <a:pathLst>
              <a:path w="851535" h="6985">
                <a:moveTo>
                  <a:pt x="10249" y="0"/>
                </a:moveTo>
                <a:lnTo>
                  <a:pt x="0" y="6916"/>
                </a:lnTo>
                <a:lnTo>
                  <a:pt x="10249" y="6916"/>
                </a:lnTo>
                <a:lnTo>
                  <a:pt x="10249" y="0"/>
                </a:lnTo>
                <a:close/>
              </a:path>
              <a:path w="851535" h="6985">
                <a:moveTo>
                  <a:pt x="841030" y="0"/>
                </a:moveTo>
                <a:lnTo>
                  <a:pt x="841020" y="6916"/>
                </a:lnTo>
                <a:lnTo>
                  <a:pt x="851270" y="6916"/>
                </a:lnTo>
                <a:lnTo>
                  <a:pt x="841030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1" name="object 631"/>
          <p:cNvSpPr/>
          <p:nvPr/>
        </p:nvSpPr>
        <p:spPr>
          <a:xfrm>
            <a:off x="3743405" y="2006845"/>
            <a:ext cx="871855" cy="6985"/>
          </a:xfrm>
          <a:custGeom>
            <a:avLst/>
            <a:gdLst/>
            <a:ahLst/>
            <a:cxnLst/>
            <a:rect l="l" t="t" r="r" b="b"/>
            <a:pathLst>
              <a:path w="871854" h="6985">
                <a:moveTo>
                  <a:pt x="20362" y="0"/>
                </a:moveTo>
                <a:lnTo>
                  <a:pt x="10239" y="0"/>
                </a:lnTo>
                <a:lnTo>
                  <a:pt x="0" y="6916"/>
                </a:lnTo>
                <a:lnTo>
                  <a:pt x="20362" y="6916"/>
                </a:lnTo>
                <a:lnTo>
                  <a:pt x="20362" y="0"/>
                </a:lnTo>
                <a:close/>
              </a:path>
              <a:path w="871854" h="6985">
                <a:moveTo>
                  <a:pt x="861256" y="0"/>
                </a:moveTo>
                <a:lnTo>
                  <a:pt x="851133" y="0"/>
                </a:lnTo>
                <a:lnTo>
                  <a:pt x="851133" y="6916"/>
                </a:lnTo>
                <a:lnTo>
                  <a:pt x="871496" y="6916"/>
                </a:lnTo>
                <a:lnTo>
                  <a:pt x="861256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2" name="object 632"/>
          <p:cNvSpPr/>
          <p:nvPr/>
        </p:nvSpPr>
        <p:spPr>
          <a:xfrm>
            <a:off x="3733155" y="2013768"/>
            <a:ext cx="892175" cy="6985"/>
          </a:xfrm>
          <a:custGeom>
            <a:avLst/>
            <a:gdLst/>
            <a:ahLst/>
            <a:cxnLst/>
            <a:rect l="l" t="t" r="r" b="b"/>
            <a:pathLst>
              <a:path w="892175" h="6985">
                <a:moveTo>
                  <a:pt x="30612" y="0"/>
                </a:moveTo>
                <a:lnTo>
                  <a:pt x="10239" y="0"/>
                </a:lnTo>
                <a:lnTo>
                  <a:pt x="0" y="6916"/>
                </a:lnTo>
                <a:lnTo>
                  <a:pt x="30612" y="6916"/>
                </a:lnTo>
                <a:lnTo>
                  <a:pt x="30612" y="0"/>
                </a:lnTo>
                <a:close/>
              </a:path>
              <a:path w="892175" h="6985">
                <a:moveTo>
                  <a:pt x="881755" y="0"/>
                </a:moveTo>
                <a:lnTo>
                  <a:pt x="861383" y="0"/>
                </a:lnTo>
                <a:lnTo>
                  <a:pt x="861383" y="6916"/>
                </a:lnTo>
                <a:lnTo>
                  <a:pt x="891995" y="6916"/>
                </a:lnTo>
                <a:lnTo>
                  <a:pt x="881755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3" name="object 633"/>
          <p:cNvSpPr/>
          <p:nvPr/>
        </p:nvSpPr>
        <p:spPr>
          <a:xfrm>
            <a:off x="3722906" y="2020692"/>
            <a:ext cx="912494" cy="6985"/>
          </a:xfrm>
          <a:custGeom>
            <a:avLst/>
            <a:gdLst/>
            <a:ahLst/>
            <a:cxnLst/>
            <a:rect l="l" t="t" r="r" b="b"/>
            <a:pathLst>
              <a:path w="912495" h="6985">
                <a:moveTo>
                  <a:pt x="40861" y="0"/>
                </a:moveTo>
                <a:lnTo>
                  <a:pt x="10239" y="0"/>
                </a:lnTo>
                <a:lnTo>
                  <a:pt x="0" y="6916"/>
                </a:lnTo>
                <a:lnTo>
                  <a:pt x="40861" y="6916"/>
                </a:lnTo>
                <a:lnTo>
                  <a:pt x="40861" y="0"/>
                </a:lnTo>
                <a:close/>
              </a:path>
              <a:path w="912495" h="6985">
                <a:moveTo>
                  <a:pt x="902255" y="0"/>
                </a:moveTo>
                <a:lnTo>
                  <a:pt x="871632" y="0"/>
                </a:lnTo>
                <a:lnTo>
                  <a:pt x="871632" y="6916"/>
                </a:lnTo>
                <a:lnTo>
                  <a:pt x="912494" y="6916"/>
                </a:lnTo>
                <a:lnTo>
                  <a:pt x="902255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4" name="object 634"/>
          <p:cNvSpPr/>
          <p:nvPr/>
        </p:nvSpPr>
        <p:spPr>
          <a:xfrm>
            <a:off x="3712656" y="2027615"/>
            <a:ext cx="933450" cy="6985"/>
          </a:xfrm>
          <a:custGeom>
            <a:avLst/>
            <a:gdLst/>
            <a:ahLst/>
            <a:cxnLst/>
            <a:rect l="l" t="t" r="r" b="b"/>
            <a:pathLst>
              <a:path w="933450" h="6985">
                <a:moveTo>
                  <a:pt x="51111" y="0"/>
                </a:moveTo>
                <a:lnTo>
                  <a:pt x="10239" y="0"/>
                </a:lnTo>
                <a:lnTo>
                  <a:pt x="0" y="6916"/>
                </a:lnTo>
                <a:lnTo>
                  <a:pt x="51111" y="6916"/>
                </a:lnTo>
                <a:lnTo>
                  <a:pt x="51111" y="0"/>
                </a:lnTo>
                <a:close/>
              </a:path>
              <a:path w="933450" h="6985">
                <a:moveTo>
                  <a:pt x="922754" y="0"/>
                </a:moveTo>
                <a:lnTo>
                  <a:pt x="881882" y="0"/>
                </a:lnTo>
                <a:lnTo>
                  <a:pt x="881882" y="6916"/>
                </a:lnTo>
                <a:lnTo>
                  <a:pt x="932993" y="6916"/>
                </a:lnTo>
                <a:lnTo>
                  <a:pt x="922754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5" name="object 635"/>
          <p:cNvSpPr/>
          <p:nvPr/>
        </p:nvSpPr>
        <p:spPr>
          <a:xfrm>
            <a:off x="3702407" y="2034538"/>
            <a:ext cx="953769" cy="6985"/>
          </a:xfrm>
          <a:custGeom>
            <a:avLst/>
            <a:gdLst/>
            <a:ahLst/>
            <a:cxnLst/>
            <a:rect l="l" t="t" r="r" b="b"/>
            <a:pathLst>
              <a:path w="953770" h="6985">
                <a:moveTo>
                  <a:pt x="61361" y="0"/>
                </a:moveTo>
                <a:lnTo>
                  <a:pt x="10239" y="0"/>
                </a:lnTo>
                <a:lnTo>
                  <a:pt x="0" y="6916"/>
                </a:lnTo>
                <a:lnTo>
                  <a:pt x="61361" y="6916"/>
                </a:lnTo>
                <a:lnTo>
                  <a:pt x="61361" y="0"/>
                </a:lnTo>
                <a:close/>
              </a:path>
              <a:path w="953770" h="6985">
                <a:moveTo>
                  <a:pt x="943253" y="0"/>
                </a:moveTo>
                <a:lnTo>
                  <a:pt x="892131" y="0"/>
                </a:lnTo>
                <a:lnTo>
                  <a:pt x="892131" y="6916"/>
                </a:lnTo>
                <a:lnTo>
                  <a:pt x="953492" y="6916"/>
                </a:lnTo>
                <a:lnTo>
                  <a:pt x="943253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6" name="object 636"/>
          <p:cNvSpPr/>
          <p:nvPr/>
        </p:nvSpPr>
        <p:spPr>
          <a:xfrm>
            <a:off x="3692157" y="2041462"/>
            <a:ext cx="71755" cy="6985"/>
          </a:xfrm>
          <a:custGeom>
            <a:avLst/>
            <a:gdLst/>
            <a:ahLst/>
            <a:cxnLst/>
            <a:rect l="l" t="t" r="r" b="b"/>
            <a:pathLst>
              <a:path w="71754" h="6985">
                <a:moveTo>
                  <a:pt x="71610" y="0"/>
                </a:moveTo>
                <a:lnTo>
                  <a:pt x="10239" y="0"/>
                </a:lnTo>
                <a:lnTo>
                  <a:pt x="0" y="6916"/>
                </a:lnTo>
                <a:lnTo>
                  <a:pt x="71610" y="6916"/>
                </a:lnTo>
                <a:lnTo>
                  <a:pt x="71610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7" name="object 637"/>
          <p:cNvSpPr/>
          <p:nvPr/>
        </p:nvSpPr>
        <p:spPr>
          <a:xfrm>
            <a:off x="4594538" y="2041462"/>
            <a:ext cx="71755" cy="6985"/>
          </a:xfrm>
          <a:custGeom>
            <a:avLst/>
            <a:gdLst/>
            <a:ahLst/>
            <a:cxnLst/>
            <a:rect l="l" t="t" r="r" b="b"/>
            <a:pathLst>
              <a:path w="71754" h="6985">
                <a:moveTo>
                  <a:pt x="61371" y="0"/>
                </a:moveTo>
                <a:lnTo>
                  <a:pt x="0" y="0"/>
                </a:lnTo>
                <a:lnTo>
                  <a:pt x="0" y="6916"/>
                </a:lnTo>
                <a:lnTo>
                  <a:pt x="71610" y="6916"/>
                </a:lnTo>
                <a:lnTo>
                  <a:pt x="61371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8" name="object 638"/>
          <p:cNvSpPr/>
          <p:nvPr/>
        </p:nvSpPr>
        <p:spPr>
          <a:xfrm>
            <a:off x="3681907" y="2048385"/>
            <a:ext cx="81915" cy="6985"/>
          </a:xfrm>
          <a:custGeom>
            <a:avLst/>
            <a:gdLst/>
            <a:ahLst/>
            <a:cxnLst/>
            <a:rect l="l" t="t" r="r" b="b"/>
            <a:pathLst>
              <a:path w="81914" h="6985">
                <a:moveTo>
                  <a:pt x="81860" y="0"/>
                </a:moveTo>
                <a:lnTo>
                  <a:pt x="10239" y="0"/>
                </a:lnTo>
                <a:lnTo>
                  <a:pt x="0" y="6916"/>
                </a:lnTo>
                <a:lnTo>
                  <a:pt x="81860" y="6916"/>
                </a:lnTo>
                <a:lnTo>
                  <a:pt x="81860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39" name="object 639"/>
          <p:cNvSpPr/>
          <p:nvPr/>
        </p:nvSpPr>
        <p:spPr>
          <a:xfrm>
            <a:off x="4594538" y="2048385"/>
            <a:ext cx="81915" cy="6985"/>
          </a:xfrm>
          <a:custGeom>
            <a:avLst/>
            <a:gdLst/>
            <a:ahLst/>
            <a:cxnLst/>
            <a:rect l="l" t="t" r="r" b="b"/>
            <a:pathLst>
              <a:path w="81914" h="6985">
                <a:moveTo>
                  <a:pt x="71620" y="0"/>
                </a:moveTo>
                <a:lnTo>
                  <a:pt x="0" y="0"/>
                </a:lnTo>
                <a:lnTo>
                  <a:pt x="0" y="6916"/>
                </a:lnTo>
                <a:lnTo>
                  <a:pt x="81860" y="6916"/>
                </a:lnTo>
                <a:lnTo>
                  <a:pt x="71620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40" name="object 640"/>
          <p:cNvSpPr/>
          <p:nvPr/>
        </p:nvSpPr>
        <p:spPr>
          <a:xfrm>
            <a:off x="3671658" y="2058766"/>
            <a:ext cx="92710" cy="0"/>
          </a:xfrm>
          <a:custGeom>
            <a:avLst/>
            <a:gdLst/>
            <a:ahLst/>
            <a:cxnLst/>
            <a:rect l="l" t="t" r="r" b="b"/>
            <a:pathLst>
              <a:path w="92710" h="0">
                <a:moveTo>
                  <a:pt x="0" y="0"/>
                </a:moveTo>
                <a:lnTo>
                  <a:pt x="92109" y="0"/>
                </a:lnTo>
              </a:path>
            </a:pathLst>
          </a:custGeom>
          <a:ln w="6916">
            <a:solidFill>
              <a:srgbClr val="39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1" name="object 641"/>
          <p:cNvSpPr/>
          <p:nvPr/>
        </p:nvSpPr>
        <p:spPr>
          <a:xfrm>
            <a:off x="4594538" y="2058766"/>
            <a:ext cx="92710" cy="0"/>
          </a:xfrm>
          <a:custGeom>
            <a:avLst/>
            <a:gdLst/>
            <a:ahLst/>
            <a:cxnLst/>
            <a:rect l="l" t="t" r="r" b="b"/>
            <a:pathLst>
              <a:path w="92710" h="0">
                <a:moveTo>
                  <a:pt x="0" y="0"/>
                </a:moveTo>
                <a:lnTo>
                  <a:pt x="92109" y="0"/>
                </a:lnTo>
              </a:path>
            </a:pathLst>
          </a:custGeom>
          <a:ln w="6916">
            <a:solidFill>
              <a:srgbClr val="39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2" name="object 642"/>
          <p:cNvSpPr/>
          <p:nvPr/>
        </p:nvSpPr>
        <p:spPr>
          <a:xfrm>
            <a:off x="3661408" y="2065689"/>
            <a:ext cx="102870" cy="0"/>
          </a:xfrm>
          <a:custGeom>
            <a:avLst/>
            <a:gdLst/>
            <a:ahLst/>
            <a:cxnLst/>
            <a:rect l="l" t="t" r="r" b="b"/>
            <a:pathLst>
              <a:path w="102870" h="0">
                <a:moveTo>
                  <a:pt x="0" y="0"/>
                </a:moveTo>
                <a:lnTo>
                  <a:pt x="102359" y="0"/>
                </a:lnTo>
              </a:path>
            </a:pathLst>
          </a:custGeom>
          <a:ln w="6916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3" name="object 643"/>
          <p:cNvSpPr/>
          <p:nvPr/>
        </p:nvSpPr>
        <p:spPr>
          <a:xfrm>
            <a:off x="4594538" y="2065690"/>
            <a:ext cx="102870" cy="0"/>
          </a:xfrm>
          <a:custGeom>
            <a:avLst/>
            <a:gdLst/>
            <a:ahLst/>
            <a:cxnLst/>
            <a:rect l="l" t="t" r="r" b="b"/>
            <a:pathLst>
              <a:path w="102870" h="0">
                <a:moveTo>
                  <a:pt x="0" y="0"/>
                </a:moveTo>
                <a:lnTo>
                  <a:pt x="102359" y="0"/>
                </a:lnTo>
              </a:path>
            </a:pathLst>
          </a:custGeom>
          <a:ln w="6916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4" name="object 644"/>
          <p:cNvSpPr/>
          <p:nvPr/>
        </p:nvSpPr>
        <p:spPr>
          <a:xfrm>
            <a:off x="3651159" y="2072613"/>
            <a:ext cx="113030" cy="0"/>
          </a:xfrm>
          <a:custGeom>
            <a:avLst/>
            <a:gdLst/>
            <a:ahLst/>
            <a:cxnLst/>
            <a:rect l="l" t="t" r="r" b="b"/>
            <a:pathLst>
              <a:path w="113029" h="0">
                <a:moveTo>
                  <a:pt x="0" y="0"/>
                </a:moveTo>
                <a:lnTo>
                  <a:pt x="112608" y="0"/>
                </a:lnTo>
              </a:path>
            </a:pathLst>
          </a:custGeom>
          <a:ln w="6916">
            <a:solidFill>
              <a:srgbClr val="3C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5" name="object 645"/>
          <p:cNvSpPr/>
          <p:nvPr/>
        </p:nvSpPr>
        <p:spPr>
          <a:xfrm>
            <a:off x="4594538" y="2072613"/>
            <a:ext cx="113030" cy="0"/>
          </a:xfrm>
          <a:custGeom>
            <a:avLst/>
            <a:gdLst/>
            <a:ahLst/>
            <a:cxnLst/>
            <a:rect l="l" t="t" r="r" b="b"/>
            <a:pathLst>
              <a:path w="113029" h="0">
                <a:moveTo>
                  <a:pt x="0" y="0"/>
                </a:moveTo>
                <a:lnTo>
                  <a:pt x="112608" y="0"/>
                </a:lnTo>
              </a:path>
            </a:pathLst>
          </a:custGeom>
          <a:ln w="6916">
            <a:solidFill>
              <a:srgbClr val="3C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6" name="object 646"/>
          <p:cNvSpPr/>
          <p:nvPr/>
        </p:nvSpPr>
        <p:spPr>
          <a:xfrm>
            <a:off x="3640909" y="2079536"/>
            <a:ext cx="123189" cy="0"/>
          </a:xfrm>
          <a:custGeom>
            <a:avLst/>
            <a:gdLst/>
            <a:ahLst/>
            <a:cxnLst/>
            <a:rect l="l" t="t" r="r" b="b"/>
            <a:pathLst>
              <a:path w="123189" h="0">
                <a:moveTo>
                  <a:pt x="0" y="0"/>
                </a:moveTo>
                <a:lnTo>
                  <a:pt x="122858" y="0"/>
                </a:lnTo>
              </a:path>
            </a:pathLst>
          </a:custGeom>
          <a:ln w="6916">
            <a:solidFill>
              <a:srgbClr val="3E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7" name="object 647"/>
          <p:cNvSpPr/>
          <p:nvPr/>
        </p:nvSpPr>
        <p:spPr>
          <a:xfrm>
            <a:off x="4594538" y="2079536"/>
            <a:ext cx="123189" cy="0"/>
          </a:xfrm>
          <a:custGeom>
            <a:avLst/>
            <a:gdLst/>
            <a:ahLst/>
            <a:cxnLst/>
            <a:rect l="l" t="t" r="r" b="b"/>
            <a:pathLst>
              <a:path w="123189" h="0">
                <a:moveTo>
                  <a:pt x="0" y="0"/>
                </a:moveTo>
                <a:lnTo>
                  <a:pt x="122858" y="0"/>
                </a:lnTo>
              </a:path>
            </a:pathLst>
          </a:custGeom>
          <a:ln w="6916">
            <a:solidFill>
              <a:srgbClr val="3E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8" name="object 648"/>
          <p:cNvSpPr/>
          <p:nvPr/>
        </p:nvSpPr>
        <p:spPr>
          <a:xfrm>
            <a:off x="3630660" y="2086459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 h="0">
                <a:moveTo>
                  <a:pt x="0" y="0"/>
                </a:moveTo>
                <a:lnTo>
                  <a:pt x="133108" y="0"/>
                </a:lnTo>
              </a:path>
            </a:pathLst>
          </a:custGeom>
          <a:ln w="6916">
            <a:solidFill>
              <a:srgbClr val="40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49" name="object 649"/>
          <p:cNvSpPr/>
          <p:nvPr/>
        </p:nvSpPr>
        <p:spPr>
          <a:xfrm>
            <a:off x="4594538" y="2086459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 h="0">
                <a:moveTo>
                  <a:pt x="0" y="0"/>
                </a:moveTo>
                <a:lnTo>
                  <a:pt x="133108" y="0"/>
                </a:lnTo>
              </a:path>
            </a:pathLst>
          </a:custGeom>
          <a:ln w="6916">
            <a:solidFill>
              <a:srgbClr val="40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0" name="object 650"/>
          <p:cNvSpPr/>
          <p:nvPr/>
        </p:nvSpPr>
        <p:spPr>
          <a:xfrm>
            <a:off x="3625401" y="2093469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366" y="0"/>
                </a:lnTo>
              </a:path>
            </a:pathLst>
          </a:custGeom>
          <a:ln w="7609">
            <a:solidFill>
              <a:srgbClr val="42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1" name="object 651"/>
          <p:cNvSpPr/>
          <p:nvPr/>
        </p:nvSpPr>
        <p:spPr>
          <a:xfrm>
            <a:off x="4594538" y="2093469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366" y="0"/>
                </a:lnTo>
              </a:path>
            </a:pathLst>
          </a:custGeom>
          <a:ln w="7609">
            <a:solidFill>
              <a:srgbClr val="42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2" name="object 652"/>
          <p:cNvSpPr/>
          <p:nvPr/>
        </p:nvSpPr>
        <p:spPr>
          <a:xfrm>
            <a:off x="3610161" y="2100306"/>
            <a:ext cx="1138555" cy="0"/>
          </a:xfrm>
          <a:custGeom>
            <a:avLst/>
            <a:gdLst/>
            <a:ahLst/>
            <a:cxnLst/>
            <a:rect l="l" t="t" r="r" b="b"/>
            <a:pathLst>
              <a:path w="1138554" h="0">
                <a:moveTo>
                  <a:pt x="0" y="0"/>
                </a:moveTo>
                <a:lnTo>
                  <a:pt x="1137985" y="0"/>
                </a:lnTo>
              </a:path>
            </a:pathLst>
          </a:custGeom>
          <a:ln w="6916">
            <a:solidFill>
              <a:srgbClr val="44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3" name="object 653"/>
          <p:cNvSpPr/>
          <p:nvPr/>
        </p:nvSpPr>
        <p:spPr>
          <a:xfrm>
            <a:off x="3599638" y="2107299"/>
            <a:ext cx="1159510" cy="0"/>
          </a:xfrm>
          <a:custGeom>
            <a:avLst/>
            <a:gdLst/>
            <a:ahLst/>
            <a:cxnLst/>
            <a:rect l="l" t="t" r="r" b="b"/>
            <a:pathLst>
              <a:path w="1159510" h="0">
                <a:moveTo>
                  <a:pt x="0" y="0"/>
                </a:moveTo>
                <a:lnTo>
                  <a:pt x="1159030" y="0"/>
                </a:lnTo>
              </a:path>
            </a:pathLst>
          </a:custGeom>
          <a:ln w="7147">
            <a:solidFill>
              <a:srgbClr val="46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4" name="object 654"/>
          <p:cNvSpPr/>
          <p:nvPr/>
        </p:nvSpPr>
        <p:spPr>
          <a:xfrm>
            <a:off x="3589388" y="2114337"/>
            <a:ext cx="1179830" cy="0"/>
          </a:xfrm>
          <a:custGeom>
            <a:avLst/>
            <a:gdLst/>
            <a:ahLst/>
            <a:cxnLst/>
            <a:rect l="l" t="t" r="r" b="b"/>
            <a:pathLst>
              <a:path w="1179829" h="0">
                <a:moveTo>
                  <a:pt x="0" y="0"/>
                </a:moveTo>
                <a:lnTo>
                  <a:pt x="1179530" y="0"/>
                </a:lnTo>
              </a:path>
            </a:pathLst>
          </a:custGeom>
          <a:ln w="6916">
            <a:solidFill>
              <a:srgbClr val="47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5" name="object 655"/>
          <p:cNvSpPr/>
          <p:nvPr/>
        </p:nvSpPr>
        <p:spPr>
          <a:xfrm>
            <a:off x="3579138" y="2121260"/>
            <a:ext cx="1200150" cy="0"/>
          </a:xfrm>
          <a:custGeom>
            <a:avLst/>
            <a:gdLst/>
            <a:ahLst/>
            <a:cxnLst/>
            <a:rect l="l" t="t" r="r" b="b"/>
            <a:pathLst>
              <a:path w="1200150" h="0">
                <a:moveTo>
                  <a:pt x="0" y="0"/>
                </a:moveTo>
                <a:lnTo>
                  <a:pt x="1200029" y="0"/>
                </a:lnTo>
              </a:path>
            </a:pathLst>
          </a:custGeom>
          <a:ln w="6916">
            <a:solidFill>
              <a:srgbClr val="49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6" name="object 656"/>
          <p:cNvSpPr/>
          <p:nvPr/>
        </p:nvSpPr>
        <p:spPr>
          <a:xfrm>
            <a:off x="3568889" y="2128184"/>
            <a:ext cx="1221105" cy="0"/>
          </a:xfrm>
          <a:custGeom>
            <a:avLst/>
            <a:gdLst/>
            <a:ahLst/>
            <a:cxnLst/>
            <a:rect l="l" t="t" r="r" b="b"/>
            <a:pathLst>
              <a:path w="1221104" h="0">
                <a:moveTo>
                  <a:pt x="0" y="0"/>
                </a:moveTo>
                <a:lnTo>
                  <a:pt x="1220528" y="0"/>
                </a:lnTo>
              </a:path>
            </a:pathLst>
          </a:custGeom>
          <a:ln w="6916">
            <a:solidFill>
              <a:srgbClr val="4B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7" name="object 657"/>
          <p:cNvSpPr/>
          <p:nvPr/>
        </p:nvSpPr>
        <p:spPr>
          <a:xfrm>
            <a:off x="3558639" y="2135107"/>
            <a:ext cx="1241425" cy="0"/>
          </a:xfrm>
          <a:custGeom>
            <a:avLst/>
            <a:gdLst/>
            <a:ahLst/>
            <a:cxnLst/>
            <a:rect l="l" t="t" r="r" b="b"/>
            <a:pathLst>
              <a:path w="1241425" h="0">
                <a:moveTo>
                  <a:pt x="0" y="0"/>
                </a:moveTo>
                <a:lnTo>
                  <a:pt x="1241027" y="0"/>
                </a:lnTo>
              </a:path>
            </a:pathLst>
          </a:custGeom>
          <a:ln w="6916">
            <a:solidFill>
              <a:srgbClr val="4ED1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8" name="object 658"/>
          <p:cNvSpPr/>
          <p:nvPr/>
        </p:nvSpPr>
        <p:spPr>
          <a:xfrm>
            <a:off x="3548390" y="2142030"/>
            <a:ext cx="1261745" cy="0"/>
          </a:xfrm>
          <a:custGeom>
            <a:avLst/>
            <a:gdLst/>
            <a:ahLst/>
            <a:cxnLst/>
            <a:rect l="l" t="t" r="r" b="b"/>
            <a:pathLst>
              <a:path w="1261745" h="0">
                <a:moveTo>
                  <a:pt x="0" y="0"/>
                </a:moveTo>
                <a:lnTo>
                  <a:pt x="1261526" y="0"/>
                </a:lnTo>
              </a:path>
            </a:pathLst>
          </a:custGeom>
          <a:ln w="6916">
            <a:solidFill>
              <a:srgbClr val="51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59" name="object 659"/>
          <p:cNvSpPr/>
          <p:nvPr/>
        </p:nvSpPr>
        <p:spPr>
          <a:xfrm>
            <a:off x="3538277" y="2148861"/>
            <a:ext cx="1282065" cy="0"/>
          </a:xfrm>
          <a:custGeom>
            <a:avLst/>
            <a:gdLst/>
            <a:ahLst/>
            <a:cxnLst/>
            <a:rect l="l" t="t" r="r" b="b"/>
            <a:pathLst>
              <a:path w="1282064" h="0">
                <a:moveTo>
                  <a:pt x="0" y="0"/>
                </a:moveTo>
                <a:lnTo>
                  <a:pt x="1281752" y="0"/>
                </a:lnTo>
              </a:path>
            </a:pathLst>
          </a:custGeom>
          <a:ln w="6916">
            <a:solidFill>
              <a:srgbClr val="52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0" name="object 660"/>
          <p:cNvSpPr/>
          <p:nvPr/>
        </p:nvSpPr>
        <p:spPr>
          <a:xfrm>
            <a:off x="3528027" y="2155784"/>
            <a:ext cx="1302385" cy="0"/>
          </a:xfrm>
          <a:custGeom>
            <a:avLst/>
            <a:gdLst/>
            <a:ahLst/>
            <a:cxnLst/>
            <a:rect l="l" t="t" r="r" b="b"/>
            <a:pathLst>
              <a:path w="1302385" h="0">
                <a:moveTo>
                  <a:pt x="0" y="0"/>
                </a:moveTo>
                <a:lnTo>
                  <a:pt x="1302251" y="0"/>
                </a:lnTo>
              </a:path>
            </a:pathLst>
          </a:custGeom>
          <a:ln w="6916">
            <a:solidFill>
              <a:srgbClr val="54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1" name="object 661"/>
          <p:cNvSpPr/>
          <p:nvPr/>
        </p:nvSpPr>
        <p:spPr>
          <a:xfrm>
            <a:off x="3517778" y="2162708"/>
            <a:ext cx="1323340" cy="0"/>
          </a:xfrm>
          <a:custGeom>
            <a:avLst/>
            <a:gdLst/>
            <a:ahLst/>
            <a:cxnLst/>
            <a:rect l="l" t="t" r="r" b="b"/>
            <a:pathLst>
              <a:path w="1323339" h="0">
                <a:moveTo>
                  <a:pt x="0" y="0"/>
                </a:moveTo>
                <a:lnTo>
                  <a:pt x="1322750" y="0"/>
                </a:lnTo>
              </a:path>
            </a:pathLst>
          </a:custGeom>
          <a:ln w="6916">
            <a:solidFill>
              <a:srgbClr val="56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2" name="object 662"/>
          <p:cNvSpPr/>
          <p:nvPr/>
        </p:nvSpPr>
        <p:spPr>
          <a:xfrm>
            <a:off x="3507528" y="2169631"/>
            <a:ext cx="1343660" cy="0"/>
          </a:xfrm>
          <a:custGeom>
            <a:avLst/>
            <a:gdLst/>
            <a:ahLst/>
            <a:cxnLst/>
            <a:rect l="l" t="t" r="r" b="b"/>
            <a:pathLst>
              <a:path w="1343660" h="0">
                <a:moveTo>
                  <a:pt x="0" y="0"/>
                </a:moveTo>
                <a:lnTo>
                  <a:pt x="1343249" y="0"/>
                </a:lnTo>
              </a:path>
            </a:pathLst>
          </a:custGeom>
          <a:ln w="6916">
            <a:solidFill>
              <a:srgbClr val="5AD3D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3" name="object 663"/>
          <p:cNvSpPr/>
          <p:nvPr/>
        </p:nvSpPr>
        <p:spPr>
          <a:xfrm>
            <a:off x="3497279" y="2176554"/>
            <a:ext cx="1363980" cy="0"/>
          </a:xfrm>
          <a:custGeom>
            <a:avLst/>
            <a:gdLst/>
            <a:ahLst/>
            <a:cxnLst/>
            <a:rect l="l" t="t" r="r" b="b"/>
            <a:pathLst>
              <a:path w="1363979" h="0">
                <a:moveTo>
                  <a:pt x="0" y="0"/>
                </a:moveTo>
                <a:lnTo>
                  <a:pt x="1363749" y="0"/>
                </a:lnTo>
              </a:path>
            </a:pathLst>
          </a:custGeom>
          <a:ln w="6916">
            <a:solidFill>
              <a:srgbClr val="5CD3D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4" name="object 664"/>
          <p:cNvSpPr/>
          <p:nvPr/>
        </p:nvSpPr>
        <p:spPr>
          <a:xfrm>
            <a:off x="3487029" y="2183477"/>
            <a:ext cx="1384300" cy="0"/>
          </a:xfrm>
          <a:custGeom>
            <a:avLst/>
            <a:gdLst/>
            <a:ahLst/>
            <a:cxnLst/>
            <a:rect l="l" t="t" r="r" b="b"/>
            <a:pathLst>
              <a:path w="1384300" h="0">
                <a:moveTo>
                  <a:pt x="0" y="0"/>
                </a:moveTo>
                <a:lnTo>
                  <a:pt x="1384247" y="0"/>
                </a:lnTo>
              </a:path>
            </a:pathLst>
          </a:custGeom>
          <a:ln w="6916">
            <a:solidFill>
              <a:srgbClr val="5E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5" name="object 665"/>
          <p:cNvSpPr/>
          <p:nvPr/>
        </p:nvSpPr>
        <p:spPr>
          <a:xfrm>
            <a:off x="3487040" y="2190401"/>
            <a:ext cx="1384300" cy="0"/>
          </a:xfrm>
          <a:custGeom>
            <a:avLst/>
            <a:gdLst/>
            <a:ahLst/>
            <a:cxnLst/>
            <a:rect l="l" t="t" r="r" b="b"/>
            <a:pathLst>
              <a:path w="1384300" h="0">
                <a:moveTo>
                  <a:pt x="0" y="0"/>
                </a:moveTo>
                <a:lnTo>
                  <a:pt x="1384226" y="0"/>
                </a:lnTo>
              </a:path>
            </a:pathLst>
          </a:custGeom>
          <a:ln w="6916">
            <a:solidFill>
              <a:srgbClr val="5FD5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6" name="object 666"/>
          <p:cNvSpPr/>
          <p:nvPr/>
        </p:nvSpPr>
        <p:spPr>
          <a:xfrm>
            <a:off x="3497667" y="2197324"/>
            <a:ext cx="1363345" cy="0"/>
          </a:xfrm>
          <a:custGeom>
            <a:avLst/>
            <a:gdLst/>
            <a:ahLst/>
            <a:cxnLst/>
            <a:rect l="l" t="t" r="r" b="b"/>
            <a:pathLst>
              <a:path w="1363345" h="0">
                <a:moveTo>
                  <a:pt x="0" y="0"/>
                </a:moveTo>
                <a:lnTo>
                  <a:pt x="1362971" y="0"/>
                </a:lnTo>
              </a:path>
            </a:pathLst>
          </a:custGeom>
          <a:ln w="6916">
            <a:solidFill>
              <a:srgbClr val="61D5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7" name="object 667"/>
          <p:cNvSpPr/>
          <p:nvPr/>
        </p:nvSpPr>
        <p:spPr>
          <a:xfrm>
            <a:off x="3508295" y="2204247"/>
            <a:ext cx="1341755" cy="0"/>
          </a:xfrm>
          <a:custGeom>
            <a:avLst/>
            <a:gdLst/>
            <a:ahLst/>
            <a:cxnLst/>
            <a:rect l="l" t="t" r="r" b="b"/>
            <a:pathLst>
              <a:path w="1341754" h="0">
                <a:moveTo>
                  <a:pt x="0" y="0"/>
                </a:moveTo>
                <a:lnTo>
                  <a:pt x="1341716" y="0"/>
                </a:lnTo>
              </a:path>
            </a:pathLst>
          </a:custGeom>
          <a:ln w="6916">
            <a:solidFill>
              <a:srgbClr val="63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8" name="object 668"/>
          <p:cNvSpPr/>
          <p:nvPr/>
        </p:nvSpPr>
        <p:spPr>
          <a:xfrm>
            <a:off x="3518922" y="2211171"/>
            <a:ext cx="1320800" cy="0"/>
          </a:xfrm>
          <a:custGeom>
            <a:avLst/>
            <a:gdLst/>
            <a:ahLst/>
            <a:cxnLst/>
            <a:rect l="l" t="t" r="r" b="b"/>
            <a:pathLst>
              <a:path w="1320800" h="0">
                <a:moveTo>
                  <a:pt x="0" y="0"/>
                </a:moveTo>
                <a:lnTo>
                  <a:pt x="1320461" y="0"/>
                </a:lnTo>
              </a:path>
            </a:pathLst>
          </a:custGeom>
          <a:ln w="6916">
            <a:solidFill>
              <a:srgbClr val="66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69" name="object 669"/>
          <p:cNvSpPr/>
          <p:nvPr/>
        </p:nvSpPr>
        <p:spPr>
          <a:xfrm>
            <a:off x="3529550" y="2218094"/>
            <a:ext cx="1299210" cy="0"/>
          </a:xfrm>
          <a:custGeom>
            <a:avLst/>
            <a:gdLst/>
            <a:ahLst/>
            <a:cxnLst/>
            <a:rect l="l" t="t" r="r" b="b"/>
            <a:pathLst>
              <a:path w="1299210" h="0">
                <a:moveTo>
                  <a:pt x="0" y="0"/>
                </a:moveTo>
                <a:lnTo>
                  <a:pt x="1299206" y="0"/>
                </a:lnTo>
              </a:path>
            </a:pathLst>
          </a:custGeom>
          <a:ln w="6916">
            <a:solidFill>
              <a:srgbClr val="68D7D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0" name="object 670"/>
          <p:cNvSpPr/>
          <p:nvPr/>
        </p:nvSpPr>
        <p:spPr>
          <a:xfrm>
            <a:off x="3540107" y="2225086"/>
            <a:ext cx="1278255" cy="0"/>
          </a:xfrm>
          <a:custGeom>
            <a:avLst/>
            <a:gdLst/>
            <a:ahLst/>
            <a:cxnLst/>
            <a:rect l="l" t="t" r="r" b="b"/>
            <a:pathLst>
              <a:path w="1278254" h="0">
                <a:moveTo>
                  <a:pt x="0" y="0"/>
                </a:moveTo>
                <a:lnTo>
                  <a:pt x="1278092" y="0"/>
                </a:lnTo>
              </a:path>
            </a:pathLst>
          </a:custGeom>
          <a:ln w="7147">
            <a:solidFill>
              <a:srgbClr val="6AD7D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1" name="object 671"/>
          <p:cNvSpPr/>
          <p:nvPr/>
        </p:nvSpPr>
        <p:spPr>
          <a:xfrm>
            <a:off x="3551088" y="2232125"/>
            <a:ext cx="1256665" cy="0"/>
          </a:xfrm>
          <a:custGeom>
            <a:avLst/>
            <a:gdLst/>
            <a:ahLst/>
            <a:cxnLst/>
            <a:rect l="l" t="t" r="r" b="b"/>
            <a:pathLst>
              <a:path w="1256664" h="0">
                <a:moveTo>
                  <a:pt x="0" y="0"/>
                </a:moveTo>
                <a:lnTo>
                  <a:pt x="1256130" y="0"/>
                </a:lnTo>
              </a:path>
            </a:pathLst>
          </a:custGeom>
          <a:ln w="6916">
            <a:solidFill>
              <a:srgbClr val="6B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2" name="object 672"/>
          <p:cNvSpPr/>
          <p:nvPr/>
        </p:nvSpPr>
        <p:spPr>
          <a:xfrm>
            <a:off x="3561715" y="2239048"/>
            <a:ext cx="1235075" cy="0"/>
          </a:xfrm>
          <a:custGeom>
            <a:avLst/>
            <a:gdLst/>
            <a:ahLst/>
            <a:cxnLst/>
            <a:rect l="l" t="t" r="r" b="b"/>
            <a:pathLst>
              <a:path w="1235075" h="0">
                <a:moveTo>
                  <a:pt x="0" y="0"/>
                </a:moveTo>
                <a:lnTo>
                  <a:pt x="1234875" y="0"/>
                </a:lnTo>
              </a:path>
            </a:pathLst>
          </a:custGeom>
          <a:ln w="6916">
            <a:solidFill>
              <a:srgbClr val="6C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3" name="object 673"/>
          <p:cNvSpPr/>
          <p:nvPr/>
        </p:nvSpPr>
        <p:spPr>
          <a:xfrm>
            <a:off x="3572343" y="2245972"/>
            <a:ext cx="1214120" cy="0"/>
          </a:xfrm>
          <a:custGeom>
            <a:avLst/>
            <a:gdLst/>
            <a:ahLst/>
            <a:cxnLst/>
            <a:rect l="l" t="t" r="r" b="b"/>
            <a:pathLst>
              <a:path w="1214120" h="0">
                <a:moveTo>
                  <a:pt x="0" y="0"/>
                </a:moveTo>
                <a:lnTo>
                  <a:pt x="1213620" y="0"/>
                </a:lnTo>
              </a:path>
            </a:pathLst>
          </a:custGeom>
          <a:ln w="6916">
            <a:solidFill>
              <a:srgbClr val="6E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4" name="object 674"/>
          <p:cNvSpPr/>
          <p:nvPr/>
        </p:nvSpPr>
        <p:spPr>
          <a:xfrm>
            <a:off x="3582970" y="2252895"/>
            <a:ext cx="1192530" cy="0"/>
          </a:xfrm>
          <a:custGeom>
            <a:avLst/>
            <a:gdLst/>
            <a:ahLst/>
            <a:cxnLst/>
            <a:rect l="l" t="t" r="r" b="b"/>
            <a:pathLst>
              <a:path w="1192529" h="0">
                <a:moveTo>
                  <a:pt x="0" y="0"/>
                </a:moveTo>
                <a:lnTo>
                  <a:pt x="1192365" y="0"/>
                </a:lnTo>
              </a:path>
            </a:pathLst>
          </a:custGeom>
          <a:ln w="6916">
            <a:solidFill>
              <a:srgbClr val="6F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5" name="object 675"/>
          <p:cNvSpPr/>
          <p:nvPr/>
        </p:nvSpPr>
        <p:spPr>
          <a:xfrm>
            <a:off x="3593598" y="2259818"/>
            <a:ext cx="1171575" cy="0"/>
          </a:xfrm>
          <a:custGeom>
            <a:avLst/>
            <a:gdLst/>
            <a:ahLst/>
            <a:cxnLst/>
            <a:rect l="l" t="t" r="r" b="b"/>
            <a:pathLst>
              <a:path w="1171575" h="0">
                <a:moveTo>
                  <a:pt x="0" y="0"/>
                </a:moveTo>
                <a:lnTo>
                  <a:pt x="1171110" y="0"/>
                </a:lnTo>
              </a:path>
            </a:pathLst>
          </a:custGeom>
          <a:ln w="6916">
            <a:solidFill>
              <a:srgbClr val="70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6" name="object 676"/>
          <p:cNvSpPr/>
          <p:nvPr/>
        </p:nvSpPr>
        <p:spPr>
          <a:xfrm>
            <a:off x="3604225" y="2266741"/>
            <a:ext cx="1149985" cy="0"/>
          </a:xfrm>
          <a:custGeom>
            <a:avLst/>
            <a:gdLst/>
            <a:ahLst/>
            <a:cxnLst/>
            <a:rect l="l" t="t" r="r" b="b"/>
            <a:pathLst>
              <a:path w="1149985" h="0">
                <a:moveTo>
                  <a:pt x="0" y="0"/>
                </a:moveTo>
                <a:lnTo>
                  <a:pt x="1149856" y="0"/>
                </a:lnTo>
              </a:path>
            </a:pathLst>
          </a:custGeom>
          <a:ln w="6916">
            <a:solidFill>
              <a:srgbClr val="73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7" name="object 677"/>
          <p:cNvSpPr/>
          <p:nvPr/>
        </p:nvSpPr>
        <p:spPr>
          <a:xfrm>
            <a:off x="3614852" y="2270206"/>
            <a:ext cx="1129030" cy="6985"/>
          </a:xfrm>
          <a:custGeom>
            <a:avLst/>
            <a:gdLst/>
            <a:ahLst/>
            <a:cxnLst/>
            <a:rect l="l" t="t" r="r" b="b"/>
            <a:pathLst>
              <a:path w="1129029" h="6985">
                <a:moveTo>
                  <a:pt x="1128601" y="0"/>
                </a:moveTo>
                <a:lnTo>
                  <a:pt x="0" y="0"/>
                </a:lnTo>
                <a:lnTo>
                  <a:pt x="10617" y="6916"/>
                </a:lnTo>
                <a:lnTo>
                  <a:pt x="979685" y="6916"/>
                </a:lnTo>
                <a:lnTo>
                  <a:pt x="148915" y="6916"/>
                </a:lnTo>
                <a:lnTo>
                  <a:pt x="1117984" y="6916"/>
                </a:lnTo>
                <a:lnTo>
                  <a:pt x="1128601" y="0"/>
                </a:lnTo>
                <a:close/>
              </a:path>
              <a:path w="1129029" h="6985">
                <a:moveTo>
                  <a:pt x="1117984" y="6916"/>
                </a:moveTo>
                <a:lnTo>
                  <a:pt x="979685" y="6916"/>
                </a:lnTo>
                <a:lnTo>
                  <a:pt x="1117984" y="6916"/>
                </a:lnTo>
                <a:close/>
              </a:path>
            </a:pathLst>
          </a:custGeom>
          <a:solidFill>
            <a:srgbClr val="74DCD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78" name="object 678"/>
          <p:cNvSpPr/>
          <p:nvPr/>
        </p:nvSpPr>
        <p:spPr>
          <a:xfrm>
            <a:off x="4594538" y="2280588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287" y="0"/>
                </a:lnTo>
              </a:path>
            </a:pathLst>
          </a:custGeom>
          <a:ln w="6916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79" name="object 679"/>
          <p:cNvSpPr/>
          <p:nvPr/>
        </p:nvSpPr>
        <p:spPr>
          <a:xfrm>
            <a:off x="3625480" y="2280588"/>
            <a:ext cx="138430" cy="0"/>
          </a:xfrm>
          <a:custGeom>
            <a:avLst/>
            <a:gdLst/>
            <a:ahLst/>
            <a:cxnLst/>
            <a:rect l="l" t="t" r="r" b="b"/>
            <a:pathLst>
              <a:path w="138429" h="0">
                <a:moveTo>
                  <a:pt x="0" y="0"/>
                </a:moveTo>
                <a:lnTo>
                  <a:pt x="138287" y="0"/>
                </a:lnTo>
              </a:path>
            </a:pathLst>
          </a:custGeom>
          <a:ln w="6916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0" name="object 680"/>
          <p:cNvSpPr/>
          <p:nvPr/>
        </p:nvSpPr>
        <p:spPr>
          <a:xfrm>
            <a:off x="4594538" y="2287511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660" y="0"/>
                </a:lnTo>
              </a:path>
            </a:pathLst>
          </a:custGeom>
          <a:ln w="6916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1" name="object 681"/>
          <p:cNvSpPr/>
          <p:nvPr/>
        </p:nvSpPr>
        <p:spPr>
          <a:xfrm>
            <a:off x="3636107" y="2287511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660" y="0"/>
                </a:lnTo>
              </a:path>
            </a:pathLst>
          </a:custGeom>
          <a:ln w="6916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2" name="object 682"/>
          <p:cNvSpPr/>
          <p:nvPr/>
        </p:nvSpPr>
        <p:spPr>
          <a:xfrm>
            <a:off x="4594538" y="2294342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174" y="0"/>
                </a:lnTo>
              </a:path>
            </a:pathLst>
          </a:custGeom>
          <a:ln w="6916">
            <a:solidFill>
              <a:srgbClr val="77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3" name="object 683"/>
          <p:cNvSpPr/>
          <p:nvPr/>
        </p:nvSpPr>
        <p:spPr>
          <a:xfrm>
            <a:off x="3646593" y="2294342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174" y="0"/>
                </a:lnTo>
              </a:path>
            </a:pathLst>
          </a:custGeom>
          <a:ln w="6916">
            <a:solidFill>
              <a:srgbClr val="77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4" name="object 684"/>
          <p:cNvSpPr/>
          <p:nvPr/>
        </p:nvSpPr>
        <p:spPr>
          <a:xfrm>
            <a:off x="4594538" y="2301265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546" y="0"/>
                </a:lnTo>
              </a:path>
            </a:pathLst>
          </a:custGeom>
          <a:ln w="6916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5" name="object 685"/>
          <p:cNvSpPr/>
          <p:nvPr/>
        </p:nvSpPr>
        <p:spPr>
          <a:xfrm>
            <a:off x="3657221" y="2301265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546" y="0"/>
                </a:lnTo>
              </a:path>
            </a:pathLst>
          </a:custGeom>
          <a:ln w="6916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6" name="object 686"/>
          <p:cNvSpPr/>
          <p:nvPr/>
        </p:nvSpPr>
        <p:spPr>
          <a:xfrm>
            <a:off x="4594538" y="2308188"/>
            <a:ext cx="96520" cy="0"/>
          </a:xfrm>
          <a:custGeom>
            <a:avLst/>
            <a:gdLst/>
            <a:ahLst/>
            <a:cxnLst/>
            <a:rect l="l" t="t" r="r" b="b"/>
            <a:pathLst>
              <a:path w="96520" h="0">
                <a:moveTo>
                  <a:pt x="0" y="0"/>
                </a:moveTo>
                <a:lnTo>
                  <a:pt x="95919" y="0"/>
                </a:lnTo>
              </a:path>
            </a:pathLst>
          </a:custGeom>
          <a:ln w="6916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7" name="object 687"/>
          <p:cNvSpPr/>
          <p:nvPr/>
        </p:nvSpPr>
        <p:spPr>
          <a:xfrm>
            <a:off x="3667848" y="2308188"/>
            <a:ext cx="96520" cy="0"/>
          </a:xfrm>
          <a:custGeom>
            <a:avLst/>
            <a:gdLst/>
            <a:ahLst/>
            <a:cxnLst/>
            <a:rect l="l" t="t" r="r" b="b"/>
            <a:pathLst>
              <a:path w="96520" h="0">
                <a:moveTo>
                  <a:pt x="0" y="0"/>
                </a:moveTo>
                <a:lnTo>
                  <a:pt x="95919" y="0"/>
                </a:lnTo>
              </a:path>
            </a:pathLst>
          </a:custGeom>
          <a:ln w="6916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88" name="object 688"/>
          <p:cNvSpPr/>
          <p:nvPr/>
        </p:nvSpPr>
        <p:spPr>
          <a:xfrm>
            <a:off x="4594538" y="2311654"/>
            <a:ext cx="85725" cy="6985"/>
          </a:xfrm>
          <a:custGeom>
            <a:avLst/>
            <a:gdLst/>
            <a:ahLst/>
            <a:cxnLst/>
            <a:rect l="l" t="t" r="r" b="b"/>
            <a:pathLst>
              <a:path w="85725" h="6985">
                <a:moveTo>
                  <a:pt x="85292" y="0"/>
                </a:moveTo>
                <a:lnTo>
                  <a:pt x="0" y="0"/>
                </a:lnTo>
                <a:lnTo>
                  <a:pt x="0" y="6916"/>
                </a:lnTo>
                <a:lnTo>
                  <a:pt x="74675" y="6916"/>
                </a:lnTo>
                <a:lnTo>
                  <a:pt x="85292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89" name="object 689"/>
          <p:cNvSpPr/>
          <p:nvPr/>
        </p:nvSpPr>
        <p:spPr>
          <a:xfrm>
            <a:off x="3678476" y="2311654"/>
            <a:ext cx="85725" cy="6985"/>
          </a:xfrm>
          <a:custGeom>
            <a:avLst/>
            <a:gdLst/>
            <a:ahLst/>
            <a:cxnLst/>
            <a:rect l="l" t="t" r="r" b="b"/>
            <a:pathLst>
              <a:path w="85725" h="6985">
                <a:moveTo>
                  <a:pt x="85292" y="0"/>
                </a:moveTo>
                <a:lnTo>
                  <a:pt x="0" y="0"/>
                </a:lnTo>
                <a:lnTo>
                  <a:pt x="10616" y="6916"/>
                </a:lnTo>
                <a:lnTo>
                  <a:pt x="85292" y="6916"/>
                </a:lnTo>
                <a:lnTo>
                  <a:pt x="85292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0" name="object 690"/>
          <p:cNvSpPr/>
          <p:nvPr/>
        </p:nvSpPr>
        <p:spPr>
          <a:xfrm>
            <a:off x="4594538" y="2318577"/>
            <a:ext cx="74930" cy="6985"/>
          </a:xfrm>
          <a:custGeom>
            <a:avLst/>
            <a:gdLst/>
            <a:ahLst/>
            <a:cxnLst/>
            <a:rect l="l" t="t" r="r" b="b"/>
            <a:pathLst>
              <a:path w="74929" h="6985">
                <a:moveTo>
                  <a:pt x="74664" y="0"/>
                </a:moveTo>
                <a:lnTo>
                  <a:pt x="0" y="0"/>
                </a:lnTo>
                <a:lnTo>
                  <a:pt x="0" y="6916"/>
                </a:lnTo>
                <a:lnTo>
                  <a:pt x="64047" y="6916"/>
                </a:lnTo>
                <a:lnTo>
                  <a:pt x="74664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1" name="object 691"/>
          <p:cNvSpPr/>
          <p:nvPr/>
        </p:nvSpPr>
        <p:spPr>
          <a:xfrm>
            <a:off x="3689103" y="2318577"/>
            <a:ext cx="74930" cy="6985"/>
          </a:xfrm>
          <a:custGeom>
            <a:avLst/>
            <a:gdLst/>
            <a:ahLst/>
            <a:cxnLst/>
            <a:rect l="l" t="t" r="r" b="b"/>
            <a:pathLst>
              <a:path w="74929" h="6985">
                <a:moveTo>
                  <a:pt x="74664" y="0"/>
                </a:moveTo>
                <a:lnTo>
                  <a:pt x="0" y="0"/>
                </a:lnTo>
                <a:lnTo>
                  <a:pt x="10617" y="6916"/>
                </a:lnTo>
                <a:lnTo>
                  <a:pt x="74664" y="6916"/>
                </a:lnTo>
                <a:lnTo>
                  <a:pt x="74664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2" name="object 692"/>
          <p:cNvSpPr/>
          <p:nvPr/>
        </p:nvSpPr>
        <p:spPr>
          <a:xfrm>
            <a:off x="3699730" y="2325500"/>
            <a:ext cx="958850" cy="6985"/>
          </a:xfrm>
          <a:custGeom>
            <a:avLst/>
            <a:gdLst/>
            <a:ahLst/>
            <a:cxnLst/>
            <a:rect l="l" t="t" r="r" b="b"/>
            <a:pathLst>
              <a:path w="958850" h="6985">
                <a:moveTo>
                  <a:pt x="958845" y="0"/>
                </a:moveTo>
                <a:lnTo>
                  <a:pt x="894808" y="0"/>
                </a:lnTo>
                <a:lnTo>
                  <a:pt x="894808" y="6916"/>
                </a:lnTo>
                <a:lnTo>
                  <a:pt x="948228" y="6916"/>
                </a:lnTo>
                <a:lnTo>
                  <a:pt x="958845" y="0"/>
                </a:lnTo>
                <a:close/>
              </a:path>
              <a:path w="958850" h="6985">
                <a:moveTo>
                  <a:pt x="64037" y="0"/>
                </a:moveTo>
                <a:lnTo>
                  <a:pt x="0" y="0"/>
                </a:lnTo>
                <a:lnTo>
                  <a:pt x="10617" y="6916"/>
                </a:lnTo>
                <a:lnTo>
                  <a:pt x="64037" y="6916"/>
                </a:lnTo>
                <a:lnTo>
                  <a:pt x="64037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3" name="object 693"/>
          <p:cNvSpPr/>
          <p:nvPr/>
        </p:nvSpPr>
        <p:spPr>
          <a:xfrm>
            <a:off x="3710358" y="2332423"/>
            <a:ext cx="937894" cy="6985"/>
          </a:xfrm>
          <a:custGeom>
            <a:avLst/>
            <a:gdLst/>
            <a:ahLst/>
            <a:cxnLst/>
            <a:rect l="l" t="t" r="r" b="b"/>
            <a:pathLst>
              <a:path w="937895" h="6985">
                <a:moveTo>
                  <a:pt x="937590" y="0"/>
                </a:moveTo>
                <a:lnTo>
                  <a:pt x="884180" y="0"/>
                </a:lnTo>
                <a:lnTo>
                  <a:pt x="884180" y="6916"/>
                </a:lnTo>
                <a:lnTo>
                  <a:pt x="926973" y="6916"/>
                </a:lnTo>
                <a:lnTo>
                  <a:pt x="937590" y="0"/>
                </a:lnTo>
                <a:close/>
              </a:path>
              <a:path w="937895" h="6985">
                <a:moveTo>
                  <a:pt x="53409" y="0"/>
                </a:moveTo>
                <a:lnTo>
                  <a:pt x="0" y="0"/>
                </a:lnTo>
                <a:lnTo>
                  <a:pt x="10616" y="6916"/>
                </a:lnTo>
                <a:lnTo>
                  <a:pt x="53409" y="6916"/>
                </a:lnTo>
                <a:lnTo>
                  <a:pt x="53409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4" name="object 694"/>
          <p:cNvSpPr/>
          <p:nvPr/>
        </p:nvSpPr>
        <p:spPr>
          <a:xfrm>
            <a:off x="3720985" y="2339347"/>
            <a:ext cx="916940" cy="6985"/>
          </a:xfrm>
          <a:custGeom>
            <a:avLst/>
            <a:gdLst/>
            <a:ahLst/>
            <a:cxnLst/>
            <a:rect l="l" t="t" r="r" b="b"/>
            <a:pathLst>
              <a:path w="916939" h="6985">
                <a:moveTo>
                  <a:pt x="916335" y="0"/>
                </a:moveTo>
                <a:lnTo>
                  <a:pt x="873553" y="0"/>
                </a:lnTo>
                <a:lnTo>
                  <a:pt x="873553" y="6916"/>
                </a:lnTo>
                <a:lnTo>
                  <a:pt x="905718" y="6916"/>
                </a:lnTo>
                <a:lnTo>
                  <a:pt x="916335" y="0"/>
                </a:lnTo>
                <a:close/>
              </a:path>
              <a:path w="916939" h="6985">
                <a:moveTo>
                  <a:pt x="42782" y="0"/>
                </a:moveTo>
                <a:lnTo>
                  <a:pt x="0" y="0"/>
                </a:lnTo>
                <a:lnTo>
                  <a:pt x="10617" y="6916"/>
                </a:lnTo>
                <a:lnTo>
                  <a:pt x="42782" y="6916"/>
                </a:lnTo>
                <a:lnTo>
                  <a:pt x="42782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5" name="object 695"/>
          <p:cNvSpPr/>
          <p:nvPr/>
        </p:nvSpPr>
        <p:spPr>
          <a:xfrm>
            <a:off x="3731542" y="2346224"/>
            <a:ext cx="895350" cy="7620"/>
          </a:xfrm>
          <a:custGeom>
            <a:avLst/>
            <a:gdLst/>
            <a:ahLst/>
            <a:cxnLst/>
            <a:rect l="l" t="t" r="r" b="b"/>
            <a:pathLst>
              <a:path w="895350" h="7619">
                <a:moveTo>
                  <a:pt x="895221" y="0"/>
                </a:moveTo>
                <a:lnTo>
                  <a:pt x="862996" y="0"/>
                </a:lnTo>
                <a:lnTo>
                  <a:pt x="862996" y="7146"/>
                </a:lnTo>
                <a:lnTo>
                  <a:pt x="884250" y="7146"/>
                </a:lnTo>
                <a:lnTo>
                  <a:pt x="895221" y="0"/>
                </a:lnTo>
                <a:close/>
              </a:path>
              <a:path w="895350" h="7619">
                <a:moveTo>
                  <a:pt x="32225" y="0"/>
                </a:moveTo>
                <a:lnTo>
                  <a:pt x="0" y="0"/>
                </a:lnTo>
                <a:lnTo>
                  <a:pt x="10970" y="7146"/>
                </a:lnTo>
                <a:lnTo>
                  <a:pt x="32225" y="7146"/>
                </a:lnTo>
                <a:lnTo>
                  <a:pt x="32225" y="0"/>
                </a:lnTo>
                <a:close/>
              </a:path>
            </a:pathLst>
          </a:custGeom>
          <a:solidFill>
            <a:srgbClr val="7B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6" name="object 696"/>
          <p:cNvSpPr/>
          <p:nvPr/>
        </p:nvSpPr>
        <p:spPr>
          <a:xfrm>
            <a:off x="3742523" y="2353378"/>
            <a:ext cx="873760" cy="6985"/>
          </a:xfrm>
          <a:custGeom>
            <a:avLst/>
            <a:gdLst/>
            <a:ahLst/>
            <a:cxnLst/>
            <a:rect l="l" t="t" r="r" b="b"/>
            <a:pathLst>
              <a:path w="873760" h="6985">
                <a:moveTo>
                  <a:pt x="873259" y="0"/>
                </a:moveTo>
                <a:lnTo>
                  <a:pt x="852015" y="0"/>
                </a:lnTo>
                <a:lnTo>
                  <a:pt x="852015" y="6916"/>
                </a:lnTo>
                <a:lnTo>
                  <a:pt x="862642" y="6916"/>
                </a:lnTo>
                <a:lnTo>
                  <a:pt x="873259" y="0"/>
                </a:lnTo>
                <a:close/>
              </a:path>
              <a:path w="873760" h="6985">
                <a:moveTo>
                  <a:pt x="21244" y="0"/>
                </a:moveTo>
                <a:lnTo>
                  <a:pt x="0" y="0"/>
                </a:lnTo>
                <a:lnTo>
                  <a:pt x="10617" y="6916"/>
                </a:lnTo>
                <a:lnTo>
                  <a:pt x="21244" y="6916"/>
                </a:lnTo>
                <a:lnTo>
                  <a:pt x="21244" y="0"/>
                </a:lnTo>
                <a:close/>
              </a:path>
            </a:pathLst>
          </a:custGeom>
          <a:solidFill>
            <a:srgbClr val="7B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7" name="object 697"/>
          <p:cNvSpPr/>
          <p:nvPr/>
        </p:nvSpPr>
        <p:spPr>
          <a:xfrm>
            <a:off x="3753151" y="2360301"/>
            <a:ext cx="852169" cy="6985"/>
          </a:xfrm>
          <a:custGeom>
            <a:avLst/>
            <a:gdLst/>
            <a:ahLst/>
            <a:cxnLst/>
            <a:rect l="l" t="t" r="r" b="b"/>
            <a:pathLst>
              <a:path w="852170" h="6985">
                <a:moveTo>
                  <a:pt x="852004" y="0"/>
                </a:moveTo>
                <a:lnTo>
                  <a:pt x="841387" y="0"/>
                </a:lnTo>
                <a:lnTo>
                  <a:pt x="841387" y="6916"/>
                </a:lnTo>
                <a:lnTo>
                  <a:pt x="852004" y="0"/>
                </a:lnTo>
                <a:close/>
              </a:path>
              <a:path w="852170" h="6985">
                <a:moveTo>
                  <a:pt x="10616" y="0"/>
                </a:moveTo>
                <a:lnTo>
                  <a:pt x="0" y="0"/>
                </a:lnTo>
                <a:lnTo>
                  <a:pt x="10616" y="6916"/>
                </a:lnTo>
                <a:lnTo>
                  <a:pt x="10616" y="0"/>
                </a:lnTo>
                <a:close/>
              </a:path>
            </a:pathLst>
          </a:custGeom>
          <a:solidFill>
            <a:srgbClr val="7B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8" name="object 698"/>
          <p:cNvSpPr/>
          <p:nvPr/>
        </p:nvSpPr>
        <p:spPr>
          <a:xfrm>
            <a:off x="3763768" y="3753071"/>
            <a:ext cx="48895" cy="139065"/>
          </a:xfrm>
          <a:custGeom>
            <a:avLst/>
            <a:gdLst/>
            <a:ahLst/>
            <a:cxnLst/>
            <a:rect l="l" t="t" r="r" b="b"/>
            <a:pathLst>
              <a:path w="48895" h="139064">
                <a:moveTo>
                  <a:pt x="48683" y="0"/>
                </a:moveTo>
                <a:lnTo>
                  <a:pt x="0" y="48370"/>
                </a:lnTo>
                <a:lnTo>
                  <a:pt x="0" y="138557"/>
                </a:lnTo>
                <a:lnTo>
                  <a:pt x="48683" y="90094"/>
                </a:lnTo>
                <a:lnTo>
                  <a:pt x="48683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99" name="object 699"/>
          <p:cNvSpPr/>
          <p:nvPr/>
        </p:nvSpPr>
        <p:spPr>
          <a:xfrm>
            <a:off x="3763768" y="3597113"/>
            <a:ext cx="893444" cy="0"/>
          </a:xfrm>
          <a:custGeom>
            <a:avLst/>
            <a:gdLst/>
            <a:ahLst/>
            <a:cxnLst/>
            <a:rect l="l" t="t" r="r" b="b"/>
            <a:pathLst>
              <a:path w="893445" h="0">
                <a:moveTo>
                  <a:pt x="0" y="0"/>
                </a:moveTo>
                <a:lnTo>
                  <a:pt x="893060" y="0"/>
                </a:lnTo>
              </a:path>
            </a:pathLst>
          </a:custGeom>
          <a:ln w="48647">
            <a:solidFill>
              <a:srgbClr val="1E797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00" name="object 700"/>
          <p:cNvSpPr/>
          <p:nvPr/>
        </p:nvSpPr>
        <p:spPr>
          <a:xfrm>
            <a:off x="3763768" y="3475956"/>
            <a:ext cx="48895" cy="146050"/>
          </a:xfrm>
          <a:custGeom>
            <a:avLst/>
            <a:gdLst/>
            <a:ahLst/>
            <a:cxnLst/>
            <a:rect l="l" t="t" r="r" b="b"/>
            <a:pathLst>
              <a:path w="48895" h="146050">
                <a:moveTo>
                  <a:pt x="48683" y="0"/>
                </a:moveTo>
                <a:lnTo>
                  <a:pt x="0" y="48370"/>
                </a:lnTo>
                <a:lnTo>
                  <a:pt x="0" y="145480"/>
                </a:lnTo>
                <a:lnTo>
                  <a:pt x="48683" y="96833"/>
                </a:lnTo>
                <a:lnTo>
                  <a:pt x="48683" y="0"/>
                </a:lnTo>
                <a:close/>
              </a:path>
            </a:pathLst>
          </a:custGeom>
          <a:solidFill>
            <a:srgbClr val="2CB4B4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1" name="object 701"/>
          <p:cNvSpPr/>
          <p:nvPr/>
        </p:nvSpPr>
        <p:spPr>
          <a:xfrm>
            <a:off x="3487029" y="3475956"/>
            <a:ext cx="325755" cy="235585"/>
          </a:xfrm>
          <a:custGeom>
            <a:avLst/>
            <a:gdLst/>
            <a:ahLst/>
            <a:cxnLst/>
            <a:rect l="l" t="t" r="r" b="b"/>
            <a:pathLst>
              <a:path w="325754" h="235585">
                <a:moveTo>
                  <a:pt x="325422" y="0"/>
                </a:moveTo>
                <a:lnTo>
                  <a:pt x="48406" y="186928"/>
                </a:lnTo>
                <a:lnTo>
                  <a:pt x="0" y="235575"/>
                </a:lnTo>
                <a:lnTo>
                  <a:pt x="276738" y="48370"/>
                </a:lnTo>
                <a:lnTo>
                  <a:pt x="325422" y="0"/>
                </a:lnTo>
                <a:close/>
              </a:path>
            </a:pathLst>
          </a:custGeom>
          <a:solidFill>
            <a:srgbClr val="25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2" name="object 702"/>
          <p:cNvSpPr/>
          <p:nvPr/>
        </p:nvSpPr>
        <p:spPr>
          <a:xfrm>
            <a:off x="4608422" y="3475956"/>
            <a:ext cx="325755" cy="235585"/>
          </a:xfrm>
          <a:custGeom>
            <a:avLst/>
            <a:gdLst/>
            <a:ahLst/>
            <a:cxnLst/>
            <a:rect l="l" t="t" r="r" b="b"/>
            <a:pathLst>
              <a:path w="325754" h="235585">
                <a:moveTo>
                  <a:pt x="48406" y="0"/>
                </a:moveTo>
                <a:lnTo>
                  <a:pt x="0" y="48370"/>
                </a:lnTo>
                <a:lnTo>
                  <a:pt x="276738" y="235575"/>
                </a:lnTo>
                <a:lnTo>
                  <a:pt x="325329" y="186928"/>
                </a:lnTo>
                <a:lnTo>
                  <a:pt x="48406" y="0"/>
                </a:lnTo>
                <a:close/>
              </a:path>
            </a:pathLst>
          </a:custGeom>
          <a:solidFill>
            <a:srgbClr val="259999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3" name="object 703"/>
          <p:cNvSpPr/>
          <p:nvPr/>
        </p:nvSpPr>
        <p:spPr>
          <a:xfrm>
            <a:off x="3753533" y="3524333"/>
            <a:ext cx="865505" cy="6985"/>
          </a:xfrm>
          <a:custGeom>
            <a:avLst/>
            <a:gdLst/>
            <a:ahLst/>
            <a:cxnLst/>
            <a:rect l="l" t="t" r="r" b="b"/>
            <a:pathLst>
              <a:path w="865504" h="6985">
                <a:moveTo>
                  <a:pt x="10234" y="0"/>
                </a:moveTo>
                <a:lnTo>
                  <a:pt x="0" y="6916"/>
                </a:lnTo>
                <a:lnTo>
                  <a:pt x="10234" y="6916"/>
                </a:lnTo>
                <a:lnTo>
                  <a:pt x="10234" y="0"/>
                </a:lnTo>
                <a:close/>
              </a:path>
              <a:path w="865504" h="6985">
                <a:moveTo>
                  <a:pt x="854898" y="0"/>
                </a:moveTo>
                <a:lnTo>
                  <a:pt x="854888" y="6916"/>
                </a:lnTo>
                <a:lnTo>
                  <a:pt x="865123" y="6916"/>
                </a:lnTo>
                <a:lnTo>
                  <a:pt x="854898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4" name="object 704"/>
          <p:cNvSpPr/>
          <p:nvPr/>
        </p:nvSpPr>
        <p:spPr>
          <a:xfrm>
            <a:off x="3743299" y="3531256"/>
            <a:ext cx="885825" cy="6985"/>
          </a:xfrm>
          <a:custGeom>
            <a:avLst/>
            <a:gdLst/>
            <a:ahLst/>
            <a:cxnLst/>
            <a:rect l="l" t="t" r="r" b="b"/>
            <a:pathLst>
              <a:path w="885825" h="6985">
                <a:moveTo>
                  <a:pt x="20469" y="0"/>
                </a:moveTo>
                <a:lnTo>
                  <a:pt x="10224" y="0"/>
                </a:lnTo>
                <a:lnTo>
                  <a:pt x="0" y="6916"/>
                </a:lnTo>
                <a:lnTo>
                  <a:pt x="20469" y="6916"/>
                </a:lnTo>
                <a:lnTo>
                  <a:pt x="20469" y="0"/>
                </a:lnTo>
                <a:close/>
              </a:path>
              <a:path w="885825" h="6985">
                <a:moveTo>
                  <a:pt x="875367" y="0"/>
                </a:moveTo>
                <a:lnTo>
                  <a:pt x="865122" y="0"/>
                </a:lnTo>
                <a:lnTo>
                  <a:pt x="865122" y="6916"/>
                </a:lnTo>
                <a:lnTo>
                  <a:pt x="885592" y="6916"/>
                </a:lnTo>
                <a:lnTo>
                  <a:pt x="875367" y="0"/>
                </a:lnTo>
                <a:close/>
              </a:path>
            </a:pathLst>
          </a:custGeom>
          <a:solidFill>
            <a:srgbClr val="33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5" name="object 705"/>
          <p:cNvSpPr/>
          <p:nvPr/>
        </p:nvSpPr>
        <p:spPr>
          <a:xfrm>
            <a:off x="3733064" y="3538180"/>
            <a:ext cx="906144" cy="6985"/>
          </a:xfrm>
          <a:custGeom>
            <a:avLst/>
            <a:gdLst/>
            <a:ahLst/>
            <a:cxnLst/>
            <a:rect l="l" t="t" r="r" b="b"/>
            <a:pathLst>
              <a:path w="906145" h="6985">
                <a:moveTo>
                  <a:pt x="30703" y="0"/>
                </a:moveTo>
                <a:lnTo>
                  <a:pt x="10224" y="0"/>
                </a:lnTo>
                <a:lnTo>
                  <a:pt x="0" y="6916"/>
                </a:lnTo>
                <a:lnTo>
                  <a:pt x="30703" y="6916"/>
                </a:lnTo>
                <a:lnTo>
                  <a:pt x="30703" y="0"/>
                </a:lnTo>
                <a:close/>
              </a:path>
              <a:path w="906145" h="6985">
                <a:moveTo>
                  <a:pt x="895836" y="0"/>
                </a:moveTo>
                <a:lnTo>
                  <a:pt x="875357" y="0"/>
                </a:lnTo>
                <a:lnTo>
                  <a:pt x="875357" y="6916"/>
                </a:lnTo>
                <a:lnTo>
                  <a:pt x="906060" y="6916"/>
                </a:lnTo>
                <a:lnTo>
                  <a:pt x="895836" y="0"/>
                </a:lnTo>
                <a:close/>
              </a:path>
            </a:pathLst>
          </a:custGeom>
          <a:solidFill>
            <a:srgbClr val="34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6" name="object 706"/>
          <p:cNvSpPr/>
          <p:nvPr/>
        </p:nvSpPr>
        <p:spPr>
          <a:xfrm>
            <a:off x="3722830" y="3545103"/>
            <a:ext cx="927100" cy="6985"/>
          </a:xfrm>
          <a:custGeom>
            <a:avLst/>
            <a:gdLst/>
            <a:ahLst/>
            <a:cxnLst/>
            <a:rect l="l" t="t" r="r" b="b"/>
            <a:pathLst>
              <a:path w="927100" h="6985">
                <a:moveTo>
                  <a:pt x="40937" y="0"/>
                </a:moveTo>
                <a:lnTo>
                  <a:pt x="10224" y="0"/>
                </a:lnTo>
                <a:lnTo>
                  <a:pt x="0" y="6916"/>
                </a:lnTo>
                <a:lnTo>
                  <a:pt x="40937" y="6916"/>
                </a:lnTo>
                <a:lnTo>
                  <a:pt x="40937" y="0"/>
                </a:lnTo>
                <a:close/>
              </a:path>
              <a:path w="927100" h="6985">
                <a:moveTo>
                  <a:pt x="916305" y="0"/>
                </a:moveTo>
                <a:lnTo>
                  <a:pt x="885591" y="0"/>
                </a:lnTo>
                <a:lnTo>
                  <a:pt x="885591" y="6916"/>
                </a:lnTo>
                <a:lnTo>
                  <a:pt x="926529" y="6916"/>
                </a:lnTo>
                <a:lnTo>
                  <a:pt x="916305" y="0"/>
                </a:lnTo>
                <a:close/>
              </a:path>
            </a:pathLst>
          </a:custGeom>
          <a:solidFill>
            <a:srgbClr val="35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7" name="object 707"/>
          <p:cNvSpPr/>
          <p:nvPr/>
        </p:nvSpPr>
        <p:spPr>
          <a:xfrm>
            <a:off x="3712595" y="3552026"/>
            <a:ext cx="947419" cy="6985"/>
          </a:xfrm>
          <a:custGeom>
            <a:avLst/>
            <a:gdLst/>
            <a:ahLst/>
            <a:cxnLst/>
            <a:rect l="l" t="t" r="r" b="b"/>
            <a:pathLst>
              <a:path w="947420" h="6985">
                <a:moveTo>
                  <a:pt x="51172" y="0"/>
                </a:moveTo>
                <a:lnTo>
                  <a:pt x="10224" y="0"/>
                </a:lnTo>
                <a:lnTo>
                  <a:pt x="0" y="6916"/>
                </a:lnTo>
                <a:lnTo>
                  <a:pt x="51172" y="6916"/>
                </a:lnTo>
                <a:lnTo>
                  <a:pt x="51172" y="0"/>
                </a:lnTo>
                <a:close/>
              </a:path>
              <a:path w="947420" h="6985">
                <a:moveTo>
                  <a:pt x="936774" y="0"/>
                </a:moveTo>
                <a:lnTo>
                  <a:pt x="895826" y="0"/>
                </a:lnTo>
                <a:lnTo>
                  <a:pt x="895826" y="6916"/>
                </a:lnTo>
                <a:lnTo>
                  <a:pt x="946998" y="6916"/>
                </a:lnTo>
                <a:lnTo>
                  <a:pt x="936774" y="0"/>
                </a:lnTo>
                <a:close/>
              </a:path>
            </a:pathLst>
          </a:custGeom>
          <a:solidFill>
            <a:srgbClr val="36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8" name="object 708"/>
          <p:cNvSpPr/>
          <p:nvPr/>
        </p:nvSpPr>
        <p:spPr>
          <a:xfrm>
            <a:off x="3702361" y="3558949"/>
            <a:ext cx="967740" cy="6985"/>
          </a:xfrm>
          <a:custGeom>
            <a:avLst/>
            <a:gdLst/>
            <a:ahLst/>
            <a:cxnLst/>
            <a:rect l="l" t="t" r="r" b="b"/>
            <a:pathLst>
              <a:path w="967739" h="6985">
                <a:moveTo>
                  <a:pt x="61406" y="0"/>
                </a:moveTo>
                <a:lnTo>
                  <a:pt x="10224" y="0"/>
                </a:lnTo>
                <a:lnTo>
                  <a:pt x="0" y="6916"/>
                </a:lnTo>
                <a:lnTo>
                  <a:pt x="61406" y="6916"/>
                </a:lnTo>
                <a:lnTo>
                  <a:pt x="61406" y="0"/>
                </a:lnTo>
                <a:close/>
              </a:path>
              <a:path w="967739" h="6985">
                <a:moveTo>
                  <a:pt x="957242" y="0"/>
                </a:moveTo>
                <a:lnTo>
                  <a:pt x="906060" y="0"/>
                </a:lnTo>
                <a:lnTo>
                  <a:pt x="906060" y="6916"/>
                </a:lnTo>
                <a:lnTo>
                  <a:pt x="967467" y="6916"/>
                </a:lnTo>
                <a:lnTo>
                  <a:pt x="957242" y="0"/>
                </a:lnTo>
                <a:close/>
              </a:path>
            </a:pathLst>
          </a:custGeom>
          <a:solidFill>
            <a:srgbClr val="37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09" name="object 709"/>
          <p:cNvSpPr/>
          <p:nvPr/>
        </p:nvSpPr>
        <p:spPr>
          <a:xfrm>
            <a:off x="3692127" y="3565873"/>
            <a:ext cx="71755" cy="6985"/>
          </a:xfrm>
          <a:custGeom>
            <a:avLst/>
            <a:gdLst/>
            <a:ahLst/>
            <a:cxnLst/>
            <a:rect l="l" t="t" r="r" b="b"/>
            <a:pathLst>
              <a:path w="71754" h="6985">
                <a:moveTo>
                  <a:pt x="71641" y="0"/>
                </a:moveTo>
                <a:lnTo>
                  <a:pt x="10224" y="0"/>
                </a:lnTo>
                <a:lnTo>
                  <a:pt x="0" y="6916"/>
                </a:lnTo>
                <a:lnTo>
                  <a:pt x="71641" y="6916"/>
                </a:lnTo>
                <a:lnTo>
                  <a:pt x="71641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0" name="object 710"/>
          <p:cNvSpPr/>
          <p:nvPr/>
        </p:nvSpPr>
        <p:spPr>
          <a:xfrm>
            <a:off x="4608422" y="3565873"/>
            <a:ext cx="71755" cy="6985"/>
          </a:xfrm>
          <a:custGeom>
            <a:avLst/>
            <a:gdLst/>
            <a:ahLst/>
            <a:cxnLst/>
            <a:rect l="l" t="t" r="r" b="b"/>
            <a:pathLst>
              <a:path w="71754" h="6985">
                <a:moveTo>
                  <a:pt x="61416" y="0"/>
                </a:moveTo>
                <a:lnTo>
                  <a:pt x="0" y="0"/>
                </a:lnTo>
                <a:lnTo>
                  <a:pt x="0" y="6916"/>
                </a:lnTo>
                <a:lnTo>
                  <a:pt x="71641" y="6916"/>
                </a:lnTo>
                <a:lnTo>
                  <a:pt x="61416" y="0"/>
                </a:lnTo>
                <a:close/>
              </a:path>
            </a:pathLst>
          </a:custGeom>
          <a:solidFill>
            <a:srgbClr val="38CCC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1" name="object 711"/>
          <p:cNvSpPr/>
          <p:nvPr/>
        </p:nvSpPr>
        <p:spPr>
          <a:xfrm>
            <a:off x="3681892" y="3572796"/>
            <a:ext cx="81915" cy="6985"/>
          </a:xfrm>
          <a:custGeom>
            <a:avLst/>
            <a:gdLst/>
            <a:ahLst/>
            <a:cxnLst/>
            <a:rect l="l" t="t" r="r" b="b"/>
            <a:pathLst>
              <a:path w="81914" h="6985">
                <a:moveTo>
                  <a:pt x="81875" y="0"/>
                </a:moveTo>
                <a:lnTo>
                  <a:pt x="10224" y="0"/>
                </a:lnTo>
                <a:lnTo>
                  <a:pt x="0" y="6916"/>
                </a:lnTo>
                <a:lnTo>
                  <a:pt x="81875" y="6916"/>
                </a:lnTo>
                <a:lnTo>
                  <a:pt x="81875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2" name="object 712"/>
          <p:cNvSpPr/>
          <p:nvPr/>
        </p:nvSpPr>
        <p:spPr>
          <a:xfrm>
            <a:off x="4608422" y="3572796"/>
            <a:ext cx="81915" cy="6985"/>
          </a:xfrm>
          <a:custGeom>
            <a:avLst/>
            <a:gdLst/>
            <a:ahLst/>
            <a:cxnLst/>
            <a:rect l="l" t="t" r="r" b="b"/>
            <a:pathLst>
              <a:path w="81914" h="6985">
                <a:moveTo>
                  <a:pt x="71651" y="0"/>
                </a:moveTo>
                <a:lnTo>
                  <a:pt x="0" y="0"/>
                </a:lnTo>
                <a:lnTo>
                  <a:pt x="0" y="6916"/>
                </a:lnTo>
                <a:lnTo>
                  <a:pt x="81875" y="6916"/>
                </a:lnTo>
                <a:lnTo>
                  <a:pt x="71651" y="0"/>
                </a:lnTo>
                <a:close/>
              </a:path>
            </a:pathLst>
          </a:custGeom>
          <a:solidFill>
            <a:srgbClr val="39CDC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13" name="object 713"/>
          <p:cNvSpPr/>
          <p:nvPr/>
        </p:nvSpPr>
        <p:spPr>
          <a:xfrm>
            <a:off x="3671658" y="3583177"/>
            <a:ext cx="92710" cy="0"/>
          </a:xfrm>
          <a:custGeom>
            <a:avLst/>
            <a:gdLst/>
            <a:ahLst/>
            <a:cxnLst/>
            <a:rect l="l" t="t" r="r" b="b"/>
            <a:pathLst>
              <a:path w="92710" h="0">
                <a:moveTo>
                  <a:pt x="0" y="0"/>
                </a:moveTo>
                <a:lnTo>
                  <a:pt x="92109" y="0"/>
                </a:lnTo>
              </a:path>
            </a:pathLst>
          </a:custGeom>
          <a:ln w="6916">
            <a:solidFill>
              <a:srgbClr val="39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4" name="object 714"/>
          <p:cNvSpPr/>
          <p:nvPr/>
        </p:nvSpPr>
        <p:spPr>
          <a:xfrm>
            <a:off x="4608422" y="3583177"/>
            <a:ext cx="92710" cy="0"/>
          </a:xfrm>
          <a:custGeom>
            <a:avLst/>
            <a:gdLst/>
            <a:ahLst/>
            <a:cxnLst/>
            <a:rect l="l" t="t" r="r" b="b"/>
            <a:pathLst>
              <a:path w="92710" h="0">
                <a:moveTo>
                  <a:pt x="0" y="0"/>
                </a:moveTo>
                <a:lnTo>
                  <a:pt x="92109" y="0"/>
                </a:lnTo>
              </a:path>
            </a:pathLst>
          </a:custGeom>
          <a:ln w="6916">
            <a:solidFill>
              <a:srgbClr val="39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5" name="object 715"/>
          <p:cNvSpPr/>
          <p:nvPr/>
        </p:nvSpPr>
        <p:spPr>
          <a:xfrm>
            <a:off x="3661150" y="3590170"/>
            <a:ext cx="102870" cy="0"/>
          </a:xfrm>
          <a:custGeom>
            <a:avLst/>
            <a:gdLst/>
            <a:ahLst/>
            <a:cxnLst/>
            <a:rect l="l" t="t" r="r" b="b"/>
            <a:pathLst>
              <a:path w="102870" h="0">
                <a:moveTo>
                  <a:pt x="0" y="0"/>
                </a:moveTo>
                <a:lnTo>
                  <a:pt x="102617" y="0"/>
                </a:lnTo>
              </a:path>
            </a:pathLst>
          </a:custGeom>
          <a:ln w="7147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6" name="object 716"/>
          <p:cNvSpPr/>
          <p:nvPr/>
        </p:nvSpPr>
        <p:spPr>
          <a:xfrm>
            <a:off x="4608422" y="3590170"/>
            <a:ext cx="102870" cy="0"/>
          </a:xfrm>
          <a:custGeom>
            <a:avLst/>
            <a:gdLst/>
            <a:ahLst/>
            <a:cxnLst/>
            <a:rect l="l" t="t" r="r" b="b"/>
            <a:pathLst>
              <a:path w="102870" h="0">
                <a:moveTo>
                  <a:pt x="0" y="0"/>
                </a:moveTo>
                <a:lnTo>
                  <a:pt x="102617" y="0"/>
                </a:lnTo>
              </a:path>
            </a:pathLst>
          </a:custGeom>
          <a:ln w="7147">
            <a:solidFill>
              <a:srgbClr val="3B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7" name="object 717"/>
          <p:cNvSpPr/>
          <p:nvPr/>
        </p:nvSpPr>
        <p:spPr>
          <a:xfrm>
            <a:off x="3650916" y="3597209"/>
            <a:ext cx="113030" cy="0"/>
          </a:xfrm>
          <a:custGeom>
            <a:avLst/>
            <a:gdLst/>
            <a:ahLst/>
            <a:cxnLst/>
            <a:rect l="l" t="t" r="r" b="b"/>
            <a:pathLst>
              <a:path w="113029" h="0">
                <a:moveTo>
                  <a:pt x="0" y="0"/>
                </a:moveTo>
                <a:lnTo>
                  <a:pt x="112851" y="0"/>
                </a:lnTo>
              </a:path>
            </a:pathLst>
          </a:custGeom>
          <a:ln w="6916">
            <a:solidFill>
              <a:srgbClr val="3C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8" name="object 718"/>
          <p:cNvSpPr/>
          <p:nvPr/>
        </p:nvSpPr>
        <p:spPr>
          <a:xfrm>
            <a:off x="4608422" y="3597209"/>
            <a:ext cx="113030" cy="0"/>
          </a:xfrm>
          <a:custGeom>
            <a:avLst/>
            <a:gdLst/>
            <a:ahLst/>
            <a:cxnLst/>
            <a:rect l="l" t="t" r="r" b="b"/>
            <a:pathLst>
              <a:path w="113029" h="0">
                <a:moveTo>
                  <a:pt x="0" y="0"/>
                </a:moveTo>
                <a:lnTo>
                  <a:pt x="112851" y="0"/>
                </a:lnTo>
              </a:path>
            </a:pathLst>
          </a:custGeom>
          <a:ln w="6916">
            <a:solidFill>
              <a:srgbClr val="3CCDC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19" name="object 719"/>
          <p:cNvSpPr/>
          <p:nvPr/>
        </p:nvSpPr>
        <p:spPr>
          <a:xfrm>
            <a:off x="3640682" y="3604132"/>
            <a:ext cx="123189" cy="0"/>
          </a:xfrm>
          <a:custGeom>
            <a:avLst/>
            <a:gdLst/>
            <a:ahLst/>
            <a:cxnLst/>
            <a:rect l="l" t="t" r="r" b="b"/>
            <a:pathLst>
              <a:path w="123189" h="0">
                <a:moveTo>
                  <a:pt x="0" y="0"/>
                </a:moveTo>
                <a:lnTo>
                  <a:pt x="123086" y="0"/>
                </a:lnTo>
              </a:path>
            </a:pathLst>
          </a:custGeom>
          <a:ln w="6916">
            <a:solidFill>
              <a:srgbClr val="3E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0" name="object 720"/>
          <p:cNvSpPr/>
          <p:nvPr/>
        </p:nvSpPr>
        <p:spPr>
          <a:xfrm>
            <a:off x="4608422" y="3604132"/>
            <a:ext cx="123189" cy="0"/>
          </a:xfrm>
          <a:custGeom>
            <a:avLst/>
            <a:gdLst/>
            <a:ahLst/>
            <a:cxnLst/>
            <a:rect l="l" t="t" r="r" b="b"/>
            <a:pathLst>
              <a:path w="123189" h="0">
                <a:moveTo>
                  <a:pt x="0" y="0"/>
                </a:moveTo>
                <a:lnTo>
                  <a:pt x="123086" y="0"/>
                </a:lnTo>
              </a:path>
            </a:pathLst>
          </a:custGeom>
          <a:ln w="6916">
            <a:solidFill>
              <a:srgbClr val="3E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1" name="object 721"/>
          <p:cNvSpPr/>
          <p:nvPr/>
        </p:nvSpPr>
        <p:spPr>
          <a:xfrm>
            <a:off x="3630447" y="3611055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 h="0">
                <a:moveTo>
                  <a:pt x="0" y="0"/>
                </a:moveTo>
                <a:lnTo>
                  <a:pt x="133320" y="0"/>
                </a:lnTo>
              </a:path>
            </a:pathLst>
          </a:custGeom>
          <a:ln w="6916">
            <a:solidFill>
              <a:srgbClr val="40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2" name="object 722"/>
          <p:cNvSpPr/>
          <p:nvPr/>
        </p:nvSpPr>
        <p:spPr>
          <a:xfrm>
            <a:off x="4608422" y="3611055"/>
            <a:ext cx="133350" cy="0"/>
          </a:xfrm>
          <a:custGeom>
            <a:avLst/>
            <a:gdLst/>
            <a:ahLst/>
            <a:cxnLst/>
            <a:rect l="l" t="t" r="r" b="b"/>
            <a:pathLst>
              <a:path w="133350" h="0">
                <a:moveTo>
                  <a:pt x="0" y="0"/>
                </a:moveTo>
                <a:lnTo>
                  <a:pt x="133320" y="0"/>
                </a:lnTo>
              </a:path>
            </a:pathLst>
          </a:custGeom>
          <a:ln w="6916">
            <a:solidFill>
              <a:srgbClr val="40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3" name="object 723"/>
          <p:cNvSpPr/>
          <p:nvPr/>
        </p:nvSpPr>
        <p:spPr>
          <a:xfrm>
            <a:off x="3625307" y="3617991"/>
            <a:ext cx="139065" cy="0"/>
          </a:xfrm>
          <a:custGeom>
            <a:avLst/>
            <a:gdLst/>
            <a:ahLst/>
            <a:cxnLst/>
            <a:rect l="l" t="t" r="r" b="b"/>
            <a:pathLst>
              <a:path w="139064" h="0">
                <a:moveTo>
                  <a:pt x="0" y="0"/>
                </a:moveTo>
                <a:lnTo>
                  <a:pt x="138461" y="0"/>
                </a:lnTo>
              </a:path>
            </a:pathLst>
          </a:custGeom>
          <a:ln w="7609">
            <a:solidFill>
              <a:srgbClr val="42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4" name="object 724"/>
          <p:cNvSpPr/>
          <p:nvPr/>
        </p:nvSpPr>
        <p:spPr>
          <a:xfrm>
            <a:off x="4608422" y="3617978"/>
            <a:ext cx="144145" cy="0"/>
          </a:xfrm>
          <a:custGeom>
            <a:avLst/>
            <a:gdLst/>
            <a:ahLst/>
            <a:cxnLst/>
            <a:rect l="l" t="t" r="r" b="b"/>
            <a:pathLst>
              <a:path w="144145" h="0">
                <a:moveTo>
                  <a:pt x="0" y="0"/>
                </a:moveTo>
                <a:lnTo>
                  <a:pt x="143554" y="0"/>
                </a:lnTo>
              </a:path>
            </a:pathLst>
          </a:custGeom>
          <a:ln w="6916">
            <a:solidFill>
              <a:srgbClr val="42CECE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5" name="object 725"/>
          <p:cNvSpPr/>
          <p:nvPr/>
        </p:nvSpPr>
        <p:spPr>
          <a:xfrm>
            <a:off x="3609978" y="3624901"/>
            <a:ext cx="1152525" cy="0"/>
          </a:xfrm>
          <a:custGeom>
            <a:avLst/>
            <a:gdLst/>
            <a:ahLst/>
            <a:cxnLst/>
            <a:rect l="l" t="t" r="r" b="b"/>
            <a:pathLst>
              <a:path w="1152525" h="0">
                <a:moveTo>
                  <a:pt x="0" y="0"/>
                </a:moveTo>
                <a:lnTo>
                  <a:pt x="1152232" y="0"/>
                </a:lnTo>
              </a:path>
            </a:pathLst>
          </a:custGeom>
          <a:ln w="6916">
            <a:solidFill>
              <a:srgbClr val="44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6" name="object 726"/>
          <p:cNvSpPr/>
          <p:nvPr/>
        </p:nvSpPr>
        <p:spPr>
          <a:xfrm>
            <a:off x="3599744" y="3631825"/>
            <a:ext cx="1172845" cy="0"/>
          </a:xfrm>
          <a:custGeom>
            <a:avLst/>
            <a:gdLst/>
            <a:ahLst/>
            <a:cxnLst/>
            <a:rect l="l" t="t" r="r" b="b"/>
            <a:pathLst>
              <a:path w="1172845" h="0">
                <a:moveTo>
                  <a:pt x="0" y="0"/>
                </a:moveTo>
                <a:lnTo>
                  <a:pt x="1172701" y="0"/>
                </a:lnTo>
              </a:path>
            </a:pathLst>
          </a:custGeom>
          <a:ln w="6916">
            <a:solidFill>
              <a:srgbClr val="46CFC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7" name="object 727"/>
          <p:cNvSpPr/>
          <p:nvPr/>
        </p:nvSpPr>
        <p:spPr>
          <a:xfrm>
            <a:off x="3589509" y="3638748"/>
            <a:ext cx="1193165" cy="0"/>
          </a:xfrm>
          <a:custGeom>
            <a:avLst/>
            <a:gdLst/>
            <a:ahLst/>
            <a:cxnLst/>
            <a:rect l="l" t="t" r="r" b="b"/>
            <a:pathLst>
              <a:path w="1193164" h="0">
                <a:moveTo>
                  <a:pt x="0" y="0"/>
                </a:moveTo>
                <a:lnTo>
                  <a:pt x="1193170" y="0"/>
                </a:lnTo>
              </a:path>
            </a:pathLst>
          </a:custGeom>
          <a:ln w="6916">
            <a:solidFill>
              <a:srgbClr val="47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8" name="object 728"/>
          <p:cNvSpPr/>
          <p:nvPr/>
        </p:nvSpPr>
        <p:spPr>
          <a:xfrm>
            <a:off x="3579275" y="3645671"/>
            <a:ext cx="1214120" cy="0"/>
          </a:xfrm>
          <a:custGeom>
            <a:avLst/>
            <a:gdLst/>
            <a:ahLst/>
            <a:cxnLst/>
            <a:rect l="l" t="t" r="r" b="b"/>
            <a:pathLst>
              <a:path w="1214120" h="0">
                <a:moveTo>
                  <a:pt x="0" y="0"/>
                </a:moveTo>
                <a:lnTo>
                  <a:pt x="1213639" y="0"/>
                </a:lnTo>
              </a:path>
            </a:pathLst>
          </a:custGeom>
          <a:ln w="6916">
            <a:solidFill>
              <a:srgbClr val="49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29" name="object 729"/>
          <p:cNvSpPr/>
          <p:nvPr/>
        </p:nvSpPr>
        <p:spPr>
          <a:xfrm>
            <a:off x="3569177" y="3652502"/>
            <a:ext cx="1234440" cy="0"/>
          </a:xfrm>
          <a:custGeom>
            <a:avLst/>
            <a:gdLst/>
            <a:ahLst/>
            <a:cxnLst/>
            <a:rect l="l" t="t" r="r" b="b"/>
            <a:pathLst>
              <a:path w="1234439" h="0">
                <a:moveTo>
                  <a:pt x="0" y="0"/>
                </a:moveTo>
                <a:lnTo>
                  <a:pt x="1233834" y="0"/>
                </a:lnTo>
              </a:path>
            </a:pathLst>
          </a:custGeom>
          <a:ln w="6916">
            <a:solidFill>
              <a:srgbClr val="4BD0D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0" name="object 730"/>
          <p:cNvSpPr/>
          <p:nvPr/>
        </p:nvSpPr>
        <p:spPr>
          <a:xfrm>
            <a:off x="3558943" y="3659425"/>
            <a:ext cx="1254760" cy="0"/>
          </a:xfrm>
          <a:custGeom>
            <a:avLst/>
            <a:gdLst/>
            <a:ahLst/>
            <a:cxnLst/>
            <a:rect l="l" t="t" r="r" b="b"/>
            <a:pathLst>
              <a:path w="1254760" h="0">
                <a:moveTo>
                  <a:pt x="0" y="0"/>
                </a:moveTo>
                <a:lnTo>
                  <a:pt x="1254303" y="0"/>
                </a:lnTo>
              </a:path>
            </a:pathLst>
          </a:custGeom>
          <a:ln w="6916">
            <a:solidFill>
              <a:srgbClr val="4ED1D1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1" name="object 731"/>
          <p:cNvSpPr/>
          <p:nvPr/>
        </p:nvSpPr>
        <p:spPr>
          <a:xfrm>
            <a:off x="3548708" y="3666349"/>
            <a:ext cx="1275080" cy="0"/>
          </a:xfrm>
          <a:custGeom>
            <a:avLst/>
            <a:gdLst/>
            <a:ahLst/>
            <a:cxnLst/>
            <a:rect l="l" t="t" r="r" b="b"/>
            <a:pathLst>
              <a:path w="1275079" h="0">
                <a:moveTo>
                  <a:pt x="0" y="0"/>
                </a:moveTo>
                <a:lnTo>
                  <a:pt x="1274772" y="0"/>
                </a:lnTo>
              </a:path>
            </a:pathLst>
          </a:custGeom>
          <a:ln w="6916">
            <a:solidFill>
              <a:srgbClr val="51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2" name="object 732"/>
          <p:cNvSpPr/>
          <p:nvPr/>
        </p:nvSpPr>
        <p:spPr>
          <a:xfrm>
            <a:off x="3538474" y="3673272"/>
            <a:ext cx="1295400" cy="0"/>
          </a:xfrm>
          <a:custGeom>
            <a:avLst/>
            <a:gdLst/>
            <a:ahLst/>
            <a:cxnLst/>
            <a:rect l="l" t="t" r="r" b="b"/>
            <a:pathLst>
              <a:path w="1295400" h="0">
                <a:moveTo>
                  <a:pt x="0" y="0"/>
                </a:moveTo>
                <a:lnTo>
                  <a:pt x="1295241" y="0"/>
                </a:lnTo>
              </a:path>
            </a:pathLst>
          </a:custGeom>
          <a:ln w="6916">
            <a:solidFill>
              <a:srgbClr val="52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3" name="object 733"/>
          <p:cNvSpPr/>
          <p:nvPr/>
        </p:nvSpPr>
        <p:spPr>
          <a:xfrm>
            <a:off x="3528240" y="3680195"/>
            <a:ext cx="1315720" cy="0"/>
          </a:xfrm>
          <a:custGeom>
            <a:avLst/>
            <a:gdLst/>
            <a:ahLst/>
            <a:cxnLst/>
            <a:rect l="l" t="t" r="r" b="b"/>
            <a:pathLst>
              <a:path w="1315720" h="0">
                <a:moveTo>
                  <a:pt x="0" y="0"/>
                </a:moveTo>
                <a:lnTo>
                  <a:pt x="1315710" y="0"/>
                </a:lnTo>
              </a:path>
            </a:pathLst>
          </a:custGeom>
          <a:ln w="6916">
            <a:solidFill>
              <a:srgbClr val="54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4" name="object 734"/>
          <p:cNvSpPr/>
          <p:nvPr/>
        </p:nvSpPr>
        <p:spPr>
          <a:xfrm>
            <a:off x="3518005" y="3687119"/>
            <a:ext cx="1336675" cy="0"/>
          </a:xfrm>
          <a:custGeom>
            <a:avLst/>
            <a:gdLst/>
            <a:ahLst/>
            <a:cxnLst/>
            <a:rect l="l" t="t" r="r" b="b"/>
            <a:pathLst>
              <a:path w="1336675" h="0">
                <a:moveTo>
                  <a:pt x="0" y="0"/>
                </a:moveTo>
                <a:lnTo>
                  <a:pt x="1336179" y="0"/>
                </a:lnTo>
              </a:path>
            </a:pathLst>
          </a:custGeom>
          <a:ln w="6916">
            <a:solidFill>
              <a:srgbClr val="56D2D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5" name="object 735"/>
          <p:cNvSpPr/>
          <p:nvPr/>
        </p:nvSpPr>
        <p:spPr>
          <a:xfrm>
            <a:off x="3507771" y="3694042"/>
            <a:ext cx="1356995" cy="0"/>
          </a:xfrm>
          <a:custGeom>
            <a:avLst/>
            <a:gdLst/>
            <a:ahLst/>
            <a:cxnLst/>
            <a:rect l="l" t="t" r="r" b="b"/>
            <a:pathLst>
              <a:path w="1356995" h="0">
                <a:moveTo>
                  <a:pt x="0" y="0"/>
                </a:moveTo>
                <a:lnTo>
                  <a:pt x="1356647" y="0"/>
                </a:lnTo>
              </a:path>
            </a:pathLst>
          </a:custGeom>
          <a:ln w="6916">
            <a:solidFill>
              <a:srgbClr val="5AD3D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6" name="object 736"/>
          <p:cNvSpPr/>
          <p:nvPr/>
        </p:nvSpPr>
        <p:spPr>
          <a:xfrm>
            <a:off x="3497536" y="3700965"/>
            <a:ext cx="1377315" cy="0"/>
          </a:xfrm>
          <a:custGeom>
            <a:avLst/>
            <a:gdLst/>
            <a:ahLst/>
            <a:cxnLst/>
            <a:rect l="l" t="t" r="r" b="b"/>
            <a:pathLst>
              <a:path w="1377314" h="0">
                <a:moveTo>
                  <a:pt x="0" y="0"/>
                </a:moveTo>
                <a:lnTo>
                  <a:pt x="1377116" y="0"/>
                </a:lnTo>
              </a:path>
            </a:pathLst>
          </a:custGeom>
          <a:ln w="6916">
            <a:solidFill>
              <a:srgbClr val="5CD3D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7" name="object 737"/>
          <p:cNvSpPr/>
          <p:nvPr/>
        </p:nvSpPr>
        <p:spPr>
          <a:xfrm>
            <a:off x="3487029" y="3707958"/>
            <a:ext cx="1398270" cy="0"/>
          </a:xfrm>
          <a:custGeom>
            <a:avLst/>
            <a:gdLst/>
            <a:ahLst/>
            <a:cxnLst/>
            <a:rect l="l" t="t" r="r" b="b"/>
            <a:pathLst>
              <a:path w="1398270" h="0">
                <a:moveTo>
                  <a:pt x="0" y="0"/>
                </a:moveTo>
                <a:lnTo>
                  <a:pt x="1398130" y="0"/>
                </a:lnTo>
              </a:path>
            </a:pathLst>
          </a:custGeom>
          <a:ln w="7146">
            <a:solidFill>
              <a:srgbClr val="5ED4D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8" name="object 738"/>
          <p:cNvSpPr/>
          <p:nvPr/>
        </p:nvSpPr>
        <p:spPr>
          <a:xfrm>
            <a:off x="3487040" y="3714996"/>
            <a:ext cx="1398270" cy="0"/>
          </a:xfrm>
          <a:custGeom>
            <a:avLst/>
            <a:gdLst/>
            <a:ahLst/>
            <a:cxnLst/>
            <a:rect l="l" t="t" r="r" b="b"/>
            <a:pathLst>
              <a:path w="1398270" h="0">
                <a:moveTo>
                  <a:pt x="0" y="0"/>
                </a:moveTo>
                <a:lnTo>
                  <a:pt x="1398109" y="0"/>
                </a:lnTo>
              </a:path>
            </a:pathLst>
          </a:custGeom>
          <a:ln w="6916">
            <a:solidFill>
              <a:srgbClr val="5FD5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39" name="object 739"/>
          <p:cNvSpPr/>
          <p:nvPr/>
        </p:nvSpPr>
        <p:spPr>
          <a:xfrm>
            <a:off x="3497679" y="3721920"/>
            <a:ext cx="1377315" cy="0"/>
          </a:xfrm>
          <a:custGeom>
            <a:avLst/>
            <a:gdLst/>
            <a:ahLst/>
            <a:cxnLst/>
            <a:rect l="l" t="t" r="r" b="b"/>
            <a:pathLst>
              <a:path w="1377314" h="0">
                <a:moveTo>
                  <a:pt x="0" y="0"/>
                </a:moveTo>
                <a:lnTo>
                  <a:pt x="1376832" y="0"/>
                </a:lnTo>
              </a:path>
            </a:pathLst>
          </a:custGeom>
          <a:ln w="6916">
            <a:solidFill>
              <a:srgbClr val="61D5D5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0" name="object 740"/>
          <p:cNvSpPr/>
          <p:nvPr/>
        </p:nvSpPr>
        <p:spPr>
          <a:xfrm>
            <a:off x="3508316" y="3728843"/>
            <a:ext cx="1355725" cy="0"/>
          </a:xfrm>
          <a:custGeom>
            <a:avLst/>
            <a:gdLst/>
            <a:ahLst/>
            <a:cxnLst/>
            <a:rect l="l" t="t" r="r" b="b"/>
            <a:pathLst>
              <a:path w="1355725" h="0">
                <a:moveTo>
                  <a:pt x="0" y="0"/>
                </a:moveTo>
                <a:lnTo>
                  <a:pt x="1355556" y="0"/>
                </a:lnTo>
              </a:path>
            </a:pathLst>
          </a:custGeom>
          <a:ln w="6916">
            <a:solidFill>
              <a:srgbClr val="63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1" name="object 741"/>
          <p:cNvSpPr/>
          <p:nvPr/>
        </p:nvSpPr>
        <p:spPr>
          <a:xfrm>
            <a:off x="3518955" y="3735766"/>
            <a:ext cx="1334770" cy="0"/>
          </a:xfrm>
          <a:custGeom>
            <a:avLst/>
            <a:gdLst/>
            <a:ahLst/>
            <a:cxnLst/>
            <a:rect l="l" t="t" r="r" b="b"/>
            <a:pathLst>
              <a:path w="1334770" h="0">
                <a:moveTo>
                  <a:pt x="0" y="0"/>
                </a:moveTo>
                <a:lnTo>
                  <a:pt x="1334279" y="0"/>
                </a:lnTo>
              </a:path>
            </a:pathLst>
          </a:custGeom>
          <a:ln w="6916">
            <a:solidFill>
              <a:srgbClr val="66D6D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2" name="object 742"/>
          <p:cNvSpPr/>
          <p:nvPr/>
        </p:nvSpPr>
        <p:spPr>
          <a:xfrm>
            <a:off x="3529593" y="3742689"/>
            <a:ext cx="1313180" cy="0"/>
          </a:xfrm>
          <a:custGeom>
            <a:avLst/>
            <a:gdLst/>
            <a:ahLst/>
            <a:cxnLst/>
            <a:rect l="l" t="t" r="r" b="b"/>
            <a:pathLst>
              <a:path w="1313179" h="0">
                <a:moveTo>
                  <a:pt x="0" y="0"/>
                </a:moveTo>
                <a:lnTo>
                  <a:pt x="1313003" y="0"/>
                </a:lnTo>
              </a:path>
            </a:pathLst>
          </a:custGeom>
          <a:ln w="6916">
            <a:solidFill>
              <a:srgbClr val="68D7D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3" name="object 743"/>
          <p:cNvSpPr/>
          <p:nvPr/>
        </p:nvSpPr>
        <p:spPr>
          <a:xfrm>
            <a:off x="3540231" y="3749612"/>
            <a:ext cx="1292225" cy="0"/>
          </a:xfrm>
          <a:custGeom>
            <a:avLst/>
            <a:gdLst/>
            <a:ahLst/>
            <a:cxnLst/>
            <a:rect l="l" t="t" r="r" b="b"/>
            <a:pathLst>
              <a:path w="1292225" h="0">
                <a:moveTo>
                  <a:pt x="0" y="0"/>
                </a:moveTo>
                <a:lnTo>
                  <a:pt x="1291726" y="0"/>
                </a:lnTo>
              </a:path>
            </a:pathLst>
          </a:custGeom>
          <a:ln w="6916">
            <a:solidFill>
              <a:srgbClr val="6AD7D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4" name="object 744"/>
          <p:cNvSpPr/>
          <p:nvPr/>
        </p:nvSpPr>
        <p:spPr>
          <a:xfrm>
            <a:off x="3550870" y="3756536"/>
            <a:ext cx="1270635" cy="0"/>
          </a:xfrm>
          <a:custGeom>
            <a:avLst/>
            <a:gdLst/>
            <a:ahLst/>
            <a:cxnLst/>
            <a:rect l="l" t="t" r="r" b="b"/>
            <a:pathLst>
              <a:path w="1270635" h="0">
                <a:moveTo>
                  <a:pt x="0" y="0"/>
                </a:moveTo>
                <a:lnTo>
                  <a:pt x="1270449" y="0"/>
                </a:lnTo>
              </a:path>
            </a:pathLst>
          </a:custGeom>
          <a:ln w="6916">
            <a:solidFill>
              <a:srgbClr val="6B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5" name="object 745"/>
          <p:cNvSpPr/>
          <p:nvPr/>
        </p:nvSpPr>
        <p:spPr>
          <a:xfrm>
            <a:off x="3561508" y="3763459"/>
            <a:ext cx="1249680" cy="0"/>
          </a:xfrm>
          <a:custGeom>
            <a:avLst/>
            <a:gdLst/>
            <a:ahLst/>
            <a:cxnLst/>
            <a:rect l="l" t="t" r="r" b="b"/>
            <a:pathLst>
              <a:path w="1249679" h="0">
                <a:moveTo>
                  <a:pt x="0" y="0"/>
                </a:moveTo>
                <a:lnTo>
                  <a:pt x="1249173" y="0"/>
                </a:lnTo>
              </a:path>
            </a:pathLst>
          </a:custGeom>
          <a:ln w="6916">
            <a:solidFill>
              <a:srgbClr val="6CD9D9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6" name="object 746"/>
          <p:cNvSpPr/>
          <p:nvPr/>
        </p:nvSpPr>
        <p:spPr>
          <a:xfrm>
            <a:off x="3572147" y="3770383"/>
            <a:ext cx="1228090" cy="0"/>
          </a:xfrm>
          <a:custGeom>
            <a:avLst/>
            <a:gdLst/>
            <a:ahLst/>
            <a:cxnLst/>
            <a:rect l="l" t="t" r="r" b="b"/>
            <a:pathLst>
              <a:path w="1228089" h="0">
                <a:moveTo>
                  <a:pt x="0" y="0"/>
                </a:moveTo>
                <a:lnTo>
                  <a:pt x="1227896" y="0"/>
                </a:lnTo>
              </a:path>
            </a:pathLst>
          </a:custGeom>
          <a:ln w="6916">
            <a:solidFill>
              <a:srgbClr val="6E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7" name="object 747"/>
          <p:cNvSpPr/>
          <p:nvPr/>
        </p:nvSpPr>
        <p:spPr>
          <a:xfrm>
            <a:off x="3582785" y="3777306"/>
            <a:ext cx="1207135" cy="0"/>
          </a:xfrm>
          <a:custGeom>
            <a:avLst/>
            <a:gdLst/>
            <a:ahLst/>
            <a:cxnLst/>
            <a:rect l="l" t="t" r="r" b="b"/>
            <a:pathLst>
              <a:path w="1207135" h="0">
                <a:moveTo>
                  <a:pt x="0" y="0"/>
                </a:moveTo>
                <a:lnTo>
                  <a:pt x="1206619" y="0"/>
                </a:lnTo>
              </a:path>
            </a:pathLst>
          </a:custGeom>
          <a:ln w="6916">
            <a:solidFill>
              <a:srgbClr val="6FDAD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8" name="object 748"/>
          <p:cNvSpPr/>
          <p:nvPr/>
        </p:nvSpPr>
        <p:spPr>
          <a:xfrm>
            <a:off x="3593423" y="3784229"/>
            <a:ext cx="1185545" cy="0"/>
          </a:xfrm>
          <a:custGeom>
            <a:avLst/>
            <a:gdLst/>
            <a:ahLst/>
            <a:cxnLst/>
            <a:rect l="l" t="t" r="r" b="b"/>
            <a:pathLst>
              <a:path w="1185545" h="0">
                <a:moveTo>
                  <a:pt x="0" y="0"/>
                </a:moveTo>
                <a:lnTo>
                  <a:pt x="1185343" y="0"/>
                </a:lnTo>
              </a:path>
            </a:pathLst>
          </a:custGeom>
          <a:ln w="6916">
            <a:solidFill>
              <a:srgbClr val="70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49" name="object 749"/>
          <p:cNvSpPr/>
          <p:nvPr/>
        </p:nvSpPr>
        <p:spPr>
          <a:xfrm>
            <a:off x="3603920" y="3791060"/>
            <a:ext cx="1164590" cy="0"/>
          </a:xfrm>
          <a:custGeom>
            <a:avLst/>
            <a:gdLst/>
            <a:ahLst/>
            <a:cxnLst/>
            <a:rect l="l" t="t" r="r" b="b"/>
            <a:pathLst>
              <a:path w="1164589" h="0">
                <a:moveTo>
                  <a:pt x="0" y="0"/>
                </a:moveTo>
                <a:lnTo>
                  <a:pt x="1164349" y="0"/>
                </a:lnTo>
              </a:path>
            </a:pathLst>
          </a:custGeom>
          <a:ln w="6916">
            <a:solidFill>
              <a:srgbClr val="73DBD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0" name="object 750"/>
          <p:cNvSpPr/>
          <p:nvPr/>
        </p:nvSpPr>
        <p:spPr>
          <a:xfrm>
            <a:off x="3614558" y="3794525"/>
            <a:ext cx="1143635" cy="6985"/>
          </a:xfrm>
          <a:custGeom>
            <a:avLst/>
            <a:gdLst/>
            <a:ahLst/>
            <a:cxnLst/>
            <a:rect l="l" t="t" r="r" b="b"/>
            <a:pathLst>
              <a:path w="1143635" h="6985">
                <a:moveTo>
                  <a:pt x="1143073" y="0"/>
                </a:moveTo>
                <a:lnTo>
                  <a:pt x="0" y="0"/>
                </a:lnTo>
                <a:lnTo>
                  <a:pt x="10627" y="6916"/>
                </a:lnTo>
                <a:lnTo>
                  <a:pt x="993863" y="6916"/>
                </a:lnTo>
                <a:lnTo>
                  <a:pt x="149209" y="6916"/>
                </a:lnTo>
                <a:lnTo>
                  <a:pt x="1132445" y="6916"/>
                </a:lnTo>
                <a:lnTo>
                  <a:pt x="1143073" y="0"/>
                </a:lnTo>
                <a:close/>
              </a:path>
              <a:path w="1143635" h="6985">
                <a:moveTo>
                  <a:pt x="1132445" y="6916"/>
                </a:moveTo>
                <a:lnTo>
                  <a:pt x="993863" y="6916"/>
                </a:lnTo>
                <a:lnTo>
                  <a:pt x="1132445" y="6916"/>
                </a:lnTo>
                <a:close/>
              </a:path>
            </a:pathLst>
          </a:custGeom>
          <a:solidFill>
            <a:srgbClr val="74DCDC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51" name="object 751"/>
          <p:cNvSpPr/>
          <p:nvPr/>
        </p:nvSpPr>
        <p:spPr>
          <a:xfrm>
            <a:off x="4608422" y="3804906"/>
            <a:ext cx="139065" cy="0"/>
          </a:xfrm>
          <a:custGeom>
            <a:avLst/>
            <a:gdLst/>
            <a:ahLst/>
            <a:cxnLst/>
            <a:rect l="l" t="t" r="r" b="b"/>
            <a:pathLst>
              <a:path w="139064" h="0">
                <a:moveTo>
                  <a:pt x="0" y="0"/>
                </a:moveTo>
                <a:lnTo>
                  <a:pt x="138571" y="0"/>
                </a:lnTo>
              </a:path>
            </a:pathLst>
          </a:custGeom>
          <a:ln w="6916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2" name="object 752"/>
          <p:cNvSpPr/>
          <p:nvPr/>
        </p:nvSpPr>
        <p:spPr>
          <a:xfrm>
            <a:off x="3625196" y="3804906"/>
            <a:ext cx="139065" cy="0"/>
          </a:xfrm>
          <a:custGeom>
            <a:avLst/>
            <a:gdLst/>
            <a:ahLst/>
            <a:cxnLst/>
            <a:rect l="l" t="t" r="r" b="b"/>
            <a:pathLst>
              <a:path w="139064" h="0">
                <a:moveTo>
                  <a:pt x="0" y="0"/>
                </a:moveTo>
                <a:lnTo>
                  <a:pt x="138571" y="0"/>
                </a:lnTo>
              </a:path>
            </a:pathLst>
          </a:custGeom>
          <a:ln w="6916">
            <a:solidFill>
              <a:srgbClr val="75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3" name="object 753"/>
          <p:cNvSpPr/>
          <p:nvPr/>
        </p:nvSpPr>
        <p:spPr>
          <a:xfrm>
            <a:off x="4608422" y="3811830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933" y="0"/>
                </a:lnTo>
              </a:path>
            </a:pathLst>
          </a:custGeom>
          <a:ln w="6916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4" name="object 754"/>
          <p:cNvSpPr/>
          <p:nvPr/>
        </p:nvSpPr>
        <p:spPr>
          <a:xfrm>
            <a:off x="3635835" y="3811830"/>
            <a:ext cx="128270" cy="0"/>
          </a:xfrm>
          <a:custGeom>
            <a:avLst/>
            <a:gdLst/>
            <a:ahLst/>
            <a:cxnLst/>
            <a:rect l="l" t="t" r="r" b="b"/>
            <a:pathLst>
              <a:path w="128270" h="0">
                <a:moveTo>
                  <a:pt x="0" y="0"/>
                </a:moveTo>
                <a:lnTo>
                  <a:pt x="127933" y="0"/>
                </a:lnTo>
              </a:path>
            </a:pathLst>
          </a:custGeom>
          <a:ln w="6916">
            <a:solidFill>
              <a:srgbClr val="76DCD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5" name="object 755"/>
          <p:cNvSpPr/>
          <p:nvPr/>
        </p:nvSpPr>
        <p:spPr>
          <a:xfrm>
            <a:off x="4608422" y="3818753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294" y="0"/>
                </a:lnTo>
              </a:path>
            </a:pathLst>
          </a:custGeom>
          <a:ln w="6916">
            <a:solidFill>
              <a:srgbClr val="77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6" name="object 756"/>
          <p:cNvSpPr/>
          <p:nvPr/>
        </p:nvSpPr>
        <p:spPr>
          <a:xfrm>
            <a:off x="3646473" y="3818753"/>
            <a:ext cx="117475" cy="0"/>
          </a:xfrm>
          <a:custGeom>
            <a:avLst/>
            <a:gdLst/>
            <a:ahLst/>
            <a:cxnLst/>
            <a:rect l="l" t="t" r="r" b="b"/>
            <a:pathLst>
              <a:path w="117475" h="0">
                <a:moveTo>
                  <a:pt x="0" y="0"/>
                </a:moveTo>
                <a:lnTo>
                  <a:pt x="117294" y="0"/>
                </a:lnTo>
              </a:path>
            </a:pathLst>
          </a:custGeom>
          <a:ln w="6916">
            <a:solidFill>
              <a:srgbClr val="77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7" name="object 757"/>
          <p:cNvSpPr/>
          <p:nvPr/>
        </p:nvSpPr>
        <p:spPr>
          <a:xfrm>
            <a:off x="4608422" y="3825676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656" y="0"/>
                </a:lnTo>
              </a:path>
            </a:pathLst>
          </a:custGeom>
          <a:ln w="6916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8" name="object 758"/>
          <p:cNvSpPr/>
          <p:nvPr/>
        </p:nvSpPr>
        <p:spPr>
          <a:xfrm>
            <a:off x="3657111" y="3825676"/>
            <a:ext cx="106680" cy="0"/>
          </a:xfrm>
          <a:custGeom>
            <a:avLst/>
            <a:gdLst/>
            <a:ahLst/>
            <a:cxnLst/>
            <a:rect l="l" t="t" r="r" b="b"/>
            <a:pathLst>
              <a:path w="106679" h="0">
                <a:moveTo>
                  <a:pt x="0" y="0"/>
                </a:moveTo>
                <a:lnTo>
                  <a:pt x="106656" y="0"/>
                </a:lnTo>
              </a:path>
            </a:pathLst>
          </a:custGeom>
          <a:ln w="6916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59" name="object 759"/>
          <p:cNvSpPr/>
          <p:nvPr/>
        </p:nvSpPr>
        <p:spPr>
          <a:xfrm>
            <a:off x="4608422" y="3832761"/>
            <a:ext cx="96520" cy="0"/>
          </a:xfrm>
          <a:custGeom>
            <a:avLst/>
            <a:gdLst/>
            <a:ahLst/>
            <a:cxnLst/>
            <a:rect l="l" t="t" r="r" b="b"/>
            <a:pathLst>
              <a:path w="96520" h="0">
                <a:moveTo>
                  <a:pt x="0" y="0"/>
                </a:moveTo>
                <a:lnTo>
                  <a:pt x="95946" y="0"/>
                </a:lnTo>
              </a:path>
            </a:pathLst>
          </a:custGeom>
          <a:ln w="7146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0" name="object 760"/>
          <p:cNvSpPr/>
          <p:nvPr/>
        </p:nvSpPr>
        <p:spPr>
          <a:xfrm>
            <a:off x="3667821" y="3832761"/>
            <a:ext cx="96520" cy="0"/>
          </a:xfrm>
          <a:custGeom>
            <a:avLst/>
            <a:gdLst/>
            <a:ahLst/>
            <a:cxnLst/>
            <a:rect l="l" t="t" r="r" b="b"/>
            <a:pathLst>
              <a:path w="96520" h="0">
                <a:moveTo>
                  <a:pt x="0" y="0"/>
                </a:moveTo>
                <a:lnTo>
                  <a:pt x="95946" y="0"/>
                </a:lnTo>
              </a:path>
            </a:pathLst>
          </a:custGeom>
          <a:ln w="7146">
            <a:solidFill>
              <a:srgbClr val="78DDDD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61" name="object 761"/>
          <p:cNvSpPr/>
          <p:nvPr/>
        </p:nvSpPr>
        <p:spPr>
          <a:xfrm>
            <a:off x="4608422" y="3836249"/>
            <a:ext cx="85090" cy="6985"/>
          </a:xfrm>
          <a:custGeom>
            <a:avLst/>
            <a:gdLst/>
            <a:ahLst/>
            <a:cxnLst/>
            <a:rect l="l" t="t" r="r" b="b"/>
            <a:pathLst>
              <a:path w="85089" h="6985">
                <a:moveTo>
                  <a:pt x="85096" y="0"/>
                </a:moveTo>
                <a:lnTo>
                  <a:pt x="0" y="0"/>
                </a:lnTo>
                <a:lnTo>
                  <a:pt x="0" y="6916"/>
                </a:lnTo>
                <a:lnTo>
                  <a:pt x="74468" y="6916"/>
                </a:lnTo>
                <a:lnTo>
                  <a:pt x="85096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2" name="object 762"/>
          <p:cNvSpPr/>
          <p:nvPr/>
        </p:nvSpPr>
        <p:spPr>
          <a:xfrm>
            <a:off x="3678671" y="3836249"/>
            <a:ext cx="85090" cy="6985"/>
          </a:xfrm>
          <a:custGeom>
            <a:avLst/>
            <a:gdLst/>
            <a:ahLst/>
            <a:cxnLst/>
            <a:rect l="l" t="t" r="r" b="b"/>
            <a:pathLst>
              <a:path w="85089" h="6985">
                <a:moveTo>
                  <a:pt x="85096" y="0"/>
                </a:moveTo>
                <a:lnTo>
                  <a:pt x="0" y="0"/>
                </a:lnTo>
                <a:lnTo>
                  <a:pt x="10627" y="6916"/>
                </a:lnTo>
                <a:lnTo>
                  <a:pt x="85096" y="6916"/>
                </a:lnTo>
                <a:lnTo>
                  <a:pt x="85096" y="0"/>
                </a:lnTo>
                <a:close/>
              </a:path>
            </a:pathLst>
          </a:custGeom>
          <a:solidFill>
            <a:srgbClr val="79DDD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3" name="object 763"/>
          <p:cNvSpPr/>
          <p:nvPr/>
        </p:nvSpPr>
        <p:spPr>
          <a:xfrm>
            <a:off x="4608422" y="3843173"/>
            <a:ext cx="74930" cy="6985"/>
          </a:xfrm>
          <a:custGeom>
            <a:avLst/>
            <a:gdLst/>
            <a:ahLst/>
            <a:cxnLst/>
            <a:rect l="l" t="t" r="r" b="b"/>
            <a:pathLst>
              <a:path w="74929" h="6985">
                <a:moveTo>
                  <a:pt x="74457" y="0"/>
                </a:moveTo>
                <a:lnTo>
                  <a:pt x="0" y="0"/>
                </a:lnTo>
                <a:lnTo>
                  <a:pt x="0" y="6916"/>
                </a:lnTo>
                <a:lnTo>
                  <a:pt x="63829" y="6916"/>
                </a:lnTo>
                <a:lnTo>
                  <a:pt x="74457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4" name="object 764"/>
          <p:cNvSpPr/>
          <p:nvPr/>
        </p:nvSpPr>
        <p:spPr>
          <a:xfrm>
            <a:off x="3689310" y="3843173"/>
            <a:ext cx="74930" cy="6985"/>
          </a:xfrm>
          <a:custGeom>
            <a:avLst/>
            <a:gdLst/>
            <a:ahLst/>
            <a:cxnLst/>
            <a:rect l="l" t="t" r="r" b="b"/>
            <a:pathLst>
              <a:path w="74929" h="6985">
                <a:moveTo>
                  <a:pt x="74457" y="0"/>
                </a:moveTo>
                <a:lnTo>
                  <a:pt x="0" y="0"/>
                </a:lnTo>
                <a:lnTo>
                  <a:pt x="10627" y="6916"/>
                </a:lnTo>
                <a:lnTo>
                  <a:pt x="74457" y="6916"/>
                </a:lnTo>
                <a:lnTo>
                  <a:pt x="74457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5" name="object 765"/>
          <p:cNvSpPr/>
          <p:nvPr/>
        </p:nvSpPr>
        <p:spPr>
          <a:xfrm>
            <a:off x="3699948" y="3850096"/>
            <a:ext cx="972819" cy="6985"/>
          </a:xfrm>
          <a:custGeom>
            <a:avLst/>
            <a:gdLst/>
            <a:ahLst/>
            <a:cxnLst/>
            <a:rect l="l" t="t" r="r" b="b"/>
            <a:pathLst>
              <a:path w="972820" h="6985">
                <a:moveTo>
                  <a:pt x="972292" y="0"/>
                </a:moveTo>
                <a:lnTo>
                  <a:pt x="908473" y="0"/>
                </a:lnTo>
                <a:lnTo>
                  <a:pt x="908473" y="6916"/>
                </a:lnTo>
                <a:lnTo>
                  <a:pt x="961664" y="6916"/>
                </a:lnTo>
                <a:lnTo>
                  <a:pt x="972292" y="0"/>
                </a:lnTo>
                <a:close/>
              </a:path>
              <a:path w="972820" h="6985">
                <a:moveTo>
                  <a:pt x="63819" y="0"/>
                </a:moveTo>
                <a:lnTo>
                  <a:pt x="0" y="0"/>
                </a:lnTo>
                <a:lnTo>
                  <a:pt x="10627" y="6916"/>
                </a:lnTo>
                <a:lnTo>
                  <a:pt x="63819" y="6916"/>
                </a:lnTo>
                <a:lnTo>
                  <a:pt x="63819" y="0"/>
                </a:lnTo>
                <a:close/>
              </a:path>
            </a:pathLst>
          </a:custGeom>
          <a:solidFill>
            <a:srgbClr val="79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6" name="object 766"/>
          <p:cNvSpPr/>
          <p:nvPr/>
        </p:nvSpPr>
        <p:spPr>
          <a:xfrm>
            <a:off x="3710587" y="3857019"/>
            <a:ext cx="951230" cy="6985"/>
          </a:xfrm>
          <a:custGeom>
            <a:avLst/>
            <a:gdLst/>
            <a:ahLst/>
            <a:cxnLst/>
            <a:rect l="l" t="t" r="r" b="b"/>
            <a:pathLst>
              <a:path w="951229" h="6985">
                <a:moveTo>
                  <a:pt x="951016" y="0"/>
                </a:moveTo>
                <a:lnTo>
                  <a:pt x="897835" y="0"/>
                </a:lnTo>
                <a:lnTo>
                  <a:pt x="897835" y="6916"/>
                </a:lnTo>
                <a:lnTo>
                  <a:pt x="940388" y="6916"/>
                </a:lnTo>
                <a:lnTo>
                  <a:pt x="951016" y="0"/>
                </a:lnTo>
                <a:close/>
              </a:path>
              <a:path w="951229" h="6985">
                <a:moveTo>
                  <a:pt x="53181" y="0"/>
                </a:moveTo>
                <a:lnTo>
                  <a:pt x="0" y="0"/>
                </a:lnTo>
                <a:lnTo>
                  <a:pt x="10627" y="6916"/>
                </a:lnTo>
                <a:lnTo>
                  <a:pt x="53181" y="6916"/>
                </a:lnTo>
                <a:lnTo>
                  <a:pt x="53181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7" name="object 767"/>
          <p:cNvSpPr/>
          <p:nvPr/>
        </p:nvSpPr>
        <p:spPr>
          <a:xfrm>
            <a:off x="3721225" y="3863942"/>
            <a:ext cx="930275" cy="6985"/>
          </a:xfrm>
          <a:custGeom>
            <a:avLst/>
            <a:gdLst/>
            <a:ahLst/>
            <a:cxnLst/>
            <a:rect l="l" t="t" r="r" b="b"/>
            <a:pathLst>
              <a:path w="930275" h="6985">
                <a:moveTo>
                  <a:pt x="929739" y="0"/>
                </a:moveTo>
                <a:lnTo>
                  <a:pt x="887196" y="0"/>
                </a:lnTo>
                <a:lnTo>
                  <a:pt x="887196" y="6916"/>
                </a:lnTo>
                <a:lnTo>
                  <a:pt x="919111" y="6916"/>
                </a:lnTo>
                <a:lnTo>
                  <a:pt x="929739" y="0"/>
                </a:lnTo>
                <a:close/>
              </a:path>
              <a:path w="930275" h="6985">
                <a:moveTo>
                  <a:pt x="42542" y="0"/>
                </a:moveTo>
                <a:lnTo>
                  <a:pt x="0" y="0"/>
                </a:lnTo>
                <a:lnTo>
                  <a:pt x="10627" y="6916"/>
                </a:lnTo>
                <a:lnTo>
                  <a:pt x="42542" y="6916"/>
                </a:lnTo>
                <a:lnTo>
                  <a:pt x="42542" y="0"/>
                </a:lnTo>
                <a:close/>
              </a:path>
            </a:pathLst>
          </a:custGeom>
          <a:solidFill>
            <a:srgbClr val="7A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8" name="object 768"/>
          <p:cNvSpPr/>
          <p:nvPr/>
        </p:nvSpPr>
        <p:spPr>
          <a:xfrm>
            <a:off x="3731863" y="3870866"/>
            <a:ext cx="908685" cy="6985"/>
          </a:xfrm>
          <a:custGeom>
            <a:avLst/>
            <a:gdLst/>
            <a:ahLst/>
            <a:cxnLst/>
            <a:rect l="l" t="t" r="r" b="b"/>
            <a:pathLst>
              <a:path w="908685" h="6985">
                <a:moveTo>
                  <a:pt x="908462" y="0"/>
                </a:moveTo>
                <a:lnTo>
                  <a:pt x="876558" y="0"/>
                </a:lnTo>
                <a:lnTo>
                  <a:pt x="876558" y="6916"/>
                </a:lnTo>
                <a:lnTo>
                  <a:pt x="897834" y="6916"/>
                </a:lnTo>
                <a:lnTo>
                  <a:pt x="908462" y="0"/>
                </a:lnTo>
                <a:close/>
              </a:path>
              <a:path w="908685" h="6985">
                <a:moveTo>
                  <a:pt x="31904" y="0"/>
                </a:moveTo>
                <a:lnTo>
                  <a:pt x="0" y="0"/>
                </a:lnTo>
                <a:lnTo>
                  <a:pt x="10627" y="6916"/>
                </a:lnTo>
                <a:lnTo>
                  <a:pt x="31904" y="6916"/>
                </a:lnTo>
                <a:lnTo>
                  <a:pt x="31904" y="0"/>
                </a:lnTo>
                <a:close/>
              </a:path>
            </a:pathLst>
          </a:custGeom>
          <a:solidFill>
            <a:srgbClr val="7B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69" name="object 769"/>
          <p:cNvSpPr/>
          <p:nvPr/>
        </p:nvSpPr>
        <p:spPr>
          <a:xfrm>
            <a:off x="3742502" y="3877789"/>
            <a:ext cx="887730" cy="6985"/>
          </a:xfrm>
          <a:custGeom>
            <a:avLst/>
            <a:gdLst/>
            <a:ahLst/>
            <a:cxnLst/>
            <a:rect l="l" t="t" r="r" b="b"/>
            <a:pathLst>
              <a:path w="887729" h="6985">
                <a:moveTo>
                  <a:pt x="887185" y="0"/>
                </a:moveTo>
                <a:lnTo>
                  <a:pt x="865919" y="0"/>
                </a:lnTo>
                <a:lnTo>
                  <a:pt x="865919" y="6916"/>
                </a:lnTo>
                <a:lnTo>
                  <a:pt x="876557" y="6916"/>
                </a:lnTo>
                <a:lnTo>
                  <a:pt x="887185" y="0"/>
                </a:lnTo>
                <a:close/>
              </a:path>
              <a:path w="887729" h="6985">
                <a:moveTo>
                  <a:pt x="21265" y="0"/>
                </a:moveTo>
                <a:lnTo>
                  <a:pt x="0" y="0"/>
                </a:lnTo>
                <a:lnTo>
                  <a:pt x="10627" y="6916"/>
                </a:lnTo>
                <a:lnTo>
                  <a:pt x="21265" y="6916"/>
                </a:lnTo>
                <a:lnTo>
                  <a:pt x="21265" y="0"/>
                </a:lnTo>
                <a:close/>
              </a:path>
            </a:pathLst>
          </a:custGeom>
          <a:solidFill>
            <a:srgbClr val="7B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0" name="object 770"/>
          <p:cNvSpPr/>
          <p:nvPr/>
        </p:nvSpPr>
        <p:spPr>
          <a:xfrm>
            <a:off x="3753140" y="3884712"/>
            <a:ext cx="866140" cy="6985"/>
          </a:xfrm>
          <a:custGeom>
            <a:avLst/>
            <a:gdLst/>
            <a:ahLst/>
            <a:cxnLst/>
            <a:rect l="l" t="t" r="r" b="b"/>
            <a:pathLst>
              <a:path w="866139" h="6985">
                <a:moveTo>
                  <a:pt x="865909" y="0"/>
                </a:moveTo>
                <a:lnTo>
                  <a:pt x="855281" y="0"/>
                </a:lnTo>
                <a:lnTo>
                  <a:pt x="855281" y="6916"/>
                </a:lnTo>
                <a:lnTo>
                  <a:pt x="865909" y="0"/>
                </a:lnTo>
                <a:close/>
              </a:path>
              <a:path w="866139" h="6985">
                <a:moveTo>
                  <a:pt x="10627" y="0"/>
                </a:moveTo>
                <a:lnTo>
                  <a:pt x="0" y="0"/>
                </a:lnTo>
                <a:lnTo>
                  <a:pt x="10627" y="6916"/>
                </a:lnTo>
                <a:lnTo>
                  <a:pt x="10627" y="0"/>
                </a:lnTo>
                <a:close/>
              </a:path>
            </a:pathLst>
          </a:custGeom>
          <a:solidFill>
            <a:srgbClr val="7BDED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71" name="object 771"/>
          <p:cNvSpPr txBox="1"/>
          <p:nvPr/>
        </p:nvSpPr>
        <p:spPr>
          <a:xfrm>
            <a:off x="4041874" y="2029336"/>
            <a:ext cx="359410" cy="2914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750" spc="-5" b="1">
                <a:latin typeface="Times New Roman"/>
                <a:cs typeface="Times New Roman"/>
              </a:rPr>
              <a:t>OR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772" name="object 772"/>
          <p:cNvSpPr txBox="1"/>
          <p:nvPr/>
        </p:nvSpPr>
        <p:spPr>
          <a:xfrm>
            <a:off x="4041874" y="3546824"/>
            <a:ext cx="346710" cy="2914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750" spc="-5" b="1">
                <a:latin typeface="Times New Roman"/>
                <a:cs typeface="Times New Roman"/>
              </a:rPr>
              <a:t>OE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773" name="object 773"/>
          <p:cNvSpPr/>
          <p:nvPr/>
        </p:nvSpPr>
        <p:spPr>
          <a:xfrm>
            <a:off x="2545557" y="1535687"/>
            <a:ext cx="1336040" cy="0"/>
          </a:xfrm>
          <a:custGeom>
            <a:avLst/>
            <a:gdLst/>
            <a:ahLst/>
            <a:cxnLst/>
            <a:rect l="l" t="t" r="r" b="b"/>
            <a:pathLst>
              <a:path w="1336039" h="0">
                <a:moveTo>
                  <a:pt x="0" y="0"/>
                </a:moveTo>
                <a:lnTo>
                  <a:pt x="1336033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4" name="object 774"/>
          <p:cNvSpPr/>
          <p:nvPr/>
        </p:nvSpPr>
        <p:spPr>
          <a:xfrm>
            <a:off x="2545557" y="1057520"/>
            <a:ext cx="1336040" cy="0"/>
          </a:xfrm>
          <a:custGeom>
            <a:avLst/>
            <a:gdLst/>
            <a:ahLst/>
            <a:cxnLst/>
            <a:rect l="l" t="t" r="r" b="b"/>
            <a:pathLst>
              <a:path w="1336039" h="0">
                <a:moveTo>
                  <a:pt x="0" y="0"/>
                </a:moveTo>
                <a:lnTo>
                  <a:pt x="1336033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5" name="object 775"/>
          <p:cNvSpPr txBox="1"/>
          <p:nvPr/>
        </p:nvSpPr>
        <p:spPr>
          <a:xfrm>
            <a:off x="2671445" y="1072901"/>
            <a:ext cx="1023619" cy="42545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2700" marR="5080">
              <a:lnSpc>
                <a:spcPct val="101299"/>
              </a:lnSpc>
              <a:spcBef>
                <a:spcPts val="85"/>
              </a:spcBef>
            </a:pPr>
            <a:r>
              <a:rPr dirty="0" sz="1300" b="1">
                <a:latin typeface="Times New Roman"/>
                <a:cs typeface="Times New Roman"/>
              </a:rPr>
              <a:t>Product </a:t>
            </a:r>
            <a:r>
              <a:rPr dirty="0" sz="1300" spc="-5" b="1">
                <a:latin typeface="Times New Roman"/>
                <a:cs typeface="Times New Roman"/>
              </a:rPr>
              <a:t>and  </a:t>
            </a:r>
            <a:r>
              <a:rPr dirty="0" sz="1300" spc="-10" b="1">
                <a:latin typeface="Times New Roman"/>
                <a:cs typeface="Times New Roman"/>
              </a:rPr>
              <a:t>input</a:t>
            </a:r>
            <a:r>
              <a:rPr dirty="0" sz="1300" spc="-20" b="1">
                <a:latin typeface="Times New Roman"/>
                <a:cs typeface="Times New Roman"/>
              </a:rPr>
              <a:t> </a:t>
            </a:r>
            <a:r>
              <a:rPr dirty="0" sz="1300" spc="-5" b="1">
                <a:latin typeface="Times New Roman"/>
                <a:cs typeface="Times New Roman"/>
              </a:rPr>
              <a:t>markets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776" name="object 776"/>
          <p:cNvSpPr/>
          <p:nvPr/>
        </p:nvSpPr>
        <p:spPr>
          <a:xfrm>
            <a:off x="2545557" y="1535687"/>
            <a:ext cx="1336040" cy="0"/>
          </a:xfrm>
          <a:custGeom>
            <a:avLst/>
            <a:gdLst/>
            <a:ahLst/>
            <a:cxnLst/>
            <a:rect l="l" t="t" r="r" b="b"/>
            <a:pathLst>
              <a:path w="1336039" h="0">
                <a:moveTo>
                  <a:pt x="0" y="0"/>
                </a:moveTo>
                <a:lnTo>
                  <a:pt x="1336033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7" name="object 777"/>
          <p:cNvSpPr/>
          <p:nvPr/>
        </p:nvSpPr>
        <p:spPr>
          <a:xfrm>
            <a:off x="2545557" y="1057520"/>
            <a:ext cx="1336040" cy="0"/>
          </a:xfrm>
          <a:custGeom>
            <a:avLst/>
            <a:gdLst/>
            <a:ahLst/>
            <a:cxnLst/>
            <a:rect l="l" t="t" r="r" b="b"/>
            <a:pathLst>
              <a:path w="1336039" h="0">
                <a:moveTo>
                  <a:pt x="0" y="0"/>
                </a:moveTo>
                <a:lnTo>
                  <a:pt x="1336033" y="0"/>
                </a:lnTo>
              </a:path>
            </a:pathLst>
          </a:custGeom>
          <a:ln w="689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78" name="object 778"/>
          <p:cNvSpPr txBox="1"/>
          <p:nvPr/>
        </p:nvSpPr>
        <p:spPr>
          <a:xfrm>
            <a:off x="4651069" y="4232874"/>
            <a:ext cx="1135380" cy="2914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750" spc="-10" b="1">
                <a:latin typeface="Times New Roman"/>
                <a:cs typeface="Times New Roman"/>
              </a:rPr>
              <a:t>OR-OE=OI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779" name="object 779"/>
          <p:cNvSpPr txBox="1"/>
          <p:nvPr/>
        </p:nvSpPr>
        <p:spPr>
          <a:xfrm>
            <a:off x="5516271" y="4509989"/>
            <a:ext cx="1496695" cy="2914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750" spc="-5" b="1">
                <a:latin typeface="Times New Roman"/>
                <a:cs typeface="Times New Roman"/>
              </a:rPr>
              <a:t>OI</a:t>
            </a:r>
            <a:r>
              <a:rPr dirty="0" sz="1750" spc="-150" b="1">
                <a:latin typeface="Times New Roman"/>
                <a:cs typeface="Times New Roman"/>
              </a:rPr>
              <a:t> </a:t>
            </a:r>
            <a:r>
              <a:rPr dirty="0" sz="1750" spc="10" b="1">
                <a:latin typeface="Times New Roman"/>
                <a:cs typeface="Times New Roman"/>
              </a:rPr>
              <a:t>-</a:t>
            </a:r>
            <a:r>
              <a:rPr dirty="0" sz="1750" spc="10" b="1">
                <a:latin typeface="Symbol"/>
                <a:cs typeface="Symbol"/>
              </a:rPr>
              <a:t></a:t>
            </a:r>
            <a:r>
              <a:rPr dirty="0" sz="1750" spc="10" b="1">
                <a:latin typeface="Times New Roman"/>
                <a:cs typeface="Times New Roman"/>
              </a:rPr>
              <a:t>NOA=C-I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780" name="object 780"/>
          <p:cNvSpPr txBox="1"/>
          <p:nvPr/>
        </p:nvSpPr>
        <p:spPr>
          <a:xfrm>
            <a:off x="6665245" y="4787141"/>
            <a:ext cx="1816100" cy="29146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750" spc="-5" b="1">
                <a:latin typeface="Times New Roman"/>
                <a:cs typeface="Times New Roman"/>
              </a:rPr>
              <a:t>C-I</a:t>
            </a:r>
            <a:r>
              <a:rPr dirty="0" sz="1750" spc="-145" b="1">
                <a:latin typeface="Times New Roman"/>
                <a:cs typeface="Times New Roman"/>
              </a:rPr>
              <a:t> </a:t>
            </a:r>
            <a:r>
              <a:rPr dirty="0" sz="1750" spc="-5" b="1">
                <a:latin typeface="Times New Roman"/>
                <a:cs typeface="Times New Roman"/>
              </a:rPr>
              <a:t>-</a:t>
            </a:r>
            <a:r>
              <a:rPr dirty="0" sz="1750" spc="-5" b="1">
                <a:latin typeface="Symbol"/>
                <a:cs typeface="Symbol"/>
              </a:rPr>
              <a:t></a:t>
            </a:r>
            <a:r>
              <a:rPr dirty="0" sz="1750" spc="-5" b="1">
                <a:latin typeface="Times New Roman"/>
                <a:cs typeface="Times New Roman"/>
              </a:rPr>
              <a:t>NFA+NFI=d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781" name="object 781"/>
          <p:cNvSpPr/>
          <p:nvPr/>
        </p:nvSpPr>
        <p:spPr>
          <a:xfrm>
            <a:off x="6643329" y="4536000"/>
            <a:ext cx="387985" cy="554990"/>
          </a:xfrm>
          <a:custGeom>
            <a:avLst/>
            <a:gdLst/>
            <a:ahLst/>
            <a:cxnLst/>
            <a:rect l="l" t="t" r="r" b="b"/>
            <a:pathLst>
              <a:path w="387984" h="554989">
                <a:moveTo>
                  <a:pt x="0" y="554470"/>
                </a:moveTo>
                <a:lnTo>
                  <a:pt x="387619" y="554470"/>
                </a:lnTo>
                <a:lnTo>
                  <a:pt x="387618" y="0"/>
                </a:lnTo>
                <a:lnTo>
                  <a:pt x="0" y="0"/>
                </a:lnTo>
                <a:lnTo>
                  <a:pt x="0" y="554470"/>
                </a:lnTo>
                <a:close/>
              </a:path>
            </a:pathLst>
          </a:custGeom>
          <a:ln w="6911">
            <a:solidFill>
              <a:srgbClr val="FF0000"/>
            </a:solidFill>
            <a:prstDash val="sysDot"/>
          </a:ln>
        </p:spPr>
        <p:txBody>
          <a:bodyPr wrap="square" lIns="0" tIns="0" rIns="0" bIns="0" rtlCol="0"/>
          <a:lstStyle/>
          <a:p/>
        </p:txBody>
      </p:sp>
      <p:sp>
        <p:nvSpPr>
          <p:cNvPr id="782" name="object 782"/>
          <p:cNvSpPr/>
          <p:nvPr/>
        </p:nvSpPr>
        <p:spPr>
          <a:xfrm>
            <a:off x="5480472" y="4258922"/>
            <a:ext cx="332740" cy="554355"/>
          </a:xfrm>
          <a:custGeom>
            <a:avLst/>
            <a:gdLst/>
            <a:ahLst/>
            <a:cxnLst/>
            <a:rect l="l" t="t" r="r" b="b"/>
            <a:pathLst>
              <a:path w="332739" h="554354">
                <a:moveTo>
                  <a:pt x="0" y="554239"/>
                </a:moveTo>
                <a:lnTo>
                  <a:pt x="332280" y="554239"/>
                </a:lnTo>
                <a:lnTo>
                  <a:pt x="332280" y="0"/>
                </a:lnTo>
                <a:lnTo>
                  <a:pt x="0" y="0"/>
                </a:lnTo>
                <a:lnTo>
                  <a:pt x="0" y="554239"/>
                </a:lnTo>
                <a:close/>
              </a:path>
            </a:pathLst>
          </a:custGeom>
          <a:ln w="6912">
            <a:solidFill>
              <a:srgbClr val="FF0000"/>
            </a:solidFill>
            <a:prstDash val="sysDot"/>
          </a:ln>
        </p:spPr>
        <p:txBody>
          <a:bodyPr wrap="square" lIns="0" tIns="0" rIns="0" bIns="0" rtlCol="0"/>
          <a:lstStyle/>
          <a:p/>
        </p:txBody>
      </p:sp>
      <p:sp>
        <p:nvSpPr>
          <p:cNvPr id="783" name="object 783"/>
          <p:cNvSpPr txBox="1"/>
          <p:nvPr/>
        </p:nvSpPr>
        <p:spPr>
          <a:xfrm>
            <a:off x="65009" y="4589023"/>
            <a:ext cx="313055" cy="208279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200" spc="-5" i="1">
                <a:latin typeface="Times New Roman"/>
                <a:cs typeface="Times New Roman"/>
              </a:rPr>
              <a:t>Key:</a:t>
            </a:r>
            <a:endParaRPr sz="1200">
              <a:latin typeface="Times New Roman"/>
              <a:cs typeface="Times New Roman"/>
            </a:endParaRPr>
          </a:p>
        </p:txBody>
      </p:sp>
      <p:graphicFrame>
        <p:nvGraphicFramePr>
          <p:cNvPr id="784" name="object 784"/>
          <p:cNvGraphicFramePr>
            <a:graphicFrameLocks noGrp="1"/>
          </p:cNvGraphicFramePr>
          <p:nvPr/>
        </p:nvGraphicFramePr>
        <p:xfrm>
          <a:off x="61197" y="4760974"/>
          <a:ext cx="3187700" cy="18072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29895"/>
                <a:gridCol w="226060"/>
                <a:gridCol w="2532380"/>
              </a:tblGrid>
              <a:tr h="203835">
                <a:tc>
                  <a:txBody>
                    <a:bodyPr/>
                    <a:lstStyle/>
                    <a:p>
                      <a:pPr algn="r" marR="60960">
                        <a:lnSpc>
                          <a:spcPts val="1380"/>
                        </a:lnSpc>
                        <a:spcBef>
                          <a:spcPts val="120"/>
                        </a:spcBef>
                      </a:pPr>
                      <a:r>
                        <a:rPr dirty="0" sz="1200" i="1">
                          <a:latin typeface="Times New Roman"/>
                          <a:cs typeface="Times New Roman"/>
                        </a:rPr>
                        <a:t>F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524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90"/>
                        </a:lnSpc>
                        <a:spcBef>
                          <a:spcPts val="114"/>
                        </a:spcBef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390"/>
                        </a:lnSpc>
                        <a:spcBef>
                          <a:spcPts val="114"/>
                        </a:spcBef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net cash flow to debtholders and</a:t>
                      </a:r>
                      <a:r>
                        <a:rPr dirty="0" sz="12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issuers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4">
                    <a:solidFill>
                      <a:srgbClr val="F8F8F8"/>
                    </a:solidFill>
                  </a:tcPr>
                </a:tc>
              </a:tr>
              <a:tr h="174944">
                <a:tc>
                  <a:txBody>
                    <a:bodyPr/>
                    <a:lstStyle/>
                    <a:p>
                      <a:pPr algn="r" marR="60960">
                        <a:lnSpc>
                          <a:spcPts val="1280"/>
                        </a:lnSpc>
                      </a:pPr>
                      <a:r>
                        <a:rPr dirty="0" sz="1200" i="1">
                          <a:latin typeface="Times New Roman"/>
                          <a:cs typeface="Times New Roman"/>
                        </a:rPr>
                        <a:t>d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net cash flow to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shareholders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4963">
                <a:tc>
                  <a:txBody>
                    <a:bodyPr/>
                    <a:lstStyle/>
                    <a:p>
                      <a:pPr algn="r" marR="60325">
                        <a:lnSpc>
                          <a:spcPts val="1280"/>
                        </a:lnSpc>
                      </a:pPr>
                      <a:r>
                        <a:rPr dirty="0" sz="1200" i="1">
                          <a:latin typeface="Times New Roman"/>
                          <a:cs typeface="Times New Roman"/>
                        </a:rPr>
                        <a:t>C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cash flow from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operations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5089">
                <a:tc>
                  <a:txBody>
                    <a:bodyPr/>
                    <a:lstStyle/>
                    <a:p>
                      <a:pPr algn="r" marR="60960">
                        <a:lnSpc>
                          <a:spcPts val="1280"/>
                        </a:lnSpc>
                      </a:pPr>
                      <a:r>
                        <a:rPr dirty="0" sz="1200" i="1">
                          <a:latin typeface="Times New Roman"/>
                          <a:cs typeface="Times New Roman"/>
                        </a:rPr>
                        <a:t>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cash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investment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4690">
                <a:tc>
                  <a:txBody>
                    <a:bodyPr/>
                    <a:lstStyle/>
                    <a:p>
                      <a:pPr algn="r" marR="60325">
                        <a:lnSpc>
                          <a:spcPts val="127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7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275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net financial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assets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4944">
                <a:tc>
                  <a:txBody>
                    <a:bodyPr/>
                    <a:lstStyle/>
                    <a:p>
                      <a:pPr algn="r" marR="6096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NOA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net operating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assets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4944">
                <a:tc>
                  <a:txBody>
                    <a:bodyPr/>
                    <a:lstStyle/>
                    <a:p>
                      <a:pPr algn="r" marR="6096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OR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operating revenue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5070">
                <a:tc>
                  <a:txBody>
                    <a:bodyPr/>
                    <a:lstStyle/>
                    <a:p>
                      <a:pPr algn="r" marR="6096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OE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operating expense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75070">
                <a:tc>
                  <a:txBody>
                    <a:bodyPr/>
                    <a:lstStyle/>
                    <a:p>
                      <a:pPr algn="r" marR="61594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OI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8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280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operating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income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203455">
                <a:tc>
                  <a:txBody>
                    <a:bodyPr/>
                    <a:lstStyle/>
                    <a:p>
                      <a:pPr algn="r" marR="60960">
                        <a:lnSpc>
                          <a:spcPts val="133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F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I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3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=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ts val="1335"/>
                        </a:lnSpc>
                      </a:pPr>
                      <a:r>
                        <a:rPr dirty="0" sz="1200" spc="-5">
                          <a:latin typeface="Times New Roman"/>
                          <a:cs typeface="Times New Roman"/>
                        </a:rPr>
                        <a:t>net financial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-5">
                          <a:latin typeface="Times New Roman"/>
                          <a:cs typeface="Times New Roman"/>
                        </a:rPr>
                        <a:t>income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70991" y="1258061"/>
            <a:ext cx="8134984" cy="3989704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R="19050">
              <a:lnSpc>
                <a:spcPct val="100000"/>
              </a:lnSpc>
              <a:spcBef>
                <a:spcPts val="95"/>
              </a:spcBef>
            </a:pPr>
            <a:r>
              <a:rPr dirty="0" sz="2200" spc="-5" b="1">
                <a:latin typeface="Times New Roman"/>
                <a:cs typeface="Times New Roman"/>
              </a:rPr>
              <a:t>Free cash flow = Operating income – Change in net operating</a:t>
            </a:r>
            <a:r>
              <a:rPr dirty="0" sz="2200" spc="160" b="1">
                <a:latin typeface="Times New Roman"/>
                <a:cs typeface="Times New Roman"/>
              </a:rPr>
              <a:t> </a:t>
            </a:r>
            <a:r>
              <a:rPr dirty="0" sz="2200" spc="-5" b="1">
                <a:latin typeface="Times New Roman"/>
                <a:cs typeface="Times New Roman"/>
              </a:rPr>
              <a:t>assets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250">
              <a:latin typeface="Times New Roman"/>
              <a:cs typeface="Times New Roman"/>
            </a:endParaRPr>
          </a:p>
          <a:p>
            <a:pPr algn="ctr" marR="15875">
              <a:lnSpc>
                <a:spcPct val="100000"/>
              </a:lnSpc>
            </a:pPr>
            <a:r>
              <a:rPr dirty="0" sz="2200" spc="-5" b="1">
                <a:latin typeface="Times New Roman"/>
                <a:cs typeface="Times New Roman"/>
              </a:rPr>
              <a:t>C - I = OI –</a:t>
            </a:r>
            <a:r>
              <a:rPr dirty="0" sz="2200" spc="5" b="1">
                <a:latin typeface="Times New Roman"/>
                <a:cs typeface="Times New Roman"/>
              </a:rPr>
              <a:t> </a:t>
            </a:r>
            <a:r>
              <a:rPr dirty="0" sz="2200" spc="-5" b="1">
                <a:latin typeface="Times New Roman"/>
                <a:cs typeface="Times New Roman"/>
              </a:rPr>
              <a:t>ΔNOA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700">
              <a:latin typeface="Times New Roman"/>
              <a:cs typeface="Times New Roman"/>
            </a:endParaRPr>
          </a:p>
          <a:p>
            <a:pPr marL="603885" marR="72390" indent="-342900">
              <a:lnSpc>
                <a:spcPct val="100000"/>
              </a:lnSpc>
              <a:buClr>
                <a:srgbClr val="001F5F"/>
              </a:buClr>
              <a:buFont typeface="Wingdings"/>
              <a:buChar char=""/>
              <a:tabLst>
                <a:tab pos="603885" algn="l"/>
                <a:tab pos="604520" algn="l"/>
              </a:tabLst>
            </a:pPr>
            <a:r>
              <a:rPr dirty="0" sz="2000">
                <a:latin typeface="Times New Roman"/>
                <a:cs typeface="Times New Roman"/>
              </a:rPr>
              <a:t>Operations generate operating </a:t>
            </a:r>
            <a:r>
              <a:rPr dirty="0" sz="2000" spc="-5">
                <a:latin typeface="Times New Roman"/>
                <a:cs typeface="Times New Roman"/>
              </a:rPr>
              <a:t>income, </a:t>
            </a:r>
            <a:r>
              <a:rPr dirty="0" sz="2000">
                <a:latin typeface="Times New Roman"/>
                <a:cs typeface="Times New Roman"/>
              </a:rPr>
              <a:t>and FCF is the part of this</a:t>
            </a:r>
            <a:r>
              <a:rPr dirty="0" sz="2000" spc="-18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income  remaining </a:t>
            </a:r>
            <a:r>
              <a:rPr dirty="0" sz="2000">
                <a:latin typeface="Times New Roman"/>
                <a:cs typeface="Times New Roman"/>
              </a:rPr>
              <a:t>after reinvesting </a:t>
            </a:r>
            <a:r>
              <a:rPr dirty="0" sz="2000" spc="-5">
                <a:latin typeface="Times New Roman"/>
                <a:cs typeface="Times New Roman"/>
              </a:rPr>
              <a:t>some </a:t>
            </a:r>
            <a:r>
              <a:rPr dirty="0" sz="2000">
                <a:latin typeface="Times New Roman"/>
                <a:cs typeface="Times New Roman"/>
              </a:rPr>
              <a:t>of it in net operating</a:t>
            </a:r>
            <a:r>
              <a:rPr dirty="0" sz="2000" spc="-17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assets.</a:t>
            </a:r>
            <a:endParaRPr sz="2000">
              <a:latin typeface="Times New Roman"/>
              <a:cs typeface="Times New Roman"/>
            </a:endParaRPr>
          </a:p>
          <a:p>
            <a:pPr marL="603885" indent="-343535">
              <a:lnSpc>
                <a:spcPct val="100000"/>
              </a:lnSpc>
              <a:spcBef>
                <a:spcPts val="480"/>
              </a:spcBef>
              <a:buClr>
                <a:srgbClr val="001F5F"/>
              </a:buClr>
              <a:buFont typeface="Wingdings"/>
              <a:buChar char=""/>
              <a:tabLst>
                <a:tab pos="603885" algn="l"/>
                <a:tab pos="604520" algn="l"/>
              </a:tabLst>
            </a:pPr>
            <a:r>
              <a:rPr dirty="0" sz="2000">
                <a:latin typeface="Times New Roman"/>
                <a:cs typeface="Times New Roman"/>
              </a:rPr>
              <a:t>In a sense, FCF is a dividend from the operations, the cash from</a:t>
            </a:r>
            <a:r>
              <a:rPr dirty="0" sz="2000" spc="-22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operating</a:t>
            </a:r>
            <a:endParaRPr sz="2000">
              <a:latin typeface="Times New Roman"/>
              <a:cs typeface="Times New Roman"/>
            </a:endParaRPr>
          </a:p>
          <a:p>
            <a:pPr marL="603885">
              <a:lnSpc>
                <a:spcPct val="100000"/>
              </a:lnSpc>
              <a:spcBef>
                <a:spcPts val="5"/>
              </a:spcBef>
            </a:pPr>
            <a:r>
              <a:rPr dirty="0" sz="2000">
                <a:latin typeface="Times New Roman"/>
                <a:cs typeface="Times New Roman"/>
              </a:rPr>
              <a:t>profits after retaining </a:t>
            </a:r>
            <a:r>
              <a:rPr dirty="0" sz="2000" spc="-5">
                <a:latin typeface="Times New Roman"/>
                <a:cs typeface="Times New Roman"/>
              </a:rPr>
              <a:t>some </a:t>
            </a:r>
            <a:r>
              <a:rPr dirty="0" sz="2000">
                <a:latin typeface="Times New Roman"/>
                <a:cs typeface="Times New Roman"/>
              </a:rPr>
              <a:t>of the profits as</a:t>
            </a:r>
            <a:r>
              <a:rPr dirty="0" sz="2000" spc="-18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assets.</a:t>
            </a:r>
            <a:endParaRPr sz="2000">
              <a:latin typeface="Times New Roman"/>
              <a:cs typeface="Times New Roman"/>
            </a:endParaRPr>
          </a:p>
          <a:p>
            <a:pPr marL="603885" marR="156845" indent="-342900">
              <a:lnSpc>
                <a:spcPct val="100000"/>
              </a:lnSpc>
              <a:spcBef>
                <a:spcPts val="480"/>
              </a:spcBef>
              <a:buClr>
                <a:srgbClr val="001F5F"/>
              </a:buClr>
              <a:buFont typeface="Wingdings"/>
              <a:buChar char=""/>
              <a:tabLst>
                <a:tab pos="603885" algn="l"/>
                <a:tab pos="604520" algn="l"/>
              </a:tabLst>
            </a:pPr>
            <a:r>
              <a:rPr dirty="0" sz="2000">
                <a:latin typeface="Times New Roman"/>
                <a:cs typeface="Times New Roman"/>
              </a:rPr>
              <a:t>Just as </a:t>
            </a:r>
            <a:r>
              <a:rPr dirty="0" sz="2000" spc="-5">
                <a:latin typeface="Times New Roman"/>
                <a:cs typeface="Times New Roman"/>
              </a:rPr>
              <a:t>comp. income </a:t>
            </a:r>
            <a:r>
              <a:rPr dirty="0" sz="2000">
                <a:latin typeface="Times New Roman"/>
                <a:cs typeface="Times New Roman"/>
              </a:rPr>
              <a:t>and changes in the BV of equity explain</a:t>
            </a:r>
            <a:r>
              <a:rPr dirty="0" sz="2000" spc="-15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dividends  to </a:t>
            </a:r>
            <a:r>
              <a:rPr dirty="0" sz="2000" spc="-5">
                <a:latin typeface="Times New Roman"/>
                <a:cs typeface="Times New Roman"/>
              </a:rPr>
              <a:t>shareholders, </a:t>
            </a:r>
            <a:r>
              <a:rPr dirty="0" sz="2000">
                <a:latin typeface="Times New Roman"/>
                <a:cs typeface="Times New Roman"/>
              </a:rPr>
              <a:t>so </a:t>
            </a:r>
            <a:r>
              <a:rPr dirty="0" sz="2000" spc="-5">
                <a:latin typeface="Times New Roman"/>
                <a:cs typeface="Times New Roman"/>
              </a:rPr>
              <a:t>comp. </a:t>
            </a:r>
            <a:r>
              <a:rPr dirty="0" sz="2000">
                <a:latin typeface="Times New Roman"/>
                <a:cs typeface="Times New Roman"/>
              </a:rPr>
              <a:t>operating </a:t>
            </a:r>
            <a:r>
              <a:rPr dirty="0" sz="2000" spc="-5">
                <a:latin typeface="Times New Roman"/>
                <a:cs typeface="Times New Roman"/>
              </a:rPr>
              <a:t>income </a:t>
            </a:r>
            <a:r>
              <a:rPr dirty="0" sz="2000">
                <a:latin typeface="Times New Roman"/>
                <a:cs typeface="Times New Roman"/>
              </a:rPr>
              <a:t>and the change in the BV of  the net operating assets explain the “dividend” from the operating  </a:t>
            </a:r>
            <a:r>
              <a:rPr dirty="0" sz="2000" spc="-5">
                <a:latin typeface="Times New Roman"/>
                <a:cs typeface="Times New Roman"/>
              </a:rPr>
              <a:t>activities </a:t>
            </a:r>
            <a:r>
              <a:rPr dirty="0" sz="2000">
                <a:latin typeface="Times New Roman"/>
                <a:cs typeface="Times New Roman"/>
              </a:rPr>
              <a:t>to the financing </a:t>
            </a:r>
            <a:r>
              <a:rPr dirty="0" sz="2000" spc="-5">
                <a:latin typeface="Times New Roman"/>
                <a:cs typeface="Times New Roman"/>
              </a:rPr>
              <a:t>activities, </a:t>
            </a:r>
            <a:r>
              <a:rPr dirty="0" sz="2000">
                <a:latin typeface="Times New Roman"/>
                <a:cs typeface="Times New Roman"/>
              </a:rPr>
              <a:t>the</a:t>
            </a:r>
            <a:r>
              <a:rPr dirty="0" sz="2000" spc="-114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FCF.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49121" y="339293"/>
            <a:ext cx="644398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Recall from CH08: How </a:t>
            </a:r>
            <a:r>
              <a:rPr dirty="0" spc="-10"/>
              <a:t>FCF </a:t>
            </a:r>
            <a:r>
              <a:rPr dirty="0" spc="-5"/>
              <a:t>is</a:t>
            </a:r>
            <a:r>
              <a:rPr dirty="0" spc="55"/>
              <a:t> </a:t>
            </a:r>
            <a:r>
              <a:rPr dirty="0" spc="-5"/>
              <a:t>Explained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4980" y="1258061"/>
            <a:ext cx="8302625" cy="237363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dirty="0" sz="2200" spc="-5" b="1">
                <a:latin typeface="Times New Roman"/>
                <a:cs typeface="Times New Roman"/>
              </a:rPr>
              <a:t>Free cash flow = Change in net financial assets – Net financial</a:t>
            </a:r>
            <a:r>
              <a:rPr dirty="0" sz="2200" spc="170" b="1">
                <a:latin typeface="Times New Roman"/>
                <a:cs typeface="Times New Roman"/>
              </a:rPr>
              <a:t> </a:t>
            </a:r>
            <a:r>
              <a:rPr dirty="0" sz="2200" spc="-5" b="1">
                <a:latin typeface="Times New Roman"/>
                <a:cs typeface="Times New Roman"/>
              </a:rPr>
              <a:t>income</a:t>
            </a:r>
            <a:endParaRPr sz="220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2200" spc="-5" b="1">
                <a:latin typeface="Times New Roman"/>
                <a:cs typeface="Times New Roman"/>
              </a:rPr>
              <a:t>+ Net</a:t>
            </a:r>
            <a:r>
              <a:rPr dirty="0" sz="2200" b="1">
                <a:latin typeface="Times New Roman"/>
                <a:cs typeface="Times New Roman"/>
              </a:rPr>
              <a:t> </a:t>
            </a:r>
            <a:r>
              <a:rPr dirty="0" sz="2200" spc="-5" b="1">
                <a:latin typeface="Times New Roman"/>
                <a:cs typeface="Times New Roman"/>
              </a:rPr>
              <a:t>dividends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2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dirty="0" sz="2200" spc="-5" b="1">
                <a:latin typeface="Times New Roman"/>
                <a:cs typeface="Times New Roman"/>
              </a:rPr>
              <a:t>C - I = ΔNFA – NFI +</a:t>
            </a:r>
            <a:r>
              <a:rPr dirty="0" sz="2200" spc="25" b="1">
                <a:latin typeface="Times New Roman"/>
                <a:cs typeface="Times New Roman"/>
              </a:rPr>
              <a:t> </a:t>
            </a:r>
            <a:r>
              <a:rPr dirty="0" sz="2200" spc="-5" b="1">
                <a:latin typeface="Times New Roman"/>
                <a:cs typeface="Times New Roman"/>
              </a:rPr>
              <a:t>d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700">
              <a:latin typeface="Times New Roman"/>
              <a:cs typeface="Times New Roman"/>
            </a:endParaRPr>
          </a:p>
          <a:p>
            <a:pPr marL="699770" indent="-343535">
              <a:lnSpc>
                <a:spcPct val="100000"/>
              </a:lnSpc>
              <a:buClr>
                <a:srgbClr val="001F5F"/>
              </a:buClr>
              <a:buFont typeface="Wingdings"/>
              <a:buChar char=""/>
              <a:tabLst>
                <a:tab pos="699770" algn="l"/>
                <a:tab pos="700405" algn="l"/>
              </a:tabLst>
            </a:pPr>
            <a:r>
              <a:rPr dirty="0" sz="2000">
                <a:latin typeface="Times New Roman"/>
                <a:cs typeface="Times New Roman"/>
              </a:rPr>
              <a:t>Free cash flow is used to pay net dividends, with the </a:t>
            </a:r>
            <a:r>
              <a:rPr dirty="0" sz="2000" spc="-5">
                <a:latin typeface="Times New Roman"/>
                <a:cs typeface="Times New Roman"/>
              </a:rPr>
              <a:t>remainder </a:t>
            </a:r>
            <a:r>
              <a:rPr dirty="0" sz="2000">
                <a:latin typeface="Times New Roman"/>
                <a:cs typeface="Times New Roman"/>
              </a:rPr>
              <a:t>invested</a:t>
            </a:r>
            <a:r>
              <a:rPr dirty="0" sz="2000" spc="-2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in</a:t>
            </a:r>
            <a:endParaRPr sz="2000">
              <a:latin typeface="Times New Roman"/>
              <a:cs typeface="Times New Roman"/>
            </a:endParaRPr>
          </a:p>
          <a:p>
            <a:pPr marL="699770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net financial </a:t>
            </a:r>
            <a:r>
              <a:rPr dirty="0" sz="2000" spc="-5">
                <a:latin typeface="Times New Roman"/>
                <a:cs typeface="Times New Roman"/>
              </a:rPr>
              <a:t>assets, </a:t>
            </a:r>
            <a:r>
              <a:rPr dirty="0" sz="2000">
                <a:latin typeface="Times New Roman"/>
                <a:cs typeface="Times New Roman"/>
              </a:rPr>
              <a:t>along with net financial</a:t>
            </a:r>
            <a:r>
              <a:rPr dirty="0" sz="2000" spc="-17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income.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49121" y="339293"/>
            <a:ext cx="644398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Recall from CH08: How </a:t>
            </a:r>
            <a:r>
              <a:rPr dirty="0" spc="-10"/>
              <a:t>FCF </a:t>
            </a:r>
            <a:r>
              <a:rPr dirty="0" spc="-5"/>
              <a:t>is</a:t>
            </a:r>
            <a:r>
              <a:rPr dirty="0" spc="55"/>
              <a:t> </a:t>
            </a:r>
            <a:r>
              <a:rPr dirty="0" spc="-5"/>
              <a:t>Explained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56919" y="1258061"/>
            <a:ext cx="8039734" cy="3837304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12700" marR="308610">
              <a:lnSpc>
                <a:spcPct val="100000"/>
              </a:lnSpc>
              <a:spcBef>
                <a:spcPts val="95"/>
              </a:spcBef>
            </a:pPr>
            <a:r>
              <a:rPr dirty="0" sz="2200" spc="-5" b="1">
                <a:latin typeface="Times New Roman"/>
                <a:cs typeface="Times New Roman"/>
              </a:rPr>
              <a:t>Free cash flow = Net financial expenses – Change in net financial  obligations + Net dividends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250">
              <a:latin typeface="Times New Roman"/>
              <a:cs typeface="Times New Roman"/>
            </a:endParaRPr>
          </a:p>
          <a:p>
            <a:pPr algn="ctr" marR="294005">
              <a:lnSpc>
                <a:spcPct val="100000"/>
              </a:lnSpc>
            </a:pPr>
            <a:r>
              <a:rPr dirty="0" sz="2200" spc="-5" b="1">
                <a:latin typeface="Times New Roman"/>
                <a:cs typeface="Times New Roman"/>
              </a:rPr>
              <a:t>C - I = NFE – ΔNFO +</a:t>
            </a:r>
            <a:r>
              <a:rPr dirty="0" sz="2200" spc="20" b="1">
                <a:latin typeface="Times New Roman"/>
                <a:cs typeface="Times New Roman"/>
              </a:rPr>
              <a:t> </a:t>
            </a:r>
            <a:r>
              <a:rPr dirty="0" sz="2200" spc="-5" b="1">
                <a:latin typeface="Times New Roman"/>
                <a:cs typeface="Times New Roman"/>
              </a:rPr>
              <a:t>d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700">
              <a:latin typeface="Times New Roman"/>
              <a:cs typeface="Times New Roman"/>
            </a:endParaRPr>
          </a:p>
          <a:p>
            <a:pPr marL="417830" indent="-343535">
              <a:lnSpc>
                <a:spcPct val="100000"/>
              </a:lnSpc>
              <a:buClr>
                <a:srgbClr val="001F5F"/>
              </a:buClr>
              <a:buFont typeface="Wingdings"/>
              <a:buChar char=""/>
              <a:tabLst>
                <a:tab pos="417830" algn="l"/>
                <a:tab pos="418465" algn="l"/>
              </a:tabLst>
            </a:pPr>
            <a:r>
              <a:rPr dirty="0" sz="2000">
                <a:latin typeface="Times New Roman"/>
                <a:cs typeface="Times New Roman"/>
              </a:rPr>
              <a:t>If the firm has financial obligations, free cash flow is applied to pay for</a:t>
            </a:r>
            <a:r>
              <a:rPr dirty="0" sz="2000" spc="-28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net</a:t>
            </a:r>
            <a:endParaRPr sz="2000">
              <a:latin typeface="Times New Roman"/>
              <a:cs typeface="Times New Roman"/>
            </a:endParaRPr>
          </a:p>
          <a:p>
            <a:pPr marL="417830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financial expenses, reduce net borrowing, and pay net</a:t>
            </a:r>
            <a:r>
              <a:rPr dirty="0" sz="2000" spc="-21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dividends</a:t>
            </a:r>
            <a:endParaRPr sz="2000">
              <a:latin typeface="Times New Roman"/>
              <a:cs typeface="Times New Roman"/>
            </a:endParaRPr>
          </a:p>
          <a:p>
            <a:pPr marL="417830" indent="-343535">
              <a:lnSpc>
                <a:spcPct val="100000"/>
              </a:lnSpc>
              <a:spcBef>
                <a:spcPts val="484"/>
              </a:spcBef>
              <a:buClr>
                <a:srgbClr val="001F5F"/>
              </a:buClr>
              <a:buFont typeface="Wingdings"/>
              <a:buChar char=""/>
              <a:tabLst>
                <a:tab pos="417830" algn="l"/>
                <a:tab pos="418465" algn="l"/>
              </a:tabLst>
            </a:pPr>
            <a:r>
              <a:rPr dirty="0" sz="2000">
                <a:latin typeface="Times New Roman"/>
                <a:cs typeface="Times New Roman"/>
              </a:rPr>
              <a:t>If </a:t>
            </a:r>
            <a:r>
              <a:rPr dirty="0" sz="2000" spc="-5">
                <a:latin typeface="Times New Roman"/>
                <a:cs typeface="Times New Roman"/>
              </a:rPr>
              <a:t>minority (noncontrolling) </a:t>
            </a:r>
            <a:r>
              <a:rPr dirty="0" sz="2000">
                <a:latin typeface="Times New Roman"/>
                <a:cs typeface="Times New Roman"/>
              </a:rPr>
              <a:t>interests are involved, the </a:t>
            </a:r>
            <a:r>
              <a:rPr dirty="0" sz="2000" spc="-5">
                <a:latin typeface="Times New Roman"/>
                <a:cs typeface="Times New Roman"/>
              </a:rPr>
              <a:t>calculation</a:t>
            </a:r>
            <a:r>
              <a:rPr dirty="0" sz="2000" spc="-17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is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900">
              <a:latin typeface="Times New Roman"/>
              <a:cs typeface="Times New Roman"/>
            </a:endParaRPr>
          </a:p>
          <a:p>
            <a:pPr algn="ctr" marL="74930">
              <a:lnSpc>
                <a:spcPct val="100000"/>
              </a:lnSpc>
            </a:pPr>
            <a:r>
              <a:rPr dirty="0" sz="2000">
                <a:latin typeface="Times New Roman"/>
                <a:cs typeface="Times New Roman"/>
              </a:rPr>
              <a:t>C - I = NFE – </a:t>
            </a:r>
            <a:r>
              <a:rPr dirty="0" sz="2000" spc="-5">
                <a:latin typeface="Times New Roman"/>
                <a:cs typeface="Times New Roman"/>
              </a:rPr>
              <a:t>ΔNFO </a:t>
            </a:r>
            <a:r>
              <a:rPr dirty="0" sz="2000">
                <a:latin typeface="Times New Roman"/>
                <a:cs typeface="Times New Roman"/>
              </a:rPr>
              <a:t>+ d + Minority interest in</a:t>
            </a:r>
            <a:r>
              <a:rPr dirty="0" sz="2000" spc="-14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income</a:t>
            </a:r>
            <a:endParaRPr sz="2000">
              <a:latin typeface="Times New Roman"/>
              <a:cs typeface="Times New Roman"/>
            </a:endParaRPr>
          </a:p>
          <a:p>
            <a:pPr algn="ctr" marL="74930">
              <a:lnSpc>
                <a:spcPct val="100000"/>
              </a:lnSpc>
              <a:spcBef>
                <a:spcPts val="484"/>
              </a:spcBef>
            </a:pPr>
            <a:r>
              <a:rPr dirty="0" sz="2000">
                <a:latin typeface="Times New Roman"/>
                <a:cs typeface="Times New Roman"/>
              </a:rPr>
              <a:t>- </a:t>
            </a:r>
            <a:r>
              <a:rPr dirty="0" sz="2000" spc="-5">
                <a:latin typeface="Times New Roman"/>
                <a:cs typeface="Times New Roman"/>
              </a:rPr>
              <a:t>ΔMinority </a:t>
            </a:r>
            <a:r>
              <a:rPr dirty="0" sz="2000">
                <a:latin typeface="Times New Roman"/>
                <a:cs typeface="Times New Roman"/>
              </a:rPr>
              <a:t>interest in the balance</a:t>
            </a:r>
            <a:r>
              <a:rPr dirty="0" sz="2000" spc="-1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sheet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49121" y="339293"/>
            <a:ext cx="644398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Recall from CH08: How </a:t>
            </a:r>
            <a:r>
              <a:rPr dirty="0" spc="-10"/>
              <a:t>FCF </a:t>
            </a:r>
            <a:r>
              <a:rPr dirty="0" spc="-5"/>
              <a:t>is</a:t>
            </a:r>
            <a:r>
              <a:rPr dirty="0" spc="55"/>
              <a:t> </a:t>
            </a:r>
            <a:r>
              <a:rPr dirty="0" spc="-5"/>
              <a:t>Explained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34336" y="339293"/>
            <a:ext cx="5327015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The Calculation of Free Cash</a:t>
            </a:r>
            <a:r>
              <a:rPr dirty="0" spc="15"/>
              <a:t> </a:t>
            </a:r>
            <a:r>
              <a:rPr dirty="0" spc="-5"/>
              <a:t>Flow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76783" y="1330832"/>
            <a:ext cx="7661275" cy="47212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000">
                <a:latin typeface="Times New Roman"/>
                <a:cs typeface="Times New Roman"/>
              </a:rPr>
              <a:t>Three </a:t>
            </a:r>
            <a:r>
              <a:rPr dirty="0" sz="2000" spc="-5">
                <a:latin typeface="Times New Roman"/>
                <a:cs typeface="Times New Roman"/>
              </a:rPr>
              <a:t>methods </a:t>
            </a:r>
            <a:r>
              <a:rPr dirty="0" sz="2000">
                <a:latin typeface="Times New Roman"/>
                <a:cs typeface="Times New Roman"/>
              </a:rPr>
              <a:t>to </a:t>
            </a:r>
            <a:r>
              <a:rPr dirty="0" sz="2000" spc="-5">
                <a:latin typeface="Times New Roman"/>
                <a:cs typeface="Times New Roman"/>
              </a:rPr>
              <a:t>calculate</a:t>
            </a:r>
            <a:r>
              <a:rPr dirty="0" sz="2000" spc="-6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FCF: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920"/>
              </a:spcBef>
              <a:buClr>
                <a:srgbClr val="001F5F"/>
              </a:buClr>
              <a:buAutoNum type="arabicPeriod"/>
              <a:tabLst>
                <a:tab pos="354965" algn="l"/>
                <a:tab pos="355600" algn="l"/>
              </a:tabLst>
            </a:pPr>
            <a:r>
              <a:rPr dirty="0" sz="2000">
                <a:latin typeface="Times New Roman"/>
                <a:cs typeface="Times New Roman"/>
              </a:rPr>
              <a:t>Use </a:t>
            </a:r>
            <a:r>
              <a:rPr dirty="0" sz="2000" spc="-5">
                <a:latin typeface="Times New Roman"/>
                <a:cs typeface="Times New Roman"/>
              </a:rPr>
              <a:t>the </a:t>
            </a:r>
            <a:r>
              <a:rPr dirty="0" sz="2000">
                <a:latin typeface="Times New Roman"/>
                <a:cs typeface="Times New Roman"/>
              </a:rPr>
              <a:t>sources of cash flow</a:t>
            </a:r>
            <a:r>
              <a:rPr dirty="0" sz="2000" spc="-8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equation:</a:t>
            </a:r>
            <a:endParaRPr sz="2000">
              <a:latin typeface="Times New Roman"/>
              <a:cs typeface="Times New Roman"/>
            </a:endParaRPr>
          </a:p>
          <a:p>
            <a:pPr marL="412750">
              <a:lnSpc>
                <a:spcPct val="100000"/>
              </a:lnSpc>
              <a:spcBef>
                <a:spcPts val="800"/>
              </a:spcBef>
            </a:pPr>
            <a:r>
              <a:rPr dirty="0" sz="2250" spc="65">
                <a:latin typeface="Times New Roman"/>
                <a:cs typeface="Times New Roman"/>
              </a:rPr>
              <a:t>C </a:t>
            </a:r>
            <a:r>
              <a:rPr dirty="0" sz="2250" spc="30">
                <a:latin typeface="Times New Roman"/>
                <a:cs typeface="Times New Roman"/>
              </a:rPr>
              <a:t>- I </a:t>
            </a:r>
            <a:r>
              <a:rPr dirty="0" sz="2250" spc="55">
                <a:latin typeface="Times New Roman"/>
                <a:cs typeface="Times New Roman"/>
              </a:rPr>
              <a:t>=</a:t>
            </a:r>
            <a:r>
              <a:rPr dirty="0" sz="2250" spc="-380">
                <a:latin typeface="Times New Roman"/>
                <a:cs typeface="Times New Roman"/>
              </a:rPr>
              <a:t> </a:t>
            </a:r>
            <a:r>
              <a:rPr dirty="0" sz="2250" spc="15">
                <a:latin typeface="Times New Roman"/>
                <a:cs typeface="Times New Roman"/>
              </a:rPr>
              <a:t>OI</a:t>
            </a:r>
            <a:endParaRPr sz="2250">
              <a:latin typeface="Times New Roman"/>
              <a:cs typeface="Times New Roman"/>
            </a:endParaRPr>
          </a:p>
          <a:p>
            <a:pPr marL="355600" marR="5080">
              <a:lnSpc>
                <a:spcPts val="2160"/>
              </a:lnSpc>
              <a:spcBef>
                <a:spcPts val="850"/>
              </a:spcBef>
            </a:pPr>
            <a:r>
              <a:rPr dirty="0" sz="2000">
                <a:latin typeface="Times New Roman"/>
                <a:cs typeface="Times New Roman"/>
              </a:rPr>
              <a:t>that is, free cash flow is operating </a:t>
            </a:r>
            <a:r>
              <a:rPr dirty="0" sz="2000" spc="-5">
                <a:latin typeface="Times New Roman"/>
                <a:cs typeface="Times New Roman"/>
              </a:rPr>
              <a:t>income </a:t>
            </a:r>
            <a:r>
              <a:rPr dirty="0" sz="2000">
                <a:latin typeface="Times New Roman"/>
                <a:cs typeface="Times New Roman"/>
              </a:rPr>
              <a:t>adjusted for the change in</a:t>
            </a:r>
            <a:r>
              <a:rPr dirty="0" sz="2000" spc="-23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net  operating</a:t>
            </a:r>
            <a:r>
              <a:rPr dirty="0" sz="2000" spc="-40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assets</a:t>
            </a: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889"/>
              </a:spcBef>
              <a:buClr>
                <a:srgbClr val="001F5F"/>
              </a:buClr>
              <a:buAutoNum type="arabicPeriod" startAt="2"/>
              <a:tabLst>
                <a:tab pos="354965" algn="l"/>
                <a:tab pos="355600" algn="l"/>
              </a:tabLst>
            </a:pPr>
            <a:r>
              <a:rPr dirty="0" sz="2000">
                <a:latin typeface="Times New Roman"/>
                <a:cs typeface="Times New Roman"/>
              </a:rPr>
              <a:t>Use </a:t>
            </a:r>
            <a:r>
              <a:rPr dirty="0" sz="2000" spc="-5">
                <a:latin typeface="Times New Roman"/>
                <a:cs typeface="Times New Roman"/>
              </a:rPr>
              <a:t>the disposition </a:t>
            </a:r>
            <a:r>
              <a:rPr dirty="0" sz="2000">
                <a:latin typeface="Times New Roman"/>
                <a:cs typeface="Times New Roman"/>
              </a:rPr>
              <a:t>of cash flows</a:t>
            </a:r>
            <a:r>
              <a:rPr dirty="0" sz="2000" spc="-85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equation:</a:t>
            </a:r>
            <a:endParaRPr sz="2000">
              <a:latin typeface="Times New Roman"/>
              <a:cs typeface="Times New Roman"/>
            </a:endParaRPr>
          </a:p>
          <a:p>
            <a:pPr marL="381635">
              <a:lnSpc>
                <a:spcPct val="100000"/>
              </a:lnSpc>
              <a:spcBef>
                <a:spcPts val="1280"/>
              </a:spcBef>
            </a:pPr>
            <a:r>
              <a:rPr dirty="0" sz="2450" spc="165">
                <a:latin typeface="Times New Roman"/>
                <a:cs typeface="Times New Roman"/>
              </a:rPr>
              <a:t>C</a:t>
            </a:r>
            <a:r>
              <a:rPr dirty="0" sz="2450" spc="-30">
                <a:latin typeface="Times New Roman"/>
                <a:cs typeface="Times New Roman"/>
              </a:rPr>
              <a:t> </a:t>
            </a:r>
            <a:r>
              <a:rPr dirty="0" sz="2450" spc="80">
                <a:latin typeface="Times New Roman"/>
                <a:cs typeface="Times New Roman"/>
              </a:rPr>
              <a:t>-</a:t>
            </a:r>
            <a:r>
              <a:rPr dirty="0" sz="2450" spc="-50">
                <a:latin typeface="Times New Roman"/>
                <a:cs typeface="Times New Roman"/>
              </a:rPr>
              <a:t> </a:t>
            </a:r>
            <a:r>
              <a:rPr dirty="0" sz="2450" spc="80">
                <a:latin typeface="Times New Roman"/>
                <a:cs typeface="Times New Roman"/>
              </a:rPr>
              <a:t>I</a:t>
            </a:r>
            <a:r>
              <a:rPr dirty="0" sz="2450" spc="-50">
                <a:latin typeface="Times New Roman"/>
                <a:cs typeface="Times New Roman"/>
              </a:rPr>
              <a:t> </a:t>
            </a:r>
            <a:r>
              <a:rPr dirty="0" sz="2450" spc="140">
                <a:latin typeface="Times New Roman"/>
                <a:cs typeface="Times New Roman"/>
              </a:rPr>
              <a:t>=</a:t>
            </a:r>
            <a:r>
              <a:rPr dirty="0" sz="2450" spc="-30">
                <a:latin typeface="Times New Roman"/>
                <a:cs typeface="Times New Roman"/>
              </a:rPr>
              <a:t> </a:t>
            </a:r>
            <a:r>
              <a:rPr dirty="0" sz="2450" spc="100">
                <a:latin typeface="Times New Roman"/>
                <a:cs typeface="Times New Roman"/>
              </a:rPr>
              <a:t>NFE</a:t>
            </a:r>
            <a:endParaRPr sz="2450">
              <a:latin typeface="Times New Roman"/>
              <a:cs typeface="Times New Roman"/>
            </a:endParaRPr>
          </a:p>
          <a:p>
            <a:pPr marL="355600" marR="101600">
              <a:lnSpc>
                <a:spcPts val="2160"/>
              </a:lnSpc>
              <a:spcBef>
                <a:spcPts val="2295"/>
              </a:spcBef>
            </a:pPr>
            <a:r>
              <a:rPr dirty="0" sz="2000">
                <a:latin typeface="Times New Roman"/>
                <a:cs typeface="Times New Roman"/>
              </a:rPr>
              <a:t>that is, free cash flow is net financial expenses, adjusted for the</a:t>
            </a:r>
            <a:r>
              <a:rPr dirty="0" sz="2000" spc="-260">
                <a:latin typeface="Times New Roman"/>
                <a:cs typeface="Times New Roman"/>
              </a:rPr>
              <a:t> </a:t>
            </a:r>
            <a:r>
              <a:rPr dirty="0" sz="2000">
                <a:latin typeface="Times New Roman"/>
                <a:cs typeface="Times New Roman"/>
              </a:rPr>
              <a:t>change  in net financial obligations, plus dividends to </a:t>
            </a:r>
            <a:r>
              <a:rPr dirty="0" sz="2000" spc="-10">
                <a:latin typeface="Times New Roman"/>
                <a:cs typeface="Times New Roman"/>
              </a:rPr>
              <a:t>common</a:t>
            </a:r>
            <a:r>
              <a:rPr dirty="0" sz="2000" spc="-14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shareholders.</a:t>
            </a:r>
            <a:endParaRPr sz="2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355600" marR="496570" indent="-342900">
              <a:lnSpc>
                <a:spcPts val="2160"/>
              </a:lnSpc>
              <a:buClr>
                <a:srgbClr val="001F5F"/>
              </a:buClr>
              <a:buAutoNum type="arabicPeriod" startAt="3"/>
              <a:tabLst>
                <a:tab pos="354965" algn="l"/>
                <a:tab pos="355600" algn="l"/>
              </a:tabLst>
            </a:pPr>
            <a:r>
              <a:rPr dirty="0" sz="2000">
                <a:latin typeface="Times New Roman"/>
                <a:cs typeface="Times New Roman"/>
              </a:rPr>
              <a:t>FCF can </a:t>
            </a:r>
            <a:r>
              <a:rPr dirty="0" sz="2000" spc="-5">
                <a:latin typeface="Times New Roman"/>
                <a:cs typeface="Times New Roman"/>
              </a:rPr>
              <a:t>also </a:t>
            </a:r>
            <a:r>
              <a:rPr dirty="0" sz="2000">
                <a:latin typeface="Times New Roman"/>
                <a:cs typeface="Times New Roman"/>
              </a:rPr>
              <a:t>be obtained from the </a:t>
            </a:r>
            <a:r>
              <a:rPr dirty="0" sz="2000" spc="-5">
                <a:latin typeface="Times New Roman"/>
                <a:cs typeface="Times New Roman"/>
              </a:rPr>
              <a:t>reformulated Statement </a:t>
            </a:r>
            <a:r>
              <a:rPr dirty="0" sz="2000">
                <a:latin typeface="Times New Roman"/>
                <a:cs typeface="Times New Roman"/>
              </a:rPr>
              <a:t>of</a:t>
            </a:r>
            <a:r>
              <a:rPr dirty="0" sz="2000" spc="-95">
                <a:latin typeface="Times New Roman"/>
                <a:cs typeface="Times New Roman"/>
              </a:rPr>
              <a:t> </a:t>
            </a:r>
            <a:r>
              <a:rPr dirty="0" sz="2000" spc="-5">
                <a:latin typeface="Times New Roman"/>
                <a:cs typeface="Times New Roman"/>
              </a:rPr>
              <a:t>Cash  </a:t>
            </a:r>
            <a:r>
              <a:rPr dirty="0" sz="2000">
                <a:latin typeface="Times New Roman"/>
                <a:cs typeface="Times New Roman"/>
              </a:rPr>
              <a:t>Flows.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13282" y="347598"/>
            <a:ext cx="736219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5"/>
              <a:t>Calculation </a:t>
            </a:r>
            <a:r>
              <a:rPr dirty="0"/>
              <a:t>of </a:t>
            </a:r>
            <a:r>
              <a:rPr dirty="0" spc="-10"/>
              <a:t>Free </a:t>
            </a:r>
            <a:r>
              <a:rPr dirty="0" spc="-5"/>
              <a:t>Cash </a:t>
            </a:r>
            <a:r>
              <a:rPr dirty="0" spc="-10"/>
              <a:t>Flow: Nike, </a:t>
            </a:r>
            <a:r>
              <a:rPr dirty="0" spc="-5"/>
              <a:t>Inc.</a:t>
            </a:r>
            <a:r>
              <a:rPr dirty="0" spc="145"/>
              <a:t> </a:t>
            </a:r>
            <a:r>
              <a:rPr dirty="0" spc="-5"/>
              <a:t>(2010)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2000864" y="1473851"/>
          <a:ext cx="5384800" cy="3667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77340"/>
                <a:gridCol w="942974"/>
                <a:gridCol w="1905635"/>
                <a:gridCol w="959485"/>
              </a:tblGrid>
              <a:tr h="376509">
                <a:tc>
                  <a:txBody>
                    <a:bodyPr/>
                    <a:lstStyle/>
                    <a:p>
                      <a:pPr marL="214629">
                        <a:lnSpc>
                          <a:spcPts val="1670"/>
                        </a:lnSpc>
                      </a:pPr>
                      <a:r>
                        <a:rPr dirty="0" sz="1500" spc="190" b="1">
                          <a:latin typeface="Times New Roman"/>
                          <a:cs typeface="Times New Roman"/>
                        </a:rPr>
                        <a:t>Method</a:t>
                      </a:r>
                      <a:r>
                        <a:rPr dirty="0" sz="1500" spc="7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135" b="1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500" spc="135">
                          <a:latin typeface="Times New Roman"/>
                          <a:cs typeface="Times New Roman"/>
                        </a:rPr>
                        <a:t>: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841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1200" spc="16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20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12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dirty="0" sz="12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8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135">
                          <a:latin typeface="Times New Roman"/>
                          <a:cs typeface="Times New Roman"/>
                        </a:rPr>
                        <a:t>=</a:t>
                      </a:r>
                      <a:r>
                        <a:rPr dirty="0" sz="120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120">
                          <a:latin typeface="Times New Roman"/>
                          <a:cs typeface="Times New Roman"/>
                        </a:rPr>
                        <a:t>OI</a:t>
                      </a:r>
                      <a:r>
                        <a:rPr dirty="0" sz="12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8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0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165">
                          <a:latin typeface="Symbol"/>
                          <a:cs typeface="Symbol"/>
                        </a:rPr>
                        <a:t></a:t>
                      </a:r>
                      <a:endParaRPr sz="1200">
                        <a:latin typeface="Symbol"/>
                        <a:cs typeface="Symbol"/>
                      </a:endParaRPr>
                    </a:p>
                  </a:txBody>
                  <a:tcPr marL="0" marR="0" marB="0" marT="1778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31761">
                <a:tc>
                  <a:txBody>
                    <a:bodyPr/>
                    <a:lstStyle/>
                    <a:p>
                      <a:pPr marL="31750">
                        <a:lnSpc>
                          <a:spcPts val="1380"/>
                        </a:lnSpc>
                        <a:spcBef>
                          <a:spcPts val="1130"/>
                        </a:spcBef>
                      </a:pPr>
                      <a:r>
                        <a:rPr dirty="0" sz="1200" spc="100">
                          <a:latin typeface="Times New Roman"/>
                          <a:cs typeface="Times New Roman"/>
                        </a:rPr>
                        <a:t>Operating</a:t>
                      </a:r>
                      <a:r>
                        <a:rPr dirty="0" sz="1200" spc="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110">
                          <a:latin typeface="Times New Roman"/>
                          <a:cs typeface="Times New Roman"/>
                        </a:rPr>
                        <a:t>income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351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5240">
                        <a:lnSpc>
                          <a:spcPts val="1380"/>
                        </a:lnSpc>
                        <a:spcBef>
                          <a:spcPts val="1130"/>
                        </a:spcBef>
                      </a:pPr>
                      <a:r>
                        <a:rPr dirty="0" sz="1200" spc="114">
                          <a:latin typeface="Times New Roman"/>
                          <a:cs typeface="Times New Roman"/>
                        </a:rPr>
                        <a:t>2010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351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7020">
                        <a:lnSpc>
                          <a:spcPts val="1380"/>
                        </a:lnSpc>
                        <a:spcBef>
                          <a:spcPts val="1130"/>
                        </a:spcBef>
                      </a:pPr>
                      <a:r>
                        <a:rPr dirty="0" sz="1200" spc="120">
                          <a:latin typeface="Times New Roman"/>
                          <a:cs typeface="Times New Roman"/>
                        </a:rPr>
                        <a:t>$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100">
                          <a:latin typeface="Times New Roman"/>
                          <a:cs typeface="Times New Roman"/>
                        </a:rPr>
                        <a:t>1,814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3510">
                    <a:solidFill>
                      <a:srgbClr val="F8F8F8"/>
                    </a:solidFill>
                  </a:tcPr>
                </a:tc>
              </a:tr>
              <a:tr h="174670">
                <a:tc>
                  <a:txBody>
                    <a:bodyPr/>
                    <a:lstStyle/>
                    <a:p>
                      <a:pPr marL="31750">
                        <a:lnSpc>
                          <a:spcPts val="1275"/>
                        </a:lnSpc>
                      </a:pPr>
                      <a:r>
                        <a:rPr dirty="0" sz="1200" spc="110">
                          <a:latin typeface="Times New Roman"/>
                          <a:cs typeface="Times New Roman"/>
                        </a:rPr>
                        <a:t>Net </a:t>
                      </a:r>
                      <a:r>
                        <a:rPr dirty="0" sz="1200" spc="95">
                          <a:latin typeface="Times New Roman"/>
                          <a:cs typeface="Times New Roman"/>
                        </a:rPr>
                        <a:t>operating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85">
                          <a:latin typeface="Times New Roman"/>
                          <a:cs typeface="Times New Roman"/>
                        </a:rPr>
                        <a:t>assets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5240">
                        <a:lnSpc>
                          <a:spcPts val="1275"/>
                        </a:lnSpc>
                      </a:pPr>
                      <a:r>
                        <a:rPr dirty="0" sz="1200" spc="114">
                          <a:latin typeface="Times New Roman"/>
                          <a:cs typeface="Times New Roman"/>
                        </a:rPr>
                        <a:t>2010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339090">
                        <a:lnSpc>
                          <a:spcPts val="1275"/>
                        </a:lnSpc>
                      </a:pPr>
                      <a:r>
                        <a:rPr dirty="0" sz="1200" spc="120">
                          <a:latin typeface="Times New Roman"/>
                          <a:cs typeface="Times New Roman"/>
                        </a:rPr>
                        <a:t>$</a:t>
                      </a:r>
                      <a:r>
                        <a:rPr dirty="0" sz="12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100">
                          <a:latin typeface="Times New Roman"/>
                          <a:cs typeface="Times New Roman"/>
                        </a:rPr>
                        <a:t>5,514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89575">
                <a:tc>
                  <a:txBody>
                    <a:bodyPr/>
                    <a:lstStyle/>
                    <a:p>
                      <a:pPr marL="31750">
                        <a:lnSpc>
                          <a:spcPts val="1335"/>
                        </a:lnSpc>
                      </a:pPr>
                      <a:r>
                        <a:rPr dirty="0" sz="1200" spc="110">
                          <a:latin typeface="Times New Roman"/>
                          <a:cs typeface="Times New Roman"/>
                        </a:rPr>
                        <a:t>Net </a:t>
                      </a:r>
                      <a:r>
                        <a:rPr dirty="0" sz="1200" spc="95">
                          <a:latin typeface="Times New Roman"/>
                          <a:cs typeface="Times New Roman"/>
                        </a:rPr>
                        <a:t>operating</a:t>
                      </a:r>
                      <a:r>
                        <a:rPr dirty="0" sz="1200" spc="-1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85">
                          <a:latin typeface="Times New Roman"/>
                          <a:cs typeface="Times New Roman"/>
                        </a:rPr>
                        <a:t>assets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5240">
                        <a:lnSpc>
                          <a:spcPts val="1335"/>
                        </a:lnSpc>
                      </a:pPr>
                      <a:r>
                        <a:rPr dirty="0" sz="1200" spc="114">
                          <a:latin typeface="Times New Roman"/>
                          <a:cs typeface="Times New Roman"/>
                        </a:rPr>
                        <a:t>2009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75615">
                        <a:lnSpc>
                          <a:spcPts val="1335"/>
                        </a:lnSpc>
                      </a:pPr>
                      <a:r>
                        <a:rPr dirty="0" sz="1200" spc="105">
                          <a:latin typeface="Times New Roman"/>
                          <a:cs typeface="Times New Roman"/>
                        </a:rPr>
                        <a:t>6,346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5750">
                        <a:lnSpc>
                          <a:spcPts val="1335"/>
                        </a:lnSpc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832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3718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dirty="0" sz="1200" spc="105">
                          <a:latin typeface="Times New Roman"/>
                          <a:cs typeface="Times New Roman"/>
                        </a:rPr>
                        <a:t>Free </a:t>
                      </a:r>
                      <a:r>
                        <a:rPr dirty="0" sz="1200" spc="100">
                          <a:latin typeface="Times New Roman"/>
                          <a:cs typeface="Times New Roman"/>
                        </a:rPr>
                        <a:t>cash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105">
                          <a:latin typeface="Times New Roman"/>
                          <a:cs typeface="Times New Roman"/>
                        </a:rPr>
                        <a:t>flow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732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15240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dirty="0" sz="1200" spc="110">
                          <a:latin typeface="Times New Roman"/>
                          <a:cs typeface="Times New Roman"/>
                        </a:rPr>
                        <a:t>2010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732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r" marR="286385">
                        <a:lnSpc>
                          <a:spcPct val="100000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2,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6</a:t>
                      </a:r>
                      <a:r>
                        <a:rPr dirty="0" sz="1200" spc="1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540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83974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7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214629">
                        <a:lnSpc>
                          <a:spcPct val="100000"/>
                        </a:lnSpc>
                      </a:pPr>
                      <a:r>
                        <a:rPr dirty="0" sz="1500" spc="190" b="1">
                          <a:latin typeface="Times New Roman"/>
                          <a:cs typeface="Times New Roman"/>
                        </a:rPr>
                        <a:t>Method</a:t>
                      </a:r>
                      <a:r>
                        <a:rPr dirty="0" sz="1500" spc="70" b="1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500" spc="135" b="1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dirty="0" sz="1500" spc="135">
                          <a:latin typeface="Times New Roman"/>
                          <a:cs typeface="Times New Roman"/>
                        </a:rPr>
                        <a:t>:</a:t>
                      </a:r>
                      <a:endParaRPr sz="15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sz="1950">
                        <a:latin typeface="Times New Roman"/>
                        <a:cs typeface="Times New Roman"/>
                      </a:endParaRPr>
                    </a:p>
                    <a:p>
                      <a:pPr marL="184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 spc="16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dirty="0" sz="120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120">
                          <a:latin typeface="Times New Roman"/>
                          <a:cs typeface="Times New Roman"/>
                        </a:rPr>
                        <a:t>–</a:t>
                      </a:r>
                      <a:r>
                        <a:rPr dirty="0" sz="120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8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dirty="0" sz="12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135">
                          <a:latin typeface="Times New Roman"/>
                          <a:cs typeface="Times New Roman"/>
                        </a:rPr>
                        <a:t>=</a:t>
                      </a:r>
                      <a:r>
                        <a:rPr dirty="0" sz="120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155">
                          <a:latin typeface="Symbol"/>
                          <a:cs typeface="Symbol"/>
                        </a:rPr>
                        <a:t></a:t>
                      </a:r>
                      <a:r>
                        <a:rPr dirty="0" sz="1200" spc="155">
                          <a:latin typeface="Times New Roman"/>
                          <a:cs typeface="Times New Roman"/>
                        </a:rPr>
                        <a:t>FA</a:t>
                      </a:r>
                      <a:r>
                        <a:rPr dirty="0" sz="1200" spc="4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80">
                          <a:latin typeface="Times New Roman"/>
                          <a:cs typeface="Times New Roman"/>
                        </a:rPr>
                        <a:t>-</a:t>
                      </a:r>
                      <a:r>
                        <a:rPr dirty="0" sz="120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125">
                          <a:latin typeface="Times New Roman"/>
                          <a:cs typeface="Times New Roman"/>
                        </a:rPr>
                        <a:t>NFI</a:t>
                      </a:r>
                      <a:r>
                        <a:rPr dirty="0" sz="1200" spc="4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135">
                          <a:latin typeface="Times New Roman"/>
                          <a:cs typeface="Times New Roman"/>
                        </a:rPr>
                        <a:t>+</a:t>
                      </a:r>
                      <a:r>
                        <a:rPr dirty="0" sz="1200" spc="5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120">
                          <a:latin typeface="Times New Roman"/>
                          <a:cs typeface="Times New Roman"/>
                        </a:rPr>
                        <a:t>d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</a:tr>
              <a:tr h="292656">
                <a:tc>
                  <a:txBody>
                    <a:bodyPr/>
                    <a:lstStyle/>
                    <a:p>
                      <a:pPr marL="31750">
                        <a:lnSpc>
                          <a:spcPts val="1385"/>
                        </a:lnSpc>
                        <a:spcBef>
                          <a:spcPts val="819"/>
                        </a:spcBef>
                      </a:pPr>
                      <a:r>
                        <a:rPr dirty="0" sz="1200" spc="110">
                          <a:latin typeface="Times New Roman"/>
                          <a:cs typeface="Times New Roman"/>
                        </a:rPr>
                        <a:t>Net </a:t>
                      </a:r>
                      <a:r>
                        <a:rPr dirty="0" sz="1200" spc="85">
                          <a:latin typeface="Times New Roman"/>
                          <a:cs typeface="Times New Roman"/>
                        </a:rPr>
                        <a:t>financial</a:t>
                      </a:r>
                      <a:r>
                        <a:rPr dirty="0" sz="1200" spc="-2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110">
                          <a:latin typeface="Times New Roman"/>
                          <a:cs typeface="Times New Roman"/>
                        </a:rPr>
                        <a:t>income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4139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14629">
                        <a:lnSpc>
                          <a:spcPts val="1385"/>
                        </a:lnSpc>
                        <a:spcBef>
                          <a:spcPts val="819"/>
                        </a:spcBef>
                      </a:pPr>
                      <a:r>
                        <a:rPr dirty="0" sz="1200" spc="5">
                          <a:latin typeface="Times New Roman"/>
                          <a:cs typeface="Times New Roman"/>
                        </a:rPr>
                        <a:t>2010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4139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6385">
                        <a:lnSpc>
                          <a:spcPts val="1385"/>
                        </a:lnSpc>
                        <a:spcBef>
                          <a:spcPts val="819"/>
                        </a:spcBef>
                      </a:pPr>
                      <a:r>
                        <a:rPr dirty="0" sz="1200" spc="120">
                          <a:latin typeface="Times New Roman"/>
                          <a:cs typeface="Times New Roman"/>
                        </a:rPr>
                        <a:t>$</a:t>
                      </a:r>
                      <a:r>
                        <a:rPr dirty="0" sz="1200" spc="-3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120">
                          <a:latin typeface="Times New Roman"/>
                          <a:cs typeface="Times New Roman"/>
                        </a:rPr>
                        <a:t>4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04139">
                    <a:solidFill>
                      <a:srgbClr val="F8F8F8"/>
                    </a:solidFill>
                  </a:tcPr>
                </a:tc>
              </a:tr>
              <a:tr h="174670">
                <a:tc>
                  <a:txBody>
                    <a:bodyPr/>
                    <a:lstStyle/>
                    <a:p>
                      <a:pPr marL="31750">
                        <a:lnSpc>
                          <a:spcPts val="1275"/>
                        </a:lnSpc>
                      </a:pPr>
                      <a:r>
                        <a:rPr dirty="0" sz="1200" spc="110">
                          <a:latin typeface="Times New Roman"/>
                          <a:cs typeface="Times New Roman"/>
                        </a:rPr>
                        <a:t>Net </a:t>
                      </a:r>
                      <a:r>
                        <a:rPr dirty="0" sz="1200" spc="85">
                          <a:latin typeface="Times New Roman"/>
                          <a:cs typeface="Times New Roman"/>
                        </a:rPr>
                        <a:t>financial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85">
                          <a:latin typeface="Times New Roman"/>
                          <a:cs typeface="Times New Roman"/>
                        </a:rPr>
                        <a:t>assets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37490">
                        <a:lnSpc>
                          <a:spcPts val="127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2010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75615">
                        <a:lnSpc>
                          <a:spcPts val="1275"/>
                        </a:lnSpc>
                      </a:pPr>
                      <a:r>
                        <a:rPr dirty="0" sz="1200" spc="105">
                          <a:latin typeface="Times New Roman"/>
                          <a:cs typeface="Times New Roman"/>
                        </a:rPr>
                        <a:t>4,370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189575">
                <a:tc>
                  <a:txBody>
                    <a:bodyPr/>
                    <a:lstStyle/>
                    <a:p>
                      <a:pPr marL="31750">
                        <a:lnSpc>
                          <a:spcPts val="1335"/>
                        </a:lnSpc>
                      </a:pPr>
                      <a:r>
                        <a:rPr dirty="0" sz="1200" spc="110">
                          <a:latin typeface="Times New Roman"/>
                          <a:cs typeface="Times New Roman"/>
                        </a:rPr>
                        <a:t>Net </a:t>
                      </a:r>
                      <a:r>
                        <a:rPr dirty="0" sz="1200" spc="85">
                          <a:latin typeface="Times New Roman"/>
                          <a:cs typeface="Times New Roman"/>
                        </a:rPr>
                        <a:t>financial</a:t>
                      </a:r>
                      <a:r>
                        <a:rPr dirty="0" sz="1200" spc="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85">
                          <a:latin typeface="Times New Roman"/>
                          <a:cs typeface="Times New Roman"/>
                        </a:rPr>
                        <a:t>assets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38125">
                        <a:lnSpc>
                          <a:spcPts val="133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2009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marL="475615">
                        <a:lnSpc>
                          <a:spcPts val="1335"/>
                        </a:lnSpc>
                      </a:pPr>
                      <a:r>
                        <a:rPr dirty="0" sz="1200" spc="105">
                          <a:latin typeface="Times New Roman"/>
                          <a:cs typeface="Times New Roman"/>
                        </a:rPr>
                        <a:t>2,468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7020">
                        <a:lnSpc>
                          <a:spcPts val="1335"/>
                        </a:lnSpc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9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02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</a:tr>
              <a:tr h="349557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50"/>
                        </a:spcBef>
                      </a:pPr>
                      <a:r>
                        <a:rPr dirty="0" sz="1200" spc="110">
                          <a:latin typeface="Times New Roman"/>
                          <a:cs typeface="Times New Roman"/>
                        </a:rPr>
                        <a:t>Net</a:t>
                      </a:r>
                      <a:r>
                        <a:rPr dirty="0" sz="1200" spc="5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100">
                          <a:latin typeface="Times New Roman"/>
                          <a:cs typeface="Times New Roman"/>
                        </a:rPr>
                        <a:t>dividend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54000">
                        <a:lnSpc>
                          <a:spcPct val="100000"/>
                        </a:lnSpc>
                        <a:spcBef>
                          <a:spcPts val="1150"/>
                        </a:spcBef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20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5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6350">
                      <a:solidFill>
                        <a:srgbClr val="000000"/>
                      </a:solidFill>
                      <a:prstDash val="solid"/>
                    </a:lnT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87020">
                        <a:lnSpc>
                          <a:spcPct val="100000"/>
                        </a:lnSpc>
                        <a:spcBef>
                          <a:spcPts val="1150"/>
                        </a:spcBef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7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4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6050"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  <a:tr h="37150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dirty="0" sz="1200" spc="105">
                          <a:latin typeface="Times New Roman"/>
                          <a:cs typeface="Times New Roman"/>
                        </a:rPr>
                        <a:t>Free </a:t>
                      </a:r>
                      <a:r>
                        <a:rPr dirty="0" sz="1200" spc="100">
                          <a:latin typeface="Times New Roman"/>
                          <a:cs typeface="Times New Roman"/>
                        </a:rPr>
                        <a:t>cash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1200" spc="105">
                          <a:latin typeface="Times New Roman"/>
                          <a:cs typeface="Times New Roman"/>
                        </a:rPr>
                        <a:t>flow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732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 algn="r" marR="262890">
                        <a:lnSpc>
                          <a:spcPct val="100000"/>
                        </a:lnSpc>
                        <a:spcBef>
                          <a:spcPts val="1160"/>
                        </a:spcBef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2</a:t>
                      </a:r>
                      <a:r>
                        <a:rPr dirty="0" sz="1200" spc="15">
                          <a:latin typeface="Times New Roman"/>
                          <a:cs typeface="Times New Roman"/>
                        </a:rPr>
                        <a:t>0</a:t>
                      </a:r>
                      <a:r>
                        <a:rPr dirty="0" sz="1200" spc="-10">
                          <a:latin typeface="Times New Roman"/>
                          <a:cs typeface="Times New Roman"/>
                        </a:rPr>
                        <a:t>10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4732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solidFill>
                      <a:srgbClr val="F8F8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 algn="r" marR="2863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200">
                          <a:latin typeface="Times New Roman"/>
                          <a:cs typeface="Times New Roman"/>
                        </a:rPr>
                        <a:t>$2</a:t>
                      </a:r>
                      <a:r>
                        <a:rPr dirty="0" sz="1200" spc="-20">
                          <a:latin typeface="Times New Roman"/>
                          <a:cs typeface="Times New Roman"/>
                        </a:rPr>
                        <a:t>,</a:t>
                      </a:r>
                      <a:r>
                        <a:rPr dirty="0" sz="1200">
                          <a:latin typeface="Times New Roman"/>
                          <a:cs typeface="Times New Roman"/>
                        </a:rPr>
                        <a:t>646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905"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8F8F8"/>
                    </a:solidFill>
                  </a:tcPr>
                </a:tc>
              </a:tr>
            </a:tbl>
          </a:graphicData>
        </a:graphic>
      </p:graphicFrame>
      <p:sp>
        <p:nvSpPr>
          <p:cNvPr id="4" name="object 4"/>
          <p:cNvSpPr/>
          <p:nvPr/>
        </p:nvSpPr>
        <p:spPr>
          <a:xfrm>
            <a:off x="1530095" y="6725499"/>
            <a:ext cx="432434" cy="0"/>
          </a:xfrm>
          <a:custGeom>
            <a:avLst/>
            <a:gdLst/>
            <a:ahLst/>
            <a:cxnLst/>
            <a:rect l="l" t="t" r="r" b="b"/>
            <a:pathLst>
              <a:path w="432435" h="0">
                <a:moveTo>
                  <a:pt x="0" y="0"/>
                </a:moveTo>
                <a:lnTo>
                  <a:pt x="432072" y="0"/>
                </a:lnTo>
              </a:path>
            </a:pathLst>
          </a:custGeom>
          <a:ln w="521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/>
          <p:nvPr/>
        </p:nvSpPr>
        <p:spPr>
          <a:xfrm>
            <a:off x="1530095" y="6723543"/>
            <a:ext cx="431800" cy="0"/>
          </a:xfrm>
          <a:custGeom>
            <a:avLst/>
            <a:gdLst/>
            <a:ahLst/>
            <a:cxnLst/>
            <a:rect l="l" t="t" r="r" b="b"/>
            <a:pathLst>
              <a:path w="431800" h="0">
                <a:moveTo>
                  <a:pt x="0" y="0"/>
                </a:moveTo>
                <a:lnTo>
                  <a:pt x="431289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952775" y="6722892"/>
            <a:ext cx="6350" cy="5715"/>
          </a:xfrm>
          <a:custGeom>
            <a:avLst/>
            <a:gdLst/>
            <a:ahLst/>
            <a:cxnLst/>
            <a:rect l="l" t="t" r="r" b="b"/>
            <a:pathLst>
              <a:path w="6350" h="5715">
                <a:moveTo>
                  <a:pt x="0" y="5213"/>
                </a:moveTo>
                <a:lnTo>
                  <a:pt x="6261" y="5213"/>
                </a:lnTo>
                <a:lnTo>
                  <a:pt x="6261" y="0"/>
                </a:lnTo>
                <a:lnTo>
                  <a:pt x="0" y="0"/>
                </a:lnTo>
                <a:lnTo>
                  <a:pt x="0" y="521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953558" y="6723543"/>
            <a:ext cx="5080" cy="0"/>
          </a:xfrm>
          <a:custGeom>
            <a:avLst/>
            <a:gdLst/>
            <a:ahLst/>
            <a:cxnLst/>
            <a:rect l="l" t="t" r="r" b="b"/>
            <a:pathLst>
              <a:path w="5080" h="0">
                <a:moveTo>
                  <a:pt x="0" y="0"/>
                </a:moveTo>
                <a:lnTo>
                  <a:pt x="469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953558" y="6723543"/>
            <a:ext cx="0" cy="4445"/>
          </a:xfrm>
          <a:custGeom>
            <a:avLst/>
            <a:gdLst/>
            <a:ahLst/>
            <a:cxnLst/>
            <a:rect l="l" t="t" r="r" b="b"/>
            <a:pathLst>
              <a:path w="0" h="4445">
                <a:moveTo>
                  <a:pt x="0" y="0"/>
                </a:moveTo>
                <a:lnTo>
                  <a:pt x="0" y="391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959037" y="6725499"/>
            <a:ext cx="2510155" cy="0"/>
          </a:xfrm>
          <a:custGeom>
            <a:avLst/>
            <a:gdLst/>
            <a:ahLst/>
            <a:cxnLst/>
            <a:rect l="l" t="t" r="r" b="b"/>
            <a:pathLst>
              <a:path w="2510154" h="0">
                <a:moveTo>
                  <a:pt x="0" y="0"/>
                </a:moveTo>
                <a:lnTo>
                  <a:pt x="2510115" y="0"/>
                </a:lnTo>
              </a:path>
            </a:pathLst>
          </a:custGeom>
          <a:ln w="521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959820" y="6723543"/>
            <a:ext cx="2508885" cy="0"/>
          </a:xfrm>
          <a:custGeom>
            <a:avLst/>
            <a:gdLst/>
            <a:ahLst/>
            <a:cxnLst/>
            <a:rect l="l" t="t" r="r" b="b"/>
            <a:pathLst>
              <a:path w="2508885" h="0">
                <a:moveTo>
                  <a:pt x="0" y="0"/>
                </a:moveTo>
                <a:lnTo>
                  <a:pt x="250855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459759" y="6722892"/>
            <a:ext cx="6350" cy="5715"/>
          </a:xfrm>
          <a:custGeom>
            <a:avLst/>
            <a:gdLst/>
            <a:ahLst/>
            <a:cxnLst/>
            <a:rect l="l" t="t" r="r" b="b"/>
            <a:pathLst>
              <a:path w="6350" h="5715">
                <a:moveTo>
                  <a:pt x="0" y="5213"/>
                </a:moveTo>
                <a:lnTo>
                  <a:pt x="6261" y="5213"/>
                </a:lnTo>
                <a:lnTo>
                  <a:pt x="6261" y="0"/>
                </a:lnTo>
                <a:lnTo>
                  <a:pt x="0" y="0"/>
                </a:lnTo>
                <a:lnTo>
                  <a:pt x="0" y="521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4460542" y="6723543"/>
            <a:ext cx="5080" cy="0"/>
          </a:xfrm>
          <a:custGeom>
            <a:avLst/>
            <a:gdLst/>
            <a:ahLst/>
            <a:cxnLst/>
            <a:rect l="l" t="t" r="r" b="b"/>
            <a:pathLst>
              <a:path w="5079" h="0">
                <a:moveTo>
                  <a:pt x="0" y="0"/>
                </a:moveTo>
                <a:lnTo>
                  <a:pt x="469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4460542" y="6723543"/>
            <a:ext cx="0" cy="4445"/>
          </a:xfrm>
          <a:custGeom>
            <a:avLst/>
            <a:gdLst/>
            <a:ahLst/>
            <a:cxnLst/>
            <a:rect l="l" t="t" r="r" b="b"/>
            <a:pathLst>
              <a:path w="0" h="4445">
                <a:moveTo>
                  <a:pt x="0" y="0"/>
                </a:moveTo>
                <a:lnTo>
                  <a:pt x="0" y="391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4466021" y="6725499"/>
            <a:ext cx="1743075" cy="0"/>
          </a:xfrm>
          <a:custGeom>
            <a:avLst/>
            <a:gdLst/>
            <a:ahLst/>
            <a:cxnLst/>
            <a:rect l="l" t="t" r="r" b="b"/>
            <a:pathLst>
              <a:path w="1743075" h="0">
                <a:moveTo>
                  <a:pt x="0" y="0"/>
                </a:moveTo>
                <a:lnTo>
                  <a:pt x="1742639" y="0"/>
                </a:lnTo>
              </a:path>
            </a:pathLst>
          </a:custGeom>
          <a:ln w="521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4466804" y="6723543"/>
            <a:ext cx="1741170" cy="0"/>
          </a:xfrm>
          <a:custGeom>
            <a:avLst/>
            <a:gdLst/>
            <a:ahLst/>
            <a:cxnLst/>
            <a:rect l="l" t="t" r="r" b="b"/>
            <a:pathLst>
              <a:path w="1741170" h="0">
                <a:moveTo>
                  <a:pt x="0" y="0"/>
                </a:moveTo>
                <a:lnTo>
                  <a:pt x="1741073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6199268" y="6722892"/>
            <a:ext cx="6350" cy="5715"/>
          </a:xfrm>
          <a:custGeom>
            <a:avLst/>
            <a:gdLst/>
            <a:ahLst/>
            <a:cxnLst/>
            <a:rect l="l" t="t" r="r" b="b"/>
            <a:pathLst>
              <a:path w="6350" h="5715">
                <a:moveTo>
                  <a:pt x="0" y="5213"/>
                </a:moveTo>
                <a:lnTo>
                  <a:pt x="6261" y="5213"/>
                </a:lnTo>
                <a:lnTo>
                  <a:pt x="6261" y="0"/>
                </a:lnTo>
                <a:lnTo>
                  <a:pt x="0" y="0"/>
                </a:lnTo>
                <a:lnTo>
                  <a:pt x="0" y="521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6200051" y="6723543"/>
            <a:ext cx="5080" cy="0"/>
          </a:xfrm>
          <a:custGeom>
            <a:avLst/>
            <a:gdLst/>
            <a:ahLst/>
            <a:cxnLst/>
            <a:rect l="l" t="t" r="r" b="b"/>
            <a:pathLst>
              <a:path w="5079" h="0">
                <a:moveTo>
                  <a:pt x="0" y="0"/>
                </a:moveTo>
                <a:lnTo>
                  <a:pt x="4696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6200051" y="6723543"/>
            <a:ext cx="0" cy="4445"/>
          </a:xfrm>
          <a:custGeom>
            <a:avLst/>
            <a:gdLst/>
            <a:ahLst/>
            <a:cxnLst/>
            <a:rect l="l" t="t" r="r" b="b"/>
            <a:pathLst>
              <a:path w="0" h="4445">
                <a:moveTo>
                  <a:pt x="0" y="0"/>
                </a:moveTo>
                <a:lnTo>
                  <a:pt x="0" y="391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6205530" y="6725499"/>
            <a:ext cx="1179830" cy="0"/>
          </a:xfrm>
          <a:custGeom>
            <a:avLst/>
            <a:gdLst/>
            <a:ahLst/>
            <a:cxnLst/>
            <a:rect l="l" t="t" r="r" b="b"/>
            <a:pathLst>
              <a:path w="1179829" h="0">
                <a:moveTo>
                  <a:pt x="0" y="0"/>
                </a:moveTo>
                <a:lnTo>
                  <a:pt x="1179773" y="0"/>
                </a:lnTo>
              </a:path>
            </a:pathLst>
          </a:custGeom>
          <a:ln w="5213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6206313" y="6723543"/>
            <a:ext cx="1179195" cy="0"/>
          </a:xfrm>
          <a:custGeom>
            <a:avLst/>
            <a:gdLst/>
            <a:ahLst/>
            <a:cxnLst/>
            <a:rect l="l" t="t" r="r" b="b"/>
            <a:pathLst>
              <a:path w="1179195" h="0">
                <a:moveTo>
                  <a:pt x="0" y="0"/>
                </a:moveTo>
                <a:lnTo>
                  <a:pt x="1178990" y="0"/>
                </a:lnTo>
              </a:path>
            </a:pathLst>
          </a:custGeom>
          <a:ln w="317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Peter D. Easton &amp; Gregory A. Sommers</dc:creator>
  <dc:subject>Chapter 2</dc:subject>
  <dc:title>Financial Statement Analysis and Security Valuation</dc:title>
  <dcterms:created xsi:type="dcterms:W3CDTF">2022-10-08T03:43:48Z</dcterms:created>
  <dcterms:modified xsi:type="dcterms:W3CDTF">2022-10-08T03:43:48Z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2021-04-11T00:00:00Z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2022-10-08T00:00:00Z</vt:filetime>
  </property>
</Properties>
</file>