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99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99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99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3658" y="158572"/>
            <a:ext cx="7396683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99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696" y="1379942"/>
            <a:ext cx="8458606" cy="3067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5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17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8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9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3.png"/><Relationship Id="rId5" Type="http://schemas.openxmlformats.org/officeDocument/2006/relationships/image" Target="../media/image24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5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9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31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33.png"/><Relationship Id="rId5" Type="http://schemas.openxmlformats.org/officeDocument/2006/relationships/image" Target="../media/image34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35.png"/><Relationship Id="rId5" Type="http://schemas.openxmlformats.org/officeDocument/2006/relationships/image" Target="../media/image36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38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39.png"/><Relationship Id="rId5" Type="http://schemas.openxmlformats.org/officeDocument/2006/relationships/image" Target="../media/image40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4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844" y="2406395"/>
            <a:ext cx="7906511" cy="876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32332" y="391668"/>
            <a:ext cx="3470148" cy="854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624330" marR="5080" indent="-1577975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How Financial </a:t>
            </a:r>
            <a:r>
              <a:rPr dirty="0" sz="2800" spc="-10"/>
              <a:t>Leverage </a:t>
            </a:r>
            <a:r>
              <a:rPr dirty="0" sz="2800" spc="-5"/>
              <a:t>Explains the</a:t>
            </a:r>
            <a:r>
              <a:rPr dirty="0" sz="2800" spc="-70"/>
              <a:t> </a:t>
            </a:r>
            <a:r>
              <a:rPr dirty="0" sz="2800" spc="-5"/>
              <a:t>Difference  </a:t>
            </a:r>
            <a:r>
              <a:rPr dirty="0" sz="2800" spc="-20"/>
              <a:t>Between </a:t>
            </a:r>
            <a:r>
              <a:rPr dirty="0" sz="2800" spc="-10"/>
              <a:t>ROCE </a:t>
            </a:r>
            <a:r>
              <a:rPr dirty="0" sz="2800" spc="-5"/>
              <a:t>and</a:t>
            </a:r>
            <a:r>
              <a:rPr dirty="0" sz="2800" spc="130"/>
              <a:t> </a:t>
            </a:r>
            <a:r>
              <a:rPr dirty="0" sz="2800" spc="-10"/>
              <a:t>RNOA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24078" y="1486611"/>
            <a:ext cx="8013700" cy="48279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Times New Roman"/>
                <a:cs typeface="Times New Roman"/>
              </a:rPr>
              <a:t>If a </a:t>
            </a:r>
            <a:r>
              <a:rPr dirty="0" sz="2400" spc="-5">
                <a:latin typeface="Times New Roman"/>
                <a:cs typeface="Times New Roman"/>
              </a:rPr>
              <a:t>firm </a:t>
            </a:r>
            <a:r>
              <a:rPr dirty="0" sz="2400">
                <a:latin typeface="Times New Roman"/>
                <a:cs typeface="Times New Roman"/>
              </a:rPr>
              <a:t>has zero financial leverage, </a:t>
            </a:r>
            <a:r>
              <a:rPr dirty="0" sz="2400" spc="-5">
                <a:latin typeface="Times New Roman"/>
                <a:cs typeface="Times New Roman"/>
              </a:rPr>
              <a:t>ROCE </a:t>
            </a:r>
            <a:r>
              <a:rPr dirty="0" sz="2400">
                <a:latin typeface="Times New Roman"/>
                <a:cs typeface="Times New Roman"/>
              </a:rPr>
              <a:t>=</a:t>
            </a:r>
            <a:r>
              <a:rPr dirty="0" sz="2400" spc="-32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RNOA.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latin typeface="Times New Roman"/>
                <a:cs typeface="Times New Roman"/>
              </a:rPr>
              <a:t>If the firm </a:t>
            </a:r>
            <a:r>
              <a:rPr dirty="0" sz="2400" spc="-10">
                <a:latin typeface="Times New Roman"/>
                <a:cs typeface="Times New Roman"/>
              </a:rPr>
              <a:t>has </a:t>
            </a:r>
            <a:r>
              <a:rPr dirty="0" sz="2400" spc="-5">
                <a:latin typeface="Times New Roman"/>
                <a:cs typeface="Times New Roman"/>
              </a:rPr>
              <a:t>financial leverage, the </a:t>
            </a:r>
            <a:r>
              <a:rPr dirty="0" sz="2400" spc="-25">
                <a:latin typeface="Times New Roman"/>
                <a:cs typeface="Times New Roman"/>
              </a:rPr>
              <a:t>diff. </a:t>
            </a:r>
            <a:r>
              <a:rPr dirty="0" sz="2400" spc="-5">
                <a:latin typeface="Times New Roman"/>
                <a:cs typeface="Times New Roman"/>
              </a:rPr>
              <a:t>between ROCE and  RNOA </a:t>
            </a:r>
            <a:r>
              <a:rPr dirty="0" sz="2400">
                <a:latin typeface="Times New Roman"/>
                <a:cs typeface="Times New Roman"/>
              </a:rPr>
              <a:t>is </a:t>
            </a:r>
            <a:r>
              <a:rPr dirty="0" sz="2400" spc="-10">
                <a:latin typeface="Times New Roman"/>
                <a:cs typeface="Times New Roman"/>
              </a:rPr>
              <a:t>determined </a:t>
            </a:r>
            <a:r>
              <a:rPr dirty="0" sz="2400">
                <a:latin typeface="Times New Roman"/>
                <a:cs typeface="Times New Roman"/>
              </a:rPr>
              <a:t>by the </a:t>
            </a:r>
            <a:r>
              <a:rPr dirty="0" sz="2400" spc="-10">
                <a:latin typeface="Times New Roman"/>
                <a:cs typeface="Times New Roman"/>
              </a:rPr>
              <a:t>amount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400" spc="-5">
                <a:latin typeface="Times New Roman"/>
                <a:cs typeface="Times New Roman"/>
              </a:rPr>
              <a:t>FLEV </a:t>
            </a:r>
            <a:r>
              <a:rPr dirty="0" sz="2400">
                <a:latin typeface="Times New Roman"/>
                <a:cs typeface="Times New Roman"/>
              </a:rPr>
              <a:t>&amp; </a:t>
            </a:r>
            <a:r>
              <a:rPr dirty="0" sz="2400" spc="-5">
                <a:latin typeface="Times New Roman"/>
                <a:cs typeface="Times New Roman"/>
              </a:rPr>
              <a:t>SPREAD, i.e.  RNOA </a:t>
            </a:r>
            <a:r>
              <a:rPr dirty="0" sz="2400">
                <a:latin typeface="Times New Roman"/>
                <a:cs typeface="Times New Roman"/>
              </a:rPr>
              <a:t>– </a:t>
            </a:r>
            <a:r>
              <a:rPr dirty="0" sz="2400" spc="-10">
                <a:latin typeface="Times New Roman"/>
                <a:cs typeface="Times New Roman"/>
              </a:rPr>
              <a:t>after-tax </a:t>
            </a:r>
            <a:r>
              <a:rPr dirty="0" sz="2400">
                <a:latin typeface="Times New Roman"/>
                <a:cs typeface="Times New Roman"/>
              </a:rPr>
              <a:t>net borrowing</a:t>
            </a:r>
            <a:r>
              <a:rPr dirty="0" sz="2400" spc="-35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cost.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lvl="1" marL="812165" marR="379730" indent="-342900">
              <a:lnSpc>
                <a:spcPct val="100000"/>
              </a:lnSpc>
              <a:buFont typeface="Wingdings"/>
              <a:buChar char=""/>
              <a:tabLst>
                <a:tab pos="812800" algn="l"/>
              </a:tabLst>
            </a:pPr>
            <a:r>
              <a:rPr dirty="0" sz="2400" spc="-5">
                <a:latin typeface="Times New Roman"/>
                <a:cs typeface="Times New Roman"/>
              </a:rPr>
              <a:t>SPREAD&gt;0: </a:t>
            </a:r>
            <a:r>
              <a:rPr dirty="0" sz="2400">
                <a:latin typeface="Times New Roman"/>
                <a:cs typeface="Times New Roman"/>
              </a:rPr>
              <a:t>favorable financial leverage / favorable  gearing: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RNOA</a:t>
            </a:r>
            <a:r>
              <a:rPr dirty="0" sz="2400" spc="-2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is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"levered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up"</a:t>
            </a:r>
            <a:r>
              <a:rPr dirty="0" sz="2400" spc="-6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or "geared</a:t>
            </a:r>
            <a:r>
              <a:rPr dirty="0" sz="2400" spc="-6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up"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to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yield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  higher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ROCE.</a:t>
            </a:r>
            <a:endParaRPr sz="2400">
              <a:latin typeface="Times New Roman"/>
              <a:cs typeface="Times New Roman"/>
            </a:endParaRPr>
          </a:p>
          <a:p>
            <a:pPr lvl="1" marL="812800" indent="-34353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812800" algn="l"/>
              </a:tabLst>
            </a:pPr>
            <a:r>
              <a:rPr dirty="0" sz="2400" spc="-5">
                <a:latin typeface="Times New Roman"/>
                <a:cs typeface="Times New Roman"/>
              </a:rPr>
              <a:t>SPREAD&lt;0: </a:t>
            </a:r>
            <a:r>
              <a:rPr dirty="0" sz="2400">
                <a:latin typeface="Times New Roman"/>
                <a:cs typeface="Times New Roman"/>
              </a:rPr>
              <a:t>unfavorable leverage</a:t>
            </a:r>
            <a:r>
              <a:rPr dirty="0" sz="2400" spc="-155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effect.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dirty="0" sz="2400" b="1" i="1">
                <a:latin typeface="Times New Roman"/>
                <a:cs typeface="Times New Roman"/>
              </a:rPr>
              <a:t>Leverage is a component of the risk </a:t>
            </a:r>
            <a:r>
              <a:rPr dirty="0" sz="2400" spc="-5" b="1" i="1">
                <a:latin typeface="Times New Roman"/>
                <a:cs typeface="Times New Roman"/>
              </a:rPr>
              <a:t>of </a:t>
            </a:r>
            <a:r>
              <a:rPr dirty="0" sz="2400" b="1" i="1">
                <a:latin typeface="Times New Roman"/>
                <a:cs typeface="Times New Roman"/>
              </a:rPr>
              <a:t>equity </a:t>
            </a:r>
            <a:r>
              <a:rPr dirty="0" sz="2400" spc="-5" b="1" i="1">
                <a:latin typeface="Times New Roman"/>
                <a:cs typeface="Times New Roman"/>
              </a:rPr>
              <a:t>as </a:t>
            </a:r>
            <a:r>
              <a:rPr dirty="0" sz="2400" b="1" i="1">
                <a:latin typeface="Times New Roman"/>
                <a:cs typeface="Times New Roman"/>
              </a:rPr>
              <a:t>well as</a:t>
            </a:r>
            <a:r>
              <a:rPr dirty="0" sz="2400" spc="-320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its</a:t>
            </a:r>
            <a:endParaRPr sz="24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dirty="0" sz="2400" spc="-20" b="1" i="1">
                <a:latin typeface="Times New Roman"/>
                <a:cs typeface="Times New Roman"/>
              </a:rPr>
              <a:t>profitability.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1933" y="326212"/>
            <a:ext cx="72866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General </a:t>
            </a:r>
            <a:r>
              <a:rPr dirty="0" sz="2800"/>
              <a:t>Mills Inc.: </a:t>
            </a:r>
            <a:r>
              <a:rPr dirty="0" sz="2800" spc="-5"/>
              <a:t>Reformulated </a:t>
            </a:r>
            <a:r>
              <a:rPr dirty="0" sz="2800"/>
              <a:t>Balance</a:t>
            </a:r>
            <a:r>
              <a:rPr dirty="0" sz="2800" spc="-215"/>
              <a:t> </a:t>
            </a:r>
            <a:r>
              <a:rPr dirty="0" sz="2800" spc="-5"/>
              <a:t>Sheet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481327" y="925067"/>
            <a:ext cx="6144768" cy="5547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66047" y="6617206"/>
            <a:ext cx="303275" cy="2407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4941" y="326212"/>
            <a:ext cx="792416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General Mills Inc.: Reformulated Income</a:t>
            </a:r>
            <a:r>
              <a:rPr dirty="0" sz="2800" spc="-70"/>
              <a:t> </a:t>
            </a:r>
            <a:r>
              <a:rPr dirty="0" sz="2800" spc="-5"/>
              <a:t>Statement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66047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31391" y="982980"/>
            <a:ext cx="6376416" cy="5626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4884" y="338404"/>
            <a:ext cx="67627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Financial Leverage: General Mills Inc.,</a:t>
            </a:r>
            <a:r>
              <a:rPr dirty="0" sz="2800" spc="-160"/>
              <a:t> </a:t>
            </a:r>
            <a:r>
              <a:rPr dirty="0" sz="2800" spc="-5"/>
              <a:t>2010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98119" y="1350645"/>
            <a:ext cx="39027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Times New Roman"/>
                <a:cs typeface="Times New Roman"/>
              </a:rPr>
              <a:t>(In </a:t>
            </a:r>
            <a:r>
              <a:rPr dirty="0" sz="1800" b="1">
                <a:latin typeface="Times New Roman"/>
                <a:cs typeface="Times New Roman"/>
              </a:rPr>
              <a:t>millions of dollars, average for</a:t>
            </a:r>
            <a:r>
              <a:rPr dirty="0" sz="1800" spc="-22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year)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373" y="1944535"/>
            <a:ext cx="1764030" cy="264160"/>
          </a:xfrm>
          <a:custGeom>
            <a:avLst/>
            <a:gdLst/>
            <a:ahLst/>
            <a:cxnLst/>
            <a:rect l="l" t="t" r="r" b="b"/>
            <a:pathLst>
              <a:path w="1764030" h="264160">
                <a:moveTo>
                  <a:pt x="0" y="263740"/>
                </a:moveTo>
                <a:lnTo>
                  <a:pt x="1764030" y="263740"/>
                </a:lnTo>
                <a:lnTo>
                  <a:pt x="1764030" y="0"/>
                </a:lnTo>
                <a:lnTo>
                  <a:pt x="0" y="0"/>
                </a:lnTo>
                <a:lnTo>
                  <a:pt x="0" y="26374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43404" y="1944535"/>
            <a:ext cx="1530350" cy="264160"/>
          </a:xfrm>
          <a:custGeom>
            <a:avLst/>
            <a:gdLst/>
            <a:ahLst/>
            <a:cxnLst/>
            <a:rect l="l" t="t" r="r" b="b"/>
            <a:pathLst>
              <a:path w="1530350" h="264160">
                <a:moveTo>
                  <a:pt x="0" y="263740"/>
                </a:moveTo>
                <a:lnTo>
                  <a:pt x="1530349" y="263740"/>
                </a:lnTo>
                <a:lnTo>
                  <a:pt x="1530349" y="0"/>
                </a:lnTo>
                <a:lnTo>
                  <a:pt x="0" y="0"/>
                </a:lnTo>
                <a:lnTo>
                  <a:pt x="0" y="26374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73753" y="1944535"/>
            <a:ext cx="1380490" cy="264160"/>
          </a:xfrm>
          <a:custGeom>
            <a:avLst/>
            <a:gdLst/>
            <a:ahLst/>
            <a:cxnLst/>
            <a:rect l="l" t="t" r="r" b="b"/>
            <a:pathLst>
              <a:path w="1380489" h="264160">
                <a:moveTo>
                  <a:pt x="0" y="263740"/>
                </a:moveTo>
                <a:lnTo>
                  <a:pt x="1380489" y="263740"/>
                </a:lnTo>
                <a:lnTo>
                  <a:pt x="1380489" y="0"/>
                </a:lnTo>
                <a:lnTo>
                  <a:pt x="0" y="0"/>
                </a:lnTo>
                <a:lnTo>
                  <a:pt x="0" y="26374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54244" y="1944535"/>
            <a:ext cx="1470660" cy="264160"/>
          </a:xfrm>
          <a:custGeom>
            <a:avLst/>
            <a:gdLst/>
            <a:ahLst/>
            <a:cxnLst/>
            <a:rect l="l" t="t" r="r" b="b"/>
            <a:pathLst>
              <a:path w="1470659" h="264160">
                <a:moveTo>
                  <a:pt x="0" y="263740"/>
                </a:moveTo>
                <a:lnTo>
                  <a:pt x="1470659" y="263740"/>
                </a:lnTo>
                <a:lnTo>
                  <a:pt x="1470659" y="0"/>
                </a:lnTo>
                <a:lnTo>
                  <a:pt x="0" y="0"/>
                </a:lnTo>
                <a:lnTo>
                  <a:pt x="0" y="26374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9373" y="2208276"/>
            <a:ext cx="1764030" cy="274320"/>
          </a:xfrm>
          <a:custGeom>
            <a:avLst/>
            <a:gdLst/>
            <a:ahLst/>
            <a:cxnLst/>
            <a:rect l="l" t="t" r="r" b="b"/>
            <a:pathLst>
              <a:path w="1764030" h="274319">
                <a:moveTo>
                  <a:pt x="0" y="274320"/>
                </a:moveTo>
                <a:lnTo>
                  <a:pt x="1764030" y="274320"/>
                </a:lnTo>
                <a:lnTo>
                  <a:pt x="1764030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343404" y="2208276"/>
            <a:ext cx="1530350" cy="274320"/>
          </a:xfrm>
          <a:custGeom>
            <a:avLst/>
            <a:gdLst/>
            <a:ahLst/>
            <a:cxnLst/>
            <a:rect l="l" t="t" r="r" b="b"/>
            <a:pathLst>
              <a:path w="1530350" h="274319">
                <a:moveTo>
                  <a:pt x="0" y="274320"/>
                </a:moveTo>
                <a:lnTo>
                  <a:pt x="1530349" y="274320"/>
                </a:lnTo>
                <a:lnTo>
                  <a:pt x="15303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73753" y="2208276"/>
            <a:ext cx="1380490" cy="274320"/>
          </a:xfrm>
          <a:custGeom>
            <a:avLst/>
            <a:gdLst/>
            <a:ahLst/>
            <a:cxnLst/>
            <a:rect l="l" t="t" r="r" b="b"/>
            <a:pathLst>
              <a:path w="1380489" h="274319">
                <a:moveTo>
                  <a:pt x="0" y="274320"/>
                </a:moveTo>
                <a:lnTo>
                  <a:pt x="1380489" y="274320"/>
                </a:lnTo>
                <a:lnTo>
                  <a:pt x="138048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54244" y="2208276"/>
            <a:ext cx="1470660" cy="274320"/>
          </a:xfrm>
          <a:custGeom>
            <a:avLst/>
            <a:gdLst/>
            <a:ahLst/>
            <a:cxnLst/>
            <a:rect l="l" t="t" r="r" b="b"/>
            <a:pathLst>
              <a:path w="1470659" h="274319">
                <a:moveTo>
                  <a:pt x="0" y="274320"/>
                </a:moveTo>
                <a:lnTo>
                  <a:pt x="1470659" y="274320"/>
                </a:lnTo>
                <a:lnTo>
                  <a:pt x="147065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79373" y="2482507"/>
            <a:ext cx="1764030" cy="264160"/>
          </a:xfrm>
          <a:custGeom>
            <a:avLst/>
            <a:gdLst/>
            <a:ahLst/>
            <a:cxnLst/>
            <a:rect l="l" t="t" r="r" b="b"/>
            <a:pathLst>
              <a:path w="1764030" h="264160">
                <a:moveTo>
                  <a:pt x="0" y="263740"/>
                </a:moveTo>
                <a:lnTo>
                  <a:pt x="1764030" y="263740"/>
                </a:lnTo>
                <a:lnTo>
                  <a:pt x="1764030" y="0"/>
                </a:lnTo>
                <a:lnTo>
                  <a:pt x="0" y="0"/>
                </a:lnTo>
                <a:lnTo>
                  <a:pt x="0" y="26374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43404" y="2482507"/>
            <a:ext cx="1530350" cy="264160"/>
          </a:xfrm>
          <a:custGeom>
            <a:avLst/>
            <a:gdLst/>
            <a:ahLst/>
            <a:cxnLst/>
            <a:rect l="l" t="t" r="r" b="b"/>
            <a:pathLst>
              <a:path w="1530350" h="264160">
                <a:moveTo>
                  <a:pt x="0" y="263740"/>
                </a:moveTo>
                <a:lnTo>
                  <a:pt x="1530349" y="263740"/>
                </a:lnTo>
                <a:lnTo>
                  <a:pt x="1530349" y="0"/>
                </a:lnTo>
                <a:lnTo>
                  <a:pt x="0" y="0"/>
                </a:lnTo>
                <a:lnTo>
                  <a:pt x="0" y="26374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73753" y="2482507"/>
            <a:ext cx="1380490" cy="264160"/>
          </a:xfrm>
          <a:custGeom>
            <a:avLst/>
            <a:gdLst/>
            <a:ahLst/>
            <a:cxnLst/>
            <a:rect l="l" t="t" r="r" b="b"/>
            <a:pathLst>
              <a:path w="1380489" h="264160">
                <a:moveTo>
                  <a:pt x="0" y="263740"/>
                </a:moveTo>
                <a:lnTo>
                  <a:pt x="1380489" y="263740"/>
                </a:lnTo>
                <a:lnTo>
                  <a:pt x="1380489" y="0"/>
                </a:lnTo>
                <a:lnTo>
                  <a:pt x="0" y="0"/>
                </a:lnTo>
                <a:lnTo>
                  <a:pt x="0" y="26374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254244" y="2482507"/>
            <a:ext cx="1470660" cy="264160"/>
          </a:xfrm>
          <a:custGeom>
            <a:avLst/>
            <a:gdLst/>
            <a:ahLst/>
            <a:cxnLst/>
            <a:rect l="l" t="t" r="r" b="b"/>
            <a:pathLst>
              <a:path w="1470659" h="264160">
                <a:moveTo>
                  <a:pt x="0" y="263740"/>
                </a:moveTo>
                <a:lnTo>
                  <a:pt x="1470659" y="263740"/>
                </a:lnTo>
                <a:lnTo>
                  <a:pt x="1470659" y="0"/>
                </a:lnTo>
                <a:lnTo>
                  <a:pt x="0" y="0"/>
                </a:lnTo>
                <a:lnTo>
                  <a:pt x="0" y="26374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79373" y="2746336"/>
            <a:ext cx="3294379" cy="560070"/>
          </a:xfrm>
          <a:custGeom>
            <a:avLst/>
            <a:gdLst/>
            <a:ahLst/>
            <a:cxnLst/>
            <a:rect l="l" t="t" r="r" b="b"/>
            <a:pathLst>
              <a:path w="3294379" h="560070">
                <a:moveTo>
                  <a:pt x="0" y="559600"/>
                </a:moveTo>
                <a:lnTo>
                  <a:pt x="3294379" y="559600"/>
                </a:lnTo>
                <a:lnTo>
                  <a:pt x="3294379" y="0"/>
                </a:lnTo>
                <a:lnTo>
                  <a:pt x="0" y="0"/>
                </a:lnTo>
                <a:lnTo>
                  <a:pt x="0" y="5596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873753" y="2746336"/>
            <a:ext cx="1380490" cy="560070"/>
          </a:xfrm>
          <a:custGeom>
            <a:avLst/>
            <a:gdLst/>
            <a:ahLst/>
            <a:cxnLst/>
            <a:rect l="l" t="t" r="r" b="b"/>
            <a:pathLst>
              <a:path w="1380489" h="560070">
                <a:moveTo>
                  <a:pt x="0" y="559600"/>
                </a:moveTo>
                <a:lnTo>
                  <a:pt x="1380489" y="559600"/>
                </a:lnTo>
                <a:lnTo>
                  <a:pt x="1380489" y="0"/>
                </a:lnTo>
                <a:lnTo>
                  <a:pt x="0" y="0"/>
                </a:lnTo>
                <a:lnTo>
                  <a:pt x="0" y="5596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254244" y="2746336"/>
            <a:ext cx="573405" cy="560070"/>
          </a:xfrm>
          <a:custGeom>
            <a:avLst/>
            <a:gdLst/>
            <a:ahLst/>
            <a:cxnLst/>
            <a:rect l="l" t="t" r="r" b="b"/>
            <a:pathLst>
              <a:path w="573404" h="560070">
                <a:moveTo>
                  <a:pt x="0" y="559600"/>
                </a:moveTo>
                <a:lnTo>
                  <a:pt x="573404" y="559600"/>
                </a:lnTo>
                <a:lnTo>
                  <a:pt x="573404" y="0"/>
                </a:lnTo>
                <a:lnTo>
                  <a:pt x="0" y="0"/>
                </a:lnTo>
                <a:lnTo>
                  <a:pt x="0" y="5596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827648" y="2746336"/>
            <a:ext cx="897255" cy="560070"/>
          </a:xfrm>
          <a:custGeom>
            <a:avLst/>
            <a:gdLst/>
            <a:ahLst/>
            <a:cxnLst/>
            <a:rect l="l" t="t" r="r" b="b"/>
            <a:pathLst>
              <a:path w="897254" h="560070">
                <a:moveTo>
                  <a:pt x="0" y="559600"/>
                </a:moveTo>
                <a:lnTo>
                  <a:pt x="897254" y="559600"/>
                </a:lnTo>
                <a:lnTo>
                  <a:pt x="897254" y="0"/>
                </a:lnTo>
                <a:lnTo>
                  <a:pt x="0" y="0"/>
                </a:lnTo>
                <a:lnTo>
                  <a:pt x="0" y="5596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79373" y="3305936"/>
            <a:ext cx="3294379" cy="274320"/>
          </a:xfrm>
          <a:custGeom>
            <a:avLst/>
            <a:gdLst/>
            <a:ahLst/>
            <a:cxnLst/>
            <a:rect l="l" t="t" r="r" b="b"/>
            <a:pathLst>
              <a:path w="3294379" h="274320">
                <a:moveTo>
                  <a:pt x="0" y="274320"/>
                </a:moveTo>
                <a:lnTo>
                  <a:pt x="3294379" y="274320"/>
                </a:lnTo>
                <a:lnTo>
                  <a:pt x="329437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873753" y="3305936"/>
            <a:ext cx="1380490" cy="274320"/>
          </a:xfrm>
          <a:custGeom>
            <a:avLst/>
            <a:gdLst/>
            <a:ahLst/>
            <a:cxnLst/>
            <a:rect l="l" t="t" r="r" b="b"/>
            <a:pathLst>
              <a:path w="1380489" h="274320">
                <a:moveTo>
                  <a:pt x="0" y="274320"/>
                </a:moveTo>
                <a:lnTo>
                  <a:pt x="1380489" y="274320"/>
                </a:lnTo>
                <a:lnTo>
                  <a:pt x="138048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254244" y="3305936"/>
            <a:ext cx="573405" cy="274320"/>
          </a:xfrm>
          <a:custGeom>
            <a:avLst/>
            <a:gdLst/>
            <a:ahLst/>
            <a:cxnLst/>
            <a:rect l="l" t="t" r="r" b="b"/>
            <a:pathLst>
              <a:path w="573404" h="274320">
                <a:moveTo>
                  <a:pt x="0" y="274320"/>
                </a:moveTo>
                <a:lnTo>
                  <a:pt x="573404" y="274320"/>
                </a:lnTo>
                <a:lnTo>
                  <a:pt x="573404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827648" y="3305936"/>
            <a:ext cx="897255" cy="274320"/>
          </a:xfrm>
          <a:custGeom>
            <a:avLst/>
            <a:gdLst/>
            <a:ahLst/>
            <a:cxnLst/>
            <a:rect l="l" t="t" r="r" b="b"/>
            <a:pathLst>
              <a:path w="897254" h="274320">
                <a:moveTo>
                  <a:pt x="0" y="274320"/>
                </a:moveTo>
                <a:lnTo>
                  <a:pt x="897254" y="274320"/>
                </a:lnTo>
                <a:lnTo>
                  <a:pt x="897254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79373" y="3580168"/>
            <a:ext cx="3294379" cy="264160"/>
          </a:xfrm>
          <a:custGeom>
            <a:avLst/>
            <a:gdLst/>
            <a:ahLst/>
            <a:cxnLst/>
            <a:rect l="l" t="t" r="r" b="b"/>
            <a:pathLst>
              <a:path w="3294379" h="264160">
                <a:moveTo>
                  <a:pt x="0" y="263740"/>
                </a:moveTo>
                <a:lnTo>
                  <a:pt x="3294379" y="263740"/>
                </a:lnTo>
                <a:lnTo>
                  <a:pt x="3294379" y="0"/>
                </a:lnTo>
                <a:lnTo>
                  <a:pt x="0" y="0"/>
                </a:lnTo>
                <a:lnTo>
                  <a:pt x="0" y="26374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873753" y="3580168"/>
            <a:ext cx="1380490" cy="264160"/>
          </a:xfrm>
          <a:custGeom>
            <a:avLst/>
            <a:gdLst/>
            <a:ahLst/>
            <a:cxnLst/>
            <a:rect l="l" t="t" r="r" b="b"/>
            <a:pathLst>
              <a:path w="1380489" h="264160">
                <a:moveTo>
                  <a:pt x="0" y="263740"/>
                </a:moveTo>
                <a:lnTo>
                  <a:pt x="1380489" y="263740"/>
                </a:lnTo>
                <a:lnTo>
                  <a:pt x="1380489" y="0"/>
                </a:lnTo>
                <a:lnTo>
                  <a:pt x="0" y="0"/>
                </a:lnTo>
                <a:lnTo>
                  <a:pt x="0" y="26374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254244" y="3580168"/>
            <a:ext cx="573405" cy="264160"/>
          </a:xfrm>
          <a:custGeom>
            <a:avLst/>
            <a:gdLst/>
            <a:ahLst/>
            <a:cxnLst/>
            <a:rect l="l" t="t" r="r" b="b"/>
            <a:pathLst>
              <a:path w="573404" h="264160">
                <a:moveTo>
                  <a:pt x="0" y="263740"/>
                </a:moveTo>
                <a:lnTo>
                  <a:pt x="573404" y="263740"/>
                </a:lnTo>
                <a:lnTo>
                  <a:pt x="573404" y="0"/>
                </a:lnTo>
                <a:lnTo>
                  <a:pt x="0" y="0"/>
                </a:lnTo>
                <a:lnTo>
                  <a:pt x="0" y="26374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827648" y="3580168"/>
            <a:ext cx="897255" cy="264160"/>
          </a:xfrm>
          <a:custGeom>
            <a:avLst/>
            <a:gdLst/>
            <a:ahLst/>
            <a:cxnLst/>
            <a:rect l="l" t="t" r="r" b="b"/>
            <a:pathLst>
              <a:path w="897254" h="264160">
                <a:moveTo>
                  <a:pt x="0" y="263740"/>
                </a:moveTo>
                <a:lnTo>
                  <a:pt x="897254" y="263740"/>
                </a:lnTo>
                <a:lnTo>
                  <a:pt x="897254" y="0"/>
                </a:lnTo>
                <a:lnTo>
                  <a:pt x="0" y="0"/>
                </a:lnTo>
                <a:lnTo>
                  <a:pt x="0" y="26374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484428" y="1942337"/>
          <a:ext cx="6346190" cy="1889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6105"/>
                <a:gridCol w="1527174"/>
                <a:gridCol w="1389379"/>
                <a:gridCol w="578485"/>
                <a:gridCol w="995044"/>
              </a:tblGrid>
              <a:tr h="258594">
                <a:tc>
                  <a:txBody>
                    <a:bodyPr/>
                    <a:lstStyle/>
                    <a:p>
                      <a:pPr marL="127000">
                        <a:lnSpc>
                          <a:spcPts val="1935"/>
                        </a:lnSpc>
                      </a:pPr>
                      <a:r>
                        <a:rPr dirty="0" sz="1800" spc="-5" b="1">
                          <a:latin typeface="Times New Roman"/>
                          <a:cs typeface="Times New Roman"/>
                        </a:rPr>
                        <a:t>NOA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1935"/>
                        </a:lnSpc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11,632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6525">
                        <a:lnSpc>
                          <a:spcPts val="1935"/>
                        </a:lnSpc>
                      </a:pPr>
                      <a:r>
                        <a:rPr dirty="0" sz="1800" spc="-5" b="1">
                          <a:latin typeface="Times New Roman"/>
                          <a:cs typeface="Times New Roman"/>
                        </a:rPr>
                        <a:t>OI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29235">
                        <a:lnSpc>
                          <a:spcPts val="1935"/>
                        </a:lnSpc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1,177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269176">
                <a:tc>
                  <a:txBody>
                    <a:bodyPr/>
                    <a:lstStyle/>
                    <a:p>
                      <a:pPr marL="127000">
                        <a:lnSpc>
                          <a:spcPts val="2005"/>
                        </a:lnSpc>
                      </a:pPr>
                      <a:r>
                        <a:rPr dirty="0" sz="1800" spc="-5" b="1">
                          <a:latin typeface="Times New Roman"/>
                          <a:cs typeface="Times New Roman"/>
                        </a:rPr>
                        <a:t>NFO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005"/>
                        </a:lnSpc>
                      </a:pPr>
                      <a:r>
                        <a:rPr dirty="0" u="heavy" sz="18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6,099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622300">
                        <a:lnSpc>
                          <a:spcPts val="2005"/>
                        </a:lnSpc>
                      </a:pPr>
                      <a:r>
                        <a:rPr dirty="0" sz="1800" spc="-5" b="1">
                          <a:latin typeface="Times New Roman"/>
                          <a:cs typeface="Times New Roman"/>
                        </a:rPr>
                        <a:t>NFE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ts val="2005"/>
                        </a:lnSpc>
                      </a:pPr>
                      <a:r>
                        <a:rPr dirty="0" u="heavy" sz="18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251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420306">
                <a:tc>
                  <a:txBody>
                    <a:bodyPr/>
                    <a:lstStyle/>
                    <a:p>
                      <a:pPr marL="127000">
                        <a:lnSpc>
                          <a:spcPts val="2045"/>
                        </a:lnSpc>
                      </a:pPr>
                      <a:r>
                        <a:rPr dirty="0" sz="1800" spc="-5" b="1">
                          <a:latin typeface="Times New Roman"/>
                          <a:cs typeface="Times New Roman"/>
                        </a:rPr>
                        <a:t>CSE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(before</a:t>
                      </a:r>
                      <a:r>
                        <a:rPr dirty="0" sz="1800" spc="-9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 b="1">
                          <a:latin typeface="Times New Roman"/>
                          <a:cs typeface="Times New Roman"/>
                        </a:rPr>
                        <a:t>MI)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045"/>
                        </a:lnSpc>
                      </a:pPr>
                      <a:r>
                        <a:rPr dirty="0" u="heavy" sz="18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5,533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9375">
                        <a:lnSpc>
                          <a:spcPts val="2045"/>
                        </a:lnSpc>
                      </a:pPr>
                      <a:r>
                        <a:rPr dirty="0" sz="1800" spc="-25" b="1">
                          <a:latin typeface="Times New Roman"/>
                          <a:cs typeface="Times New Roman"/>
                        </a:rPr>
                        <a:t>CI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ts val="2045"/>
                        </a:lnSpc>
                      </a:pPr>
                      <a:r>
                        <a:rPr dirty="0" u="heavy" sz="18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926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411797">
                <a:tc gridSpan="2">
                  <a:txBody>
                    <a:bodyPr/>
                    <a:lstStyle/>
                    <a:p>
                      <a:pPr marL="127000">
                        <a:lnSpc>
                          <a:spcPts val="2105"/>
                        </a:lnSpc>
                        <a:spcBef>
                          <a:spcPts val="1035"/>
                        </a:spcBef>
                      </a:pPr>
                      <a:r>
                        <a:rPr dirty="0" sz="1800" spc="-5" b="1">
                          <a:latin typeface="Times New Roman"/>
                          <a:cs typeface="Times New Roman"/>
                        </a:rPr>
                        <a:t>FLEV =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6,099/5,533 </a:t>
                      </a:r>
                      <a:r>
                        <a:rPr dirty="0" sz="1800" spc="-5" b="1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dirty="0" sz="1800" spc="-1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1.102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1445"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8000">
                        <a:lnSpc>
                          <a:spcPts val="2105"/>
                        </a:lnSpc>
                        <a:spcBef>
                          <a:spcPts val="1035"/>
                        </a:spcBef>
                      </a:pPr>
                      <a:r>
                        <a:rPr dirty="0" sz="1800" spc="-5" b="1">
                          <a:latin typeface="Times New Roman"/>
                          <a:cs typeface="Times New Roman"/>
                        </a:rPr>
                        <a:t>ROCE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144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2860">
                        <a:lnSpc>
                          <a:spcPts val="2105"/>
                        </a:lnSpc>
                        <a:spcBef>
                          <a:spcPts val="1035"/>
                        </a:spcBef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=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144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ts val="2105"/>
                        </a:lnSpc>
                        <a:spcBef>
                          <a:spcPts val="1035"/>
                        </a:spcBef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16.7%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1445">
                    <a:solidFill>
                      <a:srgbClr val="F8F8F8"/>
                    </a:solidFill>
                  </a:tcPr>
                </a:tc>
              </a:tr>
              <a:tr h="26581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8000">
                        <a:lnSpc>
                          <a:spcPts val="1980"/>
                        </a:lnSpc>
                      </a:pPr>
                      <a:r>
                        <a:rPr dirty="0" sz="1800" spc="-5" b="1">
                          <a:latin typeface="Times New Roman"/>
                          <a:cs typeface="Times New Roman"/>
                        </a:rPr>
                        <a:t>RNOA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2225">
                        <a:lnSpc>
                          <a:spcPts val="1980"/>
                        </a:lnSpc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=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ts val="1980"/>
                        </a:lnSpc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10.1%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26373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8000">
                        <a:lnSpc>
                          <a:spcPts val="1975"/>
                        </a:lnSpc>
                      </a:pPr>
                      <a:r>
                        <a:rPr dirty="0" sz="1800" spc="-5" b="1">
                          <a:latin typeface="Times New Roman"/>
                          <a:cs typeface="Times New Roman"/>
                        </a:rPr>
                        <a:t>NBC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2225">
                        <a:lnSpc>
                          <a:spcPts val="1975"/>
                        </a:lnSpc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=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88925">
                        <a:lnSpc>
                          <a:spcPts val="1975"/>
                        </a:lnSpc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4.1%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29" name="object 29"/>
          <p:cNvSpPr txBox="1"/>
          <p:nvPr/>
        </p:nvSpPr>
        <p:spPr>
          <a:xfrm>
            <a:off x="380187" y="4095369"/>
            <a:ext cx="7755890" cy="2281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953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Times New Roman"/>
                <a:cs typeface="Times New Roman"/>
              </a:rPr>
              <a:t>ROCE </a:t>
            </a:r>
            <a:r>
              <a:rPr dirty="0" sz="1800" b="1">
                <a:latin typeface="Times New Roman"/>
                <a:cs typeface="Times New Roman"/>
              </a:rPr>
              <a:t>= </a:t>
            </a:r>
            <a:r>
              <a:rPr dirty="0" sz="1800" spc="-5" b="1">
                <a:latin typeface="Times New Roman"/>
                <a:cs typeface="Times New Roman"/>
              </a:rPr>
              <a:t>RNOA </a:t>
            </a:r>
            <a:r>
              <a:rPr dirty="0" sz="1800" b="1">
                <a:latin typeface="Times New Roman"/>
                <a:cs typeface="Times New Roman"/>
              </a:rPr>
              <a:t>+ [FLEV × </a:t>
            </a:r>
            <a:r>
              <a:rPr dirty="0" sz="1800" spc="-5" b="1">
                <a:latin typeface="Times New Roman"/>
                <a:cs typeface="Times New Roman"/>
              </a:rPr>
              <a:t>(RNOA </a:t>
            </a:r>
            <a:r>
              <a:rPr dirty="0" sz="1800" b="1">
                <a:latin typeface="Times New Roman"/>
                <a:cs typeface="Times New Roman"/>
              </a:rPr>
              <a:t>–</a:t>
            </a:r>
            <a:r>
              <a:rPr dirty="0" sz="1800" spc="-32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NBC)]</a:t>
            </a:r>
            <a:endParaRPr sz="1800">
              <a:latin typeface="Times New Roman"/>
              <a:cs typeface="Times New Roman"/>
            </a:endParaRPr>
          </a:p>
          <a:p>
            <a:pPr marL="1181100">
              <a:lnSpc>
                <a:spcPct val="100000"/>
              </a:lnSpc>
            </a:pPr>
            <a:r>
              <a:rPr dirty="0" sz="1800" b="1">
                <a:latin typeface="Times New Roman"/>
                <a:cs typeface="Times New Roman"/>
              </a:rPr>
              <a:t>= 10.1% + [1.102 × (10.1% -</a:t>
            </a:r>
            <a:r>
              <a:rPr dirty="0" sz="1800" spc="-14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4.1%)]</a:t>
            </a:r>
            <a:endParaRPr sz="1800">
              <a:latin typeface="Times New Roman"/>
              <a:cs typeface="Times New Roman"/>
            </a:endParaRPr>
          </a:p>
          <a:p>
            <a:pPr marL="1181100">
              <a:lnSpc>
                <a:spcPct val="100000"/>
              </a:lnSpc>
            </a:pPr>
            <a:r>
              <a:rPr dirty="0" sz="1800" b="1">
                <a:latin typeface="Times New Roman"/>
                <a:cs typeface="Times New Roman"/>
              </a:rPr>
              <a:t>=</a:t>
            </a:r>
            <a:r>
              <a:rPr dirty="0" sz="1800" spc="-5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16.7%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10000"/>
              </a:lnSpc>
            </a:pPr>
            <a:r>
              <a:rPr dirty="0" sz="1800" spc="-5">
                <a:latin typeface="Times New Roman"/>
                <a:cs typeface="Times New Roman"/>
              </a:rPr>
              <a:t>RNOA is </a:t>
            </a:r>
            <a:r>
              <a:rPr dirty="0" sz="1800">
                <a:latin typeface="Times New Roman"/>
                <a:cs typeface="Times New Roman"/>
              </a:rPr>
              <a:t>10.1% but the high financial leverage, combined with a </a:t>
            </a:r>
            <a:r>
              <a:rPr dirty="0" sz="1800" spc="-5">
                <a:latin typeface="Times New Roman"/>
                <a:cs typeface="Times New Roman"/>
              </a:rPr>
              <a:t>SPREAD </a:t>
            </a:r>
            <a:r>
              <a:rPr dirty="0" sz="1800">
                <a:latin typeface="Times New Roman"/>
                <a:cs typeface="Times New Roman"/>
              </a:rPr>
              <a:t>over a  borrowing cost of 4.1%, yields a </a:t>
            </a:r>
            <a:r>
              <a:rPr dirty="0" sz="1800" spc="-5">
                <a:latin typeface="Times New Roman"/>
                <a:cs typeface="Times New Roman"/>
              </a:rPr>
              <a:t>much </a:t>
            </a:r>
            <a:r>
              <a:rPr dirty="0" sz="1800">
                <a:latin typeface="Times New Roman"/>
                <a:cs typeface="Times New Roman"/>
              </a:rPr>
              <a:t>higher ROCE. Beware of firms boasting</a:t>
            </a:r>
            <a:r>
              <a:rPr dirty="0" sz="1800" spc="-25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high  </a:t>
            </a:r>
            <a:r>
              <a:rPr dirty="0" sz="1800" spc="-5">
                <a:latin typeface="Times New Roman"/>
                <a:cs typeface="Times New Roman"/>
              </a:rPr>
              <a:t>ROCE: Is </a:t>
            </a:r>
            <a:r>
              <a:rPr dirty="0" sz="1800">
                <a:latin typeface="Times New Roman"/>
                <a:cs typeface="Times New Roman"/>
              </a:rPr>
              <a:t>it driven by financial leverage rather than </a:t>
            </a:r>
            <a:r>
              <a:rPr dirty="0" sz="1800" spc="-5">
                <a:latin typeface="Times New Roman"/>
                <a:cs typeface="Times New Roman"/>
              </a:rPr>
              <a:t>business</a:t>
            </a:r>
            <a:r>
              <a:rPr dirty="0" sz="1800" spc="-19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operations?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9577" y="249173"/>
            <a:ext cx="367474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General Mills: What</a:t>
            </a:r>
            <a:r>
              <a:rPr dirty="0" sz="2800" spc="-140"/>
              <a:t> </a:t>
            </a:r>
            <a:r>
              <a:rPr dirty="0" sz="2800"/>
              <a:t>If?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96976" y="1379296"/>
            <a:ext cx="6578600" cy="26168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 i="1">
                <a:latin typeface="Times New Roman"/>
                <a:cs typeface="Times New Roman"/>
              </a:rPr>
              <a:t>What if </a:t>
            </a:r>
            <a:r>
              <a:rPr dirty="0" sz="2800" spc="-20" b="1">
                <a:latin typeface="Times New Roman"/>
                <a:cs typeface="Times New Roman"/>
              </a:rPr>
              <a:t>RNOA </a:t>
            </a:r>
            <a:r>
              <a:rPr dirty="0" sz="2800" spc="-5" b="1">
                <a:latin typeface="Times New Roman"/>
                <a:cs typeface="Times New Roman"/>
              </a:rPr>
              <a:t>fell to</a:t>
            </a:r>
            <a:r>
              <a:rPr dirty="0" sz="2800" spc="-155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2.0%?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 spc="-10" b="1">
                <a:latin typeface="Times New Roman"/>
                <a:cs typeface="Times New Roman"/>
              </a:rPr>
              <a:t>ROCE </a:t>
            </a:r>
            <a:r>
              <a:rPr dirty="0" sz="2800" spc="-5" b="1">
                <a:latin typeface="Times New Roman"/>
                <a:cs typeface="Times New Roman"/>
              </a:rPr>
              <a:t>= 2.0% + [1.102 × (2.0% -</a:t>
            </a:r>
            <a:r>
              <a:rPr dirty="0" sz="2800" spc="25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4.1%)]</a:t>
            </a:r>
            <a:endParaRPr sz="2800">
              <a:latin typeface="Times New Roman"/>
              <a:cs typeface="Times New Roman"/>
            </a:endParaRPr>
          </a:p>
          <a:p>
            <a:pPr marL="751840">
              <a:lnSpc>
                <a:spcPct val="100000"/>
              </a:lnSpc>
            </a:pPr>
            <a:r>
              <a:rPr dirty="0" sz="2800" spc="-5" b="1">
                <a:latin typeface="Times New Roman"/>
                <a:cs typeface="Times New Roman"/>
              </a:rPr>
              <a:t>=</a:t>
            </a:r>
            <a:r>
              <a:rPr dirty="0" sz="2800" spc="-35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-0.3%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>
              <a:latin typeface="Times New Roman"/>
              <a:cs typeface="Times New Roman"/>
            </a:endParaRPr>
          </a:p>
          <a:p>
            <a:pPr marL="1905000">
              <a:lnSpc>
                <a:spcPct val="100000"/>
              </a:lnSpc>
            </a:pPr>
            <a:r>
              <a:rPr dirty="0" sz="2800" spc="-5" b="1" i="1">
                <a:latin typeface="Times New Roman"/>
                <a:cs typeface="Times New Roman"/>
              </a:rPr>
              <a:t>Leverage becomes</a:t>
            </a:r>
            <a:r>
              <a:rPr dirty="0" sz="2800" spc="-145" b="1" i="1">
                <a:latin typeface="Times New Roman"/>
                <a:cs typeface="Times New Roman"/>
              </a:rPr>
              <a:t> </a:t>
            </a:r>
            <a:r>
              <a:rPr dirty="0" sz="2800" spc="-5" b="1" i="1">
                <a:latin typeface="Times New Roman"/>
                <a:cs typeface="Times New Roman"/>
              </a:rPr>
              <a:t>unfavorable!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66047" y="6617206"/>
            <a:ext cx="303275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9347" y="320497"/>
            <a:ext cx="639254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The Effect of Negative Financial</a:t>
            </a:r>
            <a:r>
              <a:rPr dirty="0" sz="2800" spc="-110"/>
              <a:t> </a:t>
            </a:r>
            <a:r>
              <a:rPr dirty="0" sz="2800" spc="-5"/>
              <a:t>Leverage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13994" y="1474419"/>
            <a:ext cx="8108950" cy="12534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20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If </a:t>
            </a:r>
            <a:r>
              <a:rPr dirty="0" u="heavy" sz="20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 firm has </a:t>
            </a:r>
            <a:r>
              <a:rPr dirty="0" u="heavy" sz="2000" spc="-4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NFA </a:t>
            </a:r>
            <a:r>
              <a:rPr dirty="0" u="heavy" sz="20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rather than</a:t>
            </a:r>
            <a:r>
              <a:rPr dirty="0" u="heavy" sz="2000" spc="-34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NFO: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Financial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income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&gt;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financial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expense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and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firm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will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have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positive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return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on  </a:t>
            </a:r>
            <a:r>
              <a:rPr dirty="0" sz="2000">
                <a:latin typeface="Times New Roman"/>
                <a:cs typeface="Times New Roman"/>
              </a:rPr>
              <a:t>financing </a:t>
            </a:r>
            <a:r>
              <a:rPr dirty="0" sz="2000" spc="-5">
                <a:latin typeface="Times New Roman"/>
                <a:cs typeface="Times New Roman"/>
              </a:rPr>
              <a:t>activities </a:t>
            </a:r>
            <a:r>
              <a:rPr dirty="0" sz="2000" spc="-25">
                <a:latin typeface="Times New Roman"/>
                <a:cs typeface="Times New Roman"/>
              </a:rPr>
              <a:t>(RNFA) </a:t>
            </a:r>
            <a:r>
              <a:rPr dirty="0" sz="2000">
                <a:latin typeface="Times New Roman"/>
                <a:cs typeface="Times New Roman"/>
              </a:rPr>
              <a:t>rather than net borrowing</a:t>
            </a:r>
            <a:r>
              <a:rPr dirty="0" sz="2000" spc="-3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costs.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994" y="4218254"/>
            <a:ext cx="7882890" cy="1870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Times New Roman"/>
                <a:cs typeface="Times New Roman"/>
              </a:rPr>
              <a:t>where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 spc="-35">
                <a:latin typeface="Times New Roman"/>
                <a:cs typeface="Times New Roman"/>
              </a:rPr>
              <a:t>RNFA</a:t>
            </a:r>
            <a:r>
              <a:rPr dirty="0" sz="2000" spc="-114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=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Net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financial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income/NFA,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return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on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net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financial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assets.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Here a positive spread reduces the</a:t>
            </a:r>
            <a:r>
              <a:rPr dirty="0" sz="2000" spc="-29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ROCE: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5">
                <a:latin typeface="Times New Roman"/>
                <a:cs typeface="Times New Roman"/>
              </a:rPr>
              <a:t>Some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of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shareholders'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equity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is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invested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in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financial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assets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and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if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 spc="-75">
                <a:latin typeface="Times New Roman"/>
                <a:cs typeface="Times New Roman"/>
              </a:rPr>
              <a:t>FA</a:t>
            </a:r>
            <a:r>
              <a:rPr dirty="0" sz="2000" spc="-1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earn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less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than OA, ROCE &lt;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RNOA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766047" y="6617206"/>
            <a:ext cx="303275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49779" y="3072383"/>
            <a:ext cx="4274820" cy="7132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30475" marR="5080" indent="-2073275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The Effect of Negative Financial</a:t>
            </a:r>
            <a:r>
              <a:rPr dirty="0" sz="2800" spc="-80"/>
              <a:t> </a:t>
            </a:r>
            <a:r>
              <a:rPr dirty="0" sz="2800" spc="-5"/>
              <a:t>Leverage:  </a:t>
            </a:r>
            <a:r>
              <a:rPr dirty="0" sz="2800" spc="-20"/>
              <a:t>Nike, </a:t>
            </a:r>
            <a:r>
              <a:rPr dirty="0" sz="2800" spc="-5"/>
              <a:t>Inc.,</a:t>
            </a:r>
            <a:r>
              <a:rPr dirty="0" sz="2800" spc="45"/>
              <a:t> </a:t>
            </a:r>
            <a:r>
              <a:rPr dirty="0" sz="2800"/>
              <a:t>2008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13994" y="1474419"/>
            <a:ext cx="8028940" cy="34029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Times New Roman"/>
                <a:cs typeface="Times New Roman"/>
              </a:rPr>
              <a:t>For fiscal 2008, the firm</a:t>
            </a:r>
            <a:r>
              <a:rPr dirty="0" sz="2000" spc="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reported an ROCE of 25.9 percent on </a:t>
            </a:r>
            <a:r>
              <a:rPr dirty="0" sz="2000" spc="5">
                <a:latin typeface="Times New Roman"/>
                <a:cs typeface="Times New Roman"/>
              </a:rPr>
              <a:t>avg. </a:t>
            </a:r>
            <a:r>
              <a:rPr dirty="0" sz="2000">
                <a:latin typeface="Times New Roman"/>
                <a:cs typeface="Times New Roman"/>
              </a:rPr>
              <a:t>CSE </a:t>
            </a:r>
            <a:r>
              <a:rPr dirty="0" sz="2000" spc="5">
                <a:latin typeface="Times New Roman"/>
                <a:cs typeface="Times New Roman"/>
              </a:rPr>
              <a:t>of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$7.458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billion.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But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Nike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had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considerable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(avg)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 spc="-75">
                <a:latin typeface="Times New Roman"/>
                <a:cs typeface="Times New Roman"/>
              </a:rPr>
              <a:t>FA</a:t>
            </a:r>
            <a:r>
              <a:rPr dirty="0" sz="2000" spc="-1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of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$2.086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billion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from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cash  generated from </a:t>
            </a:r>
            <a:r>
              <a:rPr dirty="0" sz="2000" spc="-5">
                <a:latin typeface="Times New Roman"/>
                <a:cs typeface="Times New Roman"/>
              </a:rPr>
              <a:t>its </a:t>
            </a:r>
            <a:r>
              <a:rPr dirty="0" sz="2000">
                <a:latin typeface="Times New Roman"/>
                <a:cs typeface="Times New Roman"/>
              </a:rPr>
              <a:t>operations, giving it an avg. financial leverage: -0.280. The  </a:t>
            </a:r>
            <a:r>
              <a:rPr dirty="0" sz="2000" spc="-25">
                <a:latin typeface="Times New Roman"/>
                <a:cs typeface="Times New Roman"/>
              </a:rPr>
              <a:t>firm’s </a:t>
            </a:r>
            <a:r>
              <a:rPr dirty="0" sz="2000" spc="-35">
                <a:latin typeface="Times New Roman"/>
                <a:cs typeface="Times New Roman"/>
              </a:rPr>
              <a:t>RNFA </a:t>
            </a:r>
            <a:r>
              <a:rPr dirty="0" sz="2000">
                <a:latin typeface="Times New Roman"/>
                <a:cs typeface="Times New Roman"/>
              </a:rPr>
              <a:t>was</a:t>
            </a:r>
            <a:r>
              <a:rPr dirty="0" sz="2000" spc="-1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2.3%.</a:t>
            </a:r>
            <a:endParaRPr sz="2000">
              <a:latin typeface="Times New Roman"/>
              <a:cs typeface="Times New Roman"/>
            </a:endParaRPr>
          </a:p>
          <a:p>
            <a:pPr marL="1920875" marR="1395730" indent="-360045">
              <a:lnSpc>
                <a:spcPct val="202500"/>
              </a:lnSpc>
              <a:spcBef>
                <a:spcPts val="5"/>
              </a:spcBef>
            </a:pPr>
            <a:r>
              <a:rPr dirty="0" sz="2000">
                <a:latin typeface="Times New Roman"/>
                <a:cs typeface="Times New Roman"/>
              </a:rPr>
              <a:t>ROCE = RNOA - </a:t>
            </a:r>
            <a:r>
              <a:rPr dirty="0" sz="2000" spc="-20">
                <a:latin typeface="Times New Roman"/>
                <a:cs typeface="Times New Roman"/>
              </a:rPr>
              <a:t>[NFA/CSE </a:t>
            </a:r>
            <a:r>
              <a:rPr dirty="0" sz="2000">
                <a:latin typeface="Times New Roman"/>
                <a:cs typeface="Times New Roman"/>
              </a:rPr>
              <a:t>x (RNOA -</a:t>
            </a:r>
            <a:r>
              <a:rPr dirty="0" sz="2000" spc="-315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RNFA)]  </a:t>
            </a:r>
            <a:r>
              <a:rPr dirty="0" sz="2000" spc="5">
                <a:latin typeface="Times New Roman"/>
                <a:cs typeface="Times New Roman"/>
              </a:rPr>
              <a:t>25.9% </a:t>
            </a:r>
            <a:r>
              <a:rPr dirty="0" sz="2000">
                <a:latin typeface="Times New Roman"/>
                <a:cs typeface="Times New Roman"/>
              </a:rPr>
              <a:t>= </a:t>
            </a:r>
            <a:r>
              <a:rPr dirty="0" sz="2000" spc="5">
                <a:latin typeface="Times New Roman"/>
                <a:cs typeface="Times New Roman"/>
              </a:rPr>
              <a:t>35.0% </a:t>
            </a:r>
            <a:r>
              <a:rPr dirty="0" sz="2000">
                <a:latin typeface="Times New Roman"/>
                <a:cs typeface="Times New Roman"/>
              </a:rPr>
              <a:t>- </a:t>
            </a:r>
            <a:r>
              <a:rPr dirty="0" sz="2000" spc="5">
                <a:latin typeface="Times New Roman"/>
                <a:cs typeface="Times New Roman"/>
              </a:rPr>
              <a:t>[0.280 </a:t>
            </a:r>
            <a:r>
              <a:rPr dirty="0" sz="2000">
                <a:latin typeface="Times New Roman"/>
                <a:cs typeface="Times New Roman"/>
              </a:rPr>
              <a:t>x (35.0% -</a:t>
            </a:r>
            <a:r>
              <a:rPr dirty="0" sz="2000" spc="-3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2.3%))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The RNOA of</a:t>
            </a:r>
            <a:r>
              <a:rPr dirty="0" sz="2000" spc="7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35% ↓ by the lower return on financing </a:t>
            </a:r>
            <a:r>
              <a:rPr dirty="0" sz="2000" spc="-10">
                <a:latin typeface="Times New Roman"/>
                <a:cs typeface="Times New Roman"/>
              </a:rPr>
              <a:t>activities </a:t>
            </a:r>
            <a:r>
              <a:rPr dirty="0" sz="2000" spc="-5">
                <a:latin typeface="Times New Roman"/>
                <a:cs typeface="Times New Roman"/>
              </a:rPr>
              <a:t>in </a:t>
            </a:r>
            <a:r>
              <a:rPr dirty="0" sz="2000">
                <a:latin typeface="Times New Roman"/>
                <a:cs typeface="Times New Roman"/>
              </a:rPr>
              <a:t>the overall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ROCE.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66047" y="6617206"/>
            <a:ext cx="303275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994" y="1474419"/>
            <a:ext cx="8128000" cy="34182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5">
                <a:latin typeface="Times New Roman"/>
                <a:cs typeface="Times New Roman"/>
              </a:rPr>
              <a:t>What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if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company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used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$1.0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billion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of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its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financial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assets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to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pay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 special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dividend? What would be the </a:t>
            </a:r>
            <a:r>
              <a:rPr dirty="0" sz="2000" spc="-5">
                <a:latin typeface="Times New Roman"/>
                <a:cs typeface="Times New Roman"/>
              </a:rPr>
              <a:t>effect </a:t>
            </a:r>
            <a:r>
              <a:rPr dirty="0" sz="2000">
                <a:latin typeface="Times New Roman"/>
                <a:cs typeface="Times New Roman"/>
              </a:rPr>
              <a:t>on</a:t>
            </a:r>
            <a:r>
              <a:rPr dirty="0" sz="2000" spc="-3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ROCE?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answer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is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that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with $1.0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billion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less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in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average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financial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assets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and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common  </a:t>
            </a:r>
            <a:r>
              <a:rPr dirty="0" sz="2000" spc="-20">
                <a:latin typeface="Times New Roman"/>
                <a:cs typeface="Times New Roman"/>
              </a:rPr>
              <a:t>equity,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average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financial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leverage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would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have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been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-0.168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rather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than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Times New Roman"/>
                <a:cs typeface="Times New Roman"/>
              </a:rPr>
              <a:t>-0.280, and the ROCE would have</a:t>
            </a:r>
            <a:r>
              <a:rPr dirty="0" sz="2000" spc="-2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been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Times New Roman"/>
              <a:cs typeface="Times New Roman"/>
            </a:endParaRPr>
          </a:p>
          <a:p>
            <a:pPr algn="ctr" marL="64135">
              <a:lnSpc>
                <a:spcPct val="100000"/>
              </a:lnSpc>
            </a:pPr>
            <a:r>
              <a:rPr dirty="0" sz="2000" spc="5">
                <a:latin typeface="Times New Roman"/>
                <a:cs typeface="Times New Roman"/>
              </a:rPr>
              <a:t>29.5% </a:t>
            </a:r>
            <a:r>
              <a:rPr dirty="0" sz="2000">
                <a:latin typeface="Times New Roman"/>
                <a:cs typeface="Times New Roman"/>
              </a:rPr>
              <a:t>= </a:t>
            </a:r>
            <a:r>
              <a:rPr dirty="0" sz="2000" spc="5">
                <a:latin typeface="Times New Roman"/>
                <a:cs typeface="Times New Roman"/>
              </a:rPr>
              <a:t>35.0% </a:t>
            </a:r>
            <a:r>
              <a:rPr dirty="0" sz="2000">
                <a:latin typeface="Times New Roman"/>
                <a:cs typeface="Times New Roman"/>
              </a:rPr>
              <a:t>- </a:t>
            </a:r>
            <a:r>
              <a:rPr dirty="0" sz="2000" spc="5">
                <a:latin typeface="Times New Roman"/>
                <a:cs typeface="Times New Roman"/>
              </a:rPr>
              <a:t>[0.168 </a:t>
            </a:r>
            <a:r>
              <a:rPr dirty="0" sz="2000">
                <a:latin typeface="Times New Roman"/>
                <a:cs typeface="Times New Roman"/>
              </a:rPr>
              <a:t>x (35.0% -</a:t>
            </a:r>
            <a:r>
              <a:rPr dirty="0" sz="2000" spc="-3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2.3%))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>
              <a:latin typeface="Times New Roman"/>
              <a:cs typeface="Times New Roman"/>
            </a:endParaRPr>
          </a:p>
          <a:p>
            <a:pPr algn="ctr" marL="63500">
              <a:lnSpc>
                <a:spcPct val="100000"/>
              </a:lnSpc>
              <a:spcBef>
                <a:spcPts val="5"/>
              </a:spcBef>
            </a:pPr>
            <a:r>
              <a:rPr dirty="0" u="heavy" sz="2000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Dividends (and stock repurchases) increase</a:t>
            </a:r>
            <a:r>
              <a:rPr dirty="0" u="heavy" sz="2000" spc="-365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ROCE.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66047" y="6617206"/>
            <a:ext cx="303275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02660" y="354025"/>
            <a:ext cx="30079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/>
              <a:t>Nike, </a:t>
            </a:r>
            <a:r>
              <a:rPr dirty="0" sz="2800" spc="-5"/>
              <a:t>Inc.: </a:t>
            </a:r>
            <a:r>
              <a:rPr dirty="0" sz="2800" spc="-5" i="1">
                <a:latin typeface="Times New Roman"/>
                <a:cs typeface="Times New Roman"/>
              </a:rPr>
              <a:t>What</a:t>
            </a:r>
            <a:r>
              <a:rPr dirty="0" sz="2800" spc="-30" i="1">
                <a:latin typeface="Times New Roman"/>
                <a:cs typeface="Times New Roman"/>
              </a:rPr>
              <a:t> </a:t>
            </a:r>
            <a:r>
              <a:rPr dirty="0" sz="2800" spc="-5" i="1">
                <a:latin typeface="Times New Roman"/>
                <a:cs typeface="Times New Roman"/>
              </a:rPr>
              <a:t>If?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617206"/>
            <a:ext cx="303275" cy="240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724900" y="6617206"/>
            <a:ext cx="216407" cy="2407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66047" y="6617206"/>
            <a:ext cx="303275" cy="2407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3491" y="102235"/>
            <a:ext cx="6512559" cy="89217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882650" marR="5080" indent="-870585">
              <a:lnSpc>
                <a:spcPts val="3470"/>
              </a:lnSpc>
              <a:spcBef>
                <a:spcPts val="120"/>
              </a:spcBef>
            </a:pPr>
            <a:r>
              <a:rPr dirty="0" sz="2800" spc="-5"/>
              <a:t>The Effect </a:t>
            </a:r>
            <a:r>
              <a:rPr dirty="0" sz="2800"/>
              <a:t>of </a:t>
            </a:r>
            <a:r>
              <a:rPr dirty="0" sz="2800" spc="-5"/>
              <a:t>Negative Financial</a:t>
            </a:r>
            <a:r>
              <a:rPr dirty="0" sz="2800" spc="-95"/>
              <a:t> </a:t>
            </a:r>
            <a:r>
              <a:rPr dirty="0" sz="2800" spc="-5"/>
              <a:t>Leverage:  Microsoft Corporation,</a:t>
            </a:r>
            <a:r>
              <a:rPr dirty="0" sz="2800" spc="-70"/>
              <a:t> </a:t>
            </a:r>
            <a:r>
              <a:rPr dirty="0" sz="2800"/>
              <a:t>1998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386283" y="1264157"/>
            <a:ext cx="8354695" cy="1820545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algn="just" marL="12700" marR="5080">
              <a:lnSpc>
                <a:spcPct val="98100"/>
              </a:lnSpc>
              <a:spcBef>
                <a:spcPts val="140"/>
              </a:spcBef>
            </a:pPr>
            <a:r>
              <a:rPr dirty="0" sz="1700" spc="5">
                <a:latin typeface="Times New Roman"/>
                <a:cs typeface="Times New Roman"/>
              </a:rPr>
              <a:t>For </a:t>
            </a:r>
            <a:r>
              <a:rPr dirty="0" sz="1700">
                <a:latin typeface="Times New Roman"/>
                <a:cs typeface="Times New Roman"/>
              </a:rPr>
              <a:t>fiscal </a:t>
            </a:r>
            <a:r>
              <a:rPr dirty="0" sz="1700" spc="10">
                <a:latin typeface="Times New Roman"/>
                <a:cs typeface="Times New Roman"/>
              </a:rPr>
              <a:t>1998 Microsoft </a:t>
            </a:r>
            <a:r>
              <a:rPr dirty="0" sz="1700" spc="5">
                <a:latin typeface="Times New Roman"/>
                <a:cs typeface="Times New Roman"/>
              </a:rPr>
              <a:t>reported an </a:t>
            </a:r>
            <a:r>
              <a:rPr dirty="0" sz="1700" spc="10">
                <a:latin typeface="Times New Roman"/>
                <a:cs typeface="Times New Roman"/>
              </a:rPr>
              <a:t>ROCE </a:t>
            </a:r>
            <a:r>
              <a:rPr dirty="0" sz="1700" spc="5">
                <a:latin typeface="Times New Roman"/>
                <a:cs typeface="Times New Roman"/>
              </a:rPr>
              <a:t>of </a:t>
            </a:r>
            <a:r>
              <a:rPr dirty="0" sz="1700" spc="10">
                <a:latin typeface="Times New Roman"/>
                <a:cs typeface="Times New Roman"/>
              </a:rPr>
              <a:t>36.3% on </a:t>
            </a:r>
            <a:r>
              <a:rPr dirty="0" sz="1700" spc="5">
                <a:latin typeface="Times New Roman"/>
                <a:cs typeface="Times New Roman"/>
              </a:rPr>
              <a:t>average </a:t>
            </a:r>
            <a:r>
              <a:rPr dirty="0" sz="1700" spc="15">
                <a:latin typeface="Times New Roman"/>
                <a:cs typeface="Times New Roman"/>
              </a:rPr>
              <a:t>common equity </a:t>
            </a:r>
            <a:r>
              <a:rPr dirty="0" sz="1700" spc="5">
                <a:latin typeface="Times New Roman"/>
                <a:cs typeface="Times New Roman"/>
              </a:rPr>
              <a:t>of </a:t>
            </a:r>
            <a:r>
              <a:rPr dirty="0" sz="1700" spc="10">
                <a:latin typeface="Times New Roman"/>
                <a:cs typeface="Times New Roman"/>
              </a:rPr>
              <a:t>$13.702  billion. </a:t>
            </a:r>
            <a:r>
              <a:rPr dirty="0" sz="1700" spc="5">
                <a:latin typeface="Times New Roman"/>
                <a:cs typeface="Times New Roman"/>
              </a:rPr>
              <a:t>But </a:t>
            </a:r>
            <a:r>
              <a:rPr dirty="0" sz="1700" spc="10">
                <a:latin typeface="Times New Roman"/>
                <a:cs typeface="Times New Roman"/>
              </a:rPr>
              <a:t>Microsoft </a:t>
            </a:r>
            <a:r>
              <a:rPr dirty="0" sz="1700" spc="5">
                <a:latin typeface="Times New Roman"/>
                <a:cs typeface="Times New Roman"/>
              </a:rPr>
              <a:t>had no financing debt other than </a:t>
            </a:r>
            <a:r>
              <a:rPr dirty="0" sz="1700" spc="10">
                <a:latin typeface="Times New Roman"/>
                <a:cs typeface="Times New Roman"/>
              </a:rPr>
              <a:t>$980 million </a:t>
            </a:r>
            <a:r>
              <a:rPr dirty="0" sz="1700" spc="5">
                <a:latin typeface="Times New Roman"/>
                <a:cs typeface="Times New Roman"/>
              </a:rPr>
              <a:t>of convertible preferred  stock. </a:t>
            </a:r>
            <a:r>
              <a:rPr dirty="0" sz="1700" spc="10">
                <a:latin typeface="Times New Roman"/>
                <a:cs typeface="Times New Roman"/>
              </a:rPr>
              <a:t>And </a:t>
            </a:r>
            <a:r>
              <a:rPr dirty="0" sz="1700">
                <a:latin typeface="Times New Roman"/>
                <a:cs typeface="Times New Roman"/>
              </a:rPr>
              <a:t>it </a:t>
            </a:r>
            <a:r>
              <a:rPr dirty="0" sz="1700" spc="5">
                <a:latin typeface="Times New Roman"/>
                <a:cs typeface="Times New Roman"/>
              </a:rPr>
              <a:t>had considerable financial assets of </a:t>
            </a:r>
            <a:r>
              <a:rPr dirty="0" sz="1700">
                <a:latin typeface="Times New Roman"/>
                <a:cs typeface="Times New Roman"/>
              </a:rPr>
              <a:t>$11.447 </a:t>
            </a:r>
            <a:r>
              <a:rPr dirty="0" sz="1700" spc="10">
                <a:latin typeface="Times New Roman"/>
                <a:cs typeface="Times New Roman"/>
              </a:rPr>
              <a:t>billion </a:t>
            </a:r>
            <a:r>
              <a:rPr dirty="0" sz="1700" spc="5">
                <a:latin typeface="Times New Roman"/>
                <a:cs typeface="Times New Roman"/>
              </a:rPr>
              <a:t>from cash generated from  </a:t>
            </a:r>
            <a:r>
              <a:rPr dirty="0" sz="1700">
                <a:latin typeface="Times New Roman"/>
                <a:cs typeface="Times New Roman"/>
              </a:rPr>
              <a:t>its </a:t>
            </a:r>
            <a:r>
              <a:rPr dirty="0" sz="1700" spc="10">
                <a:latin typeface="Times New Roman"/>
                <a:cs typeface="Times New Roman"/>
              </a:rPr>
              <a:t>operations. The </a:t>
            </a:r>
            <a:r>
              <a:rPr dirty="0" sz="1700" spc="5">
                <a:latin typeface="Times New Roman"/>
                <a:cs typeface="Times New Roman"/>
              </a:rPr>
              <a:t>return on average net financial assets </a:t>
            </a:r>
            <a:r>
              <a:rPr dirty="0" sz="1700" spc="10">
                <a:latin typeface="Times New Roman"/>
                <a:cs typeface="Times New Roman"/>
              </a:rPr>
              <a:t>was </a:t>
            </a:r>
            <a:r>
              <a:rPr dirty="0" sz="1700" spc="15">
                <a:latin typeface="Times New Roman"/>
                <a:cs typeface="Times New Roman"/>
              </a:rPr>
              <a:t>8.0% </a:t>
            </a:r>
            <a:r>
              <a:rPr dirty="0" sz="1700">
                <a:latin typeface="Times New Roman"/>
                <a:cs typeface="Times New Roman"/>
              </a:rPr>
              <a:t>(a </a:t>
            </a:r>
            <a:r>
              <a:rPr dirty="0" sz="1700" spc="10">
                <a:latin typeface="Times New Roman"/>
                <a:cs typeface="Times New Roman"/>
              </a:rPr>
              <a:t>significant </a:t>
            </a:r>
            <a:r>
              <a:rPr dirty="0" sz="1700" spc="5">
                <a:latin typeface="Times New Roman"/>
                <a:cs typeface="Times New Roman"/>
              </a:rPr>
              <a:t>portion from  unrealized gains </a:t>
            </a:r>
            <a:r>
              <a:rPr dirty="0" sz="1700" spc="10">
                <a:latin typeface="Times New Roman"/>
                <a:cs typeface="Times New Roman"/>
              </a:rPr>
              <a:t>on </a:t>
            </a:r>
            <a:r>
              <a:rPr dirty="0" sz="1700" spc="5">
                <a:latin typeface="Times New Roman"/>
                <a:cs typeface="Times New Roman"/>
              </a:rPr>
              <a:t>financial</a:t>
            </a:r>
            <a:r>
              <a:rPr dirty="0" sz="1700" spc="130">
                <a:latin typeface="Times New Roman"/>
                <a:cs typeface="Times New Roman"/>
              </a:rPr>
              <a:t> </a:t>
            </a:r>
            <a:r>
              <a:rPr dirty="0" sz="1700" spc="5">
                <a:latin typeface="Times New Roman"/>
                <a:cs typeface="Times New Roman"/>
              </a:rPr>
              <a:t>assets).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Times New Roman"/>
              <a:cs typeface="Times New Roman"/>
            </a:endParaRPr>
          </a:p>
          <a:p>
            <a:pPr marL="289560">
              <a:lnSpc>
                <a:spcPct val="100000"/>
              </a:lnSpc>
            </a:pPr>
            <a:r>
              <a:rPr dirty="0" sz="1700" spc="15">
                <a:latin typeface="Times New Roman"/>
                <a:cs typeface="Times New Roman"/>
              </a:rPr>
              <a:t>The </a:t>
            </a:r>
            <a:r>
              <a:rPr dirty="0" sz="1700" spc="5">
                <a:latin typeface="Times New Roman"/>
                <a:cs typeface="Times New Roman"/>
              </a:rPr>
              <a:t>reported </a:t>
            </a:r>
            <a:r>
              <a:rPr dirty="0" sz="1700" spc="20">
                <a:latin typeface="Times New Roman"/>
                <a:cs typeface="Times New Roman"/>
              </a:rPr>
              <a:t>ROCE </a:t>
            </a:r>
            <a:r>
              <a:rPr dirty="0" sz="1700" spc="15">
                <a:latin typeface="Times New Roman"/>
                <a:cs typeface="Times New Roman"/>
              </a:rPr>
              <a:t>masks </a:t>
            </a:r>
            <a:r>
              <a:rPr dirty="0" sz="1700" spc="5">
                <a:latin typeface="Times New Roman"/>
                <a:cs typeface="Times New Roman"/>
              </a:rPr>
              <a:t>the profitability of</a:t>
            </a:r>
            <a:r>
              <a:rPr dirty="0" sz="1700" spc="85">
                <a:latin typeface="Times New Roman"/>
                <a:cs typeface="Times New Roman"/>
              </a:rPr>
              <a:t> </a:t>
            </a:r>
            <a:r>
              <a:rPr dirty="0" sz="1700" spc="5">
                <a:latin typeface="Times New Roman"/>
                <a:cs typeface="Times New Roman"/>
              </a:rPr>
              <a:t>operations: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75476" y="3556203"/>
            <a:ext cx="200660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700" spc="-165">
                <a:latin typeface="Symbol"/>
                <a:cs typeface="Symbol"/>
              </a:rPr>
              <a:t></a:t>
            </a:r>
            <a:r>
              <a:rPr dirty="0" baseline="-22875" sz="2550" spc="-247">
                <a:latin typeface="Symbol"/>
                <a:cs typeface="Symbol"/>
              </a:rPr>
              <a:t></a:t>
            </a:r>
            <a:endParaRPr baseline="-22875" sz="255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94098" y="3635755"/>
            <a:ext cx="606425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7973" sz="2550" spc="-494">
                <a:latin typeface="Symbol"/>
                <a:cs typeface="Symbol"/>
              </a:rPr>
              <a:t></a:t>
            </a:r>
            <a:r>
              <a:rPr dirty="0" baseline="-4901" sz="2550" spc="-494">
                <a:latin typeface="Symbol"/>
                <a:cs typeface="Symbol"/>
              </a:rPr>
              <a:t></a:t>
            </a:r>
            <a:r>
              <a:rPr dirty="0" baseline="-4901" sz="2550" spc="-359">
                <a:latin typeface="Times New Roman"/>
                <a:cs typeface="Times New Roman"/>
              </a:rPr>
              <a:t> </a:t>
            </a:r>
            <a:r>
              <a:rPr dirty="0" sz="1700" spc="20">
                <a:latin typeface="Times New Roman"/>
                <a:cs typeface="Times New Roman"/>
              </a:rPr>
              <a:t>CSE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4086" y="3396741"/>
            <a:ext cx="4081145" cy="369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700" spc="5">
                <a:latin typeface="Times New Roman"/>
                <a:cs typeface="Times New Roman"/>
              </a:rPr>
              <a:t>ROCE</a:t>
            </a:r>
            <a:r>
              <a:rPr dirty="0" sz="1700" spc="-105">
                <a:latin typeface="Times New Roman"/>
                <a:cs typeface="Times New Roman"/>
              </a:rPr>
              <a:t> </a:t>
            </a:r>
            <a:r>
              <a:rPr dirty="0" sz="1700">
                <a:latin typeface="Symbol"/>
                <a:cs typeface="Symbol"/>
              </a:rPr>
              <a:t></a:t>
            </a:r>
            <a:r>
              <a:rPr dirty="0" sz="1700" spc="-16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RNOA</a:t>
            </a:r>
            <a:r>
              <a:rPr dirty="0" sz="1700" spc="-90">
                <a:latin typeface="Times New Roman"/>
                <a:cs typeface="Times New Roman"/>
              </a:rPr>
              <a:t> </a:t>
            </a:r>
            <a:r>
              <a:rPr dirty="0" sz="1700">
                <a:latin typeface="Symbol"/>
                <a:cs typeface="Symbol"/>
              </a:rPr>
              <a:t></a:t>
            </a:r>
            <a:r>
              <a:rPr dirty="0" sz="1700" spc="-20">
                <a:latin typeface="Times New Roman"/>
                <a:cs typeface="Times New Roman"/>
              </a:rPr>
              <a:t> </a:t>
            </a:r>
            <a:r>
              <a:rPr dirty="0" baseline="26143" sz="2550">
                <a:latin typeface="Symbol"/>
                <a:cs typeface="Symbol"/>
              </a:rPr>
              <a:t></a:t>
            </a:r>
            <a:r>
              <a:rPr dirty="0" baseline="26143" sz="2550" spc="-277">
                <a:latin typeface="Times New Roman"/>
                <a:cs typeface="Times New Roman"/>
              </a:rPr>
              <a:t> </a:t>
            </a:r>
            <a:r>
              <a:rPr dirty="0" u="sng" baseline="29411" sz="2550" spc="-52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NFA</a:t>
            </a:r>
            <a:r>
              <a:rPr dirty="0" u="sng" baseline="29411" sz="2550" spc="-3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x</a:t>
            </a:r>
            <a:r>
              <a:rPr dirty="0" sz="1700" spc="60">
                <a:latin typeface="Times New Roman"/>
                <a:cs typeface="Times New Roman"/>
              </a:rPr>
              <a:t> </a:t>
            </a:r>
            <a:r>
              <a:rPr dirty="0" sz="2250" spc="-45">
                <a:latin typeface="Symbol"/>
                <a:cs typeface="Symbol"/>
              </a:rPr>
              <a:t></a:t>
            </a:r>
            <a:r>
              <a:rPr dirty="0" sz="1700" spc="-45">
                <a:latin typeface="Times New Roman"/>
                <a:cs typeface="Times New Roman"/>
              </a:rPr>
              <a:t>RNOA</a:t>
            </a:r>
            <a:r>
              <a:rPr dirty="0" sz="1700" spc="-75">
                <a:latin typeface="Times New Roman"/>
                <a:cs typeface="Times New Roman"/>
              </a:rPr>
              <a:t> </a:t>
            </a:r>
            <a:r>
              <a:rPr dirty="0" sz="1700">
                <a:latin typeface="Symbol"/>
                <a:cs typeface="Symbol"/>
              </a:rPr>
              <a:t></a:t>
            </a:r>
            <a:r>
              <a:rPr dirty="0" sz="1700" spc="-60">
                <a:latin typeface="Times New Roman"/>
                <a:cs typeface="Times New Roman"/>
              </a:rPr>
              <a:t> </a:t>
            </a:r>
            <a:r>
              <a:rPr dirty="0" sz="1700" spc="-25">
                <a:latin typeface="Times New Roman"/>
                <a:cs typeface="Times New Roman"/>
              </a:rPr>
              <a:t>RNFA</a:t>
            </a:r>
            <a:r>
              <a:rPr dirty="0" sz="1700" spc="-265">
                <a:latin typeface="Times New Roman"/>
                <a:cs typeface="Times New Roman"/>
              </a:rPr>
              <a:t> </a:t>
            </a:r>
            <a:r>
              <a:rPr dirty="0" sz="2250" spc="-140">
                <a:latin typeface="Symbol"/>
                <a:cs typeface="Symbol"/>
              </a:rPr>
              <a:t></a:t>
            </a:r>
            <a:r>
              <a:rPr dirty="0" baseline="26143" sz="2550" spc="-209">
                <a:latin typeface="Symbol"/>
                <a:cs typeface="Symbol"/>
              </a:rPr>
              <a:t></a:t>
            </a:r>
            <a:endParaRPr baseline="26143" sz="255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6283" y="4290821"/>
            <a:ext cx="8357870" cy="2126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158750">
              <a:lnSpc>
                <a:spcPct val="100000"/>
              </a:lnSpc>
              <a:spcBef>
                <a:spcPts val="100"/>
              </a:spcBef>
            </a:pPr>
            <a:r>
              <a:rPr dirty="0" sz="1700" spc="15">
                <a:latin typeface="Times New Roman"/>
                <a:cs typeface="Times New Roman"/>
              </a:rPr>
              <a:t>36.3%</a:t>
            </a:r>
            <a:r>
              <a:rPr dirty="0" sz="1700" spc="-204">
                <a:latin typeface="Times New Roman"/>
                <a:cs typeface="Times New Roman"/>
              </a:rPr>
              <a:t> </a:t>
            </a:r>
            <a:r>
              <a:rPr dirty="0" sz="1700" spc="25">
                <a:latin typeface="Symbol"/>
                <a:cs typeface="Symbol"/>
              </a:rPr>
              <a:t></a:t>
            </a:r>
            <a:r>
              <a:rPr dirty="0" sz="1700" spc="25">
                <a:latin typeface="Times New Roman"/>
                <a:cs typeface="Times New Roman"/>
              </a:rPr>
              <a:t>179.4%</a:t>
            </a:r>
            <a:r>
              <a:rPr dirty="0" sz="1700" spc="-210">
                <a:latin typeface="Times New Roman"/>
                <a:cs typeface="Times New Roman"/>
              </a:rPr>
              <a:t> </a:t>
            </a:r>
            <a:r>
              <a:rPr dirty="0" sz="1700" spc="35">
                <a:latin typeface="Symbol"/>
                <a:cs typeface="Symbol"/>
              </a:rPr>
              <a:t></a:t>
            </a:r>
            <a:r>
              <a:rPr dirty="0" sz="1700" spc="35">
                <a:latin typeface="Times New Roman"/>
                <a:cs typeface="Times New Roman"/>
              </a:rPr>
              <a:t>[0.835</a:t>
            </a:r>
            <a:r>
              <a:rPr dirty="0" sz="1700" spc="-26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x</a:t>
            </a:r>
            <a:r>
              <a:rPr dirty="0" sz="1700" spc="-140">
                <a:latin typeface="Times New Roman"/>
                <a:cs typeface="Times New Roman"/>
              </a:rPr>
              <a:t> </a:t>
            </a:r>
            <a:r>
              <a:rPr dirty="0" sz="1700" spc="-10">
                <a:latin typeface="Times New Roman"/>
                <a:cs typeface="Times New Roman"/>
              </a:rPr>
              <a:t>(179.4%</a:t>
            </a:r>
            <a:r>
              <a:rPr dirty="0" sz="1700" spc="-204">
                <a:latin typeface="Times New Roman"/>
                <a:cs typeface="Times New Roman"/>
              </a:rPr>
              <a:t> </a:t>
            </a:r>
            <a:r>
              <a:rPr dirty="0" sz="1700">
                <a:latin typeface="Symbol"/>
                <a:cs typeface="Symbol"/>
              </a:rPr>
              <a:t></a:t>
            </a:r>
            <a:r>
              <a:rPr dirty="0" sz="1700" spc="-245">
                <a:latin typeface="Times New Roman"/>
                <a:cs typeface="Times New Roman"/>
              </a:rPr>
              <a:t> </a:t>
            </a:r>
            <a:r>
              <a:rPr dirty="0" sz="1700" spc="5">
                <a:latin typeface="Times New Roman"/>
                <a:cs typeface="Times New Roman"/>
              </a:rPr>
              <a:t>8.0%)].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Times New Roman"/>
              <a:cs typeface="Times New Roman"/>
            </a:endParaRPr>
          </a:p>
          <a:p>
            <a:pPr algn="just" marL="12700">
              <a:lnSpc>
                <a:spcPts val="2014"/>
              </a:lnSpc>
            </a:pPr>
            <a:r>
              <a:rPr dirty="0" sz="1700" spc="10">
                <a:latin typeface="Times New Roman"/>
                <a:cs typeface="Times New Roman"/>
              </a:rPr>
              <a:t>The RNOA of </a:t>
            </a:r>
            <a:r>
              <a:rPr dirty="0" sz="1700" spc="15">
                <a:latin typeface="Times New Roman"/>
                <a:cs typeface="Times New Roman"/>
              </a:rPr>
              <a:t>179.4% </a:t>
            </a:r>
            <a:r>
              <a:rPr dirty="0" sz="1700">
                <a:latin typeface="Times New Roman"/>
                <a:cs typeface="Times New Roman"/>
              </a:rPr>
              <a:t>is </a:t>
            </a:r>
            <a:r>
              <a:rPr dirty="0" sz="1700" spc="5">
                <a:latin typeface="Times New Roman"/>
                <a:cs typeface="Times New Roman"/>
              </a:rPr>
              <a:t>weighted </a:t>
            </a:r>
            <a:r>
              <a:rPr dirty="0" sz="1700" spc="10">
                <a:latin typeface="Times New Roman"/>
                <a:cs typeface="Times New Roman"/>
              </a:rPr>
              <a:t>down </a:t>
            </a:r>
            <a:r>
              <a:rPr dirty="0" sz="1700" spc="15">
                <a:latin typeface="Times New Roman"/>
                <a:cs typeface="Times New Roman"/>
              </a:rPr>
              <a:t>by </a:t>
            </a:r>
            <a:r>
              <a:rPr dirty="0" sz="1700" spc="5">
                <a:latin typeface="Times New Roman"/>
                <a:cs typeface="Times New Roman"/>
              </a:rPr>
              <a:t>return </a:t>
            </a:r>
            <a:r>
              <a:rPr dirty="0" sz="1700" spc="10">
                <a:latin typeface="Times New Roman"/>
                <a:cs typeface="Times New Roman"/>
              </a:rPr>
              <a:t>on </a:t>
            </a:r>
            <a:r>
              <a:rPr dirty="0" sz="1700" spc="5">
                <a:latin typeface="Times New Roman"/>
                <a:cs typeface="Times New Roman"/>
              </a:rPr>
              <a:t>financing activities in </a:t>
            </a:r>
            <a:r>
              <a:rPr dirty="0" sz="1700">
                <a:latin typeface="Times New Roman"/>
                <a:cs typeface="Times New Roman"/>
              </a:rPr>
              <a:t>the</a:t>
            </a:r>
            <a:r>
              <a:rPr dirty="0" sz="1700" spc="150">
                <a:latin typeface="Times New Roman"/>
                <a:cs typeface="Times New Roman"/>
              </a:rPr>
              <a:t> </a:t>
            </a:r>
            <a:r>
              <a:rPr dirty="0" sz="1700" spc="5">
                <a:latin typeface="Times New Roman"/>
                <a:cs typeface="Times New Roman"/>
              </a:rPr>
              <a:t>overall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2014"/>
              </a:lnSpc>
            </a:pPr>
            <a:r>
              <a:rPr dirty="0" sz="1700" spc="20">
                <a:latin typeface="Times New Roman"/>
                <a:cs typeface="Times New Roman"/>
              </a:rPr>
              <a:t>ROCE.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7900"/>
              </a:lnSpc>
            </a:pPr>
            <a:r>
              <a:rPr dirty="0" u="heavy" sz="17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 </a:t>
            </a:r>
            <a:r>
              <a:rPr dirty="0" u="heavy" sz="1700" spc="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What-If </a:t>
            </a:r>
            <a:r>
              <a:rPr dirty="0" u="heavy" sz="1700" spc="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Question</a:t>
            </a:r>
            <a:r>
              <a:rPr dirty="0" sz="1700" spc="10">
                <a:latin typeface="Times New Roman"/>
                <a:cs typeface="Times New Roman"/>
              </a:rPr>
              <a:t>: Microsoft </a:t>
            </a:r>
            <a:r>
              <a:rPr dirty="0" sz="1700" spc="5">
                <a:latin typeface="Times New Roman"/>
                <a:cs typeface="Times New Roman"/>
              </a:rPr>
              <a:t>has regular stock </a:t>
            </a:r>
            <a:r>
              <a:rPr dirty="0" sz="1700" spc="10">
                <a:latin typeface="Times New Roman"/>
                <a:cs typeface="Times New Roman"/>
              </a:rPr>
              <a:t>repurchases. </a:t>
            </a:r>
            <a:r>
              <a:rPr dirty="0" sz="1700" spc="-5">
                <a:latin typeface="Times New Roman"/>
                <a:cs typeface="Times New Roman"/>
              </a:rPr>
              <a:t>In </a:t>
            </a:r>
            <a:r>
              <a:rPr dirty="0" sz="1700" spc="5">
                <a:latin typeface="Times New Roman"/>
                <a:cs typeface="Times New Roman"/>
              </a:rPr>
              <a:t>fiscal </a:t>
            </a:r>
            <a:r>
              <a:rPr dirty="0" sz="1700" spc="15">
                <a:latin typeface="Times New Roman"/>
                <a:cs typeface="Times New Roman"/>
              </a:rPr>
              <a:t>1998 </a:t>
            </a:r>
            <a:r>
              <a:rPr dirty="0" sz="1700" spc="5">
                <a:latin typeface="Times New Roman"/>
                <a:cs typeface="Times New Roman"/>
              </a:rPr>
              <a:t>the </a:t>
            </a:r>
            <a:r>
              <a:rPr dirty="0" sz="1700" spc="10">
                <a:latin typeface="Times New Roman"/>
                <a:cs typeface="Times New Roman"/>
              </a:rPr>
              <a:t>company  </a:t>
            </a:r>
            <a:r>
              <a:rPr dirty="0" sz="1700" spc="5">
                <a:latin typeface="Times New Roman"/>
                <a:cs typeface="Times New Roman"/>
              </a:rPr>
              <a:t>used </a:t>
            </a:r>
            <a:r>
              <a:rPr dirty="0" sz="1700" spc="10">
                <a:latin typeface="Times New Roman"/>
                <a:cs typeface="Times New Roman"/>
              </a:rPr>
              <a:t>$2.796 billion </a:t>
            </a:r>
            <a:r>
              <a:rPr dirty="0" sz="1700" spc="5">
                <a:latin typeface="Times New Roman"/>
                <a:cs typeface="Times New Roman"/>
              </a:rPr>
              <a:t>of </a:t>
            </a:r>
            <a:r>
              <a:rPr dirty="0" sz="1700">
                <a:latin typeface="Times New Roman"/>
                <a:cs typeface="Times New Roman"/>
              </a:rPr>
              <a:t>its </a:t>
            </a:r>
            <a:r>
              <a:rPr dirty="0" sz="1700" spc="5">
                <a:latin typeface="Times New Roman"/>
                <a:cs typeface="Times New Roman"/>
              </a:rPr>
              <a:t>financial assets </a:t>
            </a:r>
            <a:r>
              <a:rPr dirty="0" sz="1700">
                <a:latin typeface="Times New Roman"/>
                <a:cs typeface="Times New Roman"/>
              </a:rPr>
              <a:t>to </a:t>
            </a:r>
            <a:r>
              <a:rPr dirty="0" sz="1700" spc="5">
                <a:latin typeface="Times New Roman"/>
                <a:cs typeface="Times New Roman"/>
              </a:rPr>
              <a:t>repurchase </a:t>
            </a:r>
            <a:r>
              <a:rPr dirty="0" sz="1700" spc="10">
                <a:latin typeface="Times New Roman"/>
                <a:cs typeface="Times New Roman"/>
              </a:rPr>
              <a:t>stock. What </a:t>
            </a:r>
            <a:r>
              <a:rPr dirty="0" sz="1700" spc="15">
                <a:latin typeface="Times New Roman"/>
                <a:cs typeface="Times New Roman"/>
              </a:rPr>
              <a:t>would </a:t>
            </a:r>
            <a:r>
              <a:rPr dirty="0" sz="1700" spc="5">
                <a:latin typeface="Times New Roman"/>
                <a:cs typeface="Times New Roman"/>
              </a:rPr>
              <a:t>the </a:t>
            </a:r>
            <a:r>
              <a:rPr dirty="0" sz="1700" spc="15">
                <a:latin typeface="Times New Roman"/>
                <a:cs typeface="Times New Roman"/>
              </a:rPr>
              <a:t>ROCE </a:t>
            </a:r>
            <a:r>
              <a:rPr dirty="0" sz="1700" spc="5">
                <a:latin typeface="Times New Roman"/>
                <a:cs typeface="Times New Roman"/>
              </a:rPr>
              <a:t>have  been had </a:t>
            </a:r>
            <a:r>
              <a:rPr dirty="0" sz="1700">
                <a:latin typeface="Times New Roman"/>
                <a:cs typeface="Times New Roman"/>
              </a:rPr>
              <a:t>it </a:t>
            </a:r>
            <a:r>
              <a:rPr dirty="0" sz="1700" spc="5">
                <a:latin typeface="Times New Roman"/>
                <a:cs typeface="Times New Roman"/>
              </a:rPr>
              <a:t>not undertaken the stock</a:t>
            </a:r>
            <a:r>
              <a:rPr dirty="0" sz="1700" spc="155">
                <a:latin typeface="Times New Roman"/>
                <a:cs typeface="Times New Roman"/>
              </a:rPr>
              <a:t> </a:t>
            </a:r>
            <a:r>
              <a:rPr dirty="0" sz="1700" spc="5">
                <a:latin typeface="Times New Roman"/>
                <a:cs typeface="Times New Roman"/>
              </a:rPr>
              <a:t>repurchase?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3339" y="1379600"/>
            <a:ext cx="53740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Times New Roman"/>
                <a:cs typeface="Times New Roman"/>
              </a:rPr>
              <a:t>Operating liabilities lever the Return </a:t>
            </a:r>
            <a:r>
              <a:rPr dirty="0" sz="1600" b="1">
                <a:latin typeface="Times New Roman"/>
                <a:cs typeface="Times New Roman"/>
              </a:rPr>
              <a:t>on </a:t>
            </a:r>
            <a:r>
              <a:rPr dirty="0" sz="1600" spc="-10" b="1">
                <a:latin typeface="Times New Roman"/>
                <a:cs typeface="Times New Roman"/>
              </a:rPr>
              <a:t>Net </a:t>
            </a:r>
            <a:r>
              <a:rPr dirty="0" sz="1600" spc="-5" b="1">
                <a:latin typeface="Times New Roman"/>
                <a:cs typeface="Times New Roman"/>
              </a:rPr>
              <a:t>Operating</a:t>
            </a:r>
            <a:r>
              <a:rPr dirty="0" sz="1600" spc="40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Assets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44111" y="1990344"/>
            <a:ext cx="682625" cy="0"/>
          </a:xfrm>
          <a:custGeom>
            <a:avLst/>
            <a:gdLst/>
            <a:ahLst/>
            <a:cxnLst/>
            <a:rect l="l" t="t" r="r" b="b"/>
            <a:pathLst>
              <a:path w="682625" h="0">
                <a:moveTo>
                  <a:pt x="0" y="0"/>
                </a:moveTo>
                <a:lnTo>
                  <a:pt x="682243" y="0"/>
                </a:lnTo>
              </a:path>
            </a:pathLst>
          </a:custGeom>
          <a:ln w="6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939921" y="1979421"/>
            <a:ext cx="68262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5">
                <a:latin typeface="Times New Roman"/>
                <a:cs typeface="Times New Roman"/>
              </a:rPr>
              <a:t>OA</a:t>
            </a:r>
            <a:r>
              <a:rPr dirty="0" sz="1500" spc="-19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-</a:t>
            </a:r>
            <a:r>
              <a:rPr dirty="0" sz="1500" spc="-15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OL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73092" y="1708150"/>
            <a:ext cx="22923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Times New Roman"/>
                <a:cs typeface="Times New Roman"/>
              </a:rPr>
              <a:t>OI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92526" y="1829561"/>
            <a:ext cx="70993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5">
                <a:latin typeface="Times New Roman"/>
                <a:cs typeface="Times New Roman"/>
              </a:rPr>
              <a:t>RNOA</a:t>
            </a:r>
            <a:r>
              <a:rPr dirty="0" sz="1500" spc="-170">
                <a:latin typeface="Times New Roman"/>
                <a:cs typeface="Times New Roman"/>
              </a:rPr>
              <a:t> </a:t>
            </a:r>
            <a:r>
              <a:rPr dirty="0" sz="1500">
                <a:latin typeface="Symbol"/>
                <a:cs typeface="Symbol"/>
              </a:rPr>
              <a:t>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79797" y="2969514"/>
            <a:ext cx="2735580" cy="0"/>
          </a:xfrm>
          <a:custGeom>
            <a:avLst/>
            <a:gdLst/>
            <a:ahLst/>
            <a:cxnLst/>
            <a:rect l="l" t="t" r="r" b="b"/>
            <a:pathLst>
              <a:path w="2735579" h="0">
                <a:moveTo>
                  <a:pt x="0" y="0"/>
                </a:moveTo>
                <a:lnTo>
                  <a:pt x="2735326" y="0"/>
                </a:lnTo>
              </a:path>
            </a:pathLst>
          </a:custGeom>
          <a:ln w="72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126482" y="2961512"/>
            <a:ext cx="14046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Operating</a:t>
            </a:r>
            <a:r>
              <a:rPr dirty="0" sz="1600" spc="-85">
                <a:latin typeface="Times New Roman"/>
                <a:cs typeface="Times New Roman"/>
              </a:rPr>
              <a:t> </a:t>
            </a:r>
            <a:r>
              <a:rPr dirty="0" sz="1600" spc="-15">
                <a:latin typeface="Times New Roman"/>
                <a:cs typeface="Times New Roman"/>
              </a:rPr>
              <a:t>Assets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0639" y="2258060"/>
            <a:ext cx="6851650" cy="822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Times New Roman"/>
                <a:cs typeface="Times New Roman"/>
              </a:rPr>
              <a:t>What </a:t>
            </a:r>
            <a:r>
              <a:rPr dirty="0" sz="1600" b="1">
                <a:latin typeface="Times New Roman"/>
                <a:cs typeface="Times New Roman"/>
              </a:rPr>
              <a:t>would </a:t>
            </a:r>
            <a:r>
              <a:rPr dirty="0" sz="1600" spc="-5" b="1">
                <a:latin typeface="Times New Roman"/>
                <a:cs typeface="Times New Roman"/>
              </a:rPr>
              <a:t>be the operating profitability </a:t>
            </a:r>
            <a:r>
              <a:rPr dirty="0" sz="1600" b="1">
                <a:latin typeface="Times New Roman"/>
                <a:cs typeface="Times New Roman"/>
              </a:rPr>
              <a:t>without </a:t>
            </a:r>
            <a:r>
              <a:rPr dirty="0" sz="1600" spc="-5" b="1">
                <a:latin typeface="Times New Roman"/>
                <a:cs typeface="Times New Roman"/>
              </a:rPr>
              <a:t>operating</a:t>
            </a:r>
            <a:r>
              <a:rPr dirty="0" sz="1600" spc="15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liabilities?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imes New Roman"/>
              <a:cs typeface="Times New Roman"/>
            </a:endParaRPr>
          </a:p>
          <a:p>
            <a:pPr marL="831215">
              <a:lnSpc>
                <a:spcPct val="100000"/>
              </a:lnSpc>
            </a:pPr>
            <a:r>
              <a:rPr dirty="0" sz="1600" spc="-5">
                <a:latin typeface="Times New Roman"/>
                <a:cs typeface="Times New Roman"/>
              </a:rPr>
              <a:t>Return </a:t>
            </a:r>
            <a:r>
              <a:rPr dirty="0" sz="1600">
                <a:latin typeface="Times New Roman"/>
                <a:cs typeface="Times New Roman"/>
              </a:rPr>
              <a:t>on </a:t>
            </a:r>
            <a:r>
              <a:rPr dirty="0" sz="1600" spc="-5">
                <a:latin typeface="Times New Roman"/>
                <a:cs typeface="Times New Roman"/>
              </a:rPr>
              <a:t>Operating </a:t>
            </a:r>
            <a:r>
              <a:rPr dirty="0" sz="1600" spc="-15">
                <a:latin typeface="Times New Roman"/>
                <a:cs typeface="Times New Roman"/>
              </a:rPr>
              <a:t>Assets </a:t>
            </a:r>
            <a:r>
              <a:rPr dirty="0" sz="2100">
                <a:latin typeface="Symbol"/>
                <a:cs typeface="Symbol"/>
              </a:rPr>
              <a:t></a:t>
            </a:r>
            <a:r>
              <a:rPr dirty="0" sz="1600">
                <a:latin typeface="Times New Roman"/>
                <a:cs typeface="Times New Roman"/>
              </a:rPr>
              <a:t>ROOA</a:t>
            </a:r>
            <a:r>
              <a:rPr dirty="0" sz="2100">
                <a:latin typeface="Symbol"/>
                <a:cs typeface="Symbol"/>
              </a:rPr>
              <a:t></a:t>
            </a:r>
            <a:r>
              <a:rPr dirty="0" sz="1600">
                <a:latin typeface="Symbol"/>
                <a:cs typeface="Symbol"/>
              </a:rPr>
              <a:t>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baseline="29513" sz="2400" spc="-7">
                <a:latin typeface="Times New Roman"/>
                <a:cs typeface="Times New Roman"/>
              </a:rPr>
              <a:t>OI </a:t>
            </a:r>
            <a:r>
              <a:rPr dirty="0" baseline="29513" sz="2400" spc="-7">
                <a:latin typeface="Symbol"/>
                <a:cs typeface="Symbol"/>
              </a:rPr>
              <a:t></a:t>
            </a:r>
            <a:r>
              <a:rPr dirty="0" baseline="29513" sz="2400" spc="-7">
                <a:latin typeface="Times New Roman"/>
                <a:cs typeface="Times New Roman"/>
              </a:rPr>
              <a:t> </a:t>
            </a:r>
            <a:r>
              <a:rPr dirty="0" baseline="29513" sz="2400" spc="-22">
                <a:latin typeface="Times New Roman"/>
                <a:cs typeface="Times New Roman"/>
              </a:rPr>
              <a:t>Implicit Interest </a:t>
            </a:r>
            <a:r>
              <a:rPr dirty="0" baseline="29513" sz="2400" spc="-7">
                <a:latin typeface="Times New Roman"/>
                <a:cs typeface="Times New Roman"/>
              </a:rPr>
              <a:t>(After </a:t>
            </a:r>
            <a:r>
              <a:rPr dirty="0" baseline="29513" sz="2400" spc="-52">
                <a:latin typeface="Times New Roman"/>
                <a:cs typeface="Times New Roman"/>
              </a:rPr>
              <a:t>Tax)</a:t>
            </a:r>
            <a:r>
              <a:rPr dirty="0" baseline="29513" sz="2400" spc="-7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3339" y="3359302"/>
            <a:ext cx="5706110" cy="218376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600" spc="-5">
                <a:latin typeface="Times New Roman"/>
                <a:cs typeface="Times New Roman"/>
              </a:rPr>
              <a:t>where</a:t>
            </a:r>
            <a:endParaRPr sz="1600">
              <a:latin typeface="Times New Roman"/>
              <a:cs typeface="Times New Roman"/>
            </a:endParaRPr>
          </a:p>
          <a:p>
            <a:pPr marL="277495">
              <a:lnSpc>
                <a:spcPct val="100000"/>
              </a:lnSpc>
              <a:spcBef>
                <a:spcPts val="195"/>
              </a:spcBef>
            </a:pPr>
            <a:r>
              <a:rPr dirty="0" sz="1600" spc="-10">
                <a:latin typeface="Times New Roman"/>
                <a:cs typeface="Times New Roman"/>
              </a:rPr>
              <a:t>Implicit </a:t>
            </a:r>
            <a:r>
              <a:rPr dirty="0" sz="1600" spc="-5">
                <a:latin typeface="Times New Roman"/>
                <a:cs typeface="Times New Roman"/>
              </a:rPr>
              <a:t>Interest </a:t>
            </a:r>
            <a:r>
              <a:rPr dirty="0" sz="1600">
                <a:latin typeface="Times New Roman"/>
                <a:cs typeface="Times New Roman"/>
              </a:rPr>
              <a:t>on </a:t>
            </a:r>
            <a:r>
              <a:rPr dirty="0" sz="1600" spc="-5">
                <a:latin typeface="Times New Roman"/>
                <a:cs typeface="Times New Roman"/>
              </a:rPr>
              <a:t>Operating Liabilities (as a</a:t>
            </a:r>
            <a:r>
              <a:rPr dirty="0" sz="1600" spc="260">
                <a:latin typeface="Times New Roman"/>
                <a:cs typeface="Times New Roman"/>
              </a:rPr>
              <a:t> </a:t>
            </a:r>
            <a:r>
              <a:rPr dirty="0" sz="1600" spc="-20">
                <a:latin typeface="Times New Roman"/>
                <a:cs typeface="Times New Roman"/>
              </a:rPr>
              <a:t>benchmark)</a:t>
            </a:r>
            <a:endParaRPr sz="1600">
              <a:latin typeface="Times New Roman"/>
              <a:cs typeface="Times New Roman"/>
            </a:endParaRPr>
          </a:p>
          <a:p>
            <a:pPr marL="268605">
              <a:lnSpc>
                <a:spcPct val="100000"/>
              </a:lnSpc>
              <a:spcBef>
                <a:spcPts val="200"/>
              </a:spcBef>
            </a:pPr>
            <a:r>
              <a:rPr dirty="0" sz="1600" spc="-5">
                <a:latin typeface="Times New Roman"/>
                <a:cs typeface="Times New Roman"/>
              </a:rPr>
              <a:t>= Short-term Borrowing Rate (after tax) x Operating</a:t>
            </a:r>
            <a:r>
              <a:rPr dirty="0" sz="1600" spc="15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Liabilities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5" b="1">
                <a:latin typeface="Times New Roman"/>
                <a:cs typeface="Times New Roman"/>
              </a:rPr>
              <a:t>The Effect </a:t>
            </a:r>
            <a:r>
              <a:rPr dirty="0" sz="1600" b="1">
                <a:latin typeface="Times New Roman"/>
                <a:cs typeface="Times New Roman"/>
              </a:rPr>
              <a:t>of </a:t>
            </a:r>
            <a:r>
              <a:rPr dirty="0" sz="1600" spc="-5" b="1">
                <a:latin typeface="Times New Roman"/>
                <a:cs typeface="Times New Roman"/>
              </a:rPr>
              <a:t>Operating Liability Leverage</a:t>
            </a:r>
            <a:r>
              <a:rPr dirty="0" sz="1600" spc="-10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(OLLEV):</a:t>
            </a:r>
            <a:endParaRPr sz="1600">
              <a:latin typeface="Times New Roman"/>
              <a:cs typeface="Times New Roman"/>
            </a:endParaRPr>
          </a:p>
          <a:p>
            <a:pPr marL="1767839">
              <a:lnSpc>
                <a:spcPct val="100000"/>
              </a:lnSpc>
              <a:spcBef>
                <a:spcPts val="805"/>
              </a:spcBef>
            </a:pPr>
            <a:r>
              <a:rPr dirty="0" sz="1600" spc="-15" b="1">
                <a:latin typeface="Times New Roman"/>
                <a:cs typeface="Times New Roman"/>
              </a:rPr>
              <a:t>RNOA </a:t>
            </a:r>
            <a:r>
              <a:rPr dirty="0" sz="1600" spc="-5" b="1">
                <a:latin typeface="Times New Roman"/>
                <a:cs typeface="Times New Roman"/>
              </a:rPr>
              <a:t>= </a:t>
            </a:r>
            <a:r>
              <a:rPr dirty="0" sz="1600" spc="-20" b="1">
                <a:latin typeface="Times New Roman"/>
                <a:cs typeface="Times New Roman"/>
              </a:rPr>
              <a:t>ROOA </a:t>
            </a:r>
            <a:r>
              <a:rPr dirty="0" sz="1600" spc="-5" b="1">
                <a:latin typeface="Times New Roman"/>
                <a:cs typeface="Times New Roman"/>
              </a:rPr>
              <a:t>+ (OLLEV x</a:t>
            </a:r>
            <a:r>
              <a:rPr dirty="0" sz="1600" spc="-40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OLSPREAD)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Times New Roman"/>
              <a:cs typeface="Times New Roman"/>
            </a:endParaRPr>
          </a:p>
          <a:p>
            <a:pPr marL="218440">
              <a:lnSpc>
                <a:spcPct val="100000"/>
              </a:lnSpc>
            </a:pPr>
            <a:r>
              <a:rPr dirty="0" sz="1600" spc="-5">
                <a:latin typeface="Times New Roman"/>
                <a:cs typeface="Times New Roman"/>
              </a:rPr>
              <a:t>where Operating Liability Leverage Spread</a:t>
            </a:r>
            <a:r>
              <a:rPr dirty="0" sz="1600" spc="6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(OLSPREAD):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10305" y="5895594"/>
            <a:ext cx="490855" cy="0"/>
          </a:xfrm>
          <a:custGeom>
            <a:avLst/>
            <a:gdLst/>
            <a:ahLst/>
            <a:cxnLst/>
            <a:rect l="l" t="t" r="r" b="b"/>
            <a:pathLst>
              <a:path w="490854" h="0">
                <a:moveTo>
                  <a:pt x="0" y="0"/>
                </a:moveTo>
                <a:lnTo>
                  <a:pt x="490346" y="0"/>
                </a:lnTo>
              </a:path>
            </a:pathLst>
          </a:custGeom>
          <a:ln w="70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217926" y="5884875"/>
            <a:ext cx="46926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125">
                <a:latin typeface="Times New Roman"/>
                <a:cs typeface="Times New Roman"/>
              </a:rPr>
              <a:t>NOA</a:t>
            </a:r>
            <a:r>
              <a:rPr dirty="0" sz="1350" spc="-155">
                <a:latin typeface="Times New Roman"/>
                <a:cs typeface="Times New Roman"/>
              </a:rPr>
              <a:t> 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02000" y="5639815"/>
            <a:ext cx="299085" cy="2330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90">
                <a:latin typeface="Times New Roman"/>
                <a:cs typeface="Times New Roman"/>
              </a:rPr>
              <a:t>OL</a:t>
            </a:r>
            <a:r>
              <a:rPr dirty="0" sz="1350" spc="-170">
                <a:latin typeface="Times New Roman"/>
                <a:cs typeface="Times New Roman"/>
              </a:rPr>
              <a:t> 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08429" y="6251854"/>
            <a:ext cx="529653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Times New Roman"/>
                <a:cs typeface="Times New Roman"/>
              </a:rPr>
              <a:t>O</a:t>
            </a:r>
            <a:r>
              <a:rPr dirty="0" sz="1350" spc="-15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L</a:t>
            </a:r>
            <a:r>
              <a:rPr dirty="0" sz="1350" spc="-16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S</a:t>
            </a:r>
            <a:r>
              <a:rPr dirty="0" sz="1350" spc="-16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P</a:t>
            </a:r>
            <a:r>
              <a:rPr dirty="0" sz="1350" spc="-16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R</a:t>
            </a:r>
            <a:r>
              <a:rPr dirty="0" sz="1350" spc="-16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E</a:t>
            </a:r>
            <a:r>
              <a:rPr dirty="0" sz="1350" spc="-16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A</a:t>
            </a:r>
            <a:r>
              <a:rPr dirty="0" sz="1350" spc="-15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D</a:t>
            </a:r>
            <a:r>
              <a:rPr dirty="0" sz="1350" spc="245">
                <a:latin typeface="Times New Roman"/>
                <a:cs typeface="Times New Roman"/>
              </a:rPr>
              <a:t> </a:t>
            </a:r>
            <a:r>
              <a:rPr dirty="0" sz="1350">
                <a:latin typeface="Symbol"/>
                <a:cs typeface="Symbol"/>
              </a:rPr>
              <a:t></a:t>
            </a:r>
            <a:r>
              <a:rPr dirty="0" sz="1350" spc="15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R</a:t>
            </a:r>
            <a:r>
              <a:rPr dirty="0" sz="1350" spc="-15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O</a:t>
            </a:r>
            <a:r>
              <a:rPr dirty="0" sz="1350" spc="-14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O</a:t>
            </a:r>
            <a:r>
              <a:rPr dirty="0" sz="1350" spc="-14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A</a:t>
            </a:r>
            <a:r>
              <a:rPr dirty="0" sz="1350" spc="215">
                <a:latin typeface="Times New Roman"/>
                <a:cs typeface="Times New Roman"/>
              </a:rPr>
              <a:t> </a:t>
            </a:r>
            <a:r>
              <a:rPr dirty="0" sz="1350">
                <a:latin typeface="Symbol"/>
                <a:cs typeface="Symbol"/>
              </a:rPr>
              <a:t></a:t>
            </a:r>
            <a:r>
              <a:rPr dirty="0" sz="1350" spc="80">
                <a:latin typeface="Times New Roman"/>
                <a:cs typeface="Times New Roman"/>
              </a:rPr>
              <a:t> </a:t>
            </a:r>
            <a:r>
              <a:rPr dirty="0" sz="1350" spc="114">
                <a:latin typeface="Times New Roman"/>
                <a:cs typeface="Times New Roman"/>
              </a:rPr>
              <a:t>Short</a:t>
            </a:r>
            <a:r>
              <a:rPr dirty="0" sz="1350" spc="6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-</a:t>
            </a:r>
            <a:r>
              <a:rPr dirty="0" sz="1350" spc="35">
                <a:latin typeface="Times New Roman"/>
                <a:cs typeface="Times New Roman"/>
              </a:rPr>
              <a:t> </a:t>
            </a:r>
            <a:r>
              <a:rPr dirty="0" sz="1350" spc="105">
                <a:latin typeface="Times New Roman"/>
                <a:cs typeface="Times New Roman"/>
              </a:rPr>
              <a:t>term</a:t>
            </a:r>
            <a:r>
              <a:rPr dirty="0" sz="1350" spc="114">
                <a:latin typeface="Times New Roman"/>
                <a:cs typeface="Times New Roman"/>
              </a:rPr>
              <a:t> </a:t>
            </a:r>
            <a:r>
              <a:rPr dirty="0" sz="1350" spc="125">
                <a:latin typeface="Times New Roman"/>
                <a:cs typeface="Times New Roman"/>
              </a:rPr>
              <a:t>Borrowing</a:t>
            </a:r>
            <a:r>
              <a:rPr dirty="0" sz="1350" spc="114">
                <a:latin typeface="Times New Roman"/>
                <a:cs typeface="Times New Roman"/>
              </a:rPr>
              <a:t> </a:t>
            </a:r>
            <a:r>
              <a:rPr dirty="0" sz="1350" spc="105">
                <a:latin typeface="Times New Roman"/>
                <a:cs typeface="Times New Roman"/>
              </a:rPr>
              <a:t>Rate</a:t>
            </a:r>
            <a:r>
              <a:rPr dirty="0" sz="1350" spc="80">
                <a:latin typeface="Times New Roman"/>
                <a:cs typeface="Times New Roman"/>
              </a:rPr>
              <a:t> </a:t>
            </a:r>
            <a:r>
              <a:rPr dirty="0" sz="1350" spc="75">
                <a:latin typeface="Times New Roman"/>
                <a:cs typeface="Times New Roman"/>
              </a:rPr>
              <a:t>(after</a:t>
            </a:r>
            <a:r>
              <a:rPr dirty="0" sz="1350" spc="215">
                <a:latin typeface="Times New Roman"/>
                <a:cs typeface="Times New Roman"/>
              </a:rPr>
              <a:t> </a:t>
            </a:r>
            <a:r>
              <a:rPr dirty="0" sz="1350" spc="75">
                <a:latin typeface="Times New Roman"/>
                <a:cs typeface="Times New Roman"/>
              </a:rPr>
              <a:t>tax)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07082" y="5749544"/>
            <a:ext cx="83375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Times New Roman"/>
                <a:cs typeface="Times New Roman"/>
              </a:rPr>
              <a:t>O</a:t>
            </a:r>
            <a:r>
              <a:rPr dirty="0" sz="1350" spc="-17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L</a:t>
            </a:r>
            <a:r>
              <a:rPr dirty="0" sz="1350" spc="-17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L</a:t>
            </a:r>
            <a:r>
              <a:rPr dirty="0" sz="1350" spc="-17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E</a:t>
            </a:r>
            <a:r>
              <a:rPr dirty="0" sz="1350" spc="-17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V</a:t>
            </a:r>
            <a:r>
              <a:rPr dirty="0" sz="1350" spc="80">
                <a:latin typeface="Times New Roman"/>
                <a:cs typeface="Times New Roman"/>
              </a:rPr>
              <a:t> </a:t>
            </a:r>
            <a:r>
              <a:rPr dirty="0" sz="1350">
                <a:latin typeface="Symbol"/>
                <a:cs typeface="Symbol"/>
              </a:rPr>
              <a:t>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994660" marR="5080" indent="-2980055">
              <a:lnSpc>
                <a:spcPct val="100000"/>
              </a:lnSpc>
              <a:spcBef>
                <a:spcPts val="95"/>
              </a:spcBef>
              <a:tabLst>
                <a:tab pos="517525" algn="l"/>
              </a:tabLst>
            </a:pPr>
            <a:r>
              <a:rPr dirty="0" sz="2800" spc="-10"/>
              <a:t>B.	</a:t>
            </a:r>
            <a:r>
              <a:rPr dirty="0" sz="2800" spc="-5"/>
              <a:t>The Analysis of Operating Liability</a:t>
            </a:r>
            <a:r>
              <a:rPr dirty="0" sz="2800" spc="-65"/>
              <a:t> </a:t>
            </a:r>
            <a:r>
              <a:rPr dirty="0" sz="2800" spc="-5"/>
              <a:t>Leverage  (OLLEV)</a:t>
            </a:r>
            <a:endParaRPr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2184" y="165938"/>
            <a:ext cx="117221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Outline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77646" y="1109599"/>
            <a:ext cx="7432040" cy="44735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5115" indent="-273050">
              <a:lnSpc>
                <a:spcPts val="2305"/>
              </a:lnSpc>
              <a:spcBef>
                <a:spcPts val="105"/>
              </a:spcBef>
              <a:buClr>
                <a:srgbClr val="001F5F"/>
              </a:buClr>
              <a:buFont typeface="Wingdings"/>
              <a:buChar char=""/>
              <a:tabLst>
                <a:tab pos="285115" algn="l"/>
                <a:tab pos="285750" algn="l"/>
              </a:tabLst>
            </a:pPr>
            <a:r>
              <a:rPr dirty="0" sz="2000" b="1">
                <a:latin typeface="Times New Roman"/>
                <a:cs typeface="Times New Roman"/>
              </a:rPr>
              <a:t>How ratios </a:t>
            </a:r>
            <a:r>
              <a:rPr dirty="0" sz="2000" spc="-5" b="1">
                <a:latin typeface="Times New Roman"/>
                <a:cs typeface="Times New Roman"/>
              </a:rPr>
              <a:t>aggregate </a:t>
            </a:r>
            <a:r>
              <a:rPr dirty="0" sz="2000" b="1">
                <a:latin typeface="Times New Roman"/>
                <a:cs typeface="Times New Roman"/>
              </a:rPr>
              <a:t>to explain Return on Common</a:t>
            </a:r>
            <a:r>
              <a:rPr dirty="0" sz="2000" spc="-34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Equity</a:t>
            </a:r>
            <a:endParaRPr sz="2000">
              <a:latin typeface="Times New Roman"/>
              <a:cs typeface="Times New Roman"/>
            </a:endParaRPr>
          </a:p>
          <a:p>
            <a:pPr marL="285115">
              <a:lnSpc>
                <a:spcPts val="2305"/>
              </a:lnSpc>
            </a:pPr>
            <a:r>
              <a:rPr dirty="0" sz="2000" b="1">
                <a:latin typeface="Times New Roman"/>
                <a:cs typeface="Times New Roman"/>
              </a:rPr>
              <a:t>(ROCE)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Times New Roman"/>
              <a:cs typeface="Times New Roman"/>
            </a:endParaRPr>
          </a:p>
          <a:p>
            <a:pPr marL="285115" indent="-273050">
              <a:lnSpc>
                <a:spcPct val="100000"/>
              </a:lnSpc>
              <a:buClr>
                <a:srgbClr val="001F5F"/>
              </a:buClr>
              <a:buFont typeface="Wingdings"/>
              <a:buChar char=""/>
              <a:tabLst>
                <a:tab pos="285115" algn="l"/>
                <a:tab pos="285750" algn="l"/>
              </a:tabLst>
            </a:pPr>
            <a:r>
              <a:rPr dirty="0" sz="2000" spc="-5" b="1">
                <a:latin typeface="Times New Roman"/>
                <a:cs typeface="Times New Roman"/>
              </a:rPr>
              <a:t>First Level Breakdown </a:t>
            </a:r>
            <a:r>
              <a:rPr dirty="0" sz="2000" b="1">
                <a:latin typeface="Times New Roman"/>
                <a:cs typeface="Times New Roman"/>
              </a:rPr>
              <a:t>of ROCE: The Effect of</a:t>
            </a:r>
            <a:r>
              <a:rPr dirty="0" sz="2000" spc="-26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Leverage</a:t>
            </a:r>
            <a:endParaRPr sz="2000">
              <a:latin typeface="Times New Roman"/>
              <a:cs typeface="Times New Roman"/>
            </a:endParaRPr>
          </a:p>
          <a:p>
            <a:pPr lvl="1" marL="588645" indent="-273685">
              <a:lnSpc>
                <a:spcPct val="100000"/>
              </a:lnSpc>
              <a:spcBef>
                <a:spcPts val="215"/>
              </a:spcBef>
              <a:buClr>
                <a:srgbClr val="001F5F"/>
              </a:buClr>
              <a:buFont typeface="Wingdings"/>
              <a:buChar char=""/>
              <a:tabLst>
                <a:tab pos="588645" algn="l"/>
                <a:tab pos="589280" algn="l"/>
              </a:tabLst>
            </a:pPr>
            <a:r>
              <a:rPr dirty="0" sz="1800" spc="-5" b="1">
                <a:latin typeface="Times New Roman"/>
                <a:cs typeface="Times New Roman"/>
              </a:rPr>
              <a:t>Financial</a:t>
            </a:r>
            <a:r>
              <a:rPr dirty="0" sz="1800" spc="-9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Leverage</a:t>
            </a:r>
            <a:endParaRPr sz="1800">
              <a:latin typeface="Times New Roman"/>
              <a:cs typeface="Times New Roman"/>
            </a:endParaRPr>
          </a:p>
          <a:p>
            <a:pPr lvl="1" marL="588645" indent="-273685">
              <a:lnSpc>
                <a:spcPct val="100000"/>
              </a:lnSpc>
              <a:spcBef>
                <a:spcPts val="190"/>
              </a:spcBef>
              <a:buClr>
                <a:srgbClr val="001F5F"/>
              </a:buClr>
              <a:buFont typeface="Wingdings"/>
              <a:buChar char=""/>
              <a:tabLst>
                <a:tab pos="588645" algn="l"/>
                <a:tab pos="589280" algn="l"/>
              </a:tabLst>
            </a:pPr>
            <a:r>
              <a:rPr dirty="0" sz="1800" b="1">
                <a:latin typeface="Times New Roman"/>
                <a:cs typeface="Times New Roman"/>
              </a:rPr>
              <a:t>Operating Liability</a:t>
            </a:r>
            <a:r>
              <a:rPr dirty="0" sz="1800" spc="-10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Leverage</a:t>
            </a:r>
            <a:endParaRPr sz="1800">
              <a:latin typeface="Times New Roman"/>
              <a:cs typeface="Times New Roman"/>
            </a:endParaRPr>
          </a:p>
          <a:p>
            <a:pPr lvl="1" marL="588645" indent="-273685">
              <a:lnSpc>
                <a:spcPct val="100000"/>
              </a:lnSpc>
              <a:spcBef>
                <a:spcPts val="204"/>
              </a:spcBef>
              <a:buClr>
                <a:srgbClr val="001F5F"/>
              </a:buClr>
              <a:buFont typeface="Wingdings"/>
              <a:buChar char=""/>
              <a:tabLst>
                <a:tab pos="588645" algn="l"/>
                <a:tab pos="589280" algn="l"/>
              </a:tabLst>
            </a:pPr>
            <a:r>
              <a:rPr dirty="0" sz="1800" spc="-5" b="1">
                <a:latin typeface="Times New Roman"/>
                <a:cs typeface="Times New Roman"/>
              </a:rPr>
              <a:t>Return on Net </a:t>
            </a:r>
            <a:r>
              <a:rPr dirty="0" sz="1800" b="1">
                <a:latin typeface="Times New Roman"/>
                <a:cs typeface="Times New Roman"/>
              </a:rPr>
              <a:t>Operating </a:t>
            </a:r>
            <a:r>
              <a:rPr dirty="0" sz="1800" spc="-5" b="1">
                <a:latin typeface="Times New Roman"/>
                <a:cs typeface="Times New Roman"/>
              </a:rPr>
              <a:t>Assets (RNOA) and Return on Assets</a:t>
            </a:r>
            <a:r>
              <a:rPr dirty="0" sz="1800" spc="-19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(ROA)</a:t>
            </a:r>
            <a:endParaRPr sz="1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Wingdings"/>
              <a:buChar char=""/>
            </a:pPr>
            <a:endParaRPr sz="2250">
              <a:latin typeface="Times New Roman"/>
              <a:cs typeface="Times New Roman"/>
            </a:endParaRPr>
          </a:p>
          <a:p>
            <a:pPr marL="285115" marR="908050" indent="-273050">
              <a:lnSpc>
                <a:spcPts val="1920"/>
              </a:lnSpc>
              <a:buClr>
                <a:srgbClr val="001F5F"/>
              </a:buClr>
              <a:buFont typeface="Wingdings"/>
              <a:buChar char=""/>
              <a:tabLst>
                <a:tab pos="285115" algn="l"/>
                <a:tab pos="285750" algn="l"/>
              </a:tabLst>
            </a:pPr>
            <a:r>
              <a:rPr dirty="0" sz="2000" b="1">
                <a:latin typeface="Times New Roman"/>
                <a:cs typeface="Times New Roman"/>
              </a:rPr>
              <a:t>Second </a:t>
            </a:r>
            <a:r>
              <a:rPr dirty="0" sz="2000" spc="-5" b="1">
                <a:latin typeface="Times New Roman"/>
                <a:cs typeface="Times New Roman"/>
              </a:rPr>
              <a:t>Level Breakdown </a:t>
            </a:r>
            <a:r>
              <a:rPr dirty="0" sz="2000" b="1">
                <a:latin typeface="Times New Roman"/>
                <a:cs typeface="Times New Roman"/>
              </a:rPr>
              <a:t>of ROCE: Drivers of</a:t>
            </a:r>
            <a:r>
              <a:rPr dirty="0" sz="2000" spc="-16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Operating  </a:t>
            </a:r>
            <a:r>
              <a:rPr dirty="0" sz="2000" spc="-10" b="1">
                <a:latin typeface="Times New Roman"/>
                <a:cs typeface="Times New Roman"/>
              </a:rPr>
              <a:t>Profitability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1F5F"/>
              </a:buClr>
              <a:buFont typeface="Wingdings"/>
              <a:buChar char=""/>
            </a:pPr>
            <a:endParaRPr sz="2400">
              <a:latin typeface="Times New Roman"/>
              <a:cs typeface="Times New Roman"/>
            </a:endParaRPr>
          </a:p>
          <a:p>
            <a:pPr marL="285115" indent="-273050">
              <a:lnSpc>
                <a:spcPct val="100000"/>
              </a:lnSpc>
              <a:buClr>
                <a:srgbClr val="001F5F"/>
              </a:buClr>
              <a:buFont typeface="Wingdings"/>
              <a:buChar char=""/>
              <a:tabLst>
                <a:tab pos="285115" algn="l"/>
                <a:tab pos="285750" algn="l"/>
              </a:tabLst>
            </a:pPr>
            <a:r>
              <a:rPr dirty="0" sz="2000" spc="-5" b="1">
                <a:latin typeface="Times New Roman"/>
                <a:cs typeface="Times New Roman"/>
              </a:rPr>
              <a:t>Third Level Breakdown </a:t>
            </a:r>
            <a:r>
              <a:rPr dirty="0" sz="2000" b="1">
                <a:latin typeface="Times New Roman"/>
                <a:cs typeface="Times New Roman"/>
              </a:rPr>
              <a:t>of</a:t>
            </a:r>
            <a:r>
              <a:rPr dirty="0" sz="2000" spc="-13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ROCE:</a:t>
            </a:r>
            <a:endParaRPr sz="2000">
              <a:latin typeface="Times New Roman"/>
              <a:cs typeface="Times New Roman"/>
            </a:endParaRPr>
          </a:p>
          <a:p>
            <a:pPr lvl="1" marL="588645" indent="-273685">
              <a:lnSpc>
                <a:spcPct val="100000"/>
              </a:lnSpc>
              <a:spcBef>
                <a:spcPts val="210"/>
              </a:spcBef>
              <a:buClr>
                <a:srgbClr val="001F5F"/>
              </a:buClr>
              <a:buFont typeface="Wingdings"/>
              <a:buChar char=""/>
              <a:tabLst>
                <a:tab pos="588645" algn="l"/>
                <a:tab pos="589280" algn="l"/>
              </a:tabLst>
            </a:pPr>
            <a:r>
              <a:rPr dirty="0" sz="1800" spc="-5" b="1">
                <a:latin typeface="Times New Roman"/>
                <a:cs typeface="Times New Roman"/>
              </a:rPr>
              <a:t>Profit </a:t>
            </a:r>
            <a:r>
              <a:rPr dirty="0" sz="1800" b="1">
                <a:latin typeface="Times New Roman"/>
                <a:cs typeface="Times New Roman"/>
              </a:rPr>
              <a:t>Margin</a:t>
            </a:r>
            <a:r>
              <a:rPr dirty="0" sz="1800" spc="-9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Drivers</a:t>
            </a:r>
            <a:endParaRPr sz="1800">
              <a:latin typeface="Times New Roman"/>
              <a:cs typeface="Times New Roman"/>
            </a:endParaRPr>
          </a:p>
          <a:p>
            <a:pPr lvl="1" marL="588645" indent="-273685">
              <a:lnSpc>
                <a:spcPct val="100000"/>
              </a:lnSpc>
              <a:spcBef>
                <a:spcPts val="195"/>
              </a:spcBef>
              <a:buClr>
                <a:srgbClr val="001F5F"/>
              </a:buClr>
              <a:buFont typeface="Wingdings"/>
              <a:buChar char=""/>
              <a:tabLst>
                <a:tab pos="588645" algn="l"/>
                <a:tab pos="589280" algn="l"/>
              </a:tabLst>
            </a:pPr>
            <a:r>
              <a:rPr dirty="0" sz="1800" spc="-25" b="1">
                <a:latin typeface="Times New Roman"/>
                <a:cs typeface="Times New Roman"/>
              </a:rPr>
              <a:t>Turnover</a:t>
            </a:r>
            <a:r>
              <a:rPr dirty="0" sz="1800" spc="-10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Drivers</a:t>
            </a:r>
            <a:endParaRPr sz="1800">
              <a:latin typeface="Times New Roman"/>
              <a:cs typeface="Times New Roman"/>
            </a:endParaRPr>
          </a:p>
          <a:p>
            <a:pPr lvl="1" marL="588645" indent="-273685">
              <a:lnSpc>
                <a:spcPct val="100000"/>
              </a:lnSpc>
              <a:spcBef>
                <a:spcPts val="200"/>
              </a:spcBef>
              <a:buClr>
                <a:srgbClr val="001F5F"/>
              </a:buClr>
              <a:buFont typeface="Wingdings"/>
              <a:buChar char=""/>
              <a:tabLst>
                <a:tab pos="588645" algn="l"/>
                <a:tab pos="589280" algn="l"/>
              </a:tabLst>
            </a:pPr>
            <a:r>
              <a:rPr dirty="0" sz="1800" spc="-5" b="1">
                <a:latin typeface="Times New Roman"/>
                <a:cs typeface="Times New Roman"/>
              </a:rPr>
              <a:t>Borrowing Cost</a:t>
            </a:r>
            <a:r>
              <a:rPr dirty="0" sz="1800" spc="-9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Drivers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994660" marR="5080" indent="-2980055">
              <a:lnSpc>
                <a:spcPct val="100000"/>
              </a:lnSpc>
              <a:spcBef>
                <a:spcPts val="95"/>
              </a:spcBef>
              <a:tabLst>
                <a:tab pos="517525" algn="l"/>
              </a:tabLst>
            </a:pPr>
            <a:r>
              <a:rPr dirty="0" sz="2800" spc="-10"/>
              <a:t>B.	</a:t>
            </a:r>
            <a:r>
              <a:rPr dirty="0" sz="2800" spc="-5"/>
              <a:t>The Analysis of Operating Liability</a:t>
            </a:r>
            <a:r>
              <a:rPr dirty="0" sz="2800" spc="-65"/>
              <a:t> </a:t>
            </a:r>
            <a:r>
              <a:rPr dirty="0" sz="2800" spc="-5"/>
              <a:t>Leverage  (OLLEV)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35965" y="1511934"/>
            <a:ext cx="7840980" cy="3234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47244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Times New Roman"/>
                <a:cs typeface="Times New Roman"/>
              </a:rPr>
              <a:t>RNOA </a:t>
            </a:r>
            <a:r>
              <a:rPr dirty="0" sz="1800">
                <a:latin typeface="Times New Roman"/>
                <a:cs typeface="Times New Roman"/>
              </a:rPr>
              <a:t>= </a:t>
            </a:r>
            <a:r>
              <a:rPr dirty="0" sz="1800" spc="-5">
                <a:latin typeface="Times New Roman"/>
                <a:cs typeface="Times New Roman"/>
              </a:rPr>
              <a:t>ROOA </a:t>
            </a:r>
            <a:r>
              <a:rPr dirty="0" sz="1800">
                <a:latin typeface="Times New Roman"/>
                <a:cs typeface="Times New Roman"/>
              </a:rPr>
              <a:t>+ </a:t>
            </a:r>
            <a:r>
              <a:rPr dirty="0" sz="1800" spc="-5">
                <a:latin typeface="Times New Roman"/>
                <a:cs typeface="Times New Roman"/>
              </a:rPr>
              <a:t>(OLLEV </a:t>
            </a:r>
            <a:r>
              <a:rPr dirty="0" sz="1800">
                <a:latin typeface="Times New Roman"/>
                <a:cs typeface="Times New Roman"/>
              </a:rPr>
              <a:t>x</a:t>
            </a:r>
            <a:r>
              <a:rPr dirty="0" sz="1800" spc="35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OLSPREAD)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 marR="193040">
              <a:lnSpc>
                <a:spcPct val="110000"/>
              </a:lnSpc>
            </a:pPr>
            <a:r>
              <a:rPr dirty="0" sz="2000">
                <a:latin typeface="Times New Roman"/>
                <a:cs typeface="Times New Roman"/>
              </a:rPr>
              <a:t>RNOA</a:t>
            </a:r>
            <a:r>
              <a:rPr dirty="0" sz="2000" spc="-114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is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driven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by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rate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of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return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on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operating</a:t>
            </a:r>
            <a:r>
              <a:rPr dirty="0" sz="2000" spc="-9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assets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as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if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there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were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no  operating </a:t>
            </a:r>
            <a:r>
              <a:rPr dirty="0" sz="2000" spc="-5">
                <a:latin typeface="Times New Roman"/>
                <a:cs typeface="Times New Roman"/>
              </a:rPr>
              <a:t>liability </a:t>
            </a:r>
            <a:r>
              <a:rPr dirty="0" sz="2000">
                <a:latin typeface="Times New Roman"/>
                <a:cs typeface="Times New Roman"/>
              </a:rPr>
              <a:t>leverage </a:t>
            </a:r>
            <a:r>
              <a:rPr dirty="0" sz="2000" b="1">
                <a:latin typeface="Times New Roman"/>
                <a:cs typeface="Times New Roman"/>
              </a:rPr>
              <a:t>+ </a:t>
            </a:r>
            <a:r>
              <a:rPr dirty="0" sz="2000">
                <a:latin typeface="Times New Roman"/>
                <a:cs typeface="Times New Roman"/>
              </a:rPr>
              <a:t>a leverage </a:t>
            </a:r>
            <a:r>
              <a:rPr dirty="0" sz="2000" spc="-5">
                <a:latin typeface="Times New Roman"/>
                <a:cs typeface="Times New Roman"/>
              </a:rPr>
              <a:t>premium determined </a:t>
            </a:r>
            <a:r>
              <a:rPr dirty="0" sz="2000">
                <a:latin typeface="Times New Roman"/>
                <a:cs typeface="Times New Roman"/>
              </a:rPr>
              <a:t>by operating  </a:t>
            </a:r>
            <a:r>
              <a:rPr dirty="0" sz="2000" spc="-5">
                <a:latin typeface="Times New Roman"/>
                <a:cs typeface="Times New Roman"/>
              </a:rPr>
              <a:t>liability </a:t>
            </a:r>
            <a:r>
              <a:rPr dirty="0" sz="2000">
                <a:latin typeface="Times New Roman"/>
                <a:cs typeface="Times New Roman"/>
              </a:rPr>
              <a:t>leverage &amp; operating </a:t>
            </a:r>
            <a:r>
              <a:rPr dirty="0" sz="2000" spc="-5">
                <a:latin typeface="Times New Roman"/>
                <a:cs typeface="Times New Roman"/>
              </a:rPr>
              <a:t>liability </a:t>
            </a:r>
            <a:r>
              <a:rPr dirty="0" sz="2000">
                <a:latin typeface="Times New Roman"/>
                <a:cs typeface="Times New Roman"/>
              </a:rPr>
              <a:t>leverage</a:t>
            </a:r>
            <a:r>
              <a:rPr dirty="0" sz="2000" spc="-3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spread.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5" i="1">
                <a:latin typeface="Times New Roman"/>
                <a:cs typeface="Times New Roman"/>
              </a:rPr>
              <a:t>The </a:t>
            </a:r>
            <a:r>
              <a:rPr dirty="0" sz="1800" i="1">
                <a:latin typeface="Times New Roman"/>
                <a:cs typeface="Times New Roman"/>
              </a:rPr>
              <a:t>typical </a:t>
            </a:r>
            <a:r>
              <a:rPr dirty="0" sz="1800" spc="-5" i="1">
                <a:latin typeface="Times New Roman"/>
                <a:cs typeface="Times New Roman"/>
              </a:rPr>
              <a:t>OLLEV </a:t>
            </a:r>
            <a:r>
              <a:rPr dirty="0" sz="1800" i="1">
                <a:latin typeface="Times New Roman"/>
                <a:cs typeface="Times New Roman"/>
              </a:rPr>
              <a:t>is </a:t>
            </a:r>
            <a:r>
              <a:rPr dirty="0" sz="1800" spc="-5" i="1">
                <a:latin typeface="Times New Roman"/>
                <a:cs typeface="Times New Roman"/>
              </a:rPr>
              <a:t>about</a:t>
            </a:r>
            <a:r>
              <a:rPr dirty="0" sz="1800" spc="-170" i="1">
                <a:latin typeface="Times New Roman"/>
                <a:cs typeface="Times New Roman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0.4.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805"/>
              </a:spcBef>
              <a:buClr>
                <a:srgbClr val="001F5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5" i="1">
                <a:latin typeface="Times New Roman"/>
                <a:cs typeface="Times New Roman"/>
              </a:rPr>
              <a:t>OL </a:t>
            </a:r>
            <a:r>
              <a:rPr dirty="0" sz="1800" spc="-15" i="1">
                <a:latin typeface="Times New Roman"/>
                <a:cs typeface="Times New Roman"/>
              </a:rPr>
              <a:t>reduce </a:t>
            </a:r>
            <a:r>
              <a:rPr dirty="0" sz="1800" i="1">
                <a:latin typeface="Times New Roman"/>
                <a:cs typeface="Times New Roman"/>
              </a:rPr>
              <a:t>NOA → lever</a:t>
            </a:r>
            <a:r>
              <a:rPr dirty="0" sz="1800" spc="-190" i="1">
                <a:latin typeface="Times New Roman"/>
                <a:cs typeface="Times New Roman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RNOA.</a:t>
            </a:r>
            <a:endParaRPr sz="18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9400"/>
              </a:lnSpc>
              <a:spcBef>
                <a:spcPts val="590"/>
              </a:spcBef>
              <a:buClr>
                <a:srgbClr val="001F5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5" i="1">
                <a:latin typeface="Times New Roman"/>
                <a:cs typeface="Times New Roman"/>
              </a:rPr>
              <a:t>Operating </a:t>
            </a:r>
            <a:r>
              <a:rPr dirty="0" sz="1800" i="1">
                <a:latin typeface="Times New Roman"/>
                <a:cs typeface="Times New Roman"/>
              </a:rPr>
              <a:t>liability leverage, like financial leverage, can be unfavorable </a:t>
            </a:r>
            <a:r>
              <a:rPr dirty="0" sz="1800" spc="-5" i="1">
                <a:latin typeface="Times New Roman"/>
                <a:cs typeface="Times New Roman"/>
              </a:rPr>
              <a:t>as </a:t>
            </a:r>
            <a:r>
              <a:rPr dirty="0" sz="1800" i="1">
                <a:latin typeface="Times New Roman"/>
                <a:cs typeface="Times New Roman"/>
              </a:rPr>
              <a:t>well</a:t>
            </a:r>
            <a:r>
              <a:rPr dirty="0" sz="1800" spc="-229" i="1">
                <a:latin typeface="Times New Roman"/>
                <a:cs typeface="Times New Roman"/>
              </a:rPr>
              <a:t> </a:t>
            </a:r>
            <a:r>
              <a:rPr dirty="0" sz="1800" spc="-5" i="1">
                <a:latin typeface="Times New Roman"/>
                <a:cs typeface="Times New Roman"/>
              </a:rPr>
              <a:t>as  </a:t>
            </a:r>
            <a:r>
              <a:rPr dirty="0" sz="1800" i="1">
                <a:latin typeface="Times New Roman"/>
                <a:cs typeface="Times New Roman"/>
              </a:rPr>
              <a:t>favorable.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303780" marR="5080" indent="-189357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The Effect of Operating Liability</a:t>
            </a:r>
            <a:r>
              <a:rPr dirty="0" sz="2800" spc="-85"/>
              <a:t> </a:t>
            </a:r>
            <a:r>
              <a:rPr dirty="0" sz="2800" spc="-5"/>
              <a:t>Leverage:  General Mills,</a:t>
            </a:r>
            <a:r>
              <a:rPr dirty="0" sz="2800" spc="-100"/>
              <a:t> </a:t>
            </a:r>
            <a:r>
              <a:rPr dirty="0" sz="2800" spc="-5"/>
              <a:t>Inc.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66047" y="6617206"/>
            <a:ext cx="303275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7763" y="1328927"/>
            <a:ext cx="8348472" cy="4200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303780" marR="5080" indent="-189357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The Effect of Operating Liability</a:t>
            </a:r>
            <a:r>
              <a:rPr dirty="0" sz="2800" spc="-85"/>
              <a:t> </a:t>
            </a:r>
            <a:r>
              <a:rPr dirty="0" sz="2800" spc="-5"/>
              <a:t>Leverage:  General Mills,</a:t>
            </a:r>
            <a:r>
              <a:rPr dirty="0" sz="2800" spc="-100"/>
              <a:t> </a:t>
            </a:r>
            <a:r>
              <a:rPr dirty="0" sz="2800" spc="-5"/>
              <a:t>Inc.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66047" y="6617206"/>
            <a:ext cx="303275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80440" y="1219313"/>
            <a:ext cx="7897495" cy="47021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90195">
              <a:lnSpc>
                <a:spcPct val="110100"/>
              </a:lnSpc>
              <a:spcBef>
                <a:spcPts val="95"/>
              </a:spcBef>
            </a:pPr>
            <a:r>
              <a:rPr dirty="0" sz="2200" spc="-5" b="1" i="1">
                <a:latin typeface="Times New Roman"/>
                <a:cs typeface="Times New Roman"/>
              </a:rPr>
              <a:t>A What-If Question: </a:t>
            </a:r>
            <a:r>
              <a:rPr dirty="0" sz="2200" spc="-5">
                <a:latin typeface="Times New Roman"/>
                <a:cs typeface="Times New Roman"/>
              </a:rPr>
              <a:t>What if suppliers were to </a:t>
            </a:r>
            <a:r>
              <a:rPr dirty="0" sz="2200" spc="-20">
                <a:latin typeface="Times New Roman"/>
                <a:cs typeface="Times New Roman"/>
              </a:rPr>
              <a:t>charge </a:t>
            </a:r>
            <a:r>
              <a:rPr dirty="0" sz="2200" spc="-5">
                <a:latin typeface="Times New Roman"/>
                <a:cs typeface="Times New Roman"/>
              </a:rPr>
              <a:t>the ST  borrowing rate of 1.1% explicitly for the credit supplied in accounts  </a:t>
            </a:r>
            <a:r>
              <a:rPr dirty="0" sz="2200">
                <a:latin typeface="Times New Roman"/>
                <a:cs typeface="Times New Roman"/>
              </a:rPr>
              <a:t>payable? </a:t>
            </a:r>
            <a:r>
              <a:rPr dirty="0" sz="2200" spc="-5">
                <a:latin typeface="Times New Roman"/>
                <a:cs typeface="Times New Roman"/>
              </a:rPr>
              <a:t>What would </a:t>
            </a:r>
            <a:r>
              <a:rPr dirty="0" sz="2200">
                <a:latin typeface="Times New Roman"/>
                <a:cs typeface="Times New Roman"/>
              </a:rPr>
              <a:t>be </a:t>
            </a:r>
            <a:r>
              <a:rPr dirty="0" sz="2200" spc="-5">
                <a:latin typeface="Times New Roman"/>
                <a:cs typeface="Times New Roman"/>
              </a:rPr>
              <a:t>the </a:t>
            </a:r>
            <a:r>
              <a:rPr dirty="0" sz="2200" spc="-25">
                <a:latin typeface="Times New Roman"/>
                <a:cs typeface="Times New Roman"/>
              </a:rPr>
              <a:t>effect </a:t>
            </a:r>
            <a:r>
              <a:rPr dirty="0" sz="2200">
                <a:latin typeface="Times New Roman"/>
                <a:cs typeface="Times New Roman"/>
              </a:rPr>
              <a:t>on </a:t>
            </a:r>
            <a:r>
              <a:rPr dirty="0" sz="2200" spc="-5">
                <a:latin typeface="Times New Roman"/>
                <a:cs typeface="Times New Roman"/>
              </a:rPr>
              <a:t>General Mills</a:t>
            </a:r>
            <a:r>
              <a:rPr dirty="0" sz="2200" spc="-195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value?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u="heavy" sz="2200" spc="-2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Probably</a:t>
            </a:r>
            <a:r>
              <a:rPr dirty="0" u="heavy" sz="2200" spc="-3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none.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200" spc="-5">
                <a:latin typeface="Times New Roman"/>
                <a:cs typeface="Times New Roman"/>
              </a:rPr>
              <a:t>The interest would </a:t>
            </a:r>
            <a:r>
              <a:rPr dirty="0" sz="2200">
                <a:latin typeface="Times New Roman"/>
                <a:cs typeface="Times New Roman"/>
              </a:rPr>
              <a:t>be </a:t>
            </a:r>
            <a:r>
              <a:rPr dirty="0" sz="2200" spc="-5">
                <a:latin typeface="Times New Roman"/>
                <a:cs typeface="Times New Roman"/>
              </a:rPr>
              <a:t>an additional</a:t>
            </a:r>
            <a:r>
              <a:rPr dirty="0" sz="2200" spc="-85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expense.</a:t>
            </a:r>
            <a:endParaRPr sz="22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10000"/>
              </a:lnSpc>
              <a:spcBef>
                <a:spcPts val="3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200" spc="-5">
                <a:latin typeface="Times New Roman"/>
                <a:cs typeface="Times New Roman"/>
              </a:rPr>
              <a:t>But to stay competitive, the supplier would have to reduce prices of  </a:t>
            </a:r>
            <a:r>
              <a:rPr dirty="0" sz="2200">
                <a:latin typeface="Times New Roman"/>
                <a:cs typeface="Times New Roman"/>
              </a:rPr>
              <a:t>goods </a:t>
            </a:r>
            <a:r>
              <a:rPr dirty="0" sz="2200" spc="-5">
                <a:latin typeface="Times New Roman"/>
                <a:cs typeface="Times New Roman"/>
              </a:rPr>
              <a:t>sold to the firm </a:t>
            </a:r>
            <a:r>
              <a:rPr dirty="0" sz="2200">
                <a:latin typeface="Times New Roman"/>
                <a:cs typeface="Times New Roman"/>
              </a:rPr>
              <a:t>by </a:t>
            </a:r>
            <a:r>
              <a:rPr dirty="0" sz="2200" spc="-5">
                <a:latin typeface="Times New Roman"/>
                <a:cs typeface="Times New Roman"/>
              </a:rPr>
              <a:t>a corresponding amount s.t. the total  price </a:t>
            </a:r>
            <a:r>
              <a:rPr dirty="0" sz="2200" spc="-20">
                <a:latin typeface="Times New Roman"/>
                <a:cs typeface="Times New Roman"/>
              </a:rPr>
              <a:t>charged </a:t>
            </a:r>
            <a:r>
              <a:rPr dirty="0" sz="2200" spc="-5">
                <a:latin typeface="Times New Roman"/>
                <a:cs typeface="Times New Roman"/>
              </a:rPr>
              <a:t>(in implicit </a:t>
            </a:r>
            <a:r>
              <a:rPr dirty="0" sz="2200">
                <a:latin typeface="Times New Roman"/>
                <a:cs typeface="Times New Roman"/>
              </a:rPr>
              <a:t>plus </a:t>
            </a:r>
            <a:r>
              <a:rPr dirty="0" sz="2200" spc="-5">
                <a:latin typeface="Times New Roman"/>
                <a:cs typeface="Times New Roman"/>
              </a:rPr>
              <a:t>explicit interest) remains the</a:t>
            </a:r>
            <a:r>
              <a:rPr dirty="0" sz="2200" spc="-20">
                <a:latin typeface="Times New Roman"/>
                <a:cs typeface="Times New Roman"/>
              </a:rPr>
              <a:t> same.</a:t>
            </a:r>
            <a:endParaRPr sz="2200">
              <a:latin typeface="Times New Roman"/>
              <a:cs typeface="Times New Roman"/>
            </a:endParaRPr>
          </a:p>
          <a:p>
            <a:pPr marL="354965" marR="760095" indent="-342900">
              <a:lnSpc>
                <a:spcPct val="110000"/>
              </a:lnSpc>
              <a:spcBef>
                <a:spcPts val="60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200" spc="-5">
                <a:latin typeface="Times New Roman"/>
                <a:cs typeface="Times New Roman"/>
              </a:rPr>
              <a:t>But supplier markets </a:t>
            </a:r>
            <a:r>
              <a:rPr dirty="0" sz="2200" spc="-20">
                <a:latin typeface="Times New Roman"/>
                <a:cs typeface="Times New Roman"/>
              </a:rPr>
              <a:t>may </a:t>
            </a:r>
            <a:r>
              <a:rPr dirty="0" sz="2200">
                <a:latin typeface="Times New Roman"/>
                <a:cs typeface="Times New Roman"/>
              </a:rPr>
              <a:t>not </a:t>
            </a:r>
            <a:r>
              <a:rPr dirty="0" sz="2200" spc="-5">
                <a:latin typeface="Times New Roman"/>
                <a:cs typeface="Times New Roman"/>
              </a:rPr>
              <a:t>work as competitively as this  supposes, so </a:t>
            </a:r>
            <a:r>
              <a:rPr dirty="0" sz="2200" spc="-20">
                <a:latin typeface="Times New Roman"/>
                <a:cs typeface="Times New Roman"/>
              </a:rPr>
              <a:t>firms </a:t>
            </a:r>
            <a:r>
              <a:rPr dirty="0" sz="2200" spc="-10">
                <a:latin typeface="Times New Roman"/>
                <a:cs typeface="Times New Roman"/>
              </a:rPr>
              <a:t>can </a:t>
            </a:r>
            <a:r>
              <a:rPr dirty="0" sz="2200" spc="-5">
                <a:latin typeface="Times New Roman"/>
                <a:cs typeface="Times New Roman"/>
              </a:rPr>
              <a:t>OLLEV if they have power over their  suppliers.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0389" y="228091"/>
            <a:ext cx="7611109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/>
              <a:t>A Case </a:t>
            </a:r>
            <a:r>
              <a:rPr dirty="0" sz="2400"/>
              <a:t>of Extreme Operating Liability Leverage: Dell</a:t>
            </a:r>
            <a:r>
              <a:rPr dirty="0" sz="2400" spc="-280"/>
              <a:t> </a:t>
            </a:r>
            <a:r>
              <a:rPr dirty="0" sz="2400" spc="-5"/>
              <a:t>Inc.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580514" y="5724550"/>
            <a:ext cx="632587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863215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Net Operating Assets (NOA) are</a:t>
            </a:r>
            <a:r>
              <a:rPr dirty="0" sz="1600" spc="-16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negative!  Does this leverage add value?</a:t>
            </a:r>
            <a:r>
              <a:rPr dirty="0" sz="1600" spc="-155">
                <a:latin typeface="Times New Roman"/>
                <a:cs typeface="Times New Roman"/>
              </a:rPr>
              <a:t> </a:t>
            </a:r>
            <a:r>
              <a:rPr dirty="0" sz="1600" spc="-80">
                <a:latin typeface="Times New Roman"/>
                <a:cs typeface="Times New Roman"/>
              </a:rPr>
              <a:t>Yes!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latin typeface="Times New Roman"/>
                <a:cs typeface="Times New Roman"/>
              </a:rPr>
              <a:t>Residual </a:t>
            </a:r>
            <a:r>
              <a:rPr dirty="0" sz="1600" spc="-15">
                <a:latin typeface="Times New Roman"/>
                <a:cs typeface="Times New Roman"/>
              </a:rPr>
              <a:t>income </a:t>
            </a:r>
            <a:r>
              <a:rPr dirty="0" sz="1600">
                <a:latin typeface="Times New Roman"/>
                <a:cs typeface="Times New Roman"/>
              </a:rPr>
              <a:t>from </a:t>
            </a:r>
            <a:r>
              <a:rPr dirty="0" sz="1600" spc="-5">
                <a:latin typeface="Times New Roman"/>
                <a:cs typeface="Times New Roman"/>
              </a:rPr>
              <a:t>operations = $ 2,656 – (0.09 x -2028) = $2,839</a:t>
            </a:r>
            <a:r>
              <a:rPr dirty="0" sz="1600" spc="165">
                <a:latin typeface="Times New Roman"/>
                <a:cs typeface="Times New Roman"/>
              </a:rPr>
              <a:t> </a:t>
            </a:r>
            <a:r>
              <a:rPr dirty="0" sz="1600" spc="-15">
                <a:latin typeface="Times New Roman"/>
                <a:cs typeface="Times New Roman"/>
              </a:rPr>
              <a:t>million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34895" y="798576"/>
            <a:ext cx="5055108" cy="4826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615" y="225297"/>
            <a:ext cx="7755255" cy="10013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200" spc="-5"/>
              <a:t>Summing </a:t>
            </a:r>
            <a:r>
              <a:rPr dirty="0" sz="3200"/>
              <a:t>Financial Leverage and</a:t>
            </a:r>
            <a:r>
              <a:rPr dirty="0" sz="3200" spc="-210"/>
              <a:t> </a:t>
            </a:r>
            <a:r>
              <a:rPr dirty="0" sz="3200"/>
              <a:t>Operating  </a:t>
            </a:r>
            <a:r>
              <a:rPr dirty="0" sz="3200" spc="-5"/>
              <a:t>Liability </a:t>
            </a:r>
            <a:r>
              <a:rPr dirty="0" sz="3200"/>
              <a:t>Leverage Effects on</a:t>
            </a:r>
            <a:r>
              <a:rPr dirty="0" sz="3200" spc="-140"/>
              <a:t> </a:t>
            </a:r>
            <a:r>
              <a:rPr dirty="0" sz="3200"/>
              <a:t>ROCE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407413" y="1711832"/>
            <a:ext cx="641223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latin typeface="Times New Roman"/>
                <a:cs typeface="Times New Roman"/>
              </a:rPr>
              <a:t>ROCE</a:t>
            </a:r>
            <a:r>
              <a:rPr dirty="0" sz="2200" spc="-30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=</a:t>
            </a:r>
            <a:r>
              <a:rPr dirty="0" sz="2200" spc="-15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ROOA</a:t>
            </a:r>
            <a:r>
              <a:rPr dirty="0" sz="2200" spc="-254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+</a:t>
            </a:r>
            <a:r>
              <a:rPr dirty="0" sz="2200" spc="-20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(RNOA</a:t>
            </a:r>
            <a:r>
              <a:rPr dirty="0" sz="2200" spc="-245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–</a:t>
            </a:r>
            <a:r>
              <a:rPr dirty="0" sz="2200" spc="-20">
                <a:latin typeface="Times New Roman"/>
                <a:cs typeface="Times New Roman"/>
              </a:rPr>
              <a:t> </a:t>
            </a:r>
            <a:r>
              <a:rPr dirty="0" sz="2200" spc="-10">
                <a:latin typeface="Times New Roman"/>
                <a:cs typeface="Times New Roman"/>
              </a:rPr>
              <a:t>ROOA)</a:t>
            </a:r>
            <a:r>
              <a:rPr dirty="0" sz="2200" spc="-20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+</a:t>
            </a:r>
            <a:r>
              <a:rPr dirty="0" sz="2200" spc="-15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(ROCE – </a:t>
            </a:r>
            <a:r>
              <a:rPr dirty="0" sz="2200" spc="-20">
                <a:latin typeface="Times New Roman"/>
                <a:cs typeface="Times New Roman"/>
              </a:rPr>
              <a:t>RNOA)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19300" y="2295144"/>
            <a:ext cx="1478279" cy="1225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406523" y="2761233"/>
            <a:ext cx="669925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 indent="4572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Times New Roman"/>
                <a:cs typeface="Times New Roman"/>
              </a:rPr>
              <a:t>Return  </a:t>
            </a:r>
            <a:r>
              <a:rPr dirty="0" sz="1400" spc="-15" b="1">
                <a:latin typeface="Times New Roman"/>
                <a:cs typeface="Times New Roman"/>
              </a:rPr>
              <a:t>With </a:t>
            </a:r>
            <a:r>
              <a:rPr dirty="0" sz="1400" spc="-5" b="1">
                <a:latin typeface="Times New Roman"/>
                <a:cs typeface="Times New Roman"/>
              </a:rPr>
              <a:t>no  </a:t>
            </a:r>
            <a:r>
              <a:rPr dirty="0" sz="1400" spc="5" b="1">
                <a:latin typeface="Times New Roman"/>
                <a:cs typeface="Times New Roman"/>
              </a:rPr>
              <a:t>l</a:t>
            </a:r>
            <a:r>
              <a:rPr dirty="0" sz="1400" b="1">
                <a:latin typeface="Times New Roman"/>
                <a:cs typeface="Times New Roman"/>
              </a:rPr>
              <a:t>e</a:t>
            </a:r>
            <a:r>
              <a:rPr dirty="0" sz="1400" spc="5" b="1">
                <a:latin typeface="Times New Roman"/>
                <a:cs typeface="Times New Roman"/>
              </a:rPr>
              <a:t>v</a:t>
            </a:r>
            <a:r>
              <a:rPr dirty="0" sz="1400" b="1">
                <a:latin typeface="Times New Roman"/>
                <a:cs typeface="Times New Roman"/>
              </a:rPr>
              <a:t>er</a:t>
            </a:r>
            <a:r>
              <a:rPr dirty="0" sz="1400" spc="5" b="1">
                <a:latin typeface="Times New Roman"/>
                <a:cs typeface="Times New Roman"/>
              </a:rPr>
              <a:t>age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96284" y="2295144"/>
            <a:ext cx="1859280" cy="1225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899661" y="2831083"/>
            <a:ext cx="160147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447675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Times New Roman"/>
                <a:cs typeface="Times New Roman"/>
              </a:rPr>
              <a:t>Effect of  Operating</a:t>
            </a:r>
            <a:r>
              <a:rPr dirty="0" sz="1400" spc="-10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Liabilities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83808" y="2295144"/>
            <a:ext cx="1859280" cy="1225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199378" y="2846958"/>
            <a:ext cx="157607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43688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Times New Roman"/>
                <a:cs typeface="Times New Roman"/>
              </a:rPr>
              <a:t>Effect of  Financing</a:t>
            </a:r>
            <a:r>
              <a:rPr dirty="0" sz="1400" spc="-19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Liabilities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44217" y="3884803"/>
            <a:ext cx="5800725" cy="1386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latin typeface="Times New Roman"/>
                <a:cs typeface="Times New Roman"/>
              </a:rPr>
              <a:t>For General</a:t>
            </a:r>
            <a:r>
              <a:rPr dirty="0" sz="2200" spc="-50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Mills,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200" spc="-5">
                <a:latin typeface="Times New Roman"/>
                <a:cs typeface="Times New Roman"/>
              </a:rPr>
              <a:t>16.7% = 7.1% + (10.1% - 7.1%) + (16.7% -</a:t>
            </a:r>
            <a:r>
              <a:rPr dirty="0" sz="2200" spc="40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10.1%)</a:t>
            </a:r>
            <a:endParaRPr sz="2200">
              <a:latin typeface="Times New Roman"/>
              <a:cs typeface="Times New Roman"/>
            </a:endParaRPr>
          </a:p>
          <a:p>
            <a:pPr marL="431800">
              <a:lnSpc>
                <a:spcPct val="100000"/>
              </a:lnSpc>
            </a:pPr>
            <a:r>
              <a:rPr dirty="0" sz="2200" spc="-5">
                <a:latin typeface="Times New Roman"/>
                <a:cs typeface="Times New Roman"/>
              </a:rPr>
              <a:t>= 7.1% + 3.0% +</a:t>
            </a:r>
            <a:r>
              <a:rPr dirty="0" sz="2200" spc="-100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6.6%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3691" y="285368"/>
            <a:ext cx="717740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121660" marR="5080" indent="-3109595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Return </a:t>
            </a:r>
            <a:r>
              <a:rPr dirty="0" sz="2800"/>
              <a:t>on </a:t>
            </a:r>
            <a:r>
              <a:rPr dirty="0" sz="2800" spc="-15"/>
              <a:t>Net </a:t>
            </a:r>
            <a:r>
              <a:rPr dirty="0" sz="2800" spc="-5"/>
              <a:t>Operating Assets and Return </a:t>
            </a:r>
            <a:r>
              <a:rPr dirty="0" sz="2800"/>
              <a:t>on  </a:t>
            </a:r>
            <a:r>
              <a:rPr dirty="0" sz="2800" spc="-5"/>
              <a:t>Assets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30301" y="2159330"/>
            <a:ext cx="8338184" cy="418337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253365">
              <a:lnSpc>
                <a:spcPct val="100000"/>
              </a:lnSpc>
              <a:spcBef>
                <a:spcPts val="105"/>
              </a:spcBef>
            </a:pPr>
            <a:r>
              <a:rPr dirty="0" baseline="-26984" sz="2625" spc="7">
                <a:latin typeface="Times New Roman"/>
                <a:cs typeface="Times New Roman"/>
              </a:rPr>
              <a:t>ROA </a:t>
            </a:r>
            <a:r>
              <a:rPr dirty="0" baseline="-26984" sz="2625">
                <a:latin typeface="Symbol"/>
                <a:cs typeface="Symbol"/>
              </a:rPr>
              <a:t></a:t>
            </a:r>
            <a:r>
              <a:rPr dirty="0" baseline="-26984" sz="2625">
                <a:latin typeface="Times New Roman"/>
                <a:cs typeface="Times New Roman"/>
              </a:rPr>
              <a:t> </a:t>
            </a:r>
            <a:r>
              <a:rPr dirty="0" u="sng" sz="17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Net </a:t>
            </a:r>
            <a:r>
              <a:rPr dirty="0" u="sng" sz="1750" spc="-2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Income </a:t>
            </a:r>
            <a:r>
              <a:rPr dirty="0" u="sng" sz="175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</a:t>
            </a:r>
            <a:r>
              <a:rPr dirty="0" u="sng" sz="17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750" spc="-1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Interest Expense </a:t>
            </a:r>
            <a:r>
              <a:rPr dirty="0" u="sng" sz="17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(after </a:t>
            </a:r>
            <a:r>
              <a:rPr dirty="0" u="sng" sz="1750" spc="1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tax) </a:t>
            </a:r>
            <a:r>
              <a:rPr dirty="0" u="sng" sz="175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</a:t>
            </a:r>
            <a:r>
              <a:rPr dirty="0" u="sng" sz="17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Minority</a:t>
            </a:r>
            <a:r>
              <a:rPr dirty="0" u="sng" sz="1750" spc="3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750" spc="-1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Interest</a:t>
            </a:r>
            <a:endParaRPr sz="1750">
              <a:latin typeface="Times New Roman"/>
              <a:cs typeface="Times New Roman"/>
            </a:endParaRPr>
          </a:p>
          <a:p>
            <a:pPr algn="ctr" marL="458470">
              <a:lnSpc>
                <a:spcPct val="100000"/>
              </a:lnSpc>
              <a:spcBef>
                <a:spcPts val="95"/>
              </a:spcBef>
            </a:pPr>
            <a:r>
              <a:rPr dirty="0" sz="1750" spc="-25">
                <a:latin typeface="Times New Roman"/>
                <a:cs typeface="Times New Roman"/>
              </a:rPr>
              <a:t>Total</a:t>
            </a:r>
            <a:r>
              <a:rPr dirty="0" sz="1750" spc="-135">
                <a:latin typeface="Times New Roman"/>
                <a:cs typeface="Times New Roman"/>
              </a:rPr>
              <a:t> </a:t>
            </a:r>
            <a:r>
              <a:rPr dirty="0" sz="1750" spc="-15">
                <a:latin typeface="Times New Roman"/>
                <a:cs typeface="Times New Roman"/>
              </a:rPr>
              <a:t>Assets</a:t>
            </a:r>
            <a:endParaRPr sz="1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dirty="0" u="heavy" sz="20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Problems with</a:t>
            </a:r>
            <a:r>
              <a:rPr dirty="0" u="heavy" sz="2000" spc="-114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ROA:</a:t>
            </a:r>
            <a:endParaRPr sz="2000">
              <a:latin typeface="Times New Roman"/>
              <a:cs typeface="Times New Roman"/>
            </a:endParaRPr>
          </a:p>
          <a:p>
            <a:pPr marL="406400" indent="-342900">
              <a:lnSpc>
                <a:spcPct val="100000"/>
              </a:lnSpc>
              <a:spcBef>
                <a:spcPts val="805"/>
              </a:spcBef>
              <a:buClr>
                <a:srgbClr val="001F5F"/>
              </a:buClr>
              <a:buChar char="•"/>
              <a:tabLst>
                <a:tab pos="405765" algn="l"/>
                <a:tab pos="406400" algn="l"/>
              </a:tabLst>
            </a:pPr>
            <a:r>
              <a:rPr dirty="0" sz="2000" spc="-5">
                <a:latin typeface="Times New Roman"/>
                <a:cs typeface="Times New Roman"/>
              </a:rPr>
              <a:t>Mix </a:t>
            </a:r>
            <a:r>
              <a:rPr dirty="0" sz="2000">
                <a:latin typeface="Times New Roman"/>
                <a:cs typeface="Times New Roman"/>
              </a:rPr>
              <a:t>up financing VS operating</a:t>
            </a:r>
            <a:r>
              <a:rPr dirty="0" sz="2000" spc="-27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activities</a:t>
            </a:r>
            <a:endParaRPr sz="2000">
              <a:latin typeface="Times New Roman"/>
              <a:cs typeface="Times New Roman"/>
            </a:endParaRPr>
          </a:p>
          <a:p>
            <a:pPr lvl="1" marL="784225" indent="-345440">
              <a:lnSpc>
                <a:spcPct val="100000"/>
              </a:lnSpc>
              <a:spcBef>
                <a:spcPts val="905"/>
              </a:spcBef>
              <a:buClr>
                <a:srgbClr val="001F5F"/>
              </a:buClr>
              <a:buFont typeface="Wingdings"/>
              <a:buChar char=""/>
              <a:tabLst>
                <a:tab pos="784225" algn="l"/>
                <a:tab pos="784860" algn="l"/>
              </a:tabLst>
            </a:pPr>
            <a:r>
              <a:rPr dirty="0" sz="1800" spc="-5">
                <a:latin typeface="Times New Roman"/>
                <a:cs typeface="Times New Roman"/>
              </a:rPr>
              <a:t>Financial </a:t>
            </a:r>
            <a:r>
              <a:rPr dirty="0" sz="1800">
                <a:latin typeface="Times New Roman"/>
                <a:cs typeface="Times New Roman"/>
              </a:rPr>
              <a:t>assets in </a:t>
            </a:r>
            <a:r>
              <a:rPr dirty="0" sz="1800" spc="-5">
                <a:latin typeface="Times New Roman"/>
                <a:cs typeface="Times New Roman"/>
              </a:rPr>
              <a:t>denominator </a:t>
            </a:r>
            <a:r>
              <a:rPr dirty="0" sz="1800">
                <a:latin typeface="Times New Roman"/>
                <a:cs typeface="Times New Roman"/>
              </a:rPr>
              <a:t>&amp; financial </a:t>
            </a:r>
            <a:r>
              <a:rPr dirty="0" sz="1800" spc="-5">
                <a:latin typeface="Times New Roman"/>
                <a:cs typeface="Times New Roman"/>
              </a:rPr>
              <a:t>income </a:t>
            </a:r>
            <a:r>
              <a:rPr dirty="0" sz="1800">
                <a:latin typeface="Times New Roman"/>
                <a:cs typeface="Times New Roman"/>
              </a:rPr>
              <a:t>in</a:t>
            </a:r>
            <a:r>
              <a:rPr dirty="0" sz="1800" spc="-1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numerator</a:t>
            </a:r>
            <a:endParaRPr sz="1800">
              <a:latin typeface="Times New Roman"/>
              <a:cs typeface="Times New Roman"/>
            </a:endParaRPr>
          </a:p>
          <a:p>
            <a:pPr lvl="1" marL="784225" marR="43180" indent="-344805">
              <a:lnSpc>
                <a:spcPct val="108900"/>
              </a:lnSpc>
              <a:spcBef>
                <a:spcPts val="615"/>
              </a:spcBef>
              <a:buClr>
                <a:srgbClr val="001F5F"/>
              </a:buClr>
              <a:buFont typeface="Wingdings"/>
              <a:buChar char=""/>
              <a:tabLst>
                <a:tab pos="784225" algn="l"/>
                <a:tab pos="784860" algn="l"/>
              </a:tabLst>
            </a:pPr>
            <a:r>
              <a:rPr dirty="0" sz="1800">
                <a:latin typeface="Times New Roman"/>
                <a:cs typeface="Times New Roman"/>
              </a:rPr>
              <a:t>Mix the return on operations with the (usually lower) return from investing</a:t>
            </a:r>
            <a:r>
              <a:rPr dirty="0" sz="1800" spc="-254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excess  cash in</a:t>
            </a:r>
            <a:r>
              <a:rPr dirty="0" sz="1800" spc="-100">
                <a:latin typeface="Times New Roman"/>
                <a:cs typeface="Times New Roman"/>
              </a:rPr>
              <a:t> </a:t>
            </a:r>
            <a:r>
              <a:rPr dirty="0" sz="1800" spc="-50">
                <a:latin typeface="Times New Roman"/>
                <a:cs typeface="Times New Roman"/>
              </a:rPr>
              <a:t>FA.</a:t>
            </a:r>
            <a:endParaRPr sz="1800">
              <a:latin typeface="Times New Roman"/>
              <a:cs typeface="Times New Roman"/>
            </a:endParaRPr>
          </a:p>
          <a:p>
            <a:pPr marL="406400" indent="-342900">
              <a:lnSpc>
                <a:spcPct val="100000"/>
              </a:lnSpc>
              <a:spcBef>
                <a:spcPts val="795"/>
              </a:spcBef>
              <a:buClr>
                <a:srgbClr val="001F5F"/>
              </a:buClr>
              <a:buChar char="•"/>
              <a:tabLst>
                <a:tab pos="405765" algn="l"/>
                <a:tab pos="406400" algn="l"/>
              </a:tabLst>
            </a:pPr>
            <a:r>
              <a:rPr dirty="0" sz="2000" spc="5">
                <a:latin typeface="Times New Roman"/>
                <a:cs typeface="Times New Roman"/>
              </a:rPr>
              <a:t>OL not </a:t>
            </a:r>
            <a:r>
              <a:rPr dirty="0" sz="2000" spc="-5">
                <a:latin typeface="Times New Roman"/>
                <a:cs typeface="Times New Roman"/>
              </a:rPr>
              <a:t>in</a:t>
            </a:r>
            <a:r>
              <a:rPr dirty="0" sz="2000" spc="-20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denominator</a:t>
            </a:r>
            <a:endParaRPr sz="2000">
              <a:latin typeface="Times New Roman"/>
              <a:cs typeface="Times New Roman"/>
            </a:endParaRPr>
          </a:p>
          <a:p>
            <a:pPr lvl="1" marL="784225" indent="-345440">
              <a:lnSpc>
                <a:spcPct val="100000"/>
              </a:lnSpc>
              <a:spcBef>
                <a:spcPts val="910"/>
              </a:spcBef>
              <a:buClr>
                <a:srgbClr val="001F5F"/>
              </a:buClr>
              <a:buFont typeface="Wingdings"/>
              <a:buChar char=""/>
              <a:tabLst>
                <a:tab pos="784225" algn="l"/>
                <a:tab pos="784860" algn="l"/>
              </a:tabLst>
            </a:pPr>
            <a:r>
              <a:rPr dirty="0" sz="1800">
                <a:latin typeface="Times New Roman"/>
                <a:cs typeface="Times New Roman"/>
              </a:rPr>
              <a:t>Include the cost </a:t>
            </a:r>
            <a:r>
              <a:rPr dirty="0" sz="1800" spc="-5">
                <a:latin typeface="Times New Roman"/>
                <a:cs typeface="Times New Roman"/>
              </a:rPr>
              <a:t>of OL </a:t>
            </a:r>
            <a:r>
              <a:rPr dirty="0" sz="1800">
                <a:latin typeface="Times New Roman"/>
                <a:cs typeface="Times New Roman"/>
              </a:rPr>
              <a:t>in the numerator (in the form of higher input prices as</a:t>
            </a:r>
            <a:r>
              <a:rPr dirty="0" sz="1800" spc="-3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</a:t>
            </a:r>
            <a:endParaRPr sz="1800">
              <a:latin typeface="Times New Roman"/>
              <a:cs typeface="Times New Roman"/>
            </a:endParaRPr>
          </a:p>
          <a:p>
            <a:pPr marL="784225">
              <a:lnSpc>
                <a:spcPct val="100000"/>
              </a:lnSpc>
              <a:spcBef>
                <a:spcPts val="204"/>
              </a:spcBef>
            </a:pPr>
            <a:r>
              <a:rPr dirty="0" sz="1800">
                <a:latin typeface="Times New Roman"/>
                <a:cs typeface="Times New Roman"/>
              </a:rPr>
              <a:t>price of credit) but exclude the benefit of OLLEV in the</a:t>
            </a:r>
            <a:r>
              <a:rPr dirty="0" sz="1800" spc="-2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base.</a:t>
            </a:r>
            <a:endParaRPr sz="1800">
              <a:latin typeface="Times New Roman"/>
              <a:cs typeface="Times New Roman"/>
            </a:endParaRPr>
          </a:p>
          <a:p>
            <a:pPr marL="406400" indent="-342900">
              <a:lnSpc>
                <a:spcPct val="100000"/>
              </a:lnSpc>
              <a:spcBef>
                <a:spcPts val="785"/>
              </a:spcBef>
              <a:buClr>
                <a:srgbClr val="001F5F"/>
              </a:buClr>
              <a:buChar char="•"/>
              <a:tabLst>
                <a:tab pos="405765" algn="l"/>
                <a:tab pos="406400" algn="l"/>
              </a:tabLst>
            </a:pPr>
            <a:r>
              <a:rPr dirty="0" sz="2000">
                <a:latin typeface="Times New Roman"/>
                <a:cs typeface="Times New Roman"/>
              </a:rPr>
              <a:t>NI </a:t>
            </a:r>
            <a:r>
              <a:rPr dirty="0" sz="2000" spc="-5">
                <a:latin typeface="Times New Roman"/>
                <a:cs typeface="Times New Roman"/>
              </a:rPr>
              <a:t>is </a:t>
            </a:r>
            <a:r>
              <a:rPr dirty="0" sz="2000" spc="5">
                <a:latin typeface="Times New Roman"/>
                <a:cs typeface="Times New Roman"/>
              </a:rPr>
              <a:t>not </a:t>
            </a:r>
            <a:r>
              <a:rPr dirty="0" sz="2000" spc="-5">
                <a:latin typeface="Times New Roman"/>
                <a:cs typeface="Times New Roman"/>
              </a:rPr>
              <a:t>comp.</a:t>
            </a:r>
            <a:r>
              <a:rPr dirty="0" sz="2000" spc="-14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income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79802" y="1603629"/>
            <a:ext cx="830580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10">
                <a:latin typeface="Times New Roman"/>
                <a:cs typeface="Times New Roman"/>
              </a:rPr>
              <a:t>OA</a:t>
            </a:r>
            <a:r>
              <a:rPr dirty="0" sz="1750" spc="-185">
                <a:latin typeface="Times New Roman"/>
                <a:cs typeface="Times New Roman"/>
              </a:rPr>
              <a:t> </a:t>
            </a:r>
            <a:r>
              <a:rPr dirty="0" sz="1750">
                <a:latin typeface="Symbol"/>
                <a:cs typeface="Symbol"/>
              </a:rPr>
              <a:t></a:t>
            </a:r>
            <a:r>
              <a:rPr dirty="0" sz="1750" spc="-190">
                <a:latin typeface="Times New Roman"/>
                <a:cs typeface="Times New Roman"/>
              </a:rPr>
              <a:t> </a:t>
            </a:r>
            <a:r>
              <a:rPr dirty="0" sz="1750" spc="-30">
                <a:latin typeface="Times New Roman"/>
                <a:cs typeface="Times New Roman"/>
              </a:rPr>
              <a:t>OL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66800" y="1450340"/>
            <a:ext cx="1805939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223645" algn="l"/>
                <a:tab pos="1767205" algn="l"/>
              </a:tabLst>
            </a:pPr>
            <a:r>
              <a:rPr dirty="0" sz="1750" spc="-5">
                <a:latin typeface="Times New Roman"/>
                <a:cs typeface="Times New Roman"/>
              </a:rPr>
              <a:t>RNOA</a:t>
            </a:r>
            <a:r>
              <a:rPr dirty="0" sz="1750">
                <a:latin typeface="Times New Roman"/>
                <a:cs typeface="Times New Roman"/>
              </a:rPr>
              <a:t> </a:t>
            </a:r>
            <a:r>
              <a:rPr dirty="0" sz="1750" spc="15">
                <a:latin typeface="Symbol"/>
                <a:cs typeface="Symbol"/>
              </a:rPr>
              <a:t></a:t>
            </a:r>
            <a:r>
              <a:rPr dirty="0" u="sng" baseline="25396" sz="2625" spc="22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</a:t>
            </a:r>
            <a:r>
              <a:rPr dirty="0" u="sng" baseline="25396" sz="2625" spc="-7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OI	</a:t>
            </a:r>
            <a:endParaRPr baseline="25396" sz="2625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766047" y="6617206"/>
            <a:ext cx="303275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8252" y="320497"/>
            <a:ext cx="636206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/>
              <a:t>RNOA </a:t>
            </a:r>
            <a:r>
              <a:rPr dirty="0" sz="2800" spc="-5"/>
              <a:t>and ROA for Selected Firms,</a:t>
            </a:r>
            <a:r>
              <a:rPr dirty="0" sz="2800" spc="-25"/>
              <a:t> </a:t>
            </a:r>
            <a:r>
              <a:rPr dirty="0" sz="2800" spc="-5"/>
              <a:t>2007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783336" y="1316736"/>
            <a:ext cx="7536180" cy="4443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0448" y="5799232"/>
            <a:ext cx="4595495" cy="65786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800" spc="-5">
                <a:latin typeface="Times New Roman"/>
                <a:cs typeface="Times New Roman"/>
              </a:rPr>
              <a:t>Median ROA: </a:t>
            </a:r>
            <a:r>
              <a:rPr dirty="0" sz="1800">
                <a:latin typeface="Times New Roman"/>
                <a:cs typeface="Times New Roman"/>
              </a:rPr>
              <a:t>7.1% for U.S </a:t>
            </a:r>
            <a:r>
              <a:rPr dirty="0" sz="1800" spc="-5">
                <a:latin typeface="Times New Roman"/>
                <a:cs typeface="Times New Roman"/>
              </a:rPr>
              <a:t>firms</a:t>
            </a:r>
            <a:r>
              <a:rPr dirty="0" sz="1800" spc="-1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(1963-2010)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z="1800">
                <a:latin typeface="Times New Roman"/>
                <a:cs typeface="Times New Roman"/>
              </a:rPr>
              <a:t>Median </a:t>
            </a:r>
            <a:r>
              <a:rPr dirty="0" sz="1800" spc="-5">
                <a:latin typeface="Times New Roman"/>
                <a:cs typeface="Times New Roman"/>
              </a:rPr>
              <a:t>RNOA: </a:t>
            </a:r>
            <a:r>
              <a:rPr dirty="0" sz="1800">
                <a:latin typeface="Times New Roman"/>
                <a:cs typeface="Times New Roman"/>
              </a:rPr>
              <a:t>10.5% for </a:t>
            </a:r>
            <a:r>
              <a:rPr dirty="0" sz="1800" spc="-5">
                <a:latin typeface="Times New Roman"/>
                <a:cs typeface="Times New Roman"/>
              </a:rPr>
              <a:t>U.S </a:t>
            </a:r>
            <a:r>
              <a:rPr dirty="0" sz="1800">
                <a:latin typeface="Times New Roman"/>
                <a:cs typeface="Times New Roman"/>
              </a:rPr>
              <a:t>firms</a:t>
            </a:r>
            <a:r>
              <a:rPr dirty="0" sz="1800" spc="-15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(1963-2010)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526" y="326212"/>
            <a:ext cx="506984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FLEV </a:t>
            </a:r>
            <a:r>
              <a:rPr dirty="0" sz="2800" spc="-5"/>
              <a:t>and Debt-to-Equity</a:t>
            </a:r>
            <a:r>
              <a:rPr dirty="0" sz="2800" spc="-20"/>
              <a:t> </a:t>
            </a:r>
            <a:r>
              <a:rPr dirty="0" sz="2800" spc="-5"/>
              <a:t>Ratios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46659" y="3277629"/>
            <a:ext cx="8128000" cy="2704465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u="heavy" sz="20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Problems </a:t>
            </a:r>
            <a:r>
              <a:rPr dirty="0" u="heavy" sz="20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with Debt-to-Equity</a:t>
            </a:r>
            <a:r>
              <a:rPr dirty="0" u="heavy" sz="2000" spc="-2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ratio: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10000"/>
              </a:lnSpc>
              <a:spcBef>
                <a:spcPts val="409"/>
              </a:spcBef>
              <a:buClr>
                <a:srgbClr val="001F5F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latin typeface="Times New Roman"/>
                <a:cs typeface="Times New Roman"/>
              </a:rPr>
              <a:t>Confuses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operating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liabilities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(which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create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operating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liability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leverage)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with  financial </a:t>
            </a:r>
            <a:r>
              <a:rPr dirty="0" sz="2000" spc="-10">
                <a:latin typeface="Times New Roman"/>
                <a:cs typeface="Times New Roman"/>
              </a:rPr>
              <a:t>liabilities </a:t>
            </a:r>
            <a:r>
              <a:rPr dirty="0" sz="2000">
                <a:latin typeface="Times New Roman"/>
                <a:cs typeface="Times New Roman"/>
              </a:rPr>
              <a:t>(which create financial</a:t>
            </a:r>
            <a:r>
              <a:rPr dirty="0" sz="2000" spc="-3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leverage)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001F5F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latin typeface="Times New Roman"/>
                <a:cs typeface="Times New Roman"/>
              </a:rPr>
              <a:t>Does </a:t>
            </a:r>
            <a:r>
              <a:rPr dirty="0" sz="2000" spc="5">
                <a:latin typeface="Times New Roman"/>
                <a:cs typeface="Times New Roman"/>
              </a:rPr>
              <a:t>not </a:t>
            </a:r>
            <a:r>
              <a:rPr dirty="0" sz="2000">
                <a:latin typeface="Times New Roman"/>
                <a:cs typeface="Times New Roman"/>
              </a:rPr>
              <a:t>net </a:t>
            </a:r>
            <a:r>
              <a:rPr dirty="0" sz="2000" spc="5">
                <a:latin typeface="Times New Roman"/>
                <a:cs typeface="Times New Roman"/>
              </a:rPr>
              <a:t>out </a:t>
            </a:r>
            <a:r>
              <a:rPr dirty="0" sz="2000">
                <a:latin typeface="Times New Roman"/>
                <a:cs typeface="Times New Roman"/>
              </a:rPr>
              <a:t>financial </a:t>
            </a:r>
            <a:r>
              <a:rPr dirty="0" sz="2000" spc="-10">
                <a:latin typeface="Times New Roman"/>
                <a:cs typeface="Times New Roman"/>
              </a:rPr>
              <a:t>liabilities </a:t>
            </a:r>
            <a:r>
              <a:rPr dirty="0" sz="2000">
                <a:latin typeface="Times New Roman"/>
                <a:cs typeface="Times New Roman"/>
              </a:rPr>
              <a:t>against financial</a:t>
            </a:r>
            <a:r>
              <a:rPr dirty="0" sz="2000" spc="6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assets.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5008880">
              <a:lnSpc>
                <a:spcPct val="133000"/>
              </a:lnSpc>
              <a:spcBef>
                <a:spcPts val="5"/>
              </a:spcBef>
            </a:pPr>
            <a:r>
              <a:rPr dirty="0" sz="2000">
                <a:latin typeface="Times New Roman"/>
                <a:cs typeface="Times New Roman"/>
              </a:rPr>
              <a:t>Median </a:t>
            </a:r>
            <a:r>
              <a:rPr dirty="0" sz="2000" spc="-5">
                <a:latin typeface="Times New Roman"/>
                <a:cs typeface="Times New Roman"/>
              </a:rPr>
              <a:t>Debt-to-Equity is</a:t>
            </a:r>
            <a:r>
              <a:rPr dirty="0" sz="2000" spc="-204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1.22  Median FLEV </a:t>
            </a:r>
            <a:r>
              <a:rPr dirty="0" sz="2000" spc="-5">
                <a:latin typeface="Times New Roman"/>
                <a:cs typeface="Times New Roman"/>
              </a:rPr>
              <a:t>is</a:t>
            </a:r>
            <a:r>
              <a:rPr dirty="0" sz="2000" spc="-1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0.43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46828" y="2500960"/>
            <a:ext cx="523240" cy="353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50" spc="-10">
                <a:latin typeface="Times New Roman"/>
                <a:cs typeface="Times New Roman"/>
              </a:rPr>
              <a:t>C</a:t>
            </a:r>
            <a:r>
              <a:rPr dirty="0" sz="2150" spc="-25">
                <a:latin typeface="Times New Roman"/>
                <a:cs typeface="Times New Roman"/>
              </a:rPr>
              <a:t>S</a:t>
            </a:r>
            <a:r>
              <a:rPr dirty="0" sz="2150">
                <a:latin typeface="Times New Roman"/>
                <a:cs typeface="Times New Roman"/>
              </a:rPr>
              <a:t>E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6853" y="1597532"/>
            <a:ext cx="744220" cy="3530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150" spc="-50">
                <a:latin typeface="Times New Roman"/>
                <a:cs typeface="Times New Roman"/>
              </a:rPr>
              <a:t>E</a:t>
            </a:r>
            <a:r>
              <a:rPr dirty="0" sz="2150" spc="-15">
                <a:latin typeface="Times New Roman"/>
                <a:cs typeface="Times New Roman"/>
              </a:rPr>
              <a:t>q</a:t>
            </a:r>
            <a:r>
              <a:rPr dirty="0" sz="2150" spc="-5">
                <a:latin typeface="Times New Roman"/>
                <a:cs typeface="Times New Roman"/>
              </a:rPr>
              <a:t>u</a:t>
            </a:r>
            <a:r>
              <a:rPr dirty="0" sz="2150" spc="-20">
                <a:latin typeface="Times New Roman"/>
                <a:cs typeface="Times New Roman"/>
              </a:rPr>
              <a:t>i</a:t>
            </a:r>
            <a:r>
              <a:rPr dirty="0" sz="2150" spc="-15">
                <a:latin typeface="Times New Roman"/>
                <a:cs typeface="Times New Roman"/>
              </a:rPr>
              <a:t>t</a:t>
            </a:r>
            <a:r>
              <a:rPr dirty="0" sz="2150" spc="-5">
                <a:latin typeface="Times New Roman"/>
                <a:cs typeface="Times New Roman"/>
              </a:rPr>
              <a:t>y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41242" y="2330957"/>
            <a:ext cx="1572895" cy="3530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2150" spc="-35">
                <a:latin typeface="Times New Roman"/>
                <a:cs typeface="Times New Roman"/>
              </a:rPr>
              <a:t>FLEV </a:t>
            </a:r>
            <a:r>
              <a:rPr dirty="0" sz="2150" spc="-5">
                <a:latin typeface="Symbol"/>
                <a:cs typeface="Symbol"/>
              </a:rPr>
              <a:t></a:t>
            </a:r>
            <a:r>
              <a:rPr dirty="0" sz="2150" spc="-45">
                <a:latin typeface="Times New Roman"/>
                <a:cs typeface="Times New Roman"/>
              </a:rPr>
              <a:t> </a:t>
            </a:r>
            <a:r>
              <a:rPr dirty="0" u="heavy" baseline="19379" sz="3225" spc="-1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NFO</a:t>
            </a:r>
            <a:endParaRPr baseline="19379" sz="3225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33295" y="1422907"/>
            <a:ext cx="3266440" cy="3530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2150" spc="-20">
                <a:latin typeface="Times New Roman"/>
                <a:cs typeface="Times New Roman"/>
              </a:rPr>
              <a:t>Debt</a:t>
            </a:r>
            <a:r>
              <a:rPr dirty="0" sz="2150" spc="-175">
                <a:latin typeface="Times New Roman"/>
                <a:cs typeface="Times New Roman"/>
              </a:rPr>
              <a:t> </a:t>
            </a:r>
            <a:r>
              <a:rPr dirty="0" sz="2150" spc="-5">
                <a:latin typeface="Times New Roman"/>
                <a:cs typeface="Times New Roman"/>
              </a:rPr>
              <a:t>-</a:t>
            </a:r>
            <a:r>
              <a:rPr dirty="0" sz="2150" spc="-295">
                <a:latin typeface="Times New Roman"/>
                <a:cs typeface="Times New Roman"/>
              </a:rPr>
              <a:t> </a:t>
            </a:r>
            <a:r>
              <a:rPr dirty="0" sz="2150" spc="-10">
                <a:latin typeface="Times New Roman"/>
                <a:cs typeface="Times New Roman"/>
              </a:rPr>
              <a:t>to</a:t>
            </a:r>
            <a:r>
              <a:rPr dirty="0" sz="2150" spc="-300">
                <a:latin typeface="Times New Roman"/>
                <a:cs typeface="Times New Roman"/>
              </a:rPr>
              <a:t> </a:t>
            </a:r>
            <a:r>
              <a:rPr dirty="0" sz="2150" spc="-5">
                <a:latin typeface="Times New Roman"/>
                <a:cs typeface="Times New Roman"/>
              </a:rPr>
              <a:t>-</a:t>
            </a:r>
            <a:r>
              <a:rPr dirty="0" sz="2150" spc="-325">
                <a:latin typeface="Times New Roman"/>
                <a:cs typeface="Times New Roman"/>
              </a:rPr>
              <a:t> </a:t>
            </a:r>
            <a:r>
              <a:rPr dirty="0" sz="2150" spc="-15">
                <a:latin typeface="Times New Roman"/>
                <a:cs typeface="Times New Roman"/>
              </a:rPr>
              <a:t>Equity</a:t>
            </a:r>
            <a:r>
              <a:rPr dirty="0" sz="2150" spc="-10">
                <a:latin typeface="Times New Roman"/>
                <a:cs typeface="Times New Roman"/>
              </a:rPr>
              <a:t> </a:t>
            </a:r>
            <a:r>
              <a:rPr dirty="0" sz="2150" spc="-5">
                <a:latin typeface="Symbol"/>
                <a:cs typeface="Symbol"/>
              </a:rPr>
              <a:t></a:t>
            </a:r>
            <a:r>
              <a:rPr dirty="0" sz="2150" spc="-25">
                <a:latin typeface="Times New Roman"/>
                <a:cs typeface="Times New Roman"/>
              </a:rPr>
              <a:t> </a:t>
            </a:r>
            <a:r>
              <a:rPr dirty="0" u="heavy" baseline="19379" sz="3225" spc="-104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Total</a:t>
            </a:r>
            <a:r>
              <a:rPr dirty="0" u="heavy" baseline="19379" sz="3225" spc="112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baseline="19379" sz="3225" spc="-37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Debt</a:t>
            </a:r>
            <a:endParaRPr baseline="19379" sz="3225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766047" y="6617206"/>
            <a:ext cx="303275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341120" marR="5080" indent="-94615">
              <a:lnSpc>
                <a:spcPct val="100000"/>
              </a:lnSpc>
              <a:spcBef>
                <a:spcPts val="105"/>
              </a:spcBef>
            </a:pPr>
            <a:r>
              <a:rPr dirty="0"/>
              <a:t>Second-Level Breakdown of</a:t>
            </a:r>
            <a:r>
              <a:rPr dirty="0" spc="-165"/>
              <a:t> </a:t>
            </a:r>
            <a:r>
              <a:rPr dirty="0"/>
              <a:t>ROCE:  Drivers of Operating</a:t>
            </a:r>
            <a:r>
              <a:rPr dirty="0" spc="-160"/>
              <a:t> </a:t>
            </a:r>
            <a:r>
              <a:rPr dirty="0"/>
              <a:t>Profitability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2970" y="1224534"/>
            <a:ext cx="7061200" cy="412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389255">
              <a:lnSpc>
                <a:spcPts val="3560"/>
              </a:lnSpc>
              <a:spcBef>
                <a:spcPts val="95"/>
              </a:spcBef>
            </a:pPr>
            <a:r>
              <a:rPr dirty="0" sz="2250" spc="30">
                <a:latin typeface="Times New Roman"/>
                <a:cs typeface="Times New Roman"/>
              </a:rPr>
              <a:t>ROCE</a:t>
            </a:r>
            <a:r>
              <a:rPr dirty="0" sz="2250" spc="-195">
                <a:latin typeface="Times New Roman"/>
                <a:cs typeface="Times New Roman"/>
              </a:rPr>
              <a:t> </a:t>
            </a:r>
            <a:r>
              <a:rPr dirty="0" sz="2250">
                <a:latin typeface="Symbol"/>
                <a:cs typeface="Symbol"/>
              </a:rPr>
              <a:t></a:t>
            </a:r>
            <a:r>
              <a:rPr dirty="0" sz="2250" spc="-70">
                <a:latin typeface="Times New Roman"/>
                <a:cs typeface="Times New Roman"/>
              </a:rPr>
              <a:t> </a:t>
            </a:r>
            <a:r>
              <a:rPr dirty="0" sz="2250" spc="45">
                <a:latin typeface="Times New Roman"/>
                <a:cs typeface="Times New Roman"/>
              </a:rPr>
              <a:t>RNOA</a:t>
            </a:r>
            <a:r>
              <a:rPr dirty="0" sz="2250" spc="-250">
                <a:latin typeface="Times New Roman"/>
                <a:cs typeface="Times New Roman"/>
              </a:rPr>
              <a:t> </a:t>
            </a:r>
            <a:r>
              <a:rPr dirty="0" sz="2250">
                <a:latin typeface="Symbol"/>
                <a:cs typeface="Symbol"/>
              </a:rPr>
              <a:t></a:t>
            </a:r>
            <a:r>
              <a:rPr dirty="0" sz="2250" spc="-70">
                <a:latin typeface="Times New Roman"/>
                <a:cs typeface="Times New Roman"/>
              </a:rPr>
              <a:t> </a:t>
            </a:r>
            <a:r>
              <a:rPr dirty="0" sz="3100" spc="-95">
                <a:latin typeface="Symbol"/>
                <a:cs typeface="Symbol"/>
              </a:rPr>
              <a:t></a:t>
            </a:r>
            <a:r>
              <a:rPr dirty="0" sz="2250" spc="-95">
                <a:latin typeface="Times New Roman"/>
                <a:cs typeface="Times New Roman"/>
              </a:rPr>
              <a:t>FLEV</a:t>
            </a:r>
            <a:r>
              <a:rPr dirty="0" sz="2250" spc="-1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x</a:t>
            </a:r>
            <a:r>
              <a:rPr dirty="0" sz="2250" spc="-35">
                <a:latin typeface="Times New Roman"/>
                <a:cs typeface="Times New Roman"/>
              </a:rPr>
              <a:t> </a:t>
            </a:r>
            <a:r>
              <a:rPr dirty="0" baseline="-1851" sz="4500" spc="-52">
                <a:latin typeface="Symbol"/>
                <a:cs typeface="Symbol"/>
              </a:rPr>
              <a:t></a:t>
            </a:r>
            <a:r>
              <a:rPr dirty="0" sz="2250" spc="-35">
                <a:latin typeface="Times New Roman"/>
                <a:cs typeface="Times New Roman"/>
              </a:rPr>
              <a:t>RNOA</a:t>
            </a:r>
            <a:r>
              <a:rPr dirty="0" sz="2250" spc="-29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-</a:t>
            </a:r>
            <a:r>
              <a:rPr dirty="0" sz="2250" spc="-55">
                <a:latin typeface="Times New Roman"/>
                <a:cs typeface="Times New Roman"/>
              </a:rPr>
              <a:t> </a:t>
            </a:r>
            <a:r>
              <a:rPr dirty="0" sz="2250" spc="-65">
                <a:latin typeface="Times New Roman"/>
                <a:cs typeface="Times New Roman"/>
              </a:rPr>
              <a:t>NBC</a:t>
            </a:r>
            <a:r>
              <a:rPr dirty="0" baseline="-1851" sz="4500" spc="-97">
                <a:latin typeface="Symbol"/>
                <a:cs typeface="Symbol"/>
              </a:rPr>
              <a:t></a:t>
            </a:r>
            <a:r>
              <a:rPr dirty="0" sz="3100" spc="-65">
                <a:latin typeface="Symbol"/>
                <a:cs typeface="Symbol"/>
              </a:rPr>
              <a:t></a:t>
            </a:r>
            <a:endParaRPr sz="3100">
              <a:latin typeface="Symbol"/>
              <a:cs typeface="Symbol"/>
            </a:endParaRPr>
          </a:p>
          <a:p>
            <a:pPr marL="2108200">
              <a:lnSpc>
                <a:spcPts val="2240"/>
              </a:lnSpc>
            </a:pPr>
            <a:r>
              <a:rPr dirty="0" sz="2000">
                <a:latin typeface="Times New Roman"/>
                <a:cs typeface="Times New Roman"/>
              </a:rPr>
              <a:t>↑</a:t>
            </a:r>
            <a:endParaRPr sz="2000">
              <a:latin typeface="Times New Roman"/>
              <a:cs typeface="Times New Roman"/>
            </a:endParaRPr>
          </a:p>
          <a:p>
            <a:pPr marL="1803400">
              <a:lnSpc>
                <a:spcPct val="100000"/>
              </a:lnSpc>
              <a:spcBef>
                <a:spcPts val="195"/>
              </a:spcBef>
              <a:tabLst>
                <a:tab pos="3597275" algn="l"/>
              </a:tabLst>
            </a:pPr>
            <a:r>
              <a:rPr dirty="0" sz="2150" spc="-5" i="1">
                <a:latin typeface="Times New Roman"/>
                <a:cs typeface="Times New Roman"/>
              </a:rPr>
              <a:t>R N O A</a:t>
            </a:r>
            <a:r>
              <a:rPr dirty="0" sz="2150" spc="-290" i="1">
                <a:latin typeface="Times New Roman"/>
                <a:cs typeface="Times New Roman"/>
              </a:rPr>
              <a:t> </a:t>
            </a:r>
            <a:r>
              <a:rPr dirty="0" sz="2150" spc="-5">
                <a:latin typeface="Symbol"/>
                <a:cs typeface="Symbol"/>
              </a:rPr>
              <a:t></a:t>
            </a:r>
            <a:r>
              <a:rPr dirty="0" sz="2150" spc="434">
                <a:latin typeface="Times New Roman"/>
                <a:cs typeface="Times New Roman"/>
              </a:rPr>
              <a:t> </a:t>
            </a:r>
            <a:r>
              <a:rPr dirty="0" sz="2150" spc="165" i="1">
                <a:latin typeface="Times New Roman"/>
                <a:cs typeface="Times New Roman"/>
              </a:rPr>
              <a:t>PM	</a:t>
            </a:r>
            <a:r>
              <a:rPr dirty="0" sz="2150" spc="-5">
                <a:latin typeface="Symbol"/>
                <a:cs typeface="Symbol"/>
              </a:rPr>
              <a:t></a:t>
            </a:r>
            <a:r>
              <a:rPr dirty="0" sz="2150" spc="305">
                <a:latin typeface="Times New Roman"/>
                <a:cs typeface="Times New Roman"/>
              </a:rPr>
              <a:t> </a:t>
            </a:r>
            <a:r>
              <a:rPr dirty="0" sz="2150" spc="180" i="1">
                <a:latin typeface="Times New Roman"/>
                <a:cs typeface="Times New Roman"/>
              </a:rPr>
              <a:t>ATO</a:t>
            </a:r>
            <a:endParaRPr sz="21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000"/>
              </a:spcBef>
              <a:buClr>
                <a:srgbClr val="001F5F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dirty="0" sz="2000">
                <a:latin typeface="Times New Roman"/>
                <a:cs typeface="Times New Roman"/>
              </a:rPr>
              <a:t>Operating profit </a:t>
            </a:r>
            <a:r>
              <a:rPr dirty="0" sz="2000" spc="-10">
                <a:latin typeface="Times New Roman"/>
                <a:cs typeface="Times New Roman"/>
              </a:rPr>
              <a:t>margin: </a:t>
            </a:r>
            <a:r>
              <a:rPr dirty="0" sz="2000">
                <a:latin typeface="Times New Roman"/>
                <a:cs typeface="Times New Roman"/>
              </a:rPr>
              <a:t>the </a:t>
            </a:r>
            <a:r>
              <a:rPr dirty="0" sz="2000" spc="-10">
                <a:latin typeface="Times New Roman"/>
                <a:cs typeface="Times New Roman"/>
              </a:rPr>
              <a:t>profitability </a:t>
            </a:r>
            <a:r>
              <a:rPr dirty="0" sz="2000">
                <a:latin typeface="Times New Roman"/>
                <a:cs typeface="Times New Roman"/>
              </a:rPr>
              <a:t>of </a:t>
            </a:r>
            <a:r>
              <a:rPr dirty="0" sz="2000" spc="-5">
                <a:latin typeface="Times New Roman"/>
                <a:cs typeface="Times New Roman"/>
              </a:rPr>
              <a:t>each </a:t>
            </a:r>
            <a:r>
              <a:rPr dirty="0" sz="2000">
                <a:latin typeface="Times New Roman"/>
                <a:cs typeface="Times New Roman"/>
              </a:rPr>
              <a:t>$ of</a:t>
            </a:r>
            <a:r>
              <a:rPr dirty="0" sz="2000" spc="-3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sales</a:t>
            </a:r>
            <a:endParaRPr sz="2000">
              <a:latin typeface="Times New Roman"/>
              <a:cs typeface="Times New Roman"/>
            </a:endParaRPr>
          </a:p>
          <a:p>
            <a:pPr marL="1437005">
              <a:lnSpc>
                <a:spcPct val="100000"/>
              </a:lnSpc>
              <a:spcBef>
                <a:spcPts val="1805"/>
              </a:spcBef>
            </a:pPr>
            <a:r>
              <a:rPr dirty="0" sz="2250" spc="105">
                <a:latin typeface="Times New Roman"/>
                <a:cs typeface="Times New Roman"/>
              </a:rPr>
              <a:t>PM </a:t>
            </a:r>
            <a:r>
              <a:rPr dirty="0" sz="2250">
                <a:latin typeface="Symbol"/>
                <a:cs typeface="Symbol"/>
              </a:rPr>
              <a:t></a:t>
            </a:r>
            <a:r>
              <a:rPr dirty="0" sz="2250">
                <a:latin typeface="Times New Roman"/>
                <a:cs typeface="Times New Roman"/>
              </a:rPr>
              <a:t> </a:t>
            </a:r>
            <a:r>
              <a:rPr dirty="0" sz="2250" spc="80">
                <a:latin typeface="Times New Roman"/>
                <a:cs typeface="Times New Roman"/>
              </a:rPr>
              <a:t>OI </a:t>
            </a:r>
            <a:r>
              <a:rPr dirty="0" sz="2250">
                <a:latin typeface="Times New Roman"/>
                <a:cs typeface="Times New Roman"/>
              </a:rPr>
              <a:t>/</a:t>
            </a:r>
            <a:r>
              <a:rPr dirty="0" sz="2250" spc="220">
                <a:latin typeface="Times New Roman"/>
                <a:cs typeface="Times New Roman"/>
              </a:rPr>
              <a:t> </a:t>
            </a:r>
            <a:r>
              <a:rPr dirty="0" sz="2250" spc="80">
                <a:latin typeface="Times New Roman"/>
                <a:cs typeface="Times New Roman"/>
              </a:rPr>
              <a:t>Sales</a:t>
            </a:r>
            <a:endParaRPr sz="22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001F5F"/>
              </a:buClr>
              <a:buAutoNum type="arabicPeriod" startAt="2"/>
              <a:tabLst>
                <a:tab pos="469265" algn="l"/>
                <a:tab pos="469900" algn="l"/>
              </a:tabLst>
            </a:pPr>
            <a:r>
              <a:rPr dirty="0" sz="2000">
                <a:latin typeface="Times New Roman"/>
                <a:cs typeface="Times New Roman"/>
              </a:rPr>
              <a:t>Asset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turnover: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ability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to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generate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sales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for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given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asset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base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Times New Roman"/>
              <a:cs typeface="Times New Roman"/>
            </a:endParaRPr>
          </a:p>
          <a:p>
            <a:pPr marL="1393190">
              <a:lnSpc>
                <a:spcPct val="100000"/>
              </a:lnSpc>
            </a:pPr>
            <a:r>
              <a:rPr dirty="0" sz="2300" spc="-105">
                <a:latin typeface="Times New Roman"/>
                <a:cs typeface="Times New Roman"/>
              </a:rPr>
              <a:t>ATO</a:t>
            </a:r>
            <a:r>
              <a:rPr dirty="0" sz="2300" spc="-75">
                <a:latin typeface="Times New Roman"/>
                <a:cs typeface="Times New Roman"/>
              </a:rPr>
              <a:t> </a:t>
            </a:r>
            <a:r>
              <a:rPr dirty="0" sz="2300">
                <a:latin typeface="Symbol"/>
                <a:cs typeface="Symbol"/>
              </a:rPr>
              <a:t></a:t>
            </a:r>
            <a:r>
              <a:rPr dirty="0" sz="2300" spc="-280">
                <a:latin typeface="Times New Roman"/>
                <a:cs typeface="Times New Roman"/>
              </a:rPr>
              <a:t> </a:t>
            </a:r>
            <a:r>
              <a:rPr dirty="0" sz="2300" spc="-5">
                <a:latin typeface="Times New Roman"/>
                <a:cs typeface="Times New Roman"/>
              </a:rPr>
              <a:t>Sales</a:t>
            </a:r>
            <a:r>
              <a:rPr dirty="0" sz="2300" spc="-260">
                <a:latin typeface="Times New Roman"/>
                <a:cs typeface="Times New Roman"/>
              </a:rPr>
              <a:t> </a:t>
            </a:r>
            <a:r>
              <a:rPr dirty="0" sz="2300">
                <a:latin typeface="Times New Roman"/>
                <a:cs typeface="Times New Roman"/>
              </a:rPr>
              <a:t>/</a:t>
            </a:r>
            <a:r>
              <a:rPr dirty="0" sz="2300" spc="-220">
                <a:latin typeface="Times New Roman"/>
                <a:cs typeface="Times New Roman"/>
              </a:rPr>
              <a:t> </a:t>
            </a:r>
            <a:r>
              <a:rPr dirty="0" sz="2300" spc="25">
                <a:latin typeface="Times New Roman"/>
                <a:cs typeface="Times New Roman"/>
              </a:rPr>
              <a:t>NOA</a:t>
            </a:r>
            <a:endParaRPr sz="2300">
              <a:latin typeface="Times New Roman"/>
              <a:cs typeface="Times New Roman"/>
            </a:endParaRPr>
          </a:p>
          <a:p>
            <a:pPr algn="ctr" marR="392430">
              <a:lnSpc>
                <a:spcPct val="100000"/>
              </a:lnSpc>
              <a:spcBef>
                <a:spcPts val="2200"/>
              </a:spcBef>
            </a:pPr>
            <a:r>
              <a:rPr dirty="0" sz="2000" spc="-40">
                <a:latin typeface="Times New Roman"/>
                <a:cs typeface="Times New Roman"/>
              </a:rPr>
              <a:t>1/ATO: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amount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of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NOA</a:t>
            </a:r>
            <a:r>
              <a:rPr dirty="0" sz="2000" spc="-1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used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to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generate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$1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of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sales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341120" marR="5080" indent="-94615">
              <a:lnSpc>
                <a:spcPct val="100000"/>
              </a:lnSpc>
              <a:spcBef>
                <a:spcPts val="105"/>
              </a:spcBef>
            </a:pPr>
            <a:r>
              <a:rPr dirty="0"/>
              <a:t>Second-Level Breakdown of</a:t>
            </a:r>
            <a:r>
              <a:rPr dirty="0" spc="-165"/>
              <a:t> </a:t>
            </a:r>
            <a:r>
              <a:rPr dirty="0"/>
              <a:t>ROCE:  Drivers of Operating</a:t>
            </a:r>
            <a:r>
              <a:rPr dirty="0" spc="-160"/>
              <a:t> </a:t>
            </a:r>
            <a:r>
              <a:rPr dirty="0"/>
              <a:t>Profitability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4687" y="2610738"/>
            <a:ext cx="8023859" cy="31343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Times New Roman"/>
                <a:cs typeface="Times New Roman"/>
              </a:rPr>
              <a:t>This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decomposition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of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operating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profitability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is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known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as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100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DuPont</a:t>
            </a:r>
            <a:r>
              <a:rPr dirty="0" sz="2000" spc="-4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model</a:t>
            </a:r>
            <a:r>
              <a:rPr dirty="0" sz="200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05"/>
              </a:spcBef>
            </a:pPr>
            <a:r>
              <a:rPr dirty="0" sz="2000" spc="-5">
                <a:latin typeface="Times New Roman"/>
                <a:cs typeface="Times New Roman"/>
              </a:rPr>
              <a:t>Profitability </a:t>
            </a:r>
            <a:r>
              <a:rPr dirty="0" sz="2000">
                <a:latin typeface="Times New Roman"/>
                <a:cs typeface="Times New Roman"/>
              </a:rPr>
              <a:t>in operations </a:t>
            </a:r>
            <a:r>
              <a:rPr dirty="0" sz="2000" spc="-5">
                <a:latin typeface="Times New Roman"/>
                <a:cs typeface="Times New Roman"/>
              </a:rPr>
              <a:t>comes </a:t>
            </a:r>
            <a:r>
              <a:rPr dirty="0" sz="2000">
                <a:latin typeface="Times New Roman"/>
                <a:cs typeface="Times New Roman"/>
              </a:rPr>
              <a:t>from two</a:t>
            </a:r>
            <a:r>
              <a:rPr dirty="0" sz="2000" spc="-2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sources.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805"/>
              </a:spcBef>
              <a:buClr>
                <a:srgbClr val="001F5F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dirty="0" sz="2000" spc="-10" b="1" i="1">
                <a:latin typeface="Times New Roman"/>
                <a:cs typeface="Times New Roman"/>
              </a:rPr>
              <a:t>Profitability</a:t>
            </a:r>
            <a:r>
              <a:rPr dirty="0" sz="2000" spc="-10">
                <a:latin typeface="Times New Roman"/>
                <a:cs typeface="Times New Roman"/>
              </a:rPr>
              <a:t>: </a:t>
            </a:r>
            <a:r>
              <a:rPr dirty="0" sz="2000" spc="5">
                <a:latin typeface="Times New Roman"/>
                <a:cs typeface="Times New Roman"/>
              </a:rPr>
              <a:t>↑of </a:t>
            </a:r>
            <a:r>
              <a:rPr dirty="0" sz="2000" spc="-5">
                <a:latin typeface="Times New Roman"/>
                <a:cs typeface="Times New Roman"/>
              </a:rPr>
              <a:t>each </a:t>
            </a:r>
            <a:r>
              <a:rPr dirty="0" sz="2000">
                <a:latin typeface="Times New Roman"/>
                <a:cs typeface="Times New Roman"/>
              </a:rPr>
              <a:t>$ of </a:t>
            </a:r>
            <a:r>
              <a:rPr dirty="0" sz="2000" spc="-5">
                <a:latin typeface="Times New Roman"/>
                <a:cs typeface="Times New Roman"/>
              </a:rPr>
              <a:t>sales </a:t>
            </a:r>
            <a:r>
              <a:rPr dirty="0" sz="2000">
                <a:latin typeface="Times New Roman"/>
                <a:cs typeface="Times New Roman"/>
              </a:rPr>
              <a:t>ends up </a:t>
            </a:r>
            <a:r>
              <a:rPr dirty="0" sz="2000" spc="-5">
                <a:latin typeface="Times New Roman"/>
                <a:cs typeface="Times New Roman"/>
              </a:rPr>
              <a:t>in </a:t>
            </a:r>
            <a:r>
              <a:rPr dirty="0" sz="2000">
                <a:latin typeface="Times New Roman"/>
                <a:cs typeface="Times New Roman"/>
              </a:rPr>
              <a:t>operating </a:t>
            </a:r>
            <a:r>
              <a:rPr dirty="0" sz="2000" spc="-5">
                <a:latin typeface="Times New Roman"/>
                <a:cs typeface="Times New Roman"/>
              </a:rPr>
              <a:t>income </a:t>
            </a:r>
            <a:r>
              <a:rPr dirty="0" sz="2000">
                <a:latin typeface="Times New Roman"/>
                <a:cs typeface="Times New Roman"/>
              </a:rPr>
              <a:t>→ ↑</a:t>
            </a:r>
            <a:r>
              <a:rPr dirty="0" sz="2000" spc="-28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RNOA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805"/>
              </a:spcBef>
              <a:buClr>
                <a:srgbClr val="001F5F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dirty="0" sz="2000" spc="-5" b="1" i="1">
                <a:latin typeface="Times New Roman"/>
                <a:cs typeface="Times New Roman"/>
              </a:rPr>
              <a:t>Efficiency</a:t>
            </a:r>
            <a:r>
              <a:rPr dirty="0" sz="2000" spc="-5">
                <a:latin typeface="Times New Roman"/>
                <a:cs typeface="Times New Roman"/>
              </a:rPr>
              <a:t>: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↑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sales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are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generated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from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net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operating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assets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→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↑ RNOA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>
              <a:latin typeface="Times New Roman"/>
              <a:cs typeface="Times New Roman"/>
            </a:endParaRPr>
          </a:p>
          <a:p>
            <a:pPr marL="12700" marR="97790">
              <a:lnSpc>
                <a:spcPct val="110000"/>
              </a:lnSpc>
            </a:pPr>
            <a:r>
              <a:rPr dirty="0" sz="2000">
                <a:latin typeface="Times New Roman"/>
                <a:cs typeface="Times New Roman"/>
              </a:rPr>
              <a:t>A</a:t>
            </a:r>
            <a:r>
              <a:rPr dirty="0" sz="2000" spc="-1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firm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generates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profitability</a:t>
            </a:r>
            <a:r>
              <a:rPr dirty="0" sz="2000" spc="-9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by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increasing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margins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and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can</a:t>
            </a:r>
            <a:r>
              <a:rPr dirty="0" sz="2000" spc="1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lever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margins  </a:t>
            </a:r>
            <a:r>
              <a:rPr dirty="0" sz="2000">
                <a:latin typeface="Times New Roman"/>
                <a:cs typeface="Times New Roman"/>
              </a:rPr>
              <a:t>up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by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using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OA</a:t>
            </a:r>
            <a:r>
              <a:rPr dirty="0" sz="2000" spc="-10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and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OL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more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efficiently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to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generate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sales.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77617" y="2024633"/>
            <a:ext cx="2909570" cy="419100"/>
          </a:xfrm>
          <a:custGeom>
            <a:avLst/>
            <a:gdLst/>
            <a:ahLst/>
            <a:cxnLst/>
            <a:rect l="l" t="t" r="r" b="b"/>
            <a:pathLst>
              <a:path w="2909570" h="419100">
                <a:moveTo>
                  <a:pt x="0" y="419100"/>
                </a:moveTo>
                <a:lnTo>
                  <a:pt x="2909316" y="419100"/>
                </a:lnTo>
                <a:lnTo>
                  <a:pt x="2909316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277617" y="2024633"/>
            <a:ext cx="2909570" cy="419100"/>
          </a:xfrm>
          <a:prstGeom prst="rect">
            <a:avLst/>
          </a:prstGeom>
          <a:ln w="19810">
            <a:solidFill>
              <a:srgbClr val="C00000"/>
            </a:solidFill>
          </a:ln>
        </p:spPr>
        <p:txBody>
          <a:bodyPr wrap="square" lIns="0" tIns="28575" rIns="0" bIns="0" rtlCol="0" vert="horz">
            <a:spAutoFit/>
          </a:bodyPr>
          <a:lstStyle/>
          <a:p>
            <a:pPr marL="187325">
              <a:lnSpc>
                <a:spcPct val="100000"/>
              </a:lnSpc>
              <a:spcBef>
                <a:spcPts val="225"/>
              </a:spcBef>
            </a:pPr>
            <a:r>
              <a:rPr dirty="0" sz="2200" spc="-5">
                <a:latin typeface="Cambria Math"/>
                <a:cs typeface="Cambria Math"/>
              </a:rPr>
              <a:t>𝑹𝑵𝑶𝑨 = 𝑷𝑴 ×</a:t>
            </a:r>
            <a:r>
              <a:rPr dirty="0" sz="2200" spc="175">
                <a:latin typeface="Cambria Math"/>
                <a:cs typeface="Cambria Math"/>
              </a:rPr>
              <a:t> </a:t>
            </a:r>
            <a:r>
              <a:rPr dirty="0" sz="2200" spc="-15">
                <a:latin typeface="Cambria Math"/>
                <a:cs typeface="Cambria Math"/>
              </a:rPr>
              <a:t>𝑨𝑻𝑶</a:t>
            </a:r>
            <a:endParaRPr sz="22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4497" y="1198625"/>
            <a:ext cx="5154295" cy="8102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510"/>
              </a:lnSpc>
              <a:spcBef>
                <a:spcPts val="95"/>
              </a:spcBef>
            </a:pPr>
            <a:r>
              <a:rPr dirty="0" sz="2250" spc="30">
                <a:latin typeface="Times New Roman"/>
                <a:cs typeface="Times New Roman"/>
              </a:rPr>
              <a:t>ROCE</a:t>
            </a:r>
            <a:r>
              <a:rPr dirty="0" sz="2250" spc="-195">
                <a:latin typeface="Times New Roman"/>
                <a:cs typeface="Times New Roman"/>
              </a:rPr>
              <a:t> </a:t>
            </a:r>
            <a:r>
              <a:rPr dirty="0" sz="2250">
                <a:latin typeface="Symbol"/>
                <a:cs typeface="Symbol"/>
              </a:rPr>
              <a:t></a:t>
            </a:r>
            <a:r>
              <a:rPr dirty="0" sz="2250" spc="-75">
                <a:latin typeface="Times New Roman"/>
                <a:cs typeface="Times New Roman"/>
              </a:rPr>
              <a:t> </a:t>
            </a:r>
            <a:r>
              <a:rPr dirty="0" sz="2250" spc="45">
                <a:latin typeface="Times New Roman"/>
                <a:cs typeface="Times New Roman"/>
              </a:rPr>
              <a:t>RNOA</a:t>
            </a:r>
            <a:r>
              <a:rPr dirty="0" sz="2250" spc="-250">
                <a:latin typeface="Times New Roman"/>
                <a:cs typeface="Times New Roman"/>
              </a:rPr>
              <a:t> </a:t>
            </a:r>
            <a:r>
              <a:rPr dirty="0" sz="2250">
                <a:latin typeface="Symbol"/>
                <a:cs typeface="Symbol"/>
              </a:rPr>
              <a:t></a:t>
            </a:r>
            <a:r>
              <a:rPr dirty="0" sz="2250" spc="-70">
                <a:latin typeface="Times New Roman"/>
                <a:cs typeface="Times New Roman"/>
              </a:rPr>
              <a:t> </a:t>
            </a:r>
            <a:r>
              <a:rPr dirty="0" sz="3100" spc="-95">
                <a:latin typeface="Symbol"/>
                <a:cs typeface="Symbol"/>
              </a:rPr>
              <a:t></a:t>
            </a:r>
            <a:r>
              <a:rPr dirty="0" sz="2250" spc="-95">
                <a:latin typeface="Times New Roman"/>
                <a:cs typeface="Times New Roman"/>
              </a:rPr>
              <a:t>FLEV</a:t>
            </a:r>
            <a:r>
              <a:rPr dirty="0" sz="2250" spc="-1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x</a:t>
            </a:r>
            <a:r>
              <a:rPr dirty="0" sz="2250" spc="-35">
                <a:latin typeface="Times New Roman"/>
                <a:cs typeface="Times New Roman"/>
              </a:rPr>
              <a:t> </a:t>
            </a:r>
            <a:r>
              <a:rPr dirty="0" baseline="-1851" sz="4500" spc="-52">
                <a:latin typeface="Symbol"/>
                <a:cs typeface="Symbol"/>
              </a:rPr>
              <a:t></a:t>
            </a:r>
            <a:r>
              <a:rPr dirty="0" sz="2250" spc="-35">
                <a:latin typeface="Times New Roman"/>
                <a:cs typeface="Times New Roman"/>
              </a:rPr>
              <a:t>RNOA</a:t>
            </a:r>
            <a:r>
              <a:rPr dirty="0" sz="2250" spc="-29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-</a:t>
            </a:r>
            <a:r>
              <a:rPr dirty="0" sz="2250" spc="-55">
                <a:latin typeface="Times New Roman"/>
                <a:cs typeface="Times New Roman"/>
              </a:rPr>
              <a:t> </a:t>
            </a:r>
            <a:r>
              <a:rPr dirty="0" sz="2250" spc="-70">
                <a:latin typeface="Times New Roman"/>
                <a:cs typeface="Times New Roman"/>
              </a:rPr>
              <a:t>NBC</a:t>
            </a:r>
            <a:r>
              <a:rPr dirty="0" baseline="-1851" sz="4500" spc="-104">
                <a:latin typeface="Symbol"/>
                <a:cs typeface="Symbol"/>
              </a:rPr>
              <a:t></a:t>
            </a:r>
            <a:r>
              <a:rPr dirty="0" sz="3100" spc="-70">
                <a:latin typeface="Symbol"/>
                <a:cs typeface="Symbol"/>
              </a:rPr>
              <a:t></a:t>
            </a:r>
            <a:endParaRPr sz="3100">
              <a:latin typeface="Symbol"/>
              <a:cs typeface="Symbol"/>
            </a:endParaRPr>
          </a:p>
          <a:p>
            <a:pPr marL="1365885">
              <a:lnSpc>
                <a:spcPts val="2670"/>
              </a:lnSpc>
            </a:pPr>
            <a:r>
              <a:rPr dirty="0" sz="2400">
                <a:latin typeface="Times New Roman"/>
                <a:cs typeface="Times New Roman"/>
              </a:rPr>
              <a:t>↑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5626" y="326212"/>
            <a:ext cx="49371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The Big Picture for </a:t>
            </a:r>
            <a:r>
              <a:rPr dirty="0" sz="2800"/>
              <a:t>this</a:t>
            </a:r>
            <a:r>
              <a:rPr dirty="0" sz="2800" spc="-130"/>
              <a:t> </a:t>
            </a:r>
            <a:r>
              <a:rPr dirty="0" sz="2800" spc="-5"/>
              <a:t>Chapter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25627" y="1310132"/>
            <a:ext cx="83953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0" b="1">
                <a:latin typeface="Times New Roman"/>
                <a:cs typeface="Times New Roman"/>
              </a:rPr>
              <a:t>Valuation</a:t>
            </a:r>
            <a:r>
              <a:rPr dirty="0" sz="2000" spc="-6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involves</a:t>
            </a:r>
            <a:r>
              <a:rPr dirty="0" sz="2000" spc="-85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forecasting</a:t>
            </a:r>
            <a:r>
              <a:rPr dirty="0" sz="2000" spc="-80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residual</a:t>
            </a:r>
            <a:r>
              <a:rPr dirty="0" sz="2000" spc="-4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earnings</a:t>
            </a:r>
            <a:r>
              <a:rPr dirty="0" sz="2000" spc="-6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and</a:t>
            </a:r>
            <a:r>
              <a:rPr dirty="0" sz="2000" spc="-15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residual</a:t>
            </a:r>
            <a:r>
              <a:rPr dirty="0" sz="2000" spc="-6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earnings</a:t>
            </a:r>
            <a:r>
              <a:rPr dirty="0" sz="2000" spc="-60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growth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64609" y="2644901"/>
            <a:ext cx="0" cy="396240"/>
          </a:xfrm>
          <a:custGeom>
            <a:avLst/>
            <a:gdLst/>
            <a:ahLst/>
            <a:cxnLst/>
            <a:rect l="l" t="t" r="r" b="b"/>
            <a:pathLst>
              <a:path w="0" h="396239">
                <a:moveTo>
                  <a:pt x="0" y="0"/>
                </a:moveTo>
                <a:lnTo>
                  <a:pt x="0" y="395859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77717" y="3053842"/>
            <a:ext cx="2672080" cy="12700"/>
          </a:xfrm>
          <a:custGeom>
            <a:avLst/>
            <a:gdLst/>
            <a:ahLst/>
            <a:cxnLst/>
            <a:rect l="l" t="t" r="r" b="b"/>
            <a:pathLst>
              <a:path w="2672079" h="12700">
                <a:moveTo>
                  <a:pt x="0" y="12700"/>
                </a:moveTo>
                <a:lnTo>
                  <a:pt x="2671572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49290" y="3051810"/>
            <a:ext cx="1905" cy="495300"/>
          </a:xfrm>
          <a:custGeom>
            <a:avLst/>
            <a:gdLst/>
            <a:ahLst/>
            <a:cxnLst/>
            <a:rect l="l" t="t" r="r" b="b"/>
            <a:pathLst>
              <a:path w="1904" h="495300">
                <a:moveTo>
                  <a:pt x="1524" y="0"/>
                </a:moveTo>
                <a:lnTo>
                  <a:pt x="0" y="495045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83814" y="3074670"/>
            <a:ext cx="3175" cy="495300"/>
          </a:xfrm>
          <a:custGeom>
            <a:avLst/>
            <a:gdLst/>
            <a:ahLst/>
            <a:cxnLst/>
            <a:rect l="l" t="t" r="r" b="b"/>
            <a:pathLst>
              <a:path w="3175" h="495300">
                <a:moveTo>
                  <a:pt x="3175" y="0"/>
                </a:moveTo>
                <a:lnTo>
                  <a:pt x="0" y="495045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96311" y="3703320"/>
            <a:ext cx="1028700" cy="401320"/>
          </a:xfrm>
          <a:custGeom>
            <a:avLst/>
            <a:gdLst/>
            <a:ahLst/>
            <a:cxnLst/>
            <a:rect l="l" t="t" r="r" b="b"/>
            <a:pathLst>
              <a:path w="1028700" h="401320">
                <a:moveTo>
                  <a:pt x="0" y="400811"/>
                </a:moveTo>
                <a:lnTo>
                  <a:pt x="1028700" y="400811"/>
                </a:lnTo>
                <a:lnTo>
                  <a:pt x="1028700" y="0"/>
                </a:lnTo>
                <a:lnTo>
                  <a:pt x="0" y="0"/>
                </a:lnTo>
                <a:lnTo>
                  <a:pt x="0" y="40081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496311" y="3703320"/>
            <a:ext cx="1028700" cy="40132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155575">
              <a:lnSpc>
                <a:spcPct val="100000"/>
              </a:lnSpc>
              <a:spcBef>
                <a:spcPts val="240"/>
              </a:spcBef>
            </a:pPr>
            <a:r>
              <a:rPr dirty="0" sz="2000">
                <a:latin typeface="Times New Roman"/>
                <a:cs typeface="Times New Roman"/>
              </a:rPr>
              <a:t>ROCE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86755" y="3613403"/>
            <a:ext cx="1264920" cy="1016635"/>
          </a:xfrm>
          <a:custGeom>
            <a:avLst/>
            <a:gdLst/>
            <a:ahLst/>
            <a:cxnLst/>
            <a:rect l="l" t="t" r="r" b="b"/>
            <a:pathLst>
              <a:path w="1264920" h="1016635">
                <a:moveTo>
                  <a:pt x="0" y="1016508"/>
                </a:moveTo>
                <a:lnTo>
                  <a:pt x="1264920" y="1016508"/>
                </a:lnTo>
                <a:lnTo>
                  <a:pt x="1264920" y="0"/>
                </a:lnTo>
                <a:lnTo>
                  <a:pt x="0" y="0"/>
                </a:lnTo>
                <a:lnTo>
                  <a:pt x="0" y="101650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286755" y="3613403"/>
            <a:ext cx="1264920" cy="101663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29844" rIns="0" bIns="0" rtlCol="0" vert="horz">
            <a:spAutoFit/>
          </a:bodyPr>
          <a:lstStyle/>
          <a:p>
            <a:pPr marL="360680" marR="106680" indent="-236220">
              <a:lnSpc>
                <a:spcPct val="100000"/>
              </a:lnSpc>
              <a:spcBef>
                <a:spcPts val="234"/>
              </a:spcBef>
            </a:pPr>
            <a:r>
              <a:rPr dirty="0" sz="2000">
                <a:latin typeface="Times New Roman"/>
                <a:cs typeface="Times New Roman"/>
              </a:rPr>
              <a:t>Growth</a:t>
            </a:r>
            <a:r>
              <a:rPr dirty="0" sz="2000" spc="-19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in  Book  </a:t>
            </a:r>
            <a:r>
              <a:rPr dirty="0" sz="2000" spc="-85">
                <a:latin typeface="Times New Roman"/>
                <a:cs typeface="Times New Roman"/>
              </a:rPr>
              <a:t>Value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60804" y="4823459"/>
            <a:ext cx="1382395" cy="923925"/>
          </a:xfrm>
          <a:custGeom>
            <a:avLst/>
            <a:gdLst/>
            <a:ahLst/>
            <a:cxnLst/>
            <a:rect l="l" t="t" r="r" b="b"/>
            <a:pathLst>
              <a:path w="1382395" h="923925">
                <a:moveTo>
                  <a:pt x="0" y="923543"/>
                </a:moveTo>
                <a:lnTo>
                  <a:pt x="1382268" y="923543"/>
                </a:lnTo>
                <a:lnTo>
                  <a:pt x="1382268" y="0"/>
                </a:lnTo>
                <a:lnTo>
                  <a:pt x="0" y="0"/>
                </a:lnTo>
                <a:lnTo>
                  <a:pt x="0" y="92354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860804" y="4823459"/>
            <a:ext cx="1382395" cy="92392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algn="ctr" marL="143510" marR="129539">
              <a:lnSpc>
                <a:spcPct val="100000"/>
              </a:lnSpc>
              <a:spcBef>
                <a:spcPts val="250"/>
              </a:spcBef>
            </a:pPr>
            <a:r>
              <a:rPr dirty="0" sz="1800" spc="-5">
                <a:latin typeface="Times New Roman"/>
                <a:cs typeface="Times New Roman"/>
              </a:rPr>
              <a:t>What</a:t>
            </a:r>
            <a:r>
              <a:rPr dirty="0" sz="1800" spc="-17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drives  </a:t>
            </a:r>
            <a:r>
              <a:rPr dirty="0" sz="1800" spc="-5">
                <a:latin typeface="Times New Roman"/>
                <a:cs typeface="Times New Roman"/>
              </a:rPr>
              <a:t>ROCE?</a:t>
            </a:r>
            <a:endParaRPr sz="180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Times New Roman"/>
                <a:cs typeface="Times New Roman"/>
              </a:rPr>
              <a:t>This</a:t>
            </a:r>
            <a:r>
              <a:rPr dirty="0" sz="1800" spc="-8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Chapter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670803" y="5166359"/>
            <a:ext cx="1422400" cy="923925"/>
          </a:xfrm>
          <a:custGeom>
            <a:avLst/>
            <a:gdLst/>
            <a:ahLst/>
            <a:cxnLst/>
            <a:rect l="l" t="t" r="r" b="b"/>
            <a:pathLst>
              <a:path w="1422400" h="923925">
                <a:moveTo>
                  <a:pt x="0" y="923544"/>
                </a:moveTo>
                <a:lnTo>
                  <a:pt x="1421892" y="923544"/>
                </a:lnTo>
                <a:lnTo>
                  <a:pt x="1421892" y="0"/>
                </a:lnTo>
                <a:lnTo>
                  <a:pt x="0" y="0"/>
                </a:lnTo>
                <a:lnTo>
                  <a:pt x="0" y="92354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670803" y="5166359"/>
            <a:ext cx="1422400" cy="92392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334645" marR="149225" indent="-173990">
              <a:lnSpc>
                <a:spcPct val="100000"/>
              </a:lnSpc>
              <a:spcBef>
                <a:spcPts val="250"/>
              </a:spcBef>
            </a:pPr>
            <a:r>
              <a:rPr dirty="0" sz="1800" spc="-5">
                <a:latin typeface="Times New Roman"/>
                <a:cs typeface="Times New Roman"/>
              </a:rPr>
              <a:t>What</a:t>
            </a:r>
            <a:r>
              <a:rPr dirty="0" sz="1800" spc="-1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drives  growth?</a:t>
            </a:r>
            <a:endParaRPr sz="1800">
              <a:latin typeface="Times New Roman"/>
              <a:cs typeface="Times New Roman"/>
            </a:endParaRPr>
          </a:p>
          <a:p>
            <a:pPr marL="100965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Times New Roman"/>
                <a:cs typeface="Times New Roman"/>
              </a:rPr>
              <a:t>Next</a:t>
            </a:r>
            <a:r>
              <a:rPr dirty="0" sz="1800" spc="-8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Chapter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003797" y="4677917"/>
            <a:ext cx="7620" cy="429895"/>
          </a:xfrm>
          <a:custGeom>
            <a:avLst/>
            <a:gdLst/>
            <a:ahLst/>
            <a:cxnLst/>
            <a:rect l="l" t="t" r="r" b="b"/>
            <a:pathLst>
              <a:path w="7620" h="429895">
                <a:moveTo>
                  <a:pt x="0" y="0"/>
                </a:moveTo>
                <a:lnTo>
                  <a:pt x="7619" y="429767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856738" y="4266438"/>
            <a:ext cx="7620" cy="452755"/>
          </a:xfrm>
          <a:custGeom>
            <a:avLst/>
            <a:gdLst/>
            <a:ahLst/>
            <a:cxnLst/>
            <a:rect l="l" t="t" r="r" b="b"/>
            <a:pathLst>
              <a:path w="7619" h="452754">
                <a:moveTo>
                  <a:pt x="7366" y="0"/>
                </a:moveTo>
                <a:lnTo>
                  <a:pt x="0" y="452374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183892" y="2186939"/>
            <a:ext cx="4358640" cy="401320"/>
          </a:xfrm>
          <a:custGeom>
            <a:avLst/>
            <a:gdLst/>
            <a:ahLst/>
            <a:cxnLst/>
            <a:rect l="l" t="t" r="r" b="b"/>
            <a:pathLst>
              <a:path w="4358640" h="401319">
                <a:moveTo>
                  <a:pt x="0" y="400812"/>
                </a:moveTo>
                <a:lnTo>
                  <a:pt x="4358639" y="400812"/>
                </a:lnTo>
                <a:lnTo>
                  <a:pt x="4358639" y="0"/>
                </a:lnTo>
                <a:lnTo>
                  <a:pt x="0" y="0"/>
                </a:lnTo>
                <a:lnTo>
                  <a:pt x="0" y="40081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183892" y="2186939"/>
            <a:ext cx="4358640" cy="40132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441959">
              <a:lnSpc>
                <a:spcPct val="100000"/>
              </a:lnSpc>
              <a:spcBef>
                <a:spcPts val="235"/>
              </a:spcBef>
            </a:pPr>
            <a:r>
              <a:rPr dirty="0" sz="2000">
                <a:latin typeface="Times New Roman"/>
                <a:cs typeface="Times New Roman"/>
              </a:rPr>
              <a:t>So, what drives residual</a:t>
            </a:r>
            <a:r>
              <a:rPr dirty="0" sz="2000" spc="-24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earnings?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660892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788907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830056" y="6617206"/>
            <a:ext cx="239268" cy="2407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8967" y="144602"/>
            <a:ext cx="4881245" cy="8191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442595" marR="5080" indent="-430530">
              <a:lnSpc>
                <a:spcPct val="100000"/>
              </a:lnSpc>
              <a:spcBef>
                <a:spcPts val="105"/>
              </a:spcBef>
            </a:pPr>
            <a:r>
              <a:rPr dirty="0"/>
              <a:t>Drivers of Operating</a:t>
            </a:r>
            <a:r>
              <a:rPr dirty="0" spc="-235"/>
              <a:t> </a:t>
            </a:r>
            <a:r>
              <a:rPr dirty="0"/>
              <a:t>Profitability:  </a:t>
            </a:r>
            <a:r>
              <a:rPr dirty="0" spc="-5"/>
              <a:t>Nike </a:t>
            </a:r>
            <a:r>
              <a:rPr dirty="0"/>
              <a:t>VS General </a:t>
            </a:r>
            <a:r>
              <a:rPr dirty="0" spc="-5"/>
              <a:t>Mills,</a:t>
            </a:r>
            <a:r>
              <a:rPr dirty="0" spc="-114"/>
              <a:t> </a:t>
            </a:r>
            <a:r>
              <a:rPr dirty="0" spc="5"/>
              <a:t>2010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2696" y="1379942"/>
            <a:ext cx="8295640" cy="30676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95"/>
              </a:spcBef>
            </a:pPr>
            <a:r>
              <a:rPr dirty="0" sz="1800" spc="-40">
                <a:latin typeface="Times New Roman"/>
                <a:cs typeface="Times New Roman"/>
              </a:rPr>
              <a:t>With </a:t>
            </a:r>
            <a:r>
              <a:rPr dirty="0" sz="1800">
                <a:latin typeface="Times New Roman"/>
                <a:cs typeface="Times New Roman"/>
              </a:rPr>
              <a:t>$1,814 million of operating </a:t>
            </a:r>
            <a:r>
              <a:rPr dirty="0" sz="1800" spc="-5">
                <a:latin typeface="Times New Roman"/>
                <a:cs typeface="Times New Roman"/>
              </a:rPr>
              <a:t>income </a:t>
            </a:r>
            <a:r>
              <a:rPr dirty="0" sz="1800">
                <a:latin typeface="Times New Roman"/>
                <a:cs typeface="Times New Roman"/>
              </a:rPr>
              <a:t>and $5,930 million in avg. </a:t>
            </a:r>
            <a:r>
              <a:rPr dirty="0" sz="1800" spc="-5">
                <a:latin typeface="Times New Roman"/>
                <a:cs typeface="Times New Roman"/>
              </a:rPr>
              <a:t>NOA, </a:t>
            </a:r>
            <a:r>
              <a:rPr dirty="0" sz="1800">
                <a:latin typeface="Times New Roman"/>
                <a:cs typeface="Times New Roman"/>
              </a:rPr>
              <a:t>Nike generated  an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RNOA</a:t>
            </a:r>
            <a:r>
              <a:rPr dirty="0" sz="1800" spc="-22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of </a:t>
            </a:r>
            <a:r>
              <a:rPr dirty="0" sz="1800">
                <a:latin typeface="Times New Roman"/>
                <a:cs typeface="Times New Roman"/>
              </a:rPr>
              <a:t>30.6%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in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2010.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 spc="-40">
                <a:latin typeface="Times New Roman"/>
                <a:cs typeface="Times New Roman"/>
              </a:rPr>
              <a:t>With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sales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revenue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$19,014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million,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OI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amounted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to an  operating profit </a:t>
            </a:r>
            <a:r>
              <a:rPr dirty="0" sz="1800" spc="-20">
                <a:latin typeface="Times New Roman"/>
                <a:cs typeface="Times New Roman"/>
              </a:rPr>
              <a:t>margin </a:t>
            </a:r>
            <a:r>
              <a:rPr dirty="0" sz="1800" spc="-5">
                <a:latin typeface="Times New Roman"/>
                <a:cs typeface="Times New Roman"/>
              </a:rPr>
              <a:t>(PM) </a:t>
            </a:r>
            <a:r>
              <a:rPr dirty="0" sz="1800">
                <a:latin typeface="Times New Roman"/>
                <a:cs typeface="Times New Roman"/>
              </a:rPr>
              <a:t>of 9.54%. The sales yielded an </a:t>
            </a:r>
            <a:r>
              <a:rPr dirty="0" sz="1800" spc="-5">
                <a:latin typeface="Times New Roman"/>
                <a:cs typeface="Times New Roman"/>
              </a:rPr>
              <a:t>asset </a:t>
            </a:r>
            <a:r>
              <a:rPr dirty="0" sz="1800">
                <a:latin typeface="Times New Roman"/>
                <a:cs typeface="Times New Roman"/>
              </a:rPr>
              <a:t>turnover </a:t>
            </a:r>
            <a:r>
              <a:rPr dirty="0" sz="1800" spc="-100">
                <a:latin typeface="Times New Roman"/>
                <a:cs typeface="Times New Roman"/>
              </a:rPr>
              <a:t>(ATO) </a:t>
            </a:r>
            <a:r>
              <a:rPr dirty="0" sz="1800">
                <a:latin typeface="Times New Roman"/>
                <a:cs typeface="Times New Roman"/>
              </a:rPr>
              <a:t>of 3.21  on the $5,930 million of </a:t>
            </a:r>
            <a:r>
              <a:rPr dirty="0" sz="1800" spc="-5">
                <a:latin typeface="Times New Roman"/>
                <a:cs typeface="Times New Roman"/>
              </a:rPr>
              <a:t>OA.</a:t>
            </a:r>
            <a:r>
              <a:rPr dirty="0" sz="1800" spc="-1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Thus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Times New Roman"/>
              <a:cs typeface="Times New Roman"/>
            </a:endParaRPr>
          </a:p>
          <a:p>
            <a:pPr algn="ctr" marL="191135">
              <a:lnSpc>
                <a:spcPct val="100000"/>
              </a:lnSpc>
            </a:pPr>
            <a:r>
              <a:rPr dirty="0" sz="1800" spc="30">
                <a:latin typeface="Times New Roman"/>
                <a:cs typeface="Times New Roman"/>
              </a:rPr>
              <a:t>RNOA=PM </a:t>
            </a:r>
            <a:r>
              <a:rPr dirty="0" sz="1800">
                <a:latin typeface="Times New Roman"/>
                <a:cs typeface="Times New Roman"/>
              </a:rPr>
              <a:t>x </a:t>
            </a:r>
            <a:r>
              <a:rPr dirty="0" sz="1800" spc="-140">
                <a:latin typeface="Times New Roman"/>
                <a:cs typeface="Times New Roman"/>
              </a:rPr>
              <a:t>ATO </a:t>
            </a:r>
            <a:r>
              <a:rPr dirty="0" sz="1800">
                <a:latin typeface="Times New Roman"/>
                <a:cs typeface="Times New Roman"/>
              </a:rPr>
              <a:t>= 9.54% x</a:t>
            </a:r>
            <a:r>
              <a:rPr dirty="0" sz="1800" spc="-28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3.21=30.6%.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>
              <a:latin typeface="Times New Roman"/>
              <a:cs typeface="Times New Roman"/>
            </a:endParaRPr>
          </a:p>
          <a:p>
            <a:pPr algn="just" marL="12700" marR="93345">
              <a:lnSpc>
                <a:spcPct val="110000"/>
              </a:lnSpc>
              <a:spcBef>
                <a:spcPts val="5"/>
              </a:spcBef>
            </a:pPr>
            <a:r>
              <a:rPr dirty="0" sz="1800">
                <a:latin typeface="Times New Roman"/>
                <a:cs typeface="Times New Roman"/>
              </a:rPr>
              <a:t>In </a:t>
            </a:r>
            <a:r>
              <a:rPr dirty="0" sz="1800" spc="-10">
                <a:latin typeface="Times New Roman"/>
                <a:cs typeface="Times New Roman"/>
              </a:rPr>
              <a:t>2010, </a:t>
            </a:r>
            <a:r>
              <a:rPr dirty="0" sz="1800" spc="-5">
                <a:latin typeface="Times New Roman"/>
                <a:cs typeface="Times New Roman"/>
              </a:rPr>
              <a:t>General Mills's </a:t>
            </a:r>
            <a:r>
              <a:rPr dirty="0" sz="1800">
                <a:latin typeface="Times New Roman"/>
                <a:cs typeface="Times New Roman"/>
              </a:rPr>
              <a:t>sales of </a:t>
            </a:r>
            <a:r>
              <a:rPr dirty="0" sz="1800" spc="-5">
                <a:latin typeface="Times New Roman"/>
                <a:cs typeface="Times New Roman"/>
              </a:rPr>
              <a:t>$14,797 million </a:t>
            </a:r>
            <a:r>
              <a:rPr dirty="0" sz="1800">
                <a:latin typeface="Times New Roman"/>
                <a:cs typeface="Times New Roman"/>
              </a:rPr>
              <a:t>earned </a:t>
            </a:r>
            <a:r>
              <a:rPr dirty="0" sz="1800" spc="-5">
                <a:latin typeface="Times New Roman"/>
                <a:cs typeface="Times New Roman"/>
              </a:rPr>
              <a:t>$1,177 million </a:t>
            </a:r>
            <a:r>
              <a:rPr dirty="0" sz="1800">
                <a:latin typeface="Times New Roman"/>
                <a:cs typeface="Times New Roman"/>
              </a:rPr>
              <a:t>of </a:t>
            </a:r>
            <a:r>
              <a:rPr dirty="0" sz="1800" spc="-5">
                <a:latin typeface="Times New Roman"/>
                <a:cs typeface="Times New Roman"/>
              </a:rPr>
              <a:t>OI </a:t>
            </a:r>
            <a:r>
              <a:rPr dirty="0" sz="1800">
                <a:latin typeface="Times New Roman"/>
                <a:cs typeface="Times New Roman"/>
              </a:rPr>
              <a:t>on </a:t>
            </a:r>
            <a:r>
              <a:rPr dirty="0" sz="1800" spc="-25">
                <a:latin typeface="Times New Roman"/>
                <a:cs typeface="Times New Roman"/>
              </a:rPr>
              <a:t>$11,632  </a:t>
            </a:r>
            <a:r>
              <a:rPr dirty="0" sz="1800">
                <a:latin typeface="Times New Roman"/>
                <a:cs typeface="Times New Roman"/>
              </a:rPr>
              <a:t>million of avg. </a:t>
            </a:r>
            <a:r>
              <a:rPr dirty="0" sz="1800" spc="-5">
                <a:latin typeface="Times New Roman"/>
                <a:cs typeface="Times New Roman"/>
              </a:rPr>
              <a:t>NOA. </a:t>
            </a:r>
            <a:r>
              <a:rPr dirty="0" sz="1800">
                <a:latin typeface="Times New Roman"/>
                <a:cs typeface="Times New Roman"/>
              </a:rPr>
              <a:t>Thus </a:t>
            </a:r>
            <a:r>
              <a:rPr dirty="0" sz="1800" spc="-5">
                <a:latin typeface="Times New Roman"/>
                <a:cs typeface="Times New Roman"/>
              </a:rPr>
              <a:t>its </a:t>
            </a:r>
            <a:r>
              <a:rPr dirty="0" sz="1800" spc="-10">
                <a:latin typeface="Times New Roman"/>
                <a:cs typeface="Times New Roman"/>
              </a:rPr>
              <a:t>RNOA was </a:t>
            </a:r>
            <a:r>
              <a:rPr dirty="0" sz="1800" spc="-5">
                <a:latin typeface="Times New Roman"/>
                <a:cs typeface="Times New Roman"/>
              </a:rPr>
              <a:t>10.1%, </a:t>
            </a:r>
            <a:r>
              <a:rPr dirty="0" sz="1800" spc="-10">
                <a:latin typeface="Times New Roman"/>
                <a:cs typeface="Times New Roman"/>
              </a:rPr>
              <a:t>made </a:t>
            </a:r>
            <a:r>
              <a:rPr dirty="0" sz="1800">
                <a:latin typeface="Times New Roman"/>
                <a:cs typeface="Times New Roman"/>
              </a:rPr>
              <a:t>up of an operating </a:t>
            </a:r>
            <a:r>
              <a:rPr dirty="0" sz="1800" spc="-5">
                <a:latin typeface="Times New Roman"/>
                <a:cs typeface="Times New Roman"/>
              </a:rPr>
              <a:t>PM </a:t>
            </a:r>
            <a:r>
              <a:rPr dirty="0" sz="1800">
                <a:latin typeface="Times New Roman"/>
                <a:cs typeface="Times New Roman"/>
              </a:rPr>
              <a:t>of 7.95%  and an </a:t>
            </a:r>
            <a:r>
              <a:rPr dirty="0" sz="1800" spc="-5">
                <a:latin typeface="Times New Roman"/>
                <a:cs typeface="Times New Roman"/>
              </a:rPr>
              <a:t>asset </a:t>
            </a:r>
            <a:r>
              <a:rPr dirty="0" sz="1800">
                <a:latin typeface="Times New Roman"/>
                <a:cs typeface="Times New Roman"/>
              </a:rPr>
              <a:t>turnover of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1.27.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5713" y="226821"/>
            <a:ext cx="7766050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100" b="1">
                <a:solidFill>
                  <a:srgbClr val="990000"/>
                </a:solidFill>
                <a:latin typeface="Times New Roman"/>
                <a:cs typeface="Times New Roman"/>
              </a:rPr>
              <a:t>Profit Margin </a:t>
            </a:r>
            <a:r>
              <a:rPr dirty="0" sz="2100" spc="-5" b="1">
                <a:solidFill>
                  <a:srgbClr val="990000"/>
                </a:solidFill>
                <a:latin typeface="Times New Roman"/>
                <a:cs typeface="Times New Roman"/>
              </a:rPr>
              <a:t>and Asset </a:t>
            </a:r>
            <a:r>
              <a:rPr dirty="0" sz="2100" b="1">
                <a:solidFill>
                  <a:srgbClr val="990000"/>
                </a:solidFill>
                <a:latin typeface="Times New Roman"/>
                <a:cs typeface="Times New Roman"/>
              </a:rPr>
              <a:t>Turnover Combinations for 238</a:t>
            </a:r>
            <a:r>
              <a:rPr dirty="0" sz="2100" spc="-170" b="1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z="2100" spc="-5" b="1">
                <a:solidFill>
                  <a:srgbClr val="990000"/>
                </a:solidFill>
                <a:latin typeface="Times New Roman"/>
                <a:cs typeface="Times New Roman"/>
              </a:rPr>
              <a:t>Industries,</a:t>
            </a:r>
            <a:endParaRPr sz="2100">
              <a:latin typeface="Times New Roman"/>
              <a:cs typeface="Times New Roman"/>
            </a:endParaRPr>
          </a:p>
          <a:p>
            <a:pPr algn="ctr" marL="20320">
              <a:lnSpc>
                <a:spcPct val="100000"/>
              </a:lnSpc>
            </a:pPr>
            <a:r>
              <a:rPr dirty="0" sz="2100" b="1">
                <a:solidFill>
                  <a:srgbClr val="990000"/>
                </a:solidFill>
                <a:latin typeface="Times New Roman"/>
                <a:cs typeface="Times New Roman"/>
              </a:rPr>
              <a:t>1963-2000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3732" y="1176527"/>
            <a:ext cx="7408164" cy="4992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327" y="76657"/>
            <a:ext cx="847788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Typical Levels for ROCE, </a:t>
            </a:r>
            <a:r>
              <a:rPr dirty="0" sz="2400" spc="-5"/>
              <a:t>FLEV, OLLEV, RNOA, PM </a:t>
            </a:r>
            <a:r>
              <a:rPr dirty="0" sz="2400"/>
              <a:t>and</a:t>
            </a:r>
            <a:r>
              <a:rPr dirty="0" sz="2400" spc="-204"/>
              <a:t> </a:t>
            </a:r>
            <a:r>
              <a:rPr dirty="0" sz="2400" spc="-10"/>
              <a:t>ATO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056728" y="573862"/>
            <a:ext cx="2256790" cy="194310"/>
          </a:xfrm>
          <a:custGeom>
            <a:avLst/>
            <a:gdLst/>
            <a:ahLst/>
            <a:cxnLst/>
            <a:rect l="l" t="t" r="r" b="b"/>
            <a:pathLst>
              <a:path w="2256790" h="194309">
                <a:moveTo>
                  <a:pt x="0" y="193852"/>
                </a:moveTo>
                <a:lnTo>
                  <a:pt x="2256790" y="193852"/>
                </a:lnTo>
                <a:lnTo>
                  <a:pt x="2256790" y="0"/>
                </a:lnTo>
                <a:lnTo>
                  <a:pt x="0" y="0"/>
                </a:lnTo>
                <a:lnTo>
                  <a:pt x="0" y="19385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13557" y="573862"/>
            <a:ext cx="1081405" cy="194310"/>
          </a:xfrm>
          <a:custGeom>
            <a:avLst/>
            <a:gdLst/>
            <a:ahLst/>
            <a:cxnLst/>
            <a:rect l="l" t="t" r="r" b="b"/>
            <a:pathLst>
              <a:path w="1081404" h="194309">
                <a:moveTo>
                  <a:pt x="0" y="193852"/>
                </a:moveTo>
                <a:lnTo>
                  <a:pt x="1081405" y="193852"/>
                </a:lnTo>
                <a:lnTo>
                  <a:pt x="1081405" y="0"/>
                </a:lnTo>
                <a:lnTo>
                  <a:pt x="0" y="0"/>
                </a:lnTo>
                <a:lnTo>
                  <a:pt x="0" y="19385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94961" y="573862"/>
            <a:ext cx="628650" cy="194310"/>
          </a:xfrm>
          <a:custGeom>
            <a:avLst/>
            <a:gdLst/>
            <a:ahLst/>
            <a:cxnLst/>
            <a:rect l="l" t="t" r="r" b="b"/>
            <a:pathLst>
              <a:path w="628650" h="194309">
                <a:moveTo>
                  <a:pt x="0" y="193852"/>
                </a:moveTo>
                <a:lnTo>
                  <a:pt x="628650" y="193852"/>
                </a:lnTo>
                <a:lnTo>
                  <a:pt x="628650" y="0"/>
                </a:lnTo>
                <a:lnTo>
                  <a:pt x="0" y="0"/>
                </a:lnTo>
                <a:lnTo>
                  <a:pt x="0" y="19385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23611" y="573862"/>
            <a:ext cx="707390" cy="194310"/>
          </a:xfrm>
          <a:custGeom>
            <a:avLst/>
            <a:gdLst/>
            <a:ahLst/>
            <a:cxnLst/>
            <a:rect l="l" t="t" r="r" b="b"/>
            <a:pathLst>
              <a:path w="707389" h="194309">
                <a:moveTo>
                  <a:pt x="0" y="193852"/>
                </a:moveTo>
                <a:lnTo>
                  <a:pt x="707389" y="193852"/>
                </a:lnTo>
                <a:lnTo>
                  <a:pt x="707389" y="0"/>
                </a:lnTo>
                <a:lnTo>
                  <a:pt x="0" y="0"/>
                </a:lnTo>
                <a:lnTo>
                  <a:pt x="0" y="19385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31002" y="573862"/>
            <a:ext cx="839469" cy="194310"/>
          </a:xfrm>
          <a:custGeom>
            <a:avLst/>
            <a:gdLst/>
            <a:ahLst/>
            <a:cxnLst/>
            <a:rect l="l" t="t" r="r" b="b"/>
            <a:pathLst>
              <a:path w="839470" h="194309">
                <a:moveTo>
                  <a:pt x="0" y="193852"/>
                </a:moveTo>
                <a:lnTo>
                  <a:pt x="839470" y="193852"/>
                </a:lnTo>
                <a:lnTo>
                  <a:pt x="839470" y="0"/>
                </a:lnTo>
                <a:lnTo>
                  <a:pt x="0" y="0"/>
                </a:lnTo>
                <a:lnTo>
                  <a:pt x="0" y="19385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570471" y="573862"/>
            <a:ext cx="702945" cy="194310"/>
          </a:xfrm>
          <a:custGeom>
            <a:avLst/>
            <a:gdLst/>
            <a:ahLst/>
            <a:cxnLst/>
            <a:rect l="l" t="t" r="r" b="b"/>
            <a:pathLst>
              <a:path w="702945" h="194309">
                <a:moveTo>
                  <a:pt x="0" y="193852"/>
                </a:moveTo>
                <a:lnTo>
                  <a:pt x="702945" y="193852"/>
                </a:lnTo>
                <a:lnTo>
                  <a:pt x="702945" y="0"/>
                </a:lnTo>
                <a:lnTo>
                  <a:pt x="0" y="0"/>
                </a:lnTo>
                <a:lnTo>
                  <a:pt x="0" y="19385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273417" y="573862"/>
            <a:ext cx="494665" cy="194310"/>
          </a:xfrm>
          <a:custGeom>
            <a:avLst/>
            <a:gdLst/>
            <a:ahLst/>
            <a:cxnLst/>
            <a:rect l="l" t="t" r="r" b="b"/>
            <a:pathLst>
              <a:path w="494665" h="194309">
                <a:moveTo>
                  <a:pt x="0" y="193852"/>
                </a:moveTo>
                <a:lnTo>
                  <a:pt x="494665" y="193852"/>
                </a:lnTo>
                <a:lnTo>
                  <a:pt x="494665" y="0"/>
                </a:lnTo>
                <a:lnTo>
                  <a:pt x="0" y="0"/>
                </a:lnTo>
                <a:lnTo>
                  <a:pt x="0" y="19385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56728" y="767803"/>
            <a:ext cx="2256790" cy="230504"/>
          </a:xfrm>
          <a:custGeom>
            <a:avLst/>
            <a:gdLst/>
            <a:ahLst/>
            <a:cxnLst/>
            <a:rect l="l" t="t" r="r" b="b"/>
            <a:pathLst>
              <a:path w="2256790" h="230505">
                <a:moveTo>
                  <a:pt x="0" y="230289"/>
                </a:moveTo>
                <a:lnTo>
                  <a:pt x="2256790" y="230289"/>
                </a:lnTo>
                <a:lnTo>
                  <a:pt x="2256790" y="0"/>
                </a:lnTo>
                <a:lnTo>
                  <a:pt x="0" y="0"/>
                </a:lnTo>
                <a:lnTo>
                  <a:pt x="0" y="23028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13557" y="767803"/>
            <a:ext cx="1081405" cy="230504"/>
          </a:xfrm>
          <a:custGeom>
            <a:avLst/>
            <a:gdLst/>
            <a:ahLst/>
            <a:cxnLst/>
            <a:rect l="l" t="t" r="r" b="b"/>
            <a:pathLst>
              <a:path w="1081404" h="230505">
                <a:moveTo>
                  <a:pt x="0" y="230289"/>
                </a:moveTo>
                <a:lnTo>
                  <a:pt x="1081405" y="230289"/>
                </a:lnTo>
                <a:lnTo>
                  <a:pt x="1081405" y="0"/>
                </a:lnTo>
                <a:lnTo>
                  <a:pt x="0" y="0"/>
                </a:lnTo>
                <a:lnTo>
                  <a:pt x="0" y="23028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94961" y="767803"/>
            <a:ext cx="628650" cy="230504"/>
          </a:xfrm>
          <a:custGeom>
            <a:avLst/>
            <a:gdLst/>
            <a:ahLst/>
            <a:cxnLst/>
            <a:rect l="l" t="t" r="r" b="b"/>
            <a:pathLst>
              <a:path w="628650" h="230505">
                <a:moveTo>
                  <a:pt x="0" y="230289"/>
                </a:moveTo>
                <a:lnTo>
                  <a:pt x="628650" y="230289"/>
                </a:lnTo>
                <a:lnTo>
                  <a:pt x="628650" y="0"/>
                </a:lnTo>
                <a:lnTo>
                  <a:pt x="0" y="0"/>
                </a:lnTo>
                <a:lnTo>
                  <a:pt x="0" y="23028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023611" y="767803"/>
            <a:ext cx="707390" cy="230504"/>
          </a:xfrm>
          <a:custGeom>
            <a:avLst/>
            <a:gdLst/>
            <a:ahLst/>
            <a:cxnLst/>
            <a:rect l="l" t="t" r="r" b="b"/>
            <a:pathLst>
              <a:path w="707389" h="230505">
                <a:moveTo>
                  <a:pt x="0" y="230289"/>
                </a:moveTo>
                <a:lnTo>
                  <a:pt x="707389" y="230289"/>
                </a:lnTo>
                <a:lnTo>
                  <a:pt x="707389" y="0"/>
                </a:lnTo>
                <a:lnTo>
                  <a:pt x="0" y="0"/>
                </a:lnTo>
                <a:lnTo>
                  <a:pt x="0" y="23028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731002" y="767803"/>
            <a:ext cx="839469" cy="230504"/>
          </a:xfrm>
          <a:custGeom>
            <a:avLst/>
            <a:gdLst/>
            <a:ahLst/>
            <a:cxnLst/>
            <a:rect l="l" t="t" r="r" b="b"/>
            <a:pathLst>
              <a:path w="839470" h="230505">
                <a:moveTo>
                  <a:pt x="0" y="230289"/>
                </a:moveTo>
                <a:lnTo>
                  <a:pt x="839470" y="230289"/>
                </a:lnTo>
                <a:lnTo>
                  <a:pt x="839470" y="0"/>
                </a:lnTo>
                <a:lnTo>
                  <a:pt x="0" y="0"/>
                </a:lnTo>
                <a:lnTo>
                  <a:pt x="0" y="23028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570471" y="767803"/>
            <a:ext cx="702945" cy="230504"/>
          </a:xfrm>
          <a:custGeom>
            <a:avLst/>
            <a:gdLst/>
            <a:ahLst/>
            <a:cxnLst/>
            <a:rect l="l" t="t" r="r" b="b"/>
            <a:pathLst>
              <a:path w="702945" h="230505">
                <a:moveTo>
                  <a:pt x="0" y="230289"/>
                </a:moveTo>
                <a:lnTo>
                  <a:pt x="702945" y="230289"/>
                </a:lnTo>
                <a:lnTo>
                  <a:pt x="702945" y="0"/>
                </a:lnTo>
                <a:lnTo>
                  <a:pt x="0" y="0"/>
                </a:lnTo>
                <a:lnTo>
                  <a:pt x="0" y="23028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273417" y="767803"/>
            <a:ext cx="494665" cy="230504"/>
          </a:xfrm>
          <a:custGeom>
            <a:avLst/>
            <a:gdLst/>
            <a:ahLst/>
            <a:cxnLst/>
            <a:rect l="l" t="t" r="r" b="b"/>
            <a:pathLst>
              <a:path w="494665" h="230505">
                <a:moveTo>
                  <a:pt x="0" y="230289"/>
                </a:moveTo>
                <a:lnTo>
                  <a:pt x="494665" y="230289"/>
                </a:lnTo>
                <a:lnTo>
                  <a:pt x="494665" y="0"/>
                </a:lnTo>
                <a:lnTo>
                  <a:pt x="0" y="0"/>
                </a:lnTo>
                <a:lnTo>
                  <a:pt x="0" y="23028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56728" y="998004"/>
            <a:ext cx="2256790" cy="198120"/>
          </a:xfrm>
          <a:custGeom>
            <a:avLst/>
            <a:gdLst/>
            <a:ahLst/>
            <a:cxnLst/>
            <a:rect l="l" t="t" r="r" b="b"/>
            <a:pathLst>
              <a:path w="2256790" h="198119">
                <a:moveTo>
                  <a:pt x="0" y="197700"/>
                </a:moveTo>
                <a:lnTo>
                  <a:pt x="2256790" y="197700"/>
                </a:lnTo>
                <a:lnTo>
                  <a:pt x="2256790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3557" y="998004"/>
            <a:ext cx="1081405" cy="198120"/>
          </a:xfrm>
          <a:custGeom>
            <a:avLst/>
            <a:gdLst/>
            <a:ahLst/>
            <a:cxnLst/>
            <a:rect l="l" t="t" r="r" b="b"/>
            <a:pathLst>
              <a:path w="1081404" h="198119">
                <a:moveTo>
                  <a:pt x="0" y="197700"/>
                </a:moveTo>
                <a:lnTo>
                  <a:pt x="1081405" y="197700"/>
                </a:lnTo>
                <a:lnTo>
                  <a:pt x="1081405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94961" y="998004"/>
            <a:ext cx="628650" cy="198120"/>
          </a:xfrm>
          <a:custGeom>
            <a:avLst/>
            <a:gdLst/>
            <a:ahLst/>
            <a:cxnLst/>
            <a:rect l="l" t="t" r="r" b="b"/>
            <a:pathLst>
              <a:path w="628650" h="198119">
                <a:moveTo>
                  <a:pt x="0" y="197700"/>
                </a:moveTo>
                <a:lnTo>
                  <a:pt x="628650" y="197700"/>
                </a:lnTo>
                <a:lnTo>
                  <a:pt x="628650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023611" y="998004"/>
            <a:ext cx="707390" cy="198120"/>
          </a:xfrm>
          <a:custGeom>
            <a:avLst/>
            <a:gdLst/>
            <a:ahLst/>
            <a:cxnLst/>
            <a:rect l="l" t="t" r="r" b="b"/>
            <a:pathLst>
              <a:path w="707389" h="198119">
                <a:moveTo>
                  <a:pt x="0" y="197700"/>
                </a:moveTo>
                <a:lnTo>
                  <a:pt x="707389" y="197700"/>
                </a:lnTo>
                <a:lnTo>
                  <a:pt x="707389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731002" y="998004"/>
            <a:ext cx="839469" cy="198120"/>
          </a:xfrm>
          <a:custGeom>
            <a:avLst/>
            <a:gdLst/>
            <a:ahLst/>
            <a:cxnLst/>
            <a:rect l="l" t="t" r="r" b="b"/>
            <a:pathLst>
              <a:path w="839470" h="198119">
                <a:moveTo>
                  <a:pt x="0" y="197700"/>
                </a:moveTo>
                <a:lnTo>
                  <a:pt x="839470" y="197700"/>
                </a:lnTo>
                <a:lnTo>
                  <a:pt x="839470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570471" y="998004"/>
            <a:ext cx="702945" cy="198120"/>
          </a:xfrm>
          <a:custGeom>
            <a:avLst/>
            <a:gdLst/>
            <a:ahLst/>
            <a:cxnLst/>
            <a:rect l="l" t="t" r="r" b="b"/>
            <a:pathLst>
              <a:path w="702945" h="198119">
                <a:moveTo>
                  <a:pt x="0" y="197700"/>
                </a:moveTo>
                <a:lnTo>
                  <a:pt x="702945" y="197700"/>
                </a:lnTo>
                <a:lnTo>
                  <a:pt x="702945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273417" y="998004"/>
            <a:ext cx="494665" cy="198120"/>
          </a:xfrm>
          <a:custGeom>
            <a:avLst/>
            <a:gdLst/>
            <a:ahLst/>
            <a:cxnLst/>
            <a:rect l="l" t="t" r="r" b="b"/>
            <a:pathLst>
              <a:path w="494665" h="198119">
                <a:moveTo>
                  <a:pt x="0" y="197700"/>
                </a:moveTo>
                <a:lnTo>
                  <a:pt x="494665" y="197700"/>
                </a:lnTo>
                <a:lnTo>
                  <a:pt x="494665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56728" y="1195679"/>
            <a:ext cx="2256790" cy="230504"/>
          </a:xfrm>
          <a:custGeom>
            <a:avLst/>
            <a:gdLst/>
            <a:ahLst/>
            <a:cxnLst/>
            <a:rect l="l" t="t" r="r" b="b"/>
            <a:pathLst>
              <a:path w="2256790" h="230505">
                <a:moveTo>
                  <a:pt x="0" y="230403"/>
                </a:moveTo>
                <a:lnTo>
                  <a:pt x="2256790" y="230403"/>
                </a:lnTo>
                <a:lnTo>
                  <a:pt x="2256790" y="0"/>
                </a:lnTo>
                <a:lnTo>
                  <a:pt x="0" y="0"/>
                </a:lnTo>
                <a:lnTo>
                  <a:pt x="0" y="23040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3557" y="1195679"/>
            <a:ext cx="1081405" cy="230504"/>
          </a:xfrm>
          <a:custGeom>
            <a:avLst/>
            <a:gdLst/>
            <a:ahLst/>
            <a:cxnLst/>
            <a:rect l="l" t="t" r="r" b="b"/>
            <a:pathLst>
              <a:path w="1081404" h="230505">
                <a:moveTo>
                  <a:pt x="0" y="230403"/>
                </a:moveTo>
                <a:lnTo>
                  <a:pt x="1081405" y="230403"/>
                </a:lnTo>
                <a:lnTo>
                  <a:pt x="1081405" y="0"/>
                </a:lnTo>
                <a:lnTo>
                  <a:pt x="0" y="0"/>
                </a:lnTo>
                <a:lnTo>
                  <a:pt x="0" y="23040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394961" y="1195679"/>
            <a:ext cx="628650" cy="230504"/>
          </a:xfrm>
          <a:custGeom>
            <a:avLst/>
            <a:gdLst/>
            <a:ahLst/>
            <a:cxnLst/>
            <a:rect l="l" t="t" r="r" b="b"/>
            <a:pathLst>
              <a:path w="628650" h="230505">
                <a:moveTo>
                  <a:pt x="0" y="230403"/>
                </a:moveTo>
                <a:lnTo>
                  <a:pt x="628650" y="230403"/>
                </a:lnTo>
                <a:lnTo>
                  <a:pt x="628650" y="0"/>
                </a:lnTo>
                <a:lnTo>
                  <a:pt x="0" y="0"/>
                </a:lnTo>
                <a:lnTo>
                  <a:pt x="0" y="23040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023611" y="1195679"/>
            <a:ext cx="707390" cy="230504"/>
          </a:xfrm>
          <a:custGeom>
            <a:avLst/>
            <a:gdLst/>
            <a:ahLst/>
            <a:cxnLst/>
            <a:rect l="l" t="t" r="r" b="b"/>
            <a:pathLst>
              <a:path w="707389" h="230505">
                <a:moveTo>
                  <a:pt x="0" y="230403"/>
                </a:moveTo>
                <a:lnTo>
                  <a:pt x="707389" y="230403"/>
                </a:lnTo>
                <a:lnTo>
                  <a:pt x="707389" y="0"/>
                </a:lnTo>
                <a:lnTo>
                  <a:pt x="0" y="0"/>
                </a:lnTo>
                <a:lnTo>
                  <a:pt x="0" y="23040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731002" y="1195679"/>
            <a:ext cx="839469" cy="230504"/>
          </a:xfrm>
          <a:custGeom>
            <a:avLst/>
            <a:gdLst/>
            <a:ahLst/>
            <a:cxnLst/>
            <a:rect l="l" t="t" r="r" b="b"/>
            <a:pathLst>
              <a:path w="839470" h="230505">
                <a:moveTo>
                  <a:pt x="0" y="230403"/>
                </a:moveTo>
                <a:lnTo>
                  <a:pt x="839470" y="230403"/>
                </a:lnTo>
                <a:lnTo>
                  <a:pt x="839470" y="0"/>
                </a:lnTo>
                <a:lnTo>
                  <a:pt x="0" y="0"/>
                </a:lnTo>
                <a:lnTo>
                  <a:pt x="0" y="23040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570471" y="1195679"/>
            <a:ext cx="702945" cy="230504"/>
          </a:xfrm>
          <a:custGeom>
            <a:avLst/>
            <a:gdLst/>
            <a:ahLst/>
            <a:cxnLst/>
            <a:rect l="l" t="t" r="r" b="b"/>
            <a:pathLst>
              <a:path w="702945" h="230505">
                <a:moveTo>
                  <a:pt x="0" y="230403"/>
                </a:moveTo>
                <a:lnTo>
                  <a:pt x="702945" y="230403"/>
                </a:lnTo>
                <a:lnTo>
                  <a:pt x="702945" y="0"/>
                </a:lnTo>
                <a:lnTo>
                  <a:pt x="0" y="0"/>
                </a:lnTo>
                <a:lnTo>
                  <a:pt x="0" y="23040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273417" y="1195679"/>
            <a:ext cx="494665" cy="230504"/>
          </a:xfrm>
          <a:custGeom>
            <a:avLst/>
            <a:gdLst/>
            <a:ahLst/>
            <a:cxnLst/>
            <a:rect l="l" t="t" r="r" b="b"/>
            <a:pathLst>
              <a:path w="494665" h="230505">
                <a:moveTo>
                  <a:pt x="0" y="230403"/>
                </a:moveTo>
                <a:lnTo>
                  <a:pt x="494665" y="230403"/>
                </a:lnTo>
                <a:lnTo>
                  <a:pt x="494665" y="0"/>
                </a:lnTo>
                <a:lnTo>
                  <a:pt x="0" y="0"/>
                </a:lnTo>
                <a:lnTo>
                  <a:pt x="0" y="23040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056728" y="1426171"/>
            <a:ext cx="2256790" cy="230504"/>
          </a:xfrm>
          <a:custGeom>
            <a:avLst/>
            <a:gdLst/>
            <a:ahLst/>
            <a:cxnLst/>
            <a:rect l="l" t="t" r="r" b="b"/>
            <a:pathLst>
              <a:path w="2256790" h="230505">
                <a:moveTo>
                  <a:pt x="0" y="230289"/>
                </a:moveTo>
                <a:lnTo>
                  <a:pt x="2256790" y="230289"/>
                </a:lnTo>
                <a:lnTo>
                  <a:pt x="2256790" y="0"/>
                </a:lnTo>
                <a:lnTo>
                  <a:pt x="0" y="0"/>
                </a:lnTo>
                <a:lnTo>
                  <a:pt x="0" y="23028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313557" y="1426171"/>
            <a:ext cx="1081405" cy="230504"/>
          </a:xfrm>
          <a:custGeom>
            <a:avLst/>
            <a:gdLst/>
            <a:ahLst/>
            <a:cxnLst/>
            <a:rect l="l" t="t" r="r" b="b"/>
            <a:pathLst>
              <a:path w="1081404" h="230505">
                <a:moveTo>
                  <a:pt x="0" y="230289"/>
                </a:moveTo>
                <a:lnTo>
                  <a:pt x="1081405" y="230289"/>
                </a:lnTo>
                <a:lnTo>
                  <a:pt x="1081405" y="0"/>
                </a:lnTo>
                <a:lnTo>
                  <a:pt x="0" y="0"/>
                </a:lnTo>
                <a:lnTo>
                  <a:pt x="0" y="23028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394961" y="1426171"/>
            <a:ext cx="628650" cy="230504"/>
          </a:xfrm>
          <a:custGeom>
            <a:avLst/>
            <a:gdLst/>
            <a:ahLst/>
            <a:cxnLst/>
            <a:rect l="l" t="t" r="r" b="b"/>
            <a:pathLst>
              <a:path w="628650" h="230505">
                <a:moveTo>
                  <a:pt x="0" y="230289"/>
                </a:moveTo>
                <a:lnTo>
                  <a:pt x="628650" y="230289"/>
                </a:lnTo>
                <a:lnTo>
                  <a:pt x="628650" y="0"/>
                </a:lnTo>
                <a:lnTo>
                  <a:pt x="0" y="0"/>
                </a:lnTo>
                <a:lnTo>
                  <a:pt x="0" y="23028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023611" y="1426171"/>
            <a:ext cx="707390" cy="230504"/>
          </a:xfrm>
          <a:custGeom>
            <a:avLst/>
            <a:gdLst/>
            <a:ahLst/>
            <a:cxnLst/>
            <a:rect l="l" t="t" r="r" b="b"/>
            <a:pathLst>
              <a:path w="707389" h="230505">
                <a:moveTo>
                  <a:pt x="0" y="230289"/>
                </a:moveTo>
                <a:lnTo>
                  <a:pt x="707389" y="230289"/>
                </a:lnTo>
                <a:lnTo>
                  <a:pt x="707389" y="0"/>
                </a:lnTo>
                <a:lnTo>
                  <a:pt x="0" y="0"/>
                </a:lnTo>
                <a:lnTo>
                  <a:pt x="0" y="23028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731002" y="1426171"/>
            <a:ext cx="839469" cy="230504"/>
          </a:xfrm>
          <a:custGeom>
            <a:avLst/>
            <a:gdLst/>
            <a:ahLst/>
            <a:cxnLst/>
            <a:rect l="l" t="t" r="r" b="b"/>
            <a:pathLst>
              <a:path w="839470" h="230505">
                <a:moveTo>
                  <a:pt x="0" y="230289"/>
                </a:moveTo>
                <a:lnTo>
                  <a:pt x="839470" y="230289"/>
                </a:lnTo>
                <a:lnTo>
                  <a:pt x="839470" y="0"/>
                </a:lnTo>
                <a:lnTo>
                  <a:pt x="0" y="0"/>
                </a:lnTo>
                <a:lnTo>
                  <a:pt x="0" y="23028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570471" y="1426171"/>
            <a:ext cx="702945" cy="230504"/>
          </a:xfrm>
          <a:custGeom>
            <a:avLst/>
            <a:gdLst/>
            <a:ahLst/>
            <a:cxnLst/>
            <a:rect l="l" t="t" r="r" b="b"/>
            <a:pathLst>
              <a:path w="702945" h="230505">
                <a:moveTo>
                  <a:pt x="0" y="230289"/>
                </a:moveTo>
                <a:lnTo>
                  <a:pt x="702945" y="230289"/>
                </a:lnTo>
                <a:lnTo>
                  <a:pt x="702945" y="0"/>
                </a:lnTo>
                <a:lnTo>
                  <a:pt x="0" y="0"/>
                </a:lnTo>
                <a:lnTo>
                  <a:pt x="0" y="23028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273417" y="1426171"/>
            <a:ext cx="494665" cy="230504"/>
          </a:xfrm>
          <a:custGeom>
            <a:avLst/>
            <a:gdLst/>
            <a:ahLst/>
            <a:cxnLst/>
            <a:rect l="l" t="t" r="r" b="b"/>
            <a:pathLst>
              <a:path w="494665" h="230505">
                <a:moveTo>
                  <a:pt x="0" y="230289"/>
                </a:moveTo>
                <a:lnTo>
                  <a:pt x="494665" y="230289"/>
                </a:lnTo>
                <a:lnTo>
                  <a:pt x="494665" y="0"/>
                </a:lnTo>
                <a:lnTo>
                  <a:pt x="0" y="0"/>
                </a:lnTo>
                <a:lnTo>
                  <a:pt x="0" y="23028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056728" y="1656359"/>
            <a:ext cx="2256790" cy="198120"/>
          </a:xfrm>
          <a:custGeom>
            <a:avLst/>
            <a:gdLst/>
            <a:ahLst/>
            <a:cxnLst/>
            <a:rect l="l" t="t" r="r" b="b"/>
            <a:pathLst>
              <a:path w="2256790" h="198119">
                <a:moveTo>
                  <a:pt x="0" y="197586"/>
                </a:moveTo>
                <a:lnTo>
                  <a:pt x="2256790" y="197586"/>
                </a:lnTo>
                <a:lnTo>
                  <a:pt x="225679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313557" y="1656359"/>
            <a:ext cx="1081405" cy="198120"/>
          </a:xfrm>
          <a:custGeom>
            <a:avLst/>
            <a:gdLst/>
            <a:ahLst/>
            <a:cxnLst/>
            <a:rect l="l" t="t" r="r" b="b"/>
            <a:pathLst>
              <a:path w="1081404" h="198119">
                <a:moveTo>
                  <a:pt x="0" y="197586"/>
                </a:moveTo>
                <a:lnTo>
                  <a:pt x="1081405" y="197586"/>
                </a:lnTo>
                <a:lnTo>
                  <a:pt x="108140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394961" y="1656359"/>
            <a:ext cx="628650" cy="198120"/>
          </a:xfrm>
          <a:custGeom>
            <a:avLst/>
            <a:gdLst/>
            <a:ahLst/>
            <a:cxnLst/>
            <a:rect l="l" t="t" r="r" b="b"/>
            <a:pathLst>
              <a:path w="628650" h="198119">
                <a:moveTo>
                  <a:pt x="0" y="197586"/>
                </a:moveTo>
                <a:lnTo>
                  <a:pt x="628650" y="197586"/>
                </a:lnTo>
                <a:lnTo>
                  <a:pt x="62865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023611" y="1656359"/>
            <a:ext cx="707390" cy="198120"/>
          </a:xfrm>
          <a:custGeom>
            <a:avLst/>
            <a:gdLst/>
            <a:ahLst/>
            <a:cxnLst/>
            <a:rect l="l" t="t" r="r" b="b"/>
            <a:pathLst>
              <a:path w="707389" h="198119">
                <a:moveTo>
                  <a:pt x="0" y="197586"/>
                </a:moveTo>
                <a:lnTo>
                  <a:pt x="707389" y="197586"/>
                </a:lnTo>
                <a:lnTo>
                  <a:pt x="707389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731002" y="1656359"/>
            <a:ext cx="839469" cy="198120"/>
          </a:xfrm>
          <a:custGeom>
            <a:avLst/>
            <a:gdLst/>
            <a:ahLst/>
            <a:cxnLst/>
            <a:rect l="l" t="t" r="r" b="b"/>
            <a:pathLst>
              <a:path w="839470" h="198119">
                <a:moveTo>
                  <a:pt x="0" y="197586"/>
                </a:moveTo>
                <a:lnTo>
                  <a:pt x="839470" y="197586"/>
                </a:lnTo>
                <a:lnTo>
                  <a:pt x="83947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570471" y="1656359"/>
            <a:ext cx="702945" cy="198120"/>
          </a:xfrm>
          <a:custGeom>
            <a:avLst/>
            <a:gdLst/>
            <a:ahLst/>
            <a:cxnLst/>
            <a:rect l="l" t="t" r="r" b="b"/>
            <a:pathLst>
              <a:path w="702945" h="198119">
                <a:moveTo>
                  <a:pt x="0" y="197586"/>
                </a:moveTo>
                <a:lnTo>
                  <a:pt x="702945" y="197586"/>
                </a:lnTo>
                <a:lnTo>
                  <a:pt x="70294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273417" y="1656359"/>
            <a:ext cx="494665" cy="198120"/>
          </a:xfrm>
          <a:custGeom>
            <a:avLst/>
            <a:gdLst/>
            <a:ahLst/>
            <a:cxnLst/>
            <a:rect l="l" t="t" r="r" b="b"/>
            <a:pathLst>
              <a:path w="494665" h="198119">
                <a:moveTo>
                  <a:pt x="0" y="197586"/>
                </a:moveTo>
                <a:lnTo>
                  <a:pt x="494665" y="197586"/>
                </a:lnTo>
                <a:lnTo>
                  <a:pt x="49466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056728" y="1853971"/>
            <a:ext cx="2256790" cy="198120"/>
          </a:xfrm>
          <a:custGeom>
            <a:avLst/>
            <a:gdLst/>
            <a:ahLst/>
            <a:cxnLst/>
            <a:rect l="l" t="t" r="r" b="b"/>
            <a:pathLst>
              <a:path w="2256790" h="198119">
                <a:moveTo>
                  <a:pt x="0" y="197586"/>
                </a:moveTo>
                <a:lnTo>
                  <a:pt x="2256790" y="197586"/>
                </a:lnTo>
                <a:lnTo>
                  <a:pt x="225679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313557" y="1853971"/>
            <a:ext cx="1081405" cy="198120"/>
          </a:xfrm>
          <a:custGeom>
            <a:avLst/>
            <a:gdLst/>
            <a:ahLst/>
            <a:cxnLst/>
            <a:rect l="l" t="t" r="r" b="b"/>
            <a:pathLst>
              <a:path w="1081404" h="198119">
                <a:moveTo>
                  <a:pt x="0" y="197586"/>
                </a:moveTo>
                <a:lnTo>
                  <a:pt x="1081405" y="197586"/>
                </a:lnTo>
                <a:lnTo>
                  <a:pt x="108140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394961" y="1853971"/>
            <a:ext cx="628650" cy="198120"/>
          </a:xfrm>
          <a:custGeom>
            <a:avLst/>
            <a:gdLst/>
            <a:ahLst/>
            <a:cxnLst/>
            <a:rect l="l" t="t" r="r" b="b"/>
            <a:pathLst>
              <a:path w="628650" h="198119">
                <a:moveTo>
                  <a:pt x="0" y="197586"/>
                </a:moveTo>
                <a:lnTo>
                  <a:pt x="628650" y="197586"/>
                </a:lnTo>
                <a:lnTo>
                  <a:pt x="62865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023611" y="1853971"/>
            <a:ext cx="707390" cy="198120"/>
          </a:xfrm>
          <a:custGeom>
            <a:avLst/>
            <a:gdLst/>
            <a:ahLst/>
            <a:cxnLst/>
            <a:rect l="l" t="t" r="r" b="b"/>
            <a:pathLst>
              <a:path w="707389" h="198119">
                <a:moveTo>
                  <a:pt x="0" y="197586"/>
                </a:moveTo>
                <a:lnTo>
                  <a:pt x="707389" y="197586"/>
                </a:lnTo>
                <a:lnTo>
                  <a:pt x="707389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731002" y="1853971"/>
            <a:ext cx="839469" cy="198120"/>
          </a:xfrm>
          <a:custGeom>
            <a:avLst/>
            <a:gdLst/>
            <a:ahLst/>
            <a:cxnLst/>
            <a:rect l="l" t="t" r="r" b="b"/>
            <a:pathLst>
              <a:path w="839470" h="198119">
                <a:moveTo>
                  <a:pt x="0" y="197586"/>
                </a:moveTo>
                <a:lnTo>
                  <a:pt x="839470" y="197586"/>
                </a:lnTo>
                <a:lnTo>
                  <a:pt x="83947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570471" y="1853971"/>
            <a:ext cx="702945" cy="198120"/>
          </a:xfrm>
          <a:custGeom>
            <a:avLst/>
            <a:gdLst/>
            <a:ahLst/>
            <a:cxnLst/>
            <a:rect l="l" t="t" r="r" b="b"/>
            <a:pathLst>
              <a:path w="702945" h="198119">
                <a:moveTo>
                  <a:pt x="0" y="197586"/>
                </a:moveTo>
                <a:lnTo>
                  <a:pt x="702945" y="197586"/>
                </a:lnTo>
                <a:lnTo>
                  <a:pt x="70294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7273417" y="1853971"/>
            <a:ext cx="494665" cy="198120"/>
          </a:xfrm>
          <a:custGeom>
            <a:avLst/>
            <a:gdLst/>
            <a:ahLst/>
            <a:cxnLst/>
            <a:rect l="l" t="t" r="r" b="b"/>
            <a:pathLst>
              <a:path w="494665" h="198119">
                <a:moveTo>
                  <a:pt x="0" y="197586"/>
                </a:moveTo>
                <a:lnTo>
                  <a:pt x="494665" y="197586"/>
                </a:lnTo>
                <a:lnTo>
                  <a:pt x="49466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056728" y="2051583"/>
            <a:ext cx="2256790" cy="198120"/>
          </a:xfrm>
          <a:custGeom>
            <a:avLst/>
            <a:gdLst/>
            <a:ahLst/>
            <a:cxnLst/>
            <a:rect l="l" t="t" r="r" b="b"/>
            <a:pathLst>
              <a:path w="2256790" h="198119">
                <a:moveTo>
                  <a:pt x="0" y="197586"/>
                </a:moveTo>
                <a:lnTo>
                  <a:pt x="2256790" y="197586"/>
                </a:lnTo>
                <a:lnTo>
                  <a:pt x="225679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313557" y="2051583"/>
            <a:ext cx="1081405" cy="198120"/>
          </a:xfrm>
          <a:custGeom>
            <a:avLst/>
            <a:gdLst/>
            <a:ahLst/>
            <a:cxnLst/>
            <a:rect l="l" t="t" r="r" b="b"/>
            <a:pathLst>
              <a:path w="1081404" h="198119">
                <a:moveTo>
                  <a:pt x="0" y="197586"/>
                </a:moveTo>
                <a:lnTo>
                  <a:pt x="1081405" y="197586"/>
                </a:lnTo>
                <a:lnTo>
                  <a:pt x="108140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394961" y="2051583"/>
            <a:ext cx="628650" cy="198120"/>
          </a:xfrm>
          <a:custGeom>
            <a:avLst/>
            <a:gdLst/>
            <a:ahLst/>
            <a:cxnLst/>
            <a:rect l="l" t="t" r="r" b="b"/>
            <a:pathLst>
              <a:path w="628650" h="198119">
                <a:moveTo>
                  <a:pt x="0" y="197586"/>
                </a:moveTo>
                <a:lnTo>
                  <a:pt x="628650" y="197586"/>
                </a:lnTo>
                <a:lnTo>
                  <a:pt x="62865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023611" y="2051583"/>
            <a:ext cx="707390" cy="198120"/>
          </a:xfrm>
          <a:custGeom>
            <a:avLst/>
            <a:gdLst/>
            <a:ahLst/>
            <a:cxnLst/>
            <a:rect l="l" t="t" r="r" b="b"/>
            <a:pathLst>
              <a:path w="707389" h="198119">
                <a:moveTo>
                  <a:pt x="0" y="197586"/>
                </a:moveTo>
                <a:lnTo>
                  <a:pt x="707389" y="197586"/>
                </a:lnTo>
                <a:lnTo>
                  <a:pt x="707389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731002" y="2051583"/>
            <a:ext cx="839469" cy="198120"/>
          </a:xfrm>
          <a:custGeom>
            <a:avLst/>
            <a:gdLst/>
            <a:ahLst/>
            <a:cxnLst/>
            <a:rect l="l" t="t" r="r" b="b"/>
            <a:pathLst>
              <a:path w="839470" h="198119">
                <a:moveTo>
                  <a:pt x="0" y="197586"/>
                </a:moveTo>
                <a:lnTo>
                  <a:pt x="839470" y="197586"/>
                </a:lnTo>
                <a:lnTo>
                  <a:pt x="83947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6570471" y="2051583"/>
            <a:ext cx="702945" cy="198120"/>
          </a:xfrm>
          <a:custGeom>
            <a:avLst/>
            <a:gdLst/>
            <a:ahLst/>
            <a:cxnLst/>
            <a:rect l="l" t="t" r="r" b="b"/>
            <a:pathLst>
              <a:path w="702945" h="198119">
                <a:moveTo>
                  <a:pt x="0" y="197586"/>
                </a:moveTo>
                <a:lnTo>
                  <a:pt x="702945" y="197586"/>
                </a:lnTo>
                <a:lnTo>
                  <a:pt x="70294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7273417" y="2051583"/>
            <a:ext cx="494665" cy="198120"/>
          </a:xfrm>
          <a:custGeom>
            <a:avLst/>
            <a:gdLst/>
            <a:ahLst/>
            <a:cxnLst/>
            <a:rect l="l" t="t" r="r" b="b"/>
            <a:pathLst>
              <a:path w="494665" h="198119">
                <a:moveTo>
                  <a:pt x="0" y="197586"/>
                </a:moveTo>
                <a:lnTo>
                  <a:pt x="494665" y="197586"/>
                </a:lnTo>
                <a:lnTo>
                  <a:pt x="49466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056728" y="2249195"/>
            <a:ext cx="2256790" cy="198120"/>
          </a:xfrm>
          <a:custGeom>
            <a:avLst/>
            <a:gdLst/>
            <a:ahLst/>
            <a:cxnLst/>
            <a:rect l="l" t="t" r="r" b="b"/>
            <a:pathLst>
              <a:path w="2256790" h="198119">
                <a:moveTo>
                  <a:pt x="0" y="197586"/>
                </a:moveTo>
                <a:lnTo>
                  <a:pt x="2256790" y="197586"/>
                </a:lnTo>
                <a:lnTo>
                  <a:pt x="225679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313557" y="2249195"/>
            <a:ext cx="1081405" cy="198120"/>
          </a:xfrm>
          <a:custGeom>
            <a:avLst/>
            <a:gdLst/>
            <a:ahLst/>
            <a:cxnLst/>
            <a:rect l="l" t="t" r="r" b="b"/>
            <a:pathLst>
              <a:path w="1081404" h="198119">
                <a:moveTo>
                  <a:pt x="0" y="197586"/>
                </a:moveTo>
                <a:lnTo>
                  <a:pt x="1081405" y="197586"/>
                </a:lnTo>
                <a:lnTo>
                  <a:pt x="108140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394961" y="2249195"/>
            <a:ext cx="628650" cy="198120"/>
          </a:xfrm>
          <a:custGeom>
            <a:avLst/>
            <a:gdLst/>
            <a:ahLst/>
            <a:cxnLst/>
            <a:rect l="l" t="t" r="r" b="b"/>
            <a:pathLst>
              <a:path w="628650" h="198119">
                <a:moveTo>
                  <a:pt x="0" y="197586"/>
                </a:moveTo>
                <a:lnTo>
                  <a:pt x="628650" y="197586"/>
                </a:lnTo>
                <a:lnTo>
                  <a:pt x="62865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023611" y="2249195"/>
            <a:ext cx="707390" cy="198120"/>
          </a:xfrm>
          <a:custGeom>
            <a:avLst/>
            <a:gdLst/>
            <a:ahLst/>
            <a:cxnLst/>
            <a:rect l="l" t="t" r="r" b="b"/>
            <a:pathLst>
              <a:path w="707389" h="198119">
                <a:moveTo>
                  <a:pt x="0" y="197586"/>
                </a:moveTo>
                <a:lnTo>
                  <a:pt x="707389" y="197586"/>
                </a:lnTo>
                <a:lnTo>
                  <a:pt x="707389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5731002" y="2249195"/>
            <a:ext cx="839469" cy="198120"/>
          </a:xfrm>
          <a:custGeom>
            <a:avLst/>
            <a:gdLst/>
            <a:ahLst/>
            <a:cxnLst/>
            <a:rect l="l" t="t" r="r" b="b"/>
            <a:pathLst>
              <a:path w="839470" h="198119">
                <a:moveTo>
                  <a:pt x="0" y="197586"/>
                </a:moveTo>
                <a:lnTo>
                  <a:pt x="839470" y="197586"/>
                </a:lnTo>
                <a:lnTo>
                  <a:pt x="83947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570471" y="2249195"/>
            <a:ext cx="702945" cy="198120"/>
          </a:xfrm>
          <a:custGeom>
            <a:avLst/>
            <a:gdLst/>
            <a:ahLst/>
            <a:cxnLst/>
            <a:rect l="l" t="t" r="r" b="b"/>
            <a:pathLst>
              <a:path w="702945" h="198119">
                <a:moveTo>
                  <a:pt x="0" y="197586"/>
                </a:moveTo>
                <a:lnTo>
                  <a:pt x="702945" y="197586"/>
                </a:lnTo>
                <a:lnTo>
                  <a:pt x="70294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7273417" y="2249195"/>
            <a:ext cx="494665" cy="198120"/>
          </a:xfrm>
          <a:custGeom>
            <a:avLst/>
            <a:gdLst/>
            <a:ahLst/>
            <a:cxnLst/>
            <a:rect l="l" t="t" r="r" b="b"/>
            <a:pathLst>
              <a:path w="494665" h="198119">
                <a:moveTo>
                  <a:pt x="0" y="197586"/>
                </a:moveTo>
                <a:lnTo>
                  <a:pt x="494665" y="197586"/>
                </a:lnTo>
                <a:lnTo>
                  <a:pt x="49466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056728" y="2446807"/>
            <a:ext cx="2256790" cy="198120"/>
          </a:xfrm>
          <a:custGeom>
            <a:avLst/>
            <a:gdLst/>
            <a:ahLst/>
            <a:cxnLst/>
            <a:rect l="l" t="t" r="r" b="b"/>
            <a:pathLst>
              <a:path w="2256790" h="198119">
                <a:moveTo>
                  <a:pt x="0" y="197586"/>
                </a:moveTo>
                <a:lnTo>
                  <a:pt x="2256790" y="197586"/>
                </a:lnTo>
                <a:lnTo>
                  <a:pt x="225679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313557" y="2446807"/>
            <a:ext cx="1081405" cy="198120"/>
          </a:xfrm>
          <a:custGeom>
            <a:avLst/>
            <a:gdLst/>
            <a:ahLst/>
            <a:cxnLst/>
            <a:rect l="l" t="t" r="r" b="b"/>
            <a:pathLst>
              <a:path w="1081404" h="198119">
                <a:moveTo>
                  <a:pt x="0" y="197586"/>
                </a:moveTo>
                <a:lnTo>
                  <a:pt x="1081405" y="197586"/>
                </a:lnTo>
                <a:lnTo>
                  <a:pt x="108140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394961" y="2446807"/>
            <a:ext cx="628650" cy="198120"/>
          </a:xfrm>
          <a:custGeom>
            <a:avLst/>
            <a:gdLst/>
            <a:ahLst/>
            <a:cxnLst/>
            <a:rect l="l" t="t" r="r" b="b"/>
            <a:pathLst>
              <a:path w="628650" h="198119">
                <a:moveTo>
                  <a:pt x="0" y="197586"/>
                </a:moveTo>
                <a:lnTo>
                  <a:pt x="628650" y="197586"/>
                </a:lnTo>
                <a:lnTo>
                  <a:pt x="62865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5023611" y="2446807"/>
            <a:ext cx="707390" cy="198120"/>
          </a:xfrm>
          <a:custGeom>
            <a:avLst/>
            <a:gdLst/>
            <a:ahLst/>
            <a:cxnLst/>
            <a:rect l="l" t="t" r="r" b="b"/>
            <a:pathLst>
              <a:path w="707389" h="198119">
                <a:moveTo>
                  <a:pt x="0" y="197586"/>
                </a:moveTo>
                <a:lnTo>
                  <a:pt x="707389" y="197586"/>
                </a:lnTo>
                <a:lnTo>
                  <a:pt x="707389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5731002" y="2446807"/>
            <a:ext cx="839469" cy="198120"/>
          </a:xfrm>
          <a:custGeom>
            <a:avLst/>
            <a:gdLst/>
            <a:ahLst/>
            <a:cxnLst/>
            <a:rect l="l" t="t" r="r" b="b"/>
            <a:pathLst>
              <a:path w="839470" h="198119">
                <a:moveTo>
                  <a:pt x="0" y="197586"/>
                </a:moveTo>
                <a:lnTo>
                  <a:pt x="839470" y="197586"/>
                </a:lnTo>
                <a:lnTo>
                  <a:pt x="83947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6570471" y="2446807"/>
            <a:ext cx="702945" cy="198120"/>
          </a:xfrm>
          <a:custGeom>
            <a:avLst/>
            <a:gdLst/>
            <a:ahLst/>
            <a:cxnLst/>
            <a:rect l="l" t="t" r="r" b="b"/>
            <a:pathLst>
              <a:path w="702945" h="198119">
                <a:moveTo>
                  <a:pt x="0" y="197586"/>
                </a:moveTo>
                <a:lnTo>
                  <a:pt x="702945" y="197586"/>
                </a:lnTo>
                <a:lnTo>
                  <a:pt x="70294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7273417" y="2446807"/>
            <a:ext cx="494665" cy="198120"/>
          </a:xfrm>
          <a:custGeom>
            <a:avLst/>
            <a:gdLst/>
            <a:ahLst/>
            <a:cxnLst/>
            <a:rect l="l" t="t" r="r" b="b"/>
            <a:pathLst>
              <a:path w="494665" h="198119">
                <a:moveTo>
                  <a:pt x="0" y="197586"/>
                </a:moveTo>
                <a:lnTo>
                  <a:pt x="494665" y="197586"/>
                </a:lnTo>
                <a:lnTo>
                  <a:pt x="49466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056728" y="2644305"/>
            <a:ext cx="2256790" cy="198120"/>
          </a:xfrm>
          <a:custGeom>
            <a:avLst/>
            <a:gdLst/>
            <a:ahLst/>
            <a:cxnLst/>
            <a:rect l="l" t="t" r="r" b="b"/>
            <a:pathLst>
              <a:path w="2256790" h="198119">
                <a:moveTo>
                  <a:pt x="0" y="197700"/>
                </a:moveTo>
                <a:lnTo>
                  <a:pt x="2256790" y="197700"/>
                </a:lnTo>
                <a:lnTo>
                  <a:pt x="2256790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3313557" y="2644305"/>
            <a:ext cx="1081405" cy="198120"/>
          </a:xfrm>
          <a:custGeom>
            <a:avLst/>
            <a:gdLst/>
            <a:ahLst/>
            <a:cxnLst/>
            <a:rect l="l" t="t" r="r" b="b"/>
            <a:pathLst>
              <a:path w="1081404" h="198119">
                <a:moveTo>
                  <a:pt x="0" y="197700"/>
                </a:moveTo>
                <a:lnTo>
                  <a:pt x="1081405" y="197700"/>
                </a:lnTo>
                <a:lnTo>
                  <a:pt x="1081405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394961" y="2644305"/>
            <a:ext cx="628650" cy="198120"/>
          </a:xfrm>
          <a:custGeom>
            <a:avLst/>
            <a:gdLst/>
            <a:ahLst/>
            <a:cxnLst/>
            <a:rect l="l" t="t" r="r" b="b"/>
            <a:pathLst>
              <a:path w="628650" h="198119">
                <a:moveTo>
                  <a:pt x="0" y="197700"/>
                </a:moveTo>
                <a:lnTo>
                  <a:pt x="628650" y="197700"/>
                </a:lnTo>
                <a:lnTo>
                  <a:pt x="628650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5023611" y="2644305"/>
            <a:ext cx="707390" cy="198120"/>
          </a:xfrm>
          <a:custGeom>
            <a:avLst/>
            <a:gdLst/>
            <a:ahLst/>
            <a:cxnLst/>
            <a:rect l="l" t="t" r="r" b="b"/>
            <a:pathLst>
              <a:path w="707389" h="198119">
                <a:moveTo>
                  <a:pt x="0" y="197700"/>
                </a:moveTo>
                <a:lnTo>
                  <a:pt x="707389" y="197700"/>
                </a:lnTo>
                <a:lnTo>
                  <a:pt x="707389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5731002" y="2644305"/>
            <a:ext cx="839469" cy="198120"/>
          </a:xfrm>
          <a:custGeom>
            <a:avLst/>
            <a:gdLst/>
            <a:ahLst/>
            <a:cxnLst/>
            <a:rect l="l" t="t" r="r" b="b"/>
            <a:pathLst>
              <a:path w="839470" h="198119">
                <a:moveTo>
                  <a:pt x="0" y="197700"/>
                </a:moveTo>
                <a:lnTo>
                  <a:pt x="839470" y="197700"/>
                </a:lnTo>
                <a:lnTo>
                  <a:pt x="839470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6570471" y="2644305"/>
            <a:ext cx="702945" cy="198120"/>
          </a:xfrm>
          <a:custGeom>
            <a:avLst/>
            <a:gdLst/>
            <a:ahLst/>
            <a:cxnLst/>
            <a:rect l="l" t="t" r="r" b="b"/>
            <a:pathLst>
              <a:path w="702945" h="198119">
                <a:moveTo>
                  <a:pt x="0" y="197700"/>
                </a:moveTo>
                <a:lnTo>
                  <a:pt x="702945" y="197700"/>
                </a:lnTo>
                <a:lnTo>
                  <a:pt x="702945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7273417" y="2644305"/>
            <a:ext cx="494665" cy="198120"/>
          </a:xfrm>
          <a:custGeom>
            <a:avLst/>
            <a:gdLst/>
            <a:ahLst/>
            <a:cxnLst/>
            <a:rect l="l" t="t" r="r" b="b"/>
            <a:pathLst>
              <a:path w="494665" h="198119">
                <a:moveTo>
                  <a:pt x="0" y="197700"/>
                </a:moveTo>
                <a:lnTo>
                  <a:pt x="494665" y="197700"/>
                </a:lnTo>
                <a:lnTo>
                  <a:pt x="494665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056728" y="2842044"/>
            <a:ext cx="2256790" cy="198120"/>
          </a:xfrm>
          <a:custGeom>
            <a:avLst/>
            <a:gdLst/>
            <a:ahLst/>
            <a:cxnLst/>
            <a:rect l="l" t="t" r="r" b="b"/>
            <a:pathLst>
              <a:path w="2256790" h="198119">
                <a:moveTo>
                  <a:pt x="0" y="197700"/>
                </a:moveTo>
                <a:lnTo>
                  <a:pt x="2256790" y="197700"/>
                </a:lnTo>
                <a:lnTo>
                  <a:pt x="2256790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3313557" y="2842044"/>
            <a:ext cx="1081405" cy="198120"/>
          </a:xfrm>
          <a:custGeom>
            <a:avLst/>
            <a:gdLst/>
            <a:ahLst/>
            <a:cxnLst/>
            <a:rect l="l" t="t" r="r" b="b"/>
            <a:pathLst>
              <a:path w="1081404" h="198119">
                <a:moveTo>
                  <a:pt x="0" y="197700"/>
                </a:moveTo>
                <a:lnTo>
                  <a:pt x="1081405" y="197700"/>
                </a:lnTo>
                <a:lnTo>
                  <a:pt x="1081405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4394961" y="2842044"/>
            <a:ext cx="628650" cy="198120"/>
          </a:xfrm>
          <a:custGeom>
            <a:avLst/>
            <a:gdLst/>
            <a:ahLst/>
            <a:cxnLst/>
            <a:rect l="l" t="t" r="r" b="b"/>
            <a:pathLst>
              <a:path w="628650" h="198119">
                <a:moveTo>
                  <a:pt x="0" y="197700"/>
                </a:moveTo>
                <a:lnTo>
                  <a:pt x="628650" y="197700"/>
                </a:lnTo>
                <a:lnTo>
                  <a:pt x="628650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5023611" y="2842044"/>
            <a:ext cx="707390" cy="198120"/>
          </a:xfrm>
          <a:custGeom>
            <a:avLst/>
            <a:gdLst/>
            <a:ahLst/>
            <a:cxnLst/>
            <a:rect l="l" t="t" r="r" b="b"/>
            <a:pathLst>
              <a:path w="707389" h="198119">
                <a:moveTo>
                  <a:pt x="0" y="197700"/>
                </a:moveTo>
                <a:lnTo>
                  <a:pt x="707389" y="197700"/>
                </a:lnTo>
                <a:lnTo>
                  <a:pt x="707389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5731002" y="2842044"/>
            <a:ext cx="839469" cy="198120"/>
          </a:xfrm>
          <a:custGeom>
            <a:avLst/>
            <a:gdLst/>
            <a:ahLst/>
            <a:cxnLst/>
            <a:rect l="l" t="t" r="r" b="b"/>
            <a:pathLst>
              <a:path w="839470" h="198119">
                <a:moveTo>
                  <a:pt x="0" y="197700"/>
                </a:moveTo>
                <a:lnTo>
                  <a:pt x="839470" y="197700"/>
                </a:lnTo>
                <a:lnTo>
                  <a:pt x="839470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6570471" y="2842044"/>
            <a:ext cx="702945" cy="198120"/>
          </a:xfrm>
          <a:custGeom>
            <a:avLst/>
            <a:gdLst/>
            <a:ahLst/>
            <a:cxnLst/>
            <a:rect l="l" t="t" r="r" b="b"/>
            <a:pathLst>
              <a:path w="702945" h="198119">
                <a:moveTo>
                  <a:pt x="0" y="197700"/>
                </a:moveTo>
                <a:lnTo>
                  <a:pt x="702945" y="197700"/>
                </a:lnTo>
                <a:lnTo>
                  <a:pt x="702945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7273417" y="2842044"/>
            <a:ext cx="494665" cy="198120"/>
          </a:xfrm>
          <a:custGeom>
            <a:avLst/>
            <a:gdLst/>
            <a:ahLst/>
            <a:cxnLst/>
            <a:rect l="l" t="t" r="r" b="b"/>
            <a:pathLst>
              <a:path w="494665" h="198119">
                <a:moveTo>
                  <a:pt x="0" y="197700"/>
                </a:moveTo>
                <a:lnTo>
                  <a:pt x="494665" y="197700"/>
                </a:lnTo>
                <a:lnTo>
                  <a:pt x="494665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056728" y="3039770"/>
            <a:ext cx="2256790" cy="198120"/>
          </a:xfrm>
          <a:custGeom>
            <a:avLst/>
            <a:gdLst/>
            <a:ahLst/>
            <a:cxnLst/>
            <a:rect l="l" t="t" r="r" b="b"/>
            <a:pathLst>
              <a:path w="2256790" h="198119">
                <a:moveTo>
                  <a:pt x="0" y="197586"/>
                </a:moveTo>
                <a:lnTo>
                  <a:pt x="2256790" y="197586"/>
                </a:lnTo>
                <a:lnTo>
                  <a:pt x="225679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3313557" y="3039770"/>
            <a:ext cx="1081405" cy="198120"/>
          </a:xfrm>
          <a:custGeom>
            <a:avLst/>
            <a:gdLst/>
            <a:ahLst/>
            <a:cxnLst/>
            <a:rect l="l" t="t" r="r" b="b"/>
            <a:pathLst>
              <a:path w="1081404" h="198119">
                <a:moveTo>
                  <a:pt x="0" y="197586"/>
                </a:moveTo>
                <a:lnTo>
                  <a:pt x="1081405" y="197586"/>
                </a:lnTo>
                <a:lnTo>
                  <a:pt x="108140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4394961" y="3039770"/>
            <a:ext cx="628650" cy="198120"/>
          </a:xfrm>
          <a:custGeom>
            <a:avLst/>
            <a:gdLst/>
            <a:ahLst/>
            <a:cxnLst/>
            <a:rect l="l" t="t" r="r" b="b"/>
            <a:pathLst>
              <a:path w="628650" h="198119">
                <a:moveTo>
                  <a:pt x="0" y="197586"/>
                </a:moveTo>
                <a:lnTo>
                  <a:pt x="628650" y="197586"/>
                </a:lnTo>
                <a:lnTo>
                  <a:pt x="62865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5023611" y="3039770"/>
            <a:ext cx="707390" cy="198120"/>
          </a:xfrm>
          <a:custGeom>
            <a:avLst/>
            <a:gdLst/>
            <a:ahLst/>
            <a:cxnLst/>
            <a:rect l="l" t="t" r="r" b="b"/>
            <a:pathLst>
              <a:path w="707389" h="198119">
                <a:moveTo>
                  <a:pt x="0" y="197586"/>
                </a:moveTo>
                <a:lnTo>
                  <a:pt x="707389" y="197586"/>
                </a:lnTo>
                <a:lnTo>
                  <a:pt x="707389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5731002" y="3039770"/>
            <a:ext cx="839469" cy="198120"/>
          </a:xfrm>
          <a:custGeom>
            <a:avLst/>
            <a:gdLst/>
            <a:ahLst/>
            <a:cxnLst/>
            <a:rect l="l" t="t" r="r" b="b"/>
            <a:pathLst>
              <a:path w="839470" h="198119">
                <a:moveTo>
                  <a:pt x="0" y="197586"/>
                </a:moveTo>
                <a:lnTo>
                  <a:pt x="839470" y="197586"/>
                </a:lnTo>
                <a:lnTo>
                  <a:pt x="83947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6570471" y="3039770"/>
            <a:ext cx="702945" cy="198120"/>
          </a:xfrm>
          <a:custGeom>
            <a:avLst/>
            <a:gdLst/>
            <a:ahLst/>
            <a:cxnLst/>
            <a:rect l="l" t="t" r="r" b="b"/>
            <a:pathLst>
              <a:path w="702945" h="198119">
                <a:moveTo>
                  <a:pt x="0" y="197586"/>
                </a:moveTo>
                <a:lnTo>
                  <a:pt x="702945" y="197586"/>
                </a:lnTo>
                <a:lnTo>
                  <a:pt x="70294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7273417" y="3039770"/>
            <a:ext cx="494665" cy="198120"/>
          </a:xfrm>
          <a:custGeom>
            <a:avLst/>
            <a:gdLst/>
            <a:ahLst/>
            <a:cxnLst/>
            <a:rect l="l" t="t" r="r" b="b"/>
            <a:pathLst>
              <a:path w="494665" h="198119">
                <a:moveTo>
                  <a:pt x="0" y="197586"/>
                </a:moveTo>
                <a:lnTo>
                  <a:pt x="494665" y="197586"/>
                </a:lnTo>
                <a:lnTo>
                  <a:pt x="49466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056728" y="3237255"/>
            <a:ext cx="2256790" cy="198120"/>
          </a:xfrm>
          <a:custGeom>
            <a:avLst/>
            <a:gdLst/>
            <a:ahLst/>
            <a:cxnLst/>
            <a:rect l="l" t="t" r="r" b="b"/>
            <a:pathLst>
              <a:path w="2256790" h="198120">
                <a:moveTo>
                  <a:pt x="0" y="197586"/>
                </a:moveTo>
                <a:lnTo>
                  <a:pt x="2256790" y="197586"/>
                </a:lnTo>
                <a:lnTo>
                  <a:pt x="225679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3313557" y="3237255"/>
            <a:ext cx="1081405" cy="198120"/>
          </a:xfrm>
          <a:custGeom>
            <a:avLst/>
            <a:gdLst/>
            <a:ahLst/>
            <a:cxnLst/>
            <a:rect l="l" t="t" r="r" b="b"/>
            <a:pathLst>
              <a:path w="1081404" h="198120">
                <a:moveTo>
                  <a:pt x="0" y="197586"/>
                </a:moveTo>
                <a:lnTo>
                  <a:pt x="1081405" y="197586"/>
                </a:lnTo>
                <a:lnTo>
                  <a:pt x="108140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4394961" y="3237255"/>
            <a:ext cx="628650" cy="198120"/>
          </a:xfrm>
          <a:custGeom>
            <a:avLst/>
            <a:gdLst/>
            <a:ahLst/>
            <a:cxnLst/>
            <a:rect l="l" t="t" r="r" b="b"/>
            <a:pathLst>
              <a:path w="628650" h="198120">
                <a:moveTo>
                  <a:pt x="0" y="197586"/>
                </a:moveTo>
                <a:lnTo>
                  <a:pt x="628650" y="197586"/>
                </a:lnTo>
                <a:lnTo>
                  <a:pt x="62865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5023611" y="3237255"/>
            <a:ext cx="707390" cy="198120"/>
          </a:xfrm>
          <a:custGeom>
            <a:avLst/>
            <a:gdLst/>
            <a:ahLst/>
            <a:cxnLst/>
            <a:rect l="l" t="t" r="r" b="b"/>
            <a:pathLst>
              <a:path w="707389" h="198120">
                <a:moveTo>
                  <a:pt x="0" y="197586"/>
                </a:moveTo>
                <a:lnTo>
                  <a:pt x="707389" y="197586"/>
                </a:lnTo>
                <a:lnTo>
                  <a:pt x="707389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5731002" y="3237255"/>
            <a:ext cx="839469" cy="198120"/>
          </a:xfrm>
          <a:custGeom>
            <a:avLst/>
            <a:gdLst/>
            <a:ahLst/>
            <a:cxnLst/>
            <a:rect l="l" t="t" r="r" b="b"/>
            <a:pathLst>
              <a:path w="839470" h="198120">
                <a:moveTo>
                  <a:pt x="0" y="197586"/>
                </a:moveTo>
                <a:lnTo>
                  <a:pt x="839470" y="197586"/>
                </a:lnTo>
                <a:lnTo>
                  <a:pt x="83947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6570471" y="3237255"/>
            <a:ext cx="702945" cy="198120"/>
          </a:xfrm>
          <a:custGeom>
            <a:avLst/>
            <a:gdLst/>
            <a:ahLst/>
            <a:cxnLst/>
            <a:rect l="l" t="t" r="r" b="b"/>
            <a:pathLst>
              <a:path w="702945" h="198120">
                <a:moveTo>
                  <a:pt x="0" y="197586"/>
                </a:moveTo>
                <a:lnTo>
                  <a:pt x="702945" y="197586"/>
                </a:lnTo>
                <a:lnTo>
                  <a:pt x="70294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7273417" y="3237255"/>
            <a:ext cx="494665" cy="198120"/>
          </a:xfrm>
          <a:custGeom>
            <a:avLst/>
            <a:gdLst/>
            <a:ahLst/>
            <a:cxnLst/>
            <a:rect l="l" t="t" r="r" b="b"/>
            <a:pathLst>
              <a:path w="494665" h="198120">
                <a:moveTo>
                  <a:pt x="0" y="197586"/>
                </a:moveTo>
                <a:lnTo>
                  <a:pt x="494665" y="197586"/>
                </a:lnTo>
                <a:lnTo>
                  <a:pt x="49466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056728" y="3434867"/>
            <a:ext cx="2256790" cy="198120"/>
          </a:xfrm>
          <a:custGeom>
            <a:avLst/>
            <a:gdLst/>
            <a:ahLst/>
            <a:cxnLst/>
            <a:rect l="l" t="t" r="r" b="b"/>
            <a:pathLst>
              <a:path w="2256790" h="198120">
                <a:moveTo>
                  <a:pt x="0" y="197586"/>
                </a:moveTo>
                <a:lnTo>
                  <a:pt x="2256790" y="197586"/>
                </a:lnTo>
                <a:lnTo>
                  <a:pt x="225679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3313557" y="3434867"/>
            <a:ext cx="1081405" cy="198120"/>
          </a:xfrm>
          <a:custGeom>
            <a:avLst/>
            <a:gdLst/>
            <a:ahLst/>
            <a:cxnLst/>
            <a:rect l="l" t="t" r="r" b="b"/>
            <a:pathLst>
              <a:path w="1081404" h="198120">
                <a:moveTo>
                  <a:pt x="0" y="197586"/>
                </a:moveTo>
                <a:lnTo>
                  <a:pt x="1081405" y="197586"/>
                </a:lnTo>
                <a:lnTo>
                  <a:pt x="108140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4394961" y="3434867"/>
            <a:ext cx="628650" cy="198120"/>
          </a:xfrm>
          <a:custGeom>
            <a:avLst/>
            <a:gdLst/>
            <a:ahLst/>
            <a:cxnLst/>
            <a:rect l="l" t="t" r="r" b="b"/>
            <a:pathLst>
              <a:path w="628650" h="198120">
                <a:moveTo>
                  <a:pt x="0" y="197586"/>
                </a:moveTo>
                <a:lnTo>
                  <a:pt x="628650" y="197586"/>
                </a:lnTo>
                <a:lnTo>
                  <a:pt x="62865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5023611" y="3434867"/>
            <a:ext cx="707390" cy="198120"/>
          </a:xfrm>
          <a:custGeom>
            <a:avLst/>
            <a:gdLst/>
            <a:ahLst/>
            <a:cxnLst/>
            <a:rect l="l" t="t" r="r" b="b"/>
            <a:pathLst>
              <a:path w="707389" h="198120">
                <a:moveTo>
                  <a:pt x="0" y="197586"/>
                </a:moveTo>
                <a:lnTo>
                  <a:pt x="707389" y="197586"/>
                </a:lnTo>
                <a:lnTo>
                  <a:pt x="707389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5731002" y="3434867"/>
            <a:ext cx="839469" cy="198120"/>
          </a:xfrm>
          <a:custGeom>
            <a:avLst/>
            <a:gdLst/>
            <a:ahLst/>
            <a:cxnLst/>
            <a:rect l="l" t="t" r="r" b="b"/>
            <a:pathLst>
              <a:path w="839470" h="198120">
                <a:moveTo>
                  <a:pt x="0" y="197586"/>
                </a:moveTo>
                <a:lnTo>
                  <a:pt x="839470" y="197586"/>
                </a:lnTo>
                <a:lnTo>
                  <a:pt x="83947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6570471" y="3434867"/>
            <a:ext cx="702945" cy="198120"/>
          </a:xfrm>
          <a:custGeom>
            <a:avLst/>
            <a:gdLst/>
            <a:ahLst/>
            <a:cxnLst/>
            <a:rect l="l" t="t" r="r" b="b"/>
            <a:pathLst>
              <a:path w="702945" h="198120">
                <a:moveTo>
                  <a:pt x="0" y="197586"/>
                </a:moveTo>
                <a:lnTo>
                  <a:pt x="702945" y="197586"/>
                </a:lnTo>
                <a:lnTo>
                  <a:pt x="70294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7273417" y="3434867"/>
            <a:ext cx="494665" cy="198120"/>
          </a:xfrm>
          <a:custGeom>
            <a:avLst/>
            <a:gdLst/>
            <a:ahLst/>
            <a:cxnLst/>
            <a:rect l="l" t="t" r="r" b="b"/>
            <a:pathLst>
              <a:path w="494665" h="198120">
                <a:moveTo>
                  <a:pt x="0" y="197586"/>
                </a:moveTo>
                <a:lnTo>
                  <a:pt x="494665" y="197586"/>
                </a:lnTo>
                <a:lnTo>
                  <a:pt x="49466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056728" y="3632479"/>
            <a:ext cx="2256790" cy="198120"/>
          </a:xfrm>
          <a:custGeom>
            <a:avLst/>
            <a:gdLst/>
            <a:ahLst/>
            <a:cxnLst/>
            <a:rect l="l" t="t" r="r" b="b"/>
            <a:pathLst>
              <a:path w="2256790" h="198120">
                <a:moveTo>
                  <a:pt x="0" y="197586"/>
                </a:moveTo>
                <a:lnTo>
                  <a:pt x="2256790" y="197586"/>
                </a:lnTo>
                <a:lnTo>
                  <a:pt x="225679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3313557" y="3632479"/>
            <a:ext cx="1081405" cy="198120"/>
          </a:xfrm>
          <a:custGeom>
            <a:avLst/>
            <a:gdLst/>
            <a:ahLst/>
            <a:cxnLst/>
            <a:rect l="l" t="t" r="r" b="b"/>
            <a:pathLst>
              <a:path w="1081404" h="198120">
                <a:moveTo>
                  <a:pt x="0" y="197586"/>
                </a:moveTo>
                <a:lnTo>
                  <a:pt x="1081405" y="197586"/>
                </a:lnTo>
                <a:lnTo>
                  <a:pt x="108140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4394961" y="3632479"/>
            <a:ext cx="628650" cy="198120"/>
          </a:xfrm>
          <a:custGeom>
            <a:avLst/>
            <a:gdLst/>
            <a:ahLst/>
            <a:cxnLst/>
            <a:rect l="l" t="t" r="r" b="b"/>
            <a:pathLst>
              <a:path w="628650" h="198120">
                <a:moveTo>
                  <a:pt x="0" y="197586"/>
                </a:moveTo>
                <a:lnTo>
                  <a:pt x="628650" y="197586"/>
                </a:lnTo>
                <a:lnTo>
                  <a:pt x="62865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5023611" y="3632479"/>
            <a:ext cx="707390" cy="198120"/>
          </a:xfrm>
          <a:custGeom>
            <a:avLst/>
            <a:gdLst/>
            <a:ahLst/>
            <a:cxnLst/>
            <a:rect l="l" t="t" r="r" b="b"/>
            <a:pathLst>
              <a:path w="707389" h="198120">
                <a:moveTo>
                  <a:pt x="0" y="197586"/>
                </a:moveTo>
                <a:lnTo>
                  <a:pt x="707389" y="197586"/>
                </a:lnTo>
                <a:lnTo>
                  <a:pt x="707389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5731002" y="3632479"/>
            <a:ext cx="839469" cy="198120"/>
          </a:xfrm>
          <a:custGeom>
            <a:avLst/>
            <a:gdLst/>
            <a:ahLst/>
            <a:cxnLst/>
            <a:rect l="l" t="t" r="r" b="b"/>
            <a:pathLst>
              <a:path w="839470" h="198120">
                <a:moveTo>
                  <a:pt x="0" y="197586"/>
                </a:moveTo>
                <a:lnTo>
                  <a:pt x="839470" y="197586"/>
                </a:lnTo>
                <a:lnTo>
                  <a:pt x="83947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6570471" y="3632479"/>
            <a:ext cx="702945" cy="198120"/>
          </a:xfrm>
          <a:custGeom>
            <a:avLst/>
            <a:gdLst/>
            <a:ahLst/>
            <a:cxnLst/>
            <a:rect l="l" t="t" r="r" b="b"/>
            <a:pathLst>
              <a:path w="702945" h="198120">
                <a:moveTo>
                  <a:pt x="0" y="197586"/>
                </a:moveTo>
                <a:lnTo>
                  <a:pt x="702945" y="197586"/>
                </a:lnTo>
                <a:lnTo>
                  <a:pt x="70294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7273417" y="3632479"/>
            <a:ext cx="494665" cy="198120"/>
          </a:xfrm>
          <a:custGeom>
            <a:avLst/>
            <a:gdLst/>
            <a:ahLst/>
            <a:cxnLst/>
            <a:rect l="l" t="t" r="r" b="b"/>
            <a:pathLst>
              <a:path w="494665" h="198120">
                <a:moveTo>
                  <a:pt x="0" y="197586"/>
                </a:moveTo>
                <a:lnTo>
                  <a:pt x="494665" y="197586"/>
                </a:lnTo>
                <a:lnTo>
                  <a:pt x="49466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056728" y="3830091"/>
            <a:ext cx="2256790" cy="198120"/>
          </a:xfrm>
          <a:custGeom>
            <a:avLst/>
            <a:gdLst/>
            <a:ahLst/>
            <a:cxnLst/>
            <a:rect l="l" t="t" r="r" b="b"/>
            <a:pathLst>
              <a:path w="2256790" h="198120">
                <a:moveTo>
                  <a:pt x="0" y="197586"/>
                </a:moveTo>
                <a:lnTo>
                  <a:pt x="2256790" y="197586"/>
                </a:lnTo>
                <a:lnTo>
                  <a:pt x="225679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3313557" y="3830091"/>
            <a:ext cx="1081405" cy="198120"/>
          </a:xfrm>
          <a:custGeom>
            <a:avLst/>
            <a:gdLst/>
            <a:ahLst/>
            <a:cxnLst/>
            <a:rect l="l" t="t" r="r" b="b"/>
            <a:pathLst>
              <a:path w="1081404" h="198120">
                <a:moveTo>
                  <a:pt x="0" y="197586"/>
                </a:moveTo>
                <a:lnTo>
                  <a:pt x="1081405" y="197586"/>
                </a:lnTo>
                <a:lnTo>
                  <a:pt x="108140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4394961" y="3830091"/>
            <a:ext cx="628650" cy="198120"/>
          </a:xfrm>
          <a:custGeom>
            <a:avLst/>
            <a:gdLst/>
            <a:ahLst/>
            <a:cxnLst/>
            <a:rect l="l" t="t" r="r" b="b"/>
            <a:pathLst>
              <a:path w="628650" h="198120">
                <a:moveTo>
                  <a:pt x="0" y="197586"/>
                </a:moveTo>
                <a:lnTo>
                  <a:pt x="628650" y="197586"/>
                </a:lnTo>
                <a:lnTo>
                  <a:pt x="62865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5023611" y="3830091"/>
            <a:ext cx="707390" cy="198120"/>
          </a:xfrm>
          <a:custGeom>
            <a:avLst/>
            <a:gdLst/>
            <a:ahLst/>
            <a:cxnLst/>
            <a:rect l="l" t="t" r="r" b="b"/>
            <a:pathLst>
              <a:path w="707389" h="198120">
                <a:moveTo>
                  <a:pt x="0" y="197586"/>
                </a:moveTo>
                <a:lnTo>
                  <a:pt x="707389" y="197586"/>
                </a:lnTo>
                <a:lnTo>
                  <a:pt x="707389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5731002" y="3830091"/>
            <a:ext cx="839469" cy="198120"/>
          </a:xfrm>
          <a:custGeom>
            <a:avLst/>
            <a:gdLst/>
            <a:ahLst/>
            <a:cxnLst/>
            <a:rect l="l" t="t" r="r" b="b"/>
            <a:pathLst>
              <a:path w="839470" h="198120">
                <a:moveTo>
                  <a:pt x="0" y="197586"/>
                </a:moveTo>
                <a:lnTo>
                  <a:pt x="839470" y="197586"/>
                </a:lnTo>
                <a:lnTo>
                  <a:pt x="83947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6570471" y="3830091"/>
            <a:ext cx="702945" cy="198120"/>
          </a:xfrm>
          <a:custGeom>
            <a:avLst/>
            <a:gdLst/>
            <a:ahLst/>
            <a:cxnLst/>
            <a:rect l="l" t="t" r="r" b="b"/>
            <a:pathLst>
              <a:path w="702945" h="198120">
                <a:moveTo>
                  <a:pt x="0" y="197586"/>
                </a:moveTo>
                <a:lnTo>
                  <a:pt x="702945" y="197586"/>
                </a:lnTo>
                <a:lnTo>
                  <a:pt x="70294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7273417" y="3830091"/>
            <a:ext cx="494665" cy="198120"/>
          </a:xfrm>
          <a:custGeom>
            <a:avLst/>
            <a:gdLst/>
            <a:ahLst/>
            <a:cxnLst/>
            <a:rect l="l" t="t" r="r" b="b"/>
            <a:pathLst>
              <a:path w="494665" h="198120">
                <a:moveTo>
                  <a:pt x="0" y="197586"/>
                </a:moveTo>
                <a:lnTo>
                  <a:pt x="494665" y="197586"/>
                </a:lnTo>
                <a:lnTo>
                  <a:pt x="49466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1056728" y="4027589"/>
            <a:ext cx="2256790" cy="198120"/>
          </a:xfrm>
          <a:custGeom>
            <a:avLst/>
            <a:gdLst/>
            <a:ahLst/>
            <a:cxnLst/>
            <a:rect l="l" t="t" r="r" b="b"/>
            <a:pathLst>
              <a:path w="2256790" h="198120">
                <a:moveTo>
                  <a:pt x="0" y="197700"/>
                </a:moveTo>
                <a:lnTo>
                  <a:pt x="2256790" y="197700"/>
                </a:lnTo>
                <a:lnTo>
                  <a:pt x="2256790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3313557" y="4027589"/>
            <a:ext cx="1081405" cy="198120"/>
          </a:xfrm>
          <a:custGeom>
            <a:avLst/>
            <a:gdLst/>
            <a:ahLst/>
            <a:cxnLst/>
            <a:rect l="l" t="t" r="r" b="b"/>
            <a:pathLst>
              <a:path w="1081404" h="198120">
                <a:moveTo>
                  <a:pt x="0" y="197700"/>
                </a:moveTo>
                <a:lnTo>
                  <a:pt x="1081405" y="197700"/>
                </a:lnTo>
                <a:lnTo>
                  <a:pt x="1081405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4394961" y="4027589"/>
            <a:ext cx="628650" cy="198120"/>
          </a:xfrm>
          <a:custGeom>
            <a:avLst/>
            <a:gdLst/>
            <a:ahLst/>
            <a:cxnLst/>
            <a:rect l="l" t="t" r="r" b="b"/>
            <a:pathLst>
              <a:path w="628650" h="198120">
                <a:moveTo>
                  <a:pt x="0" y="197700"/>
                </a:moveTo>
                <a:lnTo>
                  <a:pt x="628650" y="197700"/>
                </a:lnTo>
                <a:lnTo>
                  <a:pt x="628650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5023611" y="4027589"/>
            <a:ext cx="707390" cy="198120"/>
          </a:xfrm>
          <a:custGeom>
            <a:avLst/>
            <a:gdLst/>
            <a:ahLst/>
            <a:cxnLst/>
            <a:rect l="l" t="t" r="r" b="b"/>
            <a:pathLst>
              <a:path w="707389" h="198120">
                <a:moveTo>
                  <a:pt x="0" y="197700"/>
                </a:moveTo>
                <a:lnTo>
                  <a:pt x="707389" y="197700"/>
                </a:lnTo>
                <a:lnTo>
                  <a:pt x="707389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5731002" y="4027589"/>
            <a:ext cx="839469" cy="198120"/>
          </a:xfrm>
          <a:custGeom>
            <a:avLst/>
            <a:gdLst/>
            <a:ahLst/>
            <a:cxnLst/>
            <a:rect l="l" t="t" r="r" b="b"/>
            <a:pathLst>
              <a:path w="839470" h="198120">
                <a:moveTo>
                  <a:pt x="0" y="197700"/>
                </a:moveTo>
                <a:lnTo>
                  <a:pt x="839470" y="197700"/>
                </a:lnTo>
                <a:lnTo>
                  <a:pt x="839470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6570471" y="4027589"/>
            <a:ext cx="702945" cy="198120"/>
          </a:xfrm>
          <a:custGeom>
            <a:avLst/>
            <a:gdLst/>
            <a:ahLst/>
            <a:cxnLst/>
            <a:rect l="l" t="t" r="r" b="b"/>
            <a:pathLst>
              <a:path w="702945" h="198120">
                <a:moveTo>
                  <a:pt x="0" y="197700"/>
                </a:moveTo>
                <a:lnTo>
                  <a:pt x="702945" y="197700"/>
                </a:lnTo>
                <a:lnTo>
                  <a:pt x="702945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7273417" y="4027589"/>
            <a:ext cx="494665" cy="198120"/>
          </a:xfrm>
          <a:custGeom>
            <a:avLst/>
            <a:gdLst/>
            <a:ahLst/>
            <a:cxnLst/>
            <a:rect l="l" t="t" r="r" b="b"/>
            <a:pathLst>
              <a:path w="494665" h="198120">
                <a:moveTo>
                  <a:pt x="0" y="197700"/>
                </a:moveTo>
                <a:lnTo>
                  <a:pt x="494665" y="197700"/>
                </a:lnTo>
                <a:lnTo>
                  <a:pt x="494665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1056728" y="4225328"/>
            <a:ext cx="2256790" cy="198120"/>
          </a:xfrm>
          <a:custGeom>
            <a:avLst/>
            <a:gdLst/>
            <a:ahLst/>
            <a:cxnLst/>
            <a:rect l="l" t="t" r="r" b="b"/>
            <a:pathLst>
              <a:path w="2256790" h="198120">
                <a:moveTo>
                  <a:pt x="0" y="197700"/>
                </a:moveTo>
                <a:lnTo>
                  <a:pt x="2256790" y="197700"/>
                </a:lnTo>
                <a:lnTo>
                  <a:pt x="2256790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3313557" y="4225328"/>
            <a:ext cx="1081405" cy="198120"/>
          </a:xfrm>
          <a:custGeom>
            <a:avLst/>
            <a:gdLst/>
            <a:ahLst/>
            <a:cxnLst/>
            <a:rect l="l" t="t" r="r" b="b"/>
            <a:pathLst>
              <a:path w="1081404" h="198120">
                <a:moveTo>
                  <a:pt x="0" y="197700"/>
                </a:moveTo>
                <a:lnTo>
                  <a:pt x="1081405" y="197700"/>
                </a:lnTo>
                <a:lnTo>
                  <a:pt x="1081405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4394961" y="4225328"/>
            <a:ext cx="628650" cy="198120"/>
          </a:xfrm>
          <a:custGeom>
            <a:avLst/>
            <a:gdLst/>
            <a:ahLst/>
            <a:cxnLst/>
            <a:rect l="l" t="t" r="r" b="b"/>
            <a:pathLst>
              <a:path w="628650" h="198120">
                <a:moveTo>
                  <a:pt x="0" y="197700"/>
                </a:moveTo>
                <a:lnTo>
                  <a:pt x="628650" y="197700"/>
                </a:lnTo>
                <a:lnTo>
                  <a:pt x="628650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5023611" y="4225328"/>
            <a:ext cx="707390" cy="198120"/>
          </a:xfrm>
          <a:custGeom>
            <a:avLst/>
            <a:gdLst/>
            <a:ahLst/>
            <a:cxnLst/>
            <a:rect l="l" t="t" r="r" b="b"/>
            <a:pathLst>
              <a:path w="707389" h="198120">
                <a:moveTo>
                  <a:pt x="0" y="197700"/>
                </a:moveTo>
                <a:lnTo>
                  <a:pt x="707389" y="197700"/>
                </a:lnTo>
                <a:lnTo>
                  <a:pt x="707389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5731002" y="4225328"/>
            <a:ext cx="839469" cy="198120"/>
          </a:xfrm>
          <a:custGeom>
            <a:avLst/>
            <a:gdLst/>
            <a:ahLst/>
            <a:cxnLst/>
            <a:rect l="l" t="t" r="r" b="b"/>
            <a:pathLst>
              <a:path w="839470" h="198120">
                <a:moveTo>
                  <a:pt x="0" y="197700"/>
                </a:moveTo>
                <a:lnTo>
                  <a:pt x="839470" y="197700"/>
                </a:lnTo>
                <a:lnTo>
                  <a:pt x="839470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6570471" y="4225328"/>
            <a:ext cx="702945" cy="198120"/>
          </a:xfrm>
          <a:custGeom>
            <a:avLst/>
            <a:gdLst/>
            <a:ahLst/>
            <a:cxnLst/>
            <a:rect l="l" t="t" r="r" b="b"/>
            <a:pathLst>
              <a:path w="702945" h="198120">
                <a:moveTo>
                  <a:pt x="0" y="197700"/>
                </a:moveTo>
                <a:lnTo>
                  <a:pt x="702945" y="197700"/>
                </a:lnTo>
                <a:lnTo>
                  <a:pt x="702945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7273417" y="4225328"/>
            <a:ext cx="494665" cy="198120"/>
          </a:xfrm>
          <a:custGeom>
            <a:avLst/>
            <a:gdLst/>
            <a:ahLst/>
            <a:cxnLst/>
            <a:rect l="l" t="t" r="r" b="b"/>
            <a:pathLst>
              <a:path w="494665" h="198120">
                <a:moveTo>
                  <a:pt x="0" y="197700"/>
                </a:moveTo>
                <a:lnTo>
                  <a:pt x="494665" y="197700"/>
                </a:lnTo>
                <a:lnTo>
                  <a:pt x="494665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1056728" y="4423054"/>
            <a:ext cx="2256790" cy="198120"/>
          </a:xfrm>
          <a:custGeom>
            <a:avLst/>
            <a:gdLst/>
            <a:ahLst/>
            <a:cxnLst/>
            <a:rect l="l" t="t" r="r" b="b"/>
            <a:pathLst>
              <a:path w="2256790" h="198120">
                <a:moveTo>
                  <a:pt x="0" y="197586"/>
                </a:moveTo>
                <a:lnTo>
                  <a:pt x="2256790" y="197586"/>
                </a:lnTo>
                <a:lnTo>
                  <a:pt x="225679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3313557" y="4423054"/>
            <a:ext cx="1081405" cy="198120"/>
          </a:xfrm>
          <a:custGeom>
            <a:avLst/>
            <a:gdLst/>
            <a:ahLst/>
            <a:cxnLst/>
            <a:rect l="l" t="t" r="r" b="b"/>
            <a:pathLst>
              <a:path w="1081404" h="198120">
                <a:moveTo>
                  <a:pt x="0" y="197586"/>
                </a:moveTo>
                <a:lnTo>
                  <a:pt x="1081405" y="197586"/>
                </a:lnTo>
                <a:lnTo>
                  <a:pt x="108140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4394961" y="4423054"/>
            <a:ext cx="628650" cy="198120"/>
          </a:xfrm>
          <a:custGeom>
            <a:avLst/>
            <a:gdLst/>
            <a:ahLst/>
            <a:cxnLst/>
            <a:rect l="l" t="t" r="r" b="b"/>
            <a:pathLst>
              <a:path w="628650" h="198120">
                <a:moveTo>
                  <a:pt x="0" y="197586"/>
                </a:moveTo>
                <a:lnTo>
                  <a:pt x="628650" y="197586"/>
                </a:lnTo>
                <a:lnTo>
                  <a:pt x="62865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5023611" y="4423054"/>
            <a:ext cx="707390" cy="198120"/>
          </a:xfrm>
          <a:custGeom>
            <a:avLst/>
            <a:gdLst/>
            <a:ahLst/>
            <a:cxnLst/>
            <a:rect l="l" t="t" r="r" b="b"/>
            <a:pathLst>
              <a:path w="707389" h="198120">
                <a:moveTo>
                  <a:pt x="0" y="197586"/>
                </a:moveTo>
                <a:lnTo>
                  <a:pt x="707389" y="197586"/>
                </a:lnTo>
                <a:lnTo>
                  <a:pt x="707389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5731002" y="4423054"/>
            <a:ext cx="839469" cy="198120"/>
          </a:xfrm>
          <a:custGeom>
            <a:avLst/>
            <a:gdLst/>
            <a:ahLst/>
            <a:cxnLst/>
            <a:rect l="l" t="t" r="r" b="b"/>
            <a:pathLst>
              <a:path w="839470" h="198120">
                <a:moveTo>
                  <a:pt x="0" y="197586"/>
                </a:moveTo>
                <a:lnTo>
                  <a:pt x="839470" y="197586"/>
                </a:lnTo>
                <a:lnTo>
                  <a:pt x="83947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6570471" y="4423054"/>
            <a:ext cx="702945" cy="198120"/>
          </a:xfrm>
          <a:custGeom>
            <a:avLst/>
            <a:gdLst/>
            <a:ahLst/>
            <a:cxnLst/>
            <a:rect l="l" t="t" r="r" b="b"/>
            <a:pathLst>
              <a:path w="702945" h="198120">
                <a:moveTo>
                  <a:pt x="0" y="197586"/>
                </a:moveTo>
                <a:lnTo>
                  <a:pt x="702945" y="197586"/>
                </a:lnTo>
                <a:lnTo>
                  <a:pt x="70294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7273417" y="4423054"/>
            <a:ext cx="494665" cy="198120"/>
          </a:xfrm>
          <a:custGeom>
            <a:avLst/>
            <a:gdLst/>
            <a:ahLst/>
            <a:cxnLst/>
            <a:rect l="l" t="t" r="r" b="b"/>
            <a:pathLst>
              <a:path w="494665" h="198120">
                <a:moveTo>
                  <a:pt x="0" y="197586"/>
                </a:moveTo>
                <a:lnTo>
                  <a:pt x="494665" y="197586"/>
                </a:lnTo>
                <a:lnTo>
                  <a:pt x="49466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1056728" y="4620666"/>
            <a:ext cx="2256790" cy="198120"/>
          </a:xfrm>
          <a:custGeom>
            <a:avLst/>
            <a:gdLst/>
            <a:ahLst/>
            <a:cxnLst/>
            <a:rect l="l" t="t" r="r" b="b"/>
            <a:pathLst>
              <a:path w="2256790" h="198120">
                <a:moveTo>
                  <a:pt x="0" y="197586"/>
                </a:moveTo>
                <a:lnTo>
                  <a:pt x="2256790" y="197586"/>
                </a:lnTo>
                <a:lnTo>
                  <a:pt x="225679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3313557" y="4620666"/>
            <a:ext cx="1081405" cy="198120"/>
          </a:xfrm>
          <a:custGeom>
            <a:avLst/>
            <a:gdLst/>
            <a:ahLst/>
            <a:cxnLst/>
            <a:rect l="l" t="t" r="r" b="b"/>
            <a:pathLst>
              <a:path w="1081404" h="198120">
                <a:moveTo>
                  <a:pt x="0" y="197586"/>
                </a:moveTo>
                <a:lnTo>
                  <a:pt x="1081405" y="197586"/>
                </a:lnTo>
                <a:lnTo>
                  <a:pt x="108140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4394961" y="4620666"/>
            <a:ext cx="628650" cy="198120"/>
          </a:xfrm>
          <a:custGeom>
            <a:avLst/>
            <a:gdLst/>
            <a:ahLst/>
            <a:cxnLst/>
            <a:rect l="l" t="t" r="r" b="b"/>
            <a:pathLst>
              <a:path w="628650" h="198120">
                <a:moveTo>
                  <a:pt x="0" y="197586"/>
                </a:moveTo>
                <a:lnTo>
                  <a:pt x="628650" y="197586"/>
                </a:lnTo>
                <a:lnTo>
                  <a:pt x="62865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5023611" y="4620666"/>
            <a:ext cx="707390" cy="198120"/>
          </a:xfrm>
          <a:custGeom>
            <a:avLst/>
            <a:gdLst/>
            <a:ahLst/>
            <a:cxnLst/>
            <a:rect l="l" t="t" r="r" b="b"/>
            <a:pathLst>
              <a:path w="707389" h="198120">
                <a:moveTo>
                  <a:pt x="0" y="197586"/>
                </a:moveTo>
                <a:lnTo>
                  <a:pt x="707389" y="197586"/>
                </a:lnTo>
                <a:lnTo>
                  <a:pt x="707389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5731002" y="4620666"/>
            <a:ext cx="839469" cy="198120"/>
          </a:xfrm>
          <a:custGeom>
            <a:avLst/>
            <a:gdLst/>
            <a:ahLst/>
            <a:cxnLst/>
            <a:rect l="l" t="t" r="r" b="b"/>
            <a:pathLst>
              <a:path w="839470" h="198120">
                <a:moveTo>
                  <a:pt x="0" y="197586"/>
                </a:moveTo>
                <a:lnTo>
                  <a:pt x="839470" y="197586"/>
                </a:lnTo>
                <a:lnTo>
                  <a:pt x="83947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6570471" y="4620666"/>
            <a:ext cx="702945" cy="198120"/>
          </a:xfrm>
          <a:custGeom>
            <a:avLst/>
            <a:gdLst/>
            <a:ahLst/>
            <a:cxnLst/>
            <a:rect l="l" t="t" r="r" b="b"/>
            <a:pathLst>
              <a:path w="702945" h="198120">
                <a:moveTo>
                  <a:pt x="0" y="197586"/>
                </a:moveTo>
                <a:lnTo>
                  <a:pt x="702945" y="197586"/>
                </a:lnTo>
                <a:lnTo>
                  <a:pt x="70294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7273417" y="4620666"/>
            <a:ext cx="494665" cy="198120"/>
          </a:xfrm>
          <a:custGeom>
            <a:avLst/>
            <a:gdLst/>
            <a:ahLst/>
            <a:cxnLst/>
            <a:rect l="l" t="t" r="r" b="b"/>
            <a:pathLst>
              <a:path w="494665" h="198120">
                <a:moveTo>
                  <a:pt x="0" y="197586"/>
                </a:moveTo>
                <a:lnTo>
                  <a:pt x="494665" y="197586"/>
                </a:lnTo>
                <a:lnTo>
                  <a:pt x="49466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1056728" y="4818151"/>
            <a:ext cx="2256790" cy="198120"/>
          </a:xfrm>
          <a:custGeom>
            <a:avLst/>
            <a:gdLst/>
            <a:ahLst/>
            <a:cxnLst/>
            <a:rect l="l" t="t" r="r" b="b"/>
            <a:pathLst>
              <a:path w="2256790" h="198120">
                <a:moveTo>
                  <a:pt x="0" y="197586"/>
                </a:moveTo>
                <a:lnTo>
                  <a:pt x="2256790" y="197586"/>
                </a:lnTo>
                <a:lnTo>
                  <a:pt x="225679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3313557" y="4818151"/>
            <a:ext cx="1081405" cy="198120"/>
          </a:xfrm>
          <a:custGeom>
            <a:avLst/>
            <a:gdLst/>
            <a:ahLst/>
            <a:cxnLst/>
            <a:rect l="l" t="t" r="r" b="b"/>
            <a:pathLst>
              <a:path w="1081404" h="198120">
                <a:moveTo>
                  <a:pt x="0" y="197586"/>
                </a:moveTo>
                <a:lnTo>
                  <a:pt x="1081405" y="197586"/>
                </a:lnTo>
                <a:lnTo>
                  <a:pt x="108140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4394961" y="4818151"/>
            <a:ext cx="628650" cy="198120"/>
          </a:xfrm>
          <a:custGeom>
            <a:avLst/>
            <a:gdLst/>
            <a:ahLst/>
            <a:cxnLst/>
            <a:rect l="l" t="t" r="r" b="b"/>
            <a:pathLst>
              <a:path w="628650" h="198120">
                <a:moveTo>
                  <a:pt x="0" y="197586"/>
                </a:moveTo>
                <a:lnTo>
                  <a:pt x="628650" y="197586"/>
                </a:lnTo>
                <a:lnTo>
                  <a:pt x="62865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5023611" y="4818151"/>
            <a:ext cx="707390" cy="198120"/>
          </a:xfrm>
          <a:custGeom>
            <a:avLst/>
            <a:gdLst/>
            <a:ahLst/>
            <a:cxnLst/>
            <a:rect l="l" t="t" r="r" b="b"/>
            <a:pathLst>
              <a:path w="707389" h="198120">
                <a:moveTo>
                  <a:pt x="0" y="197586"/>
                </a:moveTo>
                <a:lnTo>
                  <a:pt x="707389" y="197586"/>
                </a:lnTo>
                <a:lnTo>
                  <a:pt x="707389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5731002" y="4818151"/>
            <a:ext cx="839469" cy="198120"/>
          </a:xfrm>
          <a:custGeom>
            <a:avLst/>
            <a:gdLst/>
            <a:ahLst/>
            <a:cxnLst/>
            <a:rect l="l" t="t" r="r" b="b"/>
            <a:pathLst>
              <a:path w="839470" h="198120">
                <a:moveTo>
                  <a:pt x="0" y="197586"/>
                </a:moveTo>
                <a:lnTo>
                  <a:pt x="839470" y="197586"/>
                </a:lnTo>
                <a:lnTo>
                  <a:pt x="83947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6570471" y="4818151"/>
            <a:ext cx="702945" cy="198120"/>
          </a:xfrm>
          <a:custGeom>
            <a:avLst/>
            <a:gdLst/>
            <a:ahLst/>
            <a:cxnLst/>
            <a:rect l="l" t="t" r="r" b="b"/>
            <a:pathLst>
              <a:path w="702945" h="198120">
                <a:moveTo>
                  <a:pt x="0" y="197586"/>
                </a:moveTo>
                <a:lnTo>
                  <a:pt x="702945" y="197586"/>
                </a:lnTo>
                <a:lnTo>
                  <a:pt x="70294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7273417" y="4818151"/>
            <a:ext cx="494665" cy="198120"/>
          </a:xfrm>
          <a:custGeom>
            <a:avLst/>
            <a:gdLst/>
            <a:ahLst/>
            <a:cxnLst/>
            <a:rect l="l" t="t" r="r" b="b"/>
            <a:pathLst>
              <a:path w="494665" h="198120">
                <a:moveTo>
                  <a:pt x="0" y="197586"/>
                </a:moveTo>
                <a:lnTo>
                  <a:pt x="494665" y="197586"/>
                </a:lnTo>
                <a:lnTo>
                  <a:pt x="49466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1056728" y="5015763"/>
            <a:ext cx="2256790" cy="198120"/>
          </a:xfrm>
          <a:custGeom>
            <a:avLst/>
            <a:gdLst/>
            <a:ahLst/>
            <a:cxnLst/>
            <a:rect l="l" t="t" r="r" b="b"/>
            <a:pathLst>
              <a:path w="2256790" h="198120">
                <a:moveTo>
                  <a:pt x="0" y="197586"/>
                </a:moveTo>
                <a:lnTo>
                  <a:pt x="2256790" y="197586"/>
                </a:lnTo>
                <a:lnTo>
                  <a:pt x="225679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3313557" y="5015763"/>
            <a:ext cx="1081405" cy="198120"/>
          </a:xfrm>
          <a:custGeom>
            <a:avLst/>
            <a:gdLst/>
            <a:ahLst/>
            <a:cxnLst/>
            <a:rect l="l" t="t" r="r" b="b"/>
            <a:pathLst>
              <a:path w="1081404" h="198120">
                <a:moveTo>
                  <a:pt x="0" y="197586"/>
                </a:moveTo>
                <a:lnTo>
                  <a:pt x="1081405" y="197586"/>
                </a:lnTo>
                <a:lnTo>
                  <a:pt x="108140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4394961" y="5015763"/>
            <a:ext cx="628650" cy="198120"/>
          </a:xfrm>
          <a:custGeom>
            <a:avLst/>
            <a:gdLst/>
            <a:ahLst/>
            <a:cxnLst/>
            <a:rect l="l" t="t" r="r" b="b"/>
            <a:pathLst>
              <a:path w="628650" h="198120">
                <a:moveTo>
                  <a:pt x="0" y="197586"/>
                </a:moveTo>
                <a:lnTo>
                  <a:pt x="628650" y="197586"/>
                </a:lnTo>
                <a:lnTo>
                  <a:pt x="62865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5023611" y="5015763"/>
            <a:ext cx="707390" cy="198120"/>
          </a:xfrm>
          <a:custGeom>
            <a:avLst/>
            <a:gdLst/>
            <a:ahLst/>
            <a:cxnLst/>
            <a:rect l="l" t="t" r="r" b="b"/>
            <a:pathLst>
              <a:path w="707389" h="198120">
                <a:moveTo>
                  <a:pt x="0" y="197586"/>
                </a:moveTo>
                <a:lnTo>
                  <a:pt x="707389" y="197586"/>
                </a:lnTo>
                <a:lnTo>
                  <a:pt x="707389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5731002" y="5015763"/>
            <a:ext cx="839469" cy="198120"/>
          </a:xfrm>
          <a:custGeom>
            <a:avLst/>
            <a:gdLst/>
            <a:ahLst/>
            <a:cxnLst/>
            <a:rect l="l" t="t" r="r" b="b"/>
            <a:pathLst>
              <a:path w="839470" h="198120">
                <a:moveTo>
                  <a:pt x="0" y="197586"/>
                </a:moveTo>
                <a:lnTo>
                  <a:pt x="839470" y="197586"/>
                </a:lnTo>
                <a:lnTo>
                  <a:pt x="83947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6570471" y="5015763"/>
            <a:ext cx="702945" cy="198120"/>
          </a:xfrm>
          <a:custGeom>
            <a:avLst/>
            <a:gdLst/>
            <a:ahLst/>
            <a:cxnLst/>
            <a:rect l="l" t="t" r="r" b="b"/>
            <a:pathLst>
              <a:path w="702945" h="198120">
                <a:moveTo>
                  <a:pt x="0" y="197586"/>
                </a:moveTo>
                <a:lnTo>
                  <a:pt x="702945" y="197586"/>
                </a:lnTo>
                <a:lnTo>
                  <a:pt x="70294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7273417" y="5015763"/>
            <a:ext cx="494665" cy="198120"/>
          </a:xfrm>
          <a:custGeom>
            <a:avLst/>
            <a:gdLst/>
            <a:ahLst/>
            <a:cxnLst/>
            <a:rect l="l" t="t" r="r" b="b"/>
            <a:pathLst>
              <a:path w="494665" h="198120">
                <a:moveTo>
                  <a:pt x="0" y="197586"/>
                </a:moveTo>
                <a:lnTo>
                  <a:pt x="494665" y="197586"/>
                </a:lnTo>
                <a:lnTo>
                  <a:pt x="49466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1056728" y="5213387"/>
            <a:ext cx="2256790" cy="198120"/>
          </a:xfrm>
          <a:custGeom>
            <a:avLst/>
            <a:gdLst/>
            <a:ahLst/>
            <a:cxnLst/>
            <a:rect l="l" t="t" r="r" b="b"/>
            <a:pathLst>
              <a:path w="2256790" h="198120">
                <a:moveTo>
                  <a:pt x="0" y="197573"/>
                </a:moveTo>
                <a:lnTo>
                  <a:pt x="2256790" y="197573"/>
                </a:lnTo>
                <a:lnTo>
                  <a:pt x="2256790" y="0"/>
                </a:lnTo>
                <a:lnTo>
                  <a:pt x="0" y="0"/>
                </a:lnTo>
                <a:lnTo>
                  <a:pt x="0" y="19757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3313557" y="5213387"/>
            <a:ext cx="1081405" cy="198120"/>
          </a:xfrm>
          <a:custGeom>
            <a:avLst/>
            <a:gdLst/>
            <a:ahLst/>
            <a:cxnLst/>
            <a:rect l="l" t="t" r="r" b="b"/>
            <a:pathLst>
              <a:path w="1081404" h="198120">
                <a:moveTo>
                  <a:pt x="0" y="197573"/>
                </a:moveTo>
                <a:lnTo>
                  <a:pt x="1081405" y="197573"/>
                </a:lnTo>
                <a:lnTo>
                  <a:pt x="1081405" y="0"/>
                </a:lnTo>
                <a:lnTo>
                  <a:pt x="0" y="0"/>
                </a:lnTo>
                <a:lnTo>
                  <a:pt x="0" y="19757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4394961" y="5213387"/>
            <a:ext cx="628650" cy="198120"/>
          </a:xfrm>
          <a:custGeom>
            <a:avLst/>
            <a:gdLst/>
            <a:ahLst/>
            <a:cxnLst/>
            <a:rect l="l" t="t" r="r" b="b"/>
            <a:pathLst>
              <a:path w="628650" h="198120">
                <a:moveTo>
                  <a:pt x="0" y="197573"/>
                </a:moveTo>
                <a:lnTo>
                  <a:pt x="628650" y="197573"/>
                </a:lnTo>
                <a:lnTo>
                  <a:pt x="628650" y="0"/>
                </a:lnTo>
                <a:lnTo>
                  <a:pt x="0" y="0"/>
                </a:lnTo>
                <a:lnTo>
                  <a:pt x="0" y="19757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5023611" y="5213387"/>
            <a:ext cx="707390" cy="198120"/>
          </a:xfrm>
          <a:custGeom>
            <a:avLst/>
            <a:gdLst/>
            <a:ahLst/>
            <a:cxnLst/>
            <a:rect l="l" t="t" r="r" b="b"/>
            <a:pathLst>
              <a:path w="707389" h="198120">
                <a:moveTo>
                  <a:pt x="0" y="197573"/>
                </a:moveTo>
                <a:lnTo>
                  <a:pt x="707389" y="197573"/>
                </a:lnTo>
                <a:lnTo>
                  <a:pt x="707389" y="0"/>
                </a:lnTo>
                <a:lnTo>
                  <a:pt x="0" y="0"/>
                </a:lnTo>
                <a:lnTo>
                  <a:pt x="0" y="19757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5731002" y="5213387"/>
            <a:ext cx="839469" cy="198120"/>
          </a:xfrm>
          <a:custGeom>
            <a:avLst/>
            <a:gdLst/>
            <a:ahLst/>
            <a:cxnLst/>
            <a:rect l="l" t="t" r="r" b="b"/>
            <a:pathLst>
              <a:path w="839470" h="198120">
                <a:moveTo>
                  <a:pt x="0" y="197573"/>
                </a:moveTo>
                <a:lnTo>
                  <a:pt x="839470" y="197573"/>
                </a:lnTo>
                <a:lnTo>
                  <a:pt x="839470" y="0"/>
                </a:lnTo>
                <a:lnTo>
                  <a:pt x="0" y="0"/>
                </a:lnTo>
                <a:lnTo>
                  <a:pt x="0" y="19757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6570471" y="5213387"/>
            <a:ext cx="702945" cy="198120"/>
          </a:xfrm>
          <a:custGeom>
            <a:avLst/>
            <a:gdLst/>
            <a:ahLst/>
            <a:cxnLst/>
            <a:rect l="l" t="t" r="r" b="b"/>
            <a:pathLst>
              <a:path w="702945" h="198120">
                <a:moveTo>
                  <a:pt x="0" y="197573"/>
                </a:moveTo>
                <a:lnTo>
                  <a:pt x="702945" y="197573"/>
                </a:lnTo>
                <a:lnTo>
                  <a:pt x="702945" y="0"/>
                </a:lnTo>
                <a:lnTo>
                  <a:pt x="0" y="0"/>
                </a:lnTo>
                <a:lnTo>
                  <a:pt x="0" y="19757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7273417" y="5213387"/>
            <a:ext cx="494665" cy="198120"/>
          </a:xfrm>
          <a:custGeom>
            <a:avLst/>
            <a:gdLst/>
            <a:ahLst/>
            <a:cxnLst/>
            <a:rect l="l" t="t" r="r" b="b"/>
            <a:pathLst>
              <a:path w="494665" h="198120">
                <a:moveTo>
                  <a:pt x="0" y="197573"/>
                </a:moveTo>
                <a:lnTo>
                  <a:pt x="494665" y="197573"/>
                </a:lnTo>
                <a:lnTo>
                  <a:pt x="494665" y="0"/>
                </a:lnTo>
                <a:lnTo>
                  <a:pt x="0" y="0"/>
                </a:lnTo>
                <a:lnTo>
                  <a:pt x="0" y="19757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1056728" y="5410974"/>
            <a:ext cx="2256790" cy="198120"/>
          </a:xfrm>
          <a:custGeom>
            <a:avLst/>
            <a:gdLst/>
            <a:ahLst/>
            <a:cxnLst/>
            <a:rect l="l" t="t" r="r" b="b"/>
            <a:pathLst>
              <a:path w="2256790" h="198120">
                <a:moveTo>
                  <a:pt x="0" y="197573"/>
                </a:moveTo>
                <a:lnTo>
                  <a:pt x="2256790" y="197573"/>
                </a:lnTo>
                <a:lnTo>
                  <a:pt x="2256790" y="0"/>
                </a:lnTo>
                <a:lnTo>
                  <a:pt x="0" y="0"/>
                </a:lnTo>
                <a:lnTo>
                  <a:pt x="0" y="19757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3313557" y="5410974"/>
            <a:ext cx="1081405" cy="198120"/>
          </a:xfrm>
          <a:custGeom>
            <a:avLst/>
            <a:gdLst/>
            <a:ahLst/>
            <a:cxnLst/>
            <a:rect l="l" t="t" r="r" b="b"/>
            <a:pathLst>
              <a:path w="1081404" h="198120">
                <a:moveTo>
                  <a:pt x="0" y="197573"/>
                </a:moveTo>
                <a:lnTo>
                  <a:pt x="1081405" y="197573"/>
                </a:lnTo>
                <a:lnTo>
                  <a:pt x="1081405" y="0"/>
                </a:lnTo>
                <a:lnTo>
                  <a:pt x="0" y="0"/>
                </a:lnTo>
                <a:lnTo>
                  <a:pt x="0" y="19757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4394961" y="5410974"/>
            <a:ext cx="628650" cy="198120"/>
          </a:xfrm>
          <a:custGeom>
            <a:avLst/>
            <a:gdLst/>
            <a:ahLst/>
            <a:cxnLst/>
            <a:rect l="l" t="t" r="r" b="b"/>
            <a:pathLst>
              <a:path w="628650" h="198120">
                <a:moveTo>
                  <a:pt x="0" y="197573"/>
                </a:moveTo>
                <a:lnTo>
                  <a:pt x="628650" y="197573"/>
                </a:lnTo>
                <a:lnTo>
                  <a:pt x="628650" y="0"/>
                </a:lnTo>
                <a:lnTo>
                  <a:pt x="0" y="0"/>
                </a:lnTo>
                <a:lnTo>
                  <a:pt x="0" y="19757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5023611" y="5410974"/>
            <a:ext cx="707390" cy="198120"/>
          </a:xfrm>
          <a:custGeom>
            <a:avLst/>
            <a:gdLst/>
            <a:ahLst/>
            <a:cxnLst/>
            <a:rect l="l" t="t" r="r" b="b"/>
            <a:pathLst>
              <a:path w="707389" h="198120">
                <a:moveTo>
                  <a:pt x="0" y="197573"/>
                </a:moveTo>
                <a:lnTo>
                  <a:pt x="707389" y="197573"/>
                </a:lnTo>
                <a:lnTo>
                  <a:pt x="707389" y="0"/>
                </a:lnTo>
                <a:lnTo>
                  <a:pt x="0" y="0"/>
                </a:lnTo>
                <a:lnTo>
                  <a:pt x="0" y="19757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5731002" y="5410974"/>
            <a:ext cx="839469" cy="198120"/>
          </a:xfrm>
          <a:custGeom>
            <a:avLst/>
            <a:gdLst/>
            <a:ahLst/>
            <a:cxnLst/>
            <a:rect l="l" t="t" r="r" b="b"/>
            <a:pathLst>
              <a:path w="839470" h="198120">
                <a:moveTo>
                  <a:pt x="0" y="197573"/>
                </a:moveTo>
                <a:lnTo>
                  <a:pt x="839470" y="197573"/>
                </a:lnTo>
                <a:lnTo>
                  <a:pt x="839470" y="0"/>
                </a:lnTo>
                <a:lnTo>
                  <a:pt x="0" y="0"/>
                </a:lnTo>
                <a:lnTo>
                  <a:pt x="0" y="19757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6570471" y="5410974"/>
            <a:ext cx="702945" cy="198120"/>
          </a:xfrm>
          <a:custGeom>
            <a:avLst/>
            <a:gdLst/>
            <a:ahLst/>
            <a:cxnLst/>
            <a:rect l="l" t="t" r="r" b="b"/>
            <a:pathLst>
              <a:path w="702945" h="198120">
                <a:moveTo>
                  <a:pt x="0" y="197573"/>
                </a:moveTo>
                <a:lnTo>
                  <a:pt x="702945" y="197573"/>
                </a:lnTo>
                <a:lnTo>
                  <a:pt x="702945" y="0"/>
                </a:lnTo>
                <a:lnTo>
                  <a:pt x="0" y="0"/>
                </a:lnTo>
                <a:lnTo>
                  <a:pt x="0" y="19757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7273417" y="5410974"/>
            <a:ext cx="494665" cy="198120"/>
          </a:xfrm>
          <a:custGeom>
            <a:avLst/>
            <a:gdLst/>
            <a:ahLst/>
            <a:cxnLst/>
            <a:rect l="l" t="t" r="r" b="b"/>
            <a:pathLst>
              <a:path w="494665" h="198120">
                <a:moveTo>
                  <a:pt x="0" y="197573"/>
                </a:moveTo>
                <a:lnTo>
                  <a:pt x="494665" y="197573"/>
                </a:lnTo>
                <a:lnTo>
                  <a:pt x="494665" y="0"/>
                </a:lnTo>
                <a:lnTo>
                  <a:pt x="0" y="0"/>
                </a:lnTo>
                <a:lnTo>
                  <a:pt x="0" y="19757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1056728" y="5608535"/>
            <a:ext cx="2256790" cy="198120"/>
          </a:xfrm>
          <a:custGeom>
            <a:avLst/>
            <a:gdLst/>
            <a:ahLst/>
            <a:cxnLst/>
            <a:rect l="l" t="t" r="r" b="b"/>
            <a:pathLst>
              <a:path w="2256790" h="198120">
                <a:moveTo>
                  <a:pt x="0" y="197700"/>
                </a:moveTo>
                <a:lnTo>
                  <a:pt x="2256790" y="197700"/>
                </a:lnTo>
                <a:lnTo>
                  <a:pt x="2256790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3313557" y="5608535"/>
            <a:ext cx="1081405" cy="198120"/>
          </a:xfrm>
          <a:custGeom>
            <a:avLst/>
            <a:gdLst/>
            <a:ahLst/>
            <a:cxnLst/>
            <a:rect l="l" t="t" r="r" b="b"/>
            <a:pathLst>
              <a:path w="1081404" h="198120">
                <a:moveTo>
                  <a:pt x="0" y="197700"/>
                </a:moveTo>
                <a:lnTo>
                  <a:pt x="1081405" y="197700"/>
                </a:lnTo>
                <a:lnTo>
                  <a:pt x="1081405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4394961" y="5608535"/>
            <a:ext cx="628650" cy="198120"/>
          </a:xfrm>
          <a:custGeom>
            <a:avLst/>
            <a:gdLst/>
            <a:ahLst/>
            <a:cxnLst/>
            <a:rect l="l" t="t" r="r" b="b"/>
            <a:pathLst>
              <a:path w="628650" h="198120">
                <a:moveTo>
                  <a:pt x="0" y="197700"/>
                </a:moveTo>
                <a:lnTo>
                  <a:pt x="628650" y="197700"/>
                </a:lnTo>
                <a:lnTo>
                  <a:pt x="628650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5023611" y="5608535"/>
            <a:ext cx="707390" cy="198120"/>
          </a:xfrm>
          <a:custGeom>
            <a:avLst/>
            <a:gdLst/>
            <a:ahLst/>
            <a:cxnLst/>
            <a:rect l="l" t="t" r="r" b="b"/>
            <a:pathLst>
              <a:path w="707389" h="198120">
                <a:moveTo>
                  <a:pt x="0" y="197700"/>
                </a:moveTo>
                <a:lnTo>
                  <a:pt x="707389" y="197700"/>
                </a:lnTo>
                <a:lnTo>
                  <a:pt x="707389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5731002" y="5608535"/>
            <a:ext cx="839469" cy="198120"/>
          </a:xfrm>
          <a:custGeom>
            <a:avLst/>
            <a:gdLst/>
            <a:ahLst/>
            <a:cxnLst/>
            <a:rect l="l" t="t" r="r" b="b"/>
            <a:pathLst>
              <a:path w="839470" h="198120">
                <a:moveTo>
                  <a:pt x="0" y="197700"/>
                </a:moveTo>
                <a:lnTo>
                  <a:pt x="839470" y="197700"/>
                </a:lnTo>
                <a:lnTo>
                  <a:pt x="839470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6570471" y="5608535"/>
            <a:ext cx="702945" cy="198120"/>
          </a:xfrm>
          <a:custGeom>
            <a:avLst/>
            <a:gdLst/>
            <a:ahLst/>
            <a:cxnLst/>
            <a:rect l="l" t="t" r="r" b="b"/>
            <a:pathLst>
              <a:path w="702945" h="198120">
                <a:moveTo>
                  <a:pt x="0" y="197700"/>
                </a:moveTo>
                <a:lnTo>
                  <a:pt x="702945" y="197700"/>
                </a:lnTo>
                <a:lnTo>
                  <a:pt x="702945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7273417" y="5608535"/>
            <a:ext cx="494665" cy="198120"/>
          </a:xfrm>
          <a:custGeom>
            <a:avLst/>
            <a:gdLst/>
            <a:ahLst/>
            <a:cxnLst/>
            <a:rect l="l" t="t" r="r" b="b"/>
            <a:pathLst>
              <a:path w="494665" h="198120">
                <a:moveTo>
                  <a:pt x="0" y="197700"/>
                </a:moveTo>
                <a:lnTo>
                  <a:pt x="494665" y="197700"/>
                </a:lnTo>
                <a:lnTo>
                  <a:pt x="494665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1056728" y="5806236"/>
            <a:ext cx="2256790" cy="198120"/>
          </a:xfrm>
          <a:custGeom>
            <a:avLst/>
            <a:gdLst/>
            <a:ahLst/>
            <a:cxnLst/>
            <a:rect l="l" t="t" r="r" b="b"/>
            <a:pathLst>
              <a:path w="2256790" h="198120">
                <a:moveTo>
                  <a:pt x="0" y="197700"/>
                </a:moveTo>
                <a:lnTo>
                  <a:pt x="2256790" y="197700"/>
                </a:lnTo>
                <a:lnTo>
                  <a:pt x="2256790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3313557" y="5806236"/>
            <a:ext cx="1081405" cy="198120"/>
          </a:xfrm>
          <a:custGeom>
            <a:avLst/>
            <a:gdLst/>
            <a:ahLst/>
            <a:cxnLst/>
            <a:rect l="l" t="t" r="r" b="b"/>
            <a:pathLst>
              <a:path w="1081404" h="198120">
                <a:moveTo>
                  <a:pt x="0" y="197700"/>
                </a:moveTo>
                <a:lnTo>
                  <a:pt x="1081405" y="197700"/>
                </a:lnTo>
                <a:lnTo>
                  <a:pt x="1081405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4394961" y="5806236"/>
            <a:ext cx="628650" cy="198120"/>
          </a:xfrm>
          <a:custGeom>
            <a:avLst/>
            <a:gdLst/>
            <a:ahLst/>
            <a:cxnLst/>
            <a:rect l="l" t="t" r="r" b="b"/>
            <a:pathLst>
              <a:path w="628650" h="198120">
                <a:moveTo>
                  <a:pt x="0" y="197700"/>
                </a:moveTo>
                <a:lnTo>
                  <a:pt x="628650" y="197700"/>
                </a:lnTo>
                <a:lnTo>
                  <a:pt x="628650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5023611" y="5806236"/>
            <a:ext cx="707390" cy="198120"/>
          </a:xfrm>
          <a:custGeom>
            <a:avLst/>
            <a:gdLst/>
            <a:ahLst/>
            <a:cxnLst/>
            <a:rect l="l" t="t" r="r" b="b"/>
            <a:pathLst>
              <a:path w="707389" h="198120">
                <a:moveTo>
                  <a:pt x="0" y="197700"/>
                </a:moveTo>
                <a:lnTo>
                  <a:pt x="707389" y="197700"/>
                </a:lnTo>
                <a:lnTo>
                  <a:pt x="707389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5731002" y="5806236"/>
            <a:ext cx="839469" cy="198120"/>
          </a:xfrm>
          <a:custGeom>
            <a:avLst/>
            <a:gdLst/>
            <a:ahLst/>
            <a:cxnLst/>
            <a:rect l="l" t="t" r="r" b="b"/>
            <a:pathLst>
              <a:path w="839470" h="198120">
                <a:moveTo>
                  <a:pt x="0" y="197700"/>
                </a:moveTo>
                <a:lnTo>
                  <a:pt x="839470" y="197700"/>
                </a:lnTo>
                <a:lnTo>
                  <a:pt x="839470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6570471" y="5806236"/>
            <a:ext cx="702945" cy="198120"/>
          </a:xfrm>
          <a:custGeom>
            <a:avLst/>
            <a:gdLst/>
            <a:ahLst/>
            <a:cxnLst/>
            <a:rect l="l" t="t" r="r" b="b"/>
            <a:pathLst>
              <a:path w="702945" h="198120">
                <a:moveTo>
                  <a:pt x="0" y="197700"/>
                </a:moveTo>
                <a:lnTo>
                  <a:pt x="702945" y="197700"/>
                </a:lnTo>
                <a:lnTo>
                  <a:pt x="702945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7273417" y="5806236"/>
            <a:ext cx="494665" cy="198120"/>
          </a:xfrm>
          <a:custGeom>
            <a:avLst/>
            <a:gdLst/>
            <a:ahLst/>
            <a:cxnLst/>
            <a:rect l="l" t="t" r="r" b="b"/>
            <a:pathLst>
              <a:path w="494665" h="198120">
                <a:moveTo>
                  <a:pt x="0" y="197700"/>
                </a:moveTo>
                <a:lnTo>
                  <a:pt x="494665" y="197700"/>
                </a:lnTo>
                <a:lnTo>
                  <a:pt x="494665" y="0"/>
                </a:lnTo>
                <a:lnTo>
                  <a:pt x="0" y="0"/>
                </a:lnTo>
                <a:lnTo>
                  <a:pt x="0" y="1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1056728" y="6003937"/>
            <a:ext cx="2256790" cy="198120"/>
          </a:xfrm>
          <a:custGeom>
            <a:avLst/>
            <a:gdLst/>
            <a:ahLst/>
            <a:cxnLst/>
            <a:rect l="l" t="t" r="r" b="b"/>
            <a:pathLst>
              <a:path w="2256790" h="198120">
                <a:moveTo>
                  <a:pt x="0" y="197586"/>
                </a:moveTo>
                <a:lnTo>
                  <a:pt x="2256790" y="197586"/>
                </a:lnTo>
                <a:lnTo>
                  <a:pt x="225679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3313557" y="6003937"/>
            <a:ext cx="1081405" cy="198120"/>
          </a:xfrm>
          <a:custGeom>
            <a:avLst/>
            <a:gdLst/>
            <a:ahLst/>
            <a:cxnLst/>
            <a:rect l="l" t="t" r="r" b="b"/>
            <a:pathLst>
              <a:path w="1081404" h="198120">
                <a:moveTo>
                  <a:pt x="0" y="197586"/>
                </a:moveTo>
                <a:lnTo>
                  <a:pt x="1081405" y="197586"/>
                </a:lnTo>
                <a:lnTo>
                  <a:pt x="108140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4394961" y="6003937"/>
            <a:ext cx="628650" cy="198120"/>
          </a:xfrm>
          <a:custGeom>
            <a:avLst/>
            <a:gdLst/>
            <a:ahLst/>
            <a:cxnLst/>
            <a:rect l="l" t="t" r="r" b="b"/>
            <a:pathLst>
              <a:path w="628650" h="198120">
                <a:moveTo>
                  <a:pt x="0" y="197586"/>
                </a:moveTo>
                <a:lnTo>
                  <a:pt x="628650" y="197586"/>
                </a:lnTo>
                <a:lnTo>
                  <a:pt x="62865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5023611" y="6003937"/>
            <a:ext cx="707390" cy="198120"/>
          </a:xfrm>
          <a:custGeom>
            <a:avLst/>
            <a:gdLst/>
            <a:ahLst/>
            <a:cxnLst/>
            <a:rect l="l" t="t" r="r" b="b"/>
            <a:pathLst>
              <a:path w="707389" h="198120">
                <a:moveTo>
                  <a:pt x="0" y="197586"/>
                </a:moveTo>
                <a:lnTo>
                  <a:pt x="707389" y="197586"/>
                </a:lnTo>
                <a:lnTo>
                  <a:pt x="707389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5731002" y="6003937"/>
            <a:ext cx="839469" cy="198120"/>
          </a:xfrm>
          <a:custGeom>
            <a:avLst/>
            <a:gdLst/>
            <a:ahLst/>
            <a:cxnLst/>
            <a:rect l="l" t="t" r="r" b="b"/>
            <a:pathLst>
              <a:path w="839470" h="198120">
                <a:moveTo>
                  <a:pt x="0" y="197586"/>
                </a:moveTo>
                <a:lnTo>
                  <a:pt x="839470" y="197586"/>
                </a:lnTo>
                <a:lnTo>
                  <a:pt x="839470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6570471" y="6003937"/>
            <a:ext cx="702945" cy="198120"/>
          </a:xfrm>
          <a:custGeom>
            <a:avLst/>
            <a:gdLst/>
            <a:ahLst/>
            <a:cxnLst/>
            <a:rect l="l" t="t" r="r" b="b"/>
            <a:pathLst>
              <a:path w="702945" h="198120">
                <a:moveTo>
                  <a:pt x="0" y="197586"/>
                </a:moveTo>
                <a:lnTo>
                  <a:pt x="702945" y="197586"/>
                </a:lnTo>
                <a:lnTo>
                  <a:pt x="70294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7273417" y="6003937"/>
            <a:ext cx="494665" cy="198120"/>
          </a:xfrm>
          <a:custGeom>
            <a:avLst/>
            <a:gdLst/>
            <a:ahLst/>
            <a:cxnLst/>
            <a:rect l="l" t="t" r="r" b="b"/>
            <a:pathLst>
              <a:path w="494665" h="198120">
                <a:moveTo>
                  <a:pt x="0" y="197586"/>
                </a:moveTo>
                <a:lnTo>
                  <a:pt x="494665" y="197586"/>
                </a:lnTo>
                <a:lnTo>
                  <a:pt x="494665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1056728" y="6201524"/>
            <a:ext cx="2256790" cy="161290"/>
          </a:xfrm>
          <a:custGeom>
            <a:avLst/>
            <a:gdLst/>
            <a:ahLst/>
            <a:cxnLst/>
            <a:rect l="l" t="t" r="r" b="b"/>
            <a:pathLst>
              <a:path w="2256790" h="161289">
                <a:moveTo>
                  <a:pt x="0" y="161150"/>
                </a:moveTo>
                <a:lnTo>
                  <a:pt x="2256790" y="161150"/>
                </a:lnTo>
                <a:lnTo>
                  <a:pt x="2256790" y="0"/>
                </a:lnTo>
                <a:lnTo>
                  <a:pt x="0" y="0"/>
                </a:lnTo>
                <a:lnTo>
                  <a:pt x="0" y="16115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3313557" y="6201524"/>
            <a:ext cx="1081405" cy="161290"/>
          </a:xfrm>
          <a:custGeom>
            <a:avLst/>
            <a:gdLst/>
            <a:ahLst/>
            <a:cxnLst/>
            <a:rect l="l" t="t" r="r" b="b"/>
            <a:pathLst>
              <a:path w="1081404" h="161289">
                <a:moveTo>
                  <a:pt x="0" y="161150"/>
                </a:moveTo>
                <a:lnTo>
                  <a:pt x="1081405" y="161150"/>
                </a:lnTo>
                <a:lnTo>
                  <a:pt x="1081405" y="0"/>
                </a:lnTo>
                <a:lnTo>
                  <a:pt x="0" y="0"/>
                </a:lnTo>
                <a:lnTo>
                  <a:pt x="0" y="16115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4394961" y="6201524"/>
            <a:ext cx="628650" cy="161290"/>
          </a:xfrm>
          <a:custGeom>
            <a:avLst/>
            <a:gdLst/>
            <a:ahLst/>
            <a:cxnLst/>
            <a:rect l="l" t="t" r="r" b="b"/>
            <a:pathLst>
              <a:path w="628650" h="161289">
                <a:moveTo>
                  <a:pt x="0" y="161150"/>
                </a:moveTo>
                <a:lnTo>
                  <a:pt x="628650" y="161150"/>
                </a:lnTo>
                <a:lnTo>
                  <a:pt x="628650" y="0"/>
                </a:lnTo>
                <a:lnTo>
                  <a:pt x="0" y="0"/>
                </a:lnTo>
                <a:lnTo>
                  <a:pt x="0" y="16115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5023611" y="6201524"/>
            <a:ext cx="707390" cy="161290"/>
          </a:xfrm>
          <a:custGeom>
            <a:avLst/>
            <a:gdLst/>
            <a:ahLst/>
            <a:cxnLst/>
            <a:rect l="l" t="t" r="r" b="b"/>
            <a:pathLst>
              <a:path w="707389" h="161289">
                <a:moveTo>
                  <a:pt x="0" y="161150"/>
                </a:moveTo>
                <a:lnTo>
                  <a:pt x="707389" y="161150"/>
                </a:lnTo>
                <a:lnTo>
                  <a:pt x="707389" y="0"/>
                </a:lnTo>
                <a:lnTo>
                  <a:pt x="0" y="0"/>
                </a:lnTo>
                <a:lnTo>
                  <a:pt x="0" y="16115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5731002" y="6201524"/>
            <a:ext cx="839469" cy="161290"/>
          </a:xfrm>
          <a:custGeom>
            <a:avLst/>
            <a:gdLst/>
            <a:ahLst/>
            <a:cxnLst/>
            <a:rect l="l" t="t" r="r" b="b"/>
            <a:pathLst>
              <a:path w="839470" h="161289">
                <a:moveTo>
                  <a:pt x="0" y="161150"/>
                </a:moveTo>
                <a:lnTo>
                  <a:pt x="839470" y="161150"/>
                </a:lnTo>
                <a:lnTo>
                  <a:pt x="839470" y="0"/>
                </a:lnTo>
                <a:lnTo>
                  <a:pt x="0" y="0"/>
                </a:lnTo>
                <a:lnTo>
                  <a:pt x="0" y="16115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6570471" y="6201524"/>
            <a:ext cx="702945" cy="161290"/>
          </a:xfrm>
          <a:custGeom>
            <a:avLst/>
            <a:gdLst/>
            <a:ahLst/>
            <a:cxnLst/>
            <a:rect l="l" t="t" r="r" b="b"/>
            <a:pathLst>
              <a:path w="702945" h="161289">
                <a:moveTo>
                  <a:pt x="0" y="161150"/>
                </a:moveTo>
                <a:lnTo>
                  <a:pt x="702945" y="161150"/>
                </a:lnTo>
                <a:lnTo>
                  <a:pt x="702945" y="0"/>
                </a:lnTo>
                <a:lnTo>
                  <a:pt x="0" y="0"/>
                </a:lnTo>
                <a:lnTo>
                  <a:pt x="0" y="16115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7273417" y="6201524"/>
            <a:ext cx="494665" cy="161290"/>
          </a:xfrm>
          <a:custGeom>
            <a:avLst/>
            <a:gdLst/>
            <a:ahLst/>
            <a:cxnLst/>
            <a:rect l="l" t="t" r="r" b="b"/>
            <a:pathLst>
              <a:path w="494665" h="161289">
                <a:moveTo>
                  <a:pt x="0" y="161150"/>
                </a:moveTo>
                <a:lnTo>
                  <a:pt x="494665" y="161150"/>
                </a:lnTo>
                <a:lnTo>
                  <a:pt x="494665" y="0"/>
                </a:lnTo>
                <a:lnTo>
                  <a:pt x="0" y="0"/>
                </a:lnTo>
                <a:lnTo>
                  <a:pt x="0" y="16115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206" name="object 206"/>
          <p:cNvGraphicFramePr>
            <a:graphicFrameLocks noGrp="1"/>
          </p:cNvGraphicFramePr>
          <p:nvPr/>
        </p:nvGraphicFramePr>
        <p:xfrm>
          <a:off x="962050" y="579598"/>
          <a:ext cx="6887209" cy="5763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2525"/>
                <a:gridCol w="998220"/>
                <a:gridCol w="629285"/>
                <a:gridCol w="708025"/>
                <a:gridCol w="840105"/>
                <a:gridCol w="707389"/>
                <a:gridCol w="582930"/>
              </a:tblGrid>
              <a:tr h="1885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ts val="930"/>
                        </a:lnSpc>
                      </a:pPr>
                      <a:r>
                        <a:rPr dirty="0" u="sng" sz="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u="sng" sz="850" spc="-6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u="sng" sz="850" spc="-5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u="sng" sz="850" spc="-6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u="sng" sz="850" spc="-5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u="sng" sz="850" spc="-5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dirty="0" u="sng" sz="850" spc="-5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</a:pPr>
                      <a:r>
                        <a:rPr dirty="0" u="sng" sz="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F L E</a:t>
                      </a:r>
                      <a:r>
                        <a:rPr dirty="0" u="sng" sz="850" spc="-1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V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04139">
                        <a:lnSpc>
                          <a:spcPts val="930"/>
                        </a:lnSpc>
                      </a:pPr>
                      <a:r>
                        <a:rPr dirty="0" u="sng" sz="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u="sng" sz="850" spc="-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u="sng" sz="850" spc="-5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u="sng" sz="850" spc="-5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u="sng" sz="850" spc="-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V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930"/>
                        </a:lnSpc>
                      </a:pPr>
                      <a:r>
                        <a:rPr dirty="0" u="sng" sz="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u="sng" sz="850" spc="-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u="sng" sz="850" spc="-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u="sng" sz="850" spc="-4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u="sng" sz="850" spc="-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u="sng" sz="850" spc="-3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dirty="0" u="sng" sz="850" spc="-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ts val="930"/>
                        </a:lnSpc>
                      </a:pPr>
                      <a:r>
                        <a:rPr dirty="0" u="sng" sz="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u="sng" sz="850" spc="-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u="sng" sz="850" spc="-6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u="sng" sz="850" spc="-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dirty="0" u="sng" sz="850" spc="-6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21920">
                        <a:lnSpc>
                          <a:spcPts val="930"/>
                        </a:lnSpc>
                      </a:pPr>
                      <a:r>
                        <a:rPr dirty="0" u="sng" sz="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A T</a:t>
                      </a:r>
                      <a:r>
                        <a:rPr dirty="0" u="sng" sz="850" spc="-12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O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227266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50">
                          <a:latin typeface="Times New Roman"/>
                          <a:cs typeface="Times New Roman"/>
                        </a:rPr>
                        <a:t>es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160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8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0">
                    <a:solidFill>
                      <a:srgbClr val="F8F8F8"/>
                    </a:solidFill>
                  </a:tcPr>
                </a:tc>
              </a:tr>
              <a:tr h="19748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85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85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85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85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o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67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8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67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7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67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160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67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67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67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670">
                    <a:solidFill>
                      <a:srgbClr val="F8F8F8"/>
                    </a:solidFill>
                  </a:tcPr>
                </a:tc>
              </a:tr>
              <a:tr h="230568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s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6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16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6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</a:tr>
              <a:tr h="230178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85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85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85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850" spc="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g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032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6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032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032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160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032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6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032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032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0325">
                    <a:solidFill>
                      <a:srgbClr val="F8F8F8"/>
                    </a:solidFill>
                  </a:tcPr>
                </a:tc>
              </a:tr>
              <a:tr h="197653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850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50">
                          <a:latin typeface="Times New Roman"/>
                          <a:cs typeface="Times New Roman"/>
                        </a:rPr>
                        <a:t>vi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50">
                          <a:latin typeface="Times New Roman"/>
                          <a:cs typeface="Times New Roman"/>
                        </a:rPr>
                        <a:t>es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6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6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16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8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850" spc="-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</a:tr>
              <a:tr h="197579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s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8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16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</a:tr>
              <a:tr h="19767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 spc="110">
                          <a:latin typeface="Times New Roman"/>
                          <a:cs typeface="Times New Roman"/>
                        </a:rPr>
                        <a:t>Food</a:t>
                      </a:r>
                      <a:r>
                        <a:rPr dirty="0" sz="85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85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5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50">
                          <a:latin typeface="Times New Roman"/>
                          <a:cs typeface="Times New Roman"/>
                        </a:rPr>
                        <a:t>es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8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16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9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7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9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</a:tr>
              <a:tr h="19767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g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8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16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9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8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8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</a:tr>
              <a:tr h="19748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 spc="110">
                          <a:latin typeface="Times New Roman"/>
                          <a:cs typeface="Times New Roman"/>
                        </a:rPr>
                        <a:t>Food</a:t>
                      </a:r>
                      <a:r>
                        <a:rPr dirty="0" sz="85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s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7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16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</a:tr>
              <a:tr h="19767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85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85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85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85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85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s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16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6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</a:tr>
              <a:tr h="19786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85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5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50">
                          <a:latin typeface="Times New Roman"/>
                          <a:cs typeface="Times New Roman"/>
                        </a:rPr>
                        <a:t>es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9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16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7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</a:tr>
              <a:tr h="19767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850" spc="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g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6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9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16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7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6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</a:tr>
              <a:tr h="197612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850" spc="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t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9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16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7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</a:tr>
              <a:tr h="19767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50">
                          <a:latin typeface="Times New Roman"/>
                          <a:cs typeface="Times New Roman"/>
                        </a:rPr>
                        <a:t>es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16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6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9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</a:tr>
              <a:tr h="197548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 spc="80">
                          <a:latin typeface="Times New Roman"/>
                          <a:cs typeface="Times New Roman"/>
                        </a:rPr>
                        <a:t>Utilities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16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9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</a:tr>
              <a:tr h="197612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dirty="0" sz="850" spc="80">
                          <a:latin typeface="Times New Roman"/>
                          <a:cs typeface="Times New Roman"/>
                        </a:rPr>
                        <a:t>non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85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105">
                          <a:latin typeface="Times New Roman"/>
                          <a:cs typeface="Times New Roman"/>
                        </a:rPr>
                        <a:t>goods</a:t>
                      </a:r>
                      <a:r>
                        <a:rPr dirty="0" sz="850" spc="-75">
                          <a:latin typeface="Times New Roman"/>
                          <a:cs typeface="Times New Roman"/>
                        </a:rPr>
                        <a:t> 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16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</a:tr>
              <a:tr h="197802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85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s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8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6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16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6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9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</a:tr>
              <a:tr h="19767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85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85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85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85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85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r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7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16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</a:tr>
              <a:tr h="19767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l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6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8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16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7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</a:tr>
              <a:tr h="19767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s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16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</a:tr>
              <a:tr h="197349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g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16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6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</a:tr>
              <a:tr h="197844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85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85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85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85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85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85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85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85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85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85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85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85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85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n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8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16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</a:tr>
              <a:tr h="197642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850" spc="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85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85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n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9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16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9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6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6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</a:tr>
              <a:tr h="19765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, d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85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105">
                          <a:latin typeface="Times New Roman"/>
                          <a:cs typeface="Times New Roman"/>
                        </a:rPr>
                        <a:t>goods</a:t>
                      </a:r>
                      <a:r>
                        <a:rPr dirty="0" sz="850" spc="-75">
                          <a:latin typeface="Times New Roman"/>
                          <a:cs typeface="Times New Roman"/>
                        </a:rPr>
                        <a:t> 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8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16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9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</a:tr>
              <a:tr h="197662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s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16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6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9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</a:tr>
              <a:tr h="197662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85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50">
                          <a:latin typeface="Times New Roman"/>
                          <a:cs typeface="Times New Roman"/>
                        </a:rPr>
                        <a:t>me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s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5010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9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16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8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</a:tr>
              <a:tr h="189906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850" spc="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85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85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8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85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n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5010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16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7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</a:tr>
              <a:tr h="151250">
                <a:tc>
                  <a:txBody>
                    <a:bodyPr/>
                    <a:lstStyle/>
                    <a:p>
                      <a:pPr marL="127000">
                        <a:lnSpc>
                          <a:spcPts val="935"/>
                        </a:lnSpc>
                        <a:spcBef>
                          <a:spcPts val="15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85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s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68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501015">
                        <a:lnSpc>
                          <a:spcPts val="935"/>
                        </a:lnSpc>
                        <a:spcBef>
                          <a:spcPts val="15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68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  <a:spcBef>
                          <a:spcPts val="15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85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85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6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68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1605">
                        <a:lnSpc>
                          <a:spcPts val="935"/>
                        </a:lnSpc>
                        <a:spcBef>
                          <a:spcPts val="15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8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68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ts val="935"/>
                        </a:lnSpc>
                        <a:spcBef>
                          <a:spcPts val="15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68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  <a:spcBef>
                          <a:spcPts val="15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8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7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68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ts val="935"/>
                        </a:lnSpc>
                        <a:spcBef>
                          <a:spcPts val="15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8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850" spc="-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8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685"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207" name="object 207"/>
          <p:cNvSpPr txBox="1"/>
          <p:nvPr/>
        </p:nvSpPr>
        <p:spPr>
          <a:xfrm>
            <a:off x="747064" y="6436867"/>
            <a:ext cx="22910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Times New Roman"/>
                <a:cs typeface="Times New Roman"/>
              </a:rPr>
              <a:t>Source: Standard &amp; Poor’s</a:t>
            </a:r>
            <a:r>
              <a:rPr dirty="0" sz="1000" spc="-9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COMPUSTAT</a:t>
            </a:r>
            <a:r>
              <a:rPr dirty="0" baseline="21367" sz="975" spc="-7">
                <a:latin typeface="Times New Roman"/>
                <a:cs typeface="Times New Roman"/>
              </a:rPr>
              <a:t>®</a:t>
            </a:r>
            <a:endParaRPr baseline="21367" sz="975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6910" y="186690"/>
            <a:ext cx="531431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84885" marR="5080" indent="-972819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Third-Level </a:t>
            </a:r>
            <a:r>
              <a:rPr dirty="0" sz="2800" spc="-20"/>
              <a:t>Breakdown </a:t>
            </a:r>
            <a:r>
              <a:rPr dirty="0" sz="2800"/>
              <a:t>of </a:t>
            </a:r>
            <a:r>
              <a:rPr dirty="0" sz="2800" spc="-5"/>
              <a:t>ROCE:  Profit Margin</a:t>
            </a:r>
            <a:r>
              <a:rPr dirty="0" sz="2800" spc="-35"/>
              <a:t> </a:t>
            </a:r>
            <a:r>
              <a:rPr dirty="0" sz="2800" spc="-5"/>
              <a:t>Drivers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66047" y="6617206"/>
            <a:ext cx="303275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38200" y="1319783"/>
            <a:ext cx="7252716" cy="45476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0847" y="421893"/>
            <a:ext cx="5308600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869315" marR="5080" indent="-85725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Third-Level </a:t>
            </a:r>
            <a:r>
              <a:rPr dirty="0" sz="2800" spc="-20"/>
              <a:t>Breakdown </a:t>
            </a:r>
            <a:r>
              <a:rPr dirty="0" sz="2800"/>
              <a:t>of </a:t>
            </a:r>
            <a:r>
              <a:rPr dirty="0" sz="2800" spc="-5"/>
              <a:t>ROCE:  Asset Turnover</a:t>
            </a:r>
            <a:r>
              <a:rPr dirty="0" sz="2800" spc="-85"/>
              <a:t> </a:t>
            </a:r>
            <a:r>
              <a:rPr dirty="0" sz="2800" spc="-5"/>
              <a:t>Drivers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66047" y="6617206"/>
            <a:ext cx="303275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1104" y="1524000"/>
            <a:ext cx="8314944" cy="4596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2098" y="43941"/>
            <a:ext cx="484759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08685" marR="5080" indent="-896619">
              <a:lnSpc>
                <a:spcPct val="100000"/>
              </a:lnSpc>
              <a:spcBef>
                <a:spcPts val="100"/>
              </a:spcBef>
            </a:pPr>
            <a:r>
              <a:rPr dirty="0" sz="2400" spc="-5"/>
              <a:t>Second and Third-Level</a:t>
            </a:r>
            <a:r>
              <a:rPr dirty="0" sz="2400" spc="-65"/>
              <a:t> </a:t>
            </a:r>
            <a:r>
              <a:rPr dirty="0" sz="2400" spc="-5"/>
              <a:t>Breakdown:  </a:t>
            </a:r>
            <a:r>
              <a:rPr dirty="0" sz="2400"/>
              <a:t>Nike and General</a:t>
            </a:r>
            <a:r>
              <a:rPr dirty="0" sz="2400" spc="-110"/>
              <a:t> </a:t>
            </a:r>
            <a:r>
              <a:rPr dirty="0" sz="2400"/>
              <a:t>Mills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295400" y="886967"/>
            <a:ext cx="6420611" cy="59283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66047" y="6617206"/>
            <a:ext cx="303275" cy="2407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66047" y="6617206"/>
            <a:ext cx="303275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77288" y="223266"/>
            <a:ext cx="480885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50292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Third-Level </a:t>
            </a:r>
            <a:r>
              <a:rPr dirty="0" sz="2800" spc="-15"/>
              <a:t>Breakdown:  </a:t>
            </a:r>
            <a:r>
              <a:rPr dirty="0" sz="2800" spc="-5"/>
              <a:t>Analysis </a:t>
            </a:r>
            <a:r>
              <a:rPr dirty="0" sz="2800"/>
              <a:t>of </a:t>
            </a:r>
            <a:r>
              <a:rPr dirty="0" sz="2800" spc="-15"/>
              <a:t>Net Borrowing</a:t>
            </a:r>
            <a:r>
              <a:rPr dirty="0" sz="2800"/>
              <a:t> </a:t>
            </a:r>
            <a:r>
              <a:rPr dirty="0" sz="2800" spc="-5"/>
              <a:t>Cost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318515" y="1533144"/>
            <a:ext cx="8500872" cy="44104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4036" y="606298"/>
            <a:ext cx="652780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/>
              <a:t>Tracking </a:t>
            </a:r>
            <a:r>
              <a:rPr dirty="0" sz="2800" spc="-5"/>
              <a:t>Profitability </a:t>
            </a:r>
            <a:r>
              <a:rPr dirty="0" sz="2800"/>
              <a:t>for </a:t>
            </a:r>
            <a:r>
              <a:rPr dirty="0" sz="2800" spc="-20"/>
              <a:t>Nike </a:t>
            </a:r>
            <a:r>
              <a:rPr dirty="0" sz="2800" spc="-5"/>
              <a:t>Over</a:t>
            </a:r>
            <a:r>
              <a:rPr dirty="0" sz="2800" spc="35"/>
              <a:t> </a:t>
            </a:r>
            <a:r>
              <a:rPr dirty="0" sz="2800" spc="-5"/>
              <a:t>Years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55447" y="1859279"/>
            <a:ext cx="8665464" cy="3302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66047" y="6617206"/>
            <a:ext cx="303275" cy="2407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664" y="326212"/>
            <a:ext cx="82353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Analysis is </a:t>
            </a:r>
            <a:r>
              <a:rPr dirty="0" sz="2800"/>
              <a:t>the </a:t>
            </a:r>
            <a:r>
              <a:rPr dirty="0" sz="2800" spc="-5"/>
              <a:t>Preamble </a:t>
            </a:r>
            <a:r>
              <a:rPr dirty="0" sz="2800"/>
              <a:t>to </a:t>
            </a:r>
            <a:r>
              <a:rPr dirty="0" sz="2800" spc="-5"/>
              <a:t>Forecasting and</a:t>
            </a:r>
            <a:r>
              <a:rPr dirty="0" sz="2800" spc="-120"/>
              <a:t> </a:t>
            </a:r>
            <a:r>
              <a:rPr dirty="0" sz="2800"/>
              <a:t>Valuation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44981" y="1412875"/>
            <a:ext cx="6675120" cy="1138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10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2400">
                <a:latin typeface="Times New Roman"/>
                <a:cs typeface="Times New Roman"/>
              </a:rPr>
              <a:t>Analysis establishes where the firm is</a:t>
            </a:r>
            <a:r>
              <a:rPr dirty="0" sz="2400" spc="-25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now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Times New Roman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2400">
                <a:latin typeface="Times New Roman"/>
                <a:cs typeface="Times New Roman"/>
              </a:rPr>
              <a:t>Forecasting </a:t>
            </a:r>
            <a:r>
              <a:rPr dirty="0" sz="2400" spc="-5">
                <a:latin typeface="Times New Roman"/>
                <a:cs typeface="Times New Roman"/>
              </a:rPr>
              <a:t>asks </a:t>
            </a:r>
            <a:r>
              <a:rPr dirty="0" sz="2400">
                <a:latin typeface="Times New Roman"/>
                <a:cs typeface="Times New Roman"/>
              </a:rPr>
              <a:t>how it </a:t>
            </a:r>
            <a:r>
              <a:rPr dirty="0" sz="2400" spc="-5">
                <a:latin typeface="Times New Roman"/>
                <a:cs typeface="Times New Roman"/>
              </a:rPr>
              <a:t>will </a:t>
            </a:r>
            <a:r>
              <a:rPr dirty="0" sz="2400">
                <a:latin typeface="Times New Roman"/>
                <a:cs typeface="Times New Roman"/>
              </a:rPr>
              <a:t>be </a:t>
            </a:r>
            <a:r>
              <a:rPr dirty="0" sz="2400" spc="-10">
                <a:latin typeface="Times New Roman"/>
                <a:cs typeface="Times New Roman"/>
              </a:rPr>
              <a:t>different </a:t>
            </a:r>
            <a:r>
              <a:rPr dirty="0" sz="2400">
                <a:latin typeface="Times New Roman"/>
                <a:cs typeface="Times New Roman"/>
              </a:rPr>
              <a:t>in the</a:t>
            </a:r>
            <a:r>
              <a:rPr dirty="0" sz="2400" spc="-2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future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2819400"/>
            <a:ext cx="6062472" cy="2538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9739" y="326212"/>
            <a:ext cx="472376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Analyzing </a:t>
            </a:r>
            <a:r>
              <a:rPr dirty="0" sz="2800" spc="-20"/>
              <a:t>ROCE: </a:t>
            </a:r>
            <a:r>
              <a:rPr dirty="0" sz="2800" spc="-5"/>
              <a:t>The</a:t>
            </a:r>
            <a:r>
              <a:rPr dirty="0" sz="2800" spc="-20"/>
              <a:t> </a:t>
            </a:r>
            <a:r>
              <a:rPr dirty="0" sz="2800" spc="-5"/>
              <a:t>Scheme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509016" y="982980"/>
            <a:ext cx="8125968" cy="5256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2663" y="280492"/>
            <a:ext cx="5117465" cy="87947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75640" marR="5080" indent="-663575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First Level </a:t>
            </a:r>
            <a:r>
              <a:rPr dirty="0" sz="2800" spc="-20"/>
              <a:t>Breakdown </a:t>
            </a:r>
            <a:r>
              <a:rPr dirty="0" sz="2800" spc="-5"/>
              <a:t>of </a:t>
            </a:r>
            <a:r>
              <a:rPr dirty="0" sz="2800" spc="-10"/>
              <a:t>ROCE:  </a:t>
            </a:r>
            <a:r>
              <a:rPr dirty="0" sz="2800" spc="-5"/>
              <a:t>The Analysis </a:t>
            </a:r>
            <a:r>
              <a:rPr dirty="0" sz="2800"/>
              <a:t>of</a:t>
            </a:r>
            <a:r>
              <a:rPr dirty="0" sz="2800" spc="-85"/>
              <a:t> </a:t>
            </a:r>
            <a:r>
              <a:rPr dirty="0" sz="2800" spc="-5"/>
              <a:t>Leverage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353438" y="2223897"/>
            <a:ext cx="5478780" cy="1747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Times New Roman"/>
                <a:cs typeface="Times New Roman"/>
              </a:rPr>
              <a:t>The </a:t>
            </a:r>
            <a:r>
              <a:rPr dirty="0" sz="2800" spc="-25">
                <a:latin typeface="Times New Roman"/>
                <a:cs typeface="Times New Roman"/>
              </a:rPr>
              <a:t>Effects </a:t>
            </a:r>
            <a:r>
              <a:rPr dirty="0" sz="2800">
                <a:latin typeface="Times New Roman"/>
                <a:cs typeface="Times New Roman"/>
              </a:rPr>
              <a:t>of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Leverage: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>
              <a:latin typeface="Times New Roman"/>
              <a:cs typeface="Times New Roman"/>
            </a:endParaRPr>
          </a:p>
          <a:p>
            <a:pPr marL="1361440" indent="-434975"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AutoNum type="alphaUcPeriod"/>
              <a:tabLst>
                <a:tab pos="1362075" algn="l"/>
              </a:tabLst>
            </a:pPr>
            <a:r>
              <a:rPr dirty="0" sz="2800" spc="-5">
                <a:latin typeface="Times New Roman"/>
                <a:cs typeface="Times New Roman"/>
              </a:rPr>
              <a:t>Financing</a:t>
            </a:r>
            <a:r>
              <a:rPr dirty="0" sz="2800" spc="-16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Leverage</a:t>
            </a:r>
            <a:endParaRPr sz="2800">
              <a:latin typeface="Times New Roman"/>
              <a:cs typeface="Times New Roman"/>
            </a:endParaRPr>
          </a:p>
          <a:p>
            <a:pPr marL="1341755" indent="-415290">
              <a:lnSpc>
                <a:spcPct val="100000"/>
              </a:lnSpc>
              <a:buClr>
                <a:srgbClr val="001F5F"/>
              </a:buClr>
              <a:buAutoNum type="alphaUcPeriod"/>
              <a:tabLst>
                <a:tab pos="1342390" algn="l"/>
              </a:tabLst>
            </a:pPr>
            <a:r>
              <a:rPr dirty="0" sz="2800" spc="-5">
                <a:latin typeface="Times New Roman"/>
                <a:cs typeface="Times New Roman"/>
              </a:rPr>
              <a:t>Operating Liability</a:t>
            </a:r>
            <a:r>
              <a:rPr dirty="0" sz="2800" spc="-16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Leverage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0892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788907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830056" y="6617206"/>
            <a:ext cx="239268" cy="2407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45819" y="453339"/>
            <a:ext cx="648144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A. Analysis of Financing </a:t>
            </a:r>
            <a:r>
              <a:rPr dirty="0" sz="2800" spc="-10"/>
              <a:t>Leverage</a:t>
            </a:r>
            <a:r>
              <a:rPr dirty="0" sz="2800" spc="-90"/>
              <a:t> </a:t>
            </a:r>
            <a:r>
              <a:rPr dirty="0" sz="2800" spc="-10"/>
              <a:t>(FLEV)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533400" y="1490472"/>
            <a:ext cx="8052816" cy="41483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0763" y="320497"/>
            <a:ext cx="509397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The Financial Leverage</a:t>
            </a:r>
            <a:r>
              <a:rPr dirty="0" sz="2800" spc="-125"/>
              <a:t> </a:t>
            </a:r>
            <a:r>
              <a:rPr dirty="0" sz="2800" spc="-5"/>
              <a:t>Equation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02437" y="1550288"/>
            <a:ext cx="6472555" cy="9480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12289">
              <a:lnSpc>
                <a:spcPct val="100000"/>
              </a:lnSpc>
              <a:spcBef>
                <a:spcPts val="105"/>
              </a:spcBef>
            </a:pPr>
            <a:r>
              <a:rPr dirty="0" sz="2000" spc="5" b="1">
                <a:latin typeface="Times New Roman"/>
                <a:cs typeface="Times New Roman"/>
              </a:rPr>
              <a:t>ROCE</a:t>
            </a:r>
            <a:r>
              <a:rPr dirty="0" sz="2000" spc="-2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=</a:t>
            </a:r>
            <a:r>
              <a:rPr dirty="0" sz="2000" spc="-4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RNOA</a:t>
            </a:r>
            <a:r>
              <a:rPr dirty="0" sz="2000" spc="-12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+</a:t>
            </a:r>
            <a:r>
              <a:rPr dirty="0" sz="2000" spc="-3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FLEV</a:t>
            </a:r>
            <a:r>
              <a:rPr dirty="0" sz="2000" spc="-1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×</a:t>
            </a:r>
            <a:r>
              <a:rPr dirty="0" sz="2000" spc="-2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[RNOA</a:t>
            </a:r>
            <a:r>
              <a:rPr dirty="0" sz="2000" spc="-14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–</a:t>
            </a:r>
            <a:r>
              <a:rPr dirty="0" sz="2000" spc="-2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NBC]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Times New Roman"/>
                <a:cs typeface="Times New Roman"/>
              </a:rPr>
              <a:t>The equation </a:t>
            </a:r>
            <a:r>
              <a:rPr dirty="0" sz="2000" spc="-5">
                <a:latin typeface="Times New Roman"/>
                <a:cs typeface="Times New Roman"/>
              </a:rPr>
              <a:t>says </a:t>
            </a:r>
            <a:r>
              <a:rPr dirty="0" sz="2000">
                <a:latin typeface="Times New Roman"/>
                <a:cs typeface="Times New Roman"/>
              </a:rPr>
              <a:t>that ROCE </a:t>
            </a:r>
            <a:r>
              <a:rPr dirty="0" sz="2000" spc="-5">
                <a:latin typeface="Times New Roman"/>
                <a:cs typeface="Times New Roman"/>
              </a:rPr>
              <a:t>is </a:t>
            </a:r>
            <a:r>
              <a:rPr dirty="0" sz="2000">
                <a:latin typeface="Times New Roman"/>
                <a:cs typeface="Times New Roman"/>
              </a:rPr>
              <a:t>driven by three</a:t>
            </a:r>
            <a:r>
              <a:rPr dirty="0" sz="2000" spc="-28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factors: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3692" y="2818180"/>
            <a:ext cx="356870" cy="445770"/>
          </a:xfrm>
          <a:custGeom>
            <a:avLst/>
            <a:gdLst/>
            <a:ahLst/>
            <a:cxnLst/>
            <a:rect l="l" t="t" r="r" b="b"/>
            <a:pathLst>
              <a:path w="356870" h="445770">
                <a:moveTo>
                  <a:pt x="0" y="445719"/>
                </a:moveTo>
                <a:lnTo>
                  <a:pt x="356870" y="445719"/>
                </a:lnTo>
                <a:lnTo>
                  <a:pt x="356870" y="0"/>
                </a:lnTo>
                <a:lnTo>
                  <a:pt x="0" y="0"/>
                </a:lnTo>
                <a:lnTo>
                  <a:pt x="0" y="44571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40562" y="2818180"/>
            <a:ext cx="3535679" cy="445770"/>
          </a:xfrm>
          <a:custGeom>
            <a:avLst/>
            <a:gdLst/>
            <a:ahLst/>
            <a:cxnLst/>
            <a:rect l="l" t="t" r="r" b="b"/>
            <a:pathLst>
              <a:path w="3535679" h="445770">
                <a:moveTo>
                  <a:pt x="0" y="445719"/>
                </a:moveTo>
                <a:lnTo>
                  <a:pt x="3535679" y="445719"/>
                </a:lnTo>
                <a:lnTo>
                  <a:pt x="3535679" y="0"/>
                </a:lnTo>
                <a:lnTo>
                  <a:pt x="0" y="0"/>
                </a:lnTo>
                <a:lnTo>
                  <a:pt x="0" y="44571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76216" y="2818180"/>
            <a:ext cx="2697480" cy="445770"/>
          </a:xfrm>
          <a:custGeom>
            <a:avLst/>
            <a:gdLst/>
            <a:ahLst/>
            <a:cxnLst/>
            <a:rect l="l" t="t" r="r" b="b"/>
            <a:pathLst>
              <a:path w="2697479" h="445770">
                <a:moveTo>
                  <a:pt x="0" y="445719"/>
                </a:moveTo>
                <a:lnTo>
                  <a:pt x="2697480" y="445719"/>
                </a:lnTo>
                <a:lnTo>
                  <a:pt x="2697480" y="0"/>
                </a:lnTo>
                <a:lnTo>
                  <a:pt x="0" y="0"/>
                </a:lnTo>
                <a:lnTo>
                  <a:pt x="0" y="44571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3692" y="3263900"/>
            <a:ext cx="356870" cy="610235"/>
          </a:xfrm>
          <a:custGeom>
            <a:avLst/>
            <a:gdLst/>
            <a:ahLst/>
            <a:cxnLst/>
            <a:rect l="l" t="t" r="r" b="b"/>
            <a:pathLst>
              <a:path w="356870" h="610235">
                <a:moveTo>
                  <a:pt x="0" y="609726"/>
                </a:moveTo>
                <a:lnTo>
                  <a:pt x="356870" y="609726"/>
                </a:lnTo>
                <a:lnTo>
                  <a:pt x="356870" y="0"/>
                </a:lnTo>
                <a:lnTo>
                  <a:pt x="0" y="0"/>
                </a:lnTo>
                <a:lnTo>
                  <a:pt x="0" y="60972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40562" y="3263900"/>
            <a:ext cx="3535679" cy="610235"/>
          </a:xfrm>
          <a:custGeom>
            <a:avLst/>
            <a:gdLst/>
            <a:ahLst/>
            <a:cxnLst/>
            <a:rect l="l" t="t" r="r" b="b"/>
            <a:pathLst>
              <a:path w="3535679" h="610235">
                <a:moveTo>
                  <a:pt x="0" y="609726"/>
                </a:moveTo>
                <a:lnTo>
                  <a:pt x="3535679" y="609726"/>
                </a:lnTo>
                <a:lnTo>
                  <a:pt x="3535679" y="0"/>
                </a:lnTo>
                <a:lnTo>
                  <a:pt x="0" y="0"/>
                </a:lnTo>
                <a:lnTo>
                  <a:pt x="0" y="60972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76216" y="3263900"/>
            <a:ext cx="2697480" cy="610235"/>
          </a:xfrm>
          <a:custGeom>
            <a:avLst/>
            <a:gdLst/>
            <a:ahLst/>
            <a:cxnLst/>
            <a:rect l="l" t="t" r="r" b="b"/>
            <a:pathLst>
              <a:path w="2697479" h="610235">
                <a:moveTo>
                  <a:pt x="0" y="609726"/>
                </a:moveTo>
                <a:lnTo>
                  <a:pt x="2697480" y="609726"/>
                </a:lnTo>
                <a:lnTo>
                  <a:pt x="2697480" y="0"/>
                </a:lnTo>
                <a:lnTo>
                  <a:pt x="0" y="0"/>
                </a:lnTo>
                <a:lnTo>
                  <a:pt x="0" y="60972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3692" y="3873550"/>
            <a:ext cx="356870" cy="446405"/>
          </a:xfrm>
          <a:custGeom>
            <a:avLst/>
            <a:gdLst/>
            <a:ahLst/>
            <a:cxnLst/>
            <a:rect l="l" t="t" r="r" b="b"/>
            <a:pathLst>
              <a:path w="356870" h="446404">
                <a:moveTo>
                  <a:pt x="0" y="445846"/>
                </a:moveTo>
                <a:lnTo>
                  <a:pt x="356870" y="445846"/>
                </a:lnTo>
                <a:lnTo>
                  <a:pt x="356870" y="0"/>
                </a:lnTo>
                <a:lnTo>
                  <a:pt x="0" y="0"/>
                </a:lnTo>
                <a:lnTo>
                  <a:pt x="0" y="44584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40562" y="3873550"/>
            <a:ext cx="3535679" cy="446405"/>
          </a:xfrm>
          <a:custGeom>
            <a:avLst/>
            <a:gdLst/>
            <a:ahLst/>
            <a:cxnLst/>
            <a:rect l="l" t="t" r="r" b="b"/>
            <a:pathLst>
              <a:path w="3535679" h="446404">
                <a:moveTo>
                  <a:pt x="0" y="445846"/>
                </a:moveTo>
                <a:lnTo>
                  <a:pt x="3535679" y="445846"/>
                </a:lnTo>
                <a:lnTo>
                  <a:pt x="3535679" y="0"/>
                </a:lnTo>
                <a:lnTo>
                  <a:pt x="0" y="0"/>
                </a:lnTo>
                <a:lnTo>
                  <a:pt x="0" y="44584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76216" y="3873550"/>
            <a:ext cx="2697480" cy="446405"/>
          </a:xfrm>
          <a:custGeom>
            <a:avLst/>
            <a:gdLst/>
            <a:ahLst/>
            <a:cxnLst/>
            <a:rect l="l" t="t" r="r" b="b"/>
            <a:pathLst>
              <a:path w="2697479" h="446404">
                <a:moveTo>
                  <a:pt x="0" y="445846"/>
                </a:moveTo>
                <a:lnTo>
                  <a:pt x="2697480" y="445846"/>
                </a:lnTo>
                <a:lnTo>
                  <a:pt x="2697480" y="0"/>
                </a:lnTo>
                <a:lnTo>
                  <a:pt x="0" y="0"/>
                </a:lnTo>
                <a:lnTo>
                  <a:pt x="0" y="44584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288747" y="2811425"/>
          <a:ext cx="6772275" cy="1488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2120"/>
                <a:gridCol w="3527425"/>
                <a:gridCol w="2793364"/>
              </a:tblGrid>
              <a:tr h="445152">
                <a:tc>
                  <a:txBody>
                    <a:bodyPr/>
                    <a:lstStyle/>
                    <a:p>
                      <a:pPr marL="127000">
                        <a:lnSpc>
                          <a:spcPts val="2185"/>
                        </a:lnSpc>
                      </a:pPr>
                      <a:r>
                        <a:rPr dirty="0" sz="2000" spc="5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ts val="2185"/>
                        </a:lnSpc>
                      </a:pP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Profitability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2000" spc="-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operations: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720725">
                        <a:lnSpc>
                          <a:spcPts val="218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RNOA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603059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dirty="0" sz="2000" spc="5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589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Financial</a:t>
                      </a:r>
                      <a:r>
                        <a:rPr dirty="0" sz="20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Leverage: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589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72072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FLEV =</a:t>
                      </a:r>
                      <a:r>
                        <a:rPr dirty="0" sz="20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NFO/CSE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5890">
                    <a:solidFill>
                      <a:srgbClr val="F8F8F8"/>
                    </a:solidFill>
                  </a:tcPr>
                </a:tc>
              </a:tr>
              <a:tr h="439754">
                <a:tc>
                  <a:txBody>
                    <a:bodyPr/>
                    <a:lstStyle/>
                    <a:p>
                      <a:pPr marL="127000">
                        <a:lnSpc>
                          <a:spcPts val="2335"/>
                        </a:lnSpc>
                        <a:spcBef>
                          <a:spcPts val="1030"/>
                        </a:spcBef>
                      </a:pPr>
                      <a:r>
                        <a:rPr dirty="0" sz="2000" spc="5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081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ts val="2335"/>
                        </a:lnSpc>
                        <a:spcBef>
                          <a:spcPts val="103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Operating</a:t>
                      </a:r>
                      <a:r>
                        <a:rPr dirty="0" sz="20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Spread: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081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720725">
                        <a:lnSpc>
                          <a:spcPts val="2335"/>
                        </a:lnSpc>
                        <a:spcBef>
                          <a:spcPts val="103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RNOA –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NBC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0810"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402437" y="4598670"/>
            <a:ext cx="8280400" cy="1558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01625">
              <a:lnSpc>
                <a:spcPct val="100000"/>
              </a:lnSpc>
              <a:spcBef>
                <a:spcPts val="100"/>
              </a:spcBef>
            </a:pPr>
            <a:r>
              <a:rPr dirty="0" sz="2000" b="1" i="1">
                <a:latin typeface="Times New Roman"/>
                <a:cs typeface="Times New Roman"/>
              </a:rPr>
              <a:t>ROCE </a:t>
            </a:r>
            <a:r>
              <a:rPr dirty="0" sz="2000" spc="-5" b="1" i="1">
                <a:latin typeface="Times New Roman"/>
                <a:cs typeface="Times New Roman"/>
              </a:rPr>
              <a:t>is </a:t>
            </a:r>
            <a:r>
              <a:rPr dirty="0" sz="2000" b="1" i="1">
                <a:latin typeface="Times New Roman"/>
                <a:cs typeface="Times New Roman"/>
              </a:rPr>
              <a:t>levered up over the </a:t>
            </a:r>
            <a:r>
              <a:rPr dirty="0" sz="2000" spc="-5" b="1" i="1">
                <a:latin typeface="Times New Roman"/>
                <a:cs typeface="Times New Roman"/>
              </a:rPr>
              <a:t>return </a:t>
            </a:r>
            <a:r>
              <a:rPr dirty="0" sz="2000" b="1" i="1">
                <a:latin typeface="Times New Roman"/>
                <a:cs typeface="Times New Roman"/>
              </a:rPr>
              <a:t>from operations</a:t>
            </a:r>
            <a:r>
              <a:rPr dirty="0" sz="2000" spc="-375" b="1" i="1">
                <a:latin typeface="Times New Roman"/>
                <a:cs typeface="Times New Roman"/>
              </a:rPr>
              <a:t> </a:t>
            </a:r>
            <a:r>
              <a:rPr dirty="0" sz="2000" spc="-5" b="1" i="1">
                <a:latin typeface="Times New Roman"/>
                <a:cs typeface="Times New Roman"/>
              </a:rPr>
              <a:t>if </a:t>
            </a:r>
            <a:r>
              <a:rPr dirty="0" sz="2000" b="1" i="1">
                <a:latin typeface="Times New Roman"/>
                <a:cs typeface="Times New Roman"/>
              </a:rPr>
              <a:t>the firm has financial  </a:t>
            </a:r>
            <a:r>
              <a:rPr dirty="0" sz="2000" b="1" i="1">
                <a:latin typeface="Times New Roman"/>
                <a:cs typeface="Times New Roman"/>
              </a:rPr>
              <a:t>leverage</a:t>
            </a:r>
            <a:r>
              <a:rPr dirty="0" sz="2000" spc="-6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and</a:t>
            </a:r>
            <a:r>
              <a:rPr dirty="0" sz="2000" spc="-3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the</a:t>
            </a:r>
            <a:r>
              <a:rPr dirty="0" sz="2000" spc="-2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return</a:t>
            </a:r>
            <a:r>
              <a:rPr dirty="0" sz="2000" spc="-5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from</a:t>
            </a:r>
            <a:r>
              <a:rPr dirty="0" sz="2000" spc="-7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operations</a:t>
            </a:r>
            <a:r>
              <a:rPr dirty="0" sz="2000" spc="-7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&gt;</a:t>
            </a:r>
            <a:r>
              <a:rPr dirty="0" sz="2000" spc="-1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the</a:t>
            </a:r>
            <a:r>
              <a:rPr dirty="0" sz="2000" spc="-4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borrowing</a:t>
            </a:r>
            <a:r>
              <a:rPr dirty="0" sz="2000" spc="-6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cost.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2000" b="1" i="1">
                <a:latin typeface="Times New Roman"/>
                <a:cs typeface="Times New Roman"/>
              </a:rPr>
              <a:t>The</a:t>
            </a:r>
            <a:r>
              <a:rPr dirty="0" sz="2000" spc="-1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firm</a:t>
            </a:r>
            <a:r>
              <a:rPr dirty="0" sz="2000" spc="-4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earns</a:t>
            </a:r>
            <a:r>
              <a:rPr dirty="0" sz="2000" spc="-4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more</a:t>
            </a:r>
            <a:r>
              <a:rPr dirty="0" sz="2000" spc="-5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on </a:t>
            </a:r>
            <a:r>
              <a:rPr dirty="0" sz="2000" spc="-5" b="1" i="1">
                <a:latin typeface="Times New Roman"/>
                <a:cs typeface="Times New Roman"/>
              </a:rPr>
              <a:t>its</a:t>
            </a:r>
            <a:r>
              <a:rPr dirty="0" sz="2000" spc="-3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equity</a:t>
            </a:r>
            <a:r>
              <a:rPr dirty="0" sz="2000" spc="-45" b="1" i="1">
                <a:latin typeface="Times New Roman"/>
                <a:cs typeface="Times New Roman"/>
              </a:rPr>
              <a:t> </a:t>
            </a:r>
            <a:r>
              <a:rPr dirty="0" sz="2000" spc="-5" b="1" i="1">
                <a:latin typeface="Times New Roman"/>
                <a:cs typeface="Times New Roman"/>
              </a:rPr>
              <a:t>if </a:t>
            </a:r>
            <a:r>
              <a:rPr dirty="0" sz="2000" b="1" i="1">
                <a:latin typeface="Times New Roman"/>
                <a:cs typeface="Times New Roman"/>
              </a:rPr>
              <a:t>the</a:t>
            </a:r>
            <a:r>
              <a:rPr dirty="0" sz="2000" spc="-2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net</a:t>
            </a:r>
            <a:r>
              <a:rPr dirty="0" sz="2000" spc="-2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operating</a:t>
            </a:r>
            <a:r>
              <a:rPr dirty="0" sz="2000" spc="-90" b="1" i="1">
                <a:latin typeface="Times New Roman"/>
                <a:cs typeface="Times New Roman"/>
              </a:rPr>
              <a:t> </a:t>
            </a:r>
            <a:r>
              <a:rPr dirty="0" sz="2000" spc="-5" b="1" i="1">
                <a:latin typeface="Times New Roman"/>
                <a:cs typeface="Times New Roman"/>
              </a:rPr>
              <a:t>assets</a:t>
            </a:r>
            <a:r>
              <a:rPr dirty="0" sz="2000" spc="-6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are</a:t>
            </a:r>
            <a:r>
              <a:rPr dirty="0" sz="2000" spc="-3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financed</a:t>
            </a:r>
            <a:r>
              <a:rPr dirty="0" sz="2000" spc="-6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by</a:t>
            </a:r>
            <a:r>
              <a:rPr dirty="0" sz="2000" spc="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net  </a:t>
            </a:r>
            <a:r>
              <a:rPr dirty="0" sz="2000" b="1" i="1">
                <a:latin typeface="Times New Roman"/>
                <a:cs typeface="Times New Roman"/>
              </a:rPr>
              <a:t>debt,</a:t>
            </a:r>
            <a:r>
              <a:rPr dirty="0" sz="2000" spc="-4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provided</a:t>
            </a:r>
            <a:r>
              <a:rPr dirty="0" sz="2000" spc="-7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those</a:t>
            </a:r>
            <a:r>
              <a:rPr dirty="0" sz="2000" spc="-45" b="1" i="1">
                <a:latin typeface="Times New Roman"/>
                <a:cs typeface="Times New Roman"/>
              </a:rPr>
              <a:t> </a:t>
            </a:r>
            <a:r>
              <a:rPr dirty="0" sz="2000" spc="-5" b="1" i="1">
                <a:latin typeface="Times New Roman"/>
                <a:cs typeface="Times New Roman"/>
              </a:rPr>
              <a:t>assets</a:t>
            </a:r>
            <a:r>
              <a:rPr dirty="0" sz="2000" spc="-5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earn</a:t>
            </a:r>
            <a:r>
              <a:rPr dirty="0" sz="2000" spc="-3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more</a:t>
            </a:r>
            <a:r>
              <a:rPr dirty="0" sz="2000" spc="-5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than</a:t>
            </a:r>
            <a:r>
              <a:rPr dirty="0" sz="2000" spc="-3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the</a:t>
            </a:r>
            <a:r>
              <a:rPr dirty="0" sz="2000" spc="-2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cost</a:t>
            </a:r>
            <a:r>
              <a:rPr dirty="0" sz="2000" spc="-2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of</a:t>
            </a:r>
            <a:r>
              <a:rPr dirty="0" sz="2000" spc="-3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debt.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60892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788907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830056" y="6617206"/>
            <a:ext cx="239268" cy="2407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624330" marR="5080" indent="-1577975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How Financial </a:t>
            </a:r>
            <a:r>
              <a:rPr dirty="0" sz="2800" spc="-10"/>
              <a:t>Leverage </a:t>
            </a:r>
            <a:r>
              <a:rPr dirty="0" sz="2800" spc="-5"/>
              <a:t>Explains the</a:t>
            </a:r>
            <a:r>
              <a:rPr dirty="0" sz="2800" spc="-70"/>
              <a:t> </a:t>
            </a:r>
            <a:r>
              <a:rPr dirty="0" sz="2800" spc="-5"/>
              <a:t>Difference  </a:t>
            </a:r>
            <a:r>
              <a:rPr dirty="0" sz="2800" spc="-20"/>
              <a:t>Between </a:t>
            </a:r>
            <a:r>
              <a:rPr dirty="0" sz="2800" spc="-10"/>
              <a:t>ROCE </a:t>
            </a:r>
            <a:r>
              <a:rPr dirty="0" sz="2800" spc="-5"/>
              <a:t>and</a:t>
            </a:r>
            <a:r>
              <a:rPr dirty="0" sz="2800" spc="130"/>
              <a:t> </a:t>
            </a:r>
            <a:r>
              <a:rPr dirty="0" sz="2800" spc="-10"/>
              <a:t>RNOA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0" y="1048479"/>
            <a:ext cx="8769985" cy="5809615"/>
          </a:xfrm>
          <a:custGeom>
            <a:avLst/>
            <a:gdLst/>
            <a:ahLst/>
            <a:cxnLst/>
            <a:rect l="l" t="t" r="r" b="b"/>
            <a:pathLst>
              <a:path w="8769985" h="5809615">
                <a:moveTo>
                  <a:pt x="0" y="5809361"/>
                </a:moveTo>
                <a:lnTo>
                  <a:pt x="8769985" y="5809361"/>
                </a:lnTo>
                <a:lnTo>
                  <a:pt x="8769985" y="0"/>
                </a:lnTo>
                <a:lnTo>
                  <a:pt x="0" y="0"/>
                </a:lnTo>
                <a:lnTo>
                  <a:pt x="0" y="5809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37944" y="4980178"/>
            <a:ext cx="5756275" cy="0"/>
          </a:xfrm>
          <a:custGeom>
            <a:avLst/>
            <a:gdLst/>
            <a:ahLst/>
            <a:cxnLst/>
            <a:rect l="l" t="t" r="r" b="b"/>
            <a:pathLst>
              <a:path w="5756275" h="0">
                <a:moveTo>
                  <a:pt x="0" y="0"/>
                </a:moveTo>
                <a:lnTo>
                  <a:pt x="5755766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37944" y="4411090"/>
            <a:ext cx="5756275" cy="0"/>
          </a:xfrm>
          <a:custGeom>
            <a:avLst/>
            <a:gdLst/>
            <a:ahLst/>
            <a:cxnLst/>
            <a:rect l="l" t="t" r="r" b="b"/>
            <a:pathLst>
              <a:path w="5756275" h="0">
                <a:moveTo>
                  <a:pt x="0" y="0"/>
                </a:moveTo>
                <a:lnTo>
                  <a:pt x="5755766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37944" y="3842130"/>
            <a:ext cx="5756275" cy="0"/>
          </a:xfrm>
          <a:custGeom>
            <a:avLst/>
            <a:gdLst/>
            <a:ahLst/>
            <a:cxnLst/>
            <a:rect l="l" t="t" r="r" b="b"/>
            <a:pathLst>
              <a:path w="5756275" h="0">
                <a:moveTo>
                  <a:pt x="0" y="0"/>
                </a:moveTo>
                <a:lnTo>
                  <a:pt x="5755766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37944" y="3264915"/>
            <a:ext cx="5756275" cy="0"/>
          </a:xfrm>
          <a:custGeom>
            <a:avLst/>
            <a:gdLst/>
            <a:ahLst/>
            <a:cxnLst/>
            <a:rect l="l" t="t" r="r" b="b"/>
            <a:pathLst>
              <a:path w="5756275" h="0">
                <a:moveTo>
                  <a:pt x="0" y="0"/>
                </a:moveTo>
                <a:lnTo>
                  <a:pt x="5755766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37944" y="2695955"/>
            <a:ext cx="5756275" cy="0"/>
          </a:xfrm>
          <a:custGeom>
            <a:avLst/>
            <a:gdLst/>
            <a:ahLst/>
            <a:cxnLst/>
            <a:rect l="l" t="t" r="r" b="b"/>
            <a:pathLst>
              <a:path w="5756275" h="0">
                <a:moveTo>
                  <a:pt x="0" y="0"/>
                </a:moveTo>
                <a:lnTo>
                  <a:pt x="5755766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41880" y="2129789"/>
            <a:ext cx="0" cy="3413760"/>
          </a:xfrm>
          <a:custGeom>
            <a:avLst/>
            <a:gdLst/>
            <a:ahLst/>
            <a:cxnLst/>
            <a:rect l="l" t="t" r="r" b="b"/>
            <a:pathLst>
              <a:path w="0" h="3413760">
                <a:moveTo>
                  <a:pt x="0" y="0"/>
                </a:moveTo>
                <a:lnTo>
                  <a:pt x="0" y="3413633"/>
                </a:lnTo>
              </a:path>
            </a:pathLst>
          </a:custGeom>
          <a:ln w="105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92985" y="5552059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321" y="0"/>
                </a:lnTo>
              </a:path>
            </a:pathLst>
          </a:custGeom>
          <a:ln w="105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92985" y="4983226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321" y="0"/>
                </a:lnTo>
              </a:path>
            </a:pathLst>
          </a:custGeom>
          <a:ln w="105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792985" y="4414011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321" y="0"/>
                </a:lnTo>
              </a:path>
            </a:pathLst>
          </a:custGeom>
          <a:ln w="105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792985" y="3845052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321" y="0"/>
                </a:lnTo>
              </a:path>
            </a:pathLst>
          </a:custGeom>
          <a:ln w="105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92985" y="3267709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321" y="0"/>
                </a:lnTo>
              </a:path>
            </a:pathLst>
          </a:custGeom>
          <a:ln w="105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792985" y="2699004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321" y="0"/>
                </a:lnTo>
              </a:path>
            </a:pathLst>
          </a:custGeom>
          <a:ln w="105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792985" y="2129789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321" y="0"/>
                </a:lnTo>
              </a:path>
            </a:pathLst>
          </a:custGeom>
          <a:ln w="105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841880" y="5552059"/>
            <a:ext cx="5743575" cy="0"/>
          </a:xfrm>
          <a:custGeom>
            <a:avLst/>
            <a:gdLst/>
            <a:ahLst/>
            <a:cxnLst/>
            <a:rect l="l" t="t" r="r" b="b"/>
            <a:pathLst>
              <a:path w="5743575" h="0">
                <a:moveTo>
                  <a:pt x="0" y="0"/>
                </a:moveTo>
                <a:lnTo>
                  <a:pt x="5743448" y="0"/>
                </a:lnTo>
              </a:path>
            </a:pathLst>
          </a:custGeom>
          <a:ln w="105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841880" y="5560440"/>
            <a:ext cx="0" cy="26034"/>
          </a:xfrm>
          <a:custGeom>
            <a:avLst/>
            <a:gdLst/>
            <a:ahLst/>
            <a:cxnLst/>
            <a:rect l="l" t="t" r="r" b="b"/>
            <a:pathLst>
              <a:path w="0" h="26035">
                <a:moveTo>
                  <a:pt x="0" y="25527"/>
                </a:moveTo>
                <a:lnTo>
                  <a:pt x="0" y="0"/>
                </a:lnTo>
              </a:path>
            </a:pathLst>
          </a:custGeom>
          <a:ln w="105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559430" y="5560440"/>
            <a:ext cx="0" cy="26034"/>
          </a:xfrm>
          <a:custGeom>
            <a:avLst/>
            <a:gdLst/>
            <a:ahLst/>
            <a:cxnLst/>
            <a:rect l="l" t="t" r="r" b="b"/>
            <a:pathLst>
              <a:path w="0" h="26035">
                <a:moveTo>
                  <a:pt x="0" y="25527"/>
                </a:moveTo>
                <a:lnTo>
                  <a:pt x="0" y="0"/>
                </a:lnTo>
              </a:path>
            </a:pathLst>
          </a:custGeom>
          <a:ln w="105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277489" y="5560440"/>
            <a:ext cx="0" cy="26034"/>
          </a:xfrm>
          <a:custGeom>
            <a:avLst/>
            <a:gdLst/>
            <a:ahLst/>
            <a:cxnLst/>
            <a:rect l="l" t="t" r="r" b="b"/>
            <a:pathLst>
              <a:path w="0" h="26035">
                <a:moveTo>
                  <a:pt x="0" y="25527"/>
                </a:moveTo>
                <a:lnTo>
                  <a:pt x="0" y="0"/>
                </a:lnTo>
              </a:path>
            </a:pathLst>
          </a:custGeom>
          <a:ln w="105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995673" y="5560440"/>
            <a:ext cx="0" cy="26034"/>
          </a:xfrm>
          <a:custGeom>
            <a:avLst/>
            <a:gdLst/>
            <a:ahLst/>
            <a:cxnLst/>
            <a:rect l="l" t="t" r="r" b="b"/>
            <a:pathLst>
              <a:path w="0" h="26035">
                <a:moveTo>
                  <a:pt x="0" y="25527"/>
                </a:moveTo>
                <a:lnTo>
                  <a:pt x="0" y="0"/>
                </a:lnTo>
              </a:path>
            </a:pathLst>
          </a:custGeom>
          <a:ln w="105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725796" y="5560440"/>
            <a:ext cx="0" cy="26034"/>
          </a:xfrm>
          <a:custGeom>
            <a:avLst/>
            <a:gdLst/>
            <a:ahLst/>
            <a:cxnLst/>
            <a:rect l="l" t="t" r="r" b="b"/>
            <a:pathLst>
              <a:path w="0" h="26035">
                <a:moveTo>
                  <a:pt x="0" y="25527"/>
                </a:moveTo>
                <a:lnTo>
                  <a:pt x="0" y="0"/>
                </a:lnTo>
              </a:path>
            </a:pathLst>
          </a:custGeom>
          <a:ln w="105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443346" y="5560440"/>
            <a:ext cx="0" cy="26034"/>
          </a:xfrm>
          <a:custGeom>
            <a:avLst/>
            <a:gdLst/>
            <a:ahLst/>
            <a:cxnLst/>
            <a:rect l="l" t="t" r="r" b="b"/>
            <a:pathLst>
              <a:path w="0" h="26035">
                <a:moveTo>
                  <a:pt x="0" y="25527"/>
                </a:moveTo>
                <a:lnTo>
                  <a:pt x="0" y="0"/>
                </a:lnTo>
              </a:path>
            </a:pathLst>
          </a:custGeom>
          <a:ln w="105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161532" y="5560440"/>
            <a:ext cx="0" cy="26034"/>
          </a:xfrm>
          <a:custGeom>
            <a:avLst/>
            <a:gdLst/>
            <a:ahLst/>
            <a:cxnLst/>
            <a:rect l="l" t="t" r="r" b="b"/>
            <a:pathLst>
              <a:path w="0" h="26035">
                <a:moveTo>
                  <a:pt x="0" y="25527"/>
                </a:moveTo>
                <a:lnTo>
                  <a:pt x="0" y="0"/>
                </a:lnTo>
              </a:path>
            </a:pathLst>
          </a:custGeom>
          <a:ln w="105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879208" y="5560440"/>
            <a:ext cx="0" cy="26034"/>
          </a:xfrm>
          <a:custGeom>
            <a:avLst/>
            <a:gdLst/>
            <a:ahLst/>
            <a:cxnLst/>
            <a:rect l="l" t="t" r="r" b="b"/>
            <a:pathLst>
              <a:path w="0" h="26035">
                <a:moveTo>
                  <a:pt x="0" y="25527"/>
                </a:moveTo>
                <a:lnTo>
                  <a:pt x="0" y="0"/>
                </a:lnTo>
              </a:path>
            </a:pathLst>
          </a:custGeom>
          <a:ln w="105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597393" y="5560440"/>
            <a:ext cx="0" cy="26034"/>
          </a:xfrm>
          <a:custGeom>
            <a:avLst/>
            <a:gdLst/>
            <a:ahLst/>
            <a:cxnLst/>
            <a:rect l="l" t="t" r="r" b="b"/>
            <a:pathLst>
              <a:path w="0" h="26035">
                <a:moveTo>
                  <a:pt x="0" y="25527"/>
                </a:moveTo>
                <a:lnTo>
                  <a:pt x="0" y="0"/>
                </a:lnTo>
              </a:path>
            </a:pathLst>
          </a:custGeom>
          <a:ln w="105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838705" y="4411217"/>
            <a:ext cx="5756275" cy="1138555"/>
          </a:xfrm>
          <a:custGeom>
            <a:avLst/>
            <a:gdLst/>
            <a:ahLst/>
            <a:cxnLst/>
            <a:rect l="l" t="t" r="r" b="b"/>
            <a:pathLst>
              <a:path w="5756275" h="1138554">
                <a:moveTo>
                  <a:pt x="0" y="0"/>
                </a:moveTo>
                <a:lnTo>
                  <a:pt x="145795" y="25399"/>
                </a:lnTo>
                <a:lnTo>
                  <a:pt x="291973" y="51053"/>
                </a:lnTo>
                <a:lnTo>
                  <a:pt x="425704" y="84962"/>
                </a:lnTo>
                <a:lnTo>
                  <a:pt x="572007" y="110362"/>
                </a:lnTo>
                <a:lnTo>
                  <a:pt x="717804" y="136016"/>
                </a:lnTo>
                <a:lnTo>
                  <a:pt x="863981" y="169925"/>
                </a:lnTo>
                <a:lnTo>
                  <a:pt x="1010031" y="195325"/>
                </a:lnTo>
                <a:lnTo>
                  <a:pt x="1155827" y="229361"/>
                </a:lnTo>
                <a:lnTo>
                  <a:pt x="1289812" y="254888"/>
                </a:lnTo>
                <a:lnTo>
                  <a:pt x="1435861" y="280288"/>
                </a:lnTo>
                <a:lnTo>
                  <a:pt x="1582039" y="314324"/>
                </a:lnTo>
                <a:lnTo>
                  <a:pt x="1727834" y="339851"/>
                </a:lnTo>
                <a:lnTo>
                  <a:pt x="1874139" y="365378"/>
                </a:lnTo>
                <a:lnTo>
                  <a:pt x="2019808" y="399287"/>
                </a:lnTo>
                <a:lnTo>
                  <a:pt x="2154047" y="424814"/>
                </a:lnTo>
                <a:lnTo>
                  <a:pt x="2299843" y="450341"/>
                </a:lnTo>
                <a:lnTo>
                  <a:pt x="2445893" y="484377"/>
                </a:lnTo>
                <a:lnTo>
                  <a:pt x="2591689" y="509777"/>
                </a:lnTo>
                <a:lnTo>
                  <a:pt x="2737866" y="535050"/>
                </a:lnTo>
                <a:lnTo>
                  <a:pt x="2884170" y="569340"/>
                </a:lnTo>
                <a:lnTo>
                  <a:pt x="3017901" y="594486"/>
                </a:lnTo>
                <a:lnTo>
                  <a:pt x="3163697" y="628649"/>
                </a:lnTo>
                <a:lnTo>
                  <a:pt x="3309874" y="653922"/>
                </a:lnTo>
                <a:lnTo>
                  <a:pt x="3456051" y="679449"/>
                </a:lnTo>
                <a:lnTo>
                  <a:pt x="3601720" y="713358"/>
                </a:lnTo>
                <a:lnTo>
                  <a:pt x="3735704" y="738885"/>
                </a:lnTo>
                <a:lnTo>
                  <a:pt x="3881754" y="764412"/>
                </a:lnTo>
                <a:lnTo>
                  <a:pt x="4027931" y="798448"/>
                </a:lnTo>
                <a:lnTo>
                  <a:pt x="4173728" y="823848"/>
                </a:lnTo>
                <a:lnTo>
                  <a:pt x="4320032" y="849375"/>
                </a:lnTo>
                <a:lnTo>
                  <a:pt x="4465701" y="883411"/>
                </a:lnTo>
                <a:lnTo>
                  <a:pt x="4599813" y="908938"/>
                </a:lnTo>
                <a:lnTo>
                  <a:pt x="4745736" y="934338"/>
                </a:lnTo>
                <a:lnTo>
                  <a:pt x="4891786" y="968374"/>
                </a:lnTo>
                <a:lnTo>
                  <a:pt x="5037582" y="993901"/>
                </a:lnTo>
                <a:lnTo>
                  <a:pt x="5183886" y="1027810"/>
                </a:lnTo>
                <a:lnTo>
                  <a:pt x="5329936" y="1053337"/>
                </a:lnTo>
                <a:lnTo>
                  <a:pt x="5463794" y="1078864"/>
                </a:lnTo>
                <a:lnTo>
                  <a:pt x="5609590" y="1112773"/>
                </a:lnTo>
                <a:lnTo>
                  <a:pt x="5755767" y="1138300"/>
                </a:lnTo>
              </a:path>
            </a:pathLst>
          </a:custGeom>
          <a:ln w="17250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838705" y="4411217"/>
            <a:ext cx="5756275" cy="569595"/>
          </a:xfrm>
          <a:custGeom>
            <a:avLst/>
            <a:gdLst/>
            <a:ahLst/>
            <a:cxnLst/>
            <a:rect l="l" t="t" r="r" b="b"/>
            <a:pathLst>
              <a:path w="5756275" h="569595">
                <a:moveTo>
                  <a:pt x="0" y="0"/>
                </a:moveTo>
                <a:lnTo>
                  <a:pt x="145795" y="8635"/>
                </a:lnTo>
                <a:lnTo>
                  <a:pt x="291973" y="25399"/>
                </a:lnTo>
                <a:lnTo>
                  <a:pt x="425704" y="42544"/>
                </a:lnTo>
                <a:lnTo>
                  <a:pt x="572007" y="51053"/>
                </a:lnTo>
                <a:lnTo>
                  <a:pt x="717804" y="68071"/>
                </a:lnTo>
                <a:lnTo>
                  <a:pt x="863981" y="84962"/>
                </a:lnTo>
                <a:lnTo>
                  <a:pt x="1010031" y="93598"/>
                </a:lnTo>
                <a:lnTo>
                  <a:pt x="1155827" y="110489"/>
                </a:lnTo>
                <a:lnTo>
                  <a:pt x="1289812" y="127507"/>
                </a:lnTo>
                <a:lnTo>
                  <a:pt x="1435861" y="136016"/>
                </a:lnTo>
                <a:lnTo>
                  <a:pt x="1582039" y="153161"/>
                </a:lnTo>
                <a:lnTo>
                  <a:pt x="1727834" y="169925"/>
                </a:lnTo>
                <a:lnTo>
                  <a:pt x="1874139" y="178307"/>
                </a:lnTo>
                <a:lnTo>
                  <a:pt x="2019808" y="195452"/>
                </a:lnTo>
                <a:lnTo>
                  <a:pt x="2154047" y="212597"/>
                </a:lnTo>
                <a:lnTo>
                  <a:pt x="2299843" y="229361"/>
                </a:lnTo>
                <a:lnTo>
                  <a:pt x="2445893" y="237870"/>
                </a:lnTo>
                <a:lnTo>
                  <a:pt x="2591689" y="254888"/>
                </a:lnTo>
                <a:lnTo>
                  <a:pt x="2737866" y="272033"/>
                </a:lnTo>
                <a:lnTo>
                  <a:pt x="2884170" y="280415"/>
                </a:lnTo>
                <a:lnTo>
                  <a:pt x="3017901" y="297306"/>
                </a:lnTo>
                <a:lnTo>
                  <a:pt x="3163697" y="314324"/>
                </a:lnTo>
                <a:lnTo>
                  <a:pt x="3309874" y="322833"/>
                </a:lnTo>
                <a:lnTo>
                  <a:pt x="3456051" y="339978"/>
                </a:lnTo>
                <a:lnTo>
                  <a:pt x="3601720" y="356742"/>
                </a:lnTo>
                <a:lnTo>
                  <a:pt x="3735704" y="365505"/>
                </a:lnTo>
                <a:lnTo>
                  <a:pt x="3881754" y="382269"/>
                </a:lnTo>
                <a:lnTo>
                  <a:pt x="4027931" y="399287"/>
                </a:lnTo>
                <a:lnTo>
                  <a:pt x="4173728" y="407796"/>
                </a:lnTo>
                <a:lnTo>
                  <a:pt x="4320032" y="424941"/>
                </a:lnTo>
                <a:lnTo>
                  <a:pt x="4465701" y="441832"/>
                </a:lnTo>
                <a:lnTo>
                  <a:pt x="4599813" y="450468"/>
                </a:lnTo>
                <a:lnTo>
                  <a:pt x="4745736" y="467232"/>
                </a:lnTo>
                <a:lnTo>
                  <a:pt x="4891786" y="484377"/>
                </a:lnTo>
                <a:lnTo>
                  <a:pt x="5037582" y="492759"/>
                </a:lnTo>
                <a:lnTo>
                  <a:pt x="5183886" y="509904"/>
                </a:lnTo>
                <a:lnTo>
                  <a:pt x="5329936" y="526795"/>
                </a:lnTo>
                <a:lnTo>
                  <a:pt x="5463794" y="535177"/>
                </a:lnTo>
                <a:lnTo>
                  <a:pt x="5609590" y="552195"/>
                </a:lnTo>
                <a:lnTo>
                  <a:pt x="5755767" y="569467"/>
                </a:lnTo>
              </a:path>
            </a:pathLst>
          </a:custGeom>
          <a:ln w="170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838705" y="4411217"/>
            <a:ext cx="5756275" cy="0"/>
          </a:xfrm>
          <a:custGeom>
            <a:avLst/>
            <a:gdLst/>
            <a:ahLst/>
            <a:cxnLst/>
            <a:rect l="l" t="t" r="r" b="b"/>
            <a:pathLst>
              <a:path w="5756275" h="0">
                <a:moveTo>
                  <a:pt x="0" y="0"/>
                </a:moveTo>
                <a:lnTo>
                  <a:pt x="5609590" y="0"/>
                </a:lnTo>
                <a:lnTo>
                  <a:pt x="5755767" y="0"/>
                </a:lnTo>
              </a:path>
            </a:pathLst>
          </a:custGeom>
          <a:ln w="16973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838705" y="3833621"/>
            <a:ext cx="5756275" cy="577850"/>
          </a:xfrm>
          <a:custGeom>
            <a:avLst/>
            <a:gdLst/>
            <a:ahLst/>
            <a:cxnLst/>
            <a:rect l="l" t="t" r="r" b="b"/>
            <a:pathLst>
              <a:path w="5756275" h="577850">
                <a:moveTo>
                  <a:pt x="0" y="577595"/>
                </a:moveTo>
                <a:lnTo>
                  <a:pt x="145795" y="560704"/>
                </a:lnTo>
                <a:lnTo>
                  <a:pt x="291973" y="543559"/>
                </a:lnTo>
                <a:lnTo>
                  <a:pt x="425704" y="535177"/>
                </a:lnTo>
                <a:lnTo>
                  <a:pt x="572007" y="518032"/>
                </a:lnTo>
                <a:lnTo>
                  <a:pt x="717804" y="501141"/>
                </a:lnTo>
                <a:lnTo>
                  <a:pt x="863981" y="492759"/>
                </a:lnTo>
                <a:lnTo>
                  <a:pt x="1010031" y="475741"/>
                </a:lnTo>
                <a:lnTo>
                  <a:pt x="1155827" y="458596"/>
                </a:lnTo>
                <a:lnTo>
                  <a:pt x="1289812" y="450088"/>
                </a:lnTo>
                <a:lnTo>
                  <a:pt x="1435861" y="433323"/>
                </a:lnTo>
                <a:lnTo>
                  <a:pt x="1582039" y="416178"/>
                </a:lnTo>
                <a:lnTo>
                  <a:pt x="1727834" y="407796"/>
                </a:lnTo>
                <a:lnTo>
                  <a:pt x="1874139" y="390778"/>
                </a:lnTo>
                <a:lnTo>
                  <a:pt x="2019808" y="373888"/>
                </a:lnTo>
                <a:lnTo>
                  <a:pt x="2154047" y="356742"/>
                </a:lnTo>
                <a:lnTo>
                  <a:pt x="2299843" y="348360"/>
                </a:lnTo>
                <a:lnTo>
                  <a:pt x="2445893" y="331215"/>
                </a:lnTo>
                <a:lnTo>
                  <a:pt x="2591689" y="314325"/>
                </a:lnTo>
                <a:lnTo>
                  <a:pt x="2737866" y="305815"/>
                </a:lnTo>
                <a:lnTo>
                  <a:pt x="2884170" y="288925"/>
                </a:lnTo>
                <a:lnTo>
                  <a:pt x="3017901" y="271779"/>
                </a:lnTo>
                <a:lnTo>
                  <a:pt x="3163697" y="263270"/>
                </a:lnTo>
                <a:lnTo>
                  <a:pt x="3309874" y="246252"/>
                </a:lnTo>
                <a:lnTo>
                  <a:pt x="3456051" y="229361"/>
                </a:lnTo>
                <a:lnTo>
                  <a:pt x="3601720" y="220598"/>
                </a:lnTo>
                <a:lnTo>
                  <a:pt x="3735704" y="203961"/>
                </a:lnTo>
                <a:lnTo>
                  <a:pt x="3881754" y="186816"/>
                </a:lnTo>
                <a:lnTo>
                  <a:pt x="4027931" y="178307"/>
                </a:lnTo>
                <a:lnTo>
                  <a:pt x="4173728" y="161289"/>
                </a:lnTo>
                <a:lnTo>
                  <a:pt x="4320032" y="144398"/>
                </a:lnTo>
                <a:lnTo>
                  <a:pt x="4465701" y="136016"/>
                </a:lnTo>
                <a:lnTo>
                  <a:pt x="4599813" y="118871"/>
                </a:lnTo>
                <a:lnTo>
                  <a:pt x="4745736" y="101726"/>
                </a:lnTo>
                <a:lnTo>
                  <a:pt x="4891786" y="93344"/>
                </a:lnTo>
                <a:lnTo>
                  <a:pt x="5037582" y="76453"/>
                </a:lnTo>
                <a:lnTo>
                  <a:pt x="5183886" y="59435"/>
                </a:lnTo>
                <a:lnTo>
                  <a:pt x="5329936" y="51053"/>
                </a:lnTo>
                <a:lnTo>
                  <a:pt x="5463794" y="33908"/>
                </a:lnTo>
                <a:lnTo>
                  <a:pt x="5609590" y="17144"/>
                </a:lnTo>
                <a:lnTo>
                  <a:pt x="5755767" y="0"/>
                </a:lnTo>
              </a:path>
            </a:pathLst>
          </a:custGeom>
          <a:ln w="17047">
            <a:solidFill>
              <a:srgbClr val="00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838705" y="3265170"/>
            <a:ext cx="5756275" cy="1146175"/>
          </a:xfrm>
          <a:custGeom>
            <a:avLst/>
            <a:gdLst/>
            <a:ahLst/>
            <a:cxnLst/>
            <a:rect l="l" t="t" r="r" b="b"/>
            <a:pathLst>
              <a:path w="5756275" h="1146175">
                <a:moveTo>
                  <a:pt x="0" y="1145920"/>
                </a:moveTo>
                <a:lnTo>
                  <a:pt x="145795" y="1111884"/>
                </a:lnTo>
                <a:lnTo>
                  <a:pt x="291973" y="1086357"/>
                </a:lnTo>
                <a:lnTo>
                  <a:pt x="425704" y="1061211"/>
                </a:lnTo>
                <a:lnTo>
                  <a:pt x="572007" y="1027048"/>
                </a:lnTo>
                <a:lnTo>
                  <a:pt x="717804" y="1001648"/>
                </a:lnTo>
                <a:lnTo>
                  <a:pt x="863981" y="976248"/>
                </a:lnTo>
                <a:lnTo>
                  <a:pt x="1010031" y="942339"/>
                </a:lnTo>
                <a:lnTo>
                  <a:pt x="1155827" y="916812"/>
                </a:lnTo>
                <a:lnTo>
                  <a:pt x="1289812" y="882903"/>
                </a:lnTo>
                <a:lnTo>
                  <a:pt x="1435861" y="857376"/>
                </a:lnTo>
                <a:lnTo>
                  <a:pt x="1582039" y="831849"/>
                </a:lnTo>
                <a:lnTo>
                  <a:pt x="1727834" y="797940"/>
                </a:lnTo>
                <a:lnTo>
                  <a:pt x="1874139" y="772540"/>
                </a:lnTo>
                <a:lnTo>
                  <a:pt x="2019808" y="746886"/>
                </a:lnTo>
                <a:lnTo>
                  <a:pt x="2154047" y="712977"/>
                </a:lnTo>
                <a:lnTo>
                  <a:pt x="2299843" y="687577"/>
                </a:lnTo>
                <a:lnTo>
                  <a:pt x="2445893" y="662050"/>
                </a:lnTo>
                <a:lnTo>
                  <a:pt x="2591689" y="628141"/>
                </a:lnTo>
                <a:lnTo>
                  <a:pt x="2737866" y="602614"/>
                </a:lnTo>
                <a:lnTo>
                  <a:pt x="2884170" y="568705"/>
                </a:lnTo>
                <a:lnTo>
                  <a:pt x="3017901" y="543178"/>
                </a:lnTo>
                <a:lnTo>
                  <a:pt x="3163697" y="517651"/>
                </a:lnTo>
                <a:lnTo>
                  <a:pt x="3309874" y="483742"/>
                </a:lnTo>
                <a:lnTo>
                  <a:pt x="3456051" y="458215"/>
                </a:lnTo>
                <a:lnTo>
                  <a:pt x="3601720" y="432688"/>
                </a:lnTo>
                <a:lnTo>
                  <a:pt x="3735704" y="398779"/>
                </a:lnTo>
                <a:lnTo>
                  <a:pt x="3881754" y="373379"/>
                </a:lnTo>
                <a:lnTo>
                  <a:pt x="4027931" y="348106"/>
                </a:lnTo>
                <a:lnTo>
                  <a:pt x="4173728" y="313943"/>
                </a:lnTo>
                <a:lnTo>
                  <a:pt x="4320032" y="288670"/>
                </a:lnTo>
                <a:lnTo>
                  <a:pt x="4465701" y="263270"/>
                </a:lnTo>
                <a:lnTo>
                  <a:pt x="4599813" y="228980"/>
                </a:lnTo>
                <a:lnTo>
                  <a:pt x="4745736" y="203707"/>
                </a:lnTo>
                <a:lnTo>
                  <a:pt x="4891786" y="169544"/>
                </a:lnTo>
                <a:lnTo>
                  <a:pt x="5037582" y="144399"/>
                </a:lnTo>
                <a:lnTo>
                  <a:pt x="5183886" y="118871"/>
                </a:lnTo>
                <a:lnTo>
                  <a:pt x="5329936" y="84962"/>
                </a:lnTo>
                <a:lnTo>
                  <a:pt x="5463794" y="59435"/>
                </a:lnTo>
                <a:lnTo>
                  <a:pt x="5609590" y="33908"/>
                </a:lnTo>
                <a:lnTo>
                  <a:pt x="5755767" y="0"/>
                </a:lnTo>
              </a:path>
            </a:pathLst>
          </a:custGeom>
          <a:ln w="17255">
            <a:solidFill>
              <a:srgbClr val="8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837944" y="2125979"/>
            <a:ext cx="5756275" cy="2284730"/>
          </a:xfrm>
          <a:custGeom>
            <a:avLst/>
            <a:gdLst/>
            <a:ahLst/>
            <a:cxnLst/>
            <a:rect l="l" t="t" r="r" b="b"/>
            <a:pathLst>
              <a:path w="5756275" h="2284729">
                <a:moveTo>
                  <a:pt x="0" y="2284222"/>
                </a:moveTo>
                <a:lnTo>
                  <a:pt x="145795" y="2224786"/>
                </a:lnTo>
                <a:lnTo>
                  <a:pt x="291973" y="2165350"/>
                </a:lnTo>
                <a:lnTo>
                  <a:pt x="425704" y="2114550"/>
                </a:lnTo>
                <a:lnTo>
                  <a:pt x="572007" y="2055114"/>
                </a:lnTo>
                <a:lnTo>
                  <a:pt x="717804" y="1995678"/>
                </a:lnTo>
                <a:lnTo>
                  <a:pt x="863981" y="1936242"/>
                </a:lnTo>
                <a:lnTo>
                  <a:pt x="1010031" y="1885188"/>
                </a:lnTo>
                <a:lnTo>
                  <a:pt x="1155827" y="1825752"/>
                </a:lnTo>
                <a:lnTo>
                  <a:pt x="1289812" y="1766316"/>
                </a:lnTo>
                <a:lnTo>
                  <a:pt x="1435861" y="1715262"/>
                </a:lnTo>
                <a:lnTo>
                  <a:pt x="1582039" y="1655826"/>
                </a:lnTo>
                <a:lnTo>
                  <a:pt x="1727834" y="1596390"/>
                </a:lnTo>
                <a:lnTo>
                  <a:pt x="1874139" y="1536954"/>
                </a:lnTo>
                <a:lnTo>
                  <a:pt x="2019808" y="1486281"/>
                </a:lnTo>
                <a:lnTo>
                  <a:pt x="2154047" y="1426845"/>
                </a:lnTo>
                <a:lnTo>
                  <a:pt x="2299843" y="1367028"/>
                </a:lnTo>
                <a:lnTo>
                  <a:pt x="2445893" y="1307719"/>
                </a:lnTo>
                <a:lnTo>
                  <a:pt x="2591689" y="1256919"/>
                </a:lnTo>
                <a:lnTo>
                  <a:pt x="2737866" y="1197483"/>
                </a:lnTo>
                <a:lnTo>
                  <a:pt x="2884170" y="1138047"/>
                </a:lnTo>
                <a:lnTo>
                  <a:pt x="3017901" y="1086993"/>
                </a:lnTo>
                <a:lnTo>
                  <a:pt x="3163697" y="1027557"/>
                </a:lnTo>
                <a:lnTo>
                  <a:pt x="3309874" y="968121"/>
                </a:lnTo>
                <a:lnTo>
                  <a:pt x="3456051" y="908685"/>
                </a:lnTo>
                <a:lnTo>
                  <a:pt x="3601720" y="857631"/>
                </a:lnTo>
                <a:lnTo>
                  <a:pt x="3735704" y="798322"/>
                </a:lnTo>
                <a:lnTo>
                  <a:pt x="3881754" y="738759"/>
                </a:lnTo>
                <a:lnTo>
                  <a:pt x="4027931" y="687959"/>
                </a:lnTo>
                <a:lnTo>
                  <a:pt x="4173728" y="628650"/>
                </a:lnTo>
                <a:lnTo>
                  <a:pt x="4320032" y="569087"/>
                </a:lnTo>
                <a:lnTo>
                  <a:pt x="4465701" y="509778"/>
                </a:lnTo>
                <a:lnTo>
                  <a:pt x="4599813" y="458724"/>
                </a:lnTo>
                <a:lnTo>
                  <a:pt x="4745735" y="399288"/>
                </a:lnTo>
                <a:lnTo>
                  <a:pt x="4891785" y="339852"/>
                </a:lnTo>
                <a:lnTo>
                  <a:pt x="5037582" y="288925"/>
                </a:lnTo>
                <a:lnTo>
                  <a:pt x="5183885" y="229362"/>
                </a:lnTo>
                <a:lnTo>
                  <a:pt x="5329935" y="169925"/>
                </a:lnTo>
                <a:lnTo>
                  <a:pt x="5463794" y="110490"/>
                </a:lnTo>
                <a:lnTo>
                  <a:pt x="5609589" y="59436"/>
                </a:lnTo>
                <a:lnTo>
                  <a:pt x="5755766" y="0"/>
                </a:lnTo>
              </a:path>
            </a:pathLst>
          </a:custGeom>
          <a:ln w="17979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837944" y="2125979"/>
            <a:ext cx="3839210" cy="2284730"/>
          </a:xfrm>
          <a:custGeom>
            <a:avLst/>
            <a:gdLst/>
            <a:ahLst/>
            <a:cxnLst/>
            <a:rect l="l" t="t" r="r" b="b"/>
            <a:pathLst>
              <a:path w="3839210" h="2284729">
                <a:moveTo>
                  <a:pt x="0" y="2284222"/>
                </a:moveTo>
                <a:lnTo>
                  <a:pt x="145795" y="2199513"/>
                </a:lnTo>
                <a:lnTo>
                  <a:pt x="292100" y="2114550"/>
                </a:lnTo>
                <a:lnTo>
                  <a:pt x="425831" y="2021078"/>
                </a:lnTo>
                <a:lnTo>
                  <a:pt x="572007" y="1936242"/>
                </a:lnTo>
                <a:lnTo>
                  <a:pt x="717804" y="1851279"/>
                </a:lnTo>
                <a:lnTo>
                  <a:pt x="864107" y="1766316"/>
                </a:lnTo>
                <a:lnTo>
                  <a:pt x="1010157" y="1681353"/>
                </a:lnTo>
                <a:lnTo>
                  <a:pt x="1155954" y="1596390"/>
                </a:lnTo>
                <a:lnTo>
                  <a:pt x="1289939" y="1511554"/>
                </a:lnTo>
                <a:lnTo>
                  <a:pt x="1435989" y="1426845"/>
                </a:lnTo>
                <a:lnTo>
                  <a:pt x="1582293" y="1341882"/>
                </a:lnTo>
                <a:lnTo>
                  <a:pt x="1728089" y="1256919"/>
                </a:lnTo>
                <a:lnTo>
                  <a:pt x="1874266" y="1171956"/>
                </a:lnTo>
                <a:lnTo>
                  <a:pt x="2020061" y="1086993"/>
                </a:lnTo>
                <a:lnTo>
                  <a:pt x="2154301" y="1002030"/>
                </a:lnTo>
                <a:lnTo>
                  <a:pt x="2300097" y="908685"/>
                </a:lnTo>
                <a:lnTo>
                  <a:pt x="2446273" y="823722"/>
                </a:lnTo>
                <a:lnTo>
                  <a:pt x="2591943" y="738759"/>
                </a:lnTo>
                <a:lnTo>
                  <a:pt x="2738247" y="653796"/>
                </a:lnTo>
                <a:lnTo>
                  <a:pt x="2884551" y="569087"/>
                </a:lnTo>
                <a:lnTo>
                  <a:pt x="3018282" y="484250"/>
                </a:lnTo>
                <a:lnTo>
                  <a:pt x="3164078" y="399288"/>
                </a:lnTo>
                <a:lnTo>
                  <a:pt x="3310254" y="314325"/>
                </a:lnTo>
                <a:lnTo>
                  <a:pt x="3456431" y="229362"/>
                </a:lnTo>
                <a:lnTo>
                  <a:pt x="3602228" y="144399"/>
                </a:lnTo>
                <a:lnTo>
                  <a:pt x="3736085" y="59436"/>
                </a:lnTo>
                <a:lnTo>
                  <a:pt x="3838702" y="0"/>
                </a:lnTo>
              </a:path>
            </a:pathLst>
          </a:custGeom>
          <a:ln w="18906">
            <a:solidFill>
              <a:srgbClr val="0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3285235" y="6002832"/>
            <a:ext cx="294449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imes New Roman"/>
                <a:cs typeface="Times New Roman"/>
              </a:rPr>
              <a:t>R O C E = R N O A + [ F </a:t>
            </a:r>
            <a:r>
              <a:rPr dirty="0" sz="900" spc="60">
                <a:latin typeface="Times New Roman"/>
                <a:cs typeface="Times New Roman"/>
              </a:rPr>
              <a:t>L </a:t>
            </a:r>
            <a:r>
              <a:rPr dirty="0" sz="900">
                <a:latin typeface="Times New Roman"/>
                <a:cs typeface="Times New Roman"/>
              </a:rPr>
              <a:t>E V x </a:t>
            </a:r>
            <a:r>
              <a:rPr dirty="0" sz="900" spc="135">
                <a:latin typeface="Times New Roman"/>
                <a:cs typeface="Times New Roman"/>
              </a:rPr>
              <a:t>S </a:t>
            </a:r>
            <a:r>
              <a:rPr dirty="0" sz="900">
                <a:latin typeface="Times New Roman"/>
                <a:cs typeface="Times New Roman"/>
              </a:rPr>
              <a:t>P R E </a:t>
            </a:r>
            <a:r>
              <a:rPr dirty="0" sz="900" spc="155">
                <a:latin typeface="Times New Roman"/>
                <a:cs typeface="Times New Roman"/>
              </a:rPr>
              <a:t>A </a:t>
            </a:r>
            <a:r>
              <a:rPr dirty="0" sz="900">
                <a:latin typeface="Times New Roman"/>
                <a:cs typeface="Times New Roman"/>
              </a:rPr>
              <a:t>D</a:t>
            </a:r>
            <a:r>
              <a:rPr dirty="0" sz="900" spc="19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]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47291" y="5476113"/>
            <a:ext cx="214629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5">
                <a:latin typeface="Times New Roman"/>
                <a:cs typeface="Times New Roman"/>
              </a:rPr>
              <a:t>- 4</a:t>
            </a:r>
            <a:r>
              <a:rPr dirty="0" sz="650" spc="10">
                <a:latin typeface="Times New Roman"/>
                <a:cs typeface="Times New Roman"/>
              </a:rPr>
              <a:t> </a:t>
            </a:r>
            <a:r>
              <a:rPr dirty="0" sz="650" spc="-5">
                <a:latin typeface="Times New Roman"/>
                <a:cs typeface="Times New Roman"/>
              </a:rPr>
              <a:t>%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447291" y="4907026"/>
            <a:ext cx="214629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5">
                <a:latin typeface="Times New Roman"/>
                <a:cs typeface="Times New Roman"/>
              </a:rPr>
              <a:t>- 2</a:t>
            </a:r>
            <a:r>
              <a:rPr dirty="0" sz="650" spc="10">
                <a:latin typeface="Times New Roman"/>
                <a:cs typeface="Times New Roman"/>
              </a:rPr>
              <a:t> </a:t>
            </a:r>
            <a:r>
              <a:rPr dirty="0" sz="650" spc="-5">
                <a:latin typeface="Times New Roman"/>
                <a:cs typeface="Times New Roman"/>
              </a:rPr>
              <a:t>%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96060" y="4338065"/>
            <a:ext cx="196215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70">
                <a:latin typeface="Times New Roman"/>
                <a:cs typeface="Times New Roman"/>
              </a:rPr>
              <a:t>0</a:t>
            </a:r>
            <a:r>
              <a:rPr dirty="0" sz="650" spc="-30">
                <a:latin typeface="Times New Roman"/>
                <a:cs typeface="Times New Roman"/>
              </a:rPr>
              <a:t> </a:t>
            </a:r>
            <a:r>
              <a:rPr dirty="0" sz="650" spc="-5">
                <a:latin typeface="Times New Roman"/>
                <a:cs typeface="Times New Roman"/>
              </a:rPr>
              <a:t>%</a:t>
            </a:r>
            <a:r>
              <a:rPr dirty="0" sz="650" spc="75">
                <a:latin typeface="Times New Roman"/>
                <a:cs typeface="Times New Roman"/>
              </a:rPr>
              <a:t> 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496060" y="3769233"/>
            <a:ext cx="196215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70">
                <a:latin typeface="Times New Roman"/>
                <a:cs typeface="Times New Roman"/>
              </a:rPr>
              <a:t>2</a:t>
            </a:r>
            <a:r>
              <a:rPr dirty="0" sz="650" spc="-30">
                <a:latin typeface="Times New Roman"/>
                <a:cs typeface="Times New Roman"/>
              </a:rPr>
              <a:t> </a:t>
            </a:r>
            <a:r>
              <a:rPr dirty="0" sz="650" spc="-5">
                <a:latin typeface="Times New Roman"/>
                <a:cs typeface="Times New Roman"/>
              </a:rPr>
              <a:t>%</a:t>
            </a:r>
            <a:r>
              <a:rPr dirty="0" sz="650" spc="75">
                <a:latin typeface="Times New Roman"/>
                <a:cs typeface="Times New Roman"/>
              </a:rPr>
              <a:t> 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496060" y="3192018"/>
            <a:ext cx="196215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70">
                <a:latin typeface="Times New Roman"/>
                <a:cs typeface="Times New Roman"/>
              </a:rPr>
              <a:t>4</a:t>
            </a:r>
            <a:r>
              <a:rPr dirty="0" sz="650" spc="-30">
                <a:latin typeface="Times New Roman"/>
                <a:cs typeface="Times New Roman"/>
              </a:rPr>
              <a:t> </a:t>
            </a:r>
            <a:r>
              <a:rPr dirty="0" sz="650" spc="-5">
                <a:latin typeface="Times New Roman"/>
                <a:cs typeface="Times New Roman"/>
              </a:rPr>
              <a:t>%</a:t>
            </a:r>
            <a:r>
              <a:rPr dirty="0" sz="650" spc="75">
                <a:latin typeface="Times New Roman"/>
                <a:cs typeface="Times New Roman"/>
              </a:rPr>
              <a:t> 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496060" y="2622550"/>
            <a:ext cx="196215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70">
                <a:latin typeface="Times New Roman"/>
                <a:cs typeface="Times New Roman"/>
              </a:rPr>
              <a:t>6</a:t>
            </a:r>
            <a:r>
              <a:rPr dirty="0" sz="650" spc="-30">
                <a:latin typeface="Times New Roman"/>
                <a:cs typeface="Times New Roman"/>
              </a:rPr>
              <a:t> </a:t>
            </a:r>
            <a:r>
              <a:rPr dirty="0" sz="650" spc="-5">
                <a:latin typeface="Times New Roman"/>
                <a:cs typeface="Times New Roman"/>
              </a:rPr>
              <a:t>%</a:t>
            </a:r>
            <a:r>
              <a:rPr dirty="0" sz="650" spc="75">
                <a:latin typeface="Times New Roman"/>
                <a:cs typeface="Times New Roman"/>
              </a:rPr>
              <a:t> 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703070" y="5637377"/>
            <a:ext cx="248285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5">
                <a:latin typeface="Times New Roman"/>
                <a:cs typeface="Times New Roman"/>
              </a:rPr>
              <a:t>0 . 0</a:t>
            </a:r>
            <a:r>
              <a:rPr dirty="0" sz="650" spc="-100">
                <a:latin typeface="Times New Roman"/>
                <a:cs typeface="Times New Roman"/>
              </a:rPr>
              <a:t> </a:t>
            </a:r>
            <a:r>
              <a:rPr dirty="0" sz="650" spc="-5">
                <a:latin typeface="Times New Roman"/>
                <a:cs typeface="Times New Roman"/>
              </a:rPr>
              <a:t>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421127" y="5637377"/>
            <a:ext cx="248285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5">
                <a:latin typeface="Times New Roman"/>
                <a:cs typeface="Times New Roman"/>
              </a:rPr>
              <a:t>0 . 2</a:t>
            </a:r>
            <a:r>
              <a:rPr dirty="0" sz="650" spc="-100">
                <a:latin typeface="Times New Roman"/>
                <a:cs typeface="Times New Roman"/>
              </a:rPr>
              <a:t> </a:t>
            </a:r>
            <a:r>
              <a:rPr dirty="0" sz="650" spc="-5">
                <a:latin typeface="Times New Roman"/>
                <a:cs typeface="Times New Roman"/>
              </a:rPr>
              <a:t>5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138932" y="5637377"/>
            <a:ext cx="248285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5">
                <a:latin typeface="Times New Roman"/>
                <a:cs typeface="Times New Roman"/>
              </a:rPr>
              <a:t>0 . 5</a:t>
            </a:r>
            <a:r>
              <a:rPr dirty="0" sz="650" spc="-100">
                <a:latin typeface="Times New Roman"/>
                <a:cs typeface="Times New Roman"/>
              </a:rPr>
              <a:t> </a:t>
            </a:r>
            <a:r>
              <a:rPr dirty="0" sz="650" spc="-5">
                <a:latin typeface="Times New Roman"/>
                <a:cs typeface="Times New Roman"/>
              </a:rPr>
              <a:t>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857371" y="5637377"/>
            <a:ext cx="248285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5">
                <a:latin typeface="Times New Roman"/>
                <a:cs typeface="Times New Roman"/>
              </a:rPr>
              <a:t>0 . 7</a:t>
            </a:r>
            <a:r>
              <a:rPr dirty="0" sz="650" spc="-100">
                <a:latin typeface="Times New Roman"/>
                <a:cs typeface="Times New Roman"/>
              </a:rPr>
              <a:t> </a:t>
            </a:r>
            <a:r>
              <a:rPr dirty="0" sz="650" spc="-5">
                <a:latin typeface="Times New Roman"/>
                <a:cs typeface="Times New Roman"/>
              </a:rPr>
              <a:t>5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587366" y="5637377"/>
            <a:ext cx="248285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5">
                <a:latin typeface="Times New Roman"/>
                <a:cs typeface="Times New Roman"/>
              </a:rPr>
              <a:t>1 . 0</a:t>
            </a:r>
            <a:r>
              <a:rPr dirty="0" sz="650" spc="-100">
                <a:latin typeface="Times New Roman"/>
                <a:cs typeface="Times New Roman"/>
              </a:rPr>
              <a:t> </a:t>
            </a:r>
            <a:r>
              <a:rPr dirty="0" sz="650" spc="-5">
                <a:latin typeface="Times New Roman"/>
                <a:cs typeface="Times New Roman"/>
              </a:rPr>
              <a:t>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305805" y="5637377"/>
            <a:ext cx="248285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5">
                <a:latin typeface="Times New Roman"/>
                <a:cs typeface="Times New Roman"/>
              </a:rPr>
              <a:t>1 . 2</a:t>
            </a:r>
            <a:r>
              <a:rPr dirty="0" sz="650" spc="-100">
                <a:latin typeface="Times New Roman"/>
                <a:cs typeface="Times New Roman"/>
              </a:rPr>
              <a:t> </a:t>
            </a:r>
            <a:r>
              <a:rPr dirty="0" sz="650" spc="-5">
                <a:latin typeface="Times New Roman"/>
                <a:cs typeface="Times New Roman"/>
              </a:rPr>
              <a:t>5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023609" y="5637377"/>
            <a:ext cx="248285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5">
                <a:latin typeface="Times New Roman"/>
                <a:cs typeface="Times New Roman"/>
              </a:rPr>
              <a:t>1 . 5</a:t>
            </a:r>
            <a:r>
              <a:rPr dirty="0" sz="650" spc="-100">
                <a:latin typeface="Times New Roman"/>
                <a:cs typeface="Times New Roman"/>
              </a:rPr>
              <a:t> </a:t>
            </a:r>
            <a:r>
              <a:rPr dirty="0" sz="650" spc="-5">
                <a:latin typeface="Times New Roman"/>
                <a:cs typeface="Times New Roman"/>
              </a:rPr>
              <a:t>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741668" y="5637377"/>
            <a:ext cx="248285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5">
                <a:latin typeface="Times New Roman"/>
                <a:cs typeface="Times New Roman"/>
              </a:rPr>
              <a:t>1 . 7</a:t>
            </a:r>
            <a:r>
              <a:rPr dirty="0" sz="650" spc="-100">
                <a:latin typeface="Times New Roman"/>
                <a:cs typeface="Times New Roman"/>
              </a:rPr>
              <a:t> </a:t>
            </a:r>
            <a:r>
              <a:rPr dirty="0" sz="650" spc="-5">
                <a:latin typeface="Times New Roman"/>
                <a:cs typeface="Times New Roman"/>
              </a:rPr>
              <a:t>5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240651" y="5637377"/>
            <a:ext cx="467995" cy="299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31775">
              <a:lnSpc>
                <a:spcPct val="100000"/>
              </a:lnSpc>
              <a:spcBef>
                <a:spcPts val="95"/>
              </a:spcBef>
            </a:pPr>
            <a:r>
              <a:rPr dirty="0" sz="650" spc="-5">
                <a:latin typeface="Times New Roman"/>
                <a:cs typeface="Times New Roman"/>
              </a:rPr>
              <a:t>2 . 0</a:t>
            </a:r>
            <a:r>
              <a:rPr dirty="0" sz="650" spc="-100">
                <a:latin typeface="Times New Roman"/>
                <a:cs typeface="Times New Roman"/>
              </a:rPr>
              <a:t> </a:t>
            </a:r>
            <a:r>
              <a:rPr dirty="0" sz="650" spc="-5">
                <a:latin typeface="Times New Roman"/>
                <a:cs typeface="Times New Roman"/>
              </a:rPr>
              <a:t>0</a:t>
            </a:r>
            <a:endParaRPr sz="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650" spc="-5">
                <a:latin typeface="Times New Roman"/>
                <a:cs typeface="Times New Roman"/>
              </a:rPr>
              <a:t>F </a:t>
            </a:r>
            <a:r>
              <a:rPr dirty="0" sz="650" spc="85">
                <a:latin typeface="Times New Roman"/>
                <a:cs typeface="Times New Roman"/>
              </a:rPr>
              <a:t>L </a:t>
            </a:r>
            <a:r>
              <a:rPr dirty="0" sz="650" spc="-5">
                <a:latin typeface="Times New Roman"/>
                <a:cs typeface="Times New Roman"/>
              </a:rPr>
              <a:t>E</a:t>
            </a:r>
            <a:r>
              <a:rPr dirty="0" sz="650" spc="-45">
                <a:latin typeface="Times New Roman"/>
                <a:cs typeface="Times New Roman"/>
              </a:rPr>
              <a:t> </a:t>
            </a:r>
            <a:r>
              <a:rPr dirty="0" sz="650" spc="-5">
                <a:latin typeface="Times New Roman"/>
                <a:cs typeface="Times New Roman"/>
              </a:rPr>
              <a:t>V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65788" y="3011766"/>
            <a:ext cx="565785" cy="1659255"/>
          </a:xfrm>
          <a:prstGeom prst="rect">
            <a:avLst/>
          </a:prstGeom>
        </p:spPr>
        <p:txBody>
          <a:bodyPr wrap="square" lIns="0" tIns="10795" rIns="0" bIns="0" rtlCol="0" vert="vert270">
            <a:spAutoFit/>
          </a:bodyPr>
          <a:lstStyle/>
          <a:p>
            <a:pPr algn="ctr" marL="12065" marR="5080">
              <a:lnSpc>
                <a:spcPts val="1300"/>
              </a:lnSpc>
              <a:spcBef>
                <a:spcPts val="85"/>
              </a:spcBef>
            </a:pPr>
            <a:r>
              <a:rPr dirty="0" sz="1150" spc="15">
                <a:latin typeface="Times New Roman"/>
                <a:cs typeface="Times New Roman"/>
              </a:rPr>
              <a:t>Difference </a:t>
            </a:r>
            <a:r>
              <a:rPr dirty="0" sz="1150" spc="40">
                <a:latin typeface="Times New Roman"/>
                <a:cs typeface="Times New Roman"/>
              </a:rPr>
              <a:t>between</a:t>
            </a:r>
            <a:r>
              <a:rPr dirty="0" sz="1150" spc="-1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ROCE  </a:t>
            </a:r>
            <a:r>
              <a:rPr dirty="0" sz="1150" spc="40">
                <a:latin typeface="Times New Roman"/>
                <a:cs typeface="Times New Roman"/>
              </a:rPr>
              <a:t>and</a:t>
            </a:r>
            <a:r>
              <a:rPr dirty="0" sz="1150" spc="-50">
                <a:latin typeface="Times New Roman"/>
                <a:cs typeface="Times New Roman"/>
              </a:rPr>
              <a:t> </a:t>
            </a:r>
            <a:r>
              <a:rPr dirty="0" sz="1150" spc="10">
                <a:latin typeface="Times New Roman"/>
                <a:cs typeface="Times New Roman"/>
              </a:rPr>
              <a:t>RNOA</a:t>
            </a:r>
            <a:endParaRPr sz="1150">
              <a:latin typeface="Times New Roman"/>
              <a:cs typeface="Times New Roman"/>
            </a:endParaRPr>
          </a:p>
          <a:p>
            <a:pPr algn="ctr" marL="38735">
              <a:lnSpc>
                <a:spcPct val="100000"/>
              </a:lnSpc>
              <a:spcBef>
                <a:spcPts val="265"/>
              </a:spcBef>
            </a:pPr>
            <a:r>
              <a:rPr dirty="0" sz="1150" spc="-190">
                <a:latin typeface="Times New Roman"/>
                <a:cs typeface="Times New Roman"/>
              </a:rPr>
              <a:t>(ROCE-RNOA)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797422" y="1941322"/>
            <a:ext cx="103378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latin typeface="Times New Roman"/>
                <a:cs typeface="Times New Roman"/>
              </a:rPr>
              <a:t>S P R E A D = </a:t>
            </a:r>
            <a:r>
              <a:rPr dirty="0" sz="850" spc="65">
                <a:latin typeface="Times New Roman"/>
                <a:cs typeface="Times New Roman"/>
              </a:rPr>
              <a:t>6</a:t>
            </a:r>
            <a:r>
              <a:rPr dirty="0" sz="850" spc="55">
                <a:latin typeface="Times New Roman"/>
                <a:cs typeface="Times New Roman"/>
              </a:rPr>
              <a:t> </a:t>
            </a:r>
            <a:r>
              <a:rPr dirty="0" sz="850">
                <a:latin typeface="Times New Roman"/>
                <a:cs typeface="Times New Roman"/>
              </a:rPr>
              <a:t>%</a:t>
            </a:r>
            <a:r>
              <a:rPr dirty="0" sz="850" spc="65">
                <a:latin typeface="Times New Roman"/>
                <a:cs typeface="Times New Roman"/>
              </a:rPr>
              <a:t> 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434453" y="1941322"/>
            <a:ext cx="102489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latin typeface="Times New Roman"/>
                <a:cs typeface="Times New Roman"/>
              </a:rPr>
              <a:t>S P R E A D = </a:t>
            </a:r>
            <a:r>
              <a:rPr dirty="0" sz="850" spc="65">
                <a:latin typeface="Times New Roman"/>
                <a:cs typeface="Times New Roman"/>
              </a:rPr>
              <a:t>4</a:t>
            </a:r>
            <a:r>
              <a:rPr dirty="0" sz="850" spc="-15">
                <a:latin typeface="Times New Roman"/>
                <a:cs typeface="Times New Roman"/>
              </a:rPr>
              <a:t> </a:t>
            </a:r>
            <a:r>
              <a:rPr dirty="0" sz="850">
                <a:latin typeface="Times New Roman"/>
                <a:cs typeface="Times New Roman"/>
              </a:rPr>
              <a:t>%</a:t>
            </a:r>
            <a:r>
              <a:rPr dirty="0" sz="850" spc="65">
                <a:latin typeface="Times New Roman"/>
                <a:cs typeface="Times New Roman"/>
              </a:rPr>
              <a:t> 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496060" y="2063242"/>
            <a:ext cx="196215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70">
                <a:latin typeface="Times New Roman"/>
                <a:cs typeface="Times New Roman"/>
              </a:rPr>
              <a:t>8</a:t>
            </a:r>
            <a:r>
              <a:rPr dirty="0" sz="650" spc="-30">
                <a:latin typeface="Times New Roman"/>
                <a:cs typeface="Times New Roman"/>
              </a:rPr>
              <a:t> </a:t>
            </a:r>
            <a:r>
              <a:rPr dirty="0" sz="650" spc="-5">
                <a:latin typeface="Times New Roman"/>
                <a:cs typeface="Times New Roman"/>
              </a:rPr>
              <a:t>%</a:t>
            </a:r>
            <a:r>
              <a:rPr dirty="0" sz="650" spc="75">
                <a:latin typeface="Times New Roman"/>
                <a:cs typeface="Times New Roman"/>
              </a:rPr>
              <a:t> 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837689" y="2169286"/>
            <a:ext cx="5774690" cy="0"/>
          </a:xfrm>
          <a:custGeom>
            <a:avLst/>
            <a:gdLst/>
            <a:ahLst/>
            <a:cxnLst/>
            <a:rect l="l" t="t" r="r" b="b"/>
            <a:pathLst>
              <a:path w="5774690" h="0">
                <a:moveTo>
                  <a:pt x="0" y="0"/>
                </a:moveTo>
                <a:lnTo>
                  <a:pt x="5774436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7413752" y="3029457"/>
            <a:ext cx="102489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latin typeface="Times New Roman"/>
                <a:cs typeface="Times New Roman"/>
              </a:rPr>
              <a:t>S P R E A D = </a:t>
            </a:r>
            <a:r>
              <a:rPr dirty="0" sz="850" spc="65">
                <a:latin typeface="Times New Roman"/>
                <a:cs typeface="Times New Roman"/>
              </a:rPr>
              <a:t>2</a:t>
            </a:r>
            <a:r>
              <a:rPr dirty="0" sz="850" spc="-15">
                <a:latin typeface="Times New Roman"/>
                <a:cs typeface="Times New Roman"/>
              </a:rPr>
              <a:t> </a:t>
            </a:r>
            <a:r>
              <a:rPr dirty="0" sz="850">
                <a:latin typeface="Times New Roman"/>
                <a:cs typeface="Times New Roman"/>
              </a:rPr>
              <a:t>%</a:t>
            </a:r>
            <a:r>
              <a:rPr dirty="0" sz="850" spc="65">
                <a:latin typeface="Times New Roman"/>
                <a:cs typeface="Times New Roman"/>
              </a:rPr>
              <a:t> 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413752" y="3640963"/>
            <a:ext cx="102489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latin typeface="Times New Roman"/>
                <a:cs typeface="Times New Roman"/>
              </a:rPr>
              <a:t>S P R E A D = </a:t>
            </a:r>
            <a:r>
              <a:rPr dirty="0" sz="850" spc="65">
                <a:latin typeface="Times New Roman"/>
                <a:cs typeface="Times New Roman"/>
              </a:rPr>
              <a:t>1</a:t>
            </a:r>
            <a:r>
              <a:rPr dirty="0" sz="850" spc="-15">
                <a:latin typeface="Times New Roman"/>
                <a:cs typeface="Times New Roman"/>
              </a:rPr>
              <a:t> </a:t>
            </a:r>
            <a:r>
              <a:rPr dirty="0" sz="850">
                <a:latin typeface="Times New Roman"/>
                <a:cs typeface="Times New Roman"/>
              </a:rPr>
              <a:t>%</a:t>
            </a:r>
            <a:r>
              <a:rPr dirty="0" sz="850" spc="65">
                <a:latin typeface="Times New Roman"/>
                <a:cs typeface="Times New Roman"/>
              </a:rPr>
              <a:t> 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413752" y="4184091"/>
            <a:ext cx="1024890" cy="1562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50">
                <a:latin typeface="Times New Roman"/>
                <a:cs typeface="Times New Roman"/>
              </a:rPr>
              <a:t>S P R E A D = </a:t>
            </a:r>
            <a:r>
              <a:rPr dirty="0" sz="850" spc="65">
                <a:latin typeface="Times New Roman"/>
                <a:cs typeface="Times New Roman"/>
              </a:rPr>
              <a:t>0</a:t>
            </a:r>
            <a:r>
              <a:rPr dirty="0" sz="850" spc="-10">
                <a:latin typeface="Times New Roman"/>
                <a:cs typeface="Times New Roman"/>
              </a:rPr>
              <a:t> </a:t>
            </a:r>
            <a:r>
              <a:rPr dirty="0" sz="850">
                <a:latin typeface="Times New Roman"/>
                <a:cs typeface="Times New Roman"/>
              </a:rPr>
              <a:t>%</a:t>
            </a:r>
            <a:r>
              <a:rPr dirty="0" sz="850" spc="65">
                <a:latin typeface="Times New Roman"/>
                <a:cs typeface="Times New Roman"/>
              </a:rPr>
              <a:t> 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413752" y="4727828"/>
            <a:ext cx="107823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latin typeface="Times New Roman"/>
                <a:cs typeface="Times New Roman"/>
              </a:rPr>
              <a:t>S P R E A D = - </a:t>
            </a:r>
            <a:r>
              <a:rPr dirty="0" sz="850" spc="20">
                <a:latin typeface="Times New Roman"/>
                <a:cs typeface="Times New Roman"/>
              </a:rPr>
              <a:t>1</a:t>
            </a:r>
            <a:r>
              <a:rPr dirty="0" sz="850" spc="-5">
                <a:latin typeface="Times New Roman"/>
                <a:cs typeface="Times New Roman"/>
              </a:rPr>
              <a:t> </a:t>
            </a:r>
            <a:r>
              <a:rPr dirty="0" sz="850">
                <a:latin typeface="Times New Roman"/>
                <a:cs typeface="Times New Roman"/>
              </a:rPr>
              <a:t>%</a:t>
            </a:r>
            <a:r>
              <a:rPr dirty="0" sz="850" spc="20">
                <a:latin typeface="Times New Roman"/>
                <a:cs typeface="Times New Roman"/>
              </a:rPr>
              <a:t> 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413752" y="5285613"/>
            <a:ext cx="107823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latin typeface="Times New Roman"/>
                <a:cs typeface="Times New Roman"/>
              </a:rPr>
              <a:t>S P R E A D = - </a:t>
            </a:r>
            <a:r>
              <a:rPr dirty="0" sz="850" spc="20">
                <a:latin typeface="Times New Roman"/>
                <a:cs typeface="Times New Roman"/>
              </a:rPr>
              <a:t>2</a:t>
            </a:r>
            <a:r>
              <a:rPr dirty="0" sz="850" spc="-5">
                <a:latin typeface="Times New Roman"/>
                <a:cs typeface="Times New Roman"/>
              </a:rPr>
              <a:t> </a:t>
            </a:r>
            <a:r>
              <a:rPr dirty="0" sz="850">
                <a:latin typeface="Times New Roman"/>
                <a:cs typeface="Times New Roman"/>
              </a:rPr>
              <a:t>%</a:t>
            </a:r>
            <a:r>
              <a:rPr dirty="0" sz="850" spc="20">
                <a:latin typeface="Times New Roman"/>
                <a:cs typeface="Times New Roman"/>
              </a:rPr>
              <a:t> 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8660892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8788907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8830056" y="6617206"/>
            <a:ext cx="239268" cy="2407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Peter D. Easton &amp; Gregory A. Sommers</dc:creator>
  <dc:subject>Chapter 2</dc:subject>
  <dc:title>Financial Statement Analysis and Security Valuation</dc:title>
  <dcterms:created xsi:type="dcterms:W3CDTF">2022-10-08T03:43:53Z</dcterms:created>
  <dcterms:modified xsi:type="dcterms:W3CDTF">2022-10-08T03:43:53Z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2022-10-08T00:00:00Z</vt:filetime>
  </property>
</Properties>
</file>