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jpg" ContentType="image/jp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99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99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99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5754" y="156718"/>
            <a:ext cx="7892491" cy="81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99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2625" y="1178813"/>
            <a:ext cx="8112125" cy="198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openxmlformats.org/officeDocument/2006/relationships/image" Target="../media/image32.png"/><Relationship Id="rId16" Type="http://schemas.openxmlformats.org/officeDocument/2006/relationships/image" Target="../media/image33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Relationship Id="rId11" Type="http://schemas.openxmlformats.org/officeDocument/2006/relationships/image" Target="../media/image19.png"/><Relationship Id="rId12" Type="http://schemas.openxmlformats.org/officeDocument/2006/relationships/image" Target="../media/image43.png"/><Relationship Id="rId13" Type="http://schemas.openxmlformats.org/officeDocument/2006/relationships/image" Target="../media/image44.png"/><Relationship Id="rId14" Type="http://schemas.openxmlformats.org/officeDocument/2006/relationships/image" Target="../media/image45.png"/><Relationship Id="rId15" Type="http://schemas.openxmlformats.org/officeDocument/2006/relationships/image" Target="../media/image20.png"/><Relationship Id="rId16" Type="http://schemas.openxmlformats.org/officeDocument/2006/relationships/image" Target="../media/image46.png"/><Relationship Id="rId17" Type="http://schemas.openxmlformats.org/officeDocument/2006/relationships/image" Target="../media/image47.png"/><Relationship Id="rId18" Type="http://schemas.openxmlformats.org/officeDocument/2006/relationships/image" Target="../media/image48.png"/><Relationship Id="rId19" Type="http://schemas.openxmlformats.org/officeDocument/2006/relationships/image" Target="../media/image49.png"/><Relationship Id="rId20" Type="http://schemas.openxmlformats.org/officeDocument/2006/relationships/image" Target="../media/image50.png"/><Relationship Id="rId21" Type="http://schemas.openxmlformats.org/officeDocument/2006/relationships/image" Target="../media/image22.png"/><Relationship Id="rId22" Type="http://schemas.openxmlformats.org/officeDocument/2006/relationships/image" Target="../media/image51.png"/><Relationship Id="rId23" Type="http://schemas.openxmlformats.org/officeDocument/2006/relationships/image" Target="../media/image52.png"/><Relationship Id="rId24" Type="http://schemas.openxmlformats.org/officeDocument/2006/relationships/image" Target="../media/image53.png"/><Relationship Id="rId25" Type="http://schemas.openxmlformats.org/officeDocument/2006/relationships/image" Target="../media/image23.png"/><Relationship Id="rId26" Type="http://schemas.openxmlformats.org/officeDocument/2006/relationships/image" Target="../media/image54.png"/><Relationship Id="rId27" Type="http://schemas.openxmlformats.org/officeDocument/2006/relationships/image" Target="../media/image55.png"/><Relationship Id="rId28" Type="http://schemas.openxmlformats.org/officeDocument/2006/relationships/image" Target="../media/image56.png"/><Relationship Id="rId29" Type="http://schemas.openxmlformats.org/officeDocument/2006/relationships/image" Target="../media/image57.png"/><Relationship Id="rId30" Type="http://schemas.openxmlformats.org/officeDocument/2006/relationships/image" Target="../media/image25.png"/><Relationship Id="rId31" Type="http://schemas.openxmlformats.org/officeDocument/2006/relationships/image" Target="../media/image58.png"/><Relationship Id="rId32" Type="http://schemas.openxmlformats.org/officeDocument/2006/relationships/image" Target="../media/image59.png"/><Relationship Id="rId33" Type="http://schemas.openxmlformats.org/officeDocument/2006/relationships/image" Target="../media/image26.png"/><Relationship Id="rId34" Type="http://schemas.openxmlformats.org/officeDocument/2006/relationships/image" Target="../media/image60.png"/><Relationship Id="rId35" Type="http://schemas.openxmlformats.org/officeDocument/2006/relationships/image" Target="../media/image61.png"/><Relationship Id="rId36" Type="http://schemas.openxmlformats.org/officeDocument/2006/relationships/image" Target="../media/image62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1655" y="2120341"/>
            <a:ext cx="6765290" cy="13677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840105" marR="5080" indent="-82804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001F5F"/>
                </a:solidFill>
              </a:rPr>
              <a:t>The Analysis of Growth</a:t>
            </a:r>
            <a:r>
              <a:rPr dirty="0" sz="4400" spc="-105">
                <a:solidFill>
                  <a:srgbClr val="001F5F"/>
                </a:solidFill>
              </a:rPr>
              <a:t> </a:t>
            </a:r>
            <a:r>
              <a:rPr dirty="0" sz="4400">
                <a:solidFill>
                  <a:srgbClr val="001F5F"/>
                </a:solidFill>
              </a:rPr>
              <a:t>and  Sustainable</a:t>
            </a:r>
            <a:r>
              <a:rPr dirty="0" sz="4400" spc="-15">
                <a:solidFill>
                  <a:srgbClr val="001F5F"/>
                </a:solidFill>
              </a:rPr>
              <a:t> </a:t>
            </a:r>
            <a:r>
              <a:rPr dirty="0" sz="4400">
                <a:solidFill>
                  <a:srgbClr val="001F5F"/>
                </a:solidFill>
              </a:rPr>
              <a:t>Earnings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132332" y="391655"/>
            <a:ext cx="3469386" cy="855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50165">
              <a:lnSpc>
                <a:spcPct val="100000"/>
              </a:lnSpc>
              <a:spcBef>
                <a:spcPts val="100"/>
              </a:spcBef>
            </a:pPr>
            <a:r>
              <a:rPr dirty="0" sz="2400" spc="-5"/>
              <a:t>Cutting </a:t>
            </a:r>
            <a:r>
              <a:rPr dirty="0" sz="2400"/>
              <a:t>to </a:t>
            </a:r>
            <a:r>
              <a:rPr dirty="0" sz="2400" spc="-5"/>
              <a:t>the </a:t>
            </a:r>
            <a:r>
              <a:rPr dirty="0" sz="2400"/>
              <a:t>Core:</a:t>
            </a:r>
            <a:endParaRPr sz="2400"/>
          </a:p>
          <a:p>
            <a:pPr algn="ctr" marL="50165">
              <a:lnSpc>
                <a:spcPct val="100000"/>
              </a:lnSpc>
            </a:pPr>
            <a:r>
              <a:rPr dirty="0" sz="2400" spc="-5"/>
              <a:t>Core Earnings </a:t>
            </a:r>
            <a:r>
              <a:rPr dirty="0" sz="2400"/>
              <a:t>(or </a:t>
            </a:r>
            <a:r>
              <a:rPr dirty="0" sz="2400" spc="-5"/>
              <a:t>Sustainable</a:t>
            </a:r>
            <a:r>
              <a:rPr dirty="0" sz="2400" spc="5"/>
              <a:t> </a:t>
            </a:r>
            <a:r>
              <a:rPr dirty="0" sz="2400"/>
              <a:t>Earnings)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995883" y="1424686"/>
            <a:ext cx="7021830" cy="3379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103505" indent="-343535">
              <a:lnSpc>
                <a:spcPct val="100000"/>
              </a:lnSpc>
              <a:spcBef>
                <a:spcPts val="105"/>
              </a:spcBef>
              <a:buClr>
                <a:srgbClr val="001F5F"/>
              </a:buClr>
              <a:buAutoNum type="arabicPeriod"/>
              <a:tabLst>
                <a:tab pos="354965" algn="l"/>
                <a:tab pos="356235" algn="l"/>
              </a:tabLst>
            </a:pPr>
            <a:r>
              <a:rPr dirty="0" sz="2000" b="1">
                <a:latin typeface="Times New Roman"/>
                <a:cs typeface="Times New Roman"/>
              </a:rPr>
              <a:t>Distinguish core operating income from unusual</a:t>
            </a:r>
            <a:r>
              <a:rPr dirty="0" sz="2000" spc="-10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(transitory)  income: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Times New Roman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1346200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latin typeface="Times New Roman"/>
                <a:cs typeface="Times New Roman"/>
              </a:rPr>
              <a:t>Operating Income = Core OI + Unusual</a:t>
            </a:r>
            <a:r>
              <a:rPr dirty="0" sz="2000" spc="-16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items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buClr>
                <a:srgbClr val="001F5F"/>
              </a:buClr>
              <a:buAutoNum type="arabicPeriod" startAt="2"/>
              <a:tabLst>
                <a:tab pos="354965" algn="l"/>
                <a:tab pos="356235" algn="l"/>
              </a:tabLst>
            </a:pPr>
            <a:r>
              <a:rPr dirty="0" sz="2000" b="1">
                <a:latin typeface="Times New Roman"/>
                <a:cs typeface="Times New Roman"/>
              </a:rPr>
              <a:t>Distinguish core income from sales from other core</a:t>
            </a:r>
            <a:r>
              <a:rPr dirty="0" sz="2000" spc="-9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operating  income: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346200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Operating Income = Core OI from</a:t>
            </a:r>
            <a:r>
              <a:rPr dirty="0" sz="2000" spc="-15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Sales</a:t>
            </a:r>
            <a:endParaRPr sz="2000">
              <a:latin typeface="Times New Roman"/>
              <a:cs typeface="Times New Roman"/>
            </a:endParaRPr>
          </a:p>
          <a:p>
            <a:pPr marL="4521200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+ Core Other</a:t>
            </a:r>
            <a:r>
              <a:rPr dirty="0" sz="2000" spc="-6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OI</a:t>
            </a:r>
            <a:endParaRPr sz="2000">
              <a:latin typeface="Times New Roman"/>
              <a:cs typeface="Times New Roman"/>
            </a:endParaRPr>
          </a:p>
          <a:p>
            <a:pPr marL="4521200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+ Unusual</a:t>
            </a:r>
            <a:r>
              <a:rPr dirty="0" sz="2000" spc="-5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items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947670" marR="5080" indent="-2874010">
              <a:lnSpc>
                <a:spcPct val="100000"/>
              </a:lnSpc>
              <a:spcBef>
                <a:spcPts val="100"/>
              </a:spcBef>
            </a:pPr>
            <a:r>
              <a:rPr dirty="0" sz="2600"/>
              <a:t>Reformulating Income Statements to Identify Core</a:t>
            </a:r>
            <a:r>
              <a:rPr dirty="0" sz="2600" spc="-50"/>
              <a:t> </a:t>
            </a:r>
            <a:r>
              <a:rPr dirty="0" sz="2600"/>
              <a:t>and  Unusual</a:t>
            </a:r>
            <a:r>
              <a:rPr dirty="0" sz="2600" spc="-25"/>
              <a:t> </a:t>
            </a:r>
            <a:r>
              <a:rPr dirty="0" sz="2600" spc="-5"/>
              <a:t>Items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218257" y="1795319"/>
            <a:ext cx="177800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 b="1">
                <a:latin typeface="Times New Roman"/>
                <a:cs typeface="Times New Roman"/>
              </a:rPr>
              <a:t>Core Operating</a:t>
            </a:r>
            <a:r>
              <a:rPr dirty="0" sz="1400" spc="-30" b="1">
                <a:latin typeface="Times New Roman"/>
                <a:cs typeface="Times New Roman"/>
              </a:rPr>
              <a:t> Income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7031" y="2001384"/>
            <a:ext cx="3775075" cy="36506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8600">
              <a:lnSpc>
                <a:spcPct val="100000"/>
              </a:lnSpc>
              <a:spcBef>
                <a:spcPts val="95"/>
              </a:spcBef>
            </a:pPr>
            <a:r>
              <a:rPr dirty="0" sz="1400" spc="-20">
                <a:latin typeface="Times New Roman"/>
                <a:cs typeface="Times New Roman"/>
              </a:rPr>
              <a:t>Core sales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revenue</a:t>
            </a:r>
            <a:endParaRPr sz="1400">
              <a:latin typeface="Times New Roman"/>
              <a:cs typeface="Times New Roman"/>
            </a:endParaRPr>
          </a:p>
          <a:p>
            <a:pPr marL="236854" indent="-225425">
              <a:lnSpc>
                <a:spcPts val="1664"/>
              </a:lnSpc>
              <a:spcBef>
                <a:spcPts val="50"/>
              </a:spcBef>
              <a:buFont typeface="Symbol"/>
              <a:buChar char=""/>
              <a:tabLst>
                <a:tab pos="236854" algn="l"/>
                <a:tab pos="237490" algn="l"/>
              </a:tabLst>
            </a:pPr>
            <a:r>
              <a:rPr dirty="0" u="sng" sz="1400" spc="-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Core cost of</a:t>
            </a:r>
            <a:r>
              <a:rPr dirty="0" u="sng" sz="14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spc="-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sales</a:t>
            </a:r>
            <a:endParaRPr sz="1400">
              <a:latin typeface="Times New Roman"/>
              <a:cs typeface="Times New Roman"/>
            </a:endParaRPr>
          </a:p>
          <a:p>
            <a:pPr marL="12065">
              <a:lnSpc>
                <a:spcPts val="1664"/>
              </a:lnSpc>
              <a:tabLst>
                <a:tab pos="238760" algn="l"/>
              </a:tabLst>
            </a:pPr>
            <a:r>
              <a:rPr dirty="0" sz="1400" spc="-25">
                <a:latin typeface="Times New Roman"/>
                <a:cs typeface="Times New Roman"/>
              </a:rPr>
              <a:t>=	</a:t>
            </a:r>
            <a:r>
              <a:rPr dirty="0" sz="1400" spc="-20">
                <a:latin typeface="Times New Roman"/>
                <a:cs typeface="Times New Roman"/>
              </a:rPr>
              <a:t>Core gross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margin</a:t>
            </a:r>
            <a:endParaRPr sz="1400">
              <a:latin typeface="Times New Roman"/>
              <a:cs typeface="Times New Roman"/>
            </a:endParaRPr>
          </a:p>
          <a:p>
            <a:pPr marL="236854" indent="-225425">
              <a:lnSpc>
                <a:spcPts val="1664"/>
              </a:lnSpc>
              <a:spcBef>
                <a:spcPts val="55"/>
              </a:spcBef>
              <a:buFont typeface="Symbol"/>
              <a:buChar char=""/>
              <a:tabLst>
                <a:tab pos="236854" algn="l"/>
                <a:tab pos="237490" algn="l"/>
              </a:tabLst>
            </a:pPr>
            <a:r>
              <a:rPr dirty="0" u="sng" sz="1400" spc="-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Core operating</a:t>
            </a:r>
            <a:r>
              <a:rPr dirty="0" u="sng" sz="1400" spc="-3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spc="-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expenses</a:t>
            </a:r>
            <a:endParaRPr sz="1400">
              <a:latin typeface="Times New Roman"/>
              <a:cs typeface="Times New Roman"/>
            </a:endParaRPr>
          </a:p>
          <a:p>
            <a:pPr marL="12065">
              <a:lnSpc>
                <a:spcPts val="1664"/>
              </a:lnSpc>
              <a:tabLst>
                <a:tab pos="238760" algn="l"/>
              </a:tabLst>
            </a:pPr>
            <a:r>
              <a:rPr dirty="0" sz="1400" spc="-25">
                <a:latin typeface="Times New Roman"/>
                <a:cs typeface="Times New Roman"/>
              </a:rPr>
              <a:t>=	</a:t>
            </a:r>
            <a:r>
              <a:rPr dirty="0" sz="1400" spc="-20">
                <a:latin typeface="Times New Roman"/>
                <a:cs typeface="Times New Roman"/>
              </a:rPr>
              <a:t>Core operating income </a:t>
            </a:r>
            <a:r>
              <a:rPr dirty="0" sz="1400" spc="-25">
                <a:latin typeface="Times New Roman"/>
                <a:cs typeface="Times New Roman"/>
              </a:rPr>
              <a:t>from </a:t>
            </a:r>
            <a:r>
              <a:rPr dirty="0" sz="1400" spc="-20">
                <a:latin typeface="Times New Roman"/>
                <a:cs typeface="Times New Roman"/>
              </a:rPr>
              <a:t>sales before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tax</a:t>
            </a:r>
            <a:endParaRPr sz="1400">
              <a:latin typeface="Times New Roman"/>
              <a:cs typeface="Times New Roman"/>
            </a:endParaRPr>
          </a:p>
          <a:p>
            <a:pPr marL="236854" indent="-225425">
              <a:lnSpc>
                <a:spcPts val="1664"/>
              </a:lnSpc>
              <a:spcBef>
                <a:spcPts val="50"/>
              </a:spcBef>
              <a:buFont typeface="Symbol"/>
              <a:buChar char=""/>
              <a:tabLst>
                <a:tab pos="236854" algn="l"/>
                <a:tab pos="237490" algn="l"/>
              </a:tabLst>
            </a:pPr>
            <a:r>
              <a:rPr dirty="0" sz="1400" spc="-25">
                <a:latin typeface="Times New Roman"/>
                <a:cs typeface="Times New Roman"/>
              </a:rPr>
              <a:t>Tax </a:t>
            </a:r>
            <a:r>
              <a:rPr dirty="0" sz="1400" spc="-20">
                <a:latin typeface="Times New Roman"/>
                <a:cs typeface="Times New Roman"/>
              </a:rPr>
              <a:t>on core operating income </a:t>
            </a:r>
            <a:r>
              <a:rPr dirty="0" sz="1400" spc="-25">
                <a:latin typeface="Times New Roman"/>
                <a:cs typeface="Times New Roman"/>
              </a:rPr>
              <a:t>from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sales</a:t>
            </a:r>
            <a:endParaRPr sz="1400">
              <a:latin typeface="Times New Roman"/>
              <a:cs typeface="Times New Roman"/>
            </a:endParaRPr>
          </a:p>
          <a:p>
            <a:pPr marL="530860">
              <a:lnSpc>
                <a:spcPts val="1650"/>
              </a:lnSpc>
            </a:pPr>
            <a:r>
              <a:rPr dirty="0" sz="1400" spc="-25">
                <a:latin typeface="Times New Roman"/>
                <a:cs typeface="Times New Roman"/>
              </a:rPr>
              <a:t>+ Tax as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reported</a:t>
            </a:r>
            <a:endParaRPr sz="1400">
              <a:latin typeface="Times New Roman"/>
              <a:cs typeface="Times New Roman"/>
            </a:endParaRPr>
          </a:p>
          <a:p>
            <a:pPr marL="530860">
              <a:lnSpc>
                <a:spcPts val="1664"/>
              </a:lnSpc>
            </a:pPr>
            <a:r>
              <a:rPr dirty="0" sz="1400" spc="-25">
                <a:latin typeface="Times New Roman"/>
                <a:cs typeface="Times New Roman"/>
              </a:rPr>
              <a:t>+ Tax </a:t>
            </a:r>
            <a:r>
              <a:rPr dirty="0" sz="1400" spc="-20">
                <a:latin typeface="Times New Roman"/>
                <a:cs typeface="Times New Roman"/>
              </a:rPr>
              <a:t>benefit </a:t>
            </a:r>
            <a:r>
              <a:rPr dirty="0" sz="1400" spc="-25">
                <a:latin typeface="Times New Roman"/>
                <a:cs typeface="Times New Roman"/>
              </a:rPr>
              <a:t>from </a:t>
            </a:r>
            <a:r>
              <a:rPr dirty="0" sz="1400" spc="-20">
                <a:latin typeface="Times New Roman"/>
                <a:cs typeface="Times New Roman"/>
              </a:rPr>
              <a:t>net financial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expenses</a:t>
            </a:r>
            <a:endParaRPr sz="1400">
              <a:latin typeface="Times New Roman"/>
              <a:cs typeface="Times New Roman"/>
            </a:endParaRPr>
          </a:p>
          <a:p>
            <a:pPr lvl="1" marL="668655" indent="-138430">
              <a:lnSpc>
                <a:spcPct val="100000"/>
              </a:lnSpc>
              <a:spcBef>
                <a:spcPts val="55"/>
              </a:spcBef>
              <a:buFont typeface="Symbol"/>
              <a:buChar char=""/>
              <a:tabLst>
                <a:tab pos="669290" algn="l"/>
              </a:tabLst>
            </a:pPr>
            <a:r>
              <a:rPr dirty="0" sz="1400" spc="-25">
                <a:latin typeface="Times New Roman"/>
                <a:cs typeface="Times New Roman"/>
              </a:rPr>
              <a:t>Tax </a:t>
            </a:r>
            <a:r>
              <a:rPr dirty="0" sz="1400" spc="-20">
                <a:latin typeface="Times New Roman"/>
                <a:cs typeface="Times New Roman"/>
              </a:rPr>
              <a:t>allocated to core other operating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income</a:t>
            </a:r>
            <a:endParaRPr sz="1400">
              <a:latin typeface="Times New Roman"/>
              <a:cs typeface="Times New Roman"/>
            </a:endParaRPr>
          </a:p>
          <a:p>
            <a:pPr lvl="1" marL="668655" indent="-138430">
              <a:lnSpc>
                <a:spcPts val="1664"/>
              </a:lnSpc>
              <a:spcBef>
                <a:spcPts val="50"/>
              </a:spcBef>
              <a:buFont typeface="Symbol"/>
              <a:buChar char=""/>
              <a:tabLst>
                <a:tab pos="669290" algn="l"/>
              </a:tabLst>
            </a:pPr>
            <a:r>
              <a:rPr dirty="0" u="sng" sz="1400" spc="-2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Tax </a:t>
            </a:r>
            <a:r>
              <a:rPr dirty="0" u="sng" sz="1400" spc="-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allocated to unusual</a:t>
            </a:r>
            <a:r>
              <a:rPr dirty="0" u="sng" sz="1400" spc="2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spc="-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items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50"/>
              </a:lnSpc>
              <a:tabLst>
                <a:tab pos="238760" algn="l"/>
              </a:tabLst>
            </a:pPr>
            <a:r>
              <a:rPr dirty="0" sz="1400" spc="-25">
                <a:latin typeface="Times New Roman"/>
                <a:cs typeface="Times New Roman"/>
              </a:rPr>
              <a:t>=	</a:t>
            </a:r>
            <a:r>
              <a:rPr dirty="0" sz="1400" spc="-20">
                <a:latin typeface="Times New Roman"/>
                <a:cs typeface="Times New Roman"/>
              </a:rPr>
              <a:t>Core operating income </a:t>
            </a:r>
            <a:r>
              <a:rPr dirty="0" sz="1400" spc="-25">
                <a:latin typeface="Times New Roman"/>
                <a:cs typeface="Times New Roman"/>
              </a:rPr>
              <a:t>from </a:t>
            </a:r>
            <a:r>
              <a:rPr dirty="0" sz="1400" spc="-20">
                <a:latin typeface="Times New Roman"/>
                <a:cs typeface="Times New Roman"/>
              </a:rPr>
              <a:t>sales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50"/>
              </a:lnSpc>
              <a:tabLst>
                <a:tab pos="238760" algn="l"/>
              </a:tabLst>
            </a:pPr>
            <a:r>
              <a:rPr dirty="0" sz="1400" spc="-25">
                <a:latin typeface="Times New Roman"/>
                <a:cs typeface="Times New Roman"/>
              </a:rPr>
              <a:t>+	</a:t>
            </a:r>
            <a:r>
              <a:rPr dirty="0" sz="1400" spc="-20">
                <a:latin typeface="Times New Roman"/>
                <a:cs typeface="Times New Roman"/>
              </a:rPr>
              <a:t>Core other operating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income</a:t>
            </a:r>
            <a:endParaRPr sz="1400">
              <a:latin typeface="Times New Roman"/>
              <a:cs typeface="Times New Roman"/>
            </a:endParaRPr>
          </a:p>
          <a:p>
            <a:pPr marL="530860">
              <a:lnSpc>
                <a:spcPts val="1645"/>
              </a:lnSpc>
            </a:pPr>
            <a:r>
              <a:rPr dirty="0" sz="1400" spc="-20">
                <a:latin typeface="Times New Roman"/>
                <a:cs typeface="Times New Roman"/>
              </a:rPr>
              <a:t>+Equity income in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subsidiaries</a:t>
            </a:r>
            <a:endParaRPr sz="1400">
              <a:latin typeface="Times New Roman"/>
              <a:cs typeface="Times New Roman"/>
            </a:endParaRPr>
          </a:p>
          <a:p>
            <a:pPr marL="530860">
              <a:lnSpc>
                <a:spcPts val="1650"/>
              </a:lnSpc>
            </a:pPr>
            <a:r>
              <a:rPr dirty="0" sz="1400" spc="-25">
                <a:latin typeface="Times New Roman"/>
                <a:cs typeface="Times New Roman"/>
              </a:rPr>
              <a:t>+Earnings </a:t>
            </a:r>
            <a:r>
              <a:rPr dirty="0" sz="1400" spc="-20">
                <a:latin typeface="Times New Roman"/>
                <a:cs typeface="Times New Roman"/>
              </a:rPr>
              <a:t>on pension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assets</a:t>
            </a:r>
            <a:endParaRPr sz="1400">
              <a:latin typeface="Times New Roman"/>
              <a:cs typeface="Times New Roman"/>
            </a:endParaRPr>
          </a:p>
          <a:p>
            <a:pPr marL="530860">
              <a:lnSpc>
                <a:spcPts val="1664"/>
              </a:lnSpc>
            </a:pPr>
            <a:r>
              <a:rPr dirty="0" sz="1400" spc="-25">
                <a:latin typeface="Times New Roman"/>
                <a:cs typeface="Times New Roman"/>
              </a:rPr>
              <a:t>+Other income </a:t>
            </a:r>
            <a:r>
              <a:rPr dirty="0" sz="1400" spc="-20">
                <a:latin typeface="Times New Roman"/>
                <a:cs typeface="Times New Roman"/>
              </a:rPr>
              <a:t>not </a:t>
            </a:r>
            <a:r>
              <a:rPr dirty="0" sz="1400" spc="-25">
                <a:latin typeface="Times New Roman"/>
                <a:cs typeface="Times New Roman"/>
              </a:rPr>
              <a:t>from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sales</a:t>
            </a:r>
            <a:endParaRPr sz="1400">
              <a:latin typeface="Times New Roman"/>
              <a:cs typeface="Times New Roman"/>
            </a:endParaRPr>
          </a:p>
          <a:p>
            <a:pPr marL="530860">
              <a:lnSpc>
                <a:spcPts val="1664"/>
              </a:lnSpc>
              <a:spcBef>
                <a:spcPts val="50"/>
              </a:spcBef>
            </a:pPr>
            <a:r>
              <a:rPr dirty="0" u="sng" sz="1400" spc="-25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</a:t>
            </a:r>
            <a:r>
              <a:rPr dirty="0" u="sng" sz="1400" spc="-2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Tax </a:t>
            </a:r>
            <a:r>
              <a:rPr dirty="0" u="sng" sz="1400" spc="-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on core other</a:t>
            </a:r>
            <a:r>
              <a:rPr dirty="0" u="sng" sz="140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spc="-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income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64"/>
              </a:lnSpc>
              <a:tabLst>
                <a:tab pos="238760" algn="l"/>
              </a:tabLst>
            </a:pPr>
            <a:r>
              <a:rPr dirty="0" sz="1400" spc="-25">
                <a:latin typeface="Times New Roman"/>
                <a:cs typeface="Times New Roman"/>
              </a:rPr>
              <a:t>=	</a:t>
            </a:r>
            <a:r>
              <a:rPr dirty="0" sz="1400" spc="-20">
                <a:latin typeface="Times New Roman"/>
                <a:cs typeface="Times New Roman"/>
              </a:rPr>
              <a:t>Core operating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income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80641" y="1222794"/>
            <a:ext cx="4905375" cy="647700"/>
          </a:xfrm>
          <a:prstGeom prst="rect">
            <a:avLst/>
          </a:prstGeom>
        </p:spPr>
        <p:txBody>
          <a:bodyPr wrap="square" lIns="0" tIns="132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dirty="0" sz="1400">
                <a:latin typeface="Times New Roman"/>
                <a:cs typeface="Times New Roman"/>
              </a:rPr>
              <a:t>Reformulated Operating </a:t>
            </a:r>
            <a:r>
              <a:rPr dirty="0" sz="1400" spc="-5">
                <a:latin typeface="Times New Roman"/>
                <a:cs typeface="Times New Roman"/>
              </a:rPr>
              <a:t>Income </a:t>
            </a:r>
            <a:r>
              <a:rPr dirty="0" sz="1400">
                <a:latin typeface="Times New Roman"/>
                <a:cs typeface="Times New Roman"/>
              </a:rPr>
              <a:t>Statement: Core and Unusual</a:t>
            </a:r>
            <a:r>
              <a:rPr dirty="0" sz="1400" spc="-16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Items</a:t>
            </a:r>
            <a:endParaRPr sz="1400">
              <a:latin typeface="Times New Roman"/>
              <a:cs typeface="Times New Roman"/>
            </a:endParaRPr>
          </a:p>
          <a:p>
            <a:pPr marL="2513965">
              <a:lnSpc>
                <a:spcPct val="100000"/>
              </a:lnSpc>
              <a:spcBef>
                <a:spcPts val="830"/>
              </a:spcBef>
            </a:pPr>
            <a:r>
              <a:rPr dirty="0" sz="1200" spc="-5">
                <a:latin typeface="Symbol"/>
                <a:cs typeface="Symbol"/>
              </a:rPr>
              <a:t>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Unusual </a:t>
            </a:r>
            <a:r>
              <a:rPr dirty="0" sz="1200" spc="-10" b="1">
                <a:latin typeface="Times New Roman"/>
                <a:cs typeface="Times New Roman"/>
              </a:rPr>
              <a:t>Items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50396" y="1847955"/>
            <a:ext cx="3293745" cy="288671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227329" indent="-227965">
              <a:lnSpc>
                <a:spcPct val="100000"/>
              </a:lnSpc>
              <a:spcBef>
                <a:spcPts val="114"/>
              </a:spcBef>
              <a:buFont typeface="Symbol"/>
              <a:buChar char=""/>
              <a:tabLst>
                <a:tab pos="227329" algn="l"/>
                <a:tab pos="227965" algn="l"/>
              </a:tabLst>
            </a:pPr>
            <a:r>
              <a:rPr dirty="0" sz="1200" spc="-5">
                <a:latin typeface="Times New Roman"/>
                <a:cs typeface="Times New Roman"/>
              </a:rPr>
              <a:t>Special</a:t>
            </a:r>
            <a:r>
              <a:rPr dirty="0" sz="1200" spc="-10">
                <a:latin typeface="Times New Roman"/>
                <a:cs typeface="Times New Roman"/>
              </a:rPr>
              <a:t> charges</a:t>
            </a:r>
            <a:endParaRPr sz="1200">
              <a:latin typeface="Times New Roman"/>
              <a:cs typeface="Times New Roman"/>
            </a:endParaRPr>
          </a:p>
          <a:p>
            <a:pPr marL="227329" indent="-227965">
              <a:lnSpc>
                <a:spcPct val="100000"/>
              </a:lnSpc>
              <a:spcBef>
                <a:spcPts val="70"/>
              </a:spcBef>
              <a:buFont typeface="Symbol"/>
              <a:buChar char=""/>
              <a:tabLst>
                <a:tab pos="227329" algn="l"/>
                <a:tab pos="227965" algn="l"/>
              </a:tabLst>
            </a:pPr>
            <a:r>
              <a:rPr dirty="0" sz="1200" spc="-5">
                <a:latin typeface="Times New Roman"/>
                <a:cs typeface="Times New Roman"/>
              </a:rPr>
              <a:t>Special liability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accruals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tabLst>
                <a:tab pos="234950" algn="l"/>
              </a:tabLst>
            </a:pPr>
            <a:r>
              <a:rPr dirty="0" sz="1200" spc="-5">
                <a:latin typeface="Symbol"/>
                <a:cs typeface="Symbol"/>
              </a:rPr>
              <a:t></a:t>
            </a:r>
            <a:r>
              <a:rPr dirty="0" sz="1200" spc="-5">
                <a:latin typeface="Times New Roman"/>
                <a:cs typeface="Times New Roman"/>
              </a:rPr>
              <a:t>	Nonrecurring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items</a:t>
            </a:r>
            <a:endParaRPr sz="1200">
              <a:latin typeface="Times New Roman"/>
              <a:cs typeface="Times New Roman"/>
            </a:endParaRPr>
          </a:p>
          <a:p>
            <a:pPr marL="234950" indent="-235585">
              <a:lnSpc>
                <a:spcPct val="100000"/>
              </a:lnSpc>
              <a:spcBef>
                <a:spcPts val="70"/>
              </a:spcBef>
              <a:buFont typeface="Symbol"/>
              <a:buChar char=""/>
              <a:tabLst>
                <a:tab pos="234950" algn="l"/>
                <a:tab pos="235585" algn="l"/>
              </a:tabLst>
            </a:pPr>
            <a:r>
              <a:rPr dirty="0" sz="1200" spc="-5">
                <a:latin typeface="Times New Roman"/>
                <a:cs typeface="Times New Roman"/>
              </a:rPr>
              <a:t>Asset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write-downs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tabLst>
                <a:tab pos="234950" algn="l"/>
              </a:tabLst>
            </a:pPr>
            <a:r>
              <a:rPr dirty="0" sz="1200" spc="-5">
                <a:latin typeface="Symbol"/>
                <a:cs typeface="Symbol"/>
              </a:rPr>
              <a:t></a:t>
            </a:r>
            <a:r>
              <a:rPr dirty="0" sz="1200" spc="-5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Changes </a:t>
            </a:r>
            <a:r>
              <a:rPr dirty="0" sz="1200" spc="-5">
                <a:latin typeface="Times New Roman"/>
                <a:cs typeface="Times New Roman"/>
              </a:rPr>
              <a:t>in estimates</a:t>
            </a:r>
            <a:endParaRPr sz="1200">
              <a:latin typeface="Times New Roman"/>
              <a:cs typeface="Times New Roman"/>
            </a:endParaRPr>
          </a:p>
          <a:p>
            <a:pPr marL="234950" indent="-235585">
              <a:lnSpc>
                <a:spcPct val="100000"/>
              </a:lnSpc>
              <a:spcBef>
                <a:spcPts val="70"/>
              </a:spcBef>
              <a:buFont typeface="Symbol"/>
              <a:buChar char=""/>
              <a:tabLst>
                <a:tab pos="234950" algn="l"/>
                <a:tab pos="235585" algn="l"/>
              </a:tabLst>
            </a:pPr>
            <a:r>
              <a:rPr dirty="0" sz="1200" spc="-5">
                <a:latin typeface="Times New Roman"/>
                <a:cs typeface="Times New Roman"/>
              </a:rPr>
              <a:t>Start-up costs expensed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tabLst>
                <a:tab pos="234950" algn="l"/>
              </a:tabLst>
            </a:pPr>
            <a:r>
              <a:rPr dirty="0" sz="1200" spc="-5">
                <a:latin typeface="Symbol"/>
                <a:cs typeface="Symbol"/>
              </a:rPr>
              <a:t></a:t>
            </a:r>
            <a:r>
              <a:rPr dirty="0" sz="1200" spc="-5">
                <a:latin typeface="Times New Roman"/>
                <a:cs typeface="Times New Roman"/>
              </a:rPr>
              <a:t>	Profits and losses from asset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sales</a:t>
            </a:r>
            <a:endParaRPr sz="1200">
              <a:latin typeface="Times New Roman"/>
              <a:cs typeface="Times New Roman"/>
            </a:endParaRPr>
          </a:p>
          <a:p>
            <a:pPr marL="234950" indent="-235585">
              <a:lnSpc>
                <a:spcPct val="100000"/>
              </a:lnSpc>
              <a:spcBef>
                <a:spcPts val="70"/>
              </a:spcBef>
              <a:buFont typeface="Symbol"/>
              <a:buChar char=""/>
              <a:tabLst>
                <a:tab pos="234950" algn="l"/>
                <a:tab pos="235585" algn="l"/>
              </a:tabLst>
            </a:pPr>
            <a:r>
              <a:rPr dirty="0" sz="1200" spc="-5">
                <a:latin typeface="Times New Roman"/>
                <a:cs typeface="Times New Roman"/>
              </a:rPr>
              <a:t>Restructuring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charges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tabLst>
                <a:tab pos="234950" algn="l"/>
              </a:tabLst>
            </a:pPr>
            <a:r>
              <a:rPr dirty="0" sz="1200" spc="-5">
                <a:latin typeface="Symbol"/>
                <a:cs typeface="Symbol"/>
              </a:rPr>
              <a:t></a:t>
            </a:r>
            <a:r>
              <a:rPr dirty="0" sz="1200" spc="-5">
                <a:latin typeface="Times New Roman"/>
                <a:cs typeface="Times New Roman"/>
              </a:rPr>
              <a:t>	Profits and losses from discontinued operations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tabLst>
                <a:tab pos="234950" algn="l"/>
              </a:tabLst>
            </a:pPr>
            <a:r>
              <a:rPr dirty="0" sz="1200" spc="-5">
                <a:latin typeface="Symbol"/>
                <a:cs typeface="Symbol"/>
              </a:rPr>
              <a:t></a:t>
            </a:r>
            <a:r>
              <a:rPr dirty="0" sz="1200" spc="-5">
                <a:latin typeface="Times New Roman"/>
                <a:cs typeface="Times New Roman"/>
              </a:rPr>
              <a:t>	Extraordinary operating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items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tabLst>
                <a:tab pos="227329" algn="l"/>
              </a:tabLst>
            </a:pPr>
            <a:r>
              <a:rPr dirty="0" sz="1200" spc="-5">
                <a:latin typeface="Symbol"/>
                <a:cs typeface="Symbol"/>
              </a:rPr>
              <a:t></a:t>
            </a:r>
            <a:r>
              <a:rPr dirty="0" sz="1200" spc="-5">
                <a:latin typeface="Times New Roman"/>
                <a:cs typeface="Times New Roman"/>
              </a:rPr>
              <a:t>	Accounting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changes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440"/>
              </a:lnSpc>
              <a:spcBef>
                <a:spcPts val="70"/>
              </a:spcBef>
              <a:tabLst>
                <a:tab pos="234950" algn="l"/>
              </a:tabLst>
            </a:pPr>
            <a:r>
              <a:rPr dirty="0" sz="1200" spc="-5">
                <a:latin typeface="Symbol"/>
                <a:cs typeface="Symbol"/>
              </a:rPr>
              <a:t></a:t>
            </a:r>
            <a:r>
              <a:rPr dirty="0" sz="1200" spc="-5">
                <a:latin typeface="Times New Roman"/>
                <a:cs typeface="Times New Roman"/>
              </a:rPr>
              <a:t>	Unrealized </a:t>
            </a:r>
            <a:r>
              <a:rPr dirty="0" sz="1200" spc="-10">
                <a:latin typeface="Times New Roman"/>
                <a:cs typeface="Times New Roman"/>
              </a:rPr>
              <a:t>gains </a:t>
            </a:r>
            <a:r>
              <a:rPr dirty="0" sz="1200" spc="-5">
                <a:latin typeface="Times New Roman"/>
                <a:cs typeface="Times New Roman"/>
              </a:rPr>
              <a:t>and losses on equity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investments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440"/>
              </a:lnSpc>
              <a:tabLst>
                <a:tab pos="236220" algn="l"/>
              </a:tabLst>
            </a:pPr>
            <a:r>
              <a:rPr dirty="0" sz="1200" spc="-5">
                <a:latin typeface="Times New Roman"/>
                <a:cs typeface="Times New Roman"/>
              </a:rPr>
              <a:t>+	Gains from share issues in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subsidiaries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tabLst>
                <a:tab pos="234950" algn="l"/>
              </a:tabLst>
            </a:pPr>
            <a:r>
              <a:rPr dirty="0" sz="1200" spc="-5">
                <a:latin typeface="Symbol"/>
                <a:cs typeface="Symbol"/>
              </a:rPr>
              <a:t></a:t>
            </a:r>
            <a:r>
              <a:rPr dirty="0" sz="1200" spc="-5">
                <a:latin typeface="Times New Roman"/>
                <a:cs typeface="Times New Roman"/>
              </a:rPr>
              <a:t>	Currency </a:t>
            </a:r>
            <a:r>
              <a:rPr dirty="0" sz="1200" spc="-10">
                <a:latin typeface="Times New Roman"/>
                <a:cs typeface="Times New Roman"/>
              </a:rPr>
              <a:t>gains </a:t>
            </a:r>
            <a:r>
              <a:rPr dirty="0" sz="1200" spc="-5">
                <a:latin typeface="Times New Roman"/>
                <a:cs typeface="Times New Roman"/>
              </a:rPr>
              <a:t>and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losses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tabLst>
                <a:tab pos="227329" algn="l"/>
              </a:tabLst>
            </a:pPr>
            <a:r>
              <a:rPr dirty="0" sz="1200" spc="-5">
                <a:latin typeface="Symbol"/>
                <a:cs typeface="Symbol"/>
              </a:rPr>
              <a:t></a:t>
            </a:r>
            <a:r>
              <a:rPr dirty="0" sz="1200" spc="-5">
                <a:latin typeface="Times New Roman"/>
                <a:cs typeface="Times New Roman"/>
              </a:rPr>
              <a:t>	Derivative </a:t>
            </a:r>
            <a:r>
              <a:rPr dirty="0" sz="1200" spc="-10">
                <a:latin typeface="Times New Roman"/>
                <a:cs typeface="Times New Roman"/>
              </a:rPr>
              <a:t>gains </a:t>
            </a:r>
            <a:r>
              <a:rPr dirty="0" sz="1200" spc="-5">
                <a:latin typeface="Times New Roman"/>
                <a:cs typeface="Times New Roman"/>
              </a:rPr>
              <a:t>and losses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(operations)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37696" y="4715329"/>
            <a:ext cx="2759710" cy="21145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247650" indent="-235585">
              <a:lnSpc>
                <a:spcPct val="100000"/>
              </a:lnSpc>
              <a:spcBef>
                <a:spcPts val="114"/>
              </a:spcBef>
              <a:buChar char=""/>
              <a:tabLst>
                <a:tab pos="247650" algn="l"/>
                <a:tab pos="248285" algn="l"/>
                <a:tab pos="2746375" algn="l"/>
              </a:tabLst>
            </a:pPr>
            <a:r>
              <a:rPr dirty="0" u="sng" sz="12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Tax </a:t>
            </a:r>
            <a:r>
              <a:rPr dirty="0" u="sng" sz="12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allocated to unusual</a:t>
            </a:r>
            <a:r>
              <a:rPr dirty="0" u="sng" sz="1200" spc="-2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items	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82118" y="5083200"/>
            <a:ext cx="2416810" cy="21145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200" spc="-5">
                <a:latin typeface="Times New Roman"/>
                <a:cs typeface="Times New Roman"/>
              </a:rPr>
              <a:t>= </a:t>
            </a:r>
            <a:r>
              <a:rPr dirty="0" u="dbl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Comprehen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siv</a:t>
            </a:r>
            <a:r>
              <a:rPr dirty="0" sz="1200" spc="-5" b="1">
                <a:latin typeface="Times New Roman"/>
                <a:cs typeface="Times New Roman"/>
              </a:rPr>
              <a:t>e Operating</a:t>
            </a:r>
            <a:r>
              <a:rPr dirty="0" sz="1200" spc="-60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Income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6477" y="212217"/>
            <a:ext cx="514286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21105" marR="5080" indent="-120904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Identifying Sustainable Earnings:  Items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 spc="-5"/>
              <a:t>Consider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49" y="1414398"/>
            <a:ext cx="6280150" cy="4690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22300" indent="-610235">
              <a:lnSpc>
                <a:spcPct val="100000"/>
              </a:lnSpc>
              <a:spcBef>
                <a:spcPts val="100"/>
              </a:spcBef>
              <a:buClr>
                <a:srgbClr val="001F5F"/>
              </a:buClr>
              <a:buAutoNum type="arabicPeriod"/>
              <a:tabLst>
                <a:tab pos="622300" algn="l"/>
                <a:tab pos="622935" algn="l"/>
              </a:tabLst>
            </a:pPr>
            <a:r>
              <a:rPr dirty="0" sz="1800" b="1">
                <a:latin typeface="Times New Roman"/>
                <a:cs typeface="Times New Roman"/>
              </a:rPr>
              <a:t>Deferred </a:t>
            </a:r>
            <a:r>
              <a:rPr dirty="0" sz="1800" spc="-5" b="1">
                <a:latin typeface="Times New Roman"/>
                <a:cs typeface="Times New Roman"/>
              </a:rPr>
              <a:t>(unearned)</a:t>
            </a:r>
            <a:r>
              <a:rPr dirty="0" sz="1800" spc="-2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revenue</a:t>
            </a:r>
            <a:endParaRPr sz="180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spcBef>
                <a:spcPts val="1295"/>
              </a:spcBef>
              <a:buClr>
                <a:srgbClr val="001F5F"/>
              </a:buClr>
              <a:buAutoNum type="arabicPeriod"/>
              <a:tabLst>
                <a:tab pos="622300" algn="l"/>
                <a:tab pos="622935" algn="l"/>
              </a:tabLst>
            </a:pPr>
            <a:r>
              <a:rPr dirty="0" sz="1800" b="1">
                <a:latin typeface="Times New Roman"/>
                <a:cs typeface="Times New Roman"/>
              </a:rPr>
              <a:t>Restructuring charges, </a:t>
            </a:r>
            <a:r>
              <a:rPr dirty="0" sz="1800" spc="-5" b="1">
                <a:latin typeface="Times New Roman"/>
                <a:cs typeface="Times New Roman"/>
              </a:rPr>
              <a:t>asset impairments, special</a:t>
            </a:r>
            <a:r>
              <a:rPr dirty="0" sz="1800" spc="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charges</a:t>
            </a:r>
            <a:endParaRPr sz="180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spcBef>
                <a:spcPts val="1295"/>
              </a:spcBef>
              <a:buClr>
                <a:srgbClr val="001F5F"/>
              </a:buClr>
              <a:buAutoNum type="arabicPeriod"/>
              <a:tabLst>
                <a:tab pos="622300" algn="l"/>
                <a:tab pos="622935" algn="l"/>
              </a:tabLst>
            </a:pPr>
            <a:r>
              <a:rPr dirty="0" sz="1800" b="1">
                <a:latin typeface="Times New Roman"/>
                <a:cs typeface="Times New Roman"/>
              </a:rPr>
              <a:t>Research </a:t>
            </a:r>
            <a:r>
              <a:rPr dirty="0" sz="1800" spc="-5" b="1">
                <a:latin typeface="Times New Roman"/>
                <a:cs typeface="Times New Roman"/>
              </a:rPr>
              <a:t>and</a:t>
            </a:r>
            <a:r>
              <a:rPr dirty="0" sz="1800" spc="-2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development</a:t>
            </a:r>
            <a:endParaRPr sz="180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spcBef>
                <a:spcPts val="1300"/>
              </a:spcBef>
              <a:buClr>
                <a:srgbClr val="001F5F"/>
              </a:buClr>
              <a:buAutoNum type="arabicPeriod"/>
              <a:tabLst>
                <a:tab pos="622300" algn="l"/>
                <a:tab pos="622935" algn="l"/>
              </a:tabLst>
            </a:pPr>
            <a:r>
              <a:rPr dirty="0" sz="1800" spc="-5" b="1">
                <a:latin typeface="Times New Roman"/>
                <a:cs typeface="Times New Roman"/>
              </a:rPr>
              <a:t>Advertising and </a:t>
            </a:r>
            <a:r>
              <a:rPr dirty="0" sz="1800" b="1">
                <a:latin typeface="Times New Roman"/>
                <a:cs typeface="Times New Roman"/>
              </a:rPr>
              <a:t>promotion</a:t>
            </a:r>
            <a:endParaRPr sz="180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spcBef>
                <a:spcPts val="1295"/>
              </a:spcBef>
              <a:buClr>
                <a:srgbClr val="001F5F"/>
              </a:buClr>
              <a:buAutoNum type="arabicPeriod"/>
              <a:tabLst>
                <a:tab pos="622300" algn="l"/>
                <a:tab pos="622935" algn="l"/>
              </a:tabLst>
            </a:pPr>
            <a:r>
              <a:rPr dirty="0" sz="1800" spc="-5" b="1">
                <a:latin typeface="Times New Roman"/>
                <a:cs typeface="Times New Roman"/>
              </a:rPr>
              <a:t>Pension</a:t>
            </a:r>
            <a:r>
              <a:rPr dirty="0" sz="1800" spc="-1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expense</a:t>
            </a:r>
            <a:endParaRPr sz="180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spcBef>
                <a:spcPts val="1295"/>
              </a:spcBef>
              <a:buClr>
                <a:srgbClr val="001F5F"/>
              </a:buClr>
              <a:buAutoNum type="arabicPeriod"/>
              <a:tabLst>
                <a:tab pos="622300" algn="l"/>
                <a:tab pos="622935" algn="l"/>
              </a:tabLst>
            </a:pPr>
            <a:r>
              <a:rPr dirty="0" sz="1800" spc="-5" b="1">
                <a:latin typeface="Times New Roman"/>
                <a:cs typeface="Times New Roman"/>
              </a:rPr>
              <a:t>Changes in</a:t>
            </a:r>
            <a:r>
              <a:rPr dirty="0" sz="1800" b="1">
                <a:latin typeface="Times New Roman"/>
                <a:cs typeface="Times New Roman"/>
              </a:rPr>
              <a:t> estimates</a:t>
            </a:r>
            <a:endParaRPr sz="180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spcBef>
                <a:spcPts val="1295"/>
              </a:spcBef>
              <a:buClr>
                <a:srgbClr val="001F5F"/>
              </a:buClr>
              <a:buAutoNum type="arabicPeriod"/>
              <a:tabLst>
                <a:tab pos="622300" algn="l"/>
                <a:tab pos="622935" algn="l"/>
              </a:tabLst>
            </a:pPr>
            <a:r>
              <a:rPr dirty="0" sz="1800" spc="-5" b="1">
                <a:latin typeface="Times New Roman"/>
                <a:cs typeface="Times New Roman"/>
              </a:rPr>
              <a:t>Realized </a:t>
            </a:r>
            <a:r>
              <a:rPr dirty="0" sz="1800" b="1">
                <a:latin typeface="Times New Roman"/>
                <a:cs typeface="Times New Roman"/>
              </a:rPr>
              <a:t>gains and </a:t>
            </a:r>
            <a:r>
              <a:rPr dirty="0" sz="1800" spc="-5" b="1">
                <a:latin typeface="Times New Roman"/>
                <a:cs typeface="Times New Roman"/>
              </a:rPr>
              <a:t>losses: Cherry</a:t>
            </a:r>
            <a:r>
              <a:rPr dirty="0" sz="180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Picking</a:t>
            </a:r>
            <a:endParaRPr sz="180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spcBef>
                <a:spcPts val="1300"/>
              </a:spcBef>
              <a:buClr>
                <a:srgbClr val="001F5F"/>
              </a:buClr>
              <a:buAutoNum type="arabicPeriod"/>
              <a:tabLst>
                <a:tab pos="622300" algn="l"/>
                <a:tab pos="622935" algn="l"/>
              </a:tabLst>
            </a:pPr>
            <a:r>
              <a:rPr dirty="0" sz="1800" spc="-5" b="1">
                <a:latin typeface="Times New Roman"/>
                <a:cs typeface="Times New Roman"/>
              </a:rPr>
              <a:t>Unrealized gains and losses on equity</a:t>
            </a:r>
            <a:r>
              <a:rPr dirty="0" sz="1800" spc="3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investments</a:t>
            </a:r>
            <a:endParaRPr sz="180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spcBef>
                <a:spcPts val="1295"/>
              </a:spcBef>
              <a:buClr>
                <a:srgbClr val="001F5F"/>
              </a:buClr>
              <a:buAutoNum type="arabicPeriod"/>
              <a:tabLst>
                <a:tab pos="622300" algn="l"/>
                <a:tab pos="622935" algn="l"/>
              </a:tabLst>
            </a:pPr>
            <a:r>
              <a:rPr dirty="0" sz="1800" spc="-5" b="1">
                <a:latin typeface="Times New Roman"/>
                <a:cs typeface="Times New Roman"/>
              </a:rPr>
              <a:t>Unrealized gains and losses </a:t>
            </a:r>
            <a:r>
              <a:rPr dirty="0" sz="1800" b="1">
                <a:latin typeface="Times New Roman"/>
                <a:cs typeface="Times New Roman"/>
              </a:rPr>
              <a:t>from fair value</a:t>
            </a:r>
            <a:r>
              <a:rPr dirty="0" sz="1800" spc="2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accounting</a:t>
            </a:r>
            <a:endParaRPr sz="180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spcBef>
                <a:spcPts val="1295"/>
              </a:spcBef>
              <a:buClr>
                <a:srgbClr val="001F5F"/>
              </a:buClr>
              <a:buAutoNum type="arabicPeriod"/>
              <a:tabLst>
                <a:tab pos="622300" algn="l"/>
                <a:tab pos="622935" algn="l"/>
              </a:tabLst>
            </a:pPr>
            <a:r>
              <a:rPr dirty="0" sz="1800" spc="-5" b="1">
                <a:latin typeface="Times New Roman"/>
                <a:cs typeface="Times New Roman"/>
              </a:rPr>
              <a:t>Income </a:t>
            </a:r>
            <a:r>
              <a:rPr dirty="0" sz="1800" b="1">
                <a:latin typeface="Times New Roman"/>
                <a:cs typeface="Times New Roman"/>
              </a:rPr>
              <a:t>taxes</a:t>
            </a:r>
            <a:endParaRPr sz="180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spcBef>
                <a:spcPts val="1300"/>
              </a:spcBef>
              <a:buClr>
                <a:srgbClr val="001F5F"/>
              </a:buClr>
              <a:buAutoNum type="arabicPeriod"/>
              <a:tabLst>
                <a:tab pos="622300" algn="l"/>
                <a:tab pos="622935" algn="l"/>
              </a:tabLst>
            </a:pPr>
            <a:r>
              <a:rPr dirty="0" sz="1800" b="1">
                <a:latin typeface="Times New Roman"/>
                <a:cs typeface="Times New Roman"/>
              </a:rPr>
              <a:t>“Other”</a:t>
            </a:r>
            <a:r>
              <a:rPr dirty="0" sz="1800" spc="-1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income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0142" y="339293"/>
            <a:ext cx="3872229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Watch </a:t>
            </a:r>
            <a:r>
              <a:rPr dirty="0" spc="-10"/>
              <a:t>Deferred</a:t>
            </a:r>
            <a:r>
              <a:rPr dirty="0" spc="-5"/>
              <a:t> Revenue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5595" y="1354963"/>
            <a:ext cx="8568055" cy="2160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27305" indent="-342900">
              <a:lnSpc>
                <a:spcPct val="100000"/>
              </a:lnSpc>
              <a:spcBef>
                <a:spcPts val="105"/>
              </a:spcBef>
              <a:buClr>
                <a:srgbClr val="001F5F"/>
              </a:buClr>
              <a:buSzPct val="8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Times New Roman"/>
                <a:cs typeface="Times New Roman"/>
              </a:rPr>
              <a:t>Firms typically </a:t>
            </a:r>
            <a:r>
              <a:rPr dirty="0" sz="2000">
                <a:latin typeface="Times New Roman"/>
                <a:cs typeface="Times New Roman"/>
              </a:rPr>
              <a:t>recognize revenue when goods are delivered or services are  rendered. In </a:t>
            </a:r>
            <a:r>
              <a:rPr dirty="0" sz="2000" spc="-5">
                <a:latin typeface="Times New Roman"/>
                <a:cs typeface="Times New Roman"/>
              </a:rPr>
              <a:t>sales </a:t>
            </a:r>
            <a:r>
              <a:rPr dirty="0" sz="2000">
                <a:latin typeface="Times New Roman"/>
                <a:cs typeface="Times New Roman"/>
              </a:rPr>
              <a:t>contracts that cover several </a:t>
            </a:r>
            <a:r>
              <a:rPr dirty="0" sz="2000" spc="-5">
                <a:latin typeface="Times New Roman"/>
                <a:cs typeface="Times New Roman"/>
              </a:rPr>
              <a:t>years, </a:t>
            </a:r>
            <a:r>
              <a:rPr dirty="0" sz="2000">
                <a:latin typeface="Times New Roman"/>
                <a:cs typeface="Times New Roman"/>
              </a:rPr>
              <a:t>revenue from the contract</a:t>
            </a:r>
            <a:r>
              <a:rPr dirty="0" sz="2000" spc="-2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is  deferred until the rendering of service and </a:t>
            </a:r>
            <a:r>
              <a:rPr dirty="0" sz="2000" spc="5">
                <a:latin typeface="Times New Roman"/>
                <a:cs typeface="Times New Roman"/>
              </a:rPr>
              <a:t>booked </a:t>
            </a:r>
            <a:r>
              <a:rPr dirty="0" sz="2000">
                <a:latin typeface="Times New Roman"/>
                <a:cs typeface="Times New Roman"/>
              </a:rPr>
              <a:t>as a </a:t>
            </a:r>
            <a:r>
              <a:rPr dirty="0" sz="2000" spc="-20">
                <a:latin typeface="Times New Roman"/>
                <a:cs typeface="Times New Roman"/>
              </a:rPr>
              <a:t>liability, </a:t>
            </a:r>
            <a:r>
              <a:rPr dirty="0" sz="2000">
                <a:latin typeface="Times New Roman"/>
                <a:cs typeface="Times New Roman"/>
              </a:rPr>
              <a:t>deferred  (unearned)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revenue.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lr>
                <a:srgbClr val="001F5F"/>
              </a:buClr>
              <a:buSzPct val="8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10">
                <a:latin typeface="Times New Roman"/>
                <a:cs typeface="Times New Roman"/>
              </a:rPr>
              <a:t>Firms may </a:t>
            </a:r>
            <a:r>
              <a:rPr dirty="0" sz="2000">
                <a:latin typeface="Times New Roman"/>
                <a:cs typeface="Times New Roman"/>
              </a:rPr>
              <a:t>defer revenue into a “cookie jar” and then dip into the cookie jar</a:t>
            </a:r>
            <a:r>
              <a:rPr dirty="0" sz="2000" spc="-204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later  </a:t>
            </a:r>
            <a:r>
              <a:rPr dirty="0" sz="2000">
                <a:latin typeface="Times New Roman"/>
                <a:cs typeface="Times New Roman"/>
              </a:rPr>
              <a:t>when they need </a:t>
            </a:r>
            <a:r>
              <a:rPr dirty="0" sz="2000" spc="-5">
                <a:latin typeface="Times New Roman"/>
                <a:cs typeface="Times New Roman"/>
              </a:rPr>
              <a:t>more </a:t>
            </a:r>
            <a:r>
              <a:rPr dirty="0" sz="2000">
                <a:latin typeface="Times New Roman"/>
                <a:cs typeface="Times New Roman"/>
              </a:rPr>
              <a:t>earnings in the </a:t>
            </a:r>
            <a:r>
              <a:rPr dirty="0" sz="2000" spc="-5">
                <a:latin typeface="Times New Roman"/>
                <a:cs typeface="Times New Roman"/>
              </a:rPr>
              <a:t>income</a:t>
            </a:r>
            <a:r>
              <a:rPr dirty="0" sz="2000" spc="-114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statement.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5595" y="4894326"/>
            <a:ext cx="8083550" cy="11817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79500">
              <a:lnSpc>
                <a:spcPct val="100000"/>
              </a:lnSpc>
              <a:spcBef>
                <a:spcPts val="95"/>
              </a:spcBef>
            </a:pPr>
            <a:r>
              <a:rPr dirty="0" sz="1600" spc="-5" b="1" i="1">
                <a:solidFill>
                  <a:srgbClr val="C00000"/>
                </a:solidFill>
                <a:latin typeface="Times New Roman"/>
                <a:cs typeface="Times New Roman"/>
              </a:rPr>
              <a:t>“Bleedback” for previously deferred </a:t>
            </a:r>
            <a:r>
              <a:rPr dirty="0" sz="1600" spc="-10" b="1" i="1">
                <a:solidFill>
                  <a:srgbClr val="C00000"/>
                </a:solidFill>
                <a:latin typeface="Times New Roman"/>
                <a:cs typeface="Times New Roman"/>
              </a:rPr>
              <a:t>revenue </a:t>
            </a:r>
            <a:r>
              <a:rPr dirty="0" sz="1600" spc="-5" b="1" i="1">
                <a:solidFill>
                  <a:srgbClr val="C00000"/>
                </a:solidFill>
                <a:latin typeface="Times New Roman"/>
                <a:cs typeface="Times New Roman"/>
              </a:rPr>
              <a:t>recognized in the current</a:t>
            </a:r>
            <a:r>
              <a:rPr dirty="0" sz="1600" spc="165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 i="1">
                <a:solidFill>
                  <a:srgbClr val="C00000"/>
                </a:solidFill>
                <a:latin typeface="Times New Roman"/>
                <a:cs typeface="Times New Roman"/>
              </a:rPr>
              <a:t>period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SzPct val="8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Times New Roman"/>
                <a:cs typeface="Times New Roman"/>
              </a:rPr>
              <a:t>Beware </a:t>
            </a:r>
            <a:r>
              <a:rPr dirty="0" sz="2000">
                <a:latin typeface="Times New Roman"/>
                <a:cs typeface="Times New Roman"/>
              </a:rPr>
              <a:t>if </a:t>
            </a:r>
            <a:r>
              <a:rPr dirty="0" sz="2000" spc="-5">
                <a:latin typeface="Times New Roman"/>
                <a:cs typeface="Times New Roman"/>
              </a:rPr>
              <a:t>more </a:t>
            </a:r>
            <a:r>
              <a:rPr dirty="0" sz="2000">
                <a:latin typeface="Times New Roman"/>
                <a:cs typeface="Times New Roman"/>
              </a:rPr>
              <a:t>current revenue </a:t>
            </a:r>
            <a:r>
              <a:rPr dirty="0" sz="2000" spc="-5">
                <a:latin typeface="Times New Roman"/>
                <a:cs typeface="Times New Roman"/>
              </a:rPr>
              <a:t>was coming </a:t>
            </a:r>
            <a:r>
              <a:rPr dirty="0" sz="2000">
                <a:latin typeface="Times New Roman"/>
                <a:cs typeface="Times New Roman"/>
              </a:rPr>
              <a:t>from the “bleedback” than</a:t>
            </a:r>
            <a:r>
              <a:rPr dirty="0" sz="2000" spc="-12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was  </a:t>
            </a:r>
            <a:r>
              <a:rPr dirty="0" sz="2000">
                <a:latin typeface="Times New Roman"/>
                <a:cs typeface="Times New Roman"/>
              </a:rPr>
              <a:t>being deferred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 spc="-25">
                <a:latin typeface="Times New Roman"/>
                <a:cs typeface="Times New Roman"/>
              </a:rPr>
              <a:t>for.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3589" y="4680711"/>
            <a:ext cx="6814820" cy="0"/>
          </a:xfrm>
          <a:custGeom>
            <a:avLst/>
            <a:gdLst/>
            <a:ahLst/>
            <a:cxnLst/>
            <a:rect l="l" t="t" r="r" b="b"/>
            <a:pathLst>
              <a:path w="6814820" h="0">
                <a:moveTo>
                  <a:pt x="0" y="0"/>
                </a:moveTo>
                <a:lnTo>
                  <a:pt x="68143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36422" y="3683127"/>
          <a:ext cx="6943090" cy="1052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6285"/>
                <a:gridCol w="1433194"/>
                <a:gridCol w="1062989"/>
                <a:gridCol w="1131569"/>
              </a:tblGrid>
              <a:tr h="248666">
                <a:tc gridSpan="4">
                  <a:txBody>
                    <a:bodyPr/>
                    <a:lstStyle/>
                    <a:p>
                      <a:pPr marL="45085">
                        <a:lnSpc>
                          <a:spcPts val="1855"/>
                        </a:lnSpc>
                        <a:spcBef>
                          <a:spcPts val="5"/>
                        </a:spcBef>
                      </a:pP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Microsoft, 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CF </a:t>
                      </a: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Statement 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(between NI and CF </a:t>
                      </a:r>
                      <a:r>
                        <a:rPr dirty="0" sz="1600" spc="-10" b="1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dirty="0" sz="16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Operations)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8538">
                <a:tc>
                  <a:txBody>
                    <a:bodyPr/>
                    <a:lstStyle/>
                    <a:p>
                      <a:pPr marL="45085">
                        <a:lnSpc>
                          <a:spcPts val="1855"/>
                        </a:lnSpc>
                      </a:pP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(in</a:t>
                      </a:r>
                      <a:r>
                        <a:rPr dirty="0" sz="16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millions)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71475">
                        <a:lnSpc>
                          <a:spcPts val="1855"/>
                        </a:lnSpc>
                      </a:pP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2010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855"/>
                        </a:lnSpc>
                      </a:pP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2009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9055">
                        <a:lnSpc>
                          <a:spcPts val="1855"/>
                        </a:lnSpc>
                      </a:pP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2008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</a:tr>
              <a:tr h="255905">
                <a:tc>
                  <a:txBody>
                    <a:bodyPr/>
                    <a:lstStyle/>
                    <a:p>
                      <a:pPr marL="45085">
                        <a:lnSpc>
                          <a:spcPts val="1910"/>
                        </a:lnSpc>
                        <a:spcBef>
                          <a:spcPts val="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Deferral of unearned</a:t>
                      </a:r>
                      <a:r>
                        <a:rPr dirty="0" sz="16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revenue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70205">
                        <a:lnSpc>
                          <a:spcPts val="1910"/>
                        </a:lnSpc>
                        <a:spcBef>
                          <a:spcPts val="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dirty="0" sz="16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29,374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dirty="0" sz="16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24,409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0325">
                        <a:lnSpc>
                          <a:spcPts val="1910"/>
                        </a:lnSpc>
                        <a:spcBef>
                          <a:spcPts val="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dirty="0" sz="16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24,532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45085">
                        <a:lnSpc>
                          <a:spcPts val="1870"/>
                        </a:lnSpc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Recognition of unearned</a:t>
                      </a:r>
                      <a:r>
                        <a:rPr dirty="0" sz="16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revenue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C00000"/>
                      </a:solidFill>
                      <a:prstDash val="solid"/>
                    </a:lnL>
                    <a:lnT w="127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71475">
                        <a:lnSpc>
                          <a:spcPts val="1870"/>
                        </a:lnSpc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(28,813)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870"/>
                        </a:lnSpc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(25,426)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9055">
                        <a:lnSpc>
                          <a:spcPts val="1870"/>
                        </a:lnSpc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(21,944)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0486" y="479805"/>
            <a:ext cx="791146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/>
              <a:t>Watch </a:t>
            </a:r>
            <a:r>
              <a:rPr dirty="0" sz="2400"/>
              <a:t>for Bleed Back of Restructuring </a:t>
            </a:r>
            <a:r>
              <a:rPr dirty="0" sz="2400" spc="-5"/>
              <a:t>and </a:t>
            </a:r>
            <a:r>
              <a:rPr dirty="0" sz="2400"/>
              <a:t>Merger</a:t>
            </a:r>
            <a:r>
              <a:rPr dirty="0" sz="2400" spc="-70"/>
              <a:t> </a:t>
            </a:r>
            <a:r>
              <a:rPr dirty="0" sz="2400" spc="-5"/>
              <a:t>Charges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38378" y="3134995"/>
            <a:ext cx="48260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1991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1992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1993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8378" y="3957954"/>
            <a:ext cx="48260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1994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Times New Roman"/>
                <a:cs typeface="Times New Roman"/>
              </a:rPr>
              <a:t>1995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1996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1997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1998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24050" y="3134995"/>
            <a:ext cx="42164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192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3.7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20">
                <a:latin typeface="Times New Roman"/>
                <a:cs typeface="Times New Roman"/>
              </a:rPr>
              <a:t>11.6</a:t>
            </a:r>
            <a:endParaRPr sz="1800">
              <a:latin typeface="Times New Roman"/>
              <a:cs typeface="Times New Roman"/>
            </a:endParaRPr>
          </a:p>
          <a:p>
            <a:pPr marL="121920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8.9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99666" y="3957954"/>
            <a:ext cx="464184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(2</a:t>
            </a:r>
            <a:r>
              <a:rPr dirty="0" sz="1800" spc="5">
                <a:latin typeface="Times New Roman"/>
                <a:cs typeface="Times New Roman"/>
              </a:rPr>
              <a:t>.</a:t>
            </a:r>
            <a:r>
              <a:rPr dirty="0" sz="1800">
                <a:latin typeface="Times New Roman"/>
                <a:cs typeface="Times New Roman"/>
              </a:rPr>
              <a:t>8)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(2.1)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(1</a:t>
            </a:r>
            <a:r>
              <a:rPr dirty="0" sz="1800" spc="5">
                <a:latin typeface="Times New Roman"/>
                <a:cs typeface="Times New Roman"/>
              </a:rPr>
              <a:t>.</a:t>
            </a:r>
            <a:r>
              <a:rPr dirty="0" sz="1800">
                <a:latin typeface="Times New Roman"/>
                <a:cs typeface="Times New Roman"/>
              </a:rPr>
              <a:t>5)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(0</a:t>
            </a:r>
            <a:r>
              <a:rPr dirty="0" sz="1800" spc="5">
                <a:latin typeface="Times New Roman"/>
                <a:cs typeface="Times New Roman"/>
              </a:rPr>
              <a:t>.</a:t>
            </a:r>
            <a:r>
              <a:rPr dirty="0" sz="1800">
                <a:latin typeface="Times New Roman"/>
                <a:cs typeface="Times New Roman"/>
              </a:rPr>
              <a:t>5)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(0</a:t>
            </a:r>
            <a:r>
              <a:rPr dirty="0" sz="1800" spc="5">
                <a:latin typeface="Times New Roman"/>
                <a:cs typeface="Times New Roman"/>
              </a:rPr>
              <a:t>.</a:t>
            </a:r>
            <a:r>
              <a:rPr dirty="0" sz="1800">
                <a:latin typeface="Times New Roman"/>
                <a:cs typeface="Times New Roman"/>
              </a:rPr>
              <a:t>4)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8159" y="3163823"/>
            <a:ext cx="1892935" cy="806450"/>
          </a:xfrm>
          <a:custGeom>
            <a:avLst/>
            <a:gdLst/>
            <a:ahLst/>
            <a:cxnLst/>
            <a:rect l="l" t="t" r="r" b="b"/>
            <a:pathLst>
              <a:path w="1892935" h="806450">
                <a:moveTo>
                  <a:pt x="0" y="806195"/>
                </a:moveTo>
                <a:lnTo>
                  <a:pt x="1892807" y="806195"/>
                </a:lnTo>
                <a:lnTo>
                  <a:pt x="1892807" y="0"/>
                </a:lnTo>
                <a:lnTo>
                  <a:pt x="0" y="0"/>
                </a:lnTo>
                <a:lnTo>
                  <a:pt x="0" y="806195"/>
                </a:lnTo>
                <a:close/>
              </a:path>
            </a:pathLst>
          </a:custGeom>
          <a:ln w="12700">
            <a:solidFill>
              <a:srgbClr val="99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In </a:t>
            </a:r>
            <a:r>
              <a:rPr dirty="0" spc="-5"/>
              <a:t>moving its </a:t>
            </a:r>
            <a:r>
              <a:rPr dirty="0"/>
              <a:t>business away from </a:t>
            </a:r>
            <a:r>
              <a:rPr dirty="0" spc="-5"/>
              <a:t>computer </a:t>
            </a:r>
            <a:r>
              <a:rPr dirty="0"/>
              <a:t>hardware to a focus on</a:t>
            </a:r>
            <a:r>
              <a:rPr dirty="0" spc="-95"/>
              <a:t> </a:t>
            </a:r>
            <a:r>
              <a:rPr dirty="0" spc="-5"/>
              <a:t>information  </a:t>
            </a:r>
            <a:r>
              <a:rPr dirty="0"/>
              <a:t>technology in the early </a:t>
            </a:r>
            <a:r>
              <a:rPr dirty="0" spc="5"/>
              <a:t>1990s, </a:t>
            </a:r>
            <a:r>
              <a:rPr dirty="0"/>
              <a:t>IBM wrote </a:t>
            </a:r>
            <a:r>
              <a:rPr dirty="0" spc="-10"/>
              <a:t>off </a:t>
            </a:r>
            <a:r>
              <a:rPr dirty="0"/>
              <a:t>considerable </a:t>
            </a:r>
            <a:r>
              <a:rPr dirty="0" spc="-5"/>
              <a:t>income </a:t>
            </a:r>
            <a:r>
              <a:rPr dirty="0"/>
              <a:t>with  restructuring </a:t>
            </a:r>
            <a:r>
              <a:rPr dirty="0" spc="-5"/>
              <a:t>charges </a:t>
            </a:r>
            <a:r>
              <a:rPr dirty="0"/>
              <a:t>in</a:t>
            </a:r>
            <a:r>
              <a:rPr dirty="0" spc="-90"/>
              <a:t> </a:t>
            </a:r>
            <a:r>
              <a:rPr dirty="0"/>
              <a:t>1991-1993.</a:t>
            </a: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/>
              <a:t>Did IBM create earnings with </a:t>
            </a:r>
            <a:r>
              <a:rPr dirty="0" spc="-5"/>
              <a:t>restructuring</a:t>
            </a:r>
            <a:r>
              <a:rPr dirty="0" spc="-135"/>
              <a:t> </a:t>
            </a:r>
            <a:r>
              <a:rPr dirty="0" spc="-5"/>
              <a:t>charges?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/>
          </a:p>
          <a:p>
            <a:pPr marL="168275">
              <a:lnSpc>
                <a:spcPct val="100000"/>
              </a:lnSpc>
              <a:tabLst>
                <a:tab pos="1347470" algn="l"/>
              </a:tabLst>
            </a:pPr>
            <a:r>
              <a:rPr dirty="0" u="sng" sz="1800" spc="-50">
                <a:uFill>
                  <a:solidFill>
                    <a:srgbClr val="000000"/>
                  </a:solidFill>
                </a:uFill>
              </a:rPr>
              <a:t>Year</a:t>
            </a:r>
            <a:r>
              <a:rPr dirty="0" sz="1800" spc="-50"/>
              <a:t>	</a:t>
            </a:r>
            <a:r>
              <a:rPr dirty="0" u="sng" sz="1800">
                <a:uFill>
                  <a:solidFill>
                    <a:srgbClr val="000000"/>
                  </a:solidFill>
                </a:uFill>
              </a:rPr>
              <a:t>$billions</a:t>
            </a:r>
            <a:endParaRPr sz="1800"/>
          </a:p>
        </p:txBody>
      </p:sp>
      <p:sp>
        <p:nvSpPr>
          <p:cNvPr id="9" name="object 9"/>
          <p:cNvSpPr/>
          <p:nvPr/>
        </p:nvSpPr>
        <p:spPr>
          <a:xfrm>
            <a:off x="521208" y="3970020"/>
            <a:ext cx="1892935" cy="1424940"/>
          </a:xfrm>
          <a:custGeom>
            <a:avLst/>
            <a:gdLst/>
            <a:ahLst/>
            <a:cxnLst/>
            <a:rect l="l" t="t" r="r" b="b"/>
            <a:pathLst>
              <a:path w="1892935" h="1424939">
                <a:moveTo>
                  <a:pt x="0" y="1424939"/>
                </a:moveTo>
                <a:lnTo>
                  <a:pt x="1892808" y="1424939"/>
                </a:lnTo>
                <a:lnTo>
                  <a:pt x="1892808" y="0"/>
                </a:lnTo>
                <a:lnTo>
                  <a:pt x="0" y="0"/>
                </a:lnTo>
                <a:lnTo>
                  <a:pt x="0" y="1424939"/>
                </a:lnTo>
                <a:close/>
              </a:path>
            </a:pathLst>
          </a:custGeom>
          <a:ln w="12700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580258" y="3145282"/>
            <a:ext cx="54692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i="1">
                <a:latin typeface="Times New Roman"/>
                <a:cs typeface="Times New Roman"/>
              </a:rPr>
              <a:t>Adjustment to NI to calculate CF </a:t>
            </a:r>
            <a:r>
              <a:rPr dirty="0" sz="1800" spc="-25" i="1">
                <a:latin typeface="Times New Roman"/>
                <a:cs typeface="Times New Roman"/>
              </a:rPr>
              <a:t>from </a:t>
            </a:r>
            <a:r>
              <a:rPr dirty="0" sz="1800" i="1">
                <a:latin typeface="Times New Roman"/>
                <a:cs typeface="Times New Roman"/>
              </a:rPr>
              <a:t>operations: Effect</a:t>
            </a:r>
            <a:r>
              <a:rPr dirty="0" sz="1800" spc="-95" i="1">
                <a:latin typeface="Times New Roman"/>
                <a:cs typeface="Times New Roman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of  </a:t>
            </a:r>
            <a:r>
              <a:rPr dirty="0" sz="1800" spc="-10" i="1">
                <a:latin typeface="Times New Roman"/>
                <a:cs typeface="Times New Roman"/>
              </a:rPr>
              <a:t>restructuring</a:t>
            </a:r>
            <a:r>
              <a:rPr dirty="0" sz="1800" spc="-5" i="1">
                <a:latin typeface="Times New Roman"/>
                <a:cs typeface="Times New Roman"/>
              </a:rPr>
              <a:t> </a:t>
            </a:r>
            <a:r>
              <a:rPr dirty="0" sz="1800" spc="-15" i="1">
                <a:latin typeface="Times New Roman"/>
                <a:cs typeface="Times New Roman"/>
              </a:rPr>
              <a:t>charges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80258" y="3968622"/>
            <a:ext cx="606552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i="1">
                <a:latin typeface="Times New Roman"/>
                <a:cs typeface="Times New Roman"/>
              </a:rPr>
              <a:t>If IBM had </a:t>
            </a:r>
            <a:r>
              <a:rPr dirty="0" sz="1800" spc="-10" i="1">
                <a:latin typeface="Times New Roman"/>
                <a:cs typeface="Times New Roman"/>
              </a:rPr>
              <a:t>overestimated </a:t>
            </a:r>
            <a:r>
              <a:rPr dirty="0" sz="1800" spc="-5" i="1">
                <a:latin typeface="Times New Roman"/>
                <a:cs typeface="Times New Roman"/>
              </a:rPr>
              <a:t>the </a:t>
            </a:r>
            <a:r>
              <a:rPr dirty="0" sz="1800" spc="-10" i="1">
                <a:latin typeface="Times New Roman"/>
                <a:cs typeface="Times New Roman"/>
              </a:rPr>
              <a:t>restructuring </a:t>
            </a:r>
            <a:r>
              <a:rPr dirty="0" sz="1800" spc="-15" i="1">
                <a:latin typeface="Times New Roman"/>
                <a:cs typeface="Times New Roman"/>
              </a:rPr>
              <a:t>charges </a:t>
            </a:r>
            <a:r>
              <a:rPr dirty="0" sz="1800" i="1">
                <a:latin typeface="Times New Roman"/>
                <a:cs typeface="Times New Roman"/>
              </a:rPr>
              <a:t>in 1991-1993,  </a:t>
            </a:r>
            <a:r>
              <a:rPr dirty="0" sz="1800" i="1">
                <a:latin typeface="Times New Roman"/>
                <a:cs typeface="Times New Roman"/>
              </a:rPr>
              <a:t>the diff. between </a:t>
            </a:r>
            <a:r>
              <a:rPr dirty="0" sz="1800" spc="-5" i="1">
                <a:latin typeface="Times New Roman"/>
                <a:cs typeface="Times New Roman"/>
              </a:rPr>
              <a:t>subsequent </a:t>
            </a:r>
            <a:r>
              <a:rPr dirty="0" sz="1800" i="1">
                <a:latin typeface="Times New Roman"/>
                <a:cs typeface="Times New Roman"/>
              </a:rPr>
              <a:t>income and </a:t>
            </a:r>
            <a:r>
              <a:rPr dirty="0" sz="1800" spc="-5" i="1">
                <a:latin typeface="Times New Roman"/>
                <a:cs typeface="Times New Roman"/>
              </a:rPr>
              <a:t>cash </a:t>
            </a:r>
            <a:r>
              <a:rPr dirty="0" sz="1800" spc="-20" i="1">
                <a:latin typeface="Times New Roman"/>
                <a:cs typeface="Times New Roman"/>
              </a:rPr>
              <a:t>from </a:t>
            </a:r>
            <a:r>
              <a:rPr dirty="0" sz="1800" i="1">
                <a:latin typeface="Times New Roman"/>
                <a:cs typeface="Times New Roman"/>
              </a:rPr>
              <a:t>operations  could, in </a:t>
            </a:r>
            <a:r>
              <a:rPr dirty="0" sz="1800" spc="-5" i="1">
                <a:latin typeface="Times New Roman"/>
                <a:cs typeface="Times New Roman"/>
              </a:rPr>
              <a:t>part, </a:t>
            </a:r>
            <a:r>
              <a:rPr dirty="0" sz="1800" i="1">
                <a:latin typeface="Times New Roman"/>
                <a:cs typeface="Times New Roman"/>
              </a:rPr>
              <a:t>be due to the </a:t>
            </a:r>
            <a:r>
              <a:rPr dirty="0" sz="1800" spc="-10" i="1">
                <a:latin typeface="Times New Roman"/>
                <a:cs typeface="Times New Roman"/>
              </a:rPr>
              <a:t>reversal </a:t>
            </a:r>
            <a:r>
              <a:rPr dirty="0" sz="1800" i="1">
                <a:latin typeface="Times New Roman"/>
                <a:cs typeface="Times New Roman"/>
              </a:rPr>
              <a:t>of the </a:t>
            </a:r>
            <a:r>
              <a:rPr dirty="0" sz="1800" spc="-10" i="1">
                <a:latin typeface="Times New Roman"/>
                <a:cs typeface="Times New Roman"/>
              </a:rPr>
              <a:t>restructuring</a:t>
            </a:r>
            <a:r>
              <a:rPr dirty="0" sz="1800" spc="-35" i="1">
                <a:latin typeface="Times New Roman"/>
                <a:cs typeface="Times New Roman"/>
              </a:rPr>
              <a:t> </a:t>
            </a:r>
            <a:r>
              <a:rPr dirty="0" sz="1800" spc="-10" i="1">
                <a:latin typeface="Times New Roman"/>
                <a:cs typeface="Times New Roman"/>
              </a:rPr>
              <a:t>charges.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80258" y="5065598"/>
            <a:ext cx="547306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60" i="1">
                <a:latin typeface="Times New Roman"/>
                <a:cs typeface="Times New Roman"/>
              </a:rPr>
              <a:t>Was </a:t>
            </a:r>
            <a:r>
              <a:rPr dirty="0" sz="1800" i="1">
                <a:latin typeface="Times New Roman"/>
                <a:cs typeface="Times New Roman"/>
              </a:rPr>
              <a:t>IBM bleeding back the earlier </a:t>
            </a:r>
            <a:r>
              <a:rPr dirty="0" sz="1800" spc="-10" i="1">
                <a:latin typeface="Times New Roman"/>
                <a:cs typeface="Times New Roman"/>
              </a:rPr>
              <a:t>restructuring charges</a:t>
            </a:r>
            <a:r>
              <a:rPr dirty="0" sz="1800" spc="10" i="1">
                <a:latin typeface="Times New Roman"/>
                <a:cs typeface="Times New Roman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to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10" i="1">
                <a:latin typeface="Times New Roman"/>
                <a:cs typeface="Times New Roman"/>
              </a:rPr>
              <a:t>increase </a:t>
            </a:r>
            <a:r>
              <a:rPr dirty="0" sz="1800" spc="-5" i="1">
                <a:latin typeface="Times New Roman"/>
                <a:cs typeface="Times New Roman"/>
              </a:rPr>
              <a:t>OI?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4250" y="447802"/>
            <a:ext cx="214503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Analyze</a:t>
            </a:r>
            <a:r>
              <a:rPr dirty="0" spc="-50"/>
              <a:t> </a:t>
            </a:r>
            <a:r>
              <a:rPr dirty="0" spc="-5"/>
              <a:t>R&amp;D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46651" y="2393702"/>
          <a:ext cx="5947410" cy="110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7595"/>
                <a:gridCol w="1909445"/>
                <a:gridCol w="939800"/>
                <a:gridCol w="750570"/>
              </a:tblGrid>
              <a:tr h="328649">
                <a:tc gridSpan="2">
                  <a:txBody>
                    <a:bodyPr/>
                    <a:lstStyle/>
                    <a:p>
                      <a:pPr marL="31115">
                        <a:lnSpc>
                          <a:spcPts val="1255"/>
                        </a:lnSpc>
                        <a:tabLst>
                          <a:tab pos="3631565" algn="l"/>
                        </a:tabLst>
                      </a:pPr>
                      <a:r>
                        <a:rPr dirty="0" sz="1100" spc="20">
                          <a:latin typeface="Times New Roman"/>
                          <a:cs typeface="Times New Roman"/>
                        </a:rPr>
                        <a:t>(In </a:t>
                      </a:r>
                      <a:r>
                        <a:rPr dirty="0" sz="1100" spc="30">
                          <a:latin typeface="Times New Roman"/>
                          <a:cs typeface="Times New Roman"/>
                        </a:rPr>
                        <a:t>billions</a:t>
                      </a:r>
                      <a:r>
                        <a:rPr dirty="0" sz="1100" spc="35">
                          <a:latin typeface="Times New Roman"/>
                          <a:cs typeface="Times New Roman"/>
                        </a:rPr>
                        <a:t> of</a:t>
                      </a:r>
                      <a:r>
                        <a:rPr dirty="0" sz="11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30">
                          <a:latin typeface="Times New Roman"/>
                          <a:cs typeface="Times New Roman"/>
                        </a:rPr>
                        <a:t>dollars)	</a:t>
                      </a:r>
                      <a:r>
                        <a:rPr dirty="0" u="heavy" baseline="-14814" sz="2250" spc="6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2010</a:t>
                      </a:r>
                      <a:endParaRPr baseline="-14814" sz="22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90500">
                        <a:lnSpc>
                          <a:spcPts val="1639"/>
                        </a:lnSpc>
                      </a:pPr>
                      <a:r>
                        <a:rPr dirty="0" u="heavy" sz="15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2009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639"/>
                        </a:lnSpc>
                      </a:pPr>
                      <a:r>
                        <a:rPr dirty="0" u="heavy" sz="15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2008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335446">
                <a:tc>
                  <a:txBody>
                    <a:bodyPr/>
                    <a:lstStyle/>
                    <a:p>
                      <a:pPr marL="31750">
                        <a:lnSpc>
                          <a:spcPts val="1780"/>
                        </a:lnSpc>
                        <a:spcBef>
                          <a:spcPts val="760"/>
                        </a:spcBef>
                      </a:pPr>
                      <a:r>
                        <a:rPr dirty="0" sz="1500" spc="25">
                          <a:latin typeface="Times New Roman"/>
                          <a:cs typeface="Times New Roman"/>
                        </a:rPr>
                        <a:t>Sales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65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13360">
                        <a:lnSpc>
                          <a:spcPts val="1780"/>
                        </a:lnSpc>
                        <a:spcBef>
                          <a:spcPts val="760"/>
                        </a:spcBef>
                      </a:pPr>
                      <a:r>
                        <a:rPr dirty="0" sz="1500">
                          <a:latin typeface="Times New Roman"/>
                          <a:cs typeface="Times New Roman"/>
                        </a:rPr>
                        <a:t>46.0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65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1135">
                        <a:lnSpc>
                          <a:spcPts val="1780"/>
                        </a:lnSpc>
                        <a:spcBef>
                          <a:spcPts val="760"/>
                        </a:spcBef>
                      </a:pPr>
                      <a:r>
                        <a:rPr dirty="0" sz="150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1500" spc="5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1500" spc="-5">
                          <a:latin typeface="Times New Roman"/>
                          <a:cs typeface="Times New Roman"/>
                        </a:rPr>
                        <a:t>.4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65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780"/>
                        </a:lnSpc>
                        <a:spcBef>
                          <a:spcPts val="760"/>
                        </a:spcBef>
                      </a:pPr>
                      <a:r>
                        <a:rPr dirty="0" sz="1500">
                          <a:latin typeface="Times New Roman"/>
                          <a:cs typeface="Times New Roman"/>
                        </a:rPr>
                        <a:t>23.8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6520">
                    <a:solidFill>
                      <a:srgbClr val="F8F8F8"/>
                    </a:solidFill>
                  </a:tcPr>
                </a:tc>
              </a:tr>
              <a:tr h="225013">
                <a:tc>
                  <a:txBody>
                    <a:bodyPr/>
                    <a:lstStyle/>
                    <a:p>
                      <a:pPr marL="31750">
                        <a:lnSpc>
                          <a:spcPts val="1670"/>
                        </a:lnSpc>
                      </a:pPr>
                      <a:r>
                        <a:rPr dirty="0" sz="1500" spc="55">
                          <a:latin typeface="Times New Roman"/>
                          <a:cs typeface="Times New Roman"/>
                        </a:rPr>
                        <a:t>R&amp;D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13995">
                        <a:lnSpc>
                          <a:spcPts val="1670"/>
                        </a:lnSpc>
                      </a:pPr>
                      <a:r>
                        <a:rPr dirty="0" sz="1500" spc="-55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50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500" spc="-5">
                          <a:latin typeface="Times New Roman"/>
                          <a:cs typeface="Times New Roman"/>
                        </a:rPr>
                        <a:t>.0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1135">
                        <a:lnSpc>
                          <a:spcPts val="1670"/>
                        </a:lnSpc>
                      </a:pPr>
                      <a:r>
                        <a:rPr dirty="0" sz="1500">
                          <a:latin typeface="Times New Roman"/>
                          <a:cs typeface="Times New Roman"/>
                        </a:rPr>
                        <a:t>5.8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765">
                        <a:lnSpc>
                          <a:spcPts val="1670"/>
                        </a:lnSpc>
                      </a:pPr>
                      <a:r>
                        <a:rPr dirty="0" sz="150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1500" spc="-5">
                          <a:latin typeface="Times New Roman"/>
                          <a:cs typeface="Times New Roman"/>
                        </a:rPr>
                        <a:t>.8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218216">
                <a:tc>
                  <a:txBody>
                    <a:bodyPr/>
                    <a:lstStyle/>
                    <a:p>
                      <a:pPr marL="31750">
                        <a:lnSpc>
                          <a:spcPts val="1620"/>
                        </a:lnSpc>
                      </a:pPr>
                      <a:r>
                        <a:rPr dirty="0" sz="1500" spc="30">
                          <a:latin typeface="Times New Roman"/>
                          <a:cs typeface="Times New Roman"/>
                        </a:rPr>
                        <a:t>R&amp;D-to-Sales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13360">
                        <a:lnSpc>
                          <a:spcPts val="1620"/>
                        </a:lnSpc>
                      </a:pPr>
                      <a:r>
                        <a:rPr dirty="0" sz="1500">
                          <a:latin typeface="Times New Roman"/>
                          <a:cs typeface="Times New Roman"/>
                        </a:rPr>
                        <a:t>23.9%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0500">
                        <a:lnSpc>
                          <a:spcPts val="1620"/>
                        </a:lnSpc>
                      </a:pPr>
                      <a:r>
                        <a:rPr dirty="0" sz="1500"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dirty="0" sz="1500" spc="-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500">
                          <a:latin typeface="Times New Roman"/>
                          <a:cs typeface="Times New Roman"/>
                        </a:rPr>
                        <a:t>2%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620"/>
                        </a:lnSpc>
                      </a:pPr>
                      <a:r>
                        <a:rPr dirty="0" sz="150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dirty="0" sz="1500" spc="-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500">
                          <a:latin typeface="Times New Roman"/>
                          <a:cs typeface="Times New Roman"/>
                        </a:rPr>
                        <a:t>2%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23163" y="1328165"/>
            <a:ext cx="816165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Research and development expenditures on a special project </a:t>
            </a:r>
            <a:r>
              <a:rPr dirty="0" sz="1800" spc="-5">
                <a:latin typeface="Times New Roman"/>
                <a:cs typeface="Times New Roman"/>
              </a:rPr>
              <a:t>might </a:t>
            </a:r>
            <a:r>
              <a:rPr dirty="0" sz="1800">
                <a:latin typeface="Times New Roman"/>
                <a:cs typeface="Times New Roman"/>
              </a:rPr>
              <a:t>be considered a </a:t>
            </a:r>
            <a:r>
              <a:rPr dirty="0" sz="1800" spc="-20">
                <a:latin typeface="Times New Roman"/>
                <a:cs typeface="Times New Roman"/>
              </a:rPr>
              <a:t>one-  </a:t>
            </a:r>
            <a:r>
              <a:rPr dirty="0" sz="1800" spc="-5">
                <a:latin typeface="Times New Roman"/>
                <a:cs typeface="Times New Roman"/>
              </a:rPr>
              <a:t>time </a:t>
            </a:r>
            <a:r>
              <a:rPr dirty="0" sz="1800">
                <a:latin typeface="Times New Roman"/>
                <a:cs typeface="Times New Roman"/>
              </a:rPr>
              <a:t>expense, but R&amp;D expenditures as part of a continuing R&amp;D </a:t>
            </a:r>
            <a:r>
              <a:rPr dirty="0" sz="1800" spc="-10">
                <a:latin typeface="Times New Roman"/>
                <a:cs typeface="Times New Roman"/>
              </a:rPr>
              <a:t>program-as </a:t>
            </a:r>
            <a:r>
              <a:rPr dirty="0" sz="1800" spc="-5">
                <a:latin typeface="Times New Roman"/>
                <a:cs typeface="Times New Roman"/>
              </a:rPr>
              <a:t>is </a:t>
            </a:r>
            <a:r>
              <a:rPr dirty="0" sz="1800">
                <a:latin typeface="Times New Roman"/>
                <a:cs typeface="Times New Roman"/>
              </a:rPr>
              <a:t>the case  for a drug company like Merck &amp; </a:t>
            </a:r>
            <a:r>
              <a:rPr dirty="0" sz="1800" spc="-10">
                <a:latin typeface="Times New Roman"/>
                <a:cs typeface="Times New Roman"/>
              </a:rPr>
              <a:t>Co.- </a:t>
            </a:r>
            <a:r>
              <a:rPr dirty="0" sz="1800">
                <a:latin typeface="Times New Roman"/>
                <a:cs typeface="Times New Roman"/>
              </a:rPr>
              <a:t>are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persistent.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3163" y="3858514"/>
            <a:ext cx="798322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Times New Roman"/>
                <a:cs typeface="Times New Roman"/>
              </a:rPr>
              <a:t>Will </a:t>
            </a:r>
            <a:r>
              <a:rPr dirty="0" sz="1800">
                <a:latin typeface="Times New Roman"/>
                <a:cs typeface="Times New Roman"/>
              </a:rPr>
              <a:t>Merck's </a:t>
            </a:r>
            <a:r>
              <a:rPr dirty="0" sz="1800" spc="-5">
                <a:latin typeface="Times New Roman"/>
                <a:cs typeface="Times New Roman"/>
              </a:rPr>
              <a:t>R&amp;D-to-sales </a:t>
            </a:r>
            <a:r>
              <a:rPr dirty="0" sz="1800">
                <a:latin typeface="Times New Roman"/>
                <a:cs typeface="Times New Roman"/>
              </a:rPr>
              <a:t>in 2010 revert to </a:t>
            </a:r>
            <a:r>
              <a:rPr dirty="0" sz="1800" spc="-5">
                <a:latin typeface="Times New Roman"/>
                <a:cs typeface="Times New Roman"/>
              </a:rPr>
              <a:t>pre-2010 </a:t>
            </a:r>
            <a:r>
              <a:rPr dirty="0" sz="1800">
                <a:latin typeface="Times New Roman"/>
                <a:cs typeface="Times New Roman"/>
              </a:rPr>
              <a:t>levels in the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future?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Does the 2010 rate indicate that research </a:t>
            </a:r>
            <a:r>
              <a:rPr dirty="0" sz="1800" spc="-5">
                <a:latin typeface="Times New Roman"/>
                <a:cs typeface="Times New Roman"/>
              </a:rPr>
              <a:t>is </a:t>
            </a:r>
            <a:r>
              <a:rPr dirty="0" sz="1800">
                <a:latin typeface="Times New Roman"/>
                <a:cs typeface="Times New Roman"/>
              </a:rPr>
              <a:t>becoming less successful in producing new  products?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6257" y="447802"/>
            <a:ext cx="50780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Analyze </a:t>
            </a:r>
            <a:r>
              <a:rPr dirty="0" spc="-5"/>
              <a:t>Marketing</a:t>
            </a:r>
            <a:r>
              <a:rPr dirty="0" spc="20"/>
              <a:t> </a:t>
            </a:r>
            <a:r>
              <a:rPr dirty="0" spc="-5"/>
              <a:t>Expenditures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32513" y="2049161"/>
          <a:ext cx="5942330" cy="2164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9654"/>
                <a:gridCol w="714375"/>
                <a:gridCol w="939164"/>
                <a:gridCol w="699770"/>
              </a:tblGrid>
              <a:tr h="227725">
                <a:tc gridSpan="2">
                  <a:txBody>
                    <a:bodyPr/>
                    <a:lstStyle/>
                    <a:p>
                      <a:pPr marL="31750">
                        <a:lnSpc>
                          <a:spcPts val="1350"/>
                        </a:lnSpc>
                        <a:tabLst>
                          <a:tab pos="3628390" algn="l"/>
                        </a:tabLst>
                      </a:pP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(In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billions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dollars)	</a:t>
                      </a:r>
                      <a:r>
                        <a:rPr dirty="0" u="heavy" baseline="-13888" sz="2400" spc="-1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2010</a:t>
                      </a:r>
                      <a:endParaRPr baseline="-13888"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0665">
                        <a:lnSpc>
                          <a:spcPts val="1695"/>
                        </a:lnSpc>
                      </a:pPr>
                      <a:r>
                        <a:rPr dirty="0" u="heavy" sz="16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2009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695"/>
                        </a:lnSpc>
                      </a:pPr>
                      <a:r>
                        <a:rPr dirty="0" u="heavy" sz="16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2008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245459">
                <a:tc>
                  <a:txBody>
                    <a:bodyPr/>
                    <a:lstStyle/>
                    <a:p>
                      <a:pPr marL="31750">
                        <a:lnSpc>
                          <a:spcPts val="1750"/>
                        </a:lnSpc>
                      </a:pP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Revenues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4160">
                        <a:lnSpc>
                          <a:spcPts val="1750"/>
                        </a:lnSpc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35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935">
                        <a:lnSpc>
                          <a:spcPts val="1750"/>
                        </a:lnSpc>
                      </a:pPr>
                      <a:r>
                        <a:rPr dirty="0" sz="1600" spc="5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1.0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750"/>
                        </a:lnSpc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31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242506">
                <a:tc>
                  <a:txBody>
                    <a:bodyPr/>
                    <a:lstStyle/>
                    <a:p>
                      <a:pPr marL="31750">
                        <a:lnSpc>
                          <a:spcPts val="1810"/>
                        </a:lnSpc>
                      </a:pP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Cost of goods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sold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4160">
                        <a:lnSpc>
                          <a:spcPts val="1810"/>
                        </a:lnSpc>
                      </a:pPr>
                      <a:r>
                        <a:rPr dirty="0" u="sng"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12</a:t>
                      </a:r>
                      <a:r>
                        <a:rPr dirty="0" u="sng" sz="1600" spc="-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u="sng"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0">
                        <a:lnSpc>
                          <a:spcPts val="1810"/>
                        </a:lnSpc>
                      </a:pPr>
                      <a:r>
                        <a:rPr dirty="0" u="sng" sz="1600" spc="-5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u="sng" sz="1600" spc="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u="sng" sz="1600" spc="-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u="sng"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810"/>
                        </a:lnSpc>
                      </a:pPr>
                      <a:r>
                        <a:rPr dirty="0" u="sng" sz="1600" spc="-5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u="sng"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u="sng" sz="1600" spc="-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u="sng"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242674">
                <a:tc>
                  <a:txBody>
                    <a:bodyPr/>
                    <a:lstStyle/>
                    <a:p>
                      <a:pPr marL="31750">
                        <a:lnSpc>
                          <a:spcPts val="1810"/>
                        </a:lnSpc>
                      </a:pPr>
                      <a:r>
                        <a:rPr dirty="0" sz="1600" spc="-15">
                          <a:latin typeface="Times New Roman"/>
                          <a:cs typeface="Times New Roman"/>
                        </a:rPr>
                        <a:t>Gross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 profit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4160">
                        <a:lnSpc>
                          <a:spcPts val="1810"/>
                        </a:lnSpc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22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.4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0">
                        <a:lnSpc>
                          <a:spcPts val="1810"/>
                        </a:lnSpc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600" spc="5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765">
                        <a:lnSpc>
                          <a:spcPts val="1810"/>
                        </a:lnSpc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.5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242545">
                <a:tc>
                  <a:txBody>
                    <a:bodyPr/>
                    <a:lstStyle/>
                    <a:p>
                      <a:pPr marL="31750">
                        <a:lnSpc>
                          <a:spcPts val="1810"/>
                        </a:lnSpc>
                      </a:pP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Selling, </a:t>
                      </a:r>
                      <a:r>
                        <a:rPr dirty="0" sz="1600" spc="-15">
                          <a:latin typeface="Times New Roman"/>
                          <a:cs typeface="Times New Roman"/>
                        </a:rPr>
                        <a:t>administrative 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general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4160">
                        <a:lnSpc>
                          <a:spcPts val="1810"/>
                        </a:lnSpc>
                      </a:pPr>
                      <a:r>
                        <a:rPr dirty="0" u="sng"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14</a:t>
                      </a:r>
                      <a:r>
                        <a:rPr dirty="0" u="sng" sz="1600" spc="-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u="sng"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0">
                        <a:lnSpc>
                          <a:spcPts val="1810"/>
                        </a:lnSpc>
                      </a:pPr>
                      <a:r>
                        <a:rPr dirty="0" u="sng" sz="1600" spc="-5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u="sng" sz="1600" spc="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u="sng" sz="1600" spc="-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u="sng"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810"/>
                        </a:lnSpc>
                      </a:pPr>
                      <a:r>
                        <a:rPr dirty="0" u="sng"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12</a:t>
                      </a:r>
                      <a:r>
                        <a:rPr dirty="0" u="sng" sz="1600" spc="-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u="sng"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363876">
                <a:tc>
                  <a:txBody>
                    <a:bodyPr/>
                    <a:lstStyle/>
                    <a:p>
                      <a:pPr marL="31750">
                        <a:lnSpc>
                          <a:spcPts val="1820"/>
                        </a:lnSpc>
                      </a:pP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Operating </a:t>
                      </a:r>
                      <a:r>
                        <a:rPr dirty="0" sz="1600" spc="-15">
                          <a:latin typeface="Times New Roman"/>
                          <a:cs typeface="Times New Roman"/>
                        </a:rPr>
                        <a:t>income 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(before </a:t>
                      </a:r>
                      <a:r>
                        <a:rPr dirty="0" sz="1600" spc="-15">
                          <a:latin typeface="Times New Roman"/>
                          <a:cs typeface="Times New Roman"/>
                        </a:rPr>
                        <a:t>tax)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4160">
                        <a:lnSpc>
                          <a:spcPts val="1820"/>
                        </a:lnSpc>
                      </a:pPr>
                      <a:r>
                        <a:rPr dirty="0" u="dbl"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u="dbl" sz="1600" spc="-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u="dbl"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935">
                        <a:lnSpc>
                          <a:spcPts val="1820"/>
                        </a:lnSpc>
                      </a:pPr>
                      <a:r>
                        <a:rPr dirty="0" u="dbl"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u="dbl" sz="1600" spc="-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.2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820"/>
                        </a:lnSpc>
                      </a:pPr>
                      <a:r>
                        <a:rPr dirty="0" u="dbl"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u="dbl" sz="1600" spc="-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u="dbl"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363876">
                <a:tc>
                  <a:txBody>
                    <a:bodyPr/>
                    <a:lstStyle/>
                    <a:p>
                      <a:pPr marL="31750">
                        <a:lnSpc>
                          <a:spcPts val="1910"/>
                        </a:lnSpc>
                        <a:spcBef>
                          <a:spcPts val="855"/>
                        </a:spcBef>
                      </a:pP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Advertising expenses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858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4160">
                        <a:lnSpc>
                          <a:spcPts val="1910"/>
                        </a:lnSpc>
                        <a:spcBef>
                          <a:spcPts val="85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858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0">
                        <a:lnSpc>
                          <a:spcPts val="1910"/>
                        </a:lnSpc>
                        <a:spcBef>
                          <a:spcPts val="85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858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910"/>
                        </a:lnSpc>
                        <a:spcBef>
                          <a:spcPts val="85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8585">
                    <a:solidFill>
                      <a:srgbClr val="F8F8F8"/>
                    </a:solidFill>
                  </a:tcPr>
                </a:tc>
              </a:tr>
              <a:tr h="235051">
                <a:tc>
                  <a:txBody>
                    <a:bodyPr/>
                    <a:lstStyle/>
                    <a:p>
                      <a:pPr marL="31750">
                        <a:lnSpc>
                          <a:spcPts val="1750"/>
                        </a:lnSpc>
                      </a:pP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Advertising expenses/Sales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3525">
                        <a:lnSpc>
                          <a:spcPts val="1750"/>
                        </a:lnSpc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3%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0665">
                        <a:lnSpc>
                          <a:spcPts val="1750"/>
                        </a:lnSpc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9.0%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750"/>
                        </a:lnSpc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4%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504950" y="1381505"/>
            <a:ext cx="60528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imes New Roman"/>
                <a:cs typeface="Times New Roman"/>
              </a:rPr>
              <a:t>THE </a:t>
            </a:r>
            <a:r>
              <a:rPr dirty="0" sz="1800" spc="-25" b="1">
                <a:latin typeface="Times New Roman"/>
                <a:cs typeface="Times New Roman"/>
              </a:rPr>
              <a:t>ANALYSIS </a:t>
            </a:r>
            <a:r>
              <a:rPr dirty="0" sz="1800" b="1">
                <a:latin typeface="Times New Roman"/>
                <a:cs typeface="Times New Roman"/>
              </a:rPr>
              <a:t>OF </a:t>
            </a:r>
            <a:r>
              <a:rPr dirty="0" sz="1800" spc="-10" b="1">
                <a:latin typeface="Times New Roman"/>
                <a:cs typeface="Times New Roman"/>
              </a:rPr>
              <a:t>ADVERTISING </a:t>
            </a:r>
            <a:r>
              <a:rPr dirty="0" sz="1800" spc="-5" b="1">
                <a:latin typeface="Times New Roman"/>
                <a:cs typeface="Times New Roman"/>
              </a:rPr>
              <a:t>COSTS:</a:t>
            </a:r>
            <a:r>
              <a:rPr dirty="0" sz="1800" spc="-21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COCA-COLA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9227" y="4412107"/>
            <a:ext cx="8542655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683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Marketing </a:t>
            </a:r>
            <a:r>
              <a:rPr dirty="0" sz="1800" spc="-5">
                <a:latin typeface="Times New Roman"/>
                <a:cs typeface="Times New Roman"/>
              </a:rPr>
              <a:t>is </a:t>
            </a:r>
            <a:r>
              <a:rPr dirty="0" sz="1800">
                <a:latin typeface="Times New Roman"/>
                <a:cs typeface="Times New Roman"/>
              </a:rPr>
              <a:t>an essential part of brand </a:t>
            </a:r>
            <a:r>
              <a:rPr dirty="0" sz="1800" spc="-5">
                <a:latin typeface="Times New Roman"/>
                <a:cs typeface="Times New Roman"/>
              </a:rPr>
              <a:t>firms' </a:t>
            </a:r>
            <a:r>
              <a:rPr dirty="0" sz="1800">
                <a:latin typeface="Times New Roman"/>
                <a:cs typeface="Times New Roman"/>
              </a:rPr>
              <a:t>core </a:t>
            </a:r>
            <a:r>
              <a:rPr dirty="0" sz="1800" spc="-15">
                <a:latin typeface="Times New Roman"/>
                <a:cs typeface="Times New Roman"/>
              </a:rPr>
              <a:t>strategy. </a:t>
            </a:r>
            <a:r>
              <a:rPr dirty="0" sz="1800" spc="-5">
                <a:latin typeface="Times New Roman"/>
                <a:cs typeface="Times New Roman"/>
              </a:rPr>
              <a:t>A </a:t>
            </a:r>
            <a:r>
              <a:rPr dirty="0" sz="1800">
                <a:latin typeface="Times New Roman"/>
                <a:cs typeface="Times New Roman"/>
              </a:rPr>
              <a:t>firm like Coca-Cola </a:t>
            </a:r>
            <a:r>
              <a:rPr dirty="0" sz="1800" spc="-5">
                <a:latin typeface="Times New Roman"/>
                <a:cs typeface="Times New Roman"/>
              </a:rPr>
              <a:t>spends  </a:t>
            </a:r>
            <a:r>
              <a:rPr dirty="0" sz="1800">
                <a:latin typeface="Times New Roman"/>
                <a:cs typeface="Times New Roman"/>
              </a:rPr>
              <a:t>heavily on advertising to </a:t>
            </a:r>
            <a:r>
              <a:rPr dirty="0" sz="1800" spc="-5">
                <a:latin typeface="Times New Roman"/>
                <a:cs typeface="Times New Roman"/>
              </a:rPr>
              <a:t>maintain </a:t>
            </a:r>
            <a:r>
              <a:rPr dirty="0" sz="1800">
                <a:latin typeface="Times New Roman"/>
                <a:cs typeface="Times New Roman"/>
              </a:rPr>
              <a:t>its brand </a:t>
            </a:r>
            <a:r>
              <a:rPr dirty="0" sz="1800" spc="-5">
                <a:latin typeface="Times New Roman"/>
                <a:cs typeface="Times New Roman"/>
              </a:rPr>
              <a:t>name. </a:t>
            </a:r>
            <a:r>
              <a:rPr dirty="0" sz="1800">
                <a:latin typeface="Times New Roman"/>
                <a:cs typeface="Times New Roman"/>
              </a:rPr>
              <a:t>A one-time </a:t>
            </a:r>
            <a:r>
              <a:rPr dirty="0" sz="1800" spc="-5">
                <a:latin typeface="Times New Roman"/>
                <a:cs typeface="Times New Roman"/>
              </a:rPr>
              <a:t>marketing campaign might</a:t>
            </a:r>
            <a:r>
              <a:rPr dirty="0" sz="1800" spc="-17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be  a transitory item but repetitive advertising, like Coke's, </a:t>
            </a:r>
            <a:r>
              <a:rPr dirty="0" sz="1800" spc="-5">
                <a:latin typeface="Times New Roman"/>
                <a:cs typeface="Times New Roman"/>
              </a:rPr>
              <a:t>is</a:t>
            </a:r>
            <a:r>
              <a:rPr dirty="0" sz="1800" spc="-10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persistent.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Times New Roman"/>
                <a:cs typeface="Times New Roman"/>
              </a:rPr>
              <a:t>Is the decline in 2010 temporary? Is it due to ↓ </a:t>
            </a:r>
            <a:r>
              <a:rPr dirty="0" sz="1800" spc="-5">
                <a:latin typeface="Times New Roman"/>
                <a:cs typeface="Times New Roman"/>
              </a:rPr>
              <a:t>advertising </a:t>
            </a:r>
            <a:r>
              <a:rPr dirty="0" sz="1800">
                <a:latin typeface="Times New Roman"/>
                <a:cs typeface="Times New Roman"/>
              </a:rPr>
              <a:t>exp. or ↑ </a:t>
            </a:r>
            <a:r>
              <a:rPr dirty="0" sz="1800" spc="-5">
                <a:latin typeface="Times New Roman"/>
                <a:cs typeface="Times New Roman"/>
              </a:rPr>
              <a:t>sales </a:t>
            </a:r>
            <a:r>
              <a:rPr dirty="0" sz="1800">
                <a:latin typeface="Times New Roman"/>
                <a:cs typeface="Times New Roman"/>
              </a:rPr>
              <a:t>growth? Is the</a:t>
            </a:r>
            <a:r>
              <a:rPr dirty="0" sz="1800" spc="-1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firm  generating </a:t>
            </a:r>
            <a:r>
              <a:rPr dirty="0" sz="1800" spc="-5">
                <a:latin typeface="Times New Roman"/>
                <a:cs typeface="Times New Roman"/>
              </a:rPr>
              <a:t>more </a:t>
            </a:r>
            <a:r>
              <a:rPr dirty="0" sz="1800">
                <a:latin typeface="Times New Roman"/>
                <a:cs typeface="Times New Roman"/>
              </a:rPr>
              <a:t>sales from its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advertising?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5026" y="447802"/>
            <a:ext cx="3440429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Analyze </a:t>
            </a:r>
            <a:r>
              <a:rPr dirty="0" spc="-5"/>
              <a:t>Pension</a:t>
            </a:r>
            <a:r>
              <a:rPr dirty="0"/>
              <a:t> </a:t>
            </a:r>
            <a:r>
              <a:rPr dirty="0" spc="-5"/>
              <a:t>Costs</a:t>
            </a:r>
          </a:p>
        </p:txBody>
      </p:sp>
      <p:sp>
        <p:nvSpPr>
          <p:cNvPr id="3" name="object 3"/>
          <p:cNvSpPr/>
          <p:nvPr/>
        </p:nvSpPr>
        <p:spPr>
          <a:xfrm>
            <a:off x="688408" y="1402938"/>
            <a:ext cx="6981190" cy="0"/>
          </a:xfrm>
          <a:custGeom>
            <a:avLst/>
            <a:gdLst/>
            <a:ahLst/>
            <a:cxnLst/>
            <a:rect l="l" t="t" r="r" b="b"/>
            <a:pathLst>
              <a:path w="6981190" h="0">
                <a:moveTo>
                  <a:pt x="0" y="0"/>
                </a:moveTo>
                <a:lnTo>
                  <a:pt x="6980658" y="0"/>
                </a:lnTo>
              </a:path>
            </a:pathLst>
          </a:custGeom>
          <a:ln w="1274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75708" y="1381227"/>
            <a:ext cx="4232275" cy="84836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ct val="95500"/>
              </a:lnSpc>
              <a:spcBef>
                <a:spcPts val="210"/>
              </a:spcBef>
            </a:pPr>
            <a:r>
              <a:rPr dirty="0" sz="1850" b="1">
                <a:latin typeface="Times New Roman"/>
                <a:cs typeface="Times New Roman"/>
              </a:rPr>
              <a:t>International Business </a:t>
            </a:r>
            <a:r>
              <a:rPr dirty="0" sz="1850" spc="-5" b="1">
                <a:latin typeface="Times New Roman"/>
                <a:cs typeface="Times New Roman"/>
              </a:rPr>
              <a:t>Machines </a:t>
            </a:r>
            <a:r>
              <a:rPr dirty="0" sz="1850" spc="5" b="1">
                <a:latin typeface="Times New Roman"/>
                <a:cs typeface="Times New Roman"/>
              </a:rPr>
              <a:t>(IBM)  </a:t>
            </a:r>
            <a:r>
              <a:rPr dirty="0" sz="1850">
                <a:latin typeface="Times New Roman"/>
                <a:cs typeface="Times New Roman"/>
              </a:rPr>
              <a:t>Components </a:t>
            </a:r>
            <a:r>
              <a:rPr dirty="0" sz="1850" spc="5">
                <a:latin typeface="Times New Roman"/>
                <a:cs typeface="Times New Roman"/>
              </a:rPr>
              <a:t>of </a:t>
            </a:r>
            <a:r>
              <a:rPr dirty="0" sz="1850">
                <a:latin typeface="Times New Roman"/>
                <a:cs typeface="Times New Roman"/>
              </a:rPr>
              <a:t>pension expense, 2001-2004  </a:t>
            </a:r>
            <a:r>
              <a:rPr dirty="0" sz="1850" spc="5">
                <a:latin typeface="Times New Roman"/>
                <a:cs typeface="Times New Roman"/>
              </a:rPr>
              <a:t>(In </a:t>
            </a:r>
            <a:r>
              <a:rPr dirty="0" sz="1850">
                <a:latin typeface="Times New Roman"/>
                <a:cs typeface="Times New Roman"/>
              </a:rPr>
              <a:t>millions </a:t>
            </a:r>
            <a:r>
              <a:rPr dirty="0" sz="1850" spc="5">
                <a:latin typeface="Times New Roman"/>
                <a:cs typeface="Times New Roman"/>
              </a:rPr>
              <a:t>of</a:t>
            </a:r>
            <a:r>
              <a:rPr dirty="0" sz="1850" spc="-20">
                <a:latin typeface="Times New Roman"/>
                <a:cs typeface="Times New Roman"/>
              </a:rPr>
              <a:t> </a:t>
            </a:r>
            <a:r>
              <a:rPr dirty="0" sz="1850">
                <a:latin typeface="Times New Roman"/>
                <a:cs typeface="Times New Roman"/>
              </a:rPr>
              <a:t>dollars)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7590" y="2229870"/>
            <a:ext cx="3641090" cy="0"/>
          </a:xfrm>
          <a:custGeom>
            <a:avLst/>
            <a:gdLst/>
            <a:ahLst/>
            <a:cxnLst/>
            <a:rect l="l" t="t" r="r" b="b"/>
            <a:pathLst>
              <a:path w="3641090" h="0">
                <a:moveTo>
                  <a:pt x="0" y="0"/>
                </a:moveTo>
                <a:lnTo>
                  <a:pt x="3640902" y="0"/>
                </a:lnTo>
              </a:path>
            </a:pathLst>
          </a:custGeom>
          <a:ln w="80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8601" y="2226836"/>
            <a:ext cx="3639185" cy="0"/>
          </a:xfrm>
          <a:custGeom>
            <a:avLst/>
            <a:gdLst/>
            <a:ahLst/>
            <a:cxnLst/>
            <a:rect l="l" t="t" r="r" b="b"/>
            <a:pathLst>
              <a:path w="3639185" h="0">
                <a:moveTo>
                  <a:pt x="0" y="0"/>
                </a:moveTo>
                <a:lnTo>
                  <a:pt x="363887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58492" y="2225824"/>
            <a:ext cx="8255" cy="8255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0" y="8091"/>
                </a:moveTo>
                <a:lnTo>
                  <a:pt x="8093" y="8091"/>
                </a:lnTo>
                <a:lnTo>
                  <a:pt x="8093" y="0"/>
                </a:lnTo>
                <a:lnTo>
                  <a:pt x="0" y="0"/>
                </a:lnTo>
                <a:lnTo>
                  <a:pt x="0" y="8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59503" y="22268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60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59503" y="2226836"/>
            <a:ext cx="0" cy="6350"/>
          </a:xfrm>
          <a:custGeom>
            <a:avLst/>
            <a:gdLst/>
            <a:ahLst/>
            <a:cxnLst/>
            <a:rect l="l" t="t" r="r" b="b"/>
            <a:pathLst>
              <a:path w="0" h="6350">
                <a:moveTo>
                  <a:pt x="0" y="0"/>
                </a:moveTo>
                <a:lnTo>
                  <a:pt x="0" y="60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66585" y="2229870"/>
            <a:ext cx="1048385" cy="0"/>
          </a:xfrm>
          <a:custGeom>
            <a:avLst/>
            <a:gdLst/>
            <a:ahLst/>
            <a:cxnLst/>
            <a:rect l="l" t="t" r="r" b="b"/>
            <a:pathLst>
              <a:path w="1048385" h="0">
                <a:moveTo>
                  <a:pt x="0" y="0"/>
                </a:moveTo>
                <a:lnTo>
                  <a:pt x="1048110" y="0"/>
                </a:lnTo>
              </a:path>
            </a:pathLst>
          </a:custGeom>
          <a:ln w="80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67597" y="2226836"/>
            <a:ext cx="1046480" cy="0"/>
          </a:xfrm>
          <a:custGeom>
            <a:avLst/>
            <a:gdLst/>
            <a:ahLst/>
            <a:cxnLst/>
            <a:rect l="l" t="t" r="r" b="b"/>
            <a:pathLst>
              <a:path w="1046479" h="0">
                <a:moveTo>
                  <a:pt x="0" y="0"/>
                </a:moveTo>
                <a:lnTo>
                  <a:pt x="10460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314696" y="2225824"/>
            <a:ext cx="8255" cy="8255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0" y="8091"/>
                </a:moveTo>
                <a:lnTo>
                  <a:pt x="8093" y="8091"/>
                </a:lnTo>
                <a:lnTo>
                  <a:pt x="8093" y="0"/>
                </a:lnTo>
                <a:lnTo>
                  <a:pt x="0" y="0"/>
                </a:lnTo>
                <a:lnTo>
                  <a:pt x="0" y="8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315707" y="22268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60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315707" y="2226836"/>
            <a:ext cx="0" cy="6350"/>
          </a:xfrm>
          <a:custGeom>
            <a:avLst/>
            <a:gdLst/>
            <a:ahLst/>
            <a:cxnLst/>
            <a:rect l="l" t="t" r="r" b="b"/>
            <a:pathLst>
              <a:path w="0" h="6350">
                <a:moveTo>
                  <a:pt x="0" y="0"/>
                </a:moveTo>
                <a:lnTo>
                  <a:pt x="0" y="60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322789" y="2229870"/>
            <a:ext cx="1050925" cy="0"/>
          </a:xfrm>
          <a:custGeom>
            <a:avLst/>
            <a:gdLst/>
            <a:ahLst/>
            <a:cxnLst/>
            <a:rect l="l" t="t" r="r" b="b"/>
            <a:pathLst>
              <a:path w="1050925" h="0">
                <a:moveTo>
                  <a:pt x="0" y="0"/>
                </a:moveTo>
                <a:lnTo>
                  <a:pt x="1050538" y="0"/>
                </a:lnTo>
              </a:path>
            </a:pathLst>
          </a:custGeom>
          <a:ln w="80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323801" y="2226836"/>
            <a:ext cx="1049020" cy="0"/>
          </a:xfrm>
          <a:custGeom>
            <a:avLst/>
            <a:gdLst/>
            <a:ahLst/>
            <a:cxnLst/>
            <a:rect l="l" t="t" r="r" b="b"/>
            <a:pathLst>
              <a:path w="1049020" h="0">
                <a:moveTo>
                  <a:pt x="0" y="0"/>
                </a:moveTo>
                <a:lnTo>
                  <a:pt x="10484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373260" y="2225824"/>
            <a:ext cx="8255" cy="8255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0" y="8091"/>
                </a:moveTo>
                <a:lnTo>
                  <a:pt x="8093" y="8091"/>
                </a:lnTo>
                <a:lnTo>
                  <a:pt x="8093" y="0"/>
                </a:lnTo>
                <a:lnTo>
                  <a:pt x="0" y="0"/>
                </a:lnTo>
                <a:lnTo>
                  <a:pt x="0" y="8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374272" y="22268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60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374272" y="2226836"/>
            <a:ext cx="0" cy="6350"/>
          </a:xfrm>
          <a:custGeom>
            <a:avLst/>
            <a:gdLst/>
            <a:ahLst/>
            <a:cxnLst/>
            <a:rect l="l" t="t" r="r" b="b"/>
            <a:pathLst>
              <a:path w="0" h="6350">
                <a:moveTo>
                  <a:pt x="0" y="0"/>
                </a:moveTo>
                <a:lnTo>
                  <a:pt x="0" y="60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381353" y="2229870"/>
            <a:ext cx="1048385" cy="0"/>
          </a:xfrm>
          <a:custGeom>
            <a:avLst/>
            <a:gdLst/>
            <a:ahLst/>
            <a:cxnLst/>
            <a:rect l="l" t="t" r="r" b="b"/>
            <a:pathLst>
              <a:path w="1048384" h="0">
                <a:moveTo>
                  <a:pt x="0" y="0"/>
                </a:moveTo>
                <a:lnTo>
                  <a:pt x="1048110" y="0"/>
                </a:lnTo>
              </a:path>
            </a:pathLst>
          </a:custGeom>
          <a:ln w="80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382365" y="2226836"/>
            <a:ext cx="1046480" cy="0"/>
          </a:xfrm>
          <a:custGeom>
            <a:avLst/>
            <a:gdLst/>
            <a:ahLst/>
            <a:cxnLst/>
            <a:rect l="l" t="t" r="r" b="b"/>
            <a:pathLst>
              <a:path w="1046479" h="0">
                <a:moveTo>
                  <a:pt x="0" y="0"/>
                </a:moveTo>
                <a:lnTo>
                  <a:pt x="10460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429464" y="2225824"/>
            <a:ext cx="8255" cy="8255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0" y="8091"/>
                </a:moveTo>
                <a:lnTo>
                  <a:pt x="8093" y="8091"/>
                </a:lnTo>
                <a:lnTo>
                  <a:pt x="8093" y="0"/>
                </a:lnTo>
                <a:lnTo>
                  <a:pt x="0" y="0"/>
                </a:lnTo>
                <a:lnTo>
                  <a:pt x="0" y="8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430475" y="22268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60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430475" y="2226836"/>
            <a:ext cx="0" cy="6350"/>
          </a:xfrm>
          <a:custGeom>
            <a:avLst/>
            <a:gdLst/>
            <a:ahLst/>
            <a:cxnLst/>
            <a:rect l="l" t="t" r="r" b="b"/>
            <a:pathLst>
              <a:path w="0" h="6350">
                <a:moveTo>
                  <a:pt x="0" y="0"/>
                </a:moveTo>
                <a:lnTo>
                  <a:pt x="0" y="60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437557" y="2229870"/>
            <a:ext cx="1040765" cy="0"/>
          </a:xfrm>
          <a:custGeom>
            <a:avLst/>
            <a:gdLst/>
            <a:ahLst/>
            <a:cxnLst/>
            <a:rect l="l" t="t" r="r" b="b"/>
            <a:pathLst>
              <a:path w="1040765" h="0">
                <a:moveTo>
                  <a:pt x="0" y="0"/>
                </a:moveTo>
                <a:lnTo>
                  <a:pt x="1040421" y="0"/>
                </a:lnTo>
              </a:path>
            </a:pathLst>
          </a:custGeom>
          <a:ln w="80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438569" y="2226836"/>
            <a:ext cx="1038860" cy="0"/>
          </a:xfrm>
          <a:custGeom>
            <a:avLst/>
            <a:gdLst/>
            <a:ahLst/>
            <a:cxnLst/>
            <a:rect l="l" t="t" r="r" b="b"/>
            <a:pathLst>
              <a:path w="1038859" h="0">
                <a:moveTo>
                  <a:pt x="0" y="0"/>
                </a:moveTo>
                <a:lnTo>
                  <a:pt x="10384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17590" y="2511046"/>
            <a:ext cx="403225" cy="0"/>
          </a:xfrm>
          <a:custGeom>
            <a:avLst/>
            <a:gdLst/>
            <a:ahLst/>
            <a:cxnLst/>
            <a:rect l="l" t="t" r="r" b="b"/>
            <a:pathLst>
              <a:path w="403225" h="0">
                <a:moveTo>
                  <a:pt x="0" y="0"/>
                </a:moveTo>
                <a:lnTo>
                  <a:pt x="402652" y="0"/>
                </a:lnTo>
              </a:path>
            </a:pathLst>
          </a:custGeom>
          <a:ln w="80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18601" y="2508012"/>
            <a:ext cx="400685" cy="0"/>
          </a:xfrm>
          <a:custGeom>
            <a:avLst/>
            <a:gdLst/>
            <a:ahLst/>
            <a:cxnLst/>
            <a:rect l="l" t="t" r="r" b="b"/>
            <a:pathLst>
              <a:path w="400684" h="0">
                <a:moveTo>
                  <a:pt x="0" y="0"/>
                </a:moveTo>
                <a:lnTo>
                  <a:pt x="4006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020242" y="2507001"/>
            <a:ext cx="8255" cy="8255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0" y="8091"/>
                </a:moveTo>
                <a:lnTo>
                  <a:pt x="8093" y="8091"/>
                </a:lnTo>
                <a:lnTo>
                  <a:pt x="8093" y="0"/>
                </a:lnTo>
                <a:lnTo>
                  <a:pt x="0" y="0"/>
                </a:lnTo>
                <a:lnTo>
                  <a:pt x="0" y="8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21254" y="2508012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60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021254" y="2508012"/>
            <a:ext cx="0" cy="6350"/>
          </a:xfrm>
          <a:custGeom>
            <a:avLst/>
            <a:gdLst/>
            <a:ahLst/>
            <a:cxnLst/>
            <a:rect l="l" t="t" r="r" b="b"/>
            <a:pathLst>
              <a:path w="0" h="6350">
                <a:moveTo>
                  <a:pt x="0" y="0"/>
                </a:moveTo>
                <a:lnTo>
                  <a:pt x="0" y="60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028335" y="2511046"/>
            <a:ext cx="3230245" cy="0"/>
          </a:xfrm>
          <a:custGeom>
            <a:avLst/>
            <a:gdLst/>
            <a:ahLst/>
            <a:cxnLst/>
            <a:rect l="l" t="t" r="r" b="b"/>
            <a:pathLst>
              <a:path w="3230245" h="0">
                <a:moveTo>
                  <a:pt x="0" y="0"/>
                </a:moveTo>
                <a:lnTo>
                  <a:pt x="3230156" y="0"/>
                </a:lnTo>
              </a:path>
            </a:pathLst>
          </a:custGeom>
          <a:ln w="80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29347" y="2508012"/>
            <a:ext cx="3228340" cy="0"/>
          </a:xfrm>
          <a:custGeom>
            <a:avLst/>
            <a:gdLst/>
            <a:ahLst/>
            <a:cxnLst/>
            <a:rect l="l" t="t" r="r" b="b"/>
            <a:pathLst>
              <a:path w="3228340" h="0">
                <a:moveTo>
                  <a:pt x="0" y="0"/>
                </a:moveTo>
                <a:lnTo>
                  <a:pt x="322813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258492" y="2507001"/>
            <a:ext cx="8255" cy="8255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0" y="8091"/>
                </a:moveTo>
                <a:lnTo>
                  <a:pt x="8093" y="8091"/>
                </a:lnTo>
                <a:lnTo>
                  <a:pt x="8093" y="0"/>
                </a:lnTo>
                <a:lnTo>
                  <a:pt x="0" y="0"/>
                </a:lnTo>
                <a:lnTo>
                  <a:pt x="0" y="8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259503" y="2508012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60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59503" y="2508012"/>
            <a:ext cx="0" cy="6350"/>
          </a:xfrm>
          <a:custGeom>
            <a:avLst/>
            <a:gdLst/>
            <a:ahLst/>
            <a:cxnLst/>
            <a:rect l="l" t="t" r="r" b="b"/>
            <a:pathLst>
              <a:path w="0" h="6350">
                <a:moveTo>
                  <a:pt x="0" y="0"/>
                </a:moveTo>
                <a:lnTo>
                  <a:pt x="0" y="60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266585" y="2511046"/>
            <a:ext cx="1048385" cy="0"/>
          </a:xfrm>
          <a:custGeom>
            <a:avLst/>
            <a:gdLst/>
            <a:ahLst/>
            <a:cxnLst/>
            <a:rect l="l" t="t" r="r" b="b"/>
            <a:pathLst>
              <a:path w="1048385" h="0">
                <a:moveTo>
                  <a:pt x="0" y="0"/>
                </a:moveTo>
                <a:lnTo>
                  <a:pt x="1048110" y="0"/>
                </a:lnTo>
              </a:path>
            </a:pathLst>
          </a:custGeom>
          <a:ln w="80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267597" y="2508012"/>
            <a:ext cx="1046480" cy="0"/>
          </a:xfrm>
          <a:custGeom>
            <a:avLst/>
            <a:gdLst/>
            <a:ahLst/>
            <a:cxnLst/>
            <a:rect l="l" t="t" r="r" b="b"/>
            <a:pathLst>
              <a:path w="1046479" h="0">
                <a:moveTo>
                  <a:pt x="0" y="0"/>
                </a:moveTo>
                <a:lnTo>
                  <a:pt x="10460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314696" y="2507001"/>
            <a:ext cx="8255" cy="8255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0" y="8091"/>
                </a:moveTo>
                <a:lnTo>
                  <a:pt x="8093" y="8091"/>
                </a:lnTo>
                <a:lnTo>
                  <a:pt x="8093" y="0"/>
                </a:lnTo>
                <a:lnTo>
                  <a:pt x="0" y="0"/>
                </a:lnTo>
                <a:lnTo>
                  <a:pt x="0" y="8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315707" y="2508012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60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315707" y="2508012"/>
            <a:ext cx="0" cy="6350"/>
          </a:xfrm>
          <a:custGeom>
            <a:avLst/>
            <a:gdLst/>
            <a:ahLst/>
            <a:cxnLst/>
            <a:rect l="l" t="t" r="r" b="b"/>
            <a:pathLst>
              <a:path w="0" h="6350">
                <a:moveTo>
                  <a:pt x="0" y="0"/>
                </a:moveTo>
                <a:lnTo>
                  <a:pt x="0" y="60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22789" y="2511046"/>
            <a:ext cx="1050925" cy="0"/>
          </a:xfrm>
          <a:custGeom>
            <a:avLst/>
            <a:gdLst/>
            <a:ahLst/>
            <a:cxnLst/>
            <a:rect l="l" t="t" r="r" b="b"/>
            <a:pathLst>
              <a:path w="1050925" h="0">
                <a:moveTo>
                  <a:pt x="0" y="0"/>
                </a:moveTo>
                <a:lnTo>
                  <a:pt x="1050538" y="0"/>
                </a:lnTo>
              </a:path>
            </a:pathLst>
          </a:custGeom>
          <a:ln w="80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323801" y="2508012"/>
            <a:ext cx="1049020" cy="0"/>
          </a:xfrm>
          <a:custGeom>
            <a:avLst/>
            <a:gdLst/>
            <a:ahLst/>
            <a:cxnLst/>
            <a:rect l="l" t="t" r="r" b="b"/>
            <a:pathLst>
              <a:path w="1049020" h="0">
                <a:moveTo>
                  <a:pt x="0" y="0"/>
                </a:moveTo>
                <a:lnTo>
                  <a:pt x="10484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373260" y="2507001"/>
            <a:ext cx="8255" cy="8255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0" y="8091"/>
                </a:moveTo>
                <a:lnTo>
                  <a:pt x="8093" y="8091"/>
                </a:lnTo>
                <a:lnTo>
                  <a:pt x="8093" y="0"/>
                </a:lnTo>
                <a:lnTo>
                  <a:pt x="0" y="0"/>
                </a:lnTo>
                <a:lnTo>
                  <a:pt x="0" y="8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374272" y="2508012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60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374272" y="2508012"/>
            <a:ext cx="0" cy="6350"/>
          </a:xfrm>
          <a:custGeom>
            <a:avLst/>
            <a:gdLst/>
            <a:ahLst/>
            <a:cxnLst/>
            <a:rect l="l" t="t" r="r" b="b"/>
            <a:pathLst>
              <a:path w="0" h="6350">
                <a:moveTo>
                  <a:pt x="0" y="0"/>
                </a:moveTo>
                <a:lnTo>
                  <a:pt x="0" y="60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381353" y="2511046"/>
            <a:ext cx="1048385" cy="0"/>
          </a:xfrm>
          <a:custGeom>
            <a:avLst/>
            <a:gdLst/>
            <a:ahLst/>
            <a:cxnLst/>
            <a:rect l="l" t="t" r="r" b="b"/>
            <a:pathLst>
              <a:path w="1048384" h="0">
                <a:moveTo>
                  <a:pt x="0" y="0"/>
                </a:moveTo>
                <a:lnTo>
                  <a:pt x="1048110" y="0"/>
                </a:lnTo>
              </a:path>
            </a:pathLst>
          </a:custGeom>
          <a:ln w="80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382365" y="2508012"/>
            <a:ext cx="1046480" cy="0"/>
          </a:xfrm>
          <a:custGeom>
            <a:avLst/>
            <a:gdLst/>
            <a:ahLst/>
            <a:cxnLst/>
            <a:rect l="l" t="t" r="r" b="b"/>
            <a:pathLst>
              <a:path w="1046479" h="0">
                <a:moveTo>
                  <a:pt x="0" y="0"/>
                </a:moveTo>
                <a:lnTo>
                  <a:pt x="10460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429464" y="2507001"/>
            <a:ext cx="8255" cy="8255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0" y="8091"/>
                </a:moveTo>
                <a:lnTo>
                  <a:pt x="8093" y="8091"/>
                </a:lnTo>
                <a:lnTo>
                  <a:pt x="8093" y="0"/>
                </a:lnTo>
                <a:lnTo>
                  <a:pt x="0" y="0"/>
                </a:lnTo>
                <a:lnTo>
                  <a:pt x="0" y="8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430475" y="2508012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60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7430475" y="2508012"/>
            <a:ext cx="0" cy="6350"/>
          </a:xfrm>
          <a:custGeom>
            <a:avLst/>
            <a:gdLst/>
            <a:ahLst/>
            <a:cxnLst/>
            <a:rect l="l" t="t" r="r" b="b"/>
            <a:pathLst>
              <a:path w="0" h="6350">
                <a:moveTo>
                  <a:pt x="0" y="0"/>
                </a:moveTo>
                <a:lnTo>
                  <a:pt x="0" y="60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7437557" y="2511046"/>
            <a:ext cx="1040765" cy="0"/>
          </a:xfrm>
          <a:custGeom>
            <a:avLst/>
            <a:gdLst/>
            <a:ahLst/>
            <a:cxnLst/>
            <a:rect l="l" t="t" r="r" b="b"/>
            <a:pathLst>
              <a:path w="1040765" h="0">
                <a:moveTo>
                  <a:pt x="0" y="0"/>
                </a:moveTo>
                <a:lnTo>
                  <a:pt x="1040421" y="0"/>
                </a:lnTo>
              </a:path>
            </a:pathLst>
          </a:custGeom>
          <a:ln w="80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7438569" y="2508012"/>
            <a:ext cx="1038860" cy="0"/>
          </a:xfrm>
          <a:custGeom>
            <a:avLst/>
            <a:gdLst/>
            <a:ahLst/>
            <a:cxnLst/>
            <a:rect l="l" t="t" r="r" b="b"/>
            <a:pathLst>
              <a:path w="1038859" h="0">
                <a:moveTo>
                  <a:pt x="0" y="0"/>
                </a:moveTo>
                <a:lnTo>
                  <a:pt x="10384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54" name="object 54"/>
          <p:cNvGraphicFramePr>
            <a:graphicFrameLocks noGrp="1"/>
          </p:cNvGraphicFramePr>
          <p:nvPr/>
        </p:nvGraphicFramePr>
        <p:xfrm>
          <a:off x="1021254" y="2241481"/>
          <a:ext cx="7435850" cy="2439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5015"/>
                <a:gridCol w="1097280"/>
                <a:gridCol w="998220"/>
                <a:gridCol w="1053464"/>
                <a:gridCol w="993139"/>
              </a:tblGrid>
              <a:tr h="2694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76530">
                        <a:lnSpc>
                          <a:spcPts val="2020"/>
                        </a:lnSpc>
                      </a:pPr>
                      <a:r>
                        <a:rPr dirty="0" sz="1850" spc="5" b="1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1850" spc="-10" b="1">
                          <a:latin typeface="Times New Roman"/>
                          <a:cs typeface="Times New Roman"/>
                        </a:rPr>
                        <a:t>00</a:t>
                      </a:r>
                      <a:r>
                        <a:rPr dirty="0" sz="1850" b="1">
                          <a:latin typeface="Times New Roman"/>
                          <a:cs typeface="Times New Roman"/>
                        </a:rPr>
                        <a:t>4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7475">
                        <a:lnSpc>
                          <a:spcPts val="2020"/>
                        </a:lnSpc>
                      </a:pPr>
                      <a:r>
                        <a:rPr dirty="0" sz="1850" spc="5" b="1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1850" spc="-10" b="1">
                          <a:latin typeface="Times New Roman"/>
                          <a:cs typeface="Times New Roman"/>
                        </a:rPr>
                        <a:t>00</a:t>
                      </a:r>
                      <a:r>
                        <a:rPr dirty="0" sz="1850" b="1">
                          <a:latin typeface="Times New Roman"/>
                          <a:cs typeface="Times New Roman"/>
                        </a:rPr>
                        <a:t>3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2395">
                        <a:lnSpc>
                          <a:spcPts val="2020"/>
                        </a:lnSpc>
                      </a:pPr>
                      <a:r>
                        <a:rPr dirty="0" sz="1850" spc="5" b="1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1850" spc="-10" b="1">
                          <a:latin typeface="Times New Roman"/>
                          <a:cs typeface="Times New Roman"/>
                        </a:rPr>
                        <a:t>00</a:t>
                      </a:r>
                      <a:r>
                        <a:rPr dirty="0" sz="1850" b="1">
                          <a:latin typeface="Times New Roman"/>
                          <a:cs typeface="Times New Roman"/>
                        </a:rPr>
                        <a:t>2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6515">
                        <a:lnSpc>
                          <a:spcPts val="2020"/>
                        </a:lnSpc>
                      </a:pPr>
                      <a:r>
                        <a:rPr dirty="0" sz="1850" spc="5" b="1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1850" spc="-10" b="1">
                          <a:latin typeface="Times New Roman"/>
                          <a:cs typeface="Times New Roman"/>
                        </a:rPr>
                        <a:t>00</a:t>
                      </a:r>
                      <a:r>
                        <a:rPr dirty="0" sz="1850" b="1">
                          <a:latin typeface="Times New Roman"/>
                          <a:cs typeface="Times New Roman"/>
                        </a:rPr>
                        <a:t>1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274397">
                <a:tc>
                  <a:txBody>
                    <a:bodyPr/>
                    <a:lstStyle/>
                    <a:p>
                      <a:pPr marL="89535">
                        <a:lnSpc>
                          <a:spcPts val="2060"/>
                        </a:lnSpc>
                      </a:pPr>
                      <a:r>
                        <a:rPr dirty="0" sz="1850" spc="5">
                          <a:latin typeface="Times New Roman"/>
                          <a:cs typeface="Times New Roman"/>
                        </a:rPr>
                        <a:t>Service</a:t>
                      </a:r>
                      <a:r>
                        <a:rPr dirty="0" sz="1850" spc="-5">
                          <a:latin typeface="Times New Roman"/>
                          <a:cs typeface="Times New Roman"/>
                        </a:rPr>
                        <a:t> cost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76530">
                        <a:lnSpc>
                          <a:spcPts val="2060"/>
                        </a:lnSpc>
                      </a:pPr>
                      <a:r>
                        <a:rPr dirty="0" sz="1850" spc="5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85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1850" spc="-15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1850" spc="5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1850">
                          <a:latin typeface="Times New Roman"/>
                          <a:cs typeface="Times New Roman"/>
                        </a:rPr>
                        <a:t>3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8110">
                        <a:lnSpc>
                          <a:spcPts val="2060"/>
                        </a:lnSpc>
                      </a:pPr>
                      <a:r>
                        <a:rPr dirty="0" sz="1850" spc="5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85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1850" spc="-15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850" spc="5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850">
                          <a:latin typeface="Times New Roman"/>
                          <a:cs typeface="Times New Roman"/>
                        </a:rPr>
                        <a:t>3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3030">
                        <a:lnSpc>
                          <a:spcPts val="2060"/>
                        </a:lnSpc>
                      </a:pPr>
                      <a:r>
                        <a:rPr dirty="0" sz="1850" spc="5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85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1850" spc="-15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850" spc="5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1850">
                          <a:latin typeface="Times New Roman"/>
                          <a:cs typeface="Times New Roman"/>
                        </a:rPr>
                        <a:t>5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7150">
                        <a:lnSpc>
                          <a:spcPts val="2060"/>
                        </a:lnSpc>
                      </a:pPr>
                      <a:r>
                        <a:rPr dirty="0" sz="1850" spc="5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85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1850" spc="-15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1850" spc="5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1850">
                          <a:latin typeface="Times New Roman"/>
                          <a:cs typeface="Times New Roman"/>
                        </a:rPr>
                        <a:t>6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271230">
                <a:tc>
                  <a:txBody>
                    <a:bodyPr/>
                    <a:lstStyle/>
                    <a:p>
                      <a:pPr marL="89535">
                        <a:lnSpc>
                          <a:spcPts val="2035"/>
                        </a:lnSpc>
                      </a:pPr>
                      <a:r>
                        <a:rPr dirty="0" sz="1850">
                          <a:latin typeface="Times New Roman"/>
                          <a:cs typeface="Times New Roman"/>
                        </a:rPr>
                        <a:t>Interest </a:t>
                      </a:r>
                      <a:r>
                        <a:rPr dirty="0" sz="1850" spc="-5">
                          <a:latin typeface="Times New Roman"/>
                          <a:cs typeface="Times New Roman"/>
                        </a:rPr>
                        <a:t>cost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76530">
                        <a:lnSpc>
                          <a:spcPts val="2035"/>
                        </a:lnSpc>
                      </a:pPr>
                      <a:r>
                        <a:rPr dirty="0" sz="1850" spc="5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185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1850" spc="-15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1850" spc="5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1850">
                          <a:latin typeface="Times New Roman"/>
                          <a:cs typeface="Times New Roman"/>
                        </a:rPr>
                        <a:t>1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7475">
                        <a:lnSpc>
                          <a:spcPts val="2035"/>
                        </a:lnSpc>
                      </a:pPr>
                      <a:r>
                        <a:rPr dirty="0" sz="1850" spc="5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1850" spc="-5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1850" spc="-1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1850" spc="5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1850">
                          <a:latin typeface="Times New Roman"/>
                          <a:cs typeface="Times New Roman"/>
                        </a:rPr>
                        <a:t>5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3030">
                        <a:lnSpc>
                          <a:spcPts val="2035"/>
                        </a:lnSpc>
                      </a:pPr>
                      <a:r>
                        <a:rPr dirty="0" sz="1850" spc="5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185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1850" spc="-15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z="1850" spc="5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1850">
                          <a:latin typeface="Times New Roman"/>
                          <a:cs typeface="Times New Roman"/>
                        </a:rPr>
                        <a:t>1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7150">
                        <a:lnSpc>
                          <a:spcPts val="2035"/>
                        </a:lnSpc>
                      </a:pPr>
                      <a:r>
                        <a:rPr dirty="0" sz="1850" spc="5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185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1850" spc="-15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1850" spc="5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1850">
                          <a:latin typeface="Times New Roman"/>
                          <a:cs typeface="Times New Roman"/>
                        </a:rPr>
                        <a:t>4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271062">
                <a:tc>
                  <a:txBody>
                    <a:bodyPr/>
                    <a:lstStyle/>
                    <a:p>
                      <a:pPr marL="89535">
                        <a:lnSpc>
                          <a:spcPts val="2035"/>
                        </a:lnSpc>
                      </a:pPr>
                      <a:r>
                        <a:rPr dirty="0" sz="1850">
                          <a:latin typeface="Times New Roman"/>
                          <a:cs typeface="Times New Roman"/>
                        </a:rPr>
                        <a:t>Expected return </a:t>
                      </a:r>
                      <a:r>
                        <a:rPr dirty="0" sz="1850" spc="5">
                          <a:latin typeface="Times New Roman"/>
                          <a:cs typeface="Times New Roman"/>
                        </a:rPr>
                        <a:t>on </a:t>
                      </a:r>
                      <a:r>
                        <a:rPr dirty="0" sz="1850">
                          <a:latin typeface="Times New Roman"/>
                          <a:cs typeface="Times New Roman"/>
                        </a:rPr>
                        <a:t>plan</a:t>
                      </a:r>
                      <a:r>
                        <a:rPr dirty="0" sz="185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50" spc="-5">
                          <a:latin typeface="Times New Roman"/>
                          <a:cs typeface="Times New Roman"/>
                        </a:rPr>
                        <a:t>assets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75260">
                        <a:lnSpc>
                          <a:spcPts val="2035"/>
                        </a:lnSpc>
                      </a:pPr>
                      <a:r>
                        <a:rPr dirty="0" sz="185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1850" spc="5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185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1850" spc="-15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1850" spc="-1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z="1850" spc="5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1850">
                          <a:latin typeface="Times New Roman"/>
                          <a:cs typeface="Times New Roman"/>
                        </a:rPr>
                        <a:t>)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7475">
                        <a:lnSpc>
                          <a:spcPts val="2035"/>
                        </a:lnSpc>
                      </a:pPr>
                      <a:r>
                        <a:rPr dirty="0" sz="185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1850" spc="5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185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1850" spc="-15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1850" spc="-1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1850" spc="5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850">
                          <a:latin typeface="Times New Roman"/>
                          <a:cs typeface="Times New Roman"/>
                        </a:rPr>
                        <a:t>)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1760">
                        <a:lnSpc>
                          <a:spcPts val="2035"/>
                        </a:lnSpc>
                      </a:pPr>
                      <a:r>
                        <a:rPr dirty="0" sz="185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1850" spc="5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185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1850" spc="-15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1850" spc="-1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1850" spc="5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1850">
                          <a:latin typeface="Times New Roman"/>
                          <a:cs typeface="Times New Roman"/>
                        </a:rPr>
                        <a:t>)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6515">
                        <a:lnSpc>
                          <a:spcPts val="2035"/>
                        </a:lnSpc>
                      </a:pPr>
                      <a:r>
                        <a:rPr dirty="0" sz="185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1850" spc="5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185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1850" spc="-15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1850" spc="-1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1850" spc="5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1850">
                          <a:latin typeface="Times New Roman"/>
                          <a:cs typeface="Times New Roman"/>
                        </a:rPr>
                        <a:t>)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272073">
                <a:tc>
                  <a:txBody>
                    <a:bodyPr/>
                    <a:lstStyle/>
                    <a:p>
                      <a:pPr marL="89535">
                        <a:lnSpc>
                          <a:spcPts val="2039"/>
                        </a:lnSpc>
                      </a:pPr>
                      <a:r>
                        <a:rPr dirty="0" sz="1850">
                          <a:latin typeface="Times New Roman"/>
                          <a:cs typeface="Times New Roman"/>
                        </a:rPr>
                        <a:t>Amortization </a:t>
                      </a:r>
                      <a:r>
                        <a:rPr dirty="0" sz="1850" spc="-5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850">
                          <a:latin typeface="Times New Roman"/>
                          <a:cs typeface="Times New Roman"/>
                        </a:rPr>
                        <a:t>transition</a:t>
                      </a:r>
                      <a:r>
                        <a:rPr dirty="0" sz="18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50">
                          <a:latin typeface="Times New Roman"/>
                          <a:cs typeface="Times New Roman"/>
                        </a:rPr>
                        <a:t>asset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75260">
                        <a:lnSpc>
                          <a:spcPts val="2039"/>
                        </a:lnSpc>
                      </a:pPr>
                      <a:r>
                        <a:rPr dirty="0" sz="185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1850" spc="5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z="1850" spc="-1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1850">
                          <a:latin typeface="Times New Roman"/>
                          <a:cs typeface="Times New Roman"/>
                        </a:rPr>
                        <a:t>)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ts val="2039"/>
                        </a:lnSpc>
                      </a:pPr>
                      <a:r>
                        <a:rPr dirty="0" sz="185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1850" spc="5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850" spc="-1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1850" spc="5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1850">
                          <a:latin typeface="Times New Roman"/>
                          <a:cs typeface="Times New Roman"/>
                        </a:rPr>
                        <a:t>)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1760">
                        <a:lnSpc>
                          <a:spcPts val="2039"/>
                        </a:lnSpc>
                      </a:pPr>
                      <a:r>
                        <a:rPr dirty="0" sz="185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1850" spc="5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850" spc="-1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1850" spc="5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1850">
                          <a:latin typeface="Times New Roman"/>
                          <a:cs typeface="Times New Roman"/>
                        </a:rPr>
                        <a:t>)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5880">
                        <a:lnSpc>
                          <a:spcPts val="2039"/>
                        </a:lnSpc>
                      </a:pPr>
                      <a:r>
                        <a:rPr dirty="0" sz="185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1850" spc="5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850" spc="-1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1850" spc="5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1850">
                          <a:latin typeface="Times New Roman"/>
                          <a:cs typeface="Times New Roman"/>
                        </a:rPr>
                        <a:t>)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272073">
                <a:tc>
                  <a:txBody>
                    <a:bodyPr/>
                    <a:lstStyle/>
                    <a:p>
                      <a:pPr marL="89535">
                        <a:lnSpc>
                          <a:spcPts val="2039"/>
                        </a:lnSpc>
                      </a:pPr>
                      <a:r>
                        <a:rPr dirty="0" sz="1850">
                          <a:latin typeface="Times New Roman"/>
                          <a:cs typeface="Times New Roman"/>
                        </a:rPr>
                        <a:t>Amortization </a:t>
                      </a:r>
                      <a:r>
                        <a:rPr dirty="0" sz="1850" spc="-5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850">
                          <a:latin typeface="Times New Roman"/>
                          <a:cs typeface="Times New Roman"/>
                        </a:rPr>
                        <a:t>prior</a:t>
                      </a:r>
                      <a:r>
                        <a:rPr dirty="0" sz="185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50" spc="5">
                          <a:latin typeface="Times New Roman"/>
                          <a:cs typeface="Times New Roman"/>
                        </a:rPr>
                        <a:t>service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75260">
                        <a:lnSpc>
                          <a:spcPts val="2039"/>
                        </a:lnSpc>
                      </a:pPr>
                      <a:r>
                        <a:rPr dirty="0" sz="1850" spc="5">
                          <a:latin typeface="Times New Roman"/>
                          <a:cs typeface="Times New Roman"/>
                        </a:rPr>
                        <a:t>66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6205">
                        <a:lnSpc>
                          <a:spcPts val="2039"/>
                        </a:lnSpc>
                      </a:pPr>
                      <a:r>
                        <a:rPr dirty="0" sz="1850" spc="5">
                          <a:latin typeface="Times New Roman"/>
                          <a:cs typeface="Times New Roman"/>
                        </a:rPr>
                        <a:t>78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2395">
                        <a:lnSpc>
                          <a:spcPts val="2039"/>
                        </a:lnSpc>
                      </a:pPr>
                      <a:r>
                        <a:rPr dirty="0" sz="1850" spc="5">
                          <a:latin typeface="Times New Roman"/>
                          <a:cs typeface="Times New Roman"/>
                        </a:rPr>
                        <a:t>89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5880">
                        <a:lnSpc>
                          <a:spcPts val="2039"/>
                        </a:lnSpc>
                      </a:pPr>
                      <a:r>
                        <a:rPr dirty="0" sz="1850" spc="5">
                          <a:latin typeface="Times New Roman"/>
                          <a:cs typeface="Times New Roman"/>
                        </a:rPr>
                        <a:t>80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542562">
                <a:tc>
                  <a:txBody>
                    <a:bodyPr/>
                    <a:lstStyle/>
                    <a:p>
                      <a:pPr marL="89535">
                        <a:lnSpc>
                          <a:spcPts val="2025"/>
                        </a:lnSpc>
                      </a:pPr>
                      <a:r>
                        <a:rPr dirty="0" sz="1850">
                          <a:latin typeface="Times New Roman"/>
                          <a:cs typeface="Times New Roman"/>
                        </a:rPr>
                        <a:t>cost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ts val="2145"/>
                        </a:lnSpc>
                      </a:pPr>
                      <a:r>
                        <a:rPr dirty="0" sz="1850">
                          <a:latin typeface="Times New Roman"/>
                          <a:cs typeface="Times New Roman"/>
                        </a:rPr>
                        <a:t>Actuarial losses (gains)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r" marR="176530">
                        <a:lnSpc>
                          <a:spcPts val="2190"/>
                        </a:lnSpc>
                      </a:pPr>
                      <a:r>
                        <a:rPr dirty="0" u="sng" sz="1850" spc="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u="sng" sz="1850" spc="-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u="sng" sz="1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4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r" marR="117475">
                        <a:lnSpc>
                          <a:spcPts val="2190"/>
                        </a:lnSpc>
                      </a:pPr>
                      <a:r>
                        <a:rPr dirty="0" u="sng" sz="1850" spc="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u="sng" sz="1850" spc="-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u="sng" sz="1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r" marR="112395">
                        <a:lnSpc>
                          <a:spcPts val="2190"/>
                        </a:lnSpc>
                      </a:pPr>
                      <a:r>
                        <a:rPr dirty="0" u="sng" sz="1850" spc="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u="sng" sz="1850" spc="-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u="sng" sz="1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5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r" marR="55880">
                        <a:lnSpc>
                          <a:spcPts val="2190"/>
                        </a:lnSpc>
                      </a:pPr>
                      <a:r>
                        <a:rPr dirty="0" u="sng" sz="1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u="sng" sz="1850" spc="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u="sng" sz="1850" spc="-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u="sng" sz="1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)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solidFill>
                      <a:srgbClr val="F8F8F8"/>
                    </a:solidFill>
                  </a:tcPr>
                </a:tc>
              </a:tr>
              <a:tr h="266579">
                <a:tc>
                  <a:txBody>
                    <a:bodyPr/>
                    <a:lstStyle/>
                    <a:p>
                      <a:pPr marL="89535">
                        <a:lnSpc>
                          <a:spcPts val="2000"/>
                        </a:lnSpc>
                      </a:pPr>
                      <a:r>
                        <a:rPr dirty="0" sz="1850">
                          <a:latin typeface="Times New Roman"/>
                          <a:cs typeface="Times New Roman"/>
                        </a:rPr>
                        <a:t>Net pension</a:t>
                      </a:r>
                      <a:r>
                        <a:rPr dirty="0" sz="18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50">
                          <a:latin typeface="Times New Roman"/>
                          <a:cs typeface="Times New Roman"/>
                        </a:rPr>
                        <a:t>expense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75260">
                        <a:lnSpc>
                          <a:spcPts val="2000"/>
                        </a:lnSpc>
                        <a:tabLst>
                          <a:tab pos="292735" algn="l"/>
                        </a:tabLst>
                      </a:pPr>
                      <a:r>
                        <a:rPr dirty="0" u="sng" sz="1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u="sng" sz="1850" spc="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95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6839">
                        <a:lnSpc>
                          <a:spcPts val="2000"/>
                        </a:lnSpc>
                      </a:pPr>
                      <a:r>
                        <a:rPr dirty="0" u="sng" sz="1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850" spc="-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u="sng" sz="1850" spc="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u="sng" sz="1850" spc="-1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u="sng" sz="1850" spc="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u="sng" sz="1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)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2395">
                        <a:lnSpc>
                          <a:spcPts val="2000"/>
                        </a:lnSpc>
                      </a:pPr>
                      <a:r>
                        <a:rPr dirty="0" u="sng" sz="1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850" spc="-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u="sng" sz="1850" spc="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u="sng" sz="1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u="sng" sz="1850" spc="-1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u="sng" sz="1850" spc="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99</a:t>
                      </a:r>
                      <a:r>
                        <a:rPr dirty="0" u="sng" sz="1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)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6515">
                        <a:lnSpc>
                          <a:spcPts val="2000"/>
                        </a:lnSpc>
                      </a:pPr>
                      <a:r>
                        <a:rPr dirty="0" u="sng" sz="1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850" spc="-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u="sng" sz="1850" spc="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u="sng" sz="1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u="sng" sz="1850" spc="-1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u="sng" sz="1850" spc="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11</a:t>
                      </a:r>
                      <a:r>
                        <a:rPr dirty="0" u="sng" sz="18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)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55" name="object 55"/>
          <p:cNvSpPr/>
          <p:nvPr/>
        </p:nvSpPr>
        <p:spPr>
          <a:xfrm>
            <a:off x="1020242" y="4961494"/>
            <a:ext cx="3238500" cy="0"/>
          </a:xfrm>
          <a:custGeom>
            <a:avLst/>
            <a:gdLst/>
            <a:ahLst/>
            <a:cxnLst/>
            <a:rect l="l" t="t" r="r" b="b"/>
            <a:pathLst>
              <a:path w="3238500" h="0">
                <a:moveTo>
                  <a:pt x="0" y="0"/>
                </a:moveTo>
                <a:lnTo>
                  <a:pt x="3238249" y="0"/>
                </a:lnTo>
              </a:path>
            </a:pathLst>
          </a:custGeom>
          <a:ln w="80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021254" y="4958460"/>
            <a:ext cx="3236595" cy="0"/>
          </a:xfrm>
          <a:custGeom>
            <a:avLst/>
            <a:gdLst/>
            <a:ahLst/>
            <a:cxnLst/>
            <a:rect l="l" t="t" r="r" b="b"/>
            <a:pathLst>
              <a:path w="3236595" h="0">
                <a:moveTo>
                  <a:pt x="0" y="0"/>
                </a:moveTo>
                <a:lnTo>
                  <a:pt x="32362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258492" y="4957448"/>
            <a:ext cx="8255" cy="8255"/>
          </a:xfrm>
          <a:custGeom>
            <a:avLst/>
            <a:gdLst/>
            <a:ahLst/>
            <a:cxnLst/>
            <a:rect l="l" t="t" r="r" b="b"/>
            <a:pathLst>
              <a:path w="8254" h="8254">
                <a:moveTo>
                  <a:pt x="0" y="8091"/>
                </a:moveTo>
                <a:lnTo>
                  <a:pt x="8093" y="8091"/>
                </a:lnTo>
                <a:lnTo>
                  <a:pt x="8093" y="0"/>
                </a:lnTo>
                <a:lnTo>
                  <a:pt x="0" y="0"/>
                </a:lnTo>
                <a:lnTo>
                  <a:pt x="0" y="8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259503" y="4958460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60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259503" y="4958460"/>
            <a:ext cx="0" cy="6350"/>
          </a:xfrm>
          <a:custGeom>
            <a:avLst/>
            <a:gdLst/>
            <a:ahLst/>
            <a:cxnLst/>
            <a:rect l="l" t="t" r="r" b="b"/>
            <a:pathLst>
              <a:path w="0" h="6350">
                <a:moveTo>
                  <a:pt x="0" y="0"/>
                </a:moveTo>
                <a:lnTo>
                  <a:pt x="0" y="60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266585" y="4961494"/>
            <a:ext cx="1048385" cy="0"/>
          </a:xfrm>
          <a:custGeom>
            <a:avLst/>
            <a:gdLst/>
            <a:ahLst/>
            <a:cxnLst/>
            <a:rect l="l" t="t" r="r" b="b"/>
            <a:pathLst>
              <a:path w="1048385" h="0">
                <a:moveTo>
                  <a:pt x="0" y="0"/>
                </a:moveTo>
                <a:lnTo>
                  <a:pt x="1048110" y="0"/>
                </a:lnTo>
              </a:path>
            </a:pathLst>
          </a:custGeom>
          <a:ln w="80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267597" y="4958460"/>
            <a:ext cx="1046480" cy="0"/>
          </a:xfrm>
          <a:custGeom>
            <a:avLst/>
            <a:gdLst/>
            <a:ahLst/>
            <a:cxnLst/>
            <a:rect l="l" t="t" r="r" b="b"/>
            <a:pathLst>
              <a:path w="1046479" h="0">
                <a:moveTo>
                  <a:pt x="0" y="0"/>
                </a:moveTo>
                <a:lnTo>
                  <a:pt x="10460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314696" y="4957448"/>
            <a:ext cx="8255" cy="8255"/>
          </a:xfrm>
          <a:custGeom>
            <a:avLst/>
            <a:gdLst/>
            <a:ahLst/>
            <a:cxnLst/>
            <a:rect l="l" t="t" r="r" b="b"/>
            <a:pathLst>
              <a:path w="8254" h="8254">
                <a:moveTo>
                  <a:pt x="0" y="8091"/>
                </a:moveTo>
                <a:lnTo>
                  <a:pt x="8093" y="8091"/>
                </a:lnTo>
                <a:lnTo>
                  <a:pt x="8093" y="0"/>
                </a:lnTo>
                <a:lnTo>
                  <a:pt x="0" y="0"/>
                </a:lnTo>
                <a:lnTo>
                  <a:pt x="0" y="8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5315707" y="4958460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60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5315707" y="4958460"/>
            <a:ext cx="0" cy="6350"/>
          </a:xfrm>
          <a:custGeom>
            <a:avLst/>
            <a:gdLst/>
            <a:ahLst/>
            <a:cxnLst/>
            <a:rect l="l" t="t" r="r" b="b"/>
            <a:pathLst>
              <a:path w="0" h="6350">
                <a:moveTo>
                  <a:pt x="0" y="0"/>
                </a:moveTo>
                <a:lnTo>
                  <a:pt x="0" y="60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5322789" y="4961494"/>
            <a:ext cx="1050925" cy="0"/>
          </a:xfrm>
          <a:custGeom>
            <a:avLst/>
            <a:gdLst/>
            <a:ahLst/>
            <a:cxnLst/>
            <a:rect l="l" t="t" r="r" b="b"/>
            <a:pathLst>
              <a:path w="1050925" h="0">
                <a:moveTo>
                  <a:pt x="0" y="0"/>
                </a:moveTo>
                <a:lnTo>
                  <a:pt x="1050538" y="0"/>
                </a:lnTo>
              </a:path>
            </a:pathLst>
          </a:custGeom>
          <a:ln w="80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5323801" y="4958460"/>
            <a:ext cx="1049020" cy="0"/>
          </a:xfrm>
          <a:custGeom>
            <a:avLst/>
            <a:gdLst/>
            <a:ahLst/>
            <a:cxnLst/>
            <a:rect l="l" t="t" r="r" b="b"/>
            <a:pathLst>
              <a:path w="1049020" h="0">
                <a:moveTo>
                  <a:pt x="0" y="0"/>
                </a:moveTo>
                <a:lnTo>
                  <a:pt x="10484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6373260" y="4957448"/>
            <a:ext cx="8255" cy="8255"/>
          </a:xfrm>
          <a:custGeom>
            <a:avLst/>
            <a:gdLst/>
            <a:ahLst/>
            <a:cxnLst/>
            <a:rect l="l" t="t" r="r" b="b"/>
            <a:pathLst>
              <a:path w="8254" h="8254">
                <a:moveTo>
                  <a:pt x="0" y="8091"/>
                </a:moveTo>
                <a:lnTo>
                  <a:pt x="8093" y="8091"/>
                </a:lnTo>
                <a:lnTo>
                  <a:pt x="8093" y="0"/>
                </a:lnTo>
                <a:lnTo>
                  <a:pt x="0" y="0"/>
                </a:lnTo>
                <a:lnTo>
                  <a:pt x="0" y="8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6374272" y="4958460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60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6374272" y="4958460"/>
            <a:ext cx="0" cy="6350"/>
          </a:xfrm>
          <a:custGeom>
            <a:avLst/>
            <a:gdLst/>
            <a:ahLst/>
            <a:cxnLst/>
            <a:rect l="l" t="t" r="r" b="b"/>
            <a:pathLst>
              <a:path w="0" h="6350">
                <a:moveTo>
                  <a:pt x="0" y="0"/>
                </a:moveTo>
                <a:lnTo>
                  <a:pt x="0" y="60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6381353" y="4961494"/>
            <a:ext cx="1048385" cy="0"/>
          </a:xfrm>
          <a:custGeom>
            <a:avLst/>
            <a:gdLst/>
            <a:ahLst/>
            <a:cxnLst/>
            <a:rect l="l" t="t" r="r" b="b"/>
            <a:pathLst>
              <a:path w="1048384" h="0">
                <a:moveTo>
                  <a:pt x="0" y="0"/>
                </a:moveTo>
                <a:lnTo>
                  <a:pt x="1048110" y="0"/>
                </a:lnTo>
              </a:path>
            </a:pathLst>
          </a:custGeom>
          <a:ln w="80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6382365" y="4958460"/>
            <a:ext cx="1046480" cy="0"/>
          </a:xfrm>
          <a:custGeom>
            <a:avLst/>
            <a:gdLst/>
            <a:ahLst/>
            <a:cxnLst/>
            <a:rect l="l" t="t" r="r" b="b"/>
            <a:pathLst>
              <a:path w="1046479" h="0">
                <a:moveTo>
                  <a:pt x="0" y="0"/>
                </a:moveTo>
                <a:lnTo>
                  <a:pt x="10460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7429464" y="4957448"/>
            <a:ext cx="8255" cy="8255"/>
          </a:xfrm>
          <a:custGeom>
            <a:avLst/>
            <a:gdLst/>
            <a:ahLst/>
            <a:cxnLst/>
            <a:rect l="l" t="t" r="r" b="b"/>
            <a:pathLst>
              <a:path w="8254" h="8254">
                <a:moveTo>
                  <a:pt x="0" y="8091"/>
                </a:moveTo>
                <a:lnTo>
                  <a:pt x="8093" y="8091"/>
                </a:lnTo>
                <a:lnTo>
                  <a:pt x="8093" y="0"/>
                </a:lnTo>
                <a:lnTo>
                  <a:pt x="0" y="0"/>
                </a:lnTo>
                <a:lnTo>
                  <a:pt x="0" y="8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7430475" y="4958460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60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7430475" y="4958460"/>
            <a:ext cx="0" cy="6350"/>
          </a:xfrm>
          <a:custGeom>
            <a:avLst/>
            <a:gdLst/>
            <a:ahLst/>
            <a:cxnLst/>
            <a:rect l="l" t="t" r="r" b="b"/>
            <a:pathLst>
              <a:path w="0" h="6350">
                <a:moveTo>
                  <a:pt x="0" y="0"/>
                </a:moveTo>
                <a:lnTo>
                  <a:pt x="0" y="60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7437557" y="4961494"/>
            <a:ext cx="1040765" cy="0"/>
          </a:xfrm>
          <a:custGeom>
            <a:avLst/>
            <a:gdLst/>
            <a:ahLst/>
            <a:cxnLst/>
            <a:rect l="l" t="t" r="r" b="b"/>
            <a:pathLst>
              <a:path w="1040765" h="0">
                <a:moveTo>
                  <a:pt x="0" y="0"/>
                </a:moveTo>
                <a:lnTo>
                  <a:pt x="1040421" y="0"/>
                </a:lnTo>
              </a:path>
            </a:pathLst>
          </a:custGeom>
          <a:ln w="80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7438569" y="4958460"/>
            <a:ext cx="1038860" cy="0"/>
          </a:xfrm>
          <a:custGeom>
            <a:avLst/>
            <a:gdLst/>
            <a:ahLst/>
            <a:cxnLst/>
            <a:rect l="l" t="t" r="r" b="b"/>
            <a:pathLst>
              <a:path w="1038859" h="0">
                <a:moveTo>
                  <a:pt x="0" y="0"/>
                </a:moveTo>
                <a:lnTo>
                  <a:pt x="10384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8680" y="233883"/>
            <a:ext cx="591248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56055" marR="5080" indent="-144399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Watch the Expected Rate </a:t>
            </a:r>
            <a:r>
              <a:rPr dirty="0"/>
              <a:t>of </a:t>
            </a:r>
            <a:r>
              <a:rPr dirty="0" spc="-5"/>
              <a:t>Return on  Pension Plan</a:t>
            </a:r>
            <a:r>
              <a:rPr dirty="0"/>
              <a:t> </a:t>
            </a:r>
            <a:r>
              <a:rPr dirty="0" spc="-5"/>
              <a:t>Assets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0668" y="1509725"/>
            <a:ext cx="7056120" cy="36899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Times New Roman"/>
                <a:cs typeface="Times New Roman"/>
              </a:rPr>
              <a:t>In the 1980s, </a:t>
            </a:r>
            <a:r>
              <a:rPr dirty="0" sz="2000" spc="-5">
                <a:latin typeface="Times New Roman"/>
                <a:cs typeface="Times New Roman"/>
              </a:rPr>
              <a:t>firms </a:t>
            </a:r>
            <a:r>
              <a:rPr dirty="0" sz="2000">
                <a:latin typeface="Times New Roman"/>
                <a:cs typeface="Times New Roman"/>
              </a:rPr>
              <a:t>were using expected rates of return of about</a:t>
            </a:r>
            <a:r>
              <a:rPr dirty="0" sz="2000" spc="-215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7%.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Times New Roman"/>
                <a:cs typeface="Times New Roman"/>
              </a:rPr>
              <a:t>In the </a:t>
            </a:r>
            <a:r>
              <a:rPr dirty="0" sz="2000" spc="5">
                <a:latin typeface="Times New Roman"/>
                <a:cs typeface="Times New Roman"/>
              </a:rPr>
              <a:t>1990s, </a:t>
            </a:r>
            <a:r>
              <a:rPr dirty="0" sz="2000" spc="-5">
                <a:latin typeface="Times New Roman"/>
                <a:cs typeface="Times New Roman"/>
              </a:rPr>
              <a:t>firms </a:t>
            </a:r>
            <a:r>
              <a:rPr dirty="0" sz="2000">
                <a:latin typeface="Times New Roman"/>
                <a:cs typeface="Times New Roman"/>
              </a:rPr>
              <a:t>were using expected rates of returns of</a:t>
            </a:r>
            <a:r>
              <a:rPr dirty="0" sz="2000" spc="-19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10-10½%.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Times New Roman"/>
                <a:cs typeface="Times New Roman"/>
              </a:rPr>
              <a:t>Applying a high rate of return to bubble asset prices </a:t>
            </a:r>
            <a:r>
              <a:rPr dirty="0" sz="2000" spc="5">
                <a:latin typeface="Times New Roman"/>
                <a:cs typeface="Times New Roman"/>
              </a:rPr>
              <a:t>produces</a:t>
            </a:r>
            <a:r>
              <a:rPr dirty="0" sz="2000" spc="-250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bubble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Times New Roman"/>
                <a:cs typeface="Times New Roman"/>
              </a:rPr>
              <a:t>earnings.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Times New Roman"/>
                <a:cs typeface="Times New Roman"/>
              </a:rPr>
              <a:t>Pricing on the basis of </a:t>
            </a:r>
            <a:r>
              <a:rPr dirty="0" sz="2000" spc="5">
                <a:latin typeface="Times New Roman"/>
                <a:cs typeface="Times New Roman"/>
              </a:rPr>
              <a:t>bubble </a:t>
            </a:r>
            <a:r>
              <a:rPr dirty="0" sz="2000">
                <a:latin typeface="Times New Roman"/>
                <a:cs typeface="Times New Roman"/>
              </a:rPr>
              <a:t>prices perpetuates the</a:t>
            </a:r>
            <a:r>
              <a:rPr dirty="0" sz="2000" spc="-220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bubble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algn="ctr" marL="400685">
              <a:lnSpc>
                <a:spcPct val="100000"/>
              </a:lnSpc>
            </a:pPr>
            <a:r>
              <a:rPr dirty="0" sz="2000">
                <a:latin typeface="Times New Roman"/>
                <a:cs typeface="Times New Roman"/>
              </a:rPr>
              <a:t>The Pension </a:t>
            </a:r>
            <a:r>
              <a:rPr dirty="0" sz="2000" spc="-5">
                <a:latin typeface="Times New Roman"/>
                <a:cs typeface="Times New Roman"/>
              </a:rPr>
              <a:t>Pyramid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Scheme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Times New Roman"/>
              <a:cs typeface="Times New Roman"/>
            </a:endParaRPr>
          </a:p>
          <a:p>
            <a:pPr algn="ctr" marL="123825">
              <a:lnSpc>
                <a:spcPct val="100000"/>
              </a:lnSpc>
              <a:spcBef>
                <a:spcPts val="5"/>
              </a:spcBef>
            </a:pPr>
            <a:r>
              <a:rPr dirty="0" sz="1800" spc="-5" b="1">
                <a:latin typeface="Times New Roman"/>
                <a:cs typeface="Times New Roman"/>
              </a:rPr>
              <a:t>(</a:t>
            </a:r>
            <a:r>
              <a:rPr dirty="0" sz="1800" spc="-5">
                <a:latin typeface="Times New Roman"/>
                <a:cs typeface="Times New Roman"/>
              </a:rPr>
              <a:t>Firms </a:t>
            </a:r>
            <a:r>
              <a:rPr dirty="0" sz="1800">
                <a:latin typeface="Times New Roman"/>
                <a:cs typeface="Times New Roman"/>
              </a:rPr>
              <a:t>are now using </a:t>
            </a:r>
            <a:r>
              <a:rPr dirty="0" sz="1800" spc="-5">
                <a:latin typeface="Times New Roman"/>
                <a:cs typeface="Times New Roman"/>
              </a:rPr>
              <a:t>more modest </a:t>
            </a:r>
            <a:r>
              <a:rPr dirty="0" sz="1800">
                <a:latin typeface="Times New Roman"/>
                <a:cs typeface="Times New Roman"/>
              </a:rPr>
              <a:t>rate: 7½ -</a:t>
            </a:r>
            <a:r>
              <a:rPr dirty="0" sz="1800" spc="2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8½%)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1111" y="333502"/>
            <a:ext cx="622808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Watch </a:t>
            </a:r>
            <a:r>
              <a:rPr dirty="0"/>
              <a:t>for </a:t>
            </a:r>
            <a:r>
              <a:rPr dirty="0" spc="-5"/>
              <a:t>Gains on Pension Fund</a:t>
            </a:r>
            <a:r>
              <a:rPr dirty="0" spc="25"/>
              <a:t> </a:t>
            </a:r>
            <a:r>
              <a:rPr dirty="0" spc="-5"/>
              <a:t>Assets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2904" y="1324483"/>
            <a:ext cx="8101330" cy="331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001F5F"/>
              </a:buClr>
              <a:buSzPct val="83333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800" spc="-5">
                <a:latin typeface="Times New Roman"/>
                <a:cs typeface="Times New Roman"/>
              </a:rPr>
              <a:t>General </a:t>
            </a:r>
            <a:r>
              <a:rPr dirty="0" sz="1800" spc="-10">
                <a:latin typeface="Times New Roman"/>
                <a:cs typeface="Times New Roman"/>
              </a:rPr>
              <a:t>Electric’s </a:t>
            </a:r>
            <a:r>
              <a:rPr dirty="0" sz="1800">
                <a:latin typeface="Times New Roman"/>
                <a:cs typeface="Times New Roman"/>
              </a:rPr>
              <a:t>expected return on plan assets </a:t>
            </a:r>
            <a:r>
              <a:rPr dirty="0" sz="1800" spc="-5">
                <a:latin typeface="Times New Roman"/>
                <a:cs typeface="Times New Roman"/>
              </a:rPr>
              <a:t>was </a:t>
            </a:r>
            <a:r>
              <a:rPr dirty="0" sz="1800">
                <a:latin typeface="Times New Roman"/>
                <a:cs typeface="Times New Roman"/>
              </a:rPr>
              <a:t>$4,327 million in 2001</a:t>
            </a:r>
            <a:r>
              <a:rPr dirty="0" sz="1800" spc="-10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(22.0%  of earnings before tax) against a </a:t>
            </a:r>
            <a:r>
              <a:rPr dirty="0" sz="1800" spc="-5">
                <a:latin typeface="Times New Roman"/>
                <a:cs typeface="Times New Roman"/>
              </a:rPr>
              <a:t>service </a:t>
            </a:r>
            <a:r>
              <a:rPr dirty="0" sz="1800">
                <a:latin typeface="Times New Roman"/>
                <a:cs typeface="Times New Roman"/>
              </a:rPr>
              <a:t>cost of $884 million. </a:t>
            </a:r>
            <a:r>
              <a:rPr dirty="0" sz="1800" spc="-5">
                <a:latin typeface="Times New Roman"/>
                <a:cs typeface="Times New Roman"/>
              </a:rPr>
              <a:t>Its </a:t>
            </a:r>
            <a:r>
              <a:rPr dirty="0" sz="1800">
                <a:latin typeface="Times New Roman"/>
                <a:cs typeface="Times New Roman"/>
              </a:rPr>
              <a:t>net pension  expense </a:t>
            </a:r>
            <a:r>
              <a:rPr dirty="0" sz="1800" spc="-5">
                <a:latin typeface="Times New Roman"/>
                <a:cs typeface="Times New Roman"/>
              </a:rPr>
              <a:t>was </a:t>
            </a:r>
            <a:r>
              <a:rPr dirty="0" sz="1800">
                <a:latin typeface="Times New Roman"/>
                <a:cs typeface="Times New Roman"/>
              </a:rPr>
              <a:t>a gain of </a:t>
            </a:r>
            <a:r>
              <a:rPr dirty="0" sz="1800" spc="-5">
                <a:latin typeface="Times New Roman"/>
                <a:cs typeface="Times New Roman"/>
              </a:rPr>
              <a:t>$2,095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million.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1F5F"/>
              </a:buClr>
              <a:buSzPct val="83333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800">
                <a:latin typeface="Times New Roman"/>
                <a:cs typeface="Times New Roman"/>
              </a:rPr>
              <a:t>IBM reported an expected return on plan assets of $6,264 </a:t>
            </a:r>
            <a:r>
              <a:rPr dirty="0" sz="1800" spc="-5">
                <a:latin typeface="Times New Roman"/>
                <a:cs typeface="Times New Roman"/>
              </a:rPr>
              <a:t>million </a:t>
            </a:r>
            <a:r>
              <a:rPr dirty="0" sz="1800">
                <a:latin typeface="Times New Roman"/>
                <a:cs typeface="Times New Roman"/>
              </a:rPr>
              <a:t>in 2001 (56.0%</a:t>
            </a:r>
            <a:r>
              <a:rPr dirty="0" sz="1800" spc="-1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Times New Roman"/>
                <a:cs typeface="Times New Roman"/>
              </a:rPr>
              <a:t>operating </a:t>
            </a:r>
            <a:r>
              <a:rPr dirty="0" sz="1800" spc="-5">
                <a:latin typeface="Times New Roman"/>
                <a:cs typeface="Times New Roman"/>
              </a:rPr>
              <a:t>income </a:t>
            </a:r>
            <a:r>
              <a:rPr dirty="0" sz="1800">
                <a:latin typeface="Times New Roman"/>
                <a:cs typeface="Times New Roman"/>
              </a:rPr>
              <a:t>before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tax).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374650" indent="342900">
              <a:lnSpc>
                <a:spcPct val="100000"/>
              </a:lnSpc>
            </a:pPr>
            <a:r>
              <a:rPr dirty="0" sz="1800" spc="-5" b="1" i="1">
                <a:latin typeface="Times New Roman"/>
                <a:cs typeface="Times New Roman"/>
              </a:rPr>
              <a:t>Earnings on pension </a:t>
            </a:r>
            <a:r>
              <a:rPr dirty="0" sz="1800" b="1" i="1">
                <a:latin typeface="Times New Roman"/>
                <a:cs typeface="Times New Roman"/>
              </a:rPr>
              <a:t>plan </a:t>
            </a:r>
            <a:r>
              <a:rPr dirty="0" sz="1800" spc="-5" b="1" i="1">
                <a:latin typeface="Times New Roman"/>
                <a:cs typeface="Times New Roman"/>
              </a:rPr>
              <a:t>assets are earnings </a:t>
            </a:r>
            <a:r>
              <a:rPr dirty="0" sz="1800" b="1" i="1">
                <a:latin typeface="Times New Roman"/>
                <a:cs typeface="Times New Roman"/>
              </a:rPr>
              <a:t>from </a:t>
            </a:r>
            <a:r>
              <a:rPr dirty="0" sz="1800" spc="-5" b="1" i="1">
                <a:latin typeface="Times New Roman"/>
                <a:cs typeface="Times New Roman"/>
              </a:rPr>
              <a:t>the </a:t>
            </a:r>
            <a:r>
              <a:rPr dirty="0" sz="1800" b="1" i="1">
                <a:latin typeface="Times New Roman"/>
                <a:cs typeface="Times New Roman"/>
              </a:rPr>
              <a:t>operation of </a:t>
            </a:r>
            <a:r>
              <a:rPr dirty="0" sz="1800" spc="-5" b="1" i="1">
                <a:latin typeface="Times New Roman"/>
                <a:cs typeface="Times New Roman"/>
              </a:rPr>
              <a:t>running </a:t>
            </a:r>
            <a:r>
              <a:rPr dirty="0" sz="1800" b="1" i="1">
                <a:latin typeface="Times New Roman"/>
                <a:cs typeface="Times New Roman"/>
              </a:rPr>
              <a:t>a  </a:t>
            </a:r>
            <a:r>
              <a:rPr dirty="0" sz="1800" spc="-5" b="1" i="1">
                <a:latin typeface="Times New Roman"/>
                <a:cs typeface="Times New Roman"/>
              </a:rPr>
              <a:t>pension fund, not earnings </a:t>
            </a:r>
            <a:r>
              <a:rPr dirty="0" sz="1800" b="1" i="1">
                <a:latin typeface="Times New Roman"/>
                <a:cs typeface="Times New Roman"/>
              </a:rPr>
              <a:t>from </a:t>
            </a:r>
            <a:r>
              <a:rPr dirty="0" sz="1800" spc="-5" b="1" i="1">
                <a:latin typeface="Times New Roman"/>
                <a:cs typeface="Times New Roman"/>
              </a:rPr>
              <a:t>products </a:t>
            </a:r>
            <a:r>
              <a:rPr dirty="0" sz="1800" b="1" i="1">
                <a:latin typeface="Times New Roman"/>
                <a:cs typeface="Times New Roman"/>
              </a:rPr>
              <a:t>and</a:t>
            </a:r>
            <a:r>
              <a:rPr dirty="0" sz="1800" spc="5" b="1" i="1">
                <a:latin typeface="Times New Roman"/>
                <a:cs typeface="Times New Roman"/>
              </a:rPr>
              <a:t> </a:t>
            </a:r>
            <a:r>
              <a:rPr dirty="0" sz="1800" b="1" i="1">
                <a:latin typeface="Times New Roman"/>
                <a:cs typeface="Times New Roman"/>
              </a:rPr>
              <a:t>services.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dirty="0" sz="1800" b="1" i="1">
                <a:latin typeface="Times New Roman"/>
                <a:cs typeface="Times New Roman"/>
              </a:rPr>
              <a:t>In all </a:t>
            </a:r>
            <a:r>
              <a:rPr dirty="0" sz="1800" spc="-5" b="1" i="1">
                <a:latin typeface="Times New Roman"/>
                <a:cs typeface="Times New Roman"/>
              </a:rPr>
              <a:t>cases, </a:t>
            </a:r>
            <a:r>
              <a:rPr dirty="0" sz="1800" b="1" i="1">
                <a:latin typeface="Times New Roman"/>
                <a:cs typeface="Times New Roman"/>
              </a:rPr>
              <a:t>list the expected </a:t>
            </a:r>
            <a:r>
              <a:rPr dirty="0" sz="1800" spc="-5" b="1" i="1">
                <a:latin typeface="Times New Roman"/>
                <a:cs typeface="Times New Roman"/>
              </a:rPr>
              <a:t>return </a:t>
            </a:r>
            <a:r>
              <a:rPr dirty="0" sz="1800" b="1" i="1">
                <a:latin typeface="Times New Roman"/>
                <a:cs typeface="Times New Roman"/>
              </a:rPr>
              <a:t>on plan </a:t>
            </a:r>
            <a:r>
              <a:rPr dirty="0" sz="1800" spc="-5" b="1" i="1">
                <a:latin typeface="Times New Roman"/>
                <a:cs typeface="Times New Roman"/>
              </a:rPr>
              <a:t>assets </a:t>
            </a:r>
            <a:r>
              <a:rPr dirty="0" sz="1800" b="1" i="1">
                <a:latin typeface="Times New Roman"/>
                <a:cs typeface="Times New Roman"/>
              </a:rPr>
              <a:t>as a separate component</a:t>
            </a:r>
            <a:r>
              <a:rPr dirty="0" sz="1800" spc="-35" b="1" i="1">
                <a:latin typeface="Times New Roman"/>
                <a:cs typeface="Times New Roman"/>
              </a:rPr>
              <a:t> </a:t>
            </a:r>
            <a:r>
              <a:rPr dirty="0" sz="1800" b="1" i="1">
                <a:latin typeface="Times New Roman"/>
                <a:cs typeface="Times New Roman"/>
              </a:rPr>
              <a:t>of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 i="1">
                <a:latin typeface="Times New Roman"/>
                <a:cs typeface="Times New Roman"/>
              </a:rPr>
              <a:t>core </a:t>
            </a:r>
            <a:r>
              <a:rPr dirty="0" sz="1800" b="1" i="1">
                <a:latin typeface="Times New Roman"/>
                <a:cs typeface="Times New Roman"/>
              </a:rPr>
              <a:t>income </a:t>
            </a:r>
            <a:r>
              <a:rPr dirty="0" sz="1800" spc="-10" b="1" i="1">
                <a:latin typeface="Times New Roman"/>
                <a:cs typeface="Times New Roman"/>
              </a:rPr>
              <a:t>so </a:t>
            </a:r>
            <a:r>
              <a:rPr dirty="0" sz="1800" b="1" i="1">
                <a:latin typeface="Times New Roman"/>
                <a:cs typeface="Times New Roman"/>
              </a:rPr>
              <a:t>profit </a:t>
            </a:r>
            <a:r>
              <a:rPr dirty="0" sz="1800" spc="-5" b="1" i="1">
                <a:latin typeface="Times New Roman"/>
                <a:cs typeface="Times New Roman"/>
              </a:rPr>
              <a:t>margins can </a:t>
            </a:r>
            <a:r>
              <a:rPr dirty="0" sz="1800" b="1" i="1">
                <a:latin typeface="Times New Roman"/>
                <a:cs typeface="Times New Roman"/>
              </a:rPr>
              <a:t>be identified </a:t>
            </a:r>
            <a:r>
              <a:rPr dirty="0" sz="1800" spc="-5" b="1" i="1">
                <a:latin typeface="Times New Roman"/>
                <a:cs typeface="Times New Roman"/>
              </a:rPr>
              <a:t>without this</a:t>
            </a:r>
            <a:r>
              <a:rPr dirty="0" sz="1800" b="1" i="1">
                <a:latin typeface="Times New Roman"/>
                <a:cs typeface="Times New Roman"/>
              </a:rPr>
              <a:t> component.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1929" y="225298"/>
            <a:ext cx="117094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Out</a:t>
            </a:r>
            <a:r>
              <a:rPr dirty="0"/>
              <a:t>l</a:t>
            </a:r>
            <a:r>
              <a:rPr dirty="0" spc="-5"/>
              <a:t>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4326" y="1131188"/>
            <a:ext cx="7183755" cy="30892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95"/>
              </a:spcBef>
              <a:buClr>
                <a:srgbClr val="001F5F"/>
              </a:buClr>
              <a:buFont typeface="Wingdings"/>
              <a:buChar char=""/>
              <a:tabLst>
                <a:tab pos="285750" algn="l"/>
              </a:tabLst>
            </a:pPr>
            <a:r>
              <a:rPr dirty="0" sz="2200" spc="-5" b="1">
                <a:latin typeface="Times New Roman"/>
                <a:cs typeface="Times New Roman"/>
              </a:rPr>
              <a:t>What a </a:t>
            </a:r>
            <a:r>
              <a:rPr dirty="0" sz="2200" spc="-10" b="1">
                <a:latin typeface="Times New Roman"/>
                <a:cs typeface="Times New Roman"/>
              </a:rPr>
              <a:t>growth </a:t>
            </a:r>
            <a:r>
              <a:rPr dirty="0" sz="2200" spc="-5" b="1">
                <a:latin typeface="Times New Roman"/>
                <a:cs typeface="Times New Roman"/>
              </a:rPr>
              <a:t>firm</a:t>
            </a:r>
            <a:r>
              <a:rPr dirty="0" sz="2200" spc="40" b="1">
                <a:latin typeface="Times New Roman"/>
                <a:cs typeface="Times New Roman"/>
              </a:rPr>
              <a:t> </a:t>
            </a:r>
            <a:r>
              <a:rPr dirty="0" sz="2200" spc="-5" b="1">
                <a:latin typeface="Times New Roman"/>
                <a:cs typeface="Times New Roman"/>
              </a:rPr>
              <a:t>is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Wingdings"/>
              <a:buChar char=""/>
            </a:pPr>
            <a:endParaRPr sz="2350">
              <a:latin typeface="Times New Roman"/>
              <a:cs typeface="Times New Roman"/>
            </a:endParaRPr>
          </a:p>
          <a:p>
            <a:pPr marL="285115" indent="-273050">
              <a:lnSpc>
                <a:spcPct val="100000"/>
              </a:lnSpc>
              <a:buClr>
                <a:srgbClr val="001F5F"/>
              </a:buClr>
              <a:buFont typeface="Wingdings"/>
              <a:buChar char=""/>
              <a:tabLst>
                <a:tab pos="285750" algn="l"/>
              </a:tabLst>
            </a:pPr>
            <a:r>
              <a:rPr dirty="0" sz="2200" spc="-5" b="1">
                <a:latin typeface="Times New Roman"/>
                <a:cs typeface="Times New Roman"/>
              </a:rPr>
              <a:t>Cutting to the </a:t>
            </a:r>
            <a:r>
              <a:rPr dirty="0" sz="2200" spc="-15" b="1">
                <a:latin typeface="Times New Roman"/>
                <a:cs typeface="Times New Roman"/>
              </a:rPr>
              <a:t>Core: </a:t>
            </a:r>
            <a:r>
              <a:rPr dirty="0" sz="2200" spc="-5" b="1">
                <a:latin typeface="Times New Roman"/>
                <a:cs typeface="Times New Roman"/>
              </a:rPr>
              <a:t>Sustainable</a:t>
            </a:r>
            <a:r>
              <a:rPr dirty="0" sz="2200" spc="45" b="1">
                <a:latin typeface="Times New Roman"/>
                <a:cs typeface="Times New Roman"/>
              </a:rPr>
              <a:t> </a:t>
            </a:r>
            <a:r>
              <a:rPr dirty="0" sz="2200" spc="-5" b="1">
                <a:latin typeface="Times New Roman"/>
                <a:cs typeface="Times New Roman"/>
              </a:rPr>
              <a:t>Earnings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Wingdings"/>
              <a:buChar char=""/>
            </a:pPr>
            <a:endParaRPr sz="2350">
              <a:latin typeface="Times New Roman"/>
              <a:cs typeface="Times New Roman"/>
            </a:endParaRPr>
          </a:p>
          <a:p>
            <a:pPr marL="285115" indent="-273050">
              <a:lnSpc>
                <a:spcPct val="100000"/>
              </a:lnSpc>
              <a:buClr>
                <a:srgbClr val="001F5F"/>
              </a:buClr>
              <a:buFont typeface="Wingdings"/>
              <a:buChar char=""/>
              <a:tabLst>
                <a:tab pos="285750" algn="l"/>
              </a:tabLst>
            </a:pPr>
            <a:r>
              <a:rPr dirty="0" sz="2200" spc="-5" b="1">
                <a:latin typeface="Times New Roman"/>
                <a:cs typeface="Times New Roman"/>
              </a:rPr>
              <a:t>Analysis of Changes in</a:t>
            </a:r>
            <a:r>
              <a:rPr dirty="0" sz="2200" spc="-15" b="1">
                <a:latin typeface="Times New Roman"/>
                <a:cs typeface="Times New Roman"/>
              </a:rPr>
              <a:t> </a:t>
            </a:r>
            <a:r>
              <a:rPr dirty="0" sz="2200" spc="-5" b="1">
                <a:latin typeface="Times New Roman"/>
                <a:cs typeface="Times New Roman"/>
              </a:rPr>
              <a:t>ROCE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1F5F"/>
              </a:buClr>
              <a:buFont typeface="Wingdings"/>
              <a:buChar char=""/>
            </a:pPr>
            <a:endParaRPr sz="2350">
              <a:latin typeface="Times New Roman"/>
              <a:cs typeface="Times New Roman"/>
            </a:endParaRPr>
          </a:p>
          <a:p>
            <a:pPr marL="285115" indent="-273050">
              <a:lnSpc>
                <a:spcPct val="100000"/>
              </a:lnSpc>
              <a:buClr>
                <a:srgbClr val="001F5F"/>
              </a:buClr>
              <a:buFont typeface="Wingdings"/>
              <a:buChar char=""/>
              <a:tabLst>
                <a:tab pos="285750" algn="l"/>
              </a:tabLst>
            </a:pPr>
            <a:r>
              <a:rPr dirty="0" sz="2200" spc="-5" b="1">
                <a:latin typeface="Times New Roman"/>
                <a:cs typeface="Times New Roman"/>
              </a:rPr>
              <a:t>Analysis of </a:t>
            </a:r>
            <a:r>
              <a:rPr dirty="0" sz="2200" spc="-10" b="1">
                <a:latin typeface="Times New Roman"/>
                <a:cs typeface="Times New Roman"/>
              </a:rPr>
              <a:t>Growth </a:t>
            </a:r>
            <a:r>
              <a:rPr dirty="0" sz="2200" spc="-5" b="1">
                <a:latin typeface="Times New Roman"/>
                <a:cs typeface="Times New Roman"/>
              </a:rPr>
              <a:t>in </a:t>
            </a:r>
            <a:r>
              <a:rPr dirty="0" sz="2200" spc="-10" b="1">
                <a:latin typeface="Times New Roman"/>
                <a:cs typeface="Times New Roman"/>
              </a:rPr>
              <a:t>Shareholders’</a:t>
            </a:r>
            <a:r>
              <a:rPr dirty="0" sz="2200" spc="-145" b="1">
                <a:latin typeface="Times New Roman"/>
                <a:cs typeface="Times New Roman"/>
              </a:rPr>
              <a:t> </a:t>
            </a:r>
            <a:r>
              <a:rPr dirty="0" sz="2200" spc="-5" b="1">
                <a:latin typeface="Times New Roman"/>
                <a:cs typeface="Times New Roman"/>
              </a:rPr>
              <a:t>Equity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1F5F"/>
              </a:buClr>
              <a:buFont typeface="Wingdings"/>
              <a:buChar char=""/>
            </a:pPr>
            <a:endParaRPr sz="2400">
              <a:latin typeface="Times New Roman"/>
              <a:cs typeface="Times New Roman"/>
            </a:endParaRPr>
          </a:p>
          <a:p>
            <a:pPr marL="285115" indent="-273050"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Wingdings"/>
              <a:buChar char=""/>
              <a:tabLst>
                <a:tab pos="285750" algn="l"/>
              </a:tabLst>
            </a:pPr>
            <a:r>
              <a:rPr dirty="0" sz="2200" spc="-5" b="1">
                <a:latin typeface="Times New Roman"/>
                <a:cs typeface="Times New Roman"/>
              </a:rPr>
              <a:t>Using </a:t>
            </a:r>
            <a:r>
              <a:rPr dirty="0" sz="2200" spc="-10" b="1">
                <a:latin typeface="Times New Roman"/>
                <a:cs typeface="Times New Roman"/>
              </a:rPr>
              <a:t>Growth </a:t>
            </a:r>
            <a:r>
              <a:rPr dirty="0" sz="2200" spc="-5" b="1">
                <a:latin typeface="Times New Roman"/>
                <a:cs typeface="Times New Roman"/>
              </a:rPr>
              <a:t>Analysis to Understand P/B and P/E</a:t>
            </a:r>
            <a:r>
              <a:rPr dirty="0" sz="2200" spc="-40" b="1">
                <a:latin typeface="Times New Roman"/>
                <a:cs typeface="Times New Roman"/>
              </a:rPr>
              <a:t> </a:t>
            </a:r>
            <a:r>
              <a:rPr dirty="0" sz="2200" spc="-5" b="1">
                <a:latin typeface="Times New Roman"/>
                <a:cs typeface="Times New Roman"/>
              </a:rPr>
              <a:t>Ratios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9497" y="447802"/>
            <a:ext cx="657098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Watch Gains and Losses on Sales of</a:t>
            </a:r>
            <a:r>
              <a:rPr dirty="0" spc="25"/>
              <a:t> </a:t>
            </a:r>
            <a:r>
              <a:rPr dirty="0" spc="-5"/>
              <a:t>Shares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33219" y="1128419"/>
            <a:ext cx="6024880" cy="52292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50" spc="114">
                <a:latin typeface="Times New Roman"/>
                <a:cs typeface="Times New Roman"/>
              </a:rPr>
              <a:t>Intel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Times New Roman"/>
              <a:cs typeface="Times New Roman"/>
            </a:endParaRPr>
          </a:p>
          <a:p>
            <a:pPr algn="just" marL="12700" marR="6350" indent="278765">
              <a:lnSpc>
                <a:spcPts val="1710"/>
              </a:lnSpc>
            </a:pPr>
            <a:r>
              <a:rPr dirty="0" sz="1450" spc="130">
                <a:latin typeface="Times New Roman"/>
                <a:cs typeface="Times New Roman"/>
              </a:rPr>
              <a:t>In </a:t>
            </a:r>
            <a:r>
              <a:rPr dirty="0" sz="1450" spc="100">
                <a:latin typeface="Times New Roman"/>
                <a:cs typeface="Times New Roman"/>
              </a:rPr>
              <a:t>its </a:t>
            </a:r>
            <a:r>
              <a:rPr dirty="0" sz="1450" spc="125">
                <a:latin typeface="Times New Roman"/>
                <a:cs typeface="Times New Roman"/>
              </a:rPr>
              <a:t>report for </a:t>
            </a:r>
            <a:r>
              <a:rPr dirty="0" sz="1450" spc="100">
                <a:latin typeface="Times New Roman"/>
                <a:cs typeface="Times New Roman"/>
              </a:rPr>
              <a:t>its </a:t>
            </a:r>
            <a:r>
              <a:rPr dirty="0" sz="1450" spc="120">
                <a:latin typeface="Times New Roman"/>
                <a:cs typeface="Times New Roman"/>
              </a:rPr>
              <a:t>third </a:t>
            </a:r>
            <a:r>
              <a:rPr dirty="0" sz="1450" spc="130">
                <a:latin typeface="Times New Roman"/>
                <a:cs typeface="Times New Roman"/>
              </a:rPr>
              <a:t>quarter </a:t>
            </a:r>
            <a:r>
              <a:rPr dirty="0" sz="1450" spc="125">
                <a:latin typeface="Times New Roman"/>
                <a:cs typeface="Times New Roman"/>
              </a:rPr>
              <a:t>for </a:t>
            </a:r>
            <a:r>
              <a:rPr dirty="0" sz="1450" spc="145">
                <a:latin typeface="Times New Roman"/>
                <a:cs typeface="Times New Roman"/>
              </a:rPr>
              <a:t>1999, </a:t>
            </a:r>
            <a:r>
              <a:rPr dirty="0" sz="1450" spc="114">
                <a:latin typeface="Times New Roman"/>
                <a:cs typeface="Times New Roman"/>
              </a:rPr>
              <a:t>Intel </a:t>
            </a:r>
            <a:r>
              <a:rPr dirty="0" sz="1450" spc="130">
                <a:latin typeface="Times New Roman"/>
                <a:cs typeface="Times New Roman"/>
              </a:rPr>
              <a:t>reported net  </a:t>
            </a:r>
            <a:r>
              <a:rPr dirty="0" sz="1450" spc="150">
                <a:latin typeface="Times New Roman"/>
                <a:cs typeface="Times New Roman"/>
              </a:rPr>
              <a:t>income </a:t>
            </a:r>
            <a:r>
              <a:rPr dirty="0" sz="1450" spc="135">
                <a:latin typeface="Times New Roman"/>
                <a:cs typeface="Times New Roman"/>
              </a:rPr>
              <a:t>of </a:t>
            </a:r>
            <a:r>
              <a:rPr dirty="0" sz="1450" spc="145">
                <a:latin typeface="Times New Roman"/>
                <a:cs typeface="Times New Roman"/>
              </a:rPr>
              <a:t>$1,458 </a:t>
            </a:r>
            <a:r>
              <a:rPr dirty="0" sz="1450" spc="120">
                <a:latin typeface="Times New Roman"/>
                <a:cs typeface="Times New Roman"/>
              </a:rPr>
              <a:t>million, </a:t>
            </a:r>
            <a:r>
              <a:rPr dirty="0" sz="1450" spc="140">
                <a:latin typeface="Times New Roman"/>
                <a:cs typeface="Times New Roman"/>
              </a:rPr>
              <a:t>with </a:t>
            </a:r>
            <a:r>
              <a:rPr dirty="0" sz="1450" spc="160">
                <a:latin typeface="Times New Roman"/>
                <a:cs typeface="Times New Roman"/>
              </a:rPr>
              <a:t>no </a:t>
            </a:r>
            <a:r>
              <a:rPr dirty="0" sz="1450" spc="125">
                <a:latin typeface="Times New Roman"/>
                <a:cs typeface="Times New Roman"/>
              </a:rPr>
              <a:t>indication </a:t>
            </a:r>
            <a:r>
              <a:rPr dirty="0" sz="1450" spc="135">
                <a:latin typeface="Times New Roman"/>
                <a:cs typeface="Times New Roman"/>
              </a:rPr>
              <a:t>of </a:t>
            </a:r>
            <a:r>
              <a:rPr dirty="0" sz="1450" spc="145">
                <a:latin typeface="Times New Roman"/>
                <a:cs typeface="Times New Roman"/>
              </a:rPr>
              <a:t>unusual </a:t>
            </a:r>
            <a:r>
              <a:rPr dirty="0" sz="1450" spc="120">
                <a:latin typeface="Times New Roman"/>
                <a:cs typeface="Times New Roman"/>
              </a:rPr>
              <a:t>items. </a:t>
            </a:r>
            <a:r>
              <a:rPr dirty="0" sz="1450" spc="105">
                <a:latin typeface="Times New Roman"/>
                <a:cs typeface="Times New Roman"/>
              </a:rPr>
              <a:t>Its  </a:t>
            </a:r>
            <a:r>
              <a:rPr dirty="0" sz="1450" spc="140">
                <a:latin typeface="Times New Roman"/>
                <a:cs typeface="Times New Roman"/>
              </a:rPr>
              <a:t>cash </a:t>
            </a:r>
            <a:r>
              <a:rPr dirty="0" sz="1450" spc="145">
                <a:latin typeface="Times New Roman"/>
                <a:cs typeface="Times New Roman"/>
              </a:rPr>
              <a:t>flow </a:t>
            </a:r>
            <a:r>
              <a:rPr dirty="0" sz="1450" spc="125">
                <a:latin typeface="Times New Roman"/>
                <a:cs typeface="Times New Roman"/>
              </a:rPr>
              <a:t>statement, </a:t>
            </a:r>
            <a:r>
              <a:rPr dirty="0" sz="1450" spc="135">
                <a:latin typeface="Times New Roman"/>
                <a:cs typeface="Times New Roman"/>
              </a:rPr>
              <a:t>however, </a:t>
            </a:r>
            <a:r>
              <a:rPr dirty="0" sz="1450" spc="130">
                <a:latin typeface="Times New Roman"/>
                <a:cs typeface="Times New Roman"/>
              </a:rPr>
              <a:t>reported </a:t>
            </a:r>
            <a:r>
              <a:rPr dirty="0" sz="1450" spc="160">
                <a:latin typeface="Times New Roman"/>
                <a:cs typeface="Times New Roman"/>
              </a:rPr>
              <a:t>$556 </a:t>
            </a:r>
            <a:r>
              <a:rPr dirty="0" sz="1450" spc="125">
                <a:latin typeface="Times New Roman"/>
                <a:cs typeface="Times New Roman"/>
              </a:rPr>
              <a:t>million </a:t>
            </a:r>
            <a:r>
              <a:rPr dirty="0" sz="1450" spc="120">
                <a:latin typeface="Times New Roman"/>
                <a:cs typeface="Times New Roman"/>
              </a:rPr>
              <a:t>in </a:t>
            </a:r>
            <a:r>
              <a:rPr dirty="0" sz="1450" spc="135">
                <a:latin typeface="Times New Roman"/>
                <a:cs typeface="Times New Roman"/>
              </a:rPr>
              <a:t>gains </a:t>
            </a:r>
            <a:r>
              <a:rPr dirty="0" sz="1450" spc="160">
                <a:latin typeface="Times New Roman"/>
                <a:cs typeface="Times New Roman"/>
              </a:rPr>
              <a:t>on  </a:t>
            </a:r>
            <a:r>
              <a:rPr dirty="0" sz="1450" spc="120">
                <a:latin typeface="Times New Roman"/>
                <a:cs typeface="Times New Roman"/>
              </a:rPr>
              <a:t>sales </a:t>
            </a:r>
            <a:r>
              <a:rPr dirty="0" sz="1450" spc="135">
                <a:latin typeface="Times New Roman"/>
                <a:cs typeface="Times New Roman"/>
              </a:rPr>
              <a:t>of </a:t>
            </a:r>
            <a:r>
              <a:rPr dirty="0" sz="1450" spc="130">
                <a:latin typeface="Times New Roman"/>
                <a:cs typeface="Times New Roman"/>
              </a:rPr>
              <a:t>investments, </a:t>
            </a:r>
            <a:r>
              <a:rPr dirty="0" sz="1450" spc="140">
                <a:latin typeface="Times New Roman"/>
                <a:cs typeface="Times New Roman"/>
              </a:rPr>
              <a:t>along with a </a:t>
            </a:r>
            <a:r>
              <a:rPr dirty="0" sz="1450" spc="160">
                <a:latin typeface="Times New Roman"/>
                <a:cs typeface="Times New Roman"/>
              </a:rPr>
              <a:t>$161 </a:t>
            </a:r>
            <a:r>
              <a:rPr dirty="0" sz="1450" spc="125">
                <a:latin typeface="Times New Roman"/>
                <a:cs typeface="Times New Roman"/>
              </a:rPr>
              <a:t>million loss </a:t>
            </a:r>
            <a:r>
              <a:rPr dirty="0" sz="1450" spc="160">
                <a:latin typeface="Times New Roman"/>
                <a:cs typeface="Times New Roman"/>
              </a:rPr>
              <a:t>on  </a:t>
            </a:r>
            <a:r>
              <a:rPr dirty="0" sz="1450" spc="125">
                <a:latin typeface="Times New Roman"/>
                <a:cs typeface="Times New Roman"/>
              </a:rPr>
              <a:t>retirements </a:t>
            </a:r>
            <a:r>
              <a:rPr dirty="0" sz="1450" spc="135">
                <a:latin typeface="Times New Roman"/>
                <a:cs typeface="Times New Roman"/>
              </a:rPr>
              <a:t>of </a:t>
            </a:r>
            <a:r>
              <a:rPr dirty="0" sz="1450" spc="120">
                <a:latin typeface="Times New Roman"/>
                <a:cs typeface="Times New Roman"/>
              </a:rPr>
              <a:t>plant, </a:t>
            </a:r>
            <a:r>
              <a:rPr dirty="0" sz="1450" spc="130">
                <a:latin typeface="Times New Roman"/>
                <a:cs typeface="Times New Roman"/>
              </a:rPr>
              <a:t>as </a:t>
            </a:r>
            <a:r>
              <a:rPr dirty="0" sz="1450" spc="150">
                <a:latin typeface="Times New Roman"/>
                <a:cs typeface="Times New Roman"/>
              </a:rPr>
              <a:t>add </a:t>
            </a:r>
            <a:r>
              <a:rPr dirty="0" sz="1450" spc="145">
                <a:latin typeface="Times New Roman"/>
                <a:cs typeface="Times New Roman"/>
              </a:rPr>
              <a:t>backs </a:t>
            </a:r>
            <a:r>
              <a:rPr dirty="0" sz="1450" spc="120">
                <a:latin typeface="Times New Roman"/>
                <a:cs typeface="Times New Roman"/>
              </a:rPr>
              <a:t>to </a:t>
            </a:r>
            <a:r>
              <a:rPr dirty="0" sz="1450" spc="130">
                <a:latin typeface="Times New Roman"/>
                <a:cs typeface="Times New Roman"/>
              </a:rPr>
              <a:t>net </a:t>
            </a:r>
            <a:r>
              <a:rPr dirty="0" sz="1450" spc="150">
                <a:latin typeface="Times New Roman"/>
                <a:cs typeface="Times New Roman"/>
              </a:rPr>
              <a:t>income </a:t>
            </a:r>
            <a:r>
              <a:rPr dirty="0" sz="1450" spc="120">
                <a:latin typeface="Times New Roman"/>
                <a:cs typeface="Times New Roman"/>
              </a:rPr>
              <a:t>to </a:t>
            </a:r>
            <a:r>
              <a:rPr dirty="0" sz="1450" spc="125">
                <a:latin typeface="Times New Roman"/>
                <a:cs typeface="Times New Roman"/>
              </a:rPr>
              <a:t>calculate </a:t>
            </a:r>
            <a:r>
              <a:rPr dirty="0" sz="1450" spc="140">
                <a:latin typeface="Times New Roman"/>
                <a:cs typeface="Times New Roman"/>
              </a:rPr>
              <a:t>cash  </a:t>
            </a:r>
            <a:r>
              <a:rPr dirty="0" sz="1450" spc="155">
                <a:latin typeface="Times New Roman"/>
                <a:cs typeface="Times New Roman"/>
              </a:rPr>
              <a:t>from</a:t>
            </a:r>
            <a:r>
              <a:rPr dirty="0" sz="1450" spc="40">
                <a:latin typeface="Times New Roman"/>
                <a:cs typeface="Times New Roman"/>
              </a:rPr>
              <a:t> </a:t>
            </a:r>
            <a:r>
              <a:rPr dirty="0" sz="1450" spc="125">
                <a:latin typeface="Times New Roman"/>
                <a:cs typeface="Times New Roman"/>
              </a:rPr>
              <a:t>operations.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50" spc="135">
                <a:latin typeface="Times New Roman"/>
                <a:cs typeface="Times New Roman"/>
              </a:rPr>
              <a:t>Delta </a:t>
            </a:r>
            <a:r>
              <a:rPr dirty="0" sz="1450" spc="140">
                <a:latin typeface="Times New Roman"/>
                <a:cs typeface="Times New Roman"/>
              </a:rPr>
              <a:t>Air</a:t>
            </a:r>
            <a:r>
              <a:rPr dirty="0" sz="1450" spc="-90">
                <a:latin typeface="Times New Roman"/>
                <a:cs typeface="Times New Roman"/>
              </a:rPr>
              <a:t> </a:t>
            </a:r>
            <a:r>
              <a:rPr dirty="0" sz="1450" spc="140">
                <a:latin typeface="Times New Roman"/>
                <a:cs typeface="Times New Roman"/>
              </a:rPr>
              <a:t>Lines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algn="just" marL="12700" marR="8255" indent="278765">
              <a:lnSpc>
                <a:spcPct val="98100"/>
              </a:lnSpc>
            </a:pPr>
            <a:r>
              <a:rPr dirty="0" sz="1450" spc="135">
                <a:latin typeface="Times New Roman"/>
                <a:cs typeface="Times New Roman"/>
              </a:rPr>
              <a:t>Delta </a:t>
            </a:r>
            <a:r>
              <a:rPr dirty="0" sz="1450" spc="130">
                <a:latin typeface="Times New Roman"/>
                <a:cs typeface="Times New Roman"/>
              </a:rPr>
              <a:t>reported </a:t>
            </a:r>
            <a:r>
              <a:rPr dirty="0" sz="1450" spc="135">
                <a:latin typeface="Times New Roman"/>
                <a:cs typeface="Times New Roman"/>
              </a:rPr>
              <a:t>operating </a:t>
            </a:r>
            <a:r>
              <a:rPr dirty="0" sz="1450" spc="150">
                <a:latin typeface="Times New Roman"/>
                <a:cs typeface="Times New Roman"/>
              </a:rPr>
              <a:t>income </a:t>
            </a:r>
            <a:r>
              <a:rPr dirty="0" sz="1450" spc="130">
                <a:latin typeface="Times New Roman"/>
                <a:cs typeface="Times New Roman"/>
              </a:rPr>
              <a:t>(before </a:t>
            </a:r>
            <a:r>
              <a:rPr dirty="0" sz="1450" spc="125">
                <a:latin typeface="Times New Roman"/>
                <a:cs typeface="Times New Roman"/>
              </a:rPr>
              <a:t>tax) </a:t>
            </a:r>
            <a:r>
              <a:rPr dirty="0" sz="1450" spc="135">
                <a:latin typeface="Times New Roman"/>
                <a:cs typeface="Times New Roman"/>
              </a:rPr>
              <a:t>of </a:t>
            </a:r>
            <a:r>
              <a:rPr dirty="0" sz="1450" spc="160">
                <a:latin typeface="Times New Roman"/>
                <a:cs typeface="Times New Roman"/>
              </a:rPr>
              <a:t>$350 </a:t>
            </a:r>
            <a:r>
              <a:rPr dirty="0" sz="1450" spc="125">
                <a:latin typeface="Times New Roman"/>
                <a:cs typeface="Times New Roman"/>
              </a:rPr>
              <a:t>million  for </a:t>
            </a:r>
            <a:r>
              <a:rPr dirty="0" sz="1450" spc="100">
                <a:latin typeface="Times New Roman"/>
                <a:cs typeface="Times New Roman"/>
              </a:rPr>
              <a:t>its </a:t>
            </a:r>
            <a:r>
              <a:rPr dirty="0" sz="1450" spc="145">
                <a:latin typeface="Times New Roman"/>
                <a:cs typeface="Times New Roman"/>
              </a:rPr>
              <a:t>September </a:t>
            </a:r>
            <a:r>
              <a:rPr dirty="0" sz="1450" spc="130">
                <a:latin typeface="Times New Roman"/>
                <a:cs typeface="Times New Roman"/>
              </a:rPr>
              <a:t>quarter </a:t>
            </a:r>
            <a:r>
              <a:rPr dirty="0" sz="1450" spc="120">
                <a:latin typeface="Times New Roman"/>
                <a:cs typeface="Times New Roman"/>
              </a:rPr>
              <a:t>in </a:t>
            </a:r>
            <a:r>
              <a:rPr dirty="0" sz="1450" spc="145">
                <a:latin typeface="Times New Roman"/>
                <a:cs typeface="Times New Roman"/>
              </a:rPr>
              <a:t>1999. However, </a:t>
            </a:r>
            <a:r>
              <a:rPr dirty="0" sz="1450" spc="135">
                <a:latin typeface="Times New Roman"/>
                <a:cs typeface="Times New Roman"/>
              </a:rPr>
              <a:t>notes </a:t>
            </a:r>
            <a:r>
              <a:rPr dirty="0" sz="1450" spc="120">
                <a:latin typeface="Times New Roman"/>
                <a:cs typeface="Times New Roman"/>
              </a:rPr>
              <a:t>to </a:t>
            </a:r>
            <a:r>
              <a:rPr dirty="0" sz="1450" spc="130">
                <a:latin typeface="Times New Roman"/>
                <a:cs typeface="Times New Roman"/>
              </a:rPr>
              <a:t>the </a:t>
            </a:r>
            <a:r>
              <a:rPr dirty="0" sz="1450" spc="125">
                <a:latin typeface="Times New Roman"/>
                <a:cs typeface="Times New Roman"/>
              </a:rPr>
              <a:t>report  </a:t>
            </a:r>
            <a:r>
              <a:rPr dirty="0" sz="1450" spc="130">
                <a:latin typeface="Times New Roman"/>
                <a:cs typeface="Times New Roman"/>
              </a:rPr>
              <a:t>indicated </a:t>
            </a:r>
            <a:r>
              <a:rPr dirty="0" sz="1450" spc="120">
                <a:latin typeface="Times New Roman"/>
                <a:cs typeface="Times New Roman"/>
              </a:rPr>
              <a:t>that </a:t>
            </a:r>
            <a:r>
              <a:rPr dirty="0" sz="1450" spc="130">
                <a:latin typeface="Times New Roman"/>
                <a:cs typeface="Times New Roman"/>
              </a:rPr>
              <a:t>these </a:t>
            </a:r>
            <a:r>
              <a:rPr dirty="0" sz="1450" spc="135">
                <a:latin typeface="Times New Roman"/>
                <a:cs typeface="Times New Roman"/>
              </a:rPr>
              <a:t>earnings included </a:t>
            </a:r>
            <a:r>
              <a:rPr dirty="0" sz="1450" spc="130">
                <a:latin typeface="Times New Roman"/>
                <a:cs typeface="Times New Roman"/>
              </a:rPr>
              <a:t>pre-tax </a:t>
            </a:r>
            <a:r>
              <a:rPr dirty="0" sz="1450" spc="135">
                <a:latin typeface="Times New Roman"/>
                <a:cs typeface="Times New Roman"/>
              </a:rPr>
              <a:t>gains of </a:t>
            </a:r>
            <a:r>
              <a:rPr dirty="0" sz="1450" spc="160">
                <a:latin typeface="Times New Roman"/>
                <a:cs typeface="Times New Roman"/>
              </a:rPr>
              <a:t>$252  </a:t>
            </a:r>
            <a:r>
              <a:rPr dirty="0" sz="1450" spc="125">
                <a:latin typeface="Times New Roman"/>
                <a:cs typeface="Times New Roman"/>
              </a:rPr>
              <a:t>million </a:t>
            </a:r>
            <a:r>
              <a:rPr dirty="0" sz="1450" spc="155">
                <a:latin typeface="Times New Roman"/>
                <a:cs typeface="Times New Roman"/>
              </a:rPr>
              <a:t>from </a:t>
            </a:r>
            <a:r>
              <a:rPr dirty="0" sz="1450" spc="120">
                <a:latin typeface="Times New Roman"/>
                <a:cs typeface="Times New Roman"/>
              </a:rPr>
              <a:t>selling </a:t>
            </a:r>
            <a:r>
              <a:rPr dirty="0" sz="1450" spc="100">
                <a:latin typeface="Times New Roman"/>
                <a:cs typeface="Times New Roman"/>
              </a:rPr>
              <a:t>its </a:t>
            </a:r>
            <a:r>
              <a:rPr dirty="0" sz="1450" spc="114">
                <a:latin typeface="Times New Roman"/>
                <a:cs typeface="Times New Roman"/>
              </a:rPr>
              <a:t>interest </a:t>
            </a:r>
            <a:r>
              <a:rPr dirty="0" sz="1450" spc="120">
                <a:latin typeface="Times New Roman"/>
                <a:cs typeface="Times New Roman"/>
              </a:rPr>
              <a:t>in </a:t>
            </a:r>
            <a:r>
              <a:rPr dirty="0" sz="1450" spc="145">
                <a:latin typeface="Times New Roman"/>
                <a:cs typeface="Times New Roman"/>
              </a:rPr>
              <a:t>Singapore </a:t>
            </a:r>
            <a:r>
              <a:rPr dirty="0" sz="1450" spc="125">
                <a:latin typeface="Times New Roman"/>
                <a:cs typeface="Times New Roman"/>
              </a:rPr>
              <a:t>Airlines </a:t>
            </a:r>
            <a:r>
              <a:rPr dirty="0" sz="1450" spc="150">
                <a:latin typeface="Times New Roman"/>
                <a:cs typeface="Times New Roman"/>
              </a:rPr>
              <a:t>and  </a:t>
            </a:r>
            <a:r>
              <a:rPr dirty="0" sz="1450" spc="125">
                <a:latin typeface="Times New Roman"/>
                <a:cs typeface="Times New Roman"/>
              </a:rPr>
              <a:t>Priceline.com.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50" spc="200">
                <a:latin typeface="Times New Roman"/>
                <a:cs typeface="Times New Roman"/>
              </a:rPr>
              <a:t>IBM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Times New Roman"/>
              <a:cs typeface="Times New Roman"/>
            </a:endParaRPr>
          </a:p>
          <a:p>
            <a:pPr algn="just" marL="12700" marR="5080" indent="278765">
              <a:lnSpc>
                <a:spcPts val="1710"/>
              </a:lnSpc>
            </a:pPr>
            <a:r>
              <a:rPr dirty="0" sz="1450" spc="200">
                <a:latin typeface="Times New Roman"/>
                <a:cs typeface="Times New Roman"/>
              </a:rPr>
              <a:t>IBM </a:t>
            </a:r>
            <a:r>
              <a:rPr dirty="0" sz="1450" spc="130">
                <a:latin typeface="Times New Roman"/>
                <a:cs typeface="Times New Roman"/>
              </a:rPr>
              <a:t>reported before-tax </a:t>
            </a:r>
            <a:r>
              <a:rPr dirty="0" sz="1450" spc="135">
                <a:latin typeface="Times New Roman"/>
                <a:cs typeface="Times New Roman"/>
              </a:rPr>
              <a:t>operating </a:t>
            </a:r>
            <a:r>
              <a:rPr dirty="0" sz="1450" spc="150">
                <a:latin typeface="Times New Roman"/>
                <a:cs typeface="Times New Roman"/>
              </a:rPr>
              <a:t>income </a:t>
            </a:r>
            <a:r>
              <a:rPr dirty="0" sz="1450" spc="135">
                <a:latin typeface="Times New Roman"/>
                <a:cs typeface="Times New Roman"/>
              </a:rPr>
              <a:t>of </a:t>
            </a:r>
            <a:r>
              <a:rPr dirty="0" sz="1450" spc="145">
                <a:latin typeface="Times New Roman"/>
                <a:cs typeface="Times New Roman"/>
              </a:rPr>
              <a:t>$4,085 </a:t>
            </a:r>
            <a:r>
              <a:rPr dirty="0" sz="1450" spc="125">
                <a:latin typeface="Times New Roman"/>
                <a:cs typeface="Times New Roman"/>
              </a:rPr>
              <a:t>for </a:t>
            </a:r>
            <a:r>
              <a:rPr dirty="0" sz="1450" spc="100">
                <a:latin typeface="Times New Roman"/>
                <a:cs typeface="Times New Roman"/>
              </a:rPr>
              <a:t>its  </a:t>
            </a:r>
            <a:r>
              <a:rPr dirty="0" sz="1450" spc="135">
                <a:latin typeface="Times New Roman"/>
                <a:cs typeface="Times New Roman"/>
              </a:rPr>
              <a:t>June, </a:t>
            </a:r>
            <a:r>
              <a:rPr dirty="0" sz="1450" spc="160">
                <a:latin typeface="Times New Roman"/>
                <a:cs typeface="Times New Roman"/>
              </a:rPr>
              <a:t>1999 </a:t>
            </a:r>
            <a:r>
              <a:rPr dirty="0" sz="1450" spc="110">
                <a:latin typeface="Times New Roman"/>
                <a:cs typeface="Times New Roman"/>
              </a:rPr>
              <a:t>quarter. </a:t>
            </a:r>
            <a:r>
              <a:rPr dirty="0" sz="1450" spc="145">
                <a:latin typeface="Times New Roman"/>
                <a:cs typeface="Times New Roman"/>
              </a:rPr>
              <a:t>However, </a:t>
            </a:r>
            <a:r>
              <a:rPr dirty="0" sz="1450" spc="135">
                <a:latin typeface="Times New Roman"/>
                <a:cs typeface="Times New Roman"/>
              </a:rPr>
              <a:t>footnotes revealed </a:t>
            </a:r>
            <a:r>
              <a:rPr dirty="0" sz="1450" spc="120">
                <a:latin typeface="Times New Roman"/>
                <a:cs typeface="Times New Roman"/>
              </a:rPr>
              <a:t>that </a:t>
            </a:r>
            <a:r>
              <a:rPr dirty="0" sz="1450" spc="114">
                <a:latin typeface="Times New Roman"/>
                <a:cs typeface="Times New Roman"/>
              </a:rPr>
              <a:t>this </a:t>
            </a:r>
            <a:r>
              <a:rPr dirty="0" sz="1450" spc="160">
                <a:latin typeface="Times New Roman"/>
                <a:cs typeface="Times New Roman"/>
              </a:rPr>
              <a:t>income  </a:t>
            </a:r>
            <a:r>
              <a:rPr dirty="0" sz="1450" spc="135">
                <a:latin typeface="Times New Roman"/>
                <a:cs typeface="Times New Roman"/>
              </a:rPr>
              <a:t>included </a:t>
            </a:r>
            <a:r>
              <a:rPr dirty="0" sz="1450" spc="140">
                <a:latin typeface="Times New Roman"/>
                <a:cs typeface="Times New Roman"/>
              </a:rPr>
              <a:t>a </a:t>
            </a:r>
            <a:r>
              <a:rPr dirty="0" sz="1450" spc="145">
                <a:latin typeface="Times New Roman"/>
                <a:cs typeface="Times New Roman"/>
              </a:rPr>
              <a:t>$3,430 </a:t>
            </a:r>
            <a:r>
              <a:rPr dirty="0" sz="1450" spc="125">
                <a:latin typeface="Times New Roman"/>
                <a:cs typeface="Times New Roman"/>
              </a:rPr>
              <a:t>million </a:t>
            </a:r>
            <a:r>
              <a:rPr dirty="0" sz="1450" spc="135">
                <a:latin typeface="Times New Roman"/>
                <a:cs typeface="Times New Roman"/>
              </a:rPr>
              <a:t>gain </a:t>
            </a:r>
            <a:r>
              <a:rPr dirty="0" sz="1450" spc="155">
                <a:latin typeface="Times New Roman"/>
                <a:cs typeface="Times New Roman"/>
              </a:rPr>
              <a:t>from </a:t>
            </a:r>
            <a:r>
              <a:rPr dirty="0" sz="1450" spc="130">
                <a:latin typeface="Times New Roman"/>
                <a:cs typeface="Times New Roman"/>
              </a:rPr>
              <a:t>the </a:t>
            </a:r>
            <a:r>
              <a:rPr dirty="0" sz="1450" spc="120">
                <a:latin typeface="Times New Roman"/>
                <a:cs typeface="Times New Roman"/>
              </a:rPr>
              <a:t>sale </a:t>
            </a:r>
            <a:r>
              <a:rPr dirty="0" sz="1450" spc="135">
                <a:latin typeface="Times New Roman"/>
                <a:cs typeface="Times New Roman"/>
              </a:rPr>
              <a:t>of </a:t>
            </a:r>
            <a:r>
              <a:rPr dirty="0" sz="1450" spc="155">
                <a:latin typeface="Times New Roman"/>
                <a:cs typeface="Times New Roman"/>
              </a:rPr>
              <a:t>IBM's </a:t>
            </a:r>
            <a:r>
              <a:rPr dirty="0" sz="1450" spc="145">
                <a:latin typeface="Times New Roman"/>
                <a:cs typeface="Times New Roman"/>
              </a:rPr>
              <a:t>Global  </a:t>
            </a:r>
            <a:r>
              <a:rPr dirty="0" sz="1450" spc="155">
                <a:latin typeface="Times New Roman"/>
                <a:cs typeface="Times New Roman"/>
              </a:rPr>
              <a:t>Network </a:t>
            </a:r>
            <a:r>
              <a:rPr dirty="0" sz="1450" spc="120">
                <a:latin typeface="Times New Roman"/>
                <a:cs typeface="Times New Roman"/>
              </a:rPr>
              <a:t>to </a:t>
            </a:r>
            <a:r>
              <a:rPr dirty="0" sz="1450" spc="114">
                <a:latin typeface="Times New Roman"/>
                <a:cs typeface="Times New Roman"/>
              </a:rPr>
              <a:t>AT&amp;T. </a:t>
            </a:r>
            <a:r>
              <a:rPr dirty="0" sz="1450" spc="140">
                <a:latin typeface="Times New Roman"/>
                <a:cs typeface="Times New Roman"/>
              </a:rPr>
              <a:t>This </a:t>
            </a:r>
            <a:r>
              <a:rPr dirty="0" sz="1450" spc="135">
                <a:latin typeface="Times New Roman"/>
                <a:cs typeface="Times New Roman"/>
              </a:rPr>
              <a:t>gain </a:t>
            </a:r>
            <a:r>
              <a:rPr dirty="0" sz="1450" spc="145">
                <a:latin typeface="Times New Roman"/>
                <a:cs typeface="Times New Roman"/>
              </a:rPr>
              <a:t>reduced </a:t>
            </a:r>
            <a:r>
              <a:rPr dirty="0" sz="1450" spc="114">
                <a:latin typeface="Times New Roman"/>
                <a:cs typeface="Times New Roman"/>
              </a:rPr>
              <a:t>selling, </a:t>
            </a:r>
            <a:r>
              <a:rPr dirty="0" sz="1450" spc="135">
                <a:latin typeface="Times New Roman"/>
                <a:cs typeface="Times New Roman"/>
              </a:rPr>
              <a:t>general </a:t>
            </a:r>
            <a:r>
              <a:rPr dirty="0" sz="1450" spc="150">
                <a:latin typeface="Times New Roman"/>
                <a:cs typeface="Times New Roman"/>
              </a:rPr>
              <a:t>and  </a:t>
            </a:r>
            <a:r>
              <a:rPr dirty="0" sz="1450" spc="125">
                <a:latin typeface="Times New Roman"/>
                <a:cs typeface="Times New Roman"/>
              </a:rPr>
              <a:t>administrative </a:t>
            </a:r>
            <a:r>
              <a:rPr dirty="0" sz="1450" spc="140">
                <a:latin typeface="Times New Roman"/>
                <a:cs typeface="Times New Roman"/>
              </a:rPr>
              <a:t>expenses </a:t>
            </a:r>
            <a:r>
              <a:rPr dirty="0" sz="1450" spc="120">
                <a:latin typeface="Times New Roman"/>
                <a:cs typeface="Times New Roman"/>
              </a:rPr>
              <a:t>in </a:t>
            </a:r>
            <a:r>
              <a:rPr dirty="0" sz="1450" spc="130">
                <a:latin typeface="Times New Roman"/>
                <a:cs typeface="Times New Roman"/>
              </a:rPr>
              <a:t>the </a:t>
            </a:r>
            <a:r>
              <a:rPr dirty="0" sz="1450" spc="150">
                <a:latin typeface="Times New Roman"/>
                <a:cs typeface="Times New Roman"/>
              </a:rPr>
              <a:t>income</a:t>
            </a:r>
            <a:r>
              <a:rPr dirty="0" sz="1450" spc="-100">
                <a:latin typeface="Times New Roman"/>
                <a:cs typeface="Times New Roman"/>
              </a:rPr>
              <a:t> </a:t>
            </a:r>
            <a:r>
              <a:rPr dirty="0" sz="1450" spc="125">
                <a:latin typeface="Times New Roman"/>
                <a:cs typeface="Times New Roman"/>
              </a:rPr>
              <a:t>statement!</a:t>
            </a:r>
            <a:endParaRPr sz="1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1523" y="339293"/>
            <a:ext cx="3999229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Watch </a:t>
            </a:r>
            <a:r>
              <a:rPr dirty="0"/>
              <a:t>for </a:t>
            </a:r>
            <a:r>
              <a:rPr dirty="0" spc="-5"/>
              <a:t>Cherry</a:t>
            </a:r>
            <a:r>
              <a:rPr dirty="0" spc="-70"/>
              <a:t> </a:t>
            </a:r>
            <a:r>
              <a:rPr dirty="0" spc="-5"/>
              <a:t>Picking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1360" y="1120257"/>
            <a:ext cx="8004175" cy="3871595"/>
          </a:xfrm>
          <a:prstGeom prst="rect">
            <a:avLst/>
          </a:prstGeom>
        </p:spPr>
        <p:txBody>
          <a:bodyPr wrap="square" lIns="0" tIns="6223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90"/>
              </a:spcBef>
              <a:buClr>
                <a:srgbClr val="001F5F"/>
              </a:buClr>
              <a:buSzPct val="83333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800" spc="-5">
                <a:latin typeface="Times New Roman"/>
                <a:cs typeface="Times New Roman"/>
              </a:rPr>
              <a:t>Firms </a:t>
            </a:r>
            <a:r>
              <a:rPr dirty="0" sz="1800">
                <a:latin typeface="Times New Roman"/>
                <a:cs typeface="Times New Roman"/>
              </a:rPr>
              <a:t>can choose which securities to </a:t>
            </a:r>
            <a:r>
              <a:rPr dirty="0" sz="1800" spc="-5">
                <a:latin typeface="Times New Roman"/>
                <a:cs typeface="Times New Roman"/>
              </a:rPr>
              <a:t>sell such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that</a:t>
            </a:r>
            <a:endParaRPr sz="1800">
              <a:latin typeface="Times New Roman"/>
              <a:cs typeface="Times New Roman"/>
            </a:endParaRPr>
          </a:p>
          <a:p>
            <a:pPr lvl="1" marL="588645" indent="-229235">
              <a:lnSpc>
                <a:spcPct val="100000"/>
              </a:lnSpc>
              <a:spcBef>
                <a:spcPts val="400"/>
              </a:spcBef>
              <a:buClr>
                <a:srgbClr val="00AFEF"/>
              </a:buClr>
              <a:buSzPct val="83333"/>
              <a:buFont typeface="Wingdings"/>
              <a:buChar char=""/>
              <a:tabLst>
                <a:tab pos="589280" algn="l"/>
              </a:tabLst>
            </a:pPr>
            <a:r>
              <a:rPr dirty="0" sz="1800">
                <a:latin typeface="Times New Roman"/>
                <a:cs typeface="Times New Roman"/>
              </a:rPr>
              <a:t>realized gains are </a:t>
            </a:r>
            <a:r>
              <a:rPr dirty="0" sz="1800" spc="-5">
                <a:latin typeface="Times New Roman"/>
                <a:cs typeface="Times New Roman"/>
              </a:rPr>
              <a:t>booked </a:t>
            </a:r>
            <a:r>
              <a:rPr dirty="0" sz="1800">
                <a:latin typeface="Times New Roman"/>
                <a:cs typeface="Times New Roman"/>
              </a:rPr>
              <a:t>to the </a:t>
            </a:r>
            <a:r>
              <a:rPr dirty="0" sz="1800" spc="-5">
                <a:latin typeface="Times New Roman"/>
                <a:cs typeface="Times New Roman"/>
              </a:rPr>
              <a:t>income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statement</a:t>
            </a:r>
            <a:endParaRPr sz="1800">
              <a:latin typeface="Times New Roman"/>
              <a:cs typeface="Times New Roman"/>
            </a:endParaRPr>
          </a:p>
          <a:p>
            <a:pPr lvl="1" marL="588645" indent="-229235">
              <a:lnSpc>
                <a:spcPct val="100000"/>
              </a:lnSpc>
              <a:spcBef>
                <a:spcPts val="409"/>
              </a:spcBef>
              <a:buClr>
                <a:srgbClr val="00AFEF"/>
              </a:buClr>
              <a:buSzPct val="83333"/>
              <a:buFont typeface="Wingdings"/>
              <a:buChar char=""/>
              <a:tabLst>
                <a:tab pos="589280" algn="l"/>
              </a:tabLst>
            </a:pPr>
            <a:r>
              <a:rPr dirty="0" sz="1800">
                <a:latin typeface="Times New Roman"/>
                <a:cs typeface="Times New Roman"/>
              </a:rPr>
              <a:t>unrealized </a:t>
            </a:r>
            <a:r>
              <a:rPr dirty="0" sz="1800" spc="-5">
                <a:latin typeface="Times New Roman"/>
                <a:cs typeface="Times New Roman"/>
              </a:rPr>
              <a:t>losses </a:t>
            </a:r>
            <a:r>
              <a:rPr dirty="0" sz="1800">
                <a:latin typeface="Times New Roman"/>
                <a:cs typeface="Times New Roman"/>
              </a:rPr>
              <a:t>are booked to other comprehensive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income</a:t>
            </a:r>
            <a:endParaRPr sz="1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00AFEF"/>
              </a:buClr>
              <a:buFont typeface="Wingdings"/>
              <a:buChar char=""/>
            </a:pPr>
            <a:endParaRPr sz="2200">
              <a:latin typeface="Times New Roman"/>
              <a:cs typeface="Times New Roman"/>
            </a:endParaRPr>
          </a:p>
          <a:p>
            <a:pPr marL="355600" marR="149860" indent="-342900">
              <a:lnSpc>
                <a:spcPct val="100000"/>
              </a:lnSpc>
              <a:buClr>
                <a:srgbClr val="001F5F"/>
              </a:buClr>
              <a:buSzPct val="83333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800" spc="-5" b="1">
                <a:latin typeface="Times New Roman"/>
                <a:cs typeface="Times New Roman"/>
              </a:rPr>
              <a:t>Cherry picking</a:t>
            </a:r>
            <a:r>
              <a:rPr dirty="0" sz="1800" spc="-5">
                <a:latin typeface="Times New Roman"/>
                <a:cs typeface="Times New Roman"/>
              </a:rPr>
              <a:t>-to </a:t>
            </a:r>
            <a:r>
              <a:rPr dirty="0" sz="1800">
                <a:latin typeface="Times New Roman"/>
                <a:cs typeface="Times New Roman"/>
              </a:rPr>
              <a:t>sell shares whose prices have appreciated in order to increase  </a:t>
            </a:r>
            <a:r>
              <a:rPr dirty="0" sz="1800" spc="-5">
                <a:latin typeface="Times New Roman"/>
                <a:cs typeface="Times New Roman"/>
              </a:rPr>
              <a:t>income </a:t>
            </a:r>
            <a:r>
              <a:rPr dirty="0" sz="1800">
                <a:latin typeface="Times New Roman"/>
                <a:cs typeface="Times New Roman"/>
              </a:rPr>
              <a:t>reported in the </a:t>
            </a:r>
            <a:r>
              <a:rPr dirty="0" sz="1800" spc="-5">
                <a:latin typeface="Times New Roman"/>
                <a:cs typeface="Times New Roman"/>
              </a:rPr>
              <a:t>income statement, while </a:t>
            </a:r>
            <a:r>
              <a:rPr dirty="0" sz="1800">
                <a:latin typeface="Times New Roman"/>
                <a:cs typeface="Times New Roman"/>
              </a:rPr>
              <a:t>keeping shares </a:t>
            </a:r>
            <a:r>
              <a:rPr dirty="0" sz="1800" spc="-5">
                <a:latin typeface="Times New Roman"/>
                <a:cs typeface="Times New Roman"/>
              </a:rPr>
              <a:t>whose </a:t>
            </a:r>
            <a:r>
              <a:rPr dirty="0" sz="1800">
                <a:latin typeface="Times New Roman"/>
                <a:cs typeface="Times New Roman"/>
              </a:rPr>
              <a:t>prices have  declined unsold, with the unrealized </a:t>
            </a:r>
            <a:r>
              <a:rPr dirty="0" sz="1800" spc="-5">
                <a:latin typeface="Times New Roman"/>
                <a:cs typeface="Times New Roman"/>
              </a:rPr>
              <a:t>losses </a:t>
            </a:r>
            <a:r>
              <a:rPr dirty="0" sz="1800">
                <a:latin typeface="Times New Roman"/>
                <a:cs typeface="Times New Roman"/>
              </a:rPr>
              <a:t>reported in the equity</a:t>
            </a:r>
            <a:r>
              <a:rPr dirty="0" sz="1800" spc="-10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statement.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297180">
              <a:lnSpc>
                <a:spcPct val="100000"/>
              </a:lnSpc>
            </a:pPr>
            <a:r>
              <a:rPr dirty="0" sz="1800" spc="-15" i="1">
                <a:latin typeface="Times New Roman"/>
                <a:cs typeface="Times New Roman"/>
              </a:rPr>
              <a:t>Beware </a:t>
            </a:r>
            <a:r>
              <a:rPr dirty="0" sz="1800" i="1">
                <a:latin typeface="Times New Roman"/>
                <a:cs typeface="Times New Roman"/>
              </a:rPr>
              <a:t>of </a:t>
            </a:r>
            <a:r>
              <a:rPr dirty="0" sz="1800" spc="-5" i="1">
                <a:latin typeface="Times New Roman"/>
                <a:cs typeface="Times New Roman"/>
              </a:rPr>
              <a:t>firms </a:t>
            </a:r>
            <a:r>
              <a:rPr dirty="0" sz="1800" i="1">
                <a:latin typeface="Times New Roman"/>
                <a:cs typeface="Times New Roman"/>
              </a:rPr>
              <a:t>with </a:t>
            </a:r>
            <a:r>
              <a:rPr dirty="0" sz="1800" spc="-20" i="1">
                <a:latin typeface="Times New Roman"/>
                <a:cs typeface="Times New Roman"/>
              </a:rPr>
              <a:t>large </a:t>
            </a:r>
            <a:r>
              <a:rPr dirty="0" sz="1800" i="1">
                <a:latin typeface="Times New Roman"/>
                <a:cs typeface="Times New Roman"/>
              </a:rPr>
              <a:t>investment</a:t>
            </a:r>
            <a:r>
              <a:rPr dirty="0" sz="1800" spc="10" i="1">
                <a:latin typeface="Times New Roman"/>
                <a:cs typeface="Times New Roman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portfolios.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285115">
              <a:lnSpc>
                <a:spcPct val="100000"/>
              </a:lnSpc>
            </a:pPr>
            <a:r>
              <a:rPr dirty="0" sz="1800" i="1">
                <a:latin typeface="Times New Roman"/>
                <a:cs typeface="Times New Roman"/>
              </a:rPr>
              <a:t>Investment </a:t>
            </a:r>
            <a:r>
              <a:rPr dirty="0" sz="1800" spc="-5" i="1">
                <a:latin typeface="Times New Roman"/>
                <a:cs typeface="Times New Roman"/>
              </a:rPr>
              <a:t>portfolios must </a:t>
            </a:r>
            <a:r>
              <a:rPr dirty="0" sz="1800" i="1">
                <a:latin typeface="Times New Roman"/>
                <a:cs typeface="Times New Roman"/>
              </a:rPr>
              <a:t>be evaluated on a </a:t>
            </a:r>
            <a:r>
              <a:rPr dirty="0" sz="1800" spc="-5" i="1">
                <a:latin typeface="Times New Roman"/>
                <a:cs typeface="Times New Roman"/>
              </a:rPr>
              <a:t>comp. </a:t>
            </a:r>
            <a:r>
              <a:rPr dirty="0" sz="1800" i="1">
                <a:latin typeface="Times New Roman"/>
                <a:cs typeface="Times New Roman"/>
              </a:rPr>
              <a:t>income </a:t>
            </a:r>
            <a:r>
              <a:rPr dirty="0" sz="1800" spc="-5" i="1">
                <a:latin typeface="Times New Roman"/>
                <a:cs typeface="Times New Roman"/>
              </a:rPr>
              <a:t>basis </a:t>
            </a:r>
            <a:r>
              <a:rPr dirty="0" sz="1800" i="1">
                <a:latin typeface="Times New Roman"/>
                <a:cs typeface="Times New Roman"/>
              </a:rPr>
              <a:t>s.t.</a:t>
            </a:r>
            <a:r>
              <a:rPr dirty="0" sz="1800" spc="-5" i="1">
                <a:latin typeface="Times New Roman"/>
                <a:cs typeface="Times New Roman"/>
              </a:rPr>
              <a:t> gains,</a:t>
            </a:r>
            <a:endParaRPr sz="1800">
              <a:latin typeface="Times New Roman"/>
              <a:cs typeface="Times New Roman"/>
            </a:endParaRPr>
          </a:p>
          <a:p>
            <a:pPr marL="285115" marR="5080">
              <a:lnSpc>
                <a:spcPct val="100000"/>
              </a:lnSpc>
              <a:spcBef>
                <a:spcPts val="5"/>
              </a:spcBef>
            </a:pPr>
            <a:r>
              <a:rPr dirty="0" sz="1800" spc="-5" i="1">
                <a:latin typeface="Times New Roman"/>
                <a:cs typeface="Times New Roman"/>
              </a:rPr>
              <a:t>possibly </a:t>
            </a:r>
            <a:r>
              <a:rPr dirty="0" sz="1800" i="1">
                <a:latin typeface="Times New Roman"/>
                <a:cs typeface="Times New Roman"/>
              </a:rPr>
              <a:t>cherry-picked, </a:t>
            </a:r>
            <a:r>
              <a:rPr dirty="0" sz="1800" spc="-30" i="1">
                <a:latin typeface="Times New Roman"/>
                <a:cs typeface="Times New Roman"/>
              </a:rPr>
              <a:t>are </a:t>
            </a:r>
            <a:r>
              <a:rPr dirty="0" sz="1800" i="1">
                <a:latin typeface="Times New Roman"/>
                <a:cs typeface="Times New Roman"/>
              </a:rPr>
              <a:t>netted against </a:t>
            </a:r>
            <a:r>
              <a:rPr dirty="0" sz="1800" spc="-5" i="1">
                <a:latin typeface="Times New Roman"/>
                <a:cs typeface="Times New Roman"/>
              </a:rPr>
              <a:t>losses for </a:t>
            </a:r>
            <a:r>
              <a:rPr dirty="0" sz="1800" i="1">
                <a:latin typeface="Times New Roman"/>
                <a:cs typeface="Times New Roman"/>
              </a:rPr>
              <a:t>a comp. </a:t>
            </a:r>
            <a:r>
              <a:rPr dirty="0" sz="1800" spc="-5" i="1">
                <a:latin typeface="Times New Roman"/>
                <a:cs typeface="Times New Roman"/>
              </a:rPr>
              <a:t>assessment </a:t>
            </a:r>
            <a:r>
              <a:rPr dirty="0" sz="1800" i="1">
                <a:latin typeface="Times New Roman"/>
                <a:cs typeface="Times New Roman"/>
              </a:rPr>
              <a:t>of portfolio  </a:t>
            </a:r>
            <a:r>
              <a:rPr dirty="0" sz="1800" i="1">
                <a:latin typeface="Times New Roman"/>
                <a:cs typeface="Times New Roman"/>
              </a:rPr>
              <a:t>performance.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077845" marR="5080" indent="-2911475">
              <a:lnSpc>
                <a:spcPct val="100000"/>
              </a:lnSpc>
              <a:spcBef>
                <a:spcPts val="100"/>
              </a:spcBef>
            </a:pPr>
            <a:r>
              <a:rPr dirty="0" sz="2400" spc="-5"/>
              <a:t>A </a:t>
            </a:r>
            <a:r>
              <a:rPr dirty="0" sz="2400"/>
              <a:t>Reformulated </a:t>
            </a:r>
            <a:r>
              <a:rPr dirty="0" sz="2400" spc="-5"/>
              <a:t>Income </a:t>
            </a:r>
            <a:r>
              <a:rPr dirty="0" sz="2400"/>
              <a:t>Statement </a:t>
            </a:r>
            <a:r>
              <a:rPr dirty="0" sz="2400" spc="-5"/>
              <a:t>Showing </a:t>
            </a:r>
            <a:r>
              <a:rPr dirty="0" sz="2400"/>
              <a:t>Core Income:  General</a:t>
            </a:r>
            <a:r>
              <a:rPr dirty="0" sz="2400" spc="-40"/>
              <a:t> </a:t>
            </a:r>
            <a:r>
              <a:rPr dirty="0" sz="2400"/>
              <a:t>Mills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103375" y="1042416"/>
            <a:ext cx="6932676" cy="5385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3967" y="333502"/>
            <a:ext cx="472503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Comprehensive Tax Allocation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6301" y="1142597"/>
            <a:ext cx="2256155" cy="262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50" spc="-70" b="1">
                <a:latin typeface="Arial"/>
                <a:cs typeface="Arial"/>
              </a:rPr>
              <a:t>GAAP </a:t>
            </a:r>
            <a:r>
              <a:rPr dirty="0" sz="1550" spc="-30" b="1">
                <a:latin typeface="Arial"/>
                <a:cs typeface="Arial"/>
              </a:rPr>
              <a:t>Income</a:t>
            </a:r>
            <a:r>
              <a:rPr dirty="0" sz="1550" spc="-75" b="1">
                <a:latin typeface="Arial"/>
                <a:cs typeface="Arial"/>
              </a:rPr>
              <a:t> </a:t>
            </a:r>
            <a:r>
              <a:rPr dirty="0" sz="1550" spc="-25" b="1">
                <a:latin typeface="Arial"/>
                <a:cs typeface="Arial"/>
              </a:rPr>
              <a:t>Statement</a:t>
            </a:r>
            <a:endParaRPr sz="15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4331" y="1636740"/>
            <a:ext cx="1669414" cy="17811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72085">
              <a:lnSpc>
                <a:spcPct val="106400"/>
              </a:lnSpc>
              <a:spcBef>
                <a:spcPts val="95"/>
              </a:spcBef>
            </a:pPr>
            <a:r>
              <a:rPr dirty="0" sz="1450" spc="-45">
                <a:latin typeface="Arial"/>
                <a:cs typeface="Arial"/>
              </a:rPr>
              <a:t>Revenue  </a:t>
            </a:r>
            <a:r>
              <a:rPr dirty="0" sz="1450" spc="-40">
                <a:latin typeface="Arial"/>
                <a:cs typeface="Arial"/>
              </a:rPr>
              <a:t>Operating</a:t>
            </a:r>
            <a:r>
              <a:rPr dirty="0" sz="1450" spc="-110">
                <a:latin typeface="Arial"/>
                <a:cs typeface="Arial"/>
              </a:rPr>
              <a:t> </a:t>
            </a:r>
            <a:r>
              <a:rPr dirty="0" sz="1450" spc="-40">
                <a:latin typeface="Arial"/>
                <a:cs typeface="Arial"/>
              </a:rPr>
              <a:t>expense</a:t>
            </a:r>
            <a:endParaRPr sz="1450">
              <a:latin typeface="Arial"/>
              <a:cs typeface="Arial"/>
            </a:endParaRPr>
          </a:p>
          <a:p>
            <a:pPr marL="12700" marR="5080">
              <a:lnSpc>
                <a:spcPct val="114599"/>
              </a:lnSpc>
              <a:spcBef>
                <a:spcPts val="150"/>
              </a:spcBef>
            </a:pPr>
            <a:r>
              <a:rPr dirty="0" sz="1450" spc="-25">
                <a:latin typeface="Arial"/>
                <a:cs typeface="Arial"/>
              </a:rPr>
              <a:t>Restructuring</a:t>
            </a:r>
            <a:r>
              <a:rPr dirty="0" sz="1450" spc="-135">
                <a:latin typeface="Arial"/>
                <a:cs typeface="Arial"/>
              </a:rPr>
              <a:t> </a:t>
            </a:r>
            <a:r>
              <a:rPr dirty="0" sz="1450" spc="-30">
                <a:latin typeface="Arial"/>
                <a:cs typeface="Arial"/>
              </a:rPr>
              <a:t>charge  </a:t>
            </a:r>
            <a:r>
              <a:rPr dirty="0" sz="1450" spc="-40">
                <a:latin typeface="Arial"/>
                <a:cs typeface="Arial"/>
              </a:rPr>
              <a:t>Interest expense  </a:t>
            </a:r>
            <a:r>
              <a:rPr dirty="0" sz="1450" spc="-35">
                <a:latin typeface="Arial"/>
                <a:cs typeface="Arial"/>
              </a:rPr>
              <a:t>Income </a:t>
            </a:r>
            <a:r>
              <a:rPr dirty="0" sz="1450" spc="-40">
                <a:latin typeface="Arial"/>
                <a:cs typeface="Arial"/>
              </a:rPr>
              <a:t>before</a:t>
            </a:r>
            <a:r>
              <a:rPr dirty="0" sz="1450" spc="-105">
                <a:latin typeface="Arial"/>
                <a:cs typeface="Arial"/>
              </a:rPr>
              <a:t> </a:t>
            </a:r>
            <a:r>
              <a:rPr dirty="0" sz="1450" spc="-35">
                <a:latin typeface="Arial"/>
                <a:cs typeface="Arial"/>
              </a:rPr>
              <a:t>tax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450" spc="-35">
                <a:latin typeface="Arial"/>
                <a:cs typeface="Arial"/>
              </a:rPr>
              <a:t>Income</a:t>
            </a:r>
            <a:r>
              <a:rPr dirty="0" sz="1450" spc="-65">
                <a:latin typeface="Arial"/>
                <a:cs typeface="Arial"/>
              </a:rPr>
              <a:t> </a:t>
            </a:r>
            <a:r>
              <a:rPr dirty="0" sz="1450" spc="-35">
                <a:latin typeface="Arial"/>
                <a:cs typeface="Arial"/>
              </a:rPr>
              <a:t>tax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450" spc="-60">
                <a:latin typeface="Arial"/>
                <a:cs typeface="Arial"/>
              </a:rPr>
              <a:t>Net</a:t>
            </a:r>
            <a:r>
              <a:rPr dirty="0" sz="1450" spc="-50">
                <a:latin typeface="Arial"/>
                <a:cs typeface="Arial"/>
              </a:rPr>
              <a:t> </a:t>
            </a:r>
            <a:r>
              <a:rPr dirty="0" sz="1450" spc="-45">
                <a:latin typeface="Arial"/>
                <a:cs typeface="Arial"/>
              </a:rPr>
              <a:t>earnings</a:t>
            </a:r>
            <a:endParaRPr sz="1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07921" y="1636740"/>
            <a:ext cx="995680" cy="1781175"/>
          </a:xfrm>
          <a:prstGeom prst="rect">
            <a:avLst/>
          </a:prstGeom>
        </p:spPr>
        <p:txBody>
          <a:bodyPr wrap="square" lIns="0" tIns="26669" rIns="0" bIns="0" rtlCol="0" vert="horz">
            <a:spAutoFit/>
          </a:bodyPr>
          <a:lstStyle/>
          <a:p>
            <a:pPr algn="r" marR="60325">
              <a:lnSpc>
                <a:spcPct val="100000"/>
              </a:lnSpc>
              <a:spcBef>
                <a:spcPts val="209"/>
              </a:spcBef>
            </a:pPr>
            <a:r>
              <a:rPr dirty="0" sz="1450" spc="-20">
                <a:latin typeface="Arial"/>
                <a:cs typeface="Arial"/>
              </a:rPr>
              <a:t>$</a:t>
            </a:r>
            <a:r>
              <a:rPr dirty="0" sz="1450" spc="235">
                <a:latin typeface="Arial"/>
                <a:cs typeface="Arial"/>
              </a:rPr>
              <a:t> </a:t>
            </a:r>
            <a:r>
              <a:rPr dirty="0" sz="1450" spc="-45">
                <a:latin typeface="Arial"/>
                <a:cs typeface="Arial"/>
              </a:rPr>
              <a:t>4,000</a:t>
            </a:r>
            <a:endParaRPr sz="14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10"/>
              </a:spcBef>
            </a:pPr>
            <a:r>
              <a:rPr dirty="0" sz="1450" spc="-15">
                <a:latin typeface="Arial"/>
                <a:cs typeface="Arial"/>
              </a:rPr>
              <a:t>(</a:t>
            </a:r>
            <a:r>
              <a:rPr dirty="0" sz="1450" spc="-55">
                <a:latin typeface="Arial"/>
                <a:cs typeface="Arial"/>
              </a:rPr>
              <a:t>3</a:t>
            </a:r>
            <a:r>
              <a:rPr dirty="0" sz="1450" spc="-30">
                <a:latin typeface="Arial"/>
                <a:cs typeface="Arial"/>
              </a:rPr>
              <a:t>,</a:t>
            </a:r>
            <a:r>
              <a:rPr dirty="0" sz="1450" spc="-55">
                <a:latin typeface="Arial"/>
                <a:cs typeface="Arial"/>
              </a:rPr>
              <a:t>400</a:t>
            </a:r>
            <a:r>
              <a:rPr dirty="0" sz="1450" spc="-15">
                <a:latin typeface="Arial"/>
                <a:cs typeface="Arial"/>
              </a:rPr>
              <a:t>)</a:t>
            </a:r>
            <a:endParaRPr sz="14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400"/>
              </a:spcBef>
            </a:pPr>
            <a:r>
              <a:rPr dirty="0" sz="1450" spc="-15">
                <a:latin typeface="Arial"/>
                <a:cs typeface="Arial"/>
              </a:rPr>
              <a:t>(</a:t>
            </a:r>
            <a:r>
              <a:rPr dirty="0" sz="1450" spc="-55">
                <a:latin typeface="Arial"/>
                <a:cs typeface="Arial"/>
              </a:rPr>
              <a:t>300</a:t>
            </a:r>
            <a:r>
              <a:rPr dirty="0" sz="1450" spc="-15">
                <a:latin typeface="Arial"/>
                <a:cs typeface="Arial"/>
              </a:rPr>
              <a:t>)</a:t>
            </a:r>
            <a:endParaRPr sz="14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10"/>
              </a:spcBef>
              <a:tabLst>
                <a:tab pos="562610" algn="l"/>
              </a:tabLst>
            </a:pPr>
            <a:r>
              <a:rPr dirty="0" u="sng" sz="145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5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sng" sz="145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</a:t>
            </a:r>
            <a:r>
              <a:rPr dirty="0" u="sng" sz="1450" spc="-5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100</a:t>
            </a:r>
            <a:r>
              <a:rPr dirty="0" sz="1450" spc="-15">
                <a:latin typeface="Arial"/>
                <a:cs typeface="Arial"/>
              </a:rPr>
              <a:t>)</a:t>
            </a:r>
            <a:endParaRPr sz="1450">
              <a:latin typeface="Arial"/>
              <a:cs typeface="Arial"/>
            </a:endParaRPr>
          </a:p>
          <a:p>
            <a:pPr algn="r" marR="64135">
              <a:lnSpc>
                <a:spcPct val="100000"/>
              </a:lnSpc>
              <a:spcBef>
                <a:spcPts val="400"/>
              </a:spcBef>
            </a:pPr>
            <a:r>
              <a:rPr dirty="0" sz="1450" spc="-55">
                <a:latin typeface="Arial"/>
                <a:cs typeface="Arial"/>
              </a:rPr>
              <a:t>200</a:t>
            </a:r>
            <a:endParaRPr sz="1450">
              <a:latin typeface="Arial"/>
              <a:cs typeface="Arial"/>
            </a:endParaRPr>
          </a:p>
          <a:p>
            <a:pPr algn="r" marR="64135">
              <a:lnSpc>
                <a:spcPct val="100000"/>
              </a:lnSpc>
              <a:spcBef>
                <a:spcPts val="110"/>
              </a:spcBef>
              <a:tabLst>
                <a:tab pos="718820" algn="l"/>
              </a:tabLst>
            </a:pPr>
            <a:r>
              <a:rPr dirty="0" u="sng" sz="145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5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sng" sz="1450" spc="-5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45</a:t>
            </a:r>
            <a:endParaRPr sz="1450">
              <a:latin typeface="Arial"/>
              <a:cs typeface="Arial"/>
            </a:endParaRPr>
          </a:p>
          <a:p>
            <a:pPr algn="r" marR="64135">
              <a:lnSpc>
                <a:spcPct val="100000"/>
              </a:lnSpc>
              <a:spcBef>
                <a:spcPts val="400"/>
              </a:spcBef>
              <a:tabLst>
                <a:tab pos="431165" algn="l"/>
              </a:tabLst>
            </a:pPr>
            <a:r>
              <a:rPr dirty="0" u="sng" sz="145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5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sng" sz="145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$</a:t>
            </a:r>
            <a:r>
              <a:rPr dirty="0" u="sng" sz="1450" spc="2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50" spc="-5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155</a:t>
            </a:r>
            <a:endParaRPr sz="1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42672" y="1142597"/>
            <a:ext cx="2433955" cy="25469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">
              <a:lnSpc>
                <a:spcPct val="100000"/>
              </a:lnSpc>
              <a:spcBef>
                <a:spcPts val="105"/>
              </a:spcBef>
            </a:pPr>
            <a:r>
              <a:rPr dirty="0" sz="1550" spc="-30" b="1">
                <a:latin typeface="Arial"/>
                <a:cs typeface="Arial"/>
              </a:rPr>
              <a:t>Reformulated</a:t>
            </a:r>
            <a:r>
              <a:rPr dirty="0" sz="1550" spc="-55" b="1">
                <a:latin typeface="Arial"/>
                <a:cs typeface="Arial"/>
              </a:rPr>
              <a:t> </a:t>
            </a:r>
            <a:r>
              <a:rPr dirty="0" sz="1550" spc="-25" b="1">
                <a:latin typeface="Arial"/>
                <a:cs typeface="Arial"/>
              </a:rPr>
              <a:t>Statement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50" spc="-25">
                <a:latin typeface="Arial"/>
                <a:cs typeface="Arial"/>
              </a:rPr>
              <a:t>Core</a:t>
            </a:r>
            <a:r>
              <a:rPr dirty="0" sz="1450" spc="-65">
                <a:latin typeface="Arial"/>
                <a:cs typeface="Arial"/>
              </a:rPr>
              <a:t> </a:t>
            </a:r>
            <a:r>
              <a:rPr dirty="0" sz="1450" spc="-45">
                <a:latin typeface="Arial"/>
                <a:cs typeface="Arial"/>
              </a:rPr>
              <a:t>revenue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450" spc="-25">
                <a:latin typeface="Arial"/>
                <a:cs typeface="Arial"/>
              </a:rPr>
              <a:t>Core </a:t>
            </a:r>
            <a:r>
              <a:rPr dirty="0" sz="1450" spc="-45">
                <a:latin typeface="Arial"/>
                <a:cs typeface="Arial"/>
              </a:rPr>
              <a:t>operating</a:t>
            </a:r>
            <a:r>
              <a:rPr dirty="0" sz="1450" spc="-105">
                <a:latin typeface="Arial"/>
                <a:cs typeface="Arial"/>
              </a:rPr>
              <a:t> </a:t>
            </a:r>
            <a:r>
              <a:rPr dirty="0" sz="1450" spc="-40">
                <a:latin typeface="Arial"/>
                <a:cs typeface="Arial"/>
              </a:rPr>
              <a:t>expense</a:t>
            </a:r>
            <a:endParaRPr sz="1450">
              <a:latin typeface="Arial"/>
              <a:cs typeface="Arial"/>
            </a:endParaRPr>
          </a:p>
          <a:p>
            <a:pPr marL="12700" marR="5080">
              <a:lnSpc>
                <a:spcPct val="106200"/>
              </a:lnSpc>
              <a:spcBef>
                <a:spcPts val="295"/>
              </a:spcBef>
            </a:pPr>
            <a:r>
              <a:rPr dirty="0" sz="1450" spc="-25">
                <a:latin typeface="Arial"/>
                <a:cs typeface="Arial"/>
              </a:rPr>
              <a:t>Core </a:t>
            </a:r>
            <a:r>
              <a:rPr dirty="0" sz="1450" spc="-45">
                <a:latin typeface="Arial"/>
                <a:cs typeface="Arial"/>
              </a:rPr>
              <a:t>operating </a:t>
            </a:r>
            <a:r>
              <a:rPr dirty="0" sz="1450" spc="-25">
                <a:latin typeface="Arial"/>
                <a:cs typeface="Arial"/>
              </a:rPr>
              <a:t>income </a:t>
            </a:r>
            <a:r>
              <a:rPr dirty="0" sz="1450" spc="-40">
                <a:latin typeface="Arial"/>
                <a:cs typeface="Arial"/>
              </a:rPr>
              <a:t>before</a:t>
            </a:r>
            <a:r>
              <a:rPr dirty="0" sz="1450" spc="-160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t  </a:t>
            </a:r>
            <a:r>
              <a:rPr dirty="0" sz="1450" spc="-45">
                <a:latin typeface="Arial"/>
                <a:cs typeface="Arial"/>
              </a:rPr>
              <a:t>Tax:</a:t>
            </a:r>
            <a:endParaRPr sz="1450">
              <a:latin typeface="Arial"/>
              <a:cs typeface="Arial"/>
            </a:endParaRPr>
          </a:p>
          <a:p>
            <a:pPr marL="156210" marR="1225550">
              <a:lnSpc>
                <a:spcPct val="114700"/>
              </a:lnSpc>
              <a:spcBef>
                <a:spcPts val="150"/>
              </a:spcBef>
            </a:pPr>
            <a:r>
              <a:rPr dirty="0" sz="1450" spc="-40">
                <a:latin typeface="Arial"/>
                <a:cs typeface="Arial"/>
              </a:rPr>
              <a:t>Tax reported  Tax </a:t>
            </a:r>
            <a:r>
              <a:rPr dirty="0" sz="1450" spc="-45">
                <a:latin typeface="Arial"/>
                <a:cs typeface="Arial"/>
              </a:rPr>
              <a:t>benefit</a:t>
            </a:r>
            <a:r>
              <a:rPr dirty="0" sz="1450" spc="-140">
                <a:latin typeface="Arial"/>
                <a:cs typeface="Arial"/>
              </a:rPr>
              <a:t> </a:t>
            </a:r>
            <a:r>
              <a:rPr dirty="0" sz="1450" spc="-35">
                <a:latin typeface="Arial"/>
                <a:cs typeface="Arial"/>
              </a:rPr>
              <a:t>of  </a:t>
            </a:r>
            <a:r>
              <a:rPr dirty="0" sz="1450" spc="-40">
                <a:latin typeface="Arial"/>
                <a:cs typeface="Arial"/>
              </a:rPr>
              <a:t>Tax</a:t>
            </a:r>
            <a:r>
              <a:rPr dirty="0" sz="1450" spc="-85">
                <a:latin typeface="Arial"/>
                <a:cs typeface="Arial"/>
              </a:rPr>
              <a:t> </a:t>
            </a:r>
            <a:r>
              <a:rPr dirty="0" sz="1450" spc="-40">
                <a:latin typeface="Arial"/>
                <a:cs typeface="Arial"/>
              </a:rPr>
              <a:t>on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450" spc="-25">
                <a:latin typeface="Arial"/>
                <a:cs typeface="Arial"/>
              </a:rPr>
              <a:t>Cor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3045" y="339293"/>
            <a:ext cx="458978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Analysis </a:t>
            </a:r>
            <a:r>
              <a:rPr dirty="0" spc="-5"/>
              <a:t>of Changes in</a:t>
            </a:r>
            <a:r>
              <a:rPr dirty="0" spc="-35"/>
              <a:t> </a:t>
            </a:r>
            <a:r>
              <a:rPr dirty="0" spc="-5"/>
              <a:t>ROCE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1228" y="1554556"/>
            <a:ext cx="6226175" cy="1868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001F5F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dirty="0" sz="2400" spc="-5">
                <a:latin typeface="Times New Roman"/>
                <a:cs typeface="Times New Roman"/>
              </a:rPr>
              <a:t>Analyze Changes </a:t>
            </a:r>
            <a:r>
              <a:rPr dirty="0" sz="2400">
                <a:latin typeface="Times New Roman"/>
                <a:cs typeface="Times New Roman"/>
              </a:rPr>
              <a:t>in Profitability of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Operations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Times New Roman"/>
              <a:buAutoNum type="arabicPeriod"/>
            </a:pPr>
            <a:endParaRPr sz="2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001F5F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dirty="0" sz="2400">
                <a:latin typeface="Times New Roman"/>
                <a:cs typeface="Times New Roman"/>
              </a:rPr>
              <a:t>Analyze the </a:t>
            </a:r>
            <a:r>
              <a:rPr dirty="0" sz="2400" spc="-5">
                <a:latin typeface="Times New Roman"/>
                <a:cs typeface="Times New Roman"/>
              </a:rPr>
              <a:t>Effects </a:t>
            </a:r>
            <a:r>
              <a:rPr dirty="0" sz="2400">
                <a:latin typeface="Times New Roman"/>
                <a:cs typeface="Times New Roman"/>
              </a:rPr>
              <a:t>of Changes in</a:t>
            </a:r>
            <a:r>
              <a:rPr dirty="0" sz="2400" spc="-8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Financing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50">
              <a:latin typeface="Times New Roman"/>
              <a:cs typeface="Times New Roman"/>
            </a:endParaRPr>
          </a:p>
          <a:p>
            <a:pPr algn="ctr" marL="15875">
              <a:lnSpc>
                <a:spcPct val="100000"/>
              </a:lnSpc>
            </a:pPr>
            <a:r>
              <a:rPr dirty="0" sz="1750" spc="15">
                <a:latin typeface="Times New Roman"/>
                <a:cs typeface="Times New Roman"/>
              </a:rPr>
              <a:t>ROCE</a:t>
            </a:r>
            <a:r>
              <a:rPr dirty="0" sz="1750" spc="10">
                <a:latin typeface="Times New Roman"/>
                <a:cs typeface="Times New Roman"/>
              </a:rPr>
              <a:t> </a:t>
            </a:r>
            <a:r>
              <a:rPr dirty="0" sz="1750" spc="30">
                <a:latin typeface="Symbol"/>
                <a:cs typeface="Symbol"/>
              </a:rPr>
              <a:t></a:t>
            </a:r>
            <a:r>
              <a:rPr dirty="0" sz="1750" spc="-80">
                <a:latin typeface="Times New Roman"/>
                <a:cs typeface="Times New Roman"/>
              </a:rPr>
              <a:t> </a:t>
            </a:r>
            <a:r>
              <a:rPr dirty="0" sz="1750" spc="20">
                <a:latin typeface="Times New Roman"/>
                <a:cs typeface="Times New Roman"/>
              </a:rPr>
              <a:t>RNOA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 spc="30">
                <a:latin typeface="Symbol"/>
                <a:cs typeface="Symbol"/>
              </a:rPr>
              <a:t></a:t>
            </a:r>
            <a:r>
              <a:rPr dirty="0" sz="1750" spc="-200">
                <a:latin typeface="Times New Roman"/>
                <a:cs typeface="Times New Roman"/>
              </a:rPr>
              <a:t> </a:t>
            </a:r>
            <a:r>
              <a:rPr dirty="0" sz="1750" spc="5">
                <a:latin typeface="Times New Roman"/>
                <a:cs typeface="Times New Roman"/>
              </a:rPr>
              <a:t>[FLEV</a:t>
            </a:r>
            <a:r>
              <a:rPr dirty="0" sz="1750" spc="-5">
                <a:latin typeface="Times New Roman"/>
                <a:cs typeface="Times New Roman"/>
              </a:rPr>
              <a:t> </a:t>
            </a:r>
            <a:r>
              <a:rPr dirty="0" sz="1750" spc="30">
                <a:latin typeface="Times New Roman"/>
                <a:cs typeface="Times New Roman"/>
              </a:rPr>
              <a:t>x</a:t>
            </a:r>
            <a:r>
              <a:rPr dirty="0" sz="1750" spc="-95">
                <a:latin typeface="Times New Roman"/>
                <a:cs typeface="Times New Roman"/>
              </a:rPr>
              <a:t> </a:t>
            </a:r>
            <a:r>
              <a:rPr dirty="0" sz="1750" spc="10">
                <a:latin typeface="Times New Roman"/>
                <a:cs typeface="Times New Roman"/>
              </a:rPr>
              <a:t>SPREAD]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66744" y="3541763"/>
            <a:ext cx="637794" cy="1162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743705" y="4204842"/>
            <a:ext cx="44069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Times New Roman"/>
                <a:cs typeface="Times New Roman"/>
              </a:rPr>
              <a:t>(</a:t>
            </a:r>
            <a:r>
              <a:rPr dirty="0" sz="2800">
                <a:latin typeface="Times New Roman"/>
                <a:cs typeface="Times New Roman"/>
              </a:rPr>
              <a:t>1</a:t>
            </a:r>
            <a:r>
              <a:rPr dirty="0" sz="2800" spc="-5">
                <a:latin typeface="Times New Roman"/>
                <a:cs typeface="Times New Roman"/>
              </a:rPr>
              <a:t>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75859" y="3529584"/>
            <a:ext cx="637806" cy="1162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054853" y="4192270"/>
            <a:ext cx="44069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Times New Roman"/>
                <a:cs typeface="Times New Roman"/>
              </a:rPr>
              <a:t>(</a:t>
            </a:r>
            <a:r>
              <a:rPr dirty="0" sz="2800">
                <a:latin typeface="Times New Roman"/>
                <a:cs typeface="Times New Roman"/>
              </a:rPr>
              <a:t>2</a:t>
            </a:r>
            <a:r>
              <a:rPr dirty="0" sz="2800" spc="-5">
                <a:latin typeface="Times New Roman"/>
                <a:cs typeface="Times New Roman"/>
              </a:rPr>
              <a:t>)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5021" y="339293"/>
            <a:ext cx="198247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A </a:t>
            </a:r>
            <a:r>
              <a:rPr dirty="0"/>
              <a:t>Road</a:t>
            </a:r>
            <a:r>
              <a:rPr dirty="0" spc="-75"/>
              <a:t> </a:t>
            </a:r>
            <a:r>
              <a:rPr dirty="0" spc="-5"/>
              <a:t>Map</a:t>
            </a:r>
          </a:p>
        </p:txBody>
      </p:sp>
      <p:sp>
        <p:nvSpPr>
          <p:cNvPr id="3" name="object 3"/>
          <p:cNvSpPr/>
          <p:nvPr/>
        </p:nvSpPr>
        <p:spPr>
          <a:xfrm>
            <a:off x="1240536" y="1484375"/>
            <a:ext cx="6838188" cy="3543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6632" y="447802"/>
            <a:ext cx="516064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Explaining </a:t>
            </a:r>
            <a:r>
              <a:rPr dirty="0" spc="-5"/>
              <a:t>the Changes in</a:t>
            </a:r>
            <a:r>
              <a:rPr dirty="0" spc="-60"/>
              <a:t> </a:t>
            </a:r>
            <a:r>
              <a:rPr dirty="0" spc="-5"/>
              <a:t>RNOA</a:t>
            </a:r>
          </a:p>
        </p:txBody>
      </p:sp>
      <p:sp>
        <p:nvSpPr>
          <p:cNvPr id="3" name="object 3"/>
          <p:cNvSpPr/>
          <p:nvPr/>
        </p:nvSpPr>
        <p:spPr>
          <a:xfrm>
            <a:off x="2414638" y="2818756"/>
            <a:ext cx="636270" cy="0"/>
          </a:xfrm>
          <a:custGeom>
            <a:avLst/>
            <a:gdLst/>
            <a:ahLst/>
            <a:cxnLst/>
            <a:rect l="l" t="t" r="r" b="b"/>
            <a:pathLst>
              <a:path w="636269" h="0">
                <a:moveTo>
                  <a:pt x="0" y="0"/>
                </a:moveTo>
                <a:lnTo>
                  <a:pt x="636214" y="0"/>
                </a:lnTo>
              </a:path>
            </a:pathLst>
          </a:custGeom>
          <a:ln w="80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48259" y="2818756"/>
            <a:ext cx="451484" cy="0"/>
          </a:xfrm>
          <a:custGeom>
            <a:avLst/>
            <a:gdLst/>
            <a:ahLst/>
            <a:cxnLst/>
            <a:rect l="l" t="t" r="r" b="b"/>
            <a:pathLst>
              <a:path w="451485" h="0">
                <a:moveTo>
                  <a:pt x="0" y="0"/>
                </a:moveTo>
                <a:lnTo>
                  <a:pt x="451335" y="0"/>
                </a:lnTo>
              </a:path>
            </a:pathLst>
          </a:custGeom>
          <a:ln w="80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14639" y="3633239"/>
            <a:ext cx="1486535" cy="0"/>
          </a:xfrm>
          <a:custGeom>
            <a:avLst/>
            <a:gdLst/>
            <a:ahLst/>
            <a:cxnLst/>
            <a:rect l="l" t="t" r="r" b="b"/>
            <a:pathLst>
              <a:path w="1486535" h="0">
                <a:moveTo>
                  <a:pt x="0" y="0"/>
                </a:moveTo>
                <a:lnTo>
                  <a:pt x="1486354" y="0"/>
                </a:lnTo>
              </a:path>
            </a:pathLst>
          </a:custGeom>
          <a:ln w="80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98027" y="3633239"/>
            <a:ext cx="1119505" cy="0"/>
          </a:xfrm>
          <a:custGeom>
            <a:avLst/>
            <a:gdLst/>
            <a:ahLst/>
            <a:cxnLst/>
            <a:rect l="l" t="t" r="r" b="b"/>
            <a:pathLst>
              <a:path w="1119504" h="0">
                <a:moveTo>
                  <a:pt x="0" y="0"/>
                </a:moveTo>
                <a:lnTo>
                  <a:pt x="1119489" y="0"/>
                </a:lnTo>
              </a:path>
            </a:pathLst>
          </a:custGeom>
          <a:ln w="80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14873" y="3633239"/>
            <a:ext cx="451484" cy="0"/>
          </a:xfrm>
          <a:custGeom>
            <a:avLst/>
            <a:gdLst/>
            <a:ahLst/>
            <a:cxnLst/>
            <a:rect l="l" t="t" r="r" b="b"/>
            <a:pathLst>
              <a:path w="451485" h="0">
                <a:moveTo>
                  <a:pt x="0" y="0"/>
                </a:moveTo>
                <a:lnTo>
                  <a:pt x="450963" y="0"/>
                </a:lnTo>
              </a:path>
            </a:pathLst>
          </a:custGeom>
          <a:ln w="80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52551" y="1202563"/>
            <a:ext cx="5913120" cy="4721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635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Times New Roman"/>
                <a:cs typeface="Times New Roman"/>
              </a:rPr>
              <a:t>Explaining</a:t>
            </a:r>
            <a:r>
              <a:rPr dirty="0" sz="2400" spc="-20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Symbol"/>
                <a:cs typeface="Symbol"/>
              </a:rPr>
              <a:t></a:t>
            </a:r>
            <a:r>
              <a:rPr dirty="0" sz="2400" spc="-5" b="1">
                <a:latin typeface="Times New Roman"/>
                <a:cs typeface="Times New Roman"/>
              </a:rPr>
              <a:t>RNOA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  <a:tabLst>
                <a:tab pos="494665" algn="l"/>
              </a:tabLst>
            </a:pPr>
            <a:r>
              <a:rPr dirty="0" sz="2000">
                <a:solidFill>
                  <a:srgbClr val="001F5F"/>
                </a:solidFill>
                <a:latin typeface="Times New Roman"/>
                <a:cs typeface="Times New Roman"/>
              </a:rPr>
              <a:t>1.	</a:t>
            </a:r>
            <a:r>
              <a:rPr dirty="0" sz="2000">
                <a:latin typeface="Times New Roman"/>
                <a:cs typeface="Times New Roman"/>
              </a:rPr>
              <a:t>Distinguish </a:t>
            </a:r>
            <a:r>
              <a:rPr dirty="0" sz="2000" i="1">
                <a:latin typeface="Times New Roman"/>
                <a:cs typeface="Times New Roman"/>
              </a:rPr>
              <a:t>core </a:t>
            </a:r>
            <a:r>
              <a:rPr dirty="0" sz="2000">
                <a:latin typeface="Times New Roman"/>
                <a:cs typeface="Times New Roman"/>
              </a:rPr>
              <a:t>and </a:t>
            </a:r>
            <a:r>
              <a:rPr dirty="0" sz="2000" i="1">
                <a:latin typeface="Times New Roman"/>
                <a:cs typeface="Times New Roman"/>
              </a:rPr>
              <a:t>transitory</a:t>
            </a:r>
            <a:r>
              <a:rPr dirty="0" sz="2000" spc="-114" i="1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components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Times New Roman"/>
              <a:cs typeface="Times New Roman"/>
            </a:endParaRPr>
          </a:p>
          <a:p>
            <a:pPr marL="920750">
              <a:lnSpc>
                <a:spcPct val="100000"/>
              </a:lnSpc>
              <a:tabLst>
                <a:tab pos="2622550" algn="l"/>
              </a:tabLst>
            </a:pPr>
            <a:r>
              <a:rPr dirty="0" baseline="-35185" sz="2250" spc="-7">
                <a:latin typeface="Times New Roman"/>
                <a:cs typeface="Times New Roman"/>
              </a:rPr>
              <a:t>RNOA </a:t>
            </a:r>
            <a:r>
              <a:rPr dirty="0" baseline="-35185" sz="2250">
                <a:latin typeface="Symbol"/>
                <a:cs typeface="Symbol"/>
              </a:rPr>
              <a:t></a:t>
            </a:r>
            <a:r>
              <a:rPr dirty="0" baseline="-35185" sz="2250">
                <a:latin typeface="Times New Roman"/>
                <a:cs typeface="Times New Roman"/>
              </a:rPr>
              <a:t> </a:t>
            </a:r>
            <a:r>
              <a:rPr dirty="0" sz="1500" spc="-5">
                <a:latin typeface="Times New Roman"/>
                <a:cs typeface="Times New Roman"/>
              </a:rPr>
              <a:t>Core</a:t>
            </a:r>
            <a:r>
              <a:rPr dirty="0" sz="1500" spc="7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OI</a:t>
            </a:r>
            <a:r>
              <a:rPr dirty="0" sz="1500" spc="75">
                <a:latin typeface="Times New Roman"/>
                <a:cs typeface="Times New Roman"/>
              </a:rPr>
              <a:t> </a:t>
            </a:r>
            <a:r>
              <a:rPr dirty="0" baseline="-35185" sz="2250">
                <a:latin typeface="Symbol"/>
                <a:cs typeface="Symbol"/>
              </a:rPr>
              <a:t></a:t>
            </a:r>
            <a:r>
              <a:rPr dirty="0" baseline="-35185" sz="2250">
                <a:latin typeface="Times New Roman"/>
                <a:cs typeface="Times New Roman"/>
              </a:rPr>
              <a:t>	</a:t>
            </a:r>
            <a:r>
              <a:rPr dirty="0" sz="1500" spc="-114">
                <a:latin typeface="Times New Roman"/>
                <a:cs typeface="Times New Roman"/>
              </a:rPr>
              <a:t>UI</a:t>
            </a:r>
            <a:endParaRPr sz="1500">
              <a:latin typeface="Times New Roman"/>
              <a:cs typeface="Times New Roman"/>
            </a:endParaRPr>
          </a:p>
          <a:p>
            <a:pPr marL="1773555">
              <a:lnSpc>
                <a:spcPct val="100000"/>
              </a:lnSpc>
              <a:spcBef>
                <a:spcPts val="360"/>
              </a:spcBef>
              <a:tabLst>
                <a:tab pos="2514600" algn="l"/>
              </a:tabLst>
            </a:pPr>
            <a:r>
              <a:rPr dirty="0" sz="1500">
                <a:latin typeface="Times New Roman"/>
                <a:cs typeface="Times New Roman"/>
              </a:rPr>
              <a:t>NOA	NOA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Times New Roman"/>
              <a:cs typeface="Times New Roman"/>
            </a:endParaRPr>
          </a:p>
          <a:p>
            <a:pPr algn="ctr" marL="561975">
              <a:lnSpc>
                <a:spcPct val="100000"/>
              </a:lnSpc>
              <a:tabLst>
                <a:tab pos="3837940" algn="l"/>
              </a:tabLst>
            </a:pPr>
            <a:r>
              <a:rPr dirty="0" baseline="-35185" sz="2250">
                <a:latin typeface="Symbol"/>
                <a:cs typeface="Symbol"/>
              </a:rPr>
              <a:t></a:t>
            </a:r>
            <a:r>
              <a:rPr dirty="0" baseline="-35185" sz="2250">
                <a:latin typeface="Times New Roman"/>
                <a:cs typeface="Times New Roman"/>
              </a:rPr>
              <a:t> </a:t>
            </a:r>
            <a:r>
              <a:rPr dirty="0" sz="1500" spc="-5">
                <a:latin typeface="Times New Roman"/>
                <a:cs typeface="Times New Roman"/>
              </a:rPr>
              <a:t>Core </a:t>
            </a:r>
            <a:r>
              <a:rPr dirty="0" sz="1500">
                <a:latin typeface="Times New Roman"/>
                <a:cs typeface="Times New Roman"/>
              </a:rPr>
              <a:t>OI </a:t>
            </a:r>
            <a:r>
              <a:rPr dirty="0" sz="1500" spc="-10">
                <a:latin typeface="Times New Roman"/>
                <a:cs typeface="Times New Roman"/>
              </a:rPr>
              <a:t>from </a:t>
            </a:r>
            <a:r>
              <a:rPr dirty="0" sz="1500" spc="-20">
                <a:latin typeface="Times New Roman"/>
                <a:cs typeface="Times New Roman"/>
              </a:rPr>
              <a:t>Sales  </a:t>
            </a:r>
            <a:r>
              <a:rPr dirty="0" baseline="-35185" sz="2250">
                <a:latin typeface="Symbol"/>
                <a:cs typeface="Symbol"/>
              </a:rPr>
              <a:t></a:t>
            </a:r>
            <a:r>
              <a:rPr dirty="0" baseline="-35185" sz="2250">
                <a:latin typeface="Times New Roman"/>
                <a:cs typeface="Times New Roman"/>
              </a:rPr>
              <a:t> </a:t>
            </a:r>
            <a:r>
              <a:rPr dirty="0" sz="1500" spc="-5">
                <a:latin typeface="Times New Roman"/>
                <a:cs typeface="Times New Roman"/>
              </a:rPr>
              <a:t>Core Other</a:t>
            </a:r>
            <a:r>
              <a:rPr dirty="0" sz="1500" spc="-210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OI</a:t>
            </a:r>
            <a:r>
              <a:rPr dirty="0" sz="1500" spc="85">
                <a:latin typeface="Times New Roman"/>
                <a:cs typeface="Times New Roman"/>
              </a:rPr>
              <a:t> </a:t>
            </a:r>
            <a:r>
              <a:rPr dirty="0" baseline="-35185" sz="2250">
                <a:latin typeface="Symbol"/>
                <a:cs typeface="Symbol"/>
              </a:rPr>
              <a:t></a:t>
            </a:r>
            <a:r>
              <a:rPr dirty="0" baseline="-35185" sz="2250">
                <a:latin typeface="Times New Roman"/>
                <a:cs typeface="Times New Roman"/>
              </a:rPr>
              <a:t>	</a:t>
            </a:r>
            <a:r>
              <a:rPr dirty="0" sz="1500" spc="-114">
                <a:latin typeface="Times New Roman"/>
                <a:cs typeface="Times New Roman"/>
              </a:rPr>
              <a:t>UI</a:t>
            </a:r>
            <a:endParaRPr sz="1500">
              <a:latin typeface="Times New Roman"/>
              <a:cs typeface="Times New Roman"/>
            </a:endParaRPr>
          </a:p>
          <a:p>
            <a:pPr marL="2219960">
              <a:lnSpc>
                <a:spcPct val="100000"/>
              </a:lnSpc>
              <a:spcBef>
                <a:spcPts val="359"/>
              </a:spcBef>
              <a:tabLst>
                <a:tab pos="3719829" algn="l"/>
                <a:tab pos="4680585" algn="l"/>
              </a:tabLst>
            </a:pPr>
            <a:r>
              <a:rPr dirty="0" sz="1500" spc="-10" i="1">
                <a:latin typeface="Times New Roman"/>
                <a:cs typeface="Times New Roman"/>
              </a:rPr>
              <a:t>NOA	NOA	</a:t>
            </a:r>
            <a:r>
              <a:rPr dirty="0" sz="1500">
                <a:latin typeface="Times New Roman"/>
                <a:cs typeface="Times New Roman"/>
              </a:rPr>
              <a:t>NOA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50">
              <a:latin typeface="Times New Roman"/>
              <a:cs typeface="Times New Roman"/>
            </a:endParaRPr>
          </a:p>
          <a:p>
            <a:pPr marL="952500">
              <a:lnSpc>
                <a:spcPct val="100000"/>
              </a:lnSpc>
              <a:spcBef>
                <a:spcPts val="5"/>
              </a:spcBef>
            </a:pPr>
            <a:r>
              <a:rPr dirty="0" sz="2000" i="1">
                <a:latin typeface="Times New Roman"/>
                <a:cs typeface="Times New Roman"/>
              </a:rPr>
              <a:t>Core OI </a:t>
            </a:r>
            <a:r>
              <a:rPr dirty="0" sz="2000">
                <a:latin typeface="Times New Roman"/>
                <a:cs typeface="Times New Roman"/>
              </a:rPr>
              <a:t>is persistent </a:t>
            </a:r>
            <a:r>
              <a:rPr dirty="0" sz="2000" spc="-5">
                <a:latin typeface="Times New Roman"/>
                <a:cs typeface="Times New Roman"/>
              </a:rPr>
              <a:t>income </a:t>
            </a:r>
            <a:r>
              <a:rPr dirty="0" sz="2000">
                <a:latin typeface="Times New Roman"/>
                <a:cs typeface="Times New Roman"/>
              </a:rPr>
              <a:t>from core</a:t>
            </a:r>
            <a:r>
              <a:rPr dirty="0" sz="2000" spc="-1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business</a:t>
            </a:r>
            <a:endParaRPr sz="2000">
              <a:latin typeface="Times New Roman"/>
              <a:cs typeface="Times New Roman"/>
            </a:endParaRPr>
          </a:p>
          <a:p>
            <a:pPr marL="1840864" marR="75565" indent="-317500">
              <a:lnSpc>
                <a:spcPct val="120000"/>
              </a:lnSpc>
            </a:pPr>
            <a:r>
              <a:rPr dirty="0" sz="2000" i="1">
                <a:latin typeface="Times New Roman"/>
                <a:cs typeface="Times New Roman"/>
              </a:rPr>
              <a:t>UI </a:t>
            </a:r>
            <a:r>
              <a:rPr dirty="0" sz="2000">
                <a:latin typeface="Times New Roman"/>
                <a:cs typeface="Times New Roman"/>
              </a:rPr>
              <a:t>is unusual </a:t>
            </a:r>
            <a:r>
              <a:rPr dirty="0" sz="2000" spc="-10">
                <a:latin typeface="Times New Roman"/>
                <a:cs typeface="Times New Roman"/>
              </a:rPr>
              <a:t>items </a:t>
            </a:r>
            <a:r>
              <a:rPr dirty="0" sz="2000">
                <a:latin typeface="Times New Roman"/>
                <a:cs typeface="Times New Roman"/>
              </a:rPr>
              <a:t>that are</a:t>
            </a:r>
            <a:r>
              <a:rPr dirty="0" sz="2000" spc="-114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non-recurring,  </a:t>
            </a:r>
            <a:r>
              <a:rPr dirty="0" sz="2000" spc="-10">
                <a:latin typeface="Times New Roman"/>
                <a:cs typeface="Times New Roman"/>
              </a:rPr>
              <a:t>sometimes </a:t>
            </a:r>
            <a:r>
              <a:rPr dirty="0" sz="2000" spc="-5">
                <a:latin typeface="Times New Roman"/>
                <a:cs typeface="Times New Roman"/>
              </a:rPr>
              <a:t>called </a:t>
            </a:r>
            <a:r>
              <a:rPr dirty="0" sz="2000">
                <a:latin typeface="Times New Roman"/>
                <a:cs typeface="Times New Roman"/>
              </a:rPr>
              <a:t>transitory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items.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algn="ctr" marL="615315">
              <a:lnSpc>
                <a:spcPct val="100000"/>
              </a:lnSpc>
            </a:pPr>
            <a:r>
              <a:rPr dirty="0" sz="2000">
                <a:latin typeface="Times New Roman"/>
                <a:cs typeface="Times New Roman"/>
              </a:rPr>
              <a:t>All </a:t>
            </a:r>
            <a:r>
              <a:rPr dirty="0" sz="2000" spc="-10">
                <a:latin typeface="Times New Roman"/>
                <a:cs typeface="Times New Roman"/>
              </a:rPr>
              <a:t>items </a:t>
            </a:r>
            <a:r>
              <a:rPr dirty="0" sz="2000">
                <a:latin typeface="Times New Roman"/>
                <a:cs typeface="Times New Roman"/>
              </a:rPr>
              <a:t>are after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tax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2792" y="447802"/>
            <a:ext cx="56495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Explaining </a:t>
            </a:r>
            <a:r>
              <a:rPr dirty="0" spc="-5"/>
              <a:t>Changes </a:t>
            </a:r>
            <a:r>
              <a:rPr dirty="0"/>
              <a:t>in </a:t>
            </a:r>
            <a:r>
              <a:rPr dirty="0" spc="-5"/>
              <a:t>RNOA</a:t>
            </a:r>
            <a:r>
              <a:rPr dirty="0" spc="-15"/>
              <a:t> </a:t>
            </a:r>
            <a:r>
              <a:rPr dirty="0" spc="-5" i="1">
                <a:latin typeface="Times New Roman"/>
                <a:cs typeface="Times New Roman"/>
              </a:rPr>
              <a:t>(cont.)</a:t>
            </a:r>
          </a:p>
        </p:txBody>
      </p:sp>
      <p:sp>
        <p:nvSpPr>
          <p:cNvPr id="3" name="object 3"/>
          <p:cNvSpPr/>
          <p:nvPr/>
        </p:nvSpPr>
        <p:spPr>
          <a:xfrm>
            <a:off x="4479555" y="2541593"/>
            <a:ext cx="1275715" cy="0"/>
          </a:xfrm>
          <a:custGeom>
            <a:avLst/>
            <a:gdLst/>
            <a:ahLst/>
            <a:cxnLst/>
            <a:rect l="l" t="t" r="r" b="b"/>
            <a:pathLst>
              <a:path w="1275714" h="0">
                <a:moveTo>
                  <a:pt x="0" y="0"/>
                </a:moveTo>
                <a:lnTo>
                  <a:pt x="1275564" y="0"/>
                </a:lnTo>
              </a:path>
            </a:pathLst>
          </a:custGeom>
          <a:ln w="63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79555" y="2537792"/>
            <a:ext cx="1291590" cy="0"/>
          </a:xfrm>
          <a:custGeom>
            <a:avLst/>
            <a:gdLst/>
            <a:ahLst/>
            <a:cxnLst/>
            <a:rect l="l" t="t" r="r" b="b"/>
            <a:pathLst>
              <a:path w="1291589" h="0">
                <a:moveTo>
                  <a:pt x="0" y="0"/>
                </a:moveTo>
                <a:lnTo>
                  <a:pt x="129113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720743" y="4402612"/>
            <a:ext cx="26670" cy="3810"/>
          </a:xfrm>
          <a:custGeom>
            <a:avLst/>
            <a:gdLst/>
            <a:ahLst/>
            <a:cxnLst/>
            <a:rect l="l" t="t" r="r" b="b"/>
            <a:pathLst>
              <a:path w="26670" h="3810">
                <a:moveTo>
                  <a:pt x="26102" y="0"/>
                </a:moveTo>
                <a:lnTo>
                  <a:pt x="0" y="0"/>
                </a:lnTo>
                <a:lnTo>
                  <a:pt x="0" y="3768"/>
                </a:lnTo>
                <a:lnTo>
                  <a:pt x="261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14451" y="1424686"/>
            <a:ext cx="6263005" cy="38633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105"/>
              </a:spcBef>
              <a:tabLst>
                <a:tab pos="532765" algn="l"/>
              </a:tabLst>
            </a:pPr>
            <a:r>
              <a:rPr dirty="0" sz="2000">
                <a:solidFill>
                  <a:srgbClr val="001F5F"/>
                </a:solidFill>
                <a:latin typeface="Times New Roman"/>
                <a:cs typeface="Times New Roman"/>
              </a:rPr>
              <a:t>2.	</a:t>
            </a:r>
            <a:r>
              <a:rPr dirty="0" sz="2000">
                <a:latin typeface="Times New Roman"/>
                <a:cs typeface="Times New Roman"/>
              </a:rPr>
              <a:t>Distinguish </a:t>
            </a:r>
            <a:r>
              <a:rPr dirty="0" sz="2000" spc="-5">
                <a:latin typeface="Times New Roman"/>
                <a:cs typeface="Times New Roman"/>
              </a:rPr>
              <a:t>margin </a:t>
            </a:r>
            <a:r>
              <a:rPr dirty="0" sz="2000">
                <a:latin typeface="Times New Roman"/>
                <a:cs typeface="Times New Roman"/>
              </a:rPr>
              <a:t>and turnover drivers of core</a:t>
            </a:r>
            <a:r>
              <a:rPr dirty="0" sz="2000" spc="-16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income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algn="ctr" marL="339725">
              <a:lnSpc>
                <a:spcPts val="2020"/>
              </a:lnSpc>
              <a:spcBef>
                <a:spcPts val="1495"/>
              </a:spcBef>
              <a:tabLst>
                <a:tab pos="4812030" algn="l"/>
              </a:tabLst>
            </a:pPr>
            <a:r>
              <a:rPr dirty="0" baseline="-26984" sz="2625" spc="-22">
                <a:latin typeface="Times New Roman"/>
                <a:cs typeface="Times New Roman"/>
              </a:rPr>
              <a:t>RNOA </a:t>
            </a:r>
            <a:r>
              <a:rPr dirty="0" baseline="-26984" sz="2625">
                <a:latin typeface="Symbol"/>
                <a:cs typeface="Symbol"/>
              </a:rPr>
              <a:t></a:t>
            </a:r>
            <a:r>
              <a:rPr dirty="0" baseline="-26984" sz="2625">
                <a:latin typeface="Times New Roman"/>
                <a:cs typeface="Times New Roman"/>
              </a:rPr>
              <a:t> </a:t>
            </a:r>
            <a:r>
              <a:rPr dirty="0" u="sng" sz="175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Core OI </a:t>
            </a:r>
            <a:r>
              <a:rPr dirty="0" u="sng" sz="1750" spc="-1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from Sales</a:t>
            </a:r>
            <a:r>
              <a:rPr dirty="0" sz="1750" spc="-15">
                <a:latin typeface="Times New Roman"/>
                <a:cs typeface="Times New Roman"/>
              </a:rPr>
              <a:t>  </a:t>
            </a:r>
            <a:r>
              <a:rPr dirty="0" baseline="-26984" sz="2625">
                <a:latin typeface="Symbol"/>
                <a:cs typeface="Symbol"/>
              </a:rPr>
              <a:t></a:t>
            </a:r>
            <a:r>
              <a:rPr dirty="0" baseline="-26984" sz="2625">
                <a:latin typeface="Times New Roman"/>
                <a:cs typeface="Times New Roman"/>
              </a:rPr>
              <a:t> </a:t>
            </a:r>
            <a:r>
              <a:rPr dirty="0" sz="1750" spc="-10">
                <a:latin typeface="Times New Roman"/>
                <a:cs typeface="Times New Roman"/>
              </a:rPr>
              <a:t>Core </a:t>
            </a:r>
            <a:r>
              <a:rPr dirty="0" sz="1750" spc="-5">
                <a:latin typeface="Times New Roman"/>
                <a:cs typeface="Times New Roman"/>
              </a:rPr>
              <a:t>Other</a:t>
            </a:r>
            <a:r>
              <a:rPr dirty="0" sz="1750" spc="-290">
                <a:latin typeface="Times New Roman"/>
                <a:cs typeface="Times New Roman"/>
              </a:rPr>
              <a:t> </a:t>
            </a:r>
            <a:r>
              <a:rPr dirty="0" sz="1750" spc="-10">
                <a:latin typeface="Times New Roman"/>
                <a:cs typeface="Times New Roman"/>
              </a:rPr>
              <a:t>OI</a:t>
            </a:r>
            <a:r>
              <a:rPr dirty="0" sz="1750" spc="70">
                <a:latin typeface="Times New Roman"/>
                <a:cs typeface="Times New Roman"/>
              </a:rPr>
              <a:t> </a:t>
            </a:r>
            <a:r>
              <a:rPr dirty="0" baseline="-26984" sz="2625">
                <a:latin typeface="Symbol"/>
                <a:cs typeface="Symbol"/>
              </a:rPr>
              <a:t></a:t>
            </a:r>
            <a:r>
              <a:rPr dirty="0" baseline="-26984" sz="2625">
                <a:latin typeface="Times New Roman"/>
                <a:cs typeface="Times New Roman"/>
              </a:rPr>
              <a:t>	</a:t>
            </a:r>
            <a:r>
              <a:rPr dirty="0" sz="1750" spc="-70">
                <a:latin typeface="Times New Roman"/>
                <a:cs typeface="Times New Roman"/>
              </a:rPr>
              <a:t>UI</a:t>
            </a:r>
            <a:endParaRPr sz="1750">
              <a:latin typeface="Times New Roman"/>
              <a:cs typeface="Times New Roman"/>
            </a:endParaRPr>
          </a:p>
          <a:p>
            <a:pPr marL="2435860">
              <a:lnSpc>
                <a:spcPts val="2020"/>
              </a:lnSpc>
              <a:tabLst>
                <a:tab pos="4170679" algn="l"/>
              </a:tabLst>
            </a:pPr>
            <a:r>
              <a:rPr dirty="0" sz="1750" spc="-10">
                <a:latin typeface="Times New Roman"/>
                <a:cs typeface="Times New Roman"/>
              </a:rPr>
              <a:t>NOA	</a:t>
            </a:r>
            <a:r>
              <a:rPr dirty="0" sz="1750" spc="-15">
                <a:latin typeface="Times New Roman"/>
                <a:cs typeface="Times New Roman"/>
              </a:rPr>
              <a:t>NOA</a:t>
            </a:r>
            <a:endParaRPr sz="1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Times New Roman"/>
              <a:cs typeface="Times New Roman"/>
            </a:endParaRPr>
          </a:p>
          <a:p>
            <a:pPr marL="1644014">
              <a:lnSpc>
                <a:spcPct val="100000"/>
              </a:lnSpc>
            </a:pPr>
            <a:r>
              <a:rPr dirty="0" sz="1750">
                <a:latin typeface="Symbol"/>
                <a:cs typeface="Symbol"/>
              </a:rPr>
              <a:t></a:t>
            </a:r>
            <a:r>
              <a:rPr dirty="0" sz="1750" spc="-100">
                <a:latin typeface="Times New Roman"/>
                <a:cs typeface="Times New Roman"/>
              </a:rPr>
              <a:t> </a:t>
            </a:r>
            <a:r>
              <a:rPr dirty="0" sz="2350" spc="-185">
                <a:latin typeface="Symbol"/>
                <a:cs typeface="Symbol"/>
              </a:rPr>
              <a:t></a:t>
            </a:r>
            <a:r>
              <a:rPr dirty="0" sz="1750" spc="-185">
                <a:latin typeface="Times New Roman"/>
                <a:cs typeface="Times New Roman"/>
              </a:rPr>
              <a:t>Co</a:t>
            </a:r>
            <a:endParaRPr sz="1750">
              <a:latin typeface="Times New Roman"/>
              <a:cs typeface="Times New Roman"/>
            </a:endParaRPr>
          </a:p>
          <a:p>
            <a:pPr marL="583565">
              <a:lnSpc>
                <a:spcPct val="100000"/>
              </a:lnSpc>
              <a:spcBef>
                <a:spcPts val="2390"/>
              </a:spcBef>
            </a:pPr>
            <a:r>
              <a:rPr dirty="0" sz="2000">
                <a:latin typeface="Times New Roman"/>
                <a:cs typeface="Times New Roman"/>
              </a:rPr>
              <a:t>where</a:t>
            </a:r>
            <a:endParaRPr sz="2000">
              <a:latin typeface="Times New Roman"/>
              <a:cs typeface="Times New Roman"/>
            </a:endParaRPr>
          </a:p>
          <a:p>
            <a:pPr marL="1395095">
              <a:lnSpc>
                <a:spcPct val="100000"/>
              </a:lnSpc>
              <a:spcBef>
                <a:spcPts val="1755"/>
              </a:spcBef>
            </a:pPr>
            <a:r>
              <a:rPr dirty="0" sz="1800">
                <a:latin typeface="Times New Roman"/>
                <a:cs typeface="Times New Roman"/>
              </a:rPr>
              <a:t>Core </a:t>
            </a:r>
            <a:r>
              <a:rPr dirty="0" sz="1800" spc="-5">
                <a:latin typeface="Times New Roman"/>
                <a:cs typeface="Times New Roman"/>
              </a:rPr>
              <a:t>Sales </a:t>
            </a:r>
            <a:r>
              <a:rPr dirty="0" sz="1800" spc="30">
                <a:latin typeface="Times New Roman"/>
                <a:cs typeface="Times New Roman"/>
              </a:rPr>
              <a:t>PM </a:t>
            </a:r>
            <a:r>
              <a:rPr dirty="0" sz="1800" spc="15">
                <a:latin typeface="Symbol"/>
                <a:cs typeface="Symbol"/>
              </a:rPr>
              <a:t>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baseline="26234" sz="2700">
                <a:latin typeface="Times New Roman"/>
                <a:cs typeface="Times New Roman"/>
              </a:rPr>
              <a:t>Core </a:t>
            </a:r>
            <a:r>
              <a:rPr dirty="0" baseline="26234" sz="2700" spc="7">
                <a:latin typeface="Times New Roman"/>
                <a:cs typeface="Times New Roman"/>
              </a:rPr>
              <a:t>OI</a:t>
            </a:r>
            <a:r>
              <a:rPr dirty="0" baseline="26234" sz="2700" spc="-330">
                <a:latin typeface="Times New Roman"/>
                <a:cs typeface="Times New Roman"/>
              </a:rPr>
              <a:t> </a:t>
            </a:r>
            <a:r>
              <a:rPr dirty="0" baseline="26234" sz="2700" spc="-15">
                <a:latin typeface="Times New Roman"/>
                <a:cs typeface="Times New Roman"/>
              </a:rPr>
              <a:t>fr</a:t>
            </a:r>
            <a:endParaRPr baseline="26234"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400">
              <a:latin typeface="Times New Roman"/>
              <a:cs typeface="Times New Roman"/>
            </a:endParaRPr>
          </a:p>
          <a:p>
            <a:pPr marL="1396365">
              <a:lnSpc>
                <a:spcPct val="100000"/>
              </a:lnSpc>
              <a:spcBef>
                <a:spcPts val="5"/>
              </a:spcBef>
            </a:pPr>
            <a:r>
              <a:rPr dirty="0" sz="1850" spc="-5">
                <a:latin typeface="Times New Roman"/>
                <a:cs typeface="Times New Roman"/>
              </a:rPr>
              <a:t>ATO</a:t>
            </a:r>
            <a:r>
              <a:rPr dirty="0" sz="1850" spc="-40">
                <a:latin typeface="Times New Roman"/>
                <a:cs typeface="Times New Roman"/>
              </a:rPr>
              <a:t> </a:t>
            </a:r>
            <a:r>
              <a:rPr dirty="0" sz="1850" spc="45">
                <a:latin typeface="Symbol"/>
                <a:cs typeface="Symbol"/>
              </a:rPr>
              <a:t></a:t>
            </a:r>
            <a:r>
              <a:rPr dirty="0" sz="1850" spc="45">
                <a:latin typeface="Times New Roman"/>
                <a:cs typeface="Times New Roman"/>
              </a:rPr>
              <a:t>Sales</a:t>
            </a:r>
            <a:r>
              <a:rPr dirty="0" sz="1850" spc="-215">
                <a:latin typeface="Times New Roman"/>
                <a:cs typeface="Times New Roman"/>
              </a:rPr>
              <a:t> </a:t>
            </a:r>
            <a:r>
              <a:rPr dirty="0" sz="1850" spc="10">
                <a:latin typeface="Times New Roman"/>
                <a:cs typeface="Times New Roman"/>
              </a:rPr>
              <a:t>/</a:t>
            </a:r>
            <a:r>
              <a:rPr dirty="0" sz="1850" spc="-180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NOA</a:t>
            </a:r>
            <a:endParaRPr sz="1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2792" y="447802"/>
            <a:ext cx="56495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Explaining </a:t>
            </a:r>
            <a:r>
              <a:rPr dirty="0" spc="-5"/>
              <a:t>Changes </a:t>
            </a:r>
            <a:r>
              <a:rPr dirty="0"/>
              <a:t>in </a:t>
            </a:r>
            <a:r>
              <a:rPr dirty="0" spc="-5"/>
              <a:t>RNOA</a:t>
            </a:r>
            <a:r>
              <a:rPr dirty="0" spc="-15"/>
              <a:t> </a:t>
            </a:r>
            <a:r>
              <a:rPr dirty="0" spc="-5" i="1">
                <a:latin typeface="Times New Roman"/>
                <a:cs typeface="Times New Roman"/>
              </a:rPr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0552" y="1216532"/>
            <a:ext cx="6771005" cy="5088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Clr>
                <a:srgbClr val="001F5F"/>
              </a:buClr>
              <a:buAutoNum type="arabicPeriod" startAt="3"/>
              <a:tabLst>
                <a:tab pos="469265" algn="l"/>
                <a:tab pos="469900" algn="l"/>
              </a:tabLst>
            </a:pPr>
            <a:r>
              <a:rPr dirty="0" sz="2000">
                <a:latin typeface="Times New Roman"/>
                <a:cs typeface="Times New Roman"/>
              </a:rPr>
              <a:t>Explain changes in profit </a:t>
            </a:r>
            <a:r>
              <a:rPr dirty="0" sz="2000" spc="-5">
                <a:latin typeface="Times New Roman"/>
                <a:cs typeface="Times New Roman"/>
              </a:rPr>
              <a:t>margins </a:t>
            </a:r>
            <a:r>
              <a:rPr dirty="0" sz="2000">
                <a:latin typeface="Times New Roman"/>
                <a:cs typeface="Times New Roman"/>
              </a:rPr>
              <a:t>and asset</a:t>
            </a:r>
            <a:r>
              <a:rPr dirty="0" sz="2000" spc="-1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turnovers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550"/>
              </a:spcBef>
            </a:pPr>
            <a:r>
              <a:rPr dirty="0" sz="1600" spc="-5" b="1">
                <a:latin typeface="Times New Roman"/>
                <a:cs typeface="Times New Roman"/>
              </a:rPr>
              <a:t>Explain changes in Core PM by looking at profit </a:t>
            </a:r>
            <a:r>
              <a:rPr dirty="0" sz="1600" spc="-10" b="1">
                <a:latin typeface="Times New Roman"/>
                <a:cs typeface="Times New Roman"/>
              </a:rPr>
              <a:t>margin</a:t>
            </a:r>
            <a:r>
              <a:rPr dirty="0" sz="1600" spc="125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drivers</a:t>
            </a:r>
            <a:endParaRPr sz="1600">
              <a:latin typeface="Times New Roman"/>
              <a:cs typeface="Times New Roman"/>
            </a:endParaRPr>
          </a:p>
          <a:p>
            <a:pPr lvl="1" marL="1270000" indent="-344170">
              <a:lnSpc>
                <a:spcPct val="100000"/>
              </a:lnSpc>
              <a:spcBef>
                <a:spcPts val="190"/>
              </a:spcBef>
              <a:buClr>
                <a:srgbClr val="00AFEF"/>
              </a:buClr>
              <a:buFont typeface="Wingdings"/>
              <a:buChar char=""/>
              <a:tabLst>
                <a:tab pos="1270000" algn="l"/>
                <a:tab pos="1270635" algn="l"/>
              </a:tabLst>
            </a:pPr>
            <a:r>
              <a:rPr dirty="0" sz="1600" spc="-5">
                <a:latin typeface="Times New Roman"/>
                <a:cs typeface="Times New Roman"/>
              </a:rPr>
              <a:t>GM (by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segment)</a:t>
            </a:r>
            <a:endParaRPr sz="1600">
              <a:latin typeface="Times New Roman"/>
              <a:cs typeface="Times New Roman"/>
            </a:endParaRPr>
          </a:p>
          <a:p>
            <a:pPr lvl="1" marL="1270000" indent="-344170">
              <a:lnSpc>
                <a:spcPct val="100000"/>
              </a:lnSpc>
              <a:spcBef>
                <a:spcPts val="195"/>
              </a:spcBef>
              <a:buClr>
                <a:srgbClr val="00AFEF"/>
              </a:buClr>
              <a:buFont typeface="Wingdings"/>
              <a:buChar char=""/>
              <a:tabLst>
                <a:tab pos="1270000" algn="l"/>
                <a:tab pos="1270635" algn="l"/>
              </a:tabLst>
            </a:pPr>
            <a:r>
              <a:rPr dirty="0" sz="1600" spc="-5">
                <a:latin typeface="Times New Roman"/>
                <a:cs typeface="Times New Roman"/>
              </a:rPr>
              <a:t>Selling Expenses /</a:t>
            </a:r>
            <a:r>
              <a:rPr dirty="0" sz="1600" spc="3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Sales</a:t>
            </a:r>
            <a:endParaRPr sz="1600">
              <a:latin typeface="Times New Roman"/>
              <a:cs typeface="Times New Roman"/>
            </a:endParaRPr>
          </a:p>
          <a:p>
            <a:pPr lvl="1" marL="1270000" indent="-344170">
              <a:lnSpc>
                <a:spcPct val="100000"/>
              </a:lnSpc>
              <a:spcBef>
                <a:spcPts val="190"/>
              </a:spcBef>
              <a:buClr>
                <a:srgbClr val="00AFEF"/>
              </a:buClr>
              <a:buFont typeface="Wingdings"/>
              <a:buChar char=""/>
              <a:tabLst>
                <a:tab pos="1270000" algn="l"/>
                <a:tab pos="1270635" algn="l"/>
              </a:tabLst>
            </a:pPr>
            <a:r>
              <a:rPr dirty="0" sz="1600" spc="-5">
                <a:latin typeface="Times New Roman"/>
                <a:cs typeface="Times New Roman"/>
              </a:rPr>
              <a:t>Administrative Expenses /</a:t>
            </a:r>
            <a:r>
              <a:rPr dirty="0" sz="1600" spc="7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Sales</a:t>
            </a:r>
            <a:endParaRPr sz="1600">
              <a:latin typeface="Times New Roman"/>
              <a:cs typeface="Times New Roman"/>
            </a:endParaRPr>
          </a:p>
          <a:p>
            <a:pPr lvl="1" marL="1270000" indent="-344170">
              <a:lnSpc>
                <a:spcPct val="100000"/>
              </a:lnSpc>
              <a:spcBef>
                <a:spcPts val="195"/>
              </a:spcBef>
              <a:buClr>
                <a:srgbClr val="00AFEF"/>
              </a:buClr>
              <a:buFont typeface="Wingdings"/>
              <a:buChar char=""/>
              <a:tabLst>
                <a:tab pos="1270000" algn="l"/>
                <a:tab pos="1270635" algn="l"/>
              </a:tabLst>
            </a:pPr>
            <a:r>
              <a:rPr dirty="0" sz="1600" spc="-5">
                <a:latin typeface="Times New Roman"/>
                <a:cs typeface="Times New Roman"/>
              </a:rPr>
              <a:t>R&amp;D /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Sales</a:t>
            </a:r>
            <a:endParaRPr sz="1600">
              <a:latin typeface="Times New Roman"/>
              <a:cs typeface="Times New Roman"/>
            </a:endParaRPr>
          </a:p>
          <a:p>
            <a:pPr marL="469900" marR="5080">
              <a:lnSpc>
                <a:spcPct val="180000"/>
              </a:lnSpc>
            </a:pPr>
            <a:r>
              <a:rPr dirty="0" sz="1600" spc="-5" b="1">
                <a:latin typeface="Times New Roman"/>
                <a:cs typeface="Times New Roman"/>
              </a:rPr>
              <a:t>Pay </a:t>
            </a:r>
            <a:r>
              <a:rPr dirty="0" sz="1600" spc="-10" b="1">
                <a:latin typeface="Times New Roman"/>
                <a:cs typeface="Times New Roman"/>
              </a:rPr>
              <a:t>particular </a:t>
            </a:r>
            <a:r>
              <a:rPr dirty="0" sz="1600" spc="-5" b="1">
                <a:latin typeface="Times New Roman"/>
                <a:cs typeface="Times New Roman"/>
              </a:rPr>
              <a:t>attention to </a:t>
            </a:r>
            <a:r>
              <a:rPr dirty="0" sz="1600" spc="-10" b="1">
                <a:latin typeface="Times New Roman"/>
                <a:cs typeface="Times New Roman"/>
              </a:rPr>
              <a:t>GM: per unit </a:t>
            </a:r>
            <a:r>
              <a:rPr dirty="0" sz="1600" spc="-5" b="1">
                <a:latin typeface="Times New Roman"/>
                <a:cs typeface="Times New Roman"/>
              </a:rPr>
              <a:t>sales </a:t>
            </a:r>
            <a:r>
              <a:rPr dirty="0" sz="1600" spc="-10" b="1">
                <a:latin typeface="Times New Roman"/>
                <a:cs typeface="Times New Roman"/>
              </a:rPr>
              <a:t>prices, production costs…  </a:t>
            </a:r>
            <a:r>
              <a:rPr dirty="0" sz="1600" spc="-5" b="1">
                <a:latin typeface="Times New Roman"/>
                <a:cs typeface="Times New Roman"/>
              </a:rPr>
              <a:t>Explain changes in ATO by looking at</a:t>
            </a:r>
            <a:r>
              <a:rPr dirty="0" sz="1600" spc="30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turnovers</a:t>
            </a:r>
            <a:endParaRPr sz="1600">
              <a:latin typeface="Times New Roman"/>
              <a:cs typeface="Times New Roman"/>
            </a:endParaRPr>
          </a:p>
          <a:p>
            <a:pPr lvl="1" marL="1270000" indent="-344170">
              <a:lnSpc>
                <a:spcPct val="100000"/>
              </a:lnSpc>
              <a:spcBef>
                <a:spcPts val="195"/>
              </a:spcBef>
              <a:buClr>
                <a:srgbClr val="00AFEF"/>
              </a:buClr>
              <a:buFont typeface="Wingdings"/>
              <a:buChar char=""/>
              <a:tabLst>
                <a:tab pos="1270000" algn="l"/>
                <a:tab pos="1270635" algn="l"/>
              </a:tabLst>
            </a:pPr>
            <a:r>
              <a:rPr dirty="0" sz="1600" spc="-5">
                <a:latin typeface="Times New Roman"/>
                <a:cs typeface="Times New Roman"/>
              </a:rPr>
              <a:t>Accounts receivables</a:t>
            </a:r>
            <a:r>
              <a:rPr dirty="0" sz="1600" spc="4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turnover</a:t>
            </a:r>
            <a:endParaRPr sz="1600">
              <a:latin typeface="Times New Roman"/>
              <a:cs typeface="Times New Roman"/>
            </a:endParaRPr>
          </a:p>
          <a:p>
            <a:pPr lvl="1" marL="1270000" indent="-344170">
              <a:lnSpc>
                <a:spcPct val="100000"/>
              </a:lnSpc>
              <a:spcBef>
                <a:spcPts val="190"/>
              </a:spcBef>
              <a:buClr>
                <a:srgbClr val="00AFEF"/>
              </a:buClr>
              <a:buFont typeface="Wingdings"/>
              <a:buChar char=""/>
              <a:tabLst>
                <a:tab pos="1270000" algn="l"/>
                <a:tab pos="1270635" algn="l"/>
              </a:tabLst>
            </a:pPr>
            <a:r>
              <a:rPr dirty="0" sz="1600" spc="-5">
                <a:latin typeface="Times New Roman"/>
                <a:cs typeface="Times New Roman"/>
              </a:rPr>
              <a:t>Inventory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turnover</a:t>
            </a:r>
            <a:endParaRPr sz="1600">
              <a:latin typeface="Times New Roman"/>
              <a:cs typeface="Times New Roman"/>
            </a:endParaRPr>
          </a:p>
          <a:p>
            <a:pPr lvl="1" marL="1270000" indent="-344170">
              <a:lnSpc>
                <a:spcPct val="100000"/>
              </a:lnSpc>
              <a:spcBef>
                <a:spcPts val="195"/>
              </a:spcBef>
              <a:buClr>
                <a:srgbClr val="00AFEF"/>
              </a:buClr>
              <a:buFont typeface="Wingdings"/>
              <a:buChar char=""/>
              <a:tabLst>
                <a:tab pos="1270000" algn="l"/>
                <a:tab pos="1270635" algn="l"/>
              </a:tabLst>
            </a:pPr>
            <a:r>
              <a:rPr dirty="0" sz="1600" spc="-5">
                <a:latin typeface="Times New Roman"/>
                <a:cs typeface="Times New Roman"/>
              </a:rPr>
              <a:t>PPE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turnover</a:t>
            </a:r>
            <a:endParaRPr sz="1600">
              <a:latin typeface="Times New Roman"/>
              <a:cs typeface="Times New Roman"/>
            </a:endParaRPr>
          </a:p>
          <a:p>
            <a:pPr lvl="1" marL="1270000" indent="-344170">
              <a:lnSpc>
                <a:spcPct val="100000"/>
              </a:lnSpc>
              <a:spcBef>
                <a:spcPts val="190"/>
              </a:spcBef>
              <a:buClr>
                <a:srgbClr val="00AFEF"/>
              </a:buClr>
              <a:buFont typeface="Wingdings"/>
              <a:buChar char=""/>
              <a:tabLst>
                <a:tab pos="1270000" algn="l"/>
                <a:tab pos="1270635" algn="l"/>
              </a:tabLst>
            </a:pPr>
            <a:r>
              <a:rPr dirty="0" sz="1600" spc="-5">
                <a:latin typeface="Times New Roman"/>
                <a:cs typeface="Times New Roman"/>
              </a:rPr>
              <a:t>Accounts payable</a:t>
            </a:r>
            <a:r>
              <a:rPr dirty="0" sz="1600" spc="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turnover</a:t>
            </a:r>
            <a:endParaRPr sz="1600">
              <a:latin typeface="Times New Roman"/>
              <a:cs typeface="Times New Roman"/>
            </a:endParaRPr>
          </a:p>
          <a:p>
            <a:pPr lvl="1" marL="1270000" indent="-344170">
              <a:lnSpc>
                <a:spcPts val="1825"/>
              </a:lnSpc>
              <a:spcBef>
                <a:spcPts val="195"/>
              </a:spcBef>
              <a:buClr>
                <a:srgbClr val="00AFEF"/>
              </a:buClr>
              <a:buFont typeface="Wingdings"/>
              <a:buChar char=""/>
              <a:tabLst>
                <a:tab pos="1270000" algn="l"/>
                <a:tab pos="1270635" algn="l"/>
              </a:tabLst>
            </a:pPr>
            <a:r>
              <a:rPr dirty="0" sz="1600" spc="-5">
                <a:latin typeface="Times New Roman"/>
                <a:cs typeface="Times New Roman"/>
              </a:rPr>
              <a:t>Operating liability</a:t>
            </a:r>
            <a:r>
              <a:rPr dirty="0" sz="1600" spc="5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turnover</a:t>
            </a:r>
            <a:endParaRPr sz="1600">
              <a:latin typeface="Times New Roman"/>
              <a:cs typeface="Times New Roman"/>
            </a:endParaRPr>
          </a:p>
          <a:p>
            <a:pPr marL="469900">
              <a:lnSpc>
                <a:spcPts val="1825"/>
              </a:lnSpc>
            </a:pPr>
            <a:r>
              <a:rPr dirty="0" sz="1600" spc="-5" b="1">
                <a:latin typeface="Times New Roman"/>
                <a:cs typeface="Times New Roman"/>
              </a:rPr>
              <a:t>Also</a:t>
            </a:r>
            <a:endParaRPr sz="1600">
              <a:latin typeface="Times New Roman"/>
              <a:cs typeface="Times New Roman"/>
            </a:endParaRPr>
          </a:p>
          <a:p>
            <a:pPr lvl="1" marL="1270000" indent="-344170">
              <a:lnSpc>
                <a:spcPct val="100000"/>
              </a:lnSpc>
              <a:spcBef>
                <a:spcPts val="190"/>
              </a:spcBef>
              <a:buClr>
                <a:srgbClr val="00AFEF"/>
              </a:buClr>
              <a:buFont typeface="Wingdings"/>
              <a:buChar char=""/>
              <a:tabLst>
                <a:tab pos="1270000" algn="l"/>
                <a:tab pos="1270635" algn="l"/>
              </a:tabLst>
            </a:pPr>
            <a:r>
              <a:rPr dirty="0" sz="1600" spc="-5">
                <a:latin typeface="Times New Roman"/>
                <a:cs typeface="Times New Roman"/>
              </a:rPr>
              <a:t>Look at operating asset composition</a:t>
            </a:r>
            <a:r>
              <a:rPr dirty="0" sz="1600" spc="8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ratios</a:t>
            </a:r>
            <a:endParaRPr sz="1600">
              <a:latin typeface="Times New Roman"/>
              <a:cs typeface="Times New Roman"/>
            </a:endParaRPr>
          </a:p>
          <a:p>
            <a:pPr lvl="1" marL="1270000" indent="-344170">
              <a:lnSpc>
                <a:spcPct val="100000"/>
              </a:lnSpc>
              <a:spcBef>
                <a:spcPts val="195"/>
              </a:spcBef>
              <a:buClr>
                <a:srgbClr val="00AFEF"/>
              </a:buClr>
              <a:buFont typeface="Wingdings"/>
              <a:buChar char=""/>
              <a:tabLst>
                <a:tab pos="1270000" algn="l"/>
                <a:tab pos="1270635" algn="l"/>
              </a:tabLst>
            </a:pPr>
            <a:r>
              <a:rPr dirty="0" sz="1600" spc="-5">
                <a:latin typeface="Times New Roman"/>
                <a:cs typeface="Times New Roman"/>
              </a:rPr>
              <a:t>Look at operating liabilities composition</a:t>
            </a:r>
            <a:r>
              <a:rPr dirty="0" sz="1600" spc="12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ratios</a:t>
            </a:r>
            <a:endParaRPr sz="1600">
              <a:latin typeface="Times New Roman"/>
              <a:cs typeface="Times New Roman"/>
            </a:endParaRPr>
          </a:p>
          <a:p>
            <a:pPr lvl="1" marL="1270000" indent="-344170">
              <a:lnSpc>
                <a:spcPct val="100000"/>
              </a:lnSpc>
              <a:spcBef>
                <a:spcPts val="190"/>
              </a:spcBef>
              <a:buClr>
                <a:srgbClr val="00AFEF"/>
              </a:buClr>
              <a:buFont typeface="Wingdings"/>
              <a:buChar char=""/>
              <a:tabLst>
                <a:tab pos="1270000" algn="l"/>
                <a:tab pos="1270635" algn="l"/>
              </a:tabLst>
            </a:pPr>
            <a:r>
              <a:rPr dirty="0" sz="1600" spc="-5">
                <a:latin typeface="Times New Roman"/>
                <a:cs typeface="Times New Roman"/>
              </a:rPr>
              <a:t>Look at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OLLEV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8214" y="233883"/>
            <a:ext cx="4716780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128395" marR="5080" indent="-1116330">
              <a:lnSpc>
                <a:spcPct val="100000"/>
              </a:lnSpc>
              <a:spcBef>
                <a:spcPts val="95"/>
              </a:spcBef>
            </a:pPr>
            <a:r>
              <a:rPr dirty="0"/>
              <a:t>Explaining </a:t>
            </a:r>
            <a:r>
              <a:rPr dirty="0" spc="-5"/>
              <a:t>Changes in</a:t>
            </a:r>
            <a:r>
              <a:rPr dirty="0" spc="-60"/>
              <a:t> </a:t>
            </a:r>
            <a:r>
              <a:rPr dirty="0" spc="-5"/>
              <a:t>RNOA:  the</a:t>
            </a:r>
            <a:r>
              <a:rPr dirty="0" spc="-10"/>
              <a:t> </a:t>
            </a:r>
            <a:r>
              <a:rPr dirty="0" spc="-5"/>
              <a:t>Calculations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5883" y="1427734"/>
            <a:ext cx="325310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Times New Roman"/>
                <a:cs typeface="Times New Roman"/>
              </a:rPr>
              <a:t>The change in </a:t>
            </a:r>
            <a:r>
              <a:rPr dirty="0" sz="1600" spc="-10" b="1">
                <a:latin typeface="Times New Roman"/>
                <a:cs typeface="Times New Roman"/>
              </a:rPr>
              <a:t>RNOA </a:t>
            </a:r>
            <a:r>
              <a:rPr dirty="0" sz="1600" spc="-5" b="1">
                <a:latin typeface="Times New Roman"/>
                <a:cs typeface="Times New Roman"/>
              </a:rPr>
              <a:t>is explained</a:t>
            </a:r>
            <a:r>
              <a:rPr dirty="0" sz="1600" spc="-50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as: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8184" y="3285321"/>
            <a:ext cx="3844925" cy="4699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3190875" algn="l"/>
              </a:tabLst>
            </a:pPr>
            <a:r>
              <a:rPr dirty="0" sz="1850" spc="30">
                <a:latin typeface="Symbol"/>
                <a:cs typeface="Symbol"/>
              </a:rPr>
              <a:t></a:t>
            </a:r>
            <a:r>
              <a:rPr dirty="0" sz="1850" spc="30">
                <a:latin typeface="Times New Roman"/>
                <a:cs typeface="Times New Roman"/>
              </a:rPr>
              <a:t>RNOA</a:t>
            </a:r>
            <a:r>
              <a:rPr dirty="0" baseline="-27777" sz="1950" spc="44">
                <a:latin typeface="Times New Roman"/>
                <a:cs typeface="Times New Roman"/>
              </a:rPr>
              <a:t>1 </a:t>
            </a:r>
            <a:r>
              <a:rPr dirty="0" sz="1850" spc="20">
                <a:latin typeface="Symbol"/>
                <a:cs typeface="Symbol"/>
              </a:rPr>
              <a:t></a:t>
            </a:r>
            <a:r>
              <a:rPr dirty="0" sz="1850" spc="20">
                <a:latin typeface="Times New Roman"/>
                <a:cs typeface="Times New Roman"/>
              </a:rPr>
              <a:t> </a:t>
            </a:r>
            <a:r>
              <a:rPr dirty="0" sz="2900" spc="-110">
                <a:latin typeface="Symbol"/>
                <a:cs typeface="Symbol"/>
              </a:rPr>
              <a:t></a:t>
            </a:r>
            <a:r>
              <a:rPr dirty="0" sz="1850" spc="-110">
                <a:latin typeface="Symbol"/>
                <a:cs typeface="Symbol"/>
              </a:rPr>
              <a:t></a:t>
            </a:r>
            <a:r>
              <a:rPr dirty="0" sz="1850" spc="-110">
                <a:latin typeface="Times New Roman"/>
                <a:cs typeface="Times New Roman"/>
              </a:rPr>
              <a:t>Core </a:t>
            </a:r>
            <a:r>
              <a:rPr dirty="0" sz="1850" spc="30">
                <a:latin typeface="Times New Roman"/>
                <a:cs typeface="Times New Roman"/>
              </a:rPr>
              <a:t>PM</a:t>
            </a:r>
            <a:r>
              <a:rPr dirty="0" baseline="-34188" sz="1950" spc="44">
                <a:latin typeface="Times New Roman"/>
                <a:cs typeface="Times New Roman"/>
              </a:rPr>
              <a:t>1</a:t>
            </a:r>
            <a:r>
              <a:rPr dirty="0" baseline="-34188" sz="1950" spc="419">
                <a:latin typeface="Times New Roman"/>
                <a:cs typeface="Times New Roman"/>
              </a:rPr>
              <a:t> </a:t>
            </a:r>
            <a:r>
              <a:rPr dirty="0" sz="1850" spc="15">
                <a:latin typeface="Times New Roman"/>
                <a:cs typeface="Times New Roman"/>
              </a:rPr>
              <a:t>x</a:t>
            </a:r>
            <a:r>
              <a:rPr dirty="0" sz="1850" spc="25">
                <a:latin typeface="Times New Roman"/>
                <a:cs typeface="Times New Roman"/>
              </a:rPr>
              <a:t> </a:t>
            </a:r>
            <a:r>
              <a:rPr dirty="0" sz="1850" spc="-5">
                <a:latin typeface="Times New Roman"/>
                <a:cs typeface="Times New Roman"/>
              </a:rPr>
              <a:t>ATO	</a:t>
            </a:r>
            <a:r>
              <a:rPr dirty="0" sz="2900" spc="-175">
                <a:latin typeface="Symbol"/>
                <a:cs typeface="Symbol"/>
              </a:rPr>
              <a:t></a:t>
            </a:r>
            <a:r>
              <a:rPr dirty="0" sz="1850" spc="-175">
                <a:latin typeface="Symbol"/>
                <a:cs typeface="Symbol"/>
              </a:rPr>
              <a:t></a:t>
            </a:r>
            <a:r>
              <a:rPr dirty="0" sz="1850" spc="-90">
                <a:latin typeface="Times New Roman"/>
                <a:cs typeface="Times New Roman"/>
              </a:rPr>
              <a:t> </a:t>
            </a:r>
            <a:r>
              <a:rPr dirty="0" sz="2850" spc="-215">
                <a:latin typeface="Symbol"/>
                <a:cs typeface="Symbol"/>
              </a:rPr>
              <a:t></a:t>
            </a:r>
            <a:r>
              <a:rPr dirty="0" sz="1850" spc="-215">
                <a:latin typeface="Symbol"/>
                <a:cs typeface="Symbol"/>
              </a:rPr>
              <a:t></a:t>
            </a:r>
            <a:r>
              <a:rPr dirty="0" sz="1850" spc="-215">
                <a:latin typeface="Times New Roman"/>
                <a:cs typeface="Times New Roman"/>
              </a:rPr>
              <a:t>A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7972" y="5732170"/>
            <a:ext cx="31584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0385" algn="l"/>
              </a:tabLst>
            </a:pPr>
            <a:r>
              <a:rPr dirty="0" sz="1400" spc="-5">
                <a:latin typeface="Times New Roman"/>
                <a:cs typeface="Times New Roman"/>
              </a:rPr>
              <a:t>Note:	</a:t>
            </a:r>
            <a:r>
              <a:rPr dirty="0" sz="1400">
                <a:latin typeface="Times New Roman"/>
                <a:cs typeface="Times New Roman"/>
              </a:rPr>
              <a:t>(i) is usually </a:t>
            </a:r>
            <a:r>
              <a:rPr dirty="0" sz="1400" spc="-5">
                <a:latin typeface="Times New Roman"/>
                <a:cs typeface="Times New Roman"/>
              </a:rPr>
              <a:t>more important </a:t>
            </a:r>
            <a:r>
              <a:rPr dirty="0" sz="1400">
                <a:latin typeface="Times New Roman"/>
                <a:cs typeface="Times New Roman"/>
              </a:rPr>
              <a:t>that</a:t>
            </a:r>
            <a:r>
              <a:rPr dirty="0" sz="1400" spc="-1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(ii)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26307" y="4309871"/>
            <a:ext cx="1324610" cy="1062355"/>
          </a:xfrm>
          <a:prstGeom prst="rect">
            <a:avLst/>
          </a:prstGeom>
          <a:solidFill>
            <a:srgbClr val="F8F8F8"/>
          </a:solidFill>
          <a:ln w="9525">
            <a:solidFill>
              <a:srgbClr val="00000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325"/>
              </a:spcBef>
            </a:pPr>
            <a:r>
              <a:rPr dirty="0" sz="1400" b="1" i="1">
                <a:latin typeface="Times New Roman"/>
                <a:cs typeface="Times New Roman"/>
              </a:rPr>
              <a:t>(i)</a:t>
            </a:r>
            <a:endParaRPr sz="1400">
              <a:latin typeface="Times New Roman"/>
              <a:cs typeface="Times New Roman"/>
            </a:endParaRPr>
          </a:p>
          <a:p>
            <a:pPr algn="ctr" marL="170815" marR="162560" indent="-1905">
              <a:lnSpc>
                <a:spcPct val="100000"/>
              </a:lnSpc>
              <a:spcBef>
                <a:spcPts val="840"/>
              </a:spcBef>
            </a:pPr>
            <a:r>
              <a:rPr dirty="0" sz="1400" spc="-5" i="1">
                <a:latin typeface="Times New Roman"/>
                <a:cs typeface="Times New Roman"/>
              </a:rPr>
              <a:t>Effect </a:t>
            </a:r>
            <a:r>
              <a:rPr dirty="0" sz="1400" i="1">
                <a:latin typeface="Times New Roman"/>
                <a:cs typeface="Times New Roman"/>
              </a:rPr>
              <a:t>due to  </a:t>
            </a:r>
            <a:r>
              <a:rPr dirty="0" sz="1400" i="1">
                <a:latin typeface="Times New Roman"/>
                <a:cs typeface="Times New Roman"/>
              </a:rPr>
              <a:t>change in  </a:t>
            </a:r>
            <a:r>
              <a:rPr dirty="0" sz="1400" spc="-10" i="1">
                <a:latin typeface="Times New Roman"/>
                <a:cs typeface="Times New Roman"/>
              </a:rPr>
              <a:t>Profit</a:t>
            </a:r>
            <a:r>
              <a:rPr dirty="0" sz="1400" spc="-9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Margin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82767" y="4309871"/>
            <a:ext cx="1515110" cy="1062355"/>
          </a:xfrm>
          <a:prstGeom prst="rect">
            <a:avLst/>
          </a:prstGeom>
          <a:solidFill>
            <a:srgbClr val="F8F8F8"/>
          </a:solidFill>
          <a:ln w="9525">
            <a:solidFill>
              <a:srgbClr val="00000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325"/>
              </a:spcBef>
            </a:pPr>
            <a:r>
              <a:rPr dirty="0" sz="1400" b="1" i="1">
                <a:latin typeface="Times New Roman"/>
                <a:cs typeface="Times New Roman"/>
              </a:rPr>
              <a:t>(ii)</a:t>
            </a:r>
            <a:endParaRPr sz="1400">
              <a:latin typeface="Times New Roman"/>
              <a:cs typeface="Times New Roman"/>
            </a:endParaRPr>
          </a:p>
          <a:p>
            <a:pPr algn="ctr" marL="199390" marR="190500">
              <a:lnSpc>
                <a:spcPct val="100000"/>
              </a:lnSpc>
              <a:spcBef>
                <a:spcPts val="840"/>
              </a:spcBef>
            </a:pPr>
            <a:r>
              <a:rPr dirty="0" sz="1400" i="1">
                <a:latin typeface="Times New Roman"/>
                <a:cs typeface="Times New Roman"/>
              </a:rPr>
              <a:t>Effect </a:t>
            </a:r>
            <a:r>
              <a:rPr dirty="0" sz="1400" spc="5" i="1">
                <a:latin typeface="Times New Roman"/>
                <a:cs typeface="Times New Roman"/>
              </a:rPr>
              <a:t>due </a:t>
            </a:r>
            <a:r>
              <a:rPr dirty="0" sz="1400" i="1">
                <a:latin typeface="Times New Roman"/>
                <a:cs typeface="Times New Roman"/>
              </a:rPr>
              <a:t>to  </a:t>
            </a:r>
            <a:r>
              <a:rPr dirty="0" sz="1400" spc="5" i="1">
                <a:latin typeface="Times New Roman"/>
                <a:cs typeface="Times New Roman"/>
              </a:rPr>
              <a:t>change </a:t>
            </a:r>
            <a:r>
              <a:rPr dirty="0" sz="1400" i="1">
                <a:latin typeface="Times New Roman"/>
                <a:cs typeface="Times New Roman"/>
              </a:rPr>
              <a:t>in</a:t>
            </a:r>
            <a:r>
              <a:rPr dirty="0" sz="1400" spc="-15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Asset  </a:t>
            </a:r>
            <a:r>
              <a:rPr dirty="0" sz="1400" spc="-10" i="1">
                <a:latin typeface="Times New Roman"/>
                <a:cs typeface="Times New Roman"/>
              </a:rPr>
              <a:t>Turnover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68895" y="4309871"/>
            <a:ext cx="1515110" cy="1062355"/>
          </a:xfrm>
          <a:prstGeom prst="rect">
            <a:avLst/>
          </a:prstGeom>
          <a:solidFill>
            <a:srgbClr val="F8F8F8"/>
          </a:solidFill>
          <a:ln w="9525">
            <a:solidFill>
              <a:srgbClr val="00000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325"/>
              </a:spcBef>
            </a:pPr>
            <a:r>
              <a:rPr dirty="0" sz="1400" b="1" i="1">
                <a:latin typeface="Times New Roman"/>
                <a:cs typeface="Times New Roman"/>
              </a:rPr>
              <a:t>(iii)</a:t>
            </a:r>
            <a:endParaRPr sz="1400">
              <a:latin typeface="Times New Roman"/>
              <a:cs typeface="Times New Roman"/>
            </a:endParaRPr>
          </a:p>
          <a:p>
            <a:pPr algn="ctr" marL="241300" marR="233045">
              <a:lnSpc>
                <a:spcPct val="100000"/>
              </a:lnSpc>
              <a:spcBef>
                <a:spcPts val="840"/>
              </a:spcBef>
            </a:pPr>
            <a:r>
              <a:rPr dirty="0" sz="1400" spc="-5" i="1">
                <a:latin typeface="Times New Roman"/>
                <a:cs typeface="Times New Roman"/>
              </a:rPr>
              <a:t>Effect </a:t>
            </a:r>
            <a:r>
              <a:rPr dirty="0" sz="1400" i="1">
                <a:latin typeface="Times New Roman"/>
                <a:cs typeface="Times New Roman"/>
              </a:rPr>
              <a:t>due to  </a:t>
            </a:r>
            <a:r>
              <a:rPr dirty="0" sz="1400" i="1">
                <a:latin typeface="Times New Roman"/>
                <a:cs typeface="Times New Roman"/>
              </a:rPr>
              <a:t>Unusual</a:t>
            </a:r>
            <a:r>
              <a:rPr dirty="0" sz="1400" spc="-105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Items  </a:t>
            </a:r>
            <a:r>
              <a:rPr dirty="0" sz="1400" i="1">
                <a:latin typeface="Times New Roman"/>
                <a:cs typeface="Times New Roman"/>
              </a:rPr>
              <a:t>this</a:t>
            </a:r>
            <a:r>
              <a:rPr dirty="0" sz="1400" spc="-4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period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89247" y="3896867"/>
            <a:ext cx="0" cy="363220"/>
          </a:xfrm>
          <a:custGeom>
            <a:avLst/>
            <a:gdLst/>
            <a:ahLst/>
            <a:cxnLst/>
            <a:rect l="l" t="t" r="r" b="b"/>
            <a:pathLst>
              <a:path w="0" h="363220">
                <a:moveTo>
                  <a:pt x="0" y="0"/>
                </a:moveTo>
                <a:lnTo>
                  <a:pt x="0" y="36271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146291" y="3896867"/>
            <a:ext cx="0" cy="363220"/>
          </a:xfrm>
          <a:custGeom>
            <a:avLst/>
            <a:gdLst/>
            <a:ahLst/>
            <a:cxnLst/>
            <a:rect l="l" t="t" r="r" b="b"/>
            <a:pathLst>
              <a:path w="0" h="363220">
                <a:moveTo>
                  <a:pt x="0" y="0"/>
                </a:moveTo>
                <a:lnTo>
                  <a:pt x="0" y="36271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927847" y="3896867"/>
            <a:ext cx="0" cy="363220"/>
          </a:xfrm>
          <a:custGeom>
            <a:avLst/>
            <a:gdLst/>
            <a:ahLst/>
            <a:cxnLst/>
            <a:rect l="l" t="t" r="r" b="b"/>
            <a:pathLst>
              <a:path w="0" h="363220">
                <a:moveTo>
                  <a:pt x="0" y="0"/>
                </a:moveTo>
                <a:lnTo>
                  <a:pt x="0" y="36271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4952" y="2330907"/>
            <a:ext cx="152590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Times New Roman"/>
                <a:cs typeface="Times New Roman"/>
              </a:rPr>
              <a:t>Change in </a:t>
            </a:r>
            <a:r>
              <a:rPr dirty="0" sz="1400" spc="-5">
                <a:latin typeface="Times New Roman"/>
                <a:cs typeface="Times New Roman"/>
              </a:rPr>
              <a:t>RNOA</a:t>
            </a:r>
            <a:r>
              <a:rPr dirty="0" sz="1400" spc="1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=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91781" y="2330907"/>
            <a:ext cx="126364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34692" y="2218182"/>
            <a:ext cx="1936750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Times New Roman"/>
                <a:cs typeface="Times New Roman"/>
              </a:rPr>
              <a:t>Change in core sales</a:t>
            </a:r>
            <a:r>
              <a:rPr dirty="0" sz="1400" spc="-1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profit  </a:t>
            </a:r>
            <a:r>
              <a:rPr dirty="0" sz="1400" spc="-10">
                <a:latin typeface="Times New Roman"/>
                <a:cs typeface="Times New Roman"/>
              </a:rPr>
              <a:t>margin </a:t>
            </a:r>
            <a:r>
              <a:rPr dirty="0" sz="1400">
                <a:latin typeface="Times New Roman"/>
                <a:cs typeface="Times New Roman"/>
              </a:rPr>
              <a:t>at previous asset  turnover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level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12514" y="2218182"/>
            <a:ext cx="1022350" cy="7092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86995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Times New Roman"/>
                <a:cs typeface="Times New Roman"/>
              </a:rPr>
              <a:t>Change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due</a:t>
            </a:r>
            <a:endParaRPr sz="1400">
              <a:latin typeface="Times New Roman"/>
              <a:cs typeface="Times New Roman"/>
            </a:endParaRPr>
          </a:p>
          <a:p>
            <a:pPr marL="53340">
              <a:lnSpc>
                <a:spcPct val="100000"/>
              </a:lnSpc>
            </a:pPr>
            <a:r>
              <a:rPr dirty="0" sz="1400">
                <a:latin typeface="Times New Roman"/>
                <a:cs typeface="Times New Roman"/>
              </a:rPr>
              <a:t>to change</a:t>
            </a:r>
            <a:r>
              <a:rPr dirty="0" sz="1400" spc="-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1400">
                <a:latin typeface="Times New Roman"/>
                <a:cs typeface="Times New Roman"/>
              </a:rPr>
              <a:t>asset</a:t>
            </a:r>
            <a:r>
              <a:rPr dirty="0" sz="1400" spc="-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turnover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07863" y="2218182"/>
            <a:ext cx="1783714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Times New Roman"/>
                <a:cs typeface="Times New Roman"/>
              </a:rPr>
              <a:t>Change due to change</a:t>
            </a:r>
            <a:r>
              <a:rPr dirty="0" sz="1400" spc="-1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</a:t>
            </a:r>
            <a:endParaRPr sz="1400">
              <a:latin typeface="Times New Roman"/>
              <a:cs typeface="Times New Roman"/>
            </a:endParaRPr>
          </a:p>
          <a:p>
            <a:pPr algn="ctr" marL="635">
              <a:lnSpc>
                <a:spcPct val="100000"/>
              </a:lnSpc>
            </a:pPr>
            <a:r>
              <a:rPr dirty="0" sz="1400">
                <a:latin typeface="Times New Roman"/>
                <a:cs typeface="Times New Roman"/>
              </a:rPr>
              <a:t>other core</a:t>
            </a:r>
            <a:r>
              <a:rPr dirty="0" sz="1400" spc="-6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income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89266" y="2218182"/>
            <a:ext cx="1496060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Times New Roman"/>
                <a:cs typeface="Times New Roman"/>
              </a:rPr>
              <a:t>Change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due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400">
                <a:latin typeface="Times New Roman"/>
                <a:cs typeface="Times New Roman"/>
              </a:rPr>
              <a:t>to change in</a:t>
            </a:r>
            <a:r>
              <a:rPr dirty="0" sz="1400" spc="-1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unusual</a:t>
            </a:r>
            <a:endParaRPr sz="1400">
              <a:latin typeface="Times New Roman"/>
              <a:cs typeface="Times New Roman"/>
            </a:endParaRPr>
          </a:p>
          <a:p>
            <a:pPr algn="ctr" marL="2540">
              <a:lnSpc>
                <a:spcPct val="100000"/>
              </a:lnSpc>
            </a:pPr>
            <a:r>
              <a:rPr dirty="0" sz="1400" spc="-5">
                <a:latin typeface="Times New Roman"/>
                <a:cs typeface="Times New Roman"/>
              </a:rPr>
              <a:t>items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86632" y="2330907"/>
            <a:ext cx="126364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89930" y="2330907"/>
            <a:ext cx="126364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5504" y="339293"/>
            <a:ext cx="48710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The Big Picture </a:t>
            </a:r>
            <a:r>
              <a:rPr dirty="0"/>
              <a:t>for </a:t>
            </a:r>
            <a:r>
              <a:rPr dirty="0" spc="-5"/>
              <a:t>the</a:t>
            </a:r>
            <a:r>
              <a:rPr dirty="0" spc="-20"/>
              <a:t> </a:t>
            </a:r>
            <a:r>
              <a:rPr dirty="0" spc="-5"/>
              <a:t>Chapter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335" y="1424686"/>
            <a:ext cx="7326630" cy="35794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716915" indent="2540">
              <a:lnSpc>
                <a:spcPct val="100000"/>
              </a:lnSpc>
              <a:spcBef>
                <a:spcPts val="95"/>
              </a:spcBef>
            </a:pPr>
            <a:r>
              <a:rPr dirty="0" sz="2200" spc="-5" b="1">
                <a:latin typeface="Times New Roman"/>
                <a:cs typeface="Times New Roman"/>
              </a:rPr>
              <a:t>Valuation is based on forecasting residual earnings and  residual earnings growth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algn="ctr" marL="16510">
              <a:lnSpc>
                <a:spcPct val="100000"/>
              </a:lnSpc>
            </a:pPr>
            <a:r>
              <a:rPr dirty="0" sz="2200" spc="-5" b="1" i="1">
                <a:latin typeface="Times New Roman"/>
                <a:cs typeface="Times New Roman"/>
              </a:rPr>
              <a:t>So, what drives</a:t>
            </a:r>
            <a:r>
              <a:rPr dirty="0" sz="2200" spc="-10" b="1" i="1">
                <a:latin typeface="Times New Roman"/>
                <a:cs typeface="Times New Roman"/>
              </a:rPr>
              <a:t> </a:t>
            </a:r>
            <a:r>
              <a:rPr dirty="0" sz="2200" spc="-5" b="1" i="1">
                <a:latin typeface="Times New Roman"/>
                <a:cs typeface="Times New Roman"/>
              </a:rPr>
              <a:t>growth?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Times New Roman"/>
              <a:cs typeface="Times New Roman"/>
            </a:endParaRPr>
          </a:p>
          <a:p>
            <a:pPr marL="317500" indent="-220345">
              <a:lnSpc>
                <a:spcPct val="100000"/>
              </a:lnSpc>
              <a:buClr>
                <a:srgbClr val="00AFEF"/>
              </a:buClr>
              <a:buSzPct val="95454"/>
              <a:buFont typeface="Wingdings"/>
              <a:buChar char=""/>
              <a:tabLst>
                <a:tab pos="318135" algn="l"/>
              </a:tabLst>
            </a:pPr>
            <a:r>
              <a:rPr dirty="0" sz="2200" spc="-5">
                <a:latin typeface="Times New Roman"/>
                <a:cs typeface="Times New Roman"/>
              </a:rPr>
              <a:t>Understand what growth is, then identify the drivers of</a:t>
            </a:r>
            <a:r>
              <a:rPr dirty="0" sz="2200" spc="105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Times New Roman"/>
                <a:cs typeface="Times New Roman"/>
              </a:rPr>
              <a:t>growth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AFEF"/>
              </a:buClr>
              <a:buFont typeface="Wingdings"/>
              <a:buChar char=""/>
            </a:pPr>
            <a:endParaRPr sz="3200">
              <a:latin typeface="Times New Roman"/>
              <a:cs typeface="Times New Roman"/>
            </a:endParaRPr>
          </a:p>
          <a:p>
            <a:pPr marL="309245" marR="304165" indent="-212090">
              <a:lnSpc>
                <a:spcPct val="100000"/>
              </a:lnSpc>
              <a:buClr>
                <a:srgbClr val="00AFEF"/>
              </a:buClr>
              <a:buSzPct val="95454"/>
              <a:buFont typeface="Wingdings"/>
              <a:buChar char=""/>
              <a:tabLst>
                <a:tab pos="318135" algn="l"/>
              </a:tabLst>
            </a:pPr>
            <a:r>
              <a:rPr dirty="0" sz="2200" spc="-5">
                <a:latin typeface="Times New Roman"/>
                <a:cs typeface="Times New Roman"/>
              </a:rPr>
              <a:t>Understand that sustainable earnings is the base from which  growth can take place, so growth </a:t>
            </a:r>
            <a:r>
              <a:rPr dirty="0" sz="2200">
                <a:latin typeface="Times New Roman"/>
                <a:cs typeface="Times New Roman"/>
              </a:rPr>
              <a:t>analysis </a:t>
            </a:r>
            <a:r>
              <a:rPr dirty="0" sz="2200" spc="-5">
                <a:latin typeface="Times New Roman"/>
                <a:cs typeface="Times New Roman"/>
              </a:rPr>
              <a:t>starts with </a:t>
            </a:r>
            <a:r>
              <a:rPr dirty="0" sz="2200">
                <a:latin typeface="Times New Roman"/>
                <a:cs typeface="Times New Roman"/>
              </a:rPr>
              <a:t>the  </a:t>
            </a:r>
            <a:r>
              <a:rPr dirty="0" sz="2200" spc="-5">
                <a:latin typeface="Times New Roman"/>
                <a:cs typeface="Times New Roman"/>
              </a:rPr>
              <a:t>identification </a:t>
            </a:r>
            <a:r>
              <a:rPr dirty="0" sz="2200">
                <a:latin typeface="Times New Roman"/>
                <a:cs typeface="Times New Roman"/>
              </a:rPr>
              <a:t>of </a:t>
            </a:r>
            <a:r>
              <a:rPr dirty="0" sz="2200" spc="-5">
                <a:latin typeface="Times New Roman"/>
                <a:cs typeface="Times New Roman"/>
              </a:rPr>
              <a:t>sustainable</a:t>
            </a:r>
            <a:r>
              <a:rPr dirty="0" sz="2200" spc="-10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Times New Roman"/>
                <a:cs typeface="Times New Roman"/>
              </a:rPr>
              <a:t>earnings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0957" y="339293"/>
            <a:ext cx="607060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Analyzing Changes in </a:t>
            </a:r>
            <a:r>
              <a:rPr dirty="0" spc="-10"/>
              <a:t>RNOA: Nike</a:t>
            </a:r>
            <a:r>
              <a:rPr dirty="0" spc="90"/>
              <a:t> </a:t>
            </a:r>
            <a:r>
              <a:rPr dirty="0" spc="-5"/>
              <a:t>Inc.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27529" y="3112905"/>
          <a:ext cx="6057265" cy="1196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14620"/>
                <a:gridCol w="842010"/>
              </a:tblGrid>
              <a:tr h="293818">
                <a:tc>
                  <a:txBody>
                    <a:bodyPr/>
                    <a:lstStyle/>
                    <a:p>
                      <a:pPr marL="31750">
                        <a:lnSpc>
                          <a:spcPts val="2190"/>
                        </a:lnSpc>
                        <a:tabLst>
                          <a:tab pos="640715" algn="l"/>
                        </a:tabLst>
                      </a:pPr>
                      <a:r>
                        <a:rPr dirty="0" sz="2000" b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1.	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Effect from changes in core profit</a:t>
                      </a:r>
                      <a:r>
                        <a:rPr dirty="0" sz="2000" spc="-1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margin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2190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1.11%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304957">
                <a:tc>
                  <a:txBody>
                    <a:bodyPr/>
                    <a:lstStyle/>
                    <a:p>
                      <a:pPr marL="31750">
                        <a:lnSpc>
                          <a:spcPts val="2275"/>
                        </a:lnSpc>
                        <a:tabLst>
                          <a:tab pos="640715" algn="l"/>
                        </a:tabLst>
                      </a:pPr>
                      <a:r>
                        <a:rPr dirty="0" sz="2000" b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2.	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Effect from changes in</a:t>
                      </a:r>
                      <a:r>
                        <a:rPr dirty="0" sz="2000" spc="-9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ATO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227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0.50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1750">
                        <a:lnSpc>
                          <a:spcPts val="2275"/>
                        </a:lnSpc>
                        <a:tabLst>
                          <a:tab pos="640715" algn="l"/>
                        </a:tabLst>
                      </a:pPr>
                      <a:r>
                        <a:rPr dirty="0" sz="2000" b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3.	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Effect from unusual</a:t>
                      </a:r>
                      <a:r>
                        <a:rPr dirty="0" sz="2000" spc="-7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items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2275"/>
                        </a:lnSpc>
                      </a:pPr>
                      <a:r>
                        <a:rPr dirty="0" u="sng" sz="20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0.59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293323">
                <a:tc>
                  <a:txBody>
                    <a:bodyPr/>
                    <a:lstStyle/>
                    <a:p>
                      <a:pPr algn="r" marR="199390">
                        <a:lnSpc>
                          <a:spcPts val="221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Δ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OA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2210"/>
                        </a:lnSpc>
                      </a:pPr>
                      <a:r>
                        <a:rPr dirty="0" u="sng" sz="2000" spc="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2.20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%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2542032" y="1437132"/>
            <a:ext cx="4343400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4554" y="339293"/>
            <a:ext cx="677037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Analyzing Changes in </a:t>
            </a:r>
            <a:r>
              <a:rPr dirty="0" spc="-10"/>
              <a:t>RNOA: </a:t>
            </a:r>
            <a:r>
              <a:rPr dirty="0" spc="-5"/>
              <a:t>General</a:t>
            </a:r>
            <a:r>
              <a:rPr dirty="0" spc="80"/>
              <a:t> </a:t>
            </a:r>
            <a:r>
              <a:rPr dirty="0" spc="-5"/>
              <a:t>Mills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03680" y="2961894"/>
            <a:ext cx="5731510" cy="1550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105"/>
              </a:spcBef>
              <a:buClr>
                <a:srgbClr val="001F5F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dirty="0" sz="2000" b="1">
                <a:latin typeface="Times New Roman"/>
                <a:cs typeface="Times New Roman"/>
              </a:rPr>
              <a:t>Effect from changes in core profit</a:t>
            </a:r>
            <a:r>
              <a:rPr dirty="0" sz="2000" spc="-13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margin</a:t>
            </a:r>
            <a:endParaRPr sz="20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Clr>
                <a:srgbClr val="001F5F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dirty="0" sz="2000" b="1">
                <a:latin typeface="Times New Roman"/>
                <a:cs typeface="Times New Roman"/>
              </a:rPr>
              <a:t>Effect from changes in</a:t>
            </a:r>
            <a:r>
              <a:rPr dirty="0" sz="2000" spc="-9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ATO</a:t>
            </a:r>
            <a:endParaRPr sz="20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Clr>
                <a:srgbClr val="001F5F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dirty="0" sz="2000" b="1">
                <a:latin typeface="Times New Roman"/>
                <a:cs typeface="Times New Roman"/>
              </a:rPr>
              <a:t>Effect of other operating</a:t>
            </a:r>
            <a:r>
              <a:rPr dirty="0" sz="2000" spc="-10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income</a:t>
            </a:r>
            <a:endParaRPr sz="20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Clr>
                <a:srgbClr val="001F5F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dirty="0" sz="2000" b="1">
                <a:latin typeface="Times New Roman"/>
                <a:cs typeface="Times New Roman"/>
              </a:rPr>
              <a:t>Effect from unusual</a:t>
            </a:r>
            <a:r>
              <a:rPr dirty="0" sz="2000" spc="-9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items</a:t>
            </a:r>
            <a:endParaRPr sz="2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Δ</a:t>
            </a:r>
            <a:r>
              <a:rPr dirty="0" sz="2000" b="1">
                <a:latin typeface="Times New Roman"/>
                <a:cs typeface="Times New Roman"/>
              </a:rPr>
              <a:t>R</a:t>
            </a:r>
            <a:r>
              <a:rPr dirty="0" sz="2000" spc="5" b="1">
                <a:latin typeface="Times New Roman"/>
                <a:cs typeface="Times New Roman"/>
              </a:rPr>
              <a:t>N</a:t>
            </a:r>
            <a:r>
              <a:rPr dirty="0" sz="2000" b="1">
                <a:latin typeface="Times New Roman"/>
                <a:cs typeface="Times New Roman"/>
              </a:rPr>
              <a:t>OA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01865" y="2961894"/>
            <a:ext cx="744220" cy="1550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845">
              <a:lnSpc>
                <a:spcPct val="100000"/>
              </a:lnSpc>
              <a:spcBef>
                <a:spcPts val="105"/>
              </a:spcBef>
            </a:pPr>
            <a:r>
              <a:rPr dirty="0" sz="2000" spc="5" b="1">
                <a:latin typeface="Times New Roman"/>
                <a:cs typeface="Times New Roman"/>
              </a:rPr>
              <a:t>2</a:t>
            </a:r>
            <a:r>
              <a:rPr dirty="0" sz="2000" b="1">
                <a:latin typeface="Times New Roman"/>
                <a:cs typeface="Times New Roman"/>
              </a:rPr>
              <a:t>.</a:t>
            </a:r>
            <a:r>
              <a:rPr dirty="0" sz="2000" spc="5" b="1">
                <a:latin typeface="Times New Roman"/>
                <a:cs typeface="Times New Roman"/>
              </a:rPr>
              <a:t>0</a:t>
            </a:r>
            <a:r>
              <a:rPr dirty="0" sz="2000" b="1">
                <a:latin typeface="Times New Roman"/>
                <a:cs typeface="Times New Roman"/>
              </a:rPr>
              <a:t>4%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0.68</a:t>
            </a:r>
            <a:endParaRPr sz="2000">
              <a:latin typeface="Times New Roman"/>
              <a:cs typeface="Times New Roman"/>
            </a:endParaRPr>
          </a:p>
          <a:p>
            <a:pPr marL="19685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0.33</a:t>
            </a:r>
            <a:endParaRPr sz="2000">
              <a:latin typeface="Times New Roman"/>
              <a:cs typeface="Times New Roman"/>
            </a:endParaRPr>
          </a:p>
          <a:p>
            <a:pPr marL="127000">
              <a:lnSpc>
                <a:spcPct val="100000"/>
              </a:lnSpc>
            </a:pPr>
            <a:r>
              <a:rPr dirty="0" u="heavy" sz="20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2.9</a:t>
            </a:r>
            <a:endParaRPr sz="2000">
              <a:latin typeface="Times New Roman"/>
              <a:cs typeface="Times New Roman"/>
            </a:endParaRPr>
          </a:p>
          <a:p>
            <a:pPr marL="108585">
              <a:lnSpc>
                <a:spcPct val="100000"/>
              </a:lnSpc>
            </a:pPr>
            <a:r>
              <a:rPr dirty="0" u="heavy" sz="20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6.0</a:t>
            </a:r>
            <a:r>
              <a:rPr dirty="0" sz="2000" b="1">
                <a:latin typeface="Times New Roman"/>
                <a:cs typeface="Times New Roman"/>
              </a:rPr>
              <a:t>%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06167" y="1463039"/>
            <a:ext cx="4495800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5232" y="340233"/>
            <a:ext cx="470154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Analyzing Operating</a:t>
            </a:r>
            <a:r>
              <a:rPr dirty="0" spc="-20"/>
              <a:t> </a:t>
            </a:r>
            <a:r>
              <a:rPr dirty="0" spc="-5"/>
              <a:t>Leverage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923" y="1426209"/>
            <a:ext cx="7786370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9100" indent="-342900">
              <a:lnSpc>
                <a:spcPct val="100000"/>
              </a:lnSpc>
              <a:spcBef>
                <a:spcPts val="100"/>
              </a:spcBef>
              <a:buClr>
                <a:srgbClr val="001F5F"/>
              </a:buClr>
              <a:buSzPct val="83333"/>
              <a:buFont typeface="Arial"/>
              <a:buChar char="•"/>
              <a:tabLst>
                <a:tab pos="418465" algn="l"/>
                <a:tab pos="419100" algn="l"/>
              </a:tabLst>
            </a:pPr>
            <a:r>
              <a:rPr dirty="0" sz="1800">
                <a:latin typeface="Times New Roman"/>
                <a:cs typeface="Times New Roman"/>
              </a:rPr>
              <a:t>Changes in core sales </a:t>
            </a:r>
            <a:r>
              <a:rPr dirty="0" sz="1800" spc="-5">
                <a:latin typeface="Times New Roman"/>
                <a:cs typeface="Times New Roman"/>
              </a:rPr>
              <a:t>PM </a:t>
            </a:r>
            <a:r>
              <a:rPr dirty="0" sz="1800">
                <a:latin typeface="Times New Roman"/>
                <a:cs typeface="Times New Roman"/>
              </a:rPr>
              <a:t>are determined by how costs change </a:t>
            </a:r>
            <a:r>
              <a:rPr dirty="0" sz="1800" spc="-5">
                <a:latin typeface="Times New Roman"/>
                <a:cs typeface="Times New Roman"/>
              </a:rPr>
              <a:t>as </a:t>
            </a:r>
            <a:r>
              <a:rPr dirty="0" sz="1800">
                <a:latin typeface="Times New Roman"/>
                <a:cs typeface="Times New Roman"/>
              </a:rPr>
              <a:t>sales</a:t>
            </a:r>
            <a:r>
              <a:rPr dirty="0" sz="1800" spc="-1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change.</a:t>
            </a:r>
            <a:endParaRPr sz="1800">
              <a:latin typeface="Times New Roman"/>
              <a:cs typeface="Times New Roman"/>
            </a:endParaRPr>
          </a:p>
          <a:p>
            <a:pPr algn="ctr" marR="471805">
              <a:lnSpc>
                <a:spcPts val="1939"/>
              </a:lnSpc>
              <a:spcBef>
                <a:spcPts val="1720"/>
              </a:spcBef>
            </a:pPr>
            <a:r>
              <a:rPr dirty="0" baseline="-24509" sz="2550" spc="-15">
                <a:latin typeface="Times New Roman"/>
                <a:cs typeface="Times New Roman"/>
              </a:rPr>
              <a:t>Sales </a:t>
            </a:r>
            <a:r>
              <a:rPr dirty="0" baseline="-24509" sz="2550" spc="7">
                <a:latin typeface="Times New Roman"/>
                <a:cs typeface="Times New Roman"/>
              </a:rPr>
              <a:t>PM </a:t>
            </a:r>
            <a:r>
              <a:rPr dirty="0" baseline="-24509" sz="2550" spc="7">
                <a:latin typeface="Symbol"/>
                <a:cs typeface="Symbol"/>
              </a:rPr>
              <a:t></a:t>
            </a:r>
            <a:r>
              <a:rPr dirty="0" baseline="-24509" sz="2550" spc="7">
                <a:latin typeface="Times New Roman"/>
                <a:cs typeface="Times New Roman"/>
              </a:rPr>
              <a:t> </a:t>
            </a:r>
            <a:r>
              <a:rPr dirty="0" u="sng" sz="17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Sales </a:t>
            </a:r>
            <a:r>
              <a:rPr dirty="0" u="sng" sz="1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- </a:t>
            </a:r>
            <a:r>
              <a:rPr dirty="0" u="sng" sz="1700" spc="-1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Variable Cost </a:t>
            </a:r>
            <a:r>
              <a:rPr dirty="0" u="sng" sz="1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- </a:t>
            </a:r>
            <a:r>
              <a:rPr dirty="0" u="sng" sz="17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Fixed</a:t>
            </a:r>
            <a:r>
              <a:rPr dirty="0" u="sng" sz="1700" spc="-16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7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Costs</a:t>
            </a:r>
            <a:endParaRPr sz="1700">
              <a:latin typeface="Times New Roman"/>
              <a:cs typeface="Times New Roman"/>
            </a:endParaRPr>
          </a:p>
          <a:p>
            <a:pPr algn="ctr" marL="569595">
              <a:lnSpc>
                <a:spcPts val="1830"/>
              </a:lnSpc>
            </a:pPr>
            <a:r>
              <a:rPr dirty="0" sz="1700" spc="-10">
                <a:latin typeface="Times New Roman"/>
                <a:cs typeface="Times New Roman"/>
              </a:rPr>
              <a:t>Sales</a:t>
            </a:r>
            <a:endParaRPr sz="1700">
              <a:latin typeface="Times New Roman"/>
              <a:cs typeface="Times New Roman"/>
            </a:endParaRPr>
          </a:p>
          <a:p>
            <a:pPr marL="3366135" marR="2061845" indent="-857250">
              <a:lnSpc>
                <a:spcPts val="1960"/>
              </a:lnSpc>
              <a:spcBef>
                <a:spcPts val="25"/>
              </a:spcBef>
              <a:tabLst>
                <a:tab pos="4979035" algn="l"/>
              </a:tabLst>
            </a:pPr>
            <a:r>
              <a:rPr dirty="0" baseline="-27777" sz="2550" spc="7">
                <a:latin typeface="Symbol"/>
                <a:cs typeface="Symbol"/>
              </a:rPr>
              <a:t></a:t>
            </a:r>
            <a:r>
              <a:rPr dirty="0" baseline="-27777" sz="2550" spc="7">
                <a:latin typeface="Times New Roman"/>
                <a:cs typeface="Times New Roman"/>
              </a:rPr>
              <a:t> </a:t>
            </a:r>
            <a:r>
              <a:rPr dirty="0" u="sng" sz="1700" spc="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Contribution </a:t>
            </a:r>
            <a:r>
              <a:rPr dirty="0" u="sng" sz="17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Margin</a:t>
            </a:r>
            <a:r>
              <a:rPr dirty="0" sz="1700" spc="-10">
                <a:latin typeface="Times New Roman"/>
                <a:cs typeface="Times New Roman"/>
              </a:rPr>
              <a:t> </a:t>
            </a:r>
            <a:r>
              <a:rPr dirty="0" baseline="-27777" sz="2550">
                <a:latin typeface="Times New Roman"/>
                <a:cs typeface="Times New Roman"/>
              </a:rPr>
              <a:t>- </a:t>
            </a:r>
            <a:r>
              <a:rPr dirty="0" u="sng" baseline="-3267" sz="2550" spc="-1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Fixed Costs </a:t>
            </a:r>
            <a:r>
              <a:rPr dirty="0" baseline="-3267" sz="2550" spc="-15">
                <a:latin typeface="Times New Roman"/>
                <a:cs typeface="Times New Roman"/>
              </a:rPr>
              <a:t> </a:t>
            </a:r>
            <a:r>
              <a:rPr dirty="0" sz="1700" spc="-10">
                <a:latin typeface="Times New Roman"/>
                <a:cs typeface="Times New Roman"/>
              </a:rPr>
              <a:t>Sales	Sales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419100" indent="-342900">
              <a:lnSpc>
                <a:spcPct val="100000"/>
              </a:lnSpc>
              <a:spcBef>
                <a:spcPts val="1345"/>
              </a:spcBef>
              <a:buClr>
                <a:srgbClr val="001F5F"/>
              </a:buClr>
              <a:buSzPct val="83333"/>
              <a:buFont typeface="Arial"/>
              <a:buChar char="•"/>
              <a:tabLst>
                <a:tab pos="418465" algn="l"/>
                <a:tab pos="419100" algn="l"/>
              </a:tabLst>
            </a:pPr>
            <a:r>
              <a:rPr dirty="0" sz="1800">
                <a:latin typeface="Times New Roman"/>
                <a:cs typeface="Times New Roman"/>
              </a:rPr>
              <a:t>The diff. between sales and variable costs is called the </a:t>
            </a:r>
            <a:r>
              <a:rPr dirty="0" sz="1800" i="1">
                <a:latin typeface="Times New Roman"/>
                <a:cs typeface="Times New Roman"/>
              </a:rPr>
              <a:t>contribution </a:t>
            </a:r>
            <a:r>
              <a:rPr dirty="0" sz="1800" spc="-5" i="1">
                <a:latin typeface="Times New Roman"/>
                <a:cs typeface="Times New Roman"/>
              </a:rPr>
              <a:t>margin </a:t>
            </a:r>
            <a:r>
              <a:rPr dirty="0" sz="1800" i="1">
                <a:latin typeface="Times New Roman"/>
                <a:cs typeface="Times New Roman"/>
              </a:rPr>
              <a:t>-</a:t>
            </a:r>
            <a:r>
              <a:rPr dirty="0" sz="1800" spc="-105" i="1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</a:t>
            </a:r>
            <a:endParaRPr sz="1800">
              <a:latin typeface="Times New Roman"/>
              <a:cs typeface="Times New Roman"/>
            </a:endParaRPr>
          </a:p>
          <a:p>
            <a:pPr marL="4191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Times New Roman"/>
                <a:cs typeface="Times New Roman"/>
              </a:rPr>
              <a:t>amount that contributes to covering fixed </a:t>
            </a:r>
            <a:r>
              <a:rPr dirty="0" sz="1800" spc="-5">
                <a:latin typeface="Times New Roman"/>
                <a:cs typeface="Times New Roman"/>
              </a:rPr>
              <a:t>costs </a:t>
            </a:r>
            <a:r>
              <a:rPr dirty="0" sz="1800">
                <a:latin typeface="Times New Roman"/>
                <a:cs typeface="Times New Roman"/>
              </a:rPr>
              <a:t>and providing profits.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Also,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5918" y="4043838"/>
            <a:ext cx="352425" cy="262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50" spc="-5">
                <a:latin typeface="Times New Roman"/>
                <a:cs typeface="Times New Roman"/>
              </a:rPr>
              <a:t>C</a:t>
            </a:r>
            <a:r>
              <a:rPr dirty="0" sz="1550" spc="-20">
                <a:latin typeface="Times New Roman"/>
                <a:cs typeface="Times New Roman"/>
              </a:rPr>
              <a:t>o</a:t>
            </a:r>
            <a:r>
              <a:rPr dirty="0" sz="1550" spc="5">
                <a:latin typeface="Times New Roman"/>
                <a:cs typeface="Times New Roman"/>
              </a:rPr>
              <a:t>n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0708" y="4149068"/>
            <a:ext cx="3803650" cy="262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550" spc="10">
                <a:latin typeface="Times New Roman"/>
                <a:cs typeface="Times New Roman"/>
              </a:rPr>
              <a:t>Contribution</a:t>
            </a:r>
            <a:r>
              <a:rPr dirty="0" sz="1550" spc="30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Margin</a:t>
            </a:r>
            <a:r>
              <a:rPr dirty="0" sz="1550" spc="75">
                <a:latin typeface="Times New Roman"/>
                <a:cs typeface="Times New Roman"/>
              </a:rPr>
              <a:t> </a:t>
            </a:r>
            <a:r>
              <a:rPr dirty="0" sz="1550">
                <a:latin typeface="Times New Roman"/>
                <a:cs typeface="Times New Roman"/>
              </a:rPr>
              <a:t>Ratio</a:t>
            </a:r>
            <a:r>
              <a:rPr dirty="0" sz="1550" spc="25">
                <a:latin typeface="Times New Roman"/>
                <a:cs typeface="Times New Roman"/>
              </a:rPr>
              <a:t> </a:t>
            </a:r>
            <a:r>
              <a:rPr dirty="0" sz="1550" spc="5">
                <a:latin typeface="Symbol"/>
                <a:cs typeface="Symbol"/>
              </a:rPr>
              <a:t></a:t>
            </a:r>
            <a:r>
              <a:rPr dirty="0" sz="1550" spc="-229">
                <a:latin typeface="Times New Roman"/>
                <a:cs typeface="Times New Roman"/>
              </a:rPr>
              <a:t> </a:t>
            </a:r>
            <a:r>
              <a:rPr dirty="0" sz="1550" spc="5">
                <a:latin typeface="Times New Roman"/>
                <a:cs typeface="Times New Roman"/>
              </a:rPr>
              <a:t>1</a:t>
            </a:r>
            <a:r>
              <a:rPr dirty="0" sz="1550" spc="-225">
                <a:latin typeface="Times New Roman"/>
                <a:cs typeface="Times New Roman"/>
              </a:rPr>
              <a:t> </a:t>
            </a:r>
            <a:r>
              <a:rPr dirty="0" sz="1550" spc="5">
                <a:latin typeface="Times New Roman"/>
                <a:cs typeface="Times New Roman"/>
              </a:rPr>
              <a:t>-</a:t>
            </a:r>
            <a:r>
              <a:rPr dirty="0" sz="1550" spc="-90">
                <a:latin typeface="Times New Roman"/>
                <a:cs typeface="Times New Roman"/>
              </a:rPr>
              <a:t> </a:t>
            </a:r>
            <a:r>
              <a:rPr dirty="0" u="sng" baseline="26881" sz="232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</a:t>
            </a:r>
            <a:r>
              <a:rPr dirty="0" baseline="26881" sz="2325">
                <a:latin typeface="Times New Roman"/>
                <a:cs typeface="Times New Roman"/>
              </a:rPr>
              <a:t>ariable</a:t>
            </a:r>
            <a:r>
              <a:rPr dirty="0" baseline="26881" sz="2325" spc="-67">
                <a:latin typeface="Times New Roman"/>
                <a:cs typeface="Times New Roman"/>
              </a:rPr>
              <a:t> </a:t>
            </a:r>
            <a:r>
              <a:rPr dirty="0" baseline="26881" sz="2325">
                <a:latin typeface="Times New Roman"/>
                <a:cs typeface="Times New Roman"/>
              </a:rPr>
              <a:t>Costs</a:t>
            </a:r>
            <a:endParaRPr baseline="26881" sz="2325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22653" y="4777485"/>
            <a:ext cx="64033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i="1">
                <a:latin typeface="Times New Roman"/>
                <a:cs typeface="Times New Roman"/>
              </a:rPr>
              <a:t>This ratio </a:t>
            </a:r>
            <a:r>
              <a:rPr dirty="0" sz="1600" spc="-10" i="1">
                <a:latin typeface="Times New Roman"/>
                <a:cs typeface="Times New Roman"/>
              </a:rPr>
              <a:t>measures </a:t>
            </a:r>
            <a:r>
              <a:rPr dirty="0" sz="1600" spc="-5" i="1">
                <a:latin typeface="Times New Roman"/>
                <a:cs typeface="Times New Roman"/>
              </a:rPr>
              <a:t>the change in income </a:t>
            </a:r>
            <a:r>
              <a:rPr dirty="0" sz="1600" spc="-20" i="1">
                <a:latin typeface="Times New Roman"/>
                <a:cs typeface="Times New Roman"/>
              </a:rPr>
              <a:t>from </a:t>
            </a:r>
            <a:r>
              <a:rPr dirty="0" sz="1600" spc="-5" i="1">
                <a:latin typeface="Times New Roman"/>
                <a:cs typeface="Times New Roman"/>
              </a:rPr>
              <a:t>a change in one dollar of</a:t>
            </a:r>
            <a:r>
              <a:rPr dirty="0" sz="1600" spc="165" i="1">
                <a:latin typeface="Times New Roman"/>
                <a:cs typeface="Times New Roman"/>
              </a:rPr>
              <a:t> </a:t>
            </a:r>
            <a:r>
              <a:rPr dirty="0" sz="1600" spc="-5" i="1">
                <a:latin typeface="Times New Roman"/>
                <a:cs typeface="Times New Roman"/>
              </a:rPr>
              <a:t>sales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5232" y="340233"/>
            <a:ext cx="470154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Analyzing Operating</a:t>
            </a:r>
            <a:r>
              <a:rPr dirty="0" spc="-20"/>
              <a:t> </a:t>
            </a:r>
            <a:r>
              <a:rPr dirty="0" spc="-5"/>
              <a:t>Leverage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0323" y="1426209"/>
            <a:ext cx="7845425" cy="2712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3700" marR="43180" indent="-342900">
              <a:lnSpc>
                <a:spcPct val="100000"/>
              </a:lnSpc>
              <a:spcBef>
                <a:spcPts val="100"/>
              </a:spcBef>
              <a:buClr>
                <a:srgbClr val="001F5F"/>
              </a:buClr>
              <a:buSzPct val="83333"/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dirty="0" sz="1800">
                <a:latin typeface="Times New Roman"/>
                <a:cs typeface="Times New Roman"/>
              </a:rPr>
              <a:t>The sensitivity of </a:t>
            </a:r>
            <a:r>
              <a:rPr dirty="0" sz="1800" spc="-5">
                <a:latin typeface="Times New Roman"/>
                <a:cs typeface="Times New Roman"/>
              </a:rPr>
              <a:t>income </a:t>
            </a:r>
            <a:r>
              <a:rPr dirty="0" sz="1800">
                <a:latin typeface="Times New Roman"/>
                <a:cs typeface="Times New Roman"/>
              </a:rPr>
              <a:t>to changes in </a:t>
            </a:r>
            <a:r>
              <a:rPr dirty="0" sz="1800" spc="-5">
                <a:latin typeface="Times New Roman"/>
                <a:cs typeface="Times New Roman"/>
              </a:rPr>
              <a:t>sales is </a:t>
            </a:r>
            <a:r>
              <a:rPr dirty="0" sz="1800">
                <a:latin typeface="Times New Roman"/>
                <a:cs typeface="Times New Roman"/>
              </a:rPr>
              <a:t>called the </a:t>
            </a:r>
            <a:r>
              <a:rPr dirty="0" sz="1800" i="1">
                <a:latin typeface="Times New Roman"/>
                <a:cs typeface="Times New Roman"/>
              </a:rPr>
              <a:t>operating leverage</a:t>
            </a:r>
            <a:r>
              <a:rPr dirty="0" sz="1800">
                <a:latin typeface="Times New Roman"/>
                <a:cs typeface="Times New Roman"/>
              </a:rPr>
              <a:t>.  </a:t>
            </a:r>
            <a:r>
              <a:rPr dirty="0" sz="1800" spc="-5">
                <a:latin typeface="Times New Roman"/>
                <a:cs typeface="Times New Roman"/>
              </a:rPr>
              <a:t>Sometimes measured </a:t>
            </a:r>
            <a:r>
              <a:rPr dirty="0" sz="1800">
                <a:latin typeface="Times New Roman"/>
                <a:cs typeface="Times New Roman"/>
              </a:rPr>
              <a:t>by the ratio of fixed to variable expenses. Another</a:t>
            </a:r>
            <a:r>
              <a:rPr dirty="0" sz="1800" spc="-13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measure  </a:t>
            </a:r>
            <a:r>
              <a:rPr dirty="0" sz="1800">
                <a:latin typeface="Times New Roman"/>
                <a:cs typeface="Times New Roman"/>
              </a:rPr>
              <a:t>is:</a:t>
            </a:r>
            <a:endParaRPr sz="1800">
              <a:latin typeface="Times New Roman"/>
              <a:cs typeface="Times New Roman"/>
            </a:endParaRPr>
          </a:p>
          <a:p>
            <a:pPr marL="2149475" marR="1625600" indent="-885190">
              <a:lnSpc>
                <a:spcPts val="1860"/>
              </a:lnSpc>
              <a:spcBef>
                <a:spcPts val="1030"/>
              </a:spcBef>
              <a:tabLst>
                <a:tab pos="4532630" algn="l"/>
              </a:tabLst>
            </a:pPr>
            <a:r>
              <a:rPr dirty="0" baseline="-27777" sz="2400" spc="-7">
                <a:latin typeface="Times New Roman"/>
                <a:cs typeface="Times New Roman"/>
              </a:rPr>
              <a:t>OLEV </a:t>
            </a:r>
            <a:r>
              <a:rPr dirty="0" baseline="-27777" sz="2400" spc="30">
                <a:latin typeface="Symbol"/>
                <a:cs typeface="Symbol"/>
              </a:rPr>
              <a:t></a:t>
            </a:r>
            <a:r>
              <a:rPr dirty="0" baseline="-27777" sz="2400" spc="30">
                <a:latin typeface="Times New Roman"/>
                <a:cs typeface="Times New Roman"/>
              </a:rPr>
              <a:t> </a:t>
            </a:r>
            <a:r>
              <a:rPr dirty="0" u="sng" sz="1600" spc="1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Contribution </a:t>
            </a:r>
            <a:r>
              <a:rPr dirty="0" u="sng" sz="16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Margin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baseline="-27777" sz="2400" spc="30">
                <a:latin typeface="Symbol"/>
                <a:cs typeface="Symbol"/>
              </a:rPr>
              <a:t></a:t>
            </a:r>
            <a:r>
              <a:rPr dirty="0" baseline="-27777" sz="2400" spc="30">
                <a:latin typeface="Times New Roman"/>
                <a:cs typeface="Times New Roman"/>
              </a:rPr>
              <a:t> </a:t>
            </a:r>
            <a:r>
              <a:rPr dirty="0" u="sng" sz="1600" spc="1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Contribution </a:t>
            </a:r>
            <a:r>
              <a:rPr dirty="0" u="sng" sz="16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Margin </a:t>
            </a:r>
            <a:r>
              <a:rPr dirty="0" u="sng" sz="16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Ratio 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Operating</a:t>
            </a:r>
            <a:r>
              <a:rPr dirty="0" sz="1600" spc="120">
                <a:latin typeface="Times New Roman"/>
                <a:cs typeface="Times New Roman"/>
              </a:rPr>
              <a:t> </a:t>
            </a:r>
            <a:r>
              <a:rPr dirty="0" sz="1600" spc="-25">
                <a:latin typeface="Times New Roman"/>
                <a:cs typeface="Times New Roman"/>
              </a:rPr>
              <a:t>Income	</a:t>
            </a:r>
            <a:r>
              <a:rPr dirty="0" sz="1600" spc="-10">
                <a:latin typeface="Times New Roman"/>
                <a:cs typeface="Times New Roman"/>
              </a:rPr>
              <a:t>Profit</a:t>
            </a:r>
            <a:r>
              <a:rPr dirty="0" sz="1600" spc="114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Margin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imes New Roman"/>
              <a:cs typeface="Times New Roman"/>
            </a:endParaRPr>
          </a:p>
          <a:p>
            <a:pPr marL="393700" indent="-342900">
              <a:lnSpc>
                <a:spcPct val="100000"/>
              </a:lnSpc>
              <a:buClr>
                <a:srgbClr val="001F5F"/>
              </a:buClr>
              <a:buSzPct val="83333"/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dirty="0" sz="1800">
                <a:latin typeface="Times New Roman"/>
                <a:cs typeface="Times New Roman"/>
              </a:rPr>
              <a:t>Applying this </a:t>
            </a:r>
            <a:r>
              <a:rPr dirty="0" sz="1800" spc="-5">
                <a:latin typeface="Times New Roman"/>
                <a:cs typeface="Times New Roman"/>
              </a:rPr>
              <a:t>measure </a:t>
            </a:r>
            <a:r>
              <a:rPr dirty="0" sz="1800">
                <a:latin typeface="Times New Roman"/>
                <a:cs typeface="Times New Roman"/>
              </a:rPr>
              <a:t>to core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operations: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1130300">
              <a:lnSpc>
                <a:spcPct val="100000"/>
              </a:lnSpc>
            </a:pPr>
            <a:r>
              <a:rPr dirty="0" sz="1700" spc="40">
                <a:latin typeface="Times New Roman"/>
                <a:cs typeface="Times New Roman"/>
              </a:rPr>
              <a:t>%</a:t>
            </a:r>
            <a:r>
              <a:rPr dirty="0" sz="1700" spc="-125">
                <a:latin typeface="Times New Roman"/>
                <a:cs typeface="Times New Roman"/>
              </a:rPr>
              <a:t> </a:t>
            </a:r>
            <a:r>
              <a:rPr dirty="0" sz="1700" spc="-5">
                <a:latin typeface="Times New Roman"/>
                <a:cs typeface="Times New Roman"/>
              </a:rPr>
              <a:t>Change</a:t>
            </a:r>
            <a:r>
              <a:rPr dirty="0" sz="1700" spc="-40">
                <a:latin typeface="Times New Roman"/>
                <a:cs typeface="Times New Roman"/>
              </a:rPr>
              <a:t> </a:t>
            </a:r>
            <a:r>
              <a:rPr dirty="0" sz="1700" spc="10">
                <a:latin typeface="Times New Roman"/>
                <a:cs typeface="Times New Roman"/>
              </a:rPr>
              <a:t>in</a:t>
            </a:r>
            <a:r>
              <a:rPr dirty="0" sz="1700" spc="-40">
                <a:latin typeface="Times New Roman"/>
                <a:cs typeface="Times New Roman"/>
              </a:rPr>
              <a:t> </a:t>
            </a:r>
            <a:r>
              <a:rPr dirty="0" sz="1700" spc="-10">
                <a:latin typeface="Times New Roman"/>
                <a:cs typeface="Times New Roman"/>
              </a:rPr>
              <a:t>Core</a:t>
            </a:r>
            <a:r>
              <a:rPr dirty="0" sz="1700" spc="-30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OI</a:t>
            </a:r>
            <a:r>
              <a:rPr dirty="0" sz="1700" spc="-55">
                <a:latin typeface="Times New Roman"/>
                <a:cs typeface="Times New Roman"/>
              </a:rPr>
              <a:t> </a:t>
            </a:r>
            <a:r>
              <a:rPr dirty="0" sz="1700" spc="25">
                <a:latin typeface="Symbol"/>
                <a:cs typeface="Symbol"/>
              </a:rPr>
              <a:t></a:t>
            </a:r>
            <a:r>
              <a:rPr dirty="0" sz="1700" spc="-114">
                <a:latin typeface="Times New Roman"/>
                <a:cs typeface="Times New Roman"/>
              </a:rPr>
              <a:t> </a:t>
            </a:r>
            <a:r>
              <a:rPr dirty="0" sz="1700" spc="-10">
                <a:latin typeface="Times New Roman"/>
                <a:cs typeface="Times New Roman"/>
              </a:rPr>
              <a:t>OLEV</a:t>
            </a:r>
            <a:r>
              <a:rPr dirty="0" sz="1700" spc="55">
                <a:latin typeface="Times New Roman"/>
                <a:cs typeface="Times New Roman"/>
              </a:rPr>
              <a:t> </a:t>
            </a:r>
            <a:r>
              <a:rPr dirty="0" sz="1700" spc="25">
                <a:latin typeface="Times New Roman"/>
                <a:cs typeface="Times New Roman"/>
              </a:rPr>
              <a:t>x</a:t>
            </a:r>
            <a:r>
              <a:rPr dirty="0" sz="1700" spc="-60">
                <a:latin typeface="Times New Roman"/>
                <a:cs typeface="Times New Roman"/>
              </a:rPr>
              <a:t> </a:t>
            </a:r>
            <a:r>
              <a:rPr dirty="0" sz="1700" spc="40">
                <a:latin typeface="Times New Roman"/>
                <a:cs typeface="Times New Roman"/>
              </a:rPr>
              <a:t>%</a:t>
            </a:r>
            <a:r>
              <a:rPr dirty="0" sz="1700" spc="-125">
                <a:latin typeface="Times New Roman"/>
                <a:cs typeface="Times New Roman"/>
              </a:rPr>
              <a:t> </a:t>
            </a:r>
            <a:r>
              <a:rPr dirty="0" sz="1700" spc="-5">
                <a:latin typeface="Times New Roman"/>
                <a:cs typeface="Times New Roman"/>
              </a:rPr>
              <a:t>Change</a:t>
            </a:r>
            <a:r>
              <a:rPr dirty="0" sz="1700" spc="-45">
                <a:latin typeface="Times New Roman"/>
                <a:cs typeface="Times New Roman"/>
              </a:rPr>
              <a:t> </a:t>
            </a:r>
            <a:r>
              <a:rPr dirty="0" sz="1700" spc="10">
                <a:latin typeface="Times New Roman"/>
                <a:cs typeface="Times New Roman"/>
              </a:rPr>
              <a:t>in</a:t>
            </a:r>
            <a:r>
              <a:rPr dirty="0" sz="1700" spc="-45">
                <a:latin typeface="Times New Roman"/>
                <a:cs typeface="Times New Roman"/>
              </a:rPr>
              <a:t> </a:t>
            </a:r>
            <a:r>
              <a:rPr dirty="0" sz="1700" spc="-10">
                <a:latin typeface="Times New Roman"/>
                <a:cs typeface="Times New Roman"/>
              </a:rPr>
              <a:t>Core</a:t>
            </a:r>
            <a:r>
              <a:rPr dirty="0" sz="1700" spc="-80">
                <a:latin typeface="Times New Roman"/>
                <a:cs typeface="Times New Roman"/>
              </a:rPr>
              <a:t> </a:t>
            </a:r>
            <a:r>
              <a:rPr dirty="0" sz="1700" spc="-5">
                <a:latin typeface="Times New Roman"/>
                <a:cs typeface="Times New Roman"/>
              </a:rPr>
              <a:t>Sales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2836" y="447802"/>
            <a:ext cx="646430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Analysis of Effect of Changes in</a:t>
            </a:r>
            <a:r>
              <a:rPr dirty="0" spc="60"/>
              <a:t> </a:t>
            </a:r>
            <a:r>
              <a:rPr dirty="0" spc="-5"/>
              <a:t>Financing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1058" y="1352317"/>
            <a:ext cx="5133340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50" spc="-40">
                <a:latin typeface="Times New Roman"/>
                <a:cs typeface="Times New Roman"/>
              </a:rPr>
              <a:t>ROCE </a:t>
            </a:r>
            <a:r>
              <a:rPr dirty="0" sz="2650" spc="10">
                <a:latin typeface="Symbol"/>
                <a:cs typeface="Symbol"/>
              </a:rPr>
              <a:t></a:t>
            </a:r>
            <a:r>
              <a:rPr dirty="0" sz="2650" spc="10">
                <a:latin typeface="Times New Roman"/>
                <a:cs typeface="Times New Roman"/>
              </a:rPr>
              <a:t> </a:t>
            </a:r>
            <a:r>
              <a:rPr dirty="0" sz="2650" spc="-40">
                <a:latin typeface="Times New Roman"/>
                <a:cs typeface="Times New Roman"/>
              </a:rPr>
              <a:t>RNOA </a:t>
            </a:r>
            <a:r>
              <a:rPr dirty="0" sz="2650" spc="10">
                <a:latin typeface="Symbol"/>
                <a:cs typeface="Symbol"/>
              </a:rPr>
              <a:t></a:t>
            </a:r>
            <a:r>
              <a:rPr dirty="0" sz="2650" spc="10">
                <a:latin typeface="Times New Roman"/>
                <a:cs typeface="Times New Roman"/>
              </a:rPr>
              <a:t> </a:t>
            </a:r>
            <a:r>
              <a:rPr dirty="0" sz="2650" spc="-35">
                <a:latin typeface="Times New Roman"/>
                <a:cs typeface="Times New Roman"/>
              </a:rPr>
              <a:t>[FLEV </a:t>
            </a:r>
            <a:r>
              <a:rPr dirty="0" sz="2650" spc="10">
                <a:latin typeface="Times New Roman"/>
                <a:cs typeface="Times New Roman"/>
              </a:rPr>
              <a:t>x</a:t>
            </a:r>
            <a:r>
              <a:rPr dirty="0" sz="2650" spc="-459">
                <a:latin typeface="Times New Roman"/>
                <a:cs typeface="Times New Roman"/>
              </a:rPr>
              <a:t> </a:t>
            </a:r>
            <a:r>
              <a:rPr dirty="0" sz="2650" spc="-35">
                <a:latin typeface="Times New Roman"/>
                <a:cs typeface="Times New Roman"/>
              </a:rPr>
              <a:t>SPREAD]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76291" y="2331847"/>
            <a:ext cx="140398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i="1">
                <a:latin typeface="Times New Roman"/>
                <a:cs typeface="Times New Roman"/>
              </a:rPr>
              <a:t>Effect of</a:t>
            </a:r>
            <a:r>
              <a:rPr dirty="0" sz="1400" spc="-8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Financing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26151" y="1994916"/>
            <a:ext cx="103505" cy="271780"/>
          </a:xfrm>
          <a:custGeom>
            <a:avLst/>
            <a:gdLst/>
            <a:ahLst/>
            <a:cxnLst/>
            <a:rect l="l" t="t" r="r" b="b"/>
            <a:pathLst>
              <a:path w="103504" h="271780">
                <a:moveTo>
                  <a:pt x="51688" y="25109"/>
                </a:moveTo>
                <a:lnTo>
                  <a:pt x="45338" y="35995"/>
                </a:lnTo>
                <a:lnTo>
                  <a:pt x="45338" y="271272"/>
                </a:lnTo>
                <a:lnTo>
                  <a:pt x="58038" y="271272"/>
                </a:lnTo>
                <a:lnTo>
                  <a:pt x="58038" y="35995"/>
                </a:lnTo>
                <a:lnTo>
                  <a:pt x="51688" y="25109"/>
                </a:lnTo>
                <a:close/>
              </a:path>
              <a:path w="103504" h="271780">
                <a:moveTo>
                  <a:pt x="51688" y="0"/>
                </a:moveTo>
                <a:lnTo>
                  <a:pt x="0" y="88646"/>
                </a:lnTo>
                <a:lnTo>
                  <a:pt x="1015" y="92456"/>
                </a:lnTo>
                <a:lnTo>
                  <a:pt x="7112" y="96012"/>
                </a:lnTo>
                <a:lnTo>
                  <a:pt x="10922" y="94996"/>
                </a:lnTo>
                <a:lnTo>
                  <a:pt x="45338" y="35995"/>
                </a:lnTo>
                <a:lnTo>
                  <a:pt x="45338" y="12573"/>
                </a:lnTo>
                <a:lnTo>
                  <a:pt x="59020" y="12573"/>
                </a:lnTo>
                <a:lnTo>
                  <a:pt x="51688" y="0"/>
                </a:lnTo>
                <a:close/>
              </a:path>
              <a:path w="103504" h="271780">
                <a:moveTo>
                  <a:pt x="59020" y="12573"/>
                </a:moveTo>
                <a:lnTo>
                  <a:pt x="58038" y="12573"/>
                </a:lnTo>
                <a:lnTo>
                  <a:pt x="58038" y="35995"/>
                </a:lnTo>
                <a:lnTo>
                  <a:pt x="92456" y="94996"/>
                </a:lnTo>
                <a:lnTo>
                  <a:pt x="96265" y="96012"/>
                </a:lnTo>
                <a:lnTo>
                  <a:pt x="102362" y="92456"/>
                </a:lnTo>
                <a:lnTo>
                  <a:pt x="103377" y="88646"/>
                </a:lnTo>
                <a:lnTo>
                  <a:pt x="59020" y="12573"/>
                </a:lnTo>
                <a:close/>
              </a:path>
              <a:path w="103504" h="271780">
                <a:moveTo>
                  <a:pt x="58038" y="12573"/>
                </a:moveTo>
                <a:lnTo>
                  <a:pt x="45338" y="12573"/>
                </a:lnTo>
                <a:lnTo>
                  <a:pt x="45338" y="35995"/>
                </a:lnTo>
                <a:lnTo>
                  <a:pt x="51688" y="25109"/>
                </a:lnTo>
                <a:lnTo>
                  <a:pt x="46227" y="15748"/>
                </a:lnTo>
                <a:lnTo>
                  <a:pt x="58038" y="15748"/>
                </a:lnTo>
                <a:lnTo>
                  <a:pt x="58038" y="12573"/>
                </a:lnTo>
                <a:close/>
              </a:path>
              <a:path w="103504" h="271780">
                <a:moveTo>
                  <a:pt x="58038" y="15748"/>
                </a:moveTo>
                <a:lnTo>
                  <a:pt x="57150" y="15748"/>
                </a:lnTo>
                <a:lnTo>
                  <a:pt x="51688" y="25109"/>
                </a:lnTo>
                <a:lnTo>
                  <a:pt x="58038" y="35995"/>
                </a:lnTo>
                <a:lnTo>
                  <a:pt x="58038" y="15748"/>
                </a:lnTo>
                <a:close/>
              </a:path>
              <a:path w="103504" h="271780">
                <a:moveTo>
                  <a:pt x="57150" y="15748"/>
                </a:moveTo>
                <a:lnTo>
                  <a:pt x="46227" y="15748"/>
                </a:lnTo>
                <a:lnTo>
                  <a:pt x="51688" y="25109"/>
                </a:lnTo>
                <a:lnTo>
                  <a:pt x="57150" y="157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454521" y="3131312"/>
            <a:ext cx="1382395" cy="666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 indent="635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Times New Roman"/>
                <a:cs typeface="Times New Roman"/>
              </a:rPr>
              <a:t>Change due to  change in</a:t>
            </a:r>
            <a:r>
              <a:rPr dirty="0" sz="1400" spc="-1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financial  leverage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0285" y="3106927"/>
            <a:ext cx="5493385" cy="6908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800">
              <a:lnSpc>
                <a:spcPts val="1900"/>
              </a:lnSpc>
              <a:spcBef>
                <a:spcPts val="95"/>
              </a:spcBef>
              <a:tabLst>
                <a:tab pos="3261995" algn="l"/>
                <a:tab pos="5354320" algn="l"/>
              </a:tabLst>
            </a:pPr>
            <a:r>
              <a:rPr dirty="0" sz="1400">
                <a:latin typeface="Times New Roman"/>
                <a:cs typeface="Times New Roman"/>
              </a:rPr>
              <a:t>Change in ROCE  </a:t>
            </a:r>
            <a:r>
              <a:rPr dirty="0" baseline="-6944" sz="2400" spc="-7">
                <a:latin typeface="Times New Roman"/>
                <a:cs typeface="Times New Roman"/>
              </a:rPr>
              <a:t>=  </a:t>
            </a:r>
            <a:r>
              <a:rPr dirty="0" sz="1400">
                <a:latin typeface="Times New Roman"/>
                <a:cs typeface="Times New Roman"/>
              </a:rPr>
              <a:t>Change in</a:t>
            </a:r>
            <a:r>
              <a:rPr dirty="0" sz="1400" spc="-1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RNOA </a:t>
            </a:r>
            <a:r>
              <a:rPr dirty="0" sz="1400" spc="1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+	Change due to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change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	+</a:t>
            </a:r>
            <a:endParaRPr sz="1400">
              <a:latin typeface="Times New Roman"/>
              <a:cs typeface="Times New Roman"/>
            </a:endParaRPr>
          </a:p>
          <a:p>
            <a:pPr marL="3507740" marR="404495" indent="-303530">
              <a:lnSpc>
                <a:spcPts val="1680"/>
              </a:lnSpc>
              <a:spcBef>
                <a:spcPts val="35"/>
              </a:spcBef>
            </a:pPr>
            <a:r>
              <a:rPr dirty="0" sz="1400">
                <a:latin typeface="Times New Roman"/>
                <a:cs typeface="Times New Roman"/>
              </a:rPr>
              <a:t>spread at previous level</a:t>
            </a:r>
            <a:r>
              <a:rPr dirty="0" sz="1400" spc="-1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 financial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leverage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33464" y="4236273"/>
            <a:ext cx="1219200" cy="1682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141095" algn="l"/>
              </a:tabLst>
            </a:pPr>
            <a:r>
              <a:rPr dirty="0" sz="900" spc="55">
                <a:latin typeface="Times New Roman"/>
                <a:cs typeface="Times New Roman"/>
              </a:rPr>
              <a:t>1</a:t>
            </a:r>
            <a:r>
              <a:rPr dirty="0" sz="900" spc="55">
                <a:latin typeface="Times New Roman"/>
                <a:cs typeface="Times New Roman"/>
              </a:rPr>
              <a:t>	</a:t>
            </a:r>
            <a:r>
              <a:rPr dirty="0" sz="900" spc="55"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35584" y="4236273"/>
            <a:ext cx="90170" cy="1682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55">
                <a:latin typeface="Times New Roman"/>
                <a:cs typeface="Times New Roman"/>
              </a:rPr>
              <a:t>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73376" y="4251629"/>
            <a:ext cx="1029335" cy="1682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951230" algn="l"/>
              </a:tabLst>
            </a:pPr>
            <a:r>
              <a:rPr dirty="0" sz="900" spc="55">
                <a:latin typeface="Times New Roman"/>
                <a:cs typeface="Times New Roman"/>
              </a:rPr>
              <a:t>1</a:t>
            </a:r>
            <a:r>
              <a:rPr dirty="0" sz="900" spc="55">
                <a:latin typeface="Times New Roman"/>
                <a:cs typeface="Times New Roman"/>
              </a:rPr>
              <a:t>	</a:t>
            </a:r>
            <a:r>
              <a:rPr dirty="0" sz="900" spc="55"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67587" y="4102534"/>
            <a:ext cx="4203065" cy="2787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14400" algn="l"/>
                <a:tab pos="2042160" algn="l"/>
                <a:tab pos="2342515" algn="l"/>
              </a:tabLst>
            </a:pPr>
            <a:r>
              <a:rPr dirty="0" sz="1650" spc="114">
                <a:latin typeface="Times New Roman"/>
                <a:cs typeface="Times New Roman"/>
              </a:rPr>
              <a:t>ΔROCE	</a:t>
            </a:r>
            <a:r>
              <a:rPr dirty="0" sz="1650" spc="85">
                <a:latin typeface="Times New Roman"/>
                <a:cs typeface="Times New Roman"/>
              </a:rPr>
              <a:t>=</a:t>
            </a:r>
            <a:r>
              <a:rPr dirty="0" sz="1650" spc="55">
                <a:latin typeface="Times New Roman"/>
                <a:cs typeface="Times New Roman"/>
              </a:rPr>
              <a:t> </a:t>
            </a:r>
            <a:r>
              <a:rPr dirty="0" sz="1650" spc="120">
                <a:latin typeface="Times New Roman"/>
                <a:cs typeface="Times New Roman"/>
              </a:rPr>
              <a:t>ΔRNOA	</a:t>
            </a:r>
            <a:r>
              <a:rPr dirty="0" sz="1650" spc="85">
                <a:latin typeface="Times New Roman"/>
                <a:cs typeface="Times New Roman"/>
              </a:rPr>
              <a:t>+	</a:t>
            </a:r>
            <a:r>
              <a:rPr dirty="0" sz="1650" spc="110">
                <a:latin typeface="Times New Roman"/>
                <a:cs typeface="Times New Roman"/>
              </a:rPr>
              <a:t>ΔSPREAD </a:t>
            </a:r>
            <a:r>
              <a:rPr dirty="0" sz="1650" spc="75">
                <a:latin typeface="Times New Roman"/>
                <a:cs typeface="Times New Roman"/>
              </a:rPr>
              <a:t>x</a:t>
            </a:r>
            <a:r>
              <a:rPr dirty="0" sz="1650" spc="-55">
                <a:latin typeface="Times New Roman"/>
                <a:cs typeface="Times New Roman"/>
              </a:rPr>
              <a:t> </a:t>
            </a:r>
            <a:r>
              <a:rPr dirty="0" sz="1650" spc="90">
                <a:latin typeface="Times New Roman"/>
                <a:cs typeface="Times New Roman"/>
              </a:rPr>
              <a:t>FLEV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86058" y="4102534"/>
            <a:ext cx="2169160" cy="2787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06070" algn="l"/>
              </a:tabLst>
            </a:pPr>
            <a:r>
              <a:rPr dirty="0" sz="1650" spc="85">
                <a:latin typeface="Times New Roman"/>
                <a:cs typeface="Times New Roman"/>
              </a:rPr>
              <a:t>+	</a:t>
            </a:r>
            <a:r>
              <a:rPr dirty="0" sz="1650" spc="110">
                <a:latin typeface="Times New Roman"/>
                <a:cs typeface="Times New Roman"/>
              </a:rPr>
              <a:t>SPREAD </a:t>
            </a:r>
            <a:r>
              <a:rPr dirty="0" sz="1650" spc="75">
                <a:latin typeface="Times New Roman"/>
                <a:cs typeface="Times New Roman"/>
              </a:rPr>
              <a:t>x</a:t>
            </a:r>
            <a:r>
              <a:rPr dirty="0" sz="1650" spc="60">
                <a:latin typeface="Times New Roman"/>
                <a:cs typeface="Times New Roman"/>
              </a:rPr>
              <a:t> </a:t>
            </a:r>
            <a:r>
              <a:rPr dirty="0" sz="1650" spc="50">
                <a:latin typeface="Times New Roman"/>
                <a:cs typeface="Times New Roman"/>
              </a:rPr>
              <a:t>ΔFLEV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13673" y="4098484"/>
            <a:ext cx="91440" cy="215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50" spc="35">
                <a:latin typeface="Symbol"/>
                <a:cs typeface="Symbol"/>
              </a:rPr>
              <a:t>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22642" y="4135672"/>
            <a:ext cx="78740" cy="215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50" spc="-484">
                <a:latin typeface="Symbol"/>
                <a:cs typeface="Symbol"/>
              </a:rPr>
              <a:t>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35224" y="4135672"/>
            <a:ext cx="78740" cy="215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50" spc="-484">
                <a:latin typeface="Symbol"/>
                <a:cs typeface="Symbol"/>
              </a:rPr>
              <a:t>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22642" y="4229514"/>
            <a:ext cx="91440" cy="215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50" spc="35">
                <a:latin typeface="Symbol"/>
                <a:cs typeface="Symbol"/>
              </a:rPr>
              <a:t>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35224" y="4229514"/>
            <a:ext cx="91440" cy="215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50" spc="35">
                <a:latin typeface="Symbol"/>
                <a:cs typeface="Symbol"/>
              </a:rPr>
              <a:t>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88273" y="4239751"/>
            <a:ext cx="142240" cy="215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250" spc="-225">
                <a:latin typeface="Symbol"/>
                <a:cs typeface="Symbol"/>
              </a:rPr>
              <a:t></a:t>
            </a:r>
            <a:r>
              <a:rPr dirty="0" baseline="-8888" sz="1875" spc="-337">
                <a:latin typeface="Symbol"/>
                <a:cs typeface="Symbol"/>
              </a:rPr>
              <a:t></a:t>
            </a:r>
            <a:endParaRPr baseline="-8888" sz="1875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81198" y="4098484"/>
            <a:ext cx="142240" cy="3568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ts val="1305"/>
              </a:lnSpc>
              <a:spcBef>
                <a:spcPts val="95"/>
              </a:spcBef>
            </a:pPr>
            <a:r>
              <a:rPr dirty="0" sz="1250" spc="35">
                <a:latin typeface="Symbol"/>
                <a:cs typeface="Symbol"/>
              </a:rPr>
              <a:t></a:t>
            </a:r>
            <a:endParaRPr sz="1250">
              <a:latin typeface="Symbol"/>
              <a:cs typeface="Symbol"/>
            </a:endParaRPr>
          </a:p>
          <a:p>
            <a:pPr marL="38100">
              <a:lnSpc>
                <a:spcPts val="1305"/>
              </a:lnSpc>
            </a:pPr>
            <a:r>
              <a:rPr dirty="0" sz="1250" spc="-225">
                <a:latin typeface="Symbol"/>
                <a:cs typeface="Symbol"/>
              </a:rPr>
              <a:t></a:t>
            </a:r>
            <a:r>
              <a:rPr dirty="0" baseline="-8888" sz="1875" spc="-337">
                <a:latin typeface="Symbol"/>
                <a:cs typeface="Symbol"/>
              </a:rPr>
              <a:t></a:t>
            </a:r>
            <a:endParaRPr baseline="-8888" sz="1875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70532" y="4928615"/>
            <a:ext cx="2002789" cy="836930"/>
          </a:xfrm>
          <a:prstGeom prst="rect">
            <a:avLst/>
          </a:prstGeom>
          <a:solidFill>
            <a:srgbClr val="F8F8F8"/>
          </a:solidFill>
          <a:ln w="9525">
            <a:solidFill>
              <a:srgbClr val="000000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dirty="0" sz="1400" b="1" i="1">
                <a:latin typeface="Times New Roman"/>
                <a:cs typeface="Times New Roman"/>
              </a:rPr>
              <a:t>(i)</a:t>
            </a:r>
            <a:endParaRPr sz="1400">
              <a:latin typeface="Times New Roman"/>
              <a:cs typeface="Times New Roman"/>
            </a:endParaRPr>
          </a:p>
          <a:p>
            <a:pPr algn="ctr" marL="196850" marR="189230">
              <a:lnSpc>
                <a:spcPct val="100000"/>
              </a:lnSpc>
              <a:spcBef>
                <a:spcPts val="840"/>
              </a:spcBef>
            </a:pPr>
            <a:r>
              <a:rPr dirty="0" sz="1400" spc="-5" b="1" i="1">
                <a:latin typeface="Times New Roman"/>
                <a:cs typeface="Times New Roman"/>
              </a:rPr>
              <a:t>Effect </a:t>
            </a:r>
            <a:r>
              <a:rPr dirty="0" sz="1400" b="1" i="1">
                <a:latin typeface="Times New Roman"/>
                <a:cs typeface="Times New Roman"/>
              </a:rPr>
              <a:t>of change in  </a:t>
            </a:r>
            <a:r>
              <a:rPr dirty="0" sz="1400" b="1" i="1">
                <a:latin typeface="Times New Roman"/>
                <a:cs typeface="Times New Roman"/>
              </a:rPr>
              <a:t>operating</a:t>
            </a:r>
            <a:r>
              <a:rPr dirty="0" sz="1400" spc="-75" b="1" i="1">
                <a:latin typeface="Times New Roman"/>
                <a:cs typeface="Times New Roman"/>
              </a:rPr>
              <a:t> </a:t>
            </a:r>
            <a:r>
              <a:rPr dirty="0" sz="1400" spc="-5" b="1" i="1">
                <a:latin typeface="Times New Roman"/>
                <a:cs typeface="Times New Roman"/>
              </a:rPr>
              <a:t>profitability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89476" y="4928615"/>
            <a:ext cx="1515110" cy="836930"/>
          </a:xfrm>
          <a:prstGeom prst="rect">
            <a:avLst/>
          </a:prstGeom>
          <a:solidFill>
            <a:srgbClr val="F8F8F8"/>
          </a:solidFill>
          <a:ln w="9525">
            <a:solidFill>
              <a:srgbClr val="000000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dirty="0" sz="1400" b="1" i="1">
                <a:latin typeface="Times New Roman"/>
                <a:cs typeface="Times New Roman"/>
              </a:rPr>
              <a:t>(ii)</a:t>
            </a:r>
            <a:endParaRPr sz="1400">
              <a:latin typeface="Times New Roman"/>
              <a:cs typeface="Times New Roman"/>
            </a:endParaRPr>
          </a:p>
          <a:p>
            <a:pPr algn="ctr" marL="150495" marR="142875">
              <a:lnSpc>
                <a:spcPct val="100000"/>
              </a:lnSpc>
              <a:spcBef>
                <a:spcPts val="840"/>
              </a:spcBef>
            </a:pPr>
            <a:r>
              <a:rPr dirty="0" sz="1400" spc="-5" b="1" i="1">
                <a:latin typeface="Times New Roman"/>
                <a:cs typeface="Times New Roman"/>
              </a:rPr>
              <a:t>Effect </a:t>
            </a:r>
            <a:r>
              <a:rPr dirty="0" sz="1400" b="1" i="1">
                <a:latin typeface="Times New Roman"/>
                <a:cs typeface="Times New Roman"/>
              </a:rPr>
              <a:t>of</a:t>
            </a:r>
            <a:r>
              <a:rPr dirty="0" sz="1400" spc="-9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change  </a:t>
            </a:r>
            <a:r>
              <a:rPr dirty="0" sz="1400" b="1" i="1">
                <a:latin typeface="Times New Roman"/>
                <a:cs typeface="Times New Roman"/>
              </a:rPr>
              <a:t>in</a:t>
            </a:r>
            <a:r>
              <a:rPr dirty="0" sz="1400" spc="-3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spread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26708" y="4928615"/>
            <a:ext cx="1513840" cy="836930"/>
          </a:xfrm>
          <a:prstGeom prst="rect">
            <a:avLst/>
          </a:prstGeom>
          <a:solidFill>
            <a:srgbClr val="F8F8F8"/>
          </a:solidFill>
          <a:ln w="9525">
            <a:solidFill>
              <a:srgbClr val="000000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330"/>
              </a:spcBef>
            </a:pPr>
            <a:r>
              <a:rPr dirty="0" sz="1400" b="1" i="1">
                <a:latin typeface="Times New Roman"/>
                <a:cs typeface="Times New Roman"/>
              </a:rPr>
              <a:t>(iii)</a:t>
            </a:r>
            <a:endParaRPr sz="1400">
              <a:latin typeface="Times New Roman"/>
              <a:cs typeface="Times New Roman"/>
            </a:endParaRPr>
          </a:p>
          <a:p>
            <a:pPr algn="ctr" marL="150495" marR="140970">
              <a:lnSpc>
                <a:spcPct val="100000"/>
              </a:lnSpc>
              <a:spcBef>
                <a:spcPts val="840"/>
              </a:spcBef>
            </a:pPr>
            <a:r>
              <a:rPr dirty="0" sz="1400" spc="-5" b="1" i="1">
                <a:latin typeface="Times New Roman"/>
                <a:cs typeface="Times New Roman"/>
              </a:rPr>
              <a:t>Effect </a:t>
            </a:r>
            <a:r>
              <a:rPr dirty="0" sz="1400" b="1" i="1">
                <a:latin typeface="Times New Roman"/>
                <a:cs typeface="Times New Roman"/>
              </a:rPr>
              <a:t>of</a:t>
            </a:r>
            <a:r>
              <a:rPr dirty="0" sz="1400" spc="-9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change  </a:t>
            </a:r>
            <a:r>
              <a:rPr dirty="0" sz="1400" b="1" i="1">
                <a:latin typeface="Times New Roman"/>
                <a:cs typeface="Times New Roman"/>
              </a:rPr>
              <a:t>in</a:t>
            </a:r>
            <a:r>
              <a:rPr dirty="0" sz="1400" spc="-3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leverage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982467" y="4517135"/>
            <a:ext cx="0" cy="361315"/>
          </a:xfrm>
          <a:custGeom>
            <a:avLst/>
            <a:gdLst/>
            <a:ahLst/>
            <a:cxnLst/>
            <a:rect l="l" t="t" r="r" b="b"/>
            <a:pathLst>
              <a:path w="0" h="361314">
                <a:moveTo>
                  <a:pt x="0" y="0"/>
                </a:moveTo>
                <a:lnTo>
                  <a:pt x="0" y="36118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190231" y="4517135"/>
            <a:ext cx="0" cy="361315"/>
          </a:xfrm>
          <a:custGeom>
            <a:avLst/>
            <a:gdLst/>
            <a:ahLst/>
            <a:cxnLst/>
            <a:rect l="l" t="t" r="r" b="b"/>
            <a:pathLst>
              <a:path w="0" h="361314">
                <a:moveTo>
                  <a:pt x="0" y="0"/>
                </a:moveTo>
                <a:lnTo>
                  <a:pt x="0" y="36118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949952" y="4517135"/>
            <a:ext cx="0" cy="361315"/>
          </a:xfrm>
          <a:custGeom>
            <a:avLst/>
            <a:gdLst/>
            <a:ahLst/>
            <a:cxnLst/>
            <a:rect l="l" t="t" r="r" b="b"/>
            <a:pathLst>
              <a:path w="0" h="361314">
                <a:moveTo>
                  <a:pt x="0" y="0"/>
                </a:moveTo>
                <a:lnTo>
                  <a:pt x="0" y="36118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6790" y="171703"/>
            <a:ext cx="761936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Effect of </a:t>
            </a:r>
            <a:r>
              <a:rPr dirty="0" sz="2400" spc="-5"/>
              <a:t>Changes in </a:t>
            </a:r>
            <a:r>
              <a:rPr dirty="0" sz="2400"/>
              <a:t>Financing: </a:t>
            </a:r>
            <a:r>
              <a:rPr dirty="0" sz="2400" spc="-5"/>
              <a:t>Reebok Stock</a:t>
            </a:r>
            <a:r>
              <a:rPr dirty="0" sz="2400" spc="35"/>
              <a:t> </a:t>
            </a:r>
            <a:r>
              <a:rPr dirty="0" sz="2400" spc="-5"/>
              <a:t>Repurchase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813460" y="2215284"/>
            <a:ext cx="296545" cy="2711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600" spc="170">
                <a:latin typeface="Arial"/>
                <a:cs typeface="Arial"/>
              </a:rPr>
              <a:t>11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7525" y="2202128"/>
            <a:ext cx="2907030" cy="1836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459740">
              <a:lnSpc>
                <a:spcPct val="106100"/>
              </a:lnSpc>
              <a:spcBef>
                <a:spcPts val="95"/>
              </a:spcBef>
            </a:pPr>
            <a:r>
              <a:rPr dirty="0" sz="1600" spc="114">
                <a:latin typeface="Arial"/>
                <a:cs typeface="Arial"/>
              </a:rPr>
              <a:t>Net </a:t>
            </a:r>
            <a:r>
              <a:rPr dirty="0" sz="1600" spc="100">
                <a:latin typeface="Arial"/>
                <a:cs typeface="Arial"/>
              </a:rPr>
              <a:t>operating </a:t>
            </a:r>
            <a:r>
              <a:rPr dirty="0" sz="1600" spc="120">
                <a:latin typeface="Arial"/>
                <a:cs typeface="Arial"/>
              </a:rPr>
              <a:t>assets  </a:t>
            </a:r>
            <a:r>
              <a:rPr dirty="0" sz="1600" spc="114">
                <a:latin typeface="Arial"/>
                <a:cs typeface="Arial"/>
              </a:rPr>
              <a:t>Net </a:t>
            </a:r>
            <a:r>
              <a:rPr dirty="0" sz="1600" spc="75">
                <a:latin typeface="Arial"/>
                <a:cs typeface="Arial"/>
              </a:rPr>
              <a:t>financial</a:t>
            </a:r>
            <a:r>
              <a:rPr dirty="0" sz="1600" spc="-125">
                <a:latin typeface="Arial"/>
                <a:cs typeface="Arial"/>
              </a:rPr>
              <a:t> </a:t>
            </a:r>
            <a:r>
              <a:rPr dirty="0" sz="1600" spc="95">
                <a:latin typeface="Arial"/>
                <a:cs typeface="Arial"/>
              </a:rPr>
              <a:t>obligations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6000"/>
              </a:lnSpc>
              <a:spcBef>
                <a:spcPts val="5"/>
              </a:spcBef>
            </a:pPr>
            <a:r>
              <a:rPr dirty="0" sz="1600" spc="180">
                <a:latin typeface="Arial"/>
                <a:cs typeface="Arial"/>
              </a:rPr>
              <a:t>Common </a:t>
            </a:r>
            <a:r>
              <a:rPr dirty="0" sz="1600" spc="105">
                <a:latin typeface="Arial"/>
                <a:cs typeface="Arial"/>
              </a:rPr>
              <a:t>shareholders'</a:t>
            </a:r>
            <a:r>
              <a:rPr dirty="0" sz="1600" spc="-160">
                <a:latin typeface="Arial"/>
                <a:cs typeface="Arial"/>
              </a:rPr>
              <a:t> </a:t>
            </a:r>
            <a:r>
              <a:rPr dirty="0" sz="1600" spc="160">
                <a:latin typeface="Arial"/>
                <a:cs typeface="Arial"/>
              </a:rPr>
              <a:t>equ  </a:t>
            </a:r>
            <a:r>
              <a:rPr dirty="0" sz="1600" spc="185">
                <a:latin typeface="Arial"/>
                <a:cs typeface="Arial"/>
              </a:rPr>
              <a:t>ROCE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600" spc="165">
                <a:latin typeface="Arial"/>
                <a:cs typeface="Arial"/>
              </a:rPr>
              <a:t>RNOA</a:t>
            </a:r>
            <a:endParaRPr sz="1600">
              <a:latin typeface="Arial"/>
              <a:cs typeface="Arial"/>
            </a:endParaRPr>
          </a:p>
          <a:p>
            <a:pPr marL="12700" marR="1920875">
              <a:lnSpc>
                <a:spcPct val="106000"/>
              </a:lnSpc>
              <a:spcBef>
                <a:spcPts val="5"/>
              </a:spcBef>
            </a:pPr>
            <a:r>
              <a:rPr dirty="0" sz="1600" spc="114">
                <a:latin typeface="Arial"/>
                <a:cs typeface="Arial"/>
              </a:rPr>
              <a:t>Net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 spc="110">
                <a:latin typeface="Arial"/>
                <a:cs typeface="Arial"/>
              </a:rPr>
              <a:t>borro  </a:t>
            </a:r>
            <a:r>
              <a:rPr dirty="0" sz="1600" spc="114">
                <a:latin typeface="Arial"/>
                <a:cs typeface="Arial"/>
              </a:rPr>
              <a:t>Fin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9993" y="784352"/>
            <a:ext cx="5608955" cy="14433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In 1996, Reebok borrowed $600 </a:t>
            </a:r>
            <a:r>
              <a:rPr dirty="0" sz="1600" spc="-10">
                <a:latin typeface="Times New Roman"/>
                <a:cs typeface="Times New Roman"/>
              </a:rPr>
              <a:t>million </a:t>
            </a:r>
            <a:r>
              <a:rPr dirty="0" sz="1600" spc="-5">
                <a:latin typeface="Times New Roman"/>
                <a:cs typeface="Times New Roman"/>
              </a:rPr>
              <a:t>to repurchase</a:t>
            </a:r>
            <a:r>
              <a:rPr dirty="0" sz="1600" spc="12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stocks</a:t>
            </a:r>
            <a:endParaRPr sz="1600">
              <a:latin typeface="Times New Roman"/>
              <a:cs typeface="Times New Roman"/>
            </a:endParaRPr>
          </a:p>
          <a:p>
            <a:pPr algn="ctr" marL="1081405">
              <a:lnSpc>
                <a:spcPct val="100000"/>
              </a:lnSpc>
              <a:spcBef>
                <a:spcPts val="1215"/>
              </a:spcBef>
            </a:pPr>
            <a:r>
              <a:rPr dirty="0" sz="1600" spc="180" b="1">
                <a:latin typeface="Arial"/>
                <a:cs typeface="Arial"/>
              </a:rPr>
              <a:t>Summary </a:t>
            </a:r>
            <a:r>
              <a:rPr dirty="0" sz="1600" spc="135" b="1">
                <a:latin typeface="Arial"/>
                <a:cs typeface="Arial"/>
              </a:rPr>
              <a:t>Reformulated </a:t>
            </a:r>
            <a:r>
              <a:rPr dirty="0" sz="1600" spc="150" b="1">
                <a:latin typeface="Arial"/>
                <a:cs typeface="Arial"/>
              </a:rPr>
              <a:t>Balance</a:t>
            </a:r>
            <a:r>
              <a:rPr dirty="0" sz="1600" spc="-130" b="1">
                <a:latin typeface="Arial"/>
                <a:cs typeface="Arial"/>
              </a:rPr>
              <a:t> </a:t>
            </a:r>
            <a:r>
              <a:rPr dirty="0" sz="1600" spc="145" b="1">
                <a:latin typeface="Arial"/>
                <a:cs typeface="Arial"/>
              </a:rPr>
              <a:t>Sheets</a:t>
            </a:r>
            <a:endParaRPr sz="1600">
              <a:latin typeface="Arial"/>
              <a:cs typeface="Arial"/>
            </a:endParaRPr>
          </a:p>
          <a:p>
            <a:pPr algn="ctr" marL="1092835">
              <a:lnSpc>
                <a:spcPct val="100000"/>
              </a:lnSpc>
              <a:spcBef>
                <a:spcPts val="120"/>
              </a:spcBef>
            </a:pPr>
            <a:r>
              <a:rPr dirty="0" sz="1600" spc="65">
                <a:latin typeface="Arial"/>
                <a:cs typeface="Arial"/>
              </a:rPr>
              <a:t>(in </a:t>
            </a:r>
            <a:r>
              <a:rPr dirty="0" sz="1600" spc="85">
                <a:latin typeface="Arial"/>
                <a:cs typeface="Arial"/>
              </a:rPr>
              <a:t>millions </a:t>
            </a:r>
            <a:r>
              <a:rPr dirty="0" sz="1600" spc="120">
                <a:latin typeface="Arial"/>
                <a:cs typeface="Arial"/>
              </a:rPr>
              <a:t>of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95">
                <a:latin typeface="Arial"/>
                <a:cs typeface="Arial"/>
              </a:rPr>
              <a:t>dollars)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Times New Roman"/>
              <a:cs typeface="Times New Roman"/>
            </a:endParaRPr>
          </a:p>
          <a:p>
            <a:pPr algn="r" marR="893444">
              <a:lnSpc>
                <a:spcPct val="100000"/>
              </a:lnSpc>
              <a:spcBef>
                <a:spcPts val="5"/>
              </a:spcBef>
            </a:pPr>
            <a:r>
              <a:rPr dirty="0" sz="1600" spc="170" b="1">
                <a:latin typeface="Arial"/>
                <a:cs typeface="Arial"/>
              </a:rPr>
              <a:t>1996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37296" y="1963865"/>
            <a:ext cx="5041265" cy="0"/>
          </a:xfrm>
          <a:custGeom>
            <a:avLst/>
            <a:gdLst/>
            <a:ahLst/>
            <a:cxnLst/>
            <a:rect l="l" t="t" r="r" b="b"/>
            <a:pathLst>
              <a:path w="5041265" h="0">
                <a:moveTo>
                  <a:pt x="0" y="0"/>
                </a:moveTo>
                <a:lnTo>
                  <a:pt x="5041033" y="0"/>
                </a:lnTo>
              </a:path>
            </a:pathLst>
          </a:custGeom>
          <a:ln w="107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31163" y="1963936"/>
            <a:ext cx="5047615" cy="0"/>
          </a:xfrm>
          <a:custGeom>
            <a:avLst/>
            <a:gdLst/>
            <a:ahLst/>
            <a:cxnLst/>
            <a:rect l="l" t="t" r="r" b="b"/>
            <a:pathLst>
              <a:path w="5047615" h="0">
                <a:moveTo>
                  <a:pt x="0" y="0"/>
                </a:moveTo>
                <a:lnTo>
                  <a:pt x="5046992" y="0"/>
                </a:lnTo>
              </a:path>
            </a:pathLst>
          </a:custGeom>
          <a:ln w="107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37296" y="2222687"/>
            <a:ext cx="4413250" cy="0"/>
          </a:xfrm>
          <a:custGeom>
            <a:avLst/>
            <a:gdLst/>
            <a:ahLst/>
            <a:cxnLst/>
            <a:rect l="l" t="t" r="r" b="b"/>
            <a:pathLst>
              <a:path w="4413250" h="0">
                <a:moveTo>
                  <a:pt x="0" y="0"/>
                </a:moveTo>
                <a:lnTo>
                  <a:pt x="4413025" y="0"/>
                </a:lnTo>
              </a:path>
            </a:pathLst>
          </a:custGeom>
          <a:ln w="107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31163" y="2222616"/>
            <a:ext cx="4419600" cy="0"/>
          </a:xfrm>
          <a:custGeom>
            <a:avLst/>
            <a:gdLst/>
            <a:ahLst/>
            <a:cxnLst/>
            <a:rect l="l" t="t" r="r" b="b"/>
            <a:pathLst>
              <a:path w="4419600" h="0">
                <a:moveTo>
                  <a:pt x="0" y="0"/>
                </a:moveTo>
                <a:lnTo>
                  <a:pt x="4419331" y="0"/>
                </a:lnTo>
              </a:path>
            </a:pathLst>
          </a:custGeom>
          <a:ln w="107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90067" y="4141054"/>
            <a:ext cx="5683250" cy="2224405"/>
          </a:xfrm>
          <a:prstGeom prst="rect">
            <a:avLst/>
          </a:prstGeom>
        </p:spPr>
        <p:txBody>
          <a:bodyPr wrap="square" lIns="0" tIns="142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20"/>
              </a:spcBef>
            </a:pPr>
            <a:r>
              <a:rPr dirty="0" sz="1600" spc="-5">
                <a:latin typeface="Times New Roman"/>
                <a:cs typeface="Times New Roman"/>
              </a:rPr>
              <a:t>If financial leverage had been maintained at 1995</a:t>
            </a:r>
            <a:r>
              <a:rPr dirty="0" sz="1600" spc="13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level,</a:t>
            </a:r>
            <a:endParaRPr sz="1600">
              <a:latin typeface="Times New Roman"/>
              <a:cs typeface="Times New Roman"/>
            </a:endParaRPr>
          </a:p>
          <a:p>
            <a:pPr marL="682625">
              <a:lnSpc>
                <a:spcPts val="1780"/>
              </a:lnSpc>
              <a:spcBef>
                <a:spcPts val="975"/>
              </a:spcBef>
            </a:pPr>
            <a:r>
              <a:rPr dirty="0" sz="1500" spc="165">
                <a:latin typeface="Times New Roman"/>
                <a:cs typeface="Times New Roman"/>
              </a:rPr>
              <a:t>ROCE</a:t>
            </a:r>
            <a:r>
              <a:rPr dirty="0" sz="1500" spc="155">
                <a:latin typeface="Times New Roman"/>
                <a:cs typeface="Times New Roman"/>
              </a:rPr>
              <a:t> </a:t>
            </a:r>
            <a:r>
              <a:rPr dirty="0" sz="1500" spc="150">
                <a:latin typeface="Symbol"/>
                <a:cs typeface="Symbol"/>
              </a:rPr>
              <a:t></a:t>
            </a:r>
            <a:r>
              <a:rPr dirty="0" sz="1500">
                <a:latin typeface="Times New Roman"/>
                <a:cs typeface="Times New Roman"/>
              </a:rPr>
              <a:t> </a:t>
            </a:r>
            <a:r>
              <a:rPr dirty="0" sz="1500" spc="185">
                <a:latin typeface="Times New Roman"/>
                <a:cs typeface="Times New Roman"/>
              </a:rPr>
              <a:t>RNOA</a:t>
            </a:r>
            <a:r>
              <a:rPr dirty="0" sz="1500" spc="105">
                <a:latin typeface="Times New Roman"/>
                <a:cs typeface="Times New Roman"/>
              </a:rPr>
              <a:t> </a:t>
            </a:r>
            <a:r>
              <a:rPr dirty="0" sz="1500" spc="150">
                <a:latin typeface="Symbol"/>
                <a:cs typeface="Symbol"/>
              </a:rPr>
              <a:t></a:t>
            </a:r>
            <a:r>
              <a:rPr dirty="0" sz="1500" spc="-5">
                <a:latin typeface="Times New Roman"/>
                <a:cs typeface="Times New Roman"/>
              </a:rPr>
              <a:t> </a:t>
            </a:r>
            <a:r>
              <a:rPr dirty="0" sz="1500" spc="135">
                <a:latin typeface="Times New Roman"/>
                <a:cs typeface="Times New Roman"/>
              </a:rPr>
              <a:t>(FLEV</a:t>
            </a:r>
            <a:r>
              <a:rPr dirty="0" sz="1500" spc="175">
                <a:latin typeface="Times New Roman"/>
                <a:cs typeface="Times New Roman"/>
              </a:rPr>
              <a:t> </a:t>
            </a:r>
            <a:r>
              <a:rPr dirty="0" sz="1500" spc="140">
                <a:latin typeface="Times New Roman"/>
                <a:cs typeface="Times New Roman"/>
              </a:rPr>
              <a:t>x</a:t>
            </a:r>
            <a:r>
              <a:rPr dirty="0" sz="1500" spc="-45">
                <a:latin typeface="Times New Roman"/>
                <a:cs typeface="Times New Roman"/>
              </a:rPr>
              <a:t> </a:t>
            </a:r>
            <a:r>
              <a:rPr dirty="0" sz="1500" spc="145">
                <a:latin typeface="Times New Roman"/>
                <a:cs typeface="Times New Roman"/>
              </a:rPr>
              <a:t>SPREAD)</a:t>
            </a:r>
            <a:endParaRPr sz="1500">
              <a:latin typeface="Times New Roman"/>
              <a:cs typeface="Times New Roman"/>
            </a:endParaRPr>
          </a:p>
          <a:p>
            <a:pPr marL="682625">
              <a:lnSpc>
                <a:spcPts val="2440"/>
              </a:lnSpc>
            </a:pPr>
            <a:r>
              <a:rPr dirty="0" sz="1500" spc="130">
                <a:latin typeface="Times New Roman"/>
                <a:cs typeface="Times New Roman"/>
              </a:rPr>
              <a:t>ROCE</a:t>
            </a:r>
            <a:r>
              <a:rPr dirty="0" baseline="-26143" sz="1275" spc="195">
                <a:latin typeface="Times New Roman"/>
                <a:cs typeface="Times New Roman"/>
              </a:rPr>
              <a:t>1996</a:t>
            </a:r>
            <a:r>
              <a:rPr dirty="0" baseline="-26143" sz="1275" spc="209">
                <a:latin typeface="Times New Roman"/>
                <a:cs typeface="Times New Roman"/>
              </a:rPr>
              <a:t> </a:t>
            </a:r>
            <a:r>
              <a:rPr dirty="0" sz="1500" spc="150">
                <a:latin typeface="Symbol"/>
                <a:cs typeface="Symbol"/>
              </a:rPr>
              <a:t></a:t>
            </a:r>
            <a:r>
              <a:rPr dirty="0" sz="1500" spc="-200">
                <a:latin typeface="Times New Roman"/>
                <a:cs typeface="Times New Roman"/>
              </a:rPr>
              <a:t> </a:t>
            </a:r>
            <a:r>
              <a:rPr dirty="0" sz="1500" spc="120">
                <a:latin typeface="Times New Roman"/>
                <a:cs typeface="Times New Roman"/>
              </a:rPr>
              <a:t>14.1</a:t>
            </a:r>
            <a:r>
              <a:rPr dirty="0" sz="1500" spc="-140">
                <a:latin typeface="Times New Roman"/>
                <a:cs typeface="Times New Roman"/>
              </a:rPr>
              <a:t> </a:t>
            </a:r>
            <a:r>
              <a:rPr dirty="0" sz="1500" spc="150">
                <a:latin typeface="Symbol"/>
                <a:cs typeface="Symbol"/>
              </a:rPr>
              <a:t></a:t>
            </a:r>
            <a:r>
              <a:rPr dirty="0" sz="1500" spc="-50">
                <a:latin typeface="Times New Roman"/>
                <a:cs typeface="Times New Roman"/>
              </a:rPr>
              <a:t> </a:t>
            </a:r>
            <a:r>
              <a:rPr dirty="0" sz="2050" spc="65">
                <a:latin typeface="Symbol"/>
                <a:cs typeface="Symbol"/>
              </a:rPr>
              <a:t></a:t>
            </a:r>
            <a:r>
              <a:rPr dirty="0" sz="1500" spc="65">
                <a:latin typeface="Times New Roman"/>
                <a:cs typeface="Times New Roman"/>
              </a:rPr>
              <a:t>0.187</a:t>
            </a:r>
            <a:r>
              <a:rPr dirty="0" sz="1500" spc="90">
                <a:latin typeface="Times New Roman"/>
                <a:cs typeface="Times New Roman"/>
              </a:rPr>
              <a:t> </a:t>
            </a:r>
            <a:r>
              <a:rPr dirty="0" sz="1500" spc="140">
                <a:latin typeface="Times New Roman"/>
                <a:cs typeface="Times New Roman"/>
              </a:rPr>
              <a:t>x</a:t>
            </a:r>
            <a:r>
              <a:rPr dirty="0" sz="1500" spc="10">
                <a:latin typeface="Times New Roman"/>
                <a:cs typeface="Times New Roman"/>
              </a:rPr>
              <a:t> </a:t>
            </a:r>
            <a:r>
              <a:rPr dirty="0" sz="1500" spc="114">
                <a:latin typeface="Times New Roman"/>
                <a:cs typeface="Times New Roman"/>
              </a:rPr>
              <a:t>(14.1</a:t>
            </a:r>
            <a:r>
              <a:rPr dirty="0" sz="1500" spc="-190">
                <a:latin typeface="Times New Roman"/>
                <a:cs typeface="Times New Roman"/>
              </a:rPr>
              <a:t> </a:t>
            </a:r>
            <a:r>
              <a:rPr dirty="0" sz="1500" spc="90" i="1">
                <a:latin typeface="Times New Roman"/>
                <a:cs typeface="Times New Roman"/>
              </a:rPr>
              <a:t>-</a:t>
            </a:r>
            <a:r>
              <a:rPr dirty="0" sz="1500" spc="-20" i="1">
                <a:latin typeface="Times New Roman"/>
                <a:cs typeface="Times New Roman"/>
              </a:rPr>
              <a:t> </a:t>
            </a:r>
            <a:r>
              <a:rPr dirty="0" sz="1500" spc="120">
                <a:latin typeface="Times New Roman"/>
                <a:cs typeface="Times New Roman"/>
              </a:rPr>
              <a:t>4.9)</a:t>
            </a:r>
            <a:r>
              <a:rPr dirty="0" sz="2050" spc="120">
                <a:latin typeface="Symbol"/>
                <a:cs typeface="Symbol"/>
              </a:rPr>
              <a:t></a:t>
            </a:r>
            <a:r>
              <a:rPr dirty="0" sz="1500" spc="120">
                <a:latin typeface="Symbol"/>
                <a:cs typeface="Symbol"/>
              </a:rPr>
              <a:t></a:t>
            </a:r>
            <a:r>
              <a:rPr dirty="0" sz="1500" spc="-200">
                <a:latin typeface="Times New Roman"/>
                <a:cs typeface="Times New Roman"/>
              </a:rPr>
              <a:t> </a:t>
            </a:r>
            <a:r>
              <a:rPr dirty="0" sz="1500" spc="140">
                <a:latin typeface="Times New Roman"/>
                <a:cs typeface="Times New Roman"/>
              </a:rPr>
              <a:t>15.8%</a:t>
            </a:r>
            <a:endParaRPr sz="1500">
              <a:latin typeface="Times New Roman"/>
              <a:cs typeface="Times New Roman"/>
            </a:endParaRPr>
          </a:p>
          <a:p>
            <a:pPr marL="64769">
              <a:lnSpc>
                <a:spcPct val="100000"/>
              </a:lnSpc>
              <a:spcBef>
                <a:spcPts val="1390"/>
              </a:spcBef>
            </a:pPr>
            <a:r>
              <a:rPr dirty="0" sz="1600">
                <a:latin typeface="Times New Roman"/>
                <a:cs typeface="Times New Roman"/>
              </a:rPr>
              <a:t>Explaining</a:t>
            </a:r>
            <a:r>
              <a:rPr dirty="0" sz="1600" spc="-9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ΔROCE:</a:t>
            </a:r>
            <a:endParaRPr sz="1600">
              <a:latin typeface="Times New Roman"/>
              <a:cs typeface="Times New Roman"/>
            </a:endParaRPr>
          </a:p>
          <a:p>
            <a:pPr marL="674370">
              <a:lnSpc>
                <a:spcPct val="100000"/>
              </a:lnSpc>
              <a:spcBef>
                <a:spcPts val="815"/>
              </a:spcBef>
            </a:pPr>
            <a:r>
              <a:rPr dirty="0" sz="1600" spc="-55">
                <a:latin typeface="Symbol"/>
                <a:cs typeface="Symbol"/>
              </a:rPr>
              <a:t></a:t>
            </a:r>
            <a:r>
              <a:rPr dirty="0" sz="1600" spc="-55">
                <a:latin typeface="Times New Roman"/>
                <a:cs typeface="Times New Roman"/>
              </a:rPr>
              <a:t>ROCE</a:t>
            </a:r>
            <a:r>
              <a:rPr dirty="0" baseline="-23391" sz="1425" spc="-82">
                <a:latin typeface="Times New Roman"/>
                <a:cs typeface="Times New Roman"/>
              </a:rPr>
              <a:t>1996</a:t>
            </a:r>
            <a:r>
              <a:rPr dirty="0" baseline="-23391" sz="1425" spc="-7">
                <a:latin typeface="Times New Roman"/>
                <a:cs typeface="Times New Roman"/>
              </a:rPr>
              <a:t> </a:t>
            </a:r>
            <a:r>
              <a:rPr dirty="0" sz="1600" spc="-40">
                <a:latin typeface="Symbol"/>
                <a:cs typeface="Symbol"/>
              </a:rPr>
              <a:t></a:t>
            </a:r>
            <a:r>
              <a:rPr dirty="0" sz="1600" spc="-114">
                <a:latin typeface="Times New Roman"/>
                <a:cs typeface="Times New Roman"/>
              </a:rPr>
              <a:t> </a:t>
            </a:r>
            <a:r>
              <a:rPr dirty="0" sz="1600" spc="-25">
                <a:latin typeface="Times New Roman"/>
                <a:cs typeface="Times New Roman"/>
              </a:rPr>
              <a:t>-</a:t>
            </a:r>
            <a:r>
              <a:rPr dirty="0" sz="1600" spc="-190">
                <a:latin typeface="Times New Roman"/>
                <a:cs typeface="Times New Roman"/>
              </a:rPr>
              <a:t> </a:t>
            </a:r>
            <a:r>
              <a:rPr dirty="0" sz="1600" spc="-45">
                <a:latin typeface="Times New Roman"/>
                <a:cs typeface="Times New Roman"/>
              </a:rPr>
              <a:t>0.3%</a:t>
            </a:r>
            <a:r>
              <a:rPr dirty="0" sz="1600" spc="-70">
                <a:latin typeface="Times New Roman"/>
                <a:cs typeface="Times New Roman"/>
              </a:rPr>
              <a:t> </a:t>
            </a:r>
            <a:r>
              <a:rPr dirty="0" sz="1600" spc="-40">
                <a:latin typeface="Symbol"/>
                <a:cs typeface="Symbol"/>
              </a:rPr>
              <a:t></a:t>
            </a:r>
            <a:r>
              <a:rPr dirty="0" sz="1600" spc="-114">
                <a:latin typeface="Times New Roman"/>
                <a:cs typeface="Times New Roman"/>
              </a:rPr>
              <a:t> </a:t>
            </a:r>
            <a:r>
              <a:rPr dirty="0" sz="1600" spc="-25">
                <a:latin typeface="Times New Roman"/>
                <a:cs typeface="Times New Roman"/>
              </a:rPr>
              <a:t>-</a:t>
            </a:r>
            <a:r>
              <a:rPr dirty="0" sz="1600" spc="-165">
                <a:latin typeface="Times New Roman"/>
                <a:cs typeface="Times New Roman"/>
              </a:rPr>
              <a:t> </a:t>
            </a:r>
            <a:r>
              <a:rPr dirty="0" sz="1600" spc="-45">
                <a:latin typeface="Times New Roman"/>
                <a:cs typeface="Times New Roman"/>
              </a:rPr>
              <a:t>2.8%</a:t>
            </a:r>
            <a:r>
              <a:rPr dirty="0" sz="1600" spc="-70">
                <a:latin typeface="Times New Roman"/>
                <a:cs typeface="Times New Roman"/>
              </a:rPr>
              <a:t> </a:t>
            </a:r>
            <a:r>
              <a:rPr dirty="0" sz="1600" spc="-40">
                <a:latin typeface="Symbol"/>
                <a:cs typeface="Symbol"/>
              </a:rPr>
              <a:t></a:t>
            </a:r>
            <a:r>
              <a:rPr dirty="0" sz="1600" spc="-130">
                <a:latin typeface="Times New Roman"/>
                <a:cs typeface="Times New Roman"/>
              </a:rPr>
              <a:t> </a:t>
            </a:r>
            <a:r>
              <a:rPr dirty="0" sz="2200" spc="-180">
                <a:latin typeface="Symbol"/>
                <a:cs typeface="Symbol"/>
              </a:rPr>
              <a:t></a:t>
            </a:r>
            <a:r>
              <a:rPr dirty="0" sz="1600" spc="-180">
                <a:latin typeface="Times New Roman"/>
                <a:cs typeface="Times New Roman"/>
              </a:rPr>
              <a:t>-</a:t>
            </a:r>
            <a:r>
              <a:rPr dirty="0" sz="1600" spc="-170">
                <a:latin typeface="Times New Roman"/>
                <a:cs typeface="Times New Roman"/>
              </a:rPr>
              <a:t> </a:t>
            </a:r>
            <a:r>
              <a:rPr dirty="0" sz="1600" spc="-45">
                <a:latin typeface="Times New Roman"/>
                <a:cs typeface="Times New Roman"/>
              </a:rPr>
              <a:t>2.9%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 spc="-35">
                <a:latin typeface="Times New Roman"/>
                <a:cs typeface="Times New Roman"/>
              </a:rPr>
              <a:t>x</a:t>
            </a:r>
            <a:r>
              <a:rPr dirty="0" sz="1600" spc="-80">
                <a:latin typeface="Times New Roman"/>
                <a:cs typeface="Times New Roman"/>
              </a:rPr>
              <a:t> </a:t>
            </a:r>
            <a:r>
              <a:rPr dirty="0" sz="1600" spc="-40">
                <a:latin typeface="Times New Roman"/>
                <a:cs typeface="Times New Roman"/>
              </a:rPr>
              <a:t>0.187</a:t>
            </a:r>
            <a:r>
              <a:rPr dirty="0" sz="2200" spc="-40">
                <a:latin typeface="Symbol"/>
                <a:cs typeface="Symbol"/>
              </a:rPr>
              <a:t></a:t>
            </a:r>
            <a:r>
              <a:rPr dirty="0" sz="1600" spc="-40">
                <a:latin typeface="Symbol"/>
                <a:cs typeface="Symbol"/>
              </a:rPr>
              <a:t></a:t>
            </a:r>
            <a:r>
              <a:rPr dirty="0" sz="1600" spc="-135">
                <a:latin typeface="Times New Roman"/>
                <a:cs typeface="Times New Roman"/>
              </a:rPr>
              <a:t> </a:t>
            </a:r>
            <a:r>
              <a:rPr dirty="0" sz="2200" spc="-90">
                <a:latin typeface="Symbol"/>
                <a:cs typeface="Symbol"/>
              </a:rPr>
              <a:t></a:t>
            </a:r>
            <a:r>
              <a:rPr dirty="0" sz="1600" spc="-90">
                <a:latin typeface="Times New Roman"/>
                <a:cs typeface="Times New Roman"/>
              </a:rPr>
              <a:t>0.328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 spc="-35">
                <a:latin typeface="Times New Roman"/>
                <a:cs typeface="Times New Roman"/>
              </a:rPr>
              <a:t>x</a:t>
            </a:r>
            <a:r>
              <a:rPr dirty="0" sz="1600" spc="-105">
                <a:latin typeface="Times New Roman"/>
                <a:cs typeface="Times New Roman"/>
              </a:rPr>
              <a:t> </a:t>
            </a:r>
            <a:r>
              <a:rPr dirty="0" sz="1600" spc="-70">
                <a:latin typeface="Times New Roman"/>
                <a:cs typeface="Times New Roman"/>
              </a:rPr>
              <a:t>9.2%</a:t>
            </a:r>
            <a:r>
              <a:rPr dirty="0" sz="2200" spc="-70">
                <a:latin typeface="Symbol"/>
                <a:cs typeface="Symbol"/>
              </a:rPr>
              <a:t></a:t>
            </a:r>
            <a:endParaRPr sz="2200">
              <a:latin typeface="Symbol"/>
              <a:cs typeface="Symbol"/>
            </a:endParaRPr>
          </a:p>
          <a:p>
            <a:pPr marL="2235200">
              <a:lnSpc>
                <a:spcPct val="100000"/>
              </a:lnSpc>
              <a:spcBef>
                <a:spcPts val="489"/>
              </a:spcBef>
            </a:pPr>
            <a:r>
              <a:rPr dirty="0" sz="1600" spc="-40">
                <a:latin typeface="Symbol"/>
                <a:cs typeface="Symbol"/>
              </a:rPr>
              <a:t></a:t>
            </a:r>
            <a:r>
              <a:rPr dirty="0" sz="1600" spc="-75">
                <a:latin typeface="Times New Roman"/>
                <a:cs typeface="Times New Roman"/>
              </a:rPr>
              <a:t> </a:t>
            </a:r>
            <a:r>
              <a:rPr dirty="0" sz="1600" spc="-40">
                <a:latin typeface="Times New Roman"/>
                <a:cs typeface="Times New Roman"/>
              </a:rPr>
              <a:t>-2.8%</a:t>
            </a:r>
            <a:r>
              <a:rPr dirty="0" sz="1600" spc="-135">
                <a:latin typeface="Times New Roman"/>
                <a:cs typeface="Times New Roman"/>
              </a:rPr>
              <a:t> </a:t>
            </a:r>
            <a:r>
              <a:rPr dirty="0" sz="1600" spc="-25">
                <a:latin typeface="Times New Roman"/>
                <a:cs typeface="Times New Roman"/>
              </a:rPr>
              <a:t>-</a:t>
            </a:r>
            <a:r>
              <a:rPr dirty="0" sz="1600" spc="-145">
                <a:latin typeface="Times New Roman"/>
                <a:cs typeface="Times New Roman"/>
              </a:rPr>
              <a:t> </a:t>
            </a:r>
            <a:r>
              <a:rPr dirty="0" sz="1600" spc="-45">
                <a:latin typeface="Times New Roman"/>
                <a:cs typeface="Times New Roman"/>
              </a:rPr>
              <a:t>0.54%</a:t>
            </a:r>
            <a:r>
              <a:rPr dirty="0" sz="1600" spc="-55">
                <a:latin typeface="Times New Roman"/>
                <a:cs typeface="Times New Roman"/>
              </a:rPr>
              <a:t> </a:t>
            </a:r>
            <a:r>
              <a:rPr dirty="0" sz="1600" spc="-40">
                <a:latin typeface="Symbol"/>
                <a:cs typeface="Symbol"/>
              </a:rPr>
              <a:t></a:t>
            </a:r>
            <a:r>
              <a:rPr dirty="0" sz="1600" spc="-120">
                <a:latin typeface="Times New Roman"/>
                <a:cs typeface="Times New Roman"/>
              </a:rPr>
              <a:t> </a:t>
            </a:r>
            <a:r>
              <a:rPr dirty="0" sz="1600" spc="-45">
                <a:latin typeface="Times New Roman"/>
                <a:cs typeface="Times New Roman"/>
              </a:rPr>
              <a:t>3.02%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9180" y="354329"/>
            <a:ext cx="553466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Explaining </a:t>
            </a:r>
            <a:r>
              <a:rPr dirty="0" spc="-5"/>
              <a:t>Changes </a:t>
            </a:r>
            <a:r>
              <a:rPr dirty="0"/>
              <a:t>in the</a:t>
            </a:r>
            <a:r>
              <a:rPr dirty="0" spc="-90"/>
              <a:t> </a:t>
            </a:r>
            <a:r>
              <a:rPr dirty="0" spc="-5"/>
              <a:t>SPREAD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1649" y="1056259"/>
            <a:ext cx="5916295" cy="49517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Times New Roman"/>
                <a:cs typeface="Times New Roman"/>
              </a:rPr>
              <a:t>SPREAD = RNOA –</a:t>
            </a:r>
            <a:r>
              <a:rPr dirty="0" sz="1600" spc="-10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NBC</a:t>
            </a:r>
            <a:endParaRPr sz="1600">
              <a:latin typeface="Times New Roman"/>
              <a:cs typeface="Times New Roman"/>
            </a:endParaRPr>
          </a:p>
          <a:p>
            <a:pPr marL="76200" marR="3425190">
              <a:lnSpc>
                <a:spcPts val="3840"/>
              </a:lnSpc>
              <a:spcBef>
                <a:spcPts val="445"/>
              </a:spcBef>
            </a:pPr>
            <a:r>
              <a:rPr dirty="0" sz="1600" spc="-5" b="1">
                <a:latin typeface="Symbol"/>
                <a:cs typeface="Symbol"/>
              </a:rPr>
              <a:t></a:t>
            </a:r>
            <a:r>
              <a:rPr dirty="0" sz="1600" spc="-5" b="1">
                <a:latin typeface="Times New Roman"/>
                <a:cs typeface="Times New Roman"/>
              </a:rPr>
              <a:t>RNOA has been</a:t>
            </a:r>
            <a:r>
              <a:rPr dirty="0" sz="1600" spc="-45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explained  Explain Change in NBC:</a:t>
            </a:r>
            <a:endParaRPr sz="16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1475"/>
              </a:spcBef>
            </a:pPr>
            <a:r>
              <a:rPr dirty="0" sz="1600" spc="-5" b="1">
                <a:latin typeface="Times New Roman"/>
                <a:cs typeface="Times New Roman"/>
              </a:rPr>
              <a:t>Distinguish core and unusual </a:t>
            </a:r>
            <a:r>
              <a:rPr dirty="0" sz="1600" b="1">
                <a:latin typeface="Times New Roman"/>
                <a:cs typeface="Times New Roman"/>
              </a:rPr>
              <a:t>borrowing</a:t>
            </a:r>
            <a:r>
              <a:rPr dirty="0" sz="1600" spc="35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cost</a:t>
            </a:r>
            <a:endParaRPr sz="1600">
              <a:latin typeface="Times New Roman"/>
              <a:cs typeface="Times New Roman"/>
            </a:endParaRPr>
          </a:p>
          <a:p>
            <a:pPr marL="561340">
              <a:lnSpc>
                <a:spcPts val="1930"/>
              </a:lnSpc>
              <a:spcBef>
                <a:spcPts val="1155"/>
              </a:spcBef>
            </a:pPr>
            <a:r>
              <a:rPr dirty="0" baseline="-28619" sz="2475" spc="-7">
                <a:latin typeface="Times New Roman"/>
                <a:cs typeface="Times New Roman"/>
              </a:rPr>
              <a:t>NBC </a:t>
            </a:r>
            <a:r>
              <a:rPr dirty="0" baseline="-28619" sz="2475" spc="15">
                <a:latin typeface="Symbol"/>
                <a:cs typeface="Symbol"/>
              </a:rPr>
              <a:t></a:t>
            </a:r>
            <a:r>
              <a:rPr dirty="0" baseline="-28619" sz="2475" spc="15">
                <a:latin typeface="Times New Roman"/>
                <a:cs typeface="Times New Roman"/>
              </a:rPr>
              <a:t> </a:t>
            </a:r>
            <a:r>
              <a:rPr dirty="0" u="sng" sz="165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Core </a:t>
            </a:r>
            <a:r>
              <a:rPr dirty="0" u="sng" sz="165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financing </a:t>
            </a:r>
            <a:r>
              <a:rPr dirty="0" u="sng" sz="1650" spc="-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exp.</a:t>
            </a:r>
            <a:r>
              <a:rPr dirty="0" sz="1650" spc="-20">
                <a:latin typeface="Times New Roman"/>
                <a:cs typeface="Times New Roman"/>
              </a:rPr>
              <a:t> </a:t>
            </a:r>
            <a:r>
              <a:rPr dirty="0" baseline="-28619" sz="2475" spc="15">
                <a:latin typeface="Symbol"/>
                <a:cs typeface="Symbol"/>
              </a:rPr>
              <a:t></a:t>
            </a:r>
            <a:r>
              <a:rPr dirty="0" baseline="-28619" sz="2475" spc="15">
                <a:latin typeface="Times New Roman"/>
                <a:cs typeface="Times New Roman"/>
              </a:rPr>
              <a:t> </a:t>
            </a:r>
            <a:r>
              <a:rPr dirty="0" u="sng" sz="16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Unusual </a:t>
            </a:r>
            <a:r>
              <a:rPr dirty="0" u="sng" sz="165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financing</a:t>
            </a:r>
            <a:r>
              <a:rPr dirty="0" u="sng" sz="1650" spc="14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650" spc="-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exp.</a:t>
            </a:r>
            <a:endParaRPr sz="1650">
              <a:latin typeface="Times New Roman"/>
              <a:cs typeface="Times New Roman"/>
            </a:endParaRPr>
          </a:p>
          <a:p>
            <a:pPr algn="ctr" marL="193675">
              <a:lnSpc>
                <a:spcPts val="1930"/>
              </a:lnSpc>
              <a:tabLst>
                <a:tab pos="2225675" algn="l"/>
              </a:tabLst>
            </a:pPr>
            <a:r>
              <a:rPr dirty="0" sz="1650">
                <a:latin typeface="Times New Roman"/>
                <a:cs typeface="Times New Roman"/>
              </a:rPr>
              <a:t>NFO	NFO</a:t>
            </a:r>
            <a:endParaRPr sz="165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745"/>
              </a:spcBef>
            </a:pPr>
            <a:r>
              <a:rPr dirty="0" sz="1600" spc="-5" b="1">
                <a:latin typeface="Times New Roman"/>
                <a:cs typeface="Times New Roman"/>
              </a:rPr>
              <a:t>Core financing</a:t>
            </a:r>
            <a:r>
              <a:rPr dirty="0" sz="1600" spc="25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expenses</a:t>
            </a:r>
            <a:endParaRPr sz="1600">
              <a:latin typeface="Times New Roman"/>
              <a:cs typeface="Times New Roman"/>
            </a:endParaRPr>
          </a:p>
          <a:p>
            <a:pPr marL="819785" indent="-287020">
              <a:lnSpc>
                <a:spcPct val="100000"/>
              </a:lnSpc>
              <a:spcBef>
                <a:spcPts val="385"/>
              </a:spcBef>
              <a:buClr>
                <a:srgbClr val="00AFEF"/>
              </a:buClr>
              <a:buFont typeface="Wingdings"/>
              <a:buChar char=""/>
              <a:tabLst>
                <a:tab pos="819785" algn="l"/>
                <a:tab pos="820419" algn="l"/>
              </a:tabLst>
            </a:pPr>
            <a:r>
              <a:rPr dirty="0" sz="1600" spc="-5">
                <a:latin typeface="Times New Roman"/>
                <a:cs typeface="Times New Roman"/>
              </a:rPr>
              <a:t>Change in interest rates (risk free and risk</a:t>
            </a:r>
            <a:r>
              <a:rPr dirty="0" sz="1600" spc="14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premium)</a:t>
            </a:r>
            <a:endParaRPr sz="1600">
              <a:latin typeface="Times New Roman"/>
              <a:cs typeface="Times New Roman"/>
            </a:endParaRPr>
          </a:p>
          <a:p>
            <a:pPr marL="819785" indent="-287020">
              <a:lnSpc>
                <a:spcPct val="100000"/>
              </a:lnSpc>
              <a:spcBef>
                <a:spcPts val="385"/>
              </a:spcBef>
              <a:buClr>
                <a:srgbClr val="00AFEF"/>
              </a:buClr>
              <a:buFont typeface="Wingdings"/>
              <a:buChar char=""/>
              <a:tabLst>
                <a:tab pos="819785" algn="l"/>
                <a:tab pos="820419" algn="l"/>
              </a:tabLst>
            </a:pPr>
            <a:r>
              <a:rPr dirty="0" sz="1600" spc="-5">
                <a:latin typeface="Times New Roman"/>
                <a:cs typeface="Times New Roman"/>
              </a:rPr>
              <a:t>Change in tax rates (and</a:t>
            </a:r>
            <a:r>
              <a:rPr dirty="0" sz="1600" spc="4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shield)</a:t>
            </a:r>
            <a:endParaRPr sz="1600">
              <a:latin typeface="Times New Roman"/>
              <a:cs typeface="Times New Roman"/>
            </a:endParaRPr>
          </a:p>
          <a:p>
            <a:pPr marL="819785" indent="-287020">
              <a:lnSpc>
                <a:spcPct val="100000"/>
              </a:lnSpc>
              <a:spcBef>
                <a:spcPts val="384"/>
              </a:spcBef>
              <a:buClr>
                <a:srgbClr val="00AFEF"/>
              </a:buClr>
              <a:buFont typeface="Wingdings"/>
              <a:buChar char=""/>
              <a:tabLst>
                <a:tab pos="819785" algn="l"/>
                <a:tab pos="820419" algn="l"/>
              </a:tabLst>
            </a:pPr>
            <a:r>
              <a:rPr dirty="0" sz="1600" spc="-5">
                <a:latin typeface="Times New Roman"/>
                <a:cs typeface="Times New Roman"/>
              </a:rPr>
              <a:t>Substitution of preferred </a:t>
            </a:r>
            <a:r>
              <a:rPr dirty="0" sz="1600">
                <a:latin typeface="Times New Roman"/>
                <a:cs typeface="Times New Roman"/>
              </a:rPr>
              <a:t>for </a:t>
            </a:r>
            <a:r>
              <a:rPr dirty="0" sz="1600" spc="-5">
                <a:latin typeface="Times New Roman"/>
                <a:cs typeface="Times New Roman"/>
              </a:rPr>
              <a:t>debt</a:t>
            </a:r>
            <a:r>
              <a:rPr dirty="0" sz="1600" spc="5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financing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AFEF"/>
              </a:buClr>
              <a:buFont typeface="Wingdings"/>
              <a:buChar char=""/>
            </a:pPr>
            <a:endParaRPr sz="165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5"/>
              </a:spcBef>
            </a:pPr>
            <a:r>
              <a:rPr dirty="0" sz="1600" spc="-5" b="1">
                <a:latin typeface="Times New Roman"/>
                <a:cs typeface="Times New Roman"/>
              </a:rPr>
              <a:t>Unusual financing</a:t>
            </a:r>
            <a:r>
              <a:rPr dirty="0" sz="1600" spc="20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expenses</a:t>
            </a:r>
            <a:endParaRPr sz="1600">
              <a:latin typeface="Times New Roman"/>
              <a:cs typeface="Times New Roman"/>
            </a:endParaRPr>
          </a:p>
          <a:p>
            <a:pPr marL="819785" indent="-287020">
              <a:lnSpc>
                <a:spcPct val="100000"/>
              </a:lnSpc>
              <a:spcBef>
                <a:spcPts val="380"/>
              </a:spcBef>
              <a:buClr>
                <a:srgbClr val="00AFEF"/>
              </a:buClr>
              <a:buFont typeface="Wingdings"/>
              <a:buChar char=""/>
              <a:tabLst>
                <a:tab pos="819785" algn="l"/>
                <a:tab pos="820419" algn="l"/>
              </a:tabLst>
            </a:pPr>
            <a:r>
              <a:rPr dirty="0" sz="1600" spc="-5">
                <a:latin typeface="Times New Roman"/>
                <a:cs typeface="Times New Roman"/>
              </a:rPr>
              <a:t>Tax </a:t>
            </a:r>
            <a:r>
              <a:rPr dirty="0" sz="1600">
                <a:latin typeface="Times New Roman"/>
                <a:cs typeface="Times New Roman"/>
              </a:rPr>
              <a:t>effect </a:t>
            </a:r>
            <a:r>
              <a:rPr dirty="0" sz="1600" spc="-5">
                <a:latin typeface="Times New Roman"/>
                <a:cs typeface="Times New Roman"/>
              </a:rPr>
              <a:t>from unusually high or low taxes (operating</a:t>
            </a:r>
            <a:r>
              <a:rPr dirty="0" sz="1600" spc="16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losses)</a:t>
            </a:r>
            <a:endParaRPr sz="1600">
              <a:latin typeface="Times New Roman"/>
              <a:cs typeface="Times New Roman"/>
            </a:endParaRPr>
          </a:p>
          <a:p>
            <a:pPr marL="819785" indent="-287020">
              <a:lnSpc>
                <a:spcPct val="100000"/>
              </a:lnSpc>
              <a:spcBef>
                <a:spcPts val="385"/>
              </a:spcBef>
              <a:buClr>
                <a:srgbClr val="00AFEF"/>
              </a:buClr>
              <a:buFont typeface="Wingdings"/>
              <a:buChar char=""/>
              <a:tabLst>
                <a:tab pos="819785" algn="l"/>
                <a:tab pos="820419" algn="l"/>
              </a:tabLst>
            </a:pPr>
            <a:r>
              <a:rPr dirty="0" sz="1600" spc="-5">
                <a:latin typeface="Times New Roman"/>
                <a:cs typeface="Times New Roman"/>
              </a:rPr>
              <a:t>Interest </a:t>
            </a:r>
            <a:r>
              <a:rPr dirty="0" sz="1600" spc="-10">
                <a:latin typeface="Times New Roman"/>
                <a:cs typeface="Times New Roman"/>
              </a:rPr>
              <a:t>income </a:t>
            </a:r>
            <a:r>
              <a:rPr dirty="0" sz="1600" spc="-5">
                <a:latin typeface="Times New Roman"/>
                <a:cs typeface="Times New Roman"/>
              </a:rPr>
              <a:t>from tax refunds of prior</a:t>
            </a:r>
            <a:r>
              <a:rPr dirty="0" sz="1600" spc="15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years</a:t>
            </a:r>
            <a:endParaRPr sz="1600">
              <a:latin typeface="Times New Roman"/>
              <a:cs typeface="Times New Roman"/>
            </a:endParaRPr>
          </a:p>
          <a:p>
            <a:pPr marL="819785" indent="-287020">
              <a:lnSpc>
                <a:spcPct val="100000"/>
              </a:lnSpc>
              <a:spcBef>
                <a:spcPts val="385"/>
              </a:spcBef>
              <a:buClr>
                <a:srgbClr val="00AFEF"/>
              </a:buClr>
              <a:buFont typeface="Wingdings"/>
              <a:buChar char=""/>
              <a:tabLst>
                <a:tab pos="819785" algn="l"/>
                <a:tab pos="820419" algn="l"/>
              </a:tabLst>
            </a:pPr>
            <a:r>
              <a:rPr dirty="0" sz="1600" spc="-5">
                <a:latin typeface="Times New Roman"/>
                <a:cs typeface="Times New Roman"/>
              </a:rPr>
              <a:t>Gains and losses on financial</a:t>
            </a:r>
            <a:r>
              <a:rPr dirty="0" sz="1600" spc="5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items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9126" y="233883"/>
            <a:ext cx="681164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602230" marR="5080" indent="-2590165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Analysis of </a:t>
            </a:r>
            <a:r>
              <a:rPr dirty="0" spc="-10"/>
              <a:t>Growth </a:t>
            </a:r>
            <a:r>
              <a:rPr dirty="0" spc="-5"/>
              <a:t>in Shareholders’ Equity:  Road</a:t>
            </a:r>
            <a:r>
              <a:rPr dirty="0" spc="5"/>
              <a:t> </a:t>
            </a:r>
            <a:r>
              <a:rPr dirty="0" spc="-5"/>
              <a:t>Map</a:t>
            </a:r>
          </a:p>
        </p:txBody>
      </p:sp>
      <p:sp>
        <p:nvSpPr>
          <p:cNvPr id="3" name="object 3"/>
          <p:cNvSpPr/>
          <p:nvPr/>
        </p:nvSpPr>
        <p:spPr>
          <a:xfrm>
            <a:off x="697991" y="4059935"/>
            <a:ext cx="0" cy="205740"/>
          </a:xfrm>
          <a:custGeom>
            <a:avLst/>
            <a:gdLst/>
            <a:ahLst/>
            <a:cxnLst/>
            <a:rect l="l" t="t" r="r" b="b"/>
            <a:pathLst>
              <a:path w="0" h="205739">
                <a:moveTo>
                  <a:pt x="0" y="205739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62227" y="4059935"/>
            <a:ext cx="0" cy="205740"/>
          </a:xfrm>
          <a:custGeom>
            <a:avLst/>
            <a:gdLst/>
            <a:ahLst/>
            <a:cxnLst/>
            <a:rect l="l" t="t" r="r" b="b"/>
            <a:pathLst>
              <a:path w="0" h="205739">
                <a:moveTo>
                  <a:pt x="0" y="0"/>
                </a:moveTo>
                <a:lnTo>
                  <a:pt x="0" y="20573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29511" y="4059935"/>
            <a:ext cx="0" cy="205740"/>
          </a:xfrm>
          <a:custGeom>
            <a:avLst/>
            <a:gdLst/>
            <a:ahLst/>
            <a:cxnLst/>
            <a:rect l="l" t="t" r="r" b="b"/>
            <a:pathLst>
              <a:path w="0" h="205739">
                <a:moveTo>
                  <a:pt x="0" y="0"/>
                </a:moveTo>
                <a:lnTo>
                  <a:pt x="0" y="20573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95272" y="4059935"/>
            <a:ext cx="0" cy="205740"/>
          </a:xfrm>
          <a:custGeom>
            <a:avLst/>
            <a:gdLst/>
            <a:ahLst/>
            <a:cxnLst/>
            <a:rect l="l" t="t" r="r" b="b"/>
            <a:pathLst>
              <a:path w="0" h="205739">
                <a:moveTo>
                  <a:pt x="0" y="0"/>
                </a:moveTo>
                <a:lnTo>
                  <a:pt x="0" y="20573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61032" y="4059935"/>
            <a:ext cx="0" cy="205740"/>
          </a:xfrm>
          <a:custGeom>
            <a:avLst/>
            <a:gdLst/>
            <a:ahLst/>
            <a:cxnLst/>
            <a:rect l="l" t="t" r="r" b="b"/>
            <a:pathLst>
              <a:path w="0" h="205739">
                <a:moveTo>
                  <a:pt x="0" y="0"/>
                </a:moveTo>
                <a:lnTo>
                  <a:pt x="0" y="20573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10228" y="4059935"/>
            <a:ext cx="0" cy="205740"/>
          </a:xfrm>
          <a:custGeom>
            <a:avLst/>
            <a:gdLst/>
            <a:ahLst/>
            <a:cxnLst/>
            <a:rect l="l" t="t" r="r" b="b"/>
            <a:pathLst>
              <a:path w="0" h="205739">
                <a:moveTo>
                  <a:pt x="0" y="0"/>
                </a:moveTo>
                <a:lnTo>
                  <a:pt x="0" y="20573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77511" y="4059935"/>
            <a:ext cx="0" cy="205740"/>
          </a:xfrm>
          <a:custGeom>
            <a:avLst/>
            <a:gdLst/>
            <a:ahLst/>
            <a:cxnLst/>
            <a:rect l="l" t="t" r="r" b="b"/>
            <a:pathLst>
              <a:path w="0" h="205739">
                <a:moveTo>
                  <a:pt x="0" y="0"/>
                </a:moveTo>
                <a:lnTo>
                  <a:pt x="0" y="20573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843271" y="4059935"/>
            <a:ext cx="0" cy="205740"/>
          </a:xfrm>
          <a:custGeom>
            <a:avLst/>
            <a:gdLst/>
            <a:ahLst/>
            <a:cxnLst/>
            <a:rect l="l" t="t" r="r" b="b"/>
            <a:pathLst>
              <a:path w="0" h="205739">
                <a:moveTo>
                  <a:pt x="0" y="0"/>
                </a:moveTo>
                <a:lnTo>
                  <a:pt x="0" y="20573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526792" y="4059935"/>
            <a:ext cx="0" cy="205740"/>
          </a:xfrm>
          <a:custGeom>
            <a:avLst/>
            <a:gdLst/>
            <a:ahLst/>
            <a:cxnLst/>
            <a:rect l="l" t="t" r="r" b="b"/>
            <a:pathLst>
              <a:path w="0" h="205739">
                <a:moveTo>
                  <a:pt x="0" y="0"/>
                </a:moveTo>
                <a:lnTo>
                  <a:pt x="0" y="20573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97991" y="4059935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 h="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209032" y="4059935"/>
            <a:ext cx="0" cy="205740"/>
          </a:xfrm>
          <a:custGeom>
            <a:avLst/>
            <a:gdLst/>
            <a:ahLst/>
            <a:cxnLst/>
            <a:rect l="l" t="t" r="r" b="b"/>
            <a:pathLst>
              <a:path w="0" h="205739">
                <a:moveTo>
                  <a:pt x="0" y="0"/>
                </a:moveTo>
                <a:lnTo>
                  <a:pt x="0" y="20573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574791" y="4059935"/>
            <a:ext cx="0" cy="205740"/>
          </a:xfrm>
          <a:custGeom>
            <a:avLst/>
            <a:gdLst/>
            <a:ahLst/>
            <a:cxnLst/>
            <a:rect l="l" t="t" r="r" b="b"/>
            <a:pathLst>
              <a:path w="0" h="205739">
                <a:moveTo>
                  <a:pt x="0" y="0"/>
                </a:moveTo>
                <a:lnTo>
                  <a:pt x="0" y="20573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93992" y="4059935"/>
            <a:ext cx="0" cy="205740"/>
          </a:xfrm>
          <a:custGeom>
            <a:avLst/>
            <a:gdLst/>
            <a:ahLst/>
            <a:cxnLst/>
            <a:rect l="l" t="t" r="r" b="b"/>
            <a:pathLst>
              <a:path w="0" h="205739">
                <a:moveTo>
                  <a:pt x="0" y="0"/>
                </a:moveTo>
                <a:lnTo>
                  <a:pt x="0" y="20573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745991" y="4059935"/>
            <a:ext cx="0" cy="205740"/>
          </a:xfrm>
          <a:custGeom>
            <a:avLst/>
            <a:gdLst/>
            <a:ahLst/>
            <a:cxnLst/>
            <a:rect l="l" t="t" r="r" b="b"/>
            <a:pathLst>
              <a:path w="0" h="205739">
                <a:moveTo>
                  <a:pt x="0" y="0"/>
                </a:moveTo>
                <a:lnTo>
                  <a:pt x="0" y="20573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745991" y="4059935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 h="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158228" y="4059935"/>
            <a:ext cx="0" cy="205740"/>
          </a:xfrm>
          <a:custGeom>
            <a:avLst/>
            <a:gdLst/>
            <a:ahLst/>
            <a:cxnLst/>
            <a:rect l="l" t="t" r="r" b="b"/>
            <a:pathLst>
              <a:path w="0" h="205739">
                <a:moveTo>
                  <a:pt x="0" y="0"/>
                </a:moveTo>
                <a:lnTo>
                  <a:pt x="0" y="20573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525511" y="4059935"/>
            <a:ext cx="0" cy="205740"/>
          </a:xfrm>
          <a:custGeom>
            <a:avLst/>
            <a:gdLst/>
            <a:ahLst/>
            <a:cxnLst/>
            <a:rect l="l" t="t" r="r" b="b"/>
            <a:pathLst>
              <a:path w="0" h="205739">
                <a:moveTo>
                  <a:pt x="0" y="0"/>
                </a:moveTo>
                <a:lnTo>
                  <a:pt x="0" y="20573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891271" y="4059935"/>
            <a:ext cx="0" cy="205740"/>
          </a:xfrm>
          <a:custGeom>
            <a:avLst/>
            <a:gdLst/>
            <a:ahLst/>
            <a:cxnLst/>
            <a:rect l="l" t="t" r="r" b="b"/>
            <a:pathLst>
              <a:path w="0" h="205739">
                <a:moveTo>
                  <a:pt x="0" y="0"/>
                </a:moveTo>
                <a:lnTo>
                  <a:pt x="0" y="20573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257031" y="4059935"/>
            <a:ext cx="0" cy="205740"/>
          </a:xfrm>
          <a:custGeom>
            <a:avLst/>
            <a:gdLst/>
            <a:ahLst/>
            <a:cxnLst/>
            <a:rect l="l" t="t" r="r" b="b"/>
            <a:pathLst>
              <a:path w="0" h="205739">
                <a:moveTo>
                  <a:pt x="0" y="0"/>
                </a:moveTo>
                <a:lnTo>
                  <a:pt x="0" y="20573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622792" y="4059935"/>
            <a:ext cx="0" cy="205740"/>
          </a:xfrm>
          <a:custGeom>
            <a:avLst/>
            <a:gdLst/>
            <a:ahLst/>
            <a:cxnLst/>
            <a:rect l="l" t="t" r="r" b="b"/>
            <a:pathLst>
              <a:path w="0" h="205739">
                <a:moveTo>
                  <a:pt x="0" y="0"/>
                </a:moveTo>
                <a:lnTo>
                  <a:pt x="0" y="20573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793992" y="4059935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 h="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551432" y="3128772"/>
            <a:ext cx="0" cy="929640"/>
          </a:xfrm>
          <a:custGeom>
            <a:avLst/>
            <a:gdLst/>
            <a:ahLst/>
            <a:cxnLst/>
            <a:rect l="l" t="t" r="r" b="b"/>
            <a:pathLst>
              <a:path w="0" h="929639">
                <a:moveTo>
                  <a:pt x="0" y="929639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599432" y="3128772"/>
            <a:ext cx="0" cy="922019"/>
          </a:xfrm>
          <a:custGeom>
            <a:avLst/>
            <a:gdLst/>
            <a:ahLst/>
            <a:cxnLst/>
            <a:rect l="l" t="t" r="r" b="b"/>
            <a:pathLst>
              <a:path w="0" h="922020">
                <a:moveTo>
                  <a:pt x="0" y="922019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551432" y="3128772"/>
            <a:ext cx="3048000" cy="0"/>
          </a:xfrm>
          <a:custGeom>
            <a:avLst/>
            <a:gdLst/>
            <a:ahLst/>
            <a:cxnLst/>
            <a:rect l="l" t="t" r="r" b="b"/>
            <a:pathLst>
              <a:path w="3048000" h="0">
                <a:moveTo>
                  <a:pt x="0" y="0"/>
                </a:moveTo>
                <a:lnTo>
                  <a:pt x="30480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136392" y="2275332"/>
            <a:ext cx="0" cy="848994"/>
          </a:xfrm>
          <a:custGeom>
            <a:avLst/>
            <a:gdLst/>
            <a:ahLst/>
            <a:cxnLst/>
            <a:rect l="l" t="t" r="r" b="b"/>
            <a:pathLst>
              <a:path w="0" h="848994">
                <a:moveTo>
                  <a:pt x="0" y="848867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136392" y="2275332"/>
            <a:ext cx="4511040" cy="0"/>
          </a:xfrm>
          <a:custGeom>
            <a:avLst/>
            <a:gdLst/>
            <a:ahLst/>
            <a:cxnLst/>
            <a:rect l="l" t="t" r="r" b="b"/>
            <a:pathLst>
              <a:path w="4511040" h="0">
                <a:moveTo>
                  <a:pt x="0" y="0"/>
                </a:moveTo>
                <a:lnTo>
                  <a:pt x="451103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647431" y="2275332"/>
            <a:ext cx="0" cy="1775460"/>
          </a:xfrm>
          <a:custGeom>
            <a:avLst/>
            <a:gdLst/>
            <a:ahLst/>
            <a:cxnLst/>
            <a:rect l="l" t="t" r="r" b="b"/>
            <a:pathLst>
              <a:path w="0" h="1775460">
                <a:moveTo>
                  <a:pt x="0" y="1775459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5008626" y="1908124"/>
            <a:ext cx="5740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Symbol"/>
                <a:cs typeface="Symbol"/>
              </a:rPr>
              <a:t></a:t>
            </a:r>
            <a:r>
              <a:rPr dirty="0" sz="1600" spc="-7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CSE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91892" y="2522677"/>
            <a:ext cx="6400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Symbol"/>
                <a:cs typeface="Symbol"/>
              </a:rPr>
              <a:t></a:t>
            </a:r>
            <a:r>
              <a:rPr dirty="0" sz="1600" spc="-6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NOA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831330" y="2522677"/>
            <a:ext cx="6070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Symbol"/>
                <a:cs typeface="Symbol"/>
              </a:rPr>
              <a:t></a:t>
            </a:r>
            <a:r>
              <a:rPr dirty="0" sz="1600" spc="-7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NFO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72464" y="3342513"/>
            <a:ext cx="6292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Symbol"/>
                <a:cs typeface="Symbol"/>
              </a:rPr>
              <a:t></a:t>
            </a:r>
            <a:r>
              <a:rPr dirty="0" sz="1600" spc="-6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Sales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032334" y="3564917"/>
            <a:ext cx="357505" cy="0"/>
          </a:xfrm>
          <a:custGeom>
            <a:avLst/>
            <a:gdLst/>
            <a:ahLst/>
            <a:cxnLst/>
            <a:rect l="l" t="t" r="r" b="b"/>
            <a:pathLst>
              <a:path w="357504" h="0">
                <a:moveTo>
                  <a:pt x="0" y="0"/>
                </a:moveTo>
                <a:lnTo>
                  <a:pt x="356947" y="0"/>
                </a:lnTo>
              </a:path>
            </a:pathLst>
          </a:custGeom>
          <a:ln w="54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4043507" y="3338641"/>
            <a:ext cx="340360" cy="40386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dirty="0" sz="1000" spc="140"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  <a:p>
            <a:pPr algn="ctr" marR="5080">
              <a:lnSpc>
                <a:spcPct val="100000"/>
              </a:lnSpc>
              <a:spcBef>
                <a:spcPts val="290"/>
              </a:spcBef>
            </a:pPr>
            <a:r>
              <a:rPr dirty="0" sz="1000" spc="145">
                <a:latin typeface="Times New Roman"/>
                <a:cs typeface="Times New Roman"/>
              </a:rPr>
              <a:t>A</a:t>
            </a:r>
            <a:r>
              <a:rPr dirty="0" sz="1000" spc="160">
                <a:latin typeface="Times New Roman"/>
                <a:cs typeface="Times New Roman"/>
              </a:rPr>
              <a:t>T</a:t>
            </a:r>
            <a:r>
              <a:rPr dirty="0" sz="1000" spc="204">
                <a:latin typeface="Times New Roman"/>
                <a:cs typeface="Times New Roman"/>
              </a:rPr>
              <a:t>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903640" y="3454302"/>
            <a:ext cx="113030" cy="1835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000" spc="175">
                <a:latin typeface="Symbol"/>
                <a:cs typeface="Symbol"/>
              </a:rPr>
              <a:t>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44702" y="4426965"/>
            <a:ext cx="1494790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59690" marR="5080" indent="-47625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Times New Roman"/>
                <a:cs typeface="Times New Roman"/>
              </a:rPr>
              <a:t>Changes in Sales</a:t>
            </a:r>
            <a:r>
              <a:rPr dirty="0" sz="1400" spc="-1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for  Business </a:t>
            </a:r>
            <a:r>
              <a:rPr dirty="0" sz="1400" spc="-5">
                <a:latin typeface="Times New Roman"/>
                <a:cs typeface="Times New Roman"/>
              </a:rPr>
              <a:t>Segments  Or </a:t>
            </a:r>
            <a:r>
              <a:rPr dirty="0" sz="1400">
                <a:latin typeface="Times New Roman"/>
                <a:cs typeface="Times New Roman"/>
              </a:rPr>
              <a:t>Product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Lines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32986" y="4426965"/>
            <a:ext cx="160020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5265" marR="5080" indent="-2032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Times New Roman"/>
                <a:cs typeface="Times New Roman"/>
              </a:rPr>
              <a:t>Changes in</a:t>
            </a:r>
            <a:r>
              <a:rPr dirty="0" sz="1400" spc="-1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Individual  </a:t>
            </a:r>
            <a:r>
              <a:rPr dirty="0" sz="1400" spc="-5">
                <a:latin typeface="Times New Roman"/>
                <a:cs typeface="Times New Roman"/>
              </a:rPr>
              <a:t>Asset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Turnovers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058914" y="4426965"/>
            <a:ext cx="122491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0" marR="5080" indent="-146685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Times New Roman"/>
                <a:cs typeface="Times New Roman"/>
              </a:rPr>
              <a:t>Changes in</a:t>
            </a:r>
            <a:r>
              <a:rPr dirty="0" sz="1400" spc="-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NFO  Components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2772" y="447802"/>
            <a:ext cx="59632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Analysis of </a:t>
            </a:r>
            <a:r>
              <a:rPr dirty="0" spc="-10"/>
              <a:t>Growth </a:t>
            </a:r>
            <a:r>
              <a:rPr dirty="0" spc="-5"/>
              <a:t>in Common</a:t>
            </a:r>
            <a:r>
              <a:rPr dirty="0" spc="75"/>
              <a:t> </a:t>
            </a:r>
            <a:r>
              <a:rPr dirty="0" spc="-5"/>
              <a:t>Equity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949" y="4346194"/>
            <a:ext cx="6955155" cy="163448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Times New Roman"/>
                <a:cs typeface="Times New Roman"/>
              </a:rPr>
              <a:t>These components </a:t>
            </a:r>
            <a:r>
              <a:rPr dirty="0" sz="1600" b="1">
                <a:latin typeface="Times New Roman"/>
                <a:cs typeface="Times New Roman"/>
              </a:rPr>
              <a:t>of growth </a:t>
            </a:r>
            <a:r>
              <a:rPr dirty="0" sz="1600" spc="-5" b="1">
                <a:latin typeface="Times New Roman"/>
                <a:cs typeface="Times New Roman"/>
              </a:rPr>
              <a:t>in equity</a:t>
            </a:r>
            <a:r>
              <a:rPr dirty="0" sz="1600" spc="70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investment: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>
              <a:latin typeface="Times New Roman"/>
              <a:cs typeface="Times New Roman"/>
            </a:endParaRPr>
          </a:p>
          <a:p>
            <a:pPr marL="969644" indent="-381635">
              <a:lnSpc>
                <a:spcPct val="100000"/>
              </a:lnSpc>
              <a:buClr>
                <a:srgbClr val="001F5F"/>
              </a:buClr>
              <a:buAutoNum type="arabicPeriod"/>
              <a:tabLst>
                <a:tab pos="969644" algn="l"/>
                <a:tab pos="970280" algn="l"/>
              </a:tabLst>
            </a:pPr>
            <a:r>
              <a:rPr dirty="0" sz="1600" spc="-5">
                <a:latin typeface="Times New Roman"/>
                <a:cs typeface="Times New Roman"/>
              </a:rPr>
              <a:t>Growth in</a:t>
            </a:r>
            <a:r>
              <a:rPr dirty="0" sz="1600" spc="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sales</a:t>
            </a:r>
            <a:endParaRPr sz="1600">
              <a:latin typeface="Times New Roman"/>
              <a:cs typeface="Times New Roman"/>
            </a:endParaRPr>
          </a:p>
          <a:p>
            <a:pPr marL="969644" indent="-381635">
              <a:lnSpc>
                <a:spcPct val="100000"/>
              </a:lnSpc>
              <a:spcBef>
                <a:spcPts val="385"/>
              </a:spcBef>
              <a:buClr>
                <a:srgbClr val="001F5F"/>
              </a:buClr>
              <a:buAutoNum type="arabicPeriod"/>
              <a:tabLst>
                <a:tab pos="969644" algn="l"/>
                <a:tab pos="970280" algn="l"/>
              </a:tabLst>
            </a:pPr>
            <a:r>
              <a:rPr dirty="0" sz="1600" spc="-5">
                <a:latin typeface="Times New Roman"/>
                <a:cs typeface="Times New Roman"/>
              </a:rPr>
              <a:t>Change in net operating assets that support each dollar of</a:t>
            </a:r>
            <a:r>
              <a:rPr dirty="0" sz="1600" spc="13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sales</a:t>
            </a:r>
            <a:endParaRPr sz="1600">
              <a:latin typeface="Times New Roman"/>
              <a:cs typeface="Times New Roman"/>
            </a:endParaRPr>
          </a:p>
          <a:p>
            <a:pPr marL="969644" marR="5080" indent="-381000">
              <a:lnSpc>
                <a:spcPct val="100000"/>
              </a:lnSpc>
              <a:spcBef>
                <a:spcPts val="385"/>
              </a:spcBef>
              <a:buClr>
                <a:srgbClr val="001F5F"/>
              </a:buClr>
              <a:buAutoNum type="arabicPeriod"/>
              <a:tabLst>
                <a:tab pos="969644" algn="l"/>
                <a:tab pos="970280" algn="l"/>
              </a:tabLst>
            </a:pPr>
            <a:r>
              <a:rPr dirty="0" sz="1600" spc="-5">
                <a:latin typeface="Times New Roman"/>
                <a:cs typeface="Times New Roman"/>
              </a:rPr>
              <a:t>Change in the </a:t>
            </a:r>
            <a:r>
              <a:rPr dirty="0" sz="1600" spc="-10">
                <a:latin typeface="Times New Roman"/>
                <a:cs typeface="Times New Roman"/>
              </a:rPr>
              <a:t>amount </a:t>
            </a:r>
            <a:r>
              <a:rPr dirty="0" sz="1600" spc="-5">
                <a:latin typeface="Times New Roman"/>
                <a:cs typeface="Times New Roman"/>
              </a:rPr>
              <a:t>of net debt that is used to finance the change in net  operating assets rather than</a:t>
            </a:r>
            <a:r>
              <a:rPr dirty="0" sz="1600" spc="7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equity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80184" y="1199826"/>
            <a:ext cx="2472055" cy="3213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900" spc="40">
                <a:latin typeface="Times New Roman"/>
                <a:cs typeface="Times New Roman"/>
              </a:rPr>
              <a:t>ΔCSE </a:t>
            </a:r>
            <a:r>
              <a:rPr dirty="0" sz="1900" spc="20">
                <a:latin typeface="Times New Roman"/>
                <a:cs typeface="Times New Roman"/>
              </a:rPr>
              <a:t>= </a:t>
            </a:r>
            <a:r>
              <a:rPr dirty="0" sz="1900" spc="35">
                <a:latin typeface="Times New Roman"/>
                <a:cs typeface="Times New Roman"/>
              </a:rPr>
              <a:t>ΔNOA </a:t>
            </a:r>
            <a:r>
              <a:rPr dirty="0" sz="1900" spc="10">
                <a:latin typeface="Times New Roman"/>
                <a:cs typeface="Times New Roman"/>
              </a:rPr>
              <a:t>-</a:t>
            </a:r>
            <a:r>
              <a:rPr dirty="0" sz="1900" spc="-85">
                <a:latin typeface="Times New Roman"/>
                <a:cs typeface="Times New Roman"/>
              </a:rPr>
              <a:t> </a:t>
            </a:r>
            <a:r>
              <a:rPr dirty="0" sz="1900" spc="30">
                <a:latin typeface="Times New Roman"/>
                <a:cs typeface="Times New Roman"/>
              </a:rPr>
              <a:t>ΔNFO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7903" y="1852756"/>
            <a:ext cx="2292985" cy="3213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dirty="0" sz="1900" spc="20">
                <a:latin typeface="Times New Roman"/>
                <a:cs typeface="Times New Roman"/>
              </a:rPr>
              <a:t>But, </a:t>
            </a:r>
            <a:r>
              <a:rPr dirty="0" sz="1900" spc="15">
                <a:latin typeface="Times New Roman"/>
                <a:cs typeface="Times New Roman"/>
              </a:rPr>
              <a:t>as </a:t>
            </a:r>
            <a:r>
              <a:rPr dirty="0" sz="1900" spc="35">
                <a:latin typeface="Times New Roman"/>
                <a:cs typeface="Times New Roman"/>
              </a:rPr>
              <a:t>ATO </a:t>
            </a:r>
            <a:r>
              <a:rPr dirty="0" sz="1900" spc="20">
                <a:latin typeface="Times New Roman"/>
                <a:cs typeface="Times New Roman"/>
              </a:rPr>
              <a:t>= </a:t>
            </a:r>
            <a:r>
              <a:rPr dirty="0" u="sng" baseline="23391" sz="2850" spc="3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Sales</a:t>
            </a:r>
            <a:r>
              <a:rPr dirty="0" baseline="23391" sz="2850" spc="-345">
                <a:latin typeface="Times New Roman"/>
                <a:cs typeface="Times New Roman"/>
              </a:rPr>
              <a:t> </a:t>
            </a:r>
            <a:r>
              <a:rPr dirty="0" sz="1900" spc="10">
                <a:latin typeface="Times New Roman"/>
                <a:cs typeface="Times New Roman"/>
              </a:rPr>
              <a:t>,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19434" y="2001699"/>
            <a:ext cx="567055" cy="3213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900" spc="40">
                <a:latin typeface="Times New Roman"/>
                <a:cs typeface="Times New Roman"/>
              </a:rPr>
              <a:t>NOA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40692" y="2615285"/>
            <a:ext cx="2218055" cy="3213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  <a:tabLst>
                <a:tab pos="1851660" algn="l"/>
                <a:tab pos="2179320" algn="l"/>
              </a:tabLst>
            </a:pPr>
            <a:r>
              <a:rPr dirty="0" sz="1900" spc="35">
                <a:latin typeface="Times New Roman"/>
                <a:cs typeface="Times New Roman"/>
              </a:rPr>
              <a:t>NOA </a:t>
            </a:r>
            <a:r>
              <a:rPr dirty="0" sz="1900" spc="20">
                <a:latin typeface="Times New Roman"/>
                <a:cs typeface="Times New Roman"/>
              </a:rPr>
              <a:t>=</a:t>
            </a:r>
            <a:r>
              <a:rPr dirty="0" sz="1900" spc="5">
                <a:latin typeface="Times New Roman"/>
                <a:cs typeface="Times New Roman"/>
              </a:rPr>
              <a:t> </a:t>
            </a:r>
            <a:r>
              <a:rPr dirty="0" sz="1900" spc="20">
                <a:latin typeface="Times New Roman"/>
                <a:cs typeface="Times New Roman"/>
              </a:rPr>
              <a:t>Sales</a:t>
            </a:r>
            <a:r>
              <a:rPr dirty="0" sz="1900" spc="40">
                <a:latin typeface="Times New Roman"/>
                <a:cs typeface="Times New Roman"/>
              </a:rPr>
              <a:t> </a:t>
            </a:r>
            <a:r>
              <a:rPr dirty="0" sz="1900" spc="20">
                <a:latin typeface="Times New Roman"/>
                <a:cs typeface="Times New Roman"/>
              </a:rPr>
              <a:t>x</a:t>
            </a:r>
            <a:r>
              <a:rPr dirty="0" u="sng" baseline="23391" sz="2850" spc="3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1	</a:t>
            </a:r>
            <a:endParaRPr baseline="23391" sz="2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87957" y="2764257"/>
            <a:ext cx="536575" cy="3213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900" spc="15">
                <a:latin typeface="Times New Roman"/>
                <a:cs typeface="Times New Roman"/>
              </a:rPr>
              <a:t>A</a:t>
            </a:r>
            <a:r>
              <a:rPr dirty="0" sz="1900" spc="65">
                <a:latin typeface="Times New Roman"/>
                <a:cs typeface="Times New Roman"/>
              </a:rPr>
              <a:t>T</a:t>
            </a:r>
            <a:r>
              <a:rPr dirty="0" sz="1900" spc="25">
                <a:latin typeface="Times New Roman"/>
                <a:cs typeface="Times New Roman"/>
              </a:rPr>
              <a:t>O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17691" y="3399079"/>
            <a:ext cx="3409950" cy="3213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  <a:tabLst>
                <a:tab pos="2137410" algn="l"/>
                <a:tab pos="2465070" algn="l"/>
              </a:tabLst>
            </a:pPr>
            <a:r>
              <a:rPr dirty="0" sz="1900" spc="40">
                <a:latin typeface="Times New Roman"/>
                <a:cs typeface="Times New Roman"/>
              </a:rPr>
              <a:t>ΔCSE=</a:t>
            </a:r>
            <a:r>
              <a:rPr dirty="0" sz="1900" spc="35">
                <a:latin typeface="Times New Roman"/>
                <a:cs typeface="Times New Roman"/>
              </a:rPr>
              <a:t> </a:t>
            </a:r>
            <a:r>
              <a:rPr dirty="0" sz="1900" spc="60">
                <a:latin typeface="Times New Roman"/>
                <a:cs typeface="Times New Roman"/>
              </a:rPr>
              <a:t>Δ</a:t>
            </a:r>
            <a:r>
              <a:rPr dirty="0" baseline="47008" sz="1950" spc="89">
                <a:latin typeface="Symbol"/>
                <a:cs typeface="Symbol"/>
              </a:rPr>
              <a:t></a:t>
            </a:r>
            <a:r>
              <a:rPr dirty="0" sz="1900" spc="60">
                <a:latin typeface="Times New Roman"/>
                <a:cs typeface="Times New Roman"/>
              </a:rPr>
              <a:t>Sales</a:t>
            </a:r>
            <a:r>
              <a:rPr dirty="0" sz="1900" spc="45">
                <a:latin typeface="Times New Roman"/>
                <a:cs typeface="Times New Roman"/>
              </a:rPr>
              <a:t> </a:t>
            </a:r>
            <a:r>
              <a:rPr dirty="0" sz="1900" spc="20">
                <a:latin typeface="Times New Roman"/>
                <a:cs typeface="Times New Roman"/>
              </a:rPr>
              <a:t>x</a:t>
            </a:r>
            <a:r>
              <a:rPr dirty="0" u="sng" baseline="23391" sz="2850" spc="3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1	</a:t>
            </a:r>
            <a:r>
              <a:rPr dirty="0" baseline="47008" sz="1950" spc="97">
                <a:latin typeface="Symbol"/>
                <a:cs typeface="Symbol"/>
              </a:rPr>
              <a:t></a:t>
            </a:r>
            <a:r>
              <a:rPr dirty="0" sz="1900" spc="65">
                <a:latin typeface="Times New Roman"/>
                <a:cs typeface="Times New Roman"/>
              </a:rPr>
              <a:t>-</a:t>
            </a:r>
            <a:r>
              <a:rPr dirty="0" sz="1900" spc="-65">
                <a:latin typeface="Times New Roman"/>
                <a:cs typeface="Times New Roman"/>
              </a:rPr>
              <a:t> </a:t>
            </a:r>
            <a:r>
              <a:rPr dirty="0" sz="1900" spc="30">
                <a:latin typeface="Times New Roman"/>
                <a:cs typeface="Times New Roman"/>
              </a:rPr>
              <a:t>ΔNFO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50815" y="3575530"/>
            <a:ext cx="88900" cy="2228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300" spc="-5">
                <a:latin typeface="Symbol"/>
                <a:cs typeface="Symbol"/>
              </a:rPr>
              <a:t>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25320" y="3548048"/>
            <a:ext cx="689610" cy="3213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dirty="0" sz="1900" spc="35">
                <a:latin typeface="Times New Roman"/>
                <a:cs typeface="Times New Roman"/>
              </a:rPr>
              <a:t>ATO</a:t>
            </a:r>
            <a:r>
              <a:rPr dirty="0" sz="1900" spc="-210">
                <a:latin typeface="Times New Roman"/>
                <a:cs typeface="Times New Roman"/>
              </a:rPr>
              <a:t> </a:t>
            </a:r>
            <a:r>
              <a:rPr dirty="0" baseline="47008" sz="1950" spc="-382">
                <a:latin typeface="Symbol"/>
                <a:cs typeface="Symbol"/>
              </a:rPr>
              <a:t></a:t>
            </a:r>
            <a:r>
              <a:rPr dirty="0" baseline="19230" sz="1950" spc="-382">
                <a:latin typeface="Symbol"/>
                <a:cs typeface="Symbol"/>
              </a:rPr>
              <a:t></a:t>
            </a:r>
            <a:endParaRPr baseline="19230" sz="195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50815" y="3680631"/>
            <a:ext cx="88900" cy="2228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300" spc="-5">
                <a:latin typeface="Symbol"/>
                <a:cs typeface="Symbol"/>
              </a:rPr>
              <a:t>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00721" y="3680631"/>
            <a:ext cx="88900" cy="2228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300" spc="-5">
                <a:latin typeface="Symbol"/>
                <a:cs typeface="Symbol"/>
              </a:rPr>
              <a:t></a:t>
            </a:r>
            <a:endParaRPr sz="13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9670" y="447802"/>
            <a:ext cx="725043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Preparing Financial Statements </a:t>
            </a:r>
            <a:r>
              <a:rPr dirty="0"/>
              <a:t>for</a:t>
            </a:r>
            <a:r>
              <a:rPr dirty="0" spc="35"/>
              <a:t> </a:t>
            </a:r>
            <a:r>
              <a:rPr dirty="0" spc="-5"/>
              <a:t>Forecasting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49" y="1365884"/>
            <a:ext cx="8053705" cy="45993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5"/>
              </a:spcBef>
              <a:buClr>
                <a:srgbClr val="001F5F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dirty="0" sz="2000">
                <a:latin typeface="Times New Roman"/>
                <a:cs typeface="Times New Roman"/>
              </a:rPr>
              <a:t>Identify dirty surplus and </a:t>
            </a:r>
            <a:r>
              <a:rPr dirty="0" sz="2000" spc="-5">
                <a:latin typeface="Times New Roman"/>
                <a:cs typeface="Times New Roman"/>
              </a:rPr>
              <a:t>calculate </a:t>
            </a:r>
            <a:r>
              <a:rPr dirty="0" sz="2000">
                <a:latin typeface="Times New Roman"/>
                <a:cs typeface="Times New Roman"/>
              </a:rPr>
              <a:t>ROCE from </a:t>
            </a:r>
            <a:r>
              <a:rPr dirty="0" sz="2000" spc="-5">
                <a:latin typeface="Times New Roman"/>
                <a:cs typeface="Times New Roman"/>
              </a:rPr>
              <a:t>statement </a:t>
            </a:r>
            <a:r>
              <a:rPr dirty="0" sz="2000">
                <a:latin typeface="Times New Roman"/>
                <a:cs typeface="Times New Roman"/>
              </a:rPr>
              <a:t>of</a:t>
            </a:r>
            <a:r>
              <a:rPr dirty="0" sz="2000" spc="-13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shareholders’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dirty="0" sz="2000">
                <a:latin typeface="Times New Roman"/>
                <a:cs typeface="Times New Roman"/>
              </a:rPr>
              <a:t>equity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AutoNum type="arabicPeriod" startAt="2"/>
              <a:tabLst>
                <a:tab pos="469900" algn="l"/>
                <a:tab pos="470534" algn="l"/>
              </a:tabLst>
            </a:pPr>
            <a:r>
              <a:rPr dirty="0" sz="2000" spc="-5">
                <a:latin typeface="Times New Roman"/>
                <a:cs typeface="Times New Roman"/>
              </a:rPr>
              <a:t>Reformulate </a:t>
            </a:r>
            <a:r>
              <a:rPr dirty="0" sz="2000">
                <a:latin typeface="Times New Roman"/>
                <a:cs typeface="Times New Roman"/>
              </a:rPr>
              <a:t>balance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sheet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Times New Roman"/>
              <a:buAutoNum type="arabicPeriod" startAt="2"/>
            </a:pPr>
            <a:endParaRPr sz="205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buClr>
                <a:srgbClr val="001F5F"/>
              </a:buClr>
              <a:buAutoNum type="arabicPeriod" startAt="2"/>
              <a:tabLst>
                <a:tab pos="469900" algn="l"/>
                <a:tab pos="470534" algn="l"/>
              </a:tabLst>
            </a:pPr>
            <a:r>
              <a:rPr dirty="0" sz="2000" spc="-5">
                <a:latin typeface="Times New Roman"/>
                <a:cs typeface="Times New Roman"/>
              </a:rPr>
              <a:t>Reformulate income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statement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1F5F"/>
              </a:buClr>
              <a:buFont typeface="Times New Roman"/>
              <a:buAutoNum type="arabicPeriod" startAt="2"/>
            </a:pPr>
            <a:endParaRPr sz="205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buClr>
                <a:srgbClr val="001F5F"/>
              </a:buClr>
              <a:buAutoNum type="arabicPeriod" startAt="2"/>
              <a:tabLst>
                <a:tab pos="469900" algn="l"/>
                <a:tab pos="470534" algn="l"/>
              </a:tabLst>
            </a:pPr>
            <a:r>
              <a:rPr dirty="0" sz="2000">
                <a:latin typeface="Times New Roman"/>
                <a:cs typeface="Times New Roman"/>
              </a:rPr>
              <a:t>Decompose ROCE: </a:t>
            </a:r>
            <a:r>
              <a:rPr dirty="0" sz="2000" spc="-5">
                <a:latin typeface="Times New Roman"/>
                <a:cs typeface="Times New Roman"/>
              </a:rPr>
              <a:t>Profitability</a:t>
            </a:r>
            <a:r>
              <a:rPr dirty="0" sz="2000" spc="-8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Analysis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1F5F"/>
              </a:buClr>
              <a:buFont typeface="Times New Roman"/>
              <a:buAutoNum type="arabicPeriod" startAt="2"/>
            </a:pPr>
            <a:endParaRPr sz="205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buClr>
                <a:srgbClr val="001F5F"/>
              </a:buClr>
              <a:buAutoNum type="arabicPeriod" startAt="2"/>
              <a:tabLst>
                <a:tab pos="469900" algn="l"/>
                <a:tab pos="470534" algn="l"/>
              </a:tabLst>
            </a:pPr>
            <a:r>
              <a:rPr dirty="0" sz="2000">
                <a:latin typeface="Times New Roman"/>
                <a:cs typeface="Times New Roman"/>
              </a:rPr>
              <a:t>Analyze </a:t>
            </a:r>
            <a:r>
              <a:rPr dirty="0" sz="2000">
                <a:latin typeface="Symbol"/>
                <a:cs typeface="Symbol"/>
              </a:rPr>
              <a:t></a:t>
            </a:r>
            <a:r>
              <a:rPr dirty="0" sz="2000">
                <a:latin typeface="Times New Roman"/>
                <a:cs typeface="Times New Roman"/>
              </a:rPr>
              <a:t>ROCE: Sustainability of</a:t>
            </a:r>
            <a:r>
              <a:rPr dirty="0" sz="2000" spc="-8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Earnings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Times New Roman"/>
              <a:buAutoNum type="arabicPeriod" startAt="2"/>
            </a:pPr>
            <a:endParaRPr sz="205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AutoNum type="arabicPeriod" startAt="2"/>
              <a:tabLst>
                <a:tab pos="469900" algn="l"/>
                <a:tab pos="470534" algn="l"/>
              </a:tabLst>
            </a:pPr>
            <a:r>
              <a:rPr dirty="0" sz="2000">
                <a:latin typeface="Times New Roman"/>
                <a:cs typeface="Times New Roman"/>
              </a:rPr>
              <a:t>Analyze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Growth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469900" marR="425450">
              <a:lnSpc>
                <a:spcPct val="100000"/>
              </a:lnSpc>
            </a:pPr>
            <a:r>
              <a:rPr dirty="0" sz="2000" i="1">
                <a:latin typeface="Times New Roman"/>
                <a:cs typeface="Times New Roman"/>
              </a:rPr>
              <a:t>Now you are ready to forecast future ROCE and growth </a:t>
            </a:r>
            <a:r>
              <a:rPr dirty="0" sz="2000" spc="5" i="1">
                <a:latin typeface="Times New Roman"/>
                <a:cs typeface="Times New Roman"/>
              </a:rPr>
              <a:t>and </a:t>
            </a:r>
            <a:r>
              <a:rPr dirty="0" sz="2000" i="1">
                <a:latin typeface="Times New Roman"/>
                <a:cs typeface="Times New Roman"/>
              </a:rPr>
              <a:t>carry</a:t>
            </a:r>
            <a:r>
              <a:rPr dirty="0" sz="2000" spc="-215" i="1">
                <a:latin typeface="Times New Roman"/>
                <a:cs typeface="Times New Roman"/>
              </a:rPr>
              <a:t> </a:t>
            </a:r>
            <a:r>
              <a:rPr dirty="0" sz="2000" spc="5" i="1">
                <a:latin typeface="Times New Roman"/>
                <a:cs typeface="Times New Roman"/>
              </a:rPr>
              <a:t>out  </a:t>
            </a:r>
            <a:r>
              <a:rPr dirty="0" sz="2000" i="1">
                <a:latin typeface="Times New Roman"/>
                <a:cs typeface="Times New Roman"/>
              </a:rPr>
              <a:t>valuations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4202" y="447802"/>
            <a:ext cx="787908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What Is a </a:t>
            </a:r>
            <a:r>
              <a:rPr dirty="0" spc="-10"/>
              <a:t>Growth </a:t>
            </a:r>
            <a:r>
              <a:rPr dirty="0" spc="-5"/>
              <a:t>Company and How Is It</a:t>
            </a:r>
            <a:r>
              <a:rPr dirty="0" spc="114"/>
              <a:t> </a:t>
            </a:r>
            <a:r>
              <a:rPr dirty="0" spc="-5"/>
              <a:t>Valued?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5883" y="1386585"/>
            <a:ext cx="6372225" cy="4013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2729" indent="-240665">
              <a:lnSpc>
                <a:spcPct val="100000"/>
              </a:lnSpc>
              <a:spcBef>
                <a:spcPts val="100"/>
              </a:spcBef>
              <a:buClr>
                <a:srgbClr val="00AFEF"/>
              </a:buClr>
              <a:buSzPct val="95833"/>
              <a:buFont typeface="Wingdings"/>
              <a:buChar char=""/>
              <a:tabLst>
                <a:tab pos="253365" algn="l"/>
              </a:tabLst>
            </a:pPr>
            <a:r>
              <a:rPr dirty="0" sz="2400" spc="-5" b="1">
                <a:latin typeface="Times New Roman"/>
                <a:cs typeface="Times New Roman"/>
              </a:rPr>
              <a:t>Growth in</a:t>
            </a:r>
            <a:r>
              <a:rPr dirty="0" sz="2400" b="1">
                <a:latin typeface="Times New Roman"/>
                <a:cs typeface="Times New Roman"/>
              </a:rPr>
              <a:t> sales?</a:t>
            </a:r>
            <a:endParaRPr sz="2400">
              <a:latin typeface="Times New Roman"/>
              <a:cs typeface="Times New Roman"/>
            </a:endParaRPr>
          </a:p>
          <a:p>
            <a:pPr marL="252729" indent="-240665">
              <a:lnSpc>
                <a:spcPct val="100000"/>
              </a:lnSpc>
              <a:spcBef>
                <a:spcPts val="2300"/>
              </a:spcBef>
              <a:buClr>
                <a:srgbClr val="00AFEF"/>
              </a:buClr>
              <a:buSzPct val="95833"/>
              <a:buFont typeface="Wingdings"/>
              <a:buChar char=""/>
              <a:tabLst>
                <a:tab pos="253365" algn="l"/>
              </a:tabLst>
            </a:pPr>
            <a:r>
              <a:rPr dirty="0" sz="2400" spc="-5" b="1">
                <a:latin typeface="Times New Roman"/>
                <a:cs typeface="Times New Roman"/>
              </a:rPr>
              <a:t>Growth </a:t>
            </a:r>
            <a:r>
              <a:rPr dirty="0" sz="2400" b="1">
                <a:latin typeface="Times New Roman"/>
                <a:cs typeface="Times New Roman"/>
              </a:rPr>
              <a:t>is</a:t>
            </a:r>
            <a:r>
              <a:rPr dirty="0" sz="2400" spc="10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assets?</a:t>
            </a:r>
            <a:endParaRPr sz="2400">
              <a:latin typeface="Times New Roman"/>
              <a:cs typeface="Times New Roman"/>
            </a:endParaRPr>
          </a:p>
          <a:p>
            <a:pPr marL="252729" indent="-240665">
              <a:lnSpc>
                <a:spcPct val="100000"/>
              </a:lnSpc>
              <a:spcBef>
                <a:spcPts val="2310"/>
              </a:spcBef>
              <a:buClr>
                <a:srgbClr val="00AFEF"/>
              </a:buClr>
              <a:buSzPct val="95833"/>
              <a:buFont typeface="Wingdings"/>
              <a:buChar char=""/>
              <a:tabLst>
                <a:tab pos="253365" algn="l"/>
              </a:tabLst>
            </a:pPr>
            <a:r>
              <a:rPr dirty="0" sz="2400" spc="-5" b="1">
                <a:latin typeface="Times New Roman"/>
                <a:cs typeface="Times New Roman"/>
              </a:rPr>
              <a:t>Growth in</a:t>
            </a:r>
            <a:r>
              <a:rPr dirty="0" sz="2400" b="1">
                <a:latin typeface="Times New Roman"/>
                <a:cs typeface="Times New Roman"/>
              </a:rPr>
              <a:t> equity?</a:t>
            </a:r>
            <a:endParaRPr sz="2400">
              <a:latin typeface="Times New Roman"/>
              <a:cs typeface="Times New Roman"/>
            </a:endParaRPr>
          </a:p>
          <a:p>
            <a:pPr marL="252729" indent="-240665">
              <a:lnSpc>
                <a:spcPct val="100000"/>
              </a:lnSpc>
              <a:spcBef>
                <a:spcPts val="2305"/>
              </a:spcBef>
              <a:buClr>
                <a:srgbClr val="00AFEF"/>
              </a:buClr>
              <a:buSzPct val="95833"/>
              <a:buFont typeface="Wingdings"/>
              <a:buChar char=""/>
              <a:tabLst>
                <a:tab pos="253365" algn="l"/>
              </a:tabLst>
            </a:pPr>
            <a:r>
              <a:rPr dirty="0" sz="2400" spc="-5" b="1">
                <a:latin typeface="Times New Roman"/>
                <a:cs typeface="Times New Roman"/>
              </a:rPr>
              <a:t>Growth </a:t>
            </a:r>
            <a:r>
              <a:rPr dirty="0" sz="2400" b="1">
                <a:latin typeface="Times New Roman"/>
                <a:cs typeface="Times New Roman"/>
              </a:rPr>
              <a:t>in</a:t>
            </a:r>
            <a:r>
              <a:rPr dirty="0" sz="2400" spc="-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earnings?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50">
              <a:latin typeface="Times New Roman"/>
              <a:cs typeface="Times New Roman"/>
            </a:endParaRPr>
          </a:p>
          <a:p>
            <a:pPr marL="12700" marR="5080">
              <a:lnSpc>
                <a:spcPct val="180100"/>
              </a:lnSpc>
            </a:pPr>
            <a:r>
              <a:rPr dirty="0" sz="2400" spc="-5" b="1" i="1">
                <a:latin typeface="Times New Roman"/>
                <a:cs typeface="Times New Roman"/>
              </a:rPr>
              <a:t>Does </a:t>
            </a:r>
            <a:r>
              <a:rPr dirty="0" sz="2400" b="1" i="1">
                <a:latin typeface="Times New Roman"/>
                <a:cs typeface="Times New Roman"/>
              </a:rPr>
              <a:t>a </a:t>
            </a:r>
            <a:r>
              <a:rPr dirty="0" sz="2400" spc="-5" b="1" i="1">
                <a:latin typeface="Times New Roman"/>
                <a:cs typeface="Times New Roman"/>
              </a:rPr>
              <a:t>high </a:t>
            </a:r>
            <a:r>
              <a:rPr dirty="0" sz="2400" b="1" i="1">
                <a:latin typeface="Times New Roman"/>
                <a:cs typeface="Times New Roman"/>
              </a:rPr>
              <a:t>P/E ratio indicate a </a:t>
            </a:r>
            <a:r>
              <a:rPr dirty="0" sz="2400" spc="-5" b="1" i="1">
                <a:latin typeface="Times New Roman"/>
                <a:cs typeface="Times New Roman"/>
              </a:rPr>
              <a:t>growth</a:t>
            </a:r>
            <a:r>
              <a:rPr dirty="0" sz="2400" spc="-70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company?  </a:t>
            </a:r>
            <a:r>
              <a:rPr dirty="0" sz="2400" spc="-5" b="1" i="1">
                <a:latin typeface="Times New Roman"/>
                <a:cs typeface="Times New Roman"/>
              </a:rPr>
              <a:t>Does </a:t>
            </a:r>
            <a:r>
              <a:rPr dirty="0" sz="2400" b="1" i="1">
                <a:latin typeface="Times New Roman"/>
                <a:cs typeface="Times New Roman"/>
              </a:rPr>
              <a:t>a </a:t>
            </a:r>
            <a:r>
              <a:rPr dirty="0" sz="2400" spc="-5" b="1" i="1">
                <a:latin typeface="Times New Roman"/>
                <a:cs typeface="Times New Roman"/>
              </a:rPr>
              <a:t>high </a:t>
            </a:r>
            <a:r>
              <a:rPr dirty="0" sz="2400" b="1" i="1">
                <a:latin typeface="Times New Roman"/>
                <a:cs typeface="Times New Roman"/>
              </a:rPr>
              <a:t>P/B ratio indicate a </a:t>
            </a:r>
            <a:r>
              <a:rPr dirty="0" sz="2400" spc="-5" b="1" i="1">
                <a:latin typeface="Times New Roman"/>
                <a:cs typeface="Times New Roman"/>
              </a:rPr>
              <a:t>growth</a:t>
            </a:r>
            <a:r>
              <a:rPr dirty="0" sz="2400" spc="-70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company?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029" y="339293"/>
            <a:ext cx="881634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Using </a:t>
            </a:r>
            <a:r>
              <a:rPr dirty="0" spc="-10"/>
              <a:t>Growth </a:t>
            </a:r>
            <a:r>
              <a:rPr dirty="0" spc="-5"/>
              <a:t>Analysis to Understand P/B </a:t>
            </a:r>
            <a:r>
              <a:rPr dirty="0"/>
              <a:t>and </a:t>
            </a:r>
            <a:r>
              <a:rPr dirty="0" spc="-5"/>
              <a:t>P/E</a:t>
            </a:r>
            <a:r>
              <a:rPr dirty="0" spc="120"/>
              <a:t> </a:t>
            </a:r>
            <a:r>
              <a:rPr dirty="0" spc="-5"/>
              <a:t>Ratios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5883" y="1421637"/>
            <a:ext cx="6408420" cy="2159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18440" indent="-205740">
              <a:lnSpc>
                <a:spcPct val="100000"/>
              </a:lnSpc>
              <a:spcBef>
                <a:spcPts val="9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2800" spc="-5">
                <a:latin typeface="Times New Roman"/>
                <a:cs typeface="Times New Roman"/>
              </a:rPr>
              <a:t>How does P/B relate to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growth?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1F5F"/>
              </a:buClr>
              <a:buFont typeface="Times New Roman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2800" spc="-5">
                <a:latin typeface="Times New Roman"/>
                <a:cs typeface="Times New Roman"/>
              </a:rPr>
              <a:t>How does P/E relate to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growth?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1F5F"/>
              </a:buClr>
              <a:buFont typeface="Times New Roman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2800" spc="-5">
                <a:latin typeface="Times New Roman"/>
                <a:cs typeface="Times New Roman"/>
              </a:rPr>
              <a:t>How </a:t>
            </a:r>
            <a:r>
              <a:rPr dirty="0" sz="2800">
                <a:latin typeface="Times New Roman"/>
                <a:cs typeface="Times New Roman"/>
              </a:rPr>
              <a:t>does </a:t>
            </a:r>
            <a:r>
              <a:rPr dirty="0" sz="2800" spc="-5">
                <a:latin typeface="Times New Roman"/>
                <a:cs typeface="Times New Roman"/>
              </a:rPr>
              <a:t>P/E relate to </a:t>
            </a:r>
            <a:r>
              <a:rPr dirty="0" sz="2800">
                <a:latin typeface="Times New Roman"/>
                <a:cs typeface="Times New Roman"/>
              </a:rPr>
              <a:t>transitory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earnings?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985" y="536828"/>
            <a:ext cx="876109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/>
              <a:t>A </a:t>
            </a:r>
            <a:r>
              <a:rPr dirty="0" sz="2400"/>
              <a:t>Reminder: </a:t>
            </a:r>
            <a:r>
              <a:rPr dirty="0" sz="2400" spc="-5"/>
              <a:t>The </a:t>
            </a:r>
            <a:r>
              <a:rPr dirty="0" sz="2400"/>
              <a:t>Benchmark </a:t>
            </a:r>
            <a:r>
              <a:rPr dirty="0" sz="2400" spc="-5"/>
              <a:t>Case </a:t>
            </a:r>
            <a:r>
              <a:rPr dirty="0" sz="2400"/>
              <a:t>of Normal P/B </a:t>
            </a:r>
            <a:r>
              <a:rPr dirty="0" sz="2400" spc="-5"/>
              <a:t>and </a:t>
            </a:r>
            <a:r>
              <a:rPr dirty="0" sz="2400"/>
              <a:t>Normal</a:t>
            </a:r>
            <a:r>
              <a:rPr dirty="0" sz="2400" spc="-60"/>
              <a:t> </a:t>
            </a:r>
            <a:r>
              <a:rPr dirty="0" sz="2400"/>
              <a:t>P/E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5902180" y="3827406"/>
            <a:ext cx="369570" cy="0"/>
          </a:xfrm>
          <a:custGeom>
            <a:avLst/>
            <a:gdLst/>
            <a:ahLst/>
            <a:cxnLst/>
            <a:rect l="l" t="t" r="r" b="b"/>
            <a:pathLst>
              <a:path w="369570" h="0">
                <a:moveTo>
                  <a:pt x="0" y="0"/>
                </a:moveTo>
                <a:lnTo>
                  <a:pt x="369507" y="0"/>
                </a:lnTo>
              </a:path>
            </a:pathLst>
          </a:custGeom>
          <a:ln w="105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27378" y="5284145"/>
            <a:ext cx="568325" cy="0"/>
          </a:xfrm>
          <a:custGeom>
            <a:avLst/>
            <a:gdLst/>
            <a:ahLst/>
            <a:cxnLst/>
            <a:rect l="l" t="t" r="r" b="b"/>
            <a:pathLst>
              <a:path w="568325" h="0">
                <a:moveTo>
                  <a:pt x="0" y="0"/>
                </a:moveTo>
                <a:lnTo>
                  <a:pt x="568165" y="0"/>
                </a:lnTo>
              </a:path>
            </a:pathLst>
          </a:custGeom>
          <a:ln w="95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42912" y="1585912"/>
          <a:ext cx="8425180" cy="4200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1000"/>
                <a:gridCol w="4191000"/>
              </a:tblGrid>
              <a:tr h="3413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Normal P/B</a:t>
                      </a:r>
                      <a:r>
                        <a:rPr dirty="0" sz="14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Ratio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005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Normal P/E</a:t>
                      </a:r>
                      <a:r>
                        <a:rPr dirty="0" sz="14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Ratio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</a:tr>
              <a:tr h="3830574">
                <a:tc>
                  <a:txBody>
                    <a:bodyPr/>
                    <a:lstStyle/>
                    <a:p>
                      <a:pPr marL="91440" marR="6102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Book values expected to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grow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at equity cost</a:t>
                      </a:r>
                      <a:r>
                        <a:rPr dirty="0" sz="1400" spc="-1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of  capital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Residual earnings expected to be</a:t>
                      </a:r>
                      <a:r>
                        <a:rPr dirty="0" sz="1400" spc="-1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zero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178435">
                        <a:lnSpc>
                          <a:spcPts val="2170"/>
                        </a:lnSpc>
                      </a:pPr>
                      <a:r>
                        <a:rPr dirty="0" sz="2300" spc="-130" i="1">
                          <a:latin typeface="Times New Roman"/>
                          <a:cs typeface="Times New Roman"/>
                        </a:rPr>
                        <a:t>V </a:t>
                      </a:r>
                      <a:r>
                        <a:rPr dirty="0" baseline="44871" sz="1950" spc="-75" i="1"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dirty="0" sz="2300" spc="-114">
                          <a:latin typeface="Symbol"/>
                          <a:cs typeface="Symbol"/>
                        </a:rPr>
                        <a:t></a:t>
                      </a:r>
                      <a:r>
                        <a:rPr dirty="0" sz="2300" spc="-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300" spc="-140" i="1">
                          <a:latin typeface="Times New Roman"/>
                          <a:cs typeface="Times New Roman"/>
                        </a:rPr>
                        <a:t>C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337185">
                        <a:lnSpc>
                          <a:spcPts val="969"/>
                        </a:lnSpc>
                      </a:pPr>
                      <a:r>
                        <a:rPr dirty="0" sz="130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005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Earnings expected to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grow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at equity cost of</a:t>
                      </a:r>
                      <a:r>
                        <a:rPr dirty="0" sz="1400" spc="-1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capital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2075" marR="543560">
                        <a:lnSpc>
                          <a:spcPct val="100000"/>
                        </a:lnSpc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Abnormal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earnings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growth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expected to be</a:t>
                      </a:r>
                      <a:r>
                        <a:rPr dirty="0" sz="1400" spc="-1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zero 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(Residual earnings expected to be</a:t>
                      </a:r>
                      <a:r>
                        <a:rPr dirty="0" sz="1400" spc="-1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unchanged)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400" spc="-15" b="1">
                          <a:latin typeface="Times New Roman"/>
                          <a:cs typeface="Times New Roman"/>
                        </a:rPr>
                        <a:t>Trailing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normal</a:t>
                      </a:r>
                      <a:r>
                        <a:rPr dirty="0" sz="1400" spc="-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P/E: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R="2599055">
                        <a:lnSpc>
                          <a:spcPts val="1495"/>
                        </a:lnSpc>
                        <a:tabLst>
                          <a:tab pos="1198880" algn="l"/>
                        </a:tabLst>
                      </a:pPr>
                      <a:r>
                        <a:rPr dirty="0" sz="2000" spc="20" i="1">
                          <a:latin typeface="Times New Roman"/>
                          <a:cs typeface="Times New Roman"/>
                        </a:rPr>
                        <a:t>V </a:t>
                      </a:r>
                      <a:r>
                        <a:rPr dirty="0" baseline="43478" sz="1725" spc="30" i="1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baseline="43478" sz="1725" spc="352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20">
                          <a:latin typeface="Symbol"/>
                          <a:cs typeface="Symbol"/>
                        </a:rPr>
                        <a:t></a:t>
                      </a:r>
                      <a:r>
                        <a:rPr dirty="0" sz="2000" spc="-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15" i="1">
                          <a:latin typeface="Times New Roman"/>
                          <a:cs typeface="Times New Roman"/>
                        </a:rPr>
                        <a:t>d	</a:t>
                      </a:r>
                      <a:r>
                        <a:rPr dirty="0" baseline="-13888" sz="1800" spc="-15" i="1">
                          <a:latin typeface="Symbol"/>
                          <a:cs typeface="Symbol"/>
                        </a:rPr>
                        <a:t></a:t>
                      </a:r>
                      <a:endParaRPr baseline="-13888" sz="1800">
                        <a:latin typeface="Symbol"/>
                        <a:cs typeface="Symbol"/>
                      </a:endParaRPr>
                    </a:p>
                    <a:p>
                      <a:pPr marL="156845">
                        <a:lnSpc>
                          <a:spcPts val="1445"/>
                        </a:lnSpc>
                        <a:tabLst>
                          <a:tab pos="865505" algn="l"/>
                        </a:tabLst>
                      </a:pPr>
                      <a:r>
                        <a:rPr dirty="0" u="sng" baseline="4830" sz="172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baseline="4830" sz="172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u="sng" baseline="4830" sz="1725" spc="-44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baseline="4830" sz="1725" spc="22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0	0</a:t>
                      </a:r>
                      <a:r>
                        <a:rPr dirty="0" baseline="4830" sz="1725" spc="22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19444" sz="3000" spc="30">
                          <a:latin typeface="Symbol"/>
                          <a:cs typeface="Symbol"/>
                        </a:rPr>
                        <a:t></a:t>
                      </a:r>
                      <a:r>
                        <a:rPr dirty="0" baseline="-19444" sz="30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60185" sz="1800" spc="-15" i="1">
                          <a:latin typeface="Symbol"/>
                          <a:cs typeface="Symbol"/>
                        </a:rPr>
                        <a:t></a:t>
                      </a:r>
                      <a:r>
                        <a:rPr dirty="0" baseline="-60185" sz="1800" spc="-89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00" spc="30" i="1">
                          <a:latin typeface="Times New Roman"/>
                          <a:cs typeface="Times New Roman"/>
                        </a:rPr>
                        <a:t>E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780415" marR="2563495" indent="-513715">
                        <a:lnSpc>
                          <a:spcPct val="33000"/>
                        </a:lnSpc>
                        <a:spcBef>
                          <a:spcPts val="1555"/>
                        </a:spcBef>
                        <a:tabLst>
                          <a:tab pos="1372235" algn="l"/>
                        </a:tabLst>
                      </a:pPr>
                      <a:r>
                        <a:rPr dirty="0" sz="2000" spc="-5" i="1">
                          <a:latin typeface="Times New Roman"/>
                          <a:cs typeface="Times New Roman"/>
                        </a:rPr>
                        <a:t>Earn		</a:t>
                      </a:r>
                      <a:r>
                        <a:rPr dirty="0" baseline="48611" sz="1200" spc="44" i="1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baseline="48611" sz="1200" spc="-67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48309" sz="1725" spc="-22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baseline="48309" sz="1725" spc="-22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dirty="0" baseline="48309" sz="17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0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Forward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normal</a:t>
                      </a:r>
                      <a:r>
                        <a:rPr dirty="0" sz="1400" spc="-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P/E: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R="2573020">
                        <a:lnSpc>
                          <a:spcPts val="1310"/>
                        </a:lnSpc>
                        <a:tabLst>
                          <a:tab pos="915035" algn="l"/>
                        </a:tabLst>
                      </a:pPr>
                      <a:r>
                        <a:rPr dirty="0" sz="1800" spc="15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800" spc="-7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44973" sz="1575" spc="7" i="1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dirty="0" sz="1800" spc="1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68275">
                        <a:lnSpc>
                          <a:spcPts val="1255"/>
                        </a:lnSpc>
                        <a:tabLst>
                          <a:tab pos="424815" algn="l"/>
                          <a:tab pos="732155" algn="l"/>
                        </a:tabLst>
                      </a:pPr>
                      <a:r>
                        <a:rPr dirty="0" u="sng" sz="10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u="sng" sz="1050" spc="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0	</a:t>
                      </a:r>
                      <a:r>
                        <a:rPr dirty="0" baseline="-21604" sz="2700" spc="15">
                          <a:latin typeface="Symbol"/>
                          <a:cs typeface="Symbol"/>
                        </a:rPr>
                        <a:t></a:t>
                      </a:r>
                      <a:endParaRPr baseline="-21604" sz="2700">
                        <a:latin typeface="Symbol"/>
                        <a:cs typeface="Symbol"/>
                      </a:endParaRPr>
                    </a:p>
                    <a:p>
                      <a:pPr marL="190500">
                        <a:lnSpc>
                          <a:spcPts val="2225"/>
                        </a:lnSpc>
                        <a:tabLst>
                          <a:tab pos="1002030" algn="l"/>
                        </a:tabLst>
                      </a:pPr>
                      <a:r>
                        <a:rPr dirty="0" sz="1800" spc="-15" i="1">
                          <a:latin typeface="Times New Roman"/>
                          <a:cs typeface="Times New Roman"/>
                        </a:rPr>
                        <a:t>Earn</a:t>
                      </a:r>
                      <a:r>
                        <a:rPr dirty="0" baseline="-23809" sz="1575" spc="-22">
                          <a:latin typeface="Times New Roman"/>
                          <a:cs typeface="Times New Roman"/>
                        </a:rPr>
                        <a:t>1	</a:t>
                      </a:r>
                      <a:r>
                        <a:rPr dirty="0" sz="1900" spc="45" i="1">
                          <a:latin typeface="Symbol"/>
                          <a:cs typeface="Symbol"/>
                        </a:rPr>
                        <a:t></a:t>
                      </a:r>
                      <a:r>
                        <a:rPr dirty="0" baseline="-23809" sz="1575" spc="67" i="1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baseline="-23809" sz="1575" spc="434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70">
                          <a:latin typeface="Symbol"/>
                          <a:cs typeface="Symbol"/>
                        </a:rPr>
                        <a:t></a:t>
                      </a:r>
                      <a:r>
                        <a:rPr dirty="0" sz="1800" spc="7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6560" y="244602"/>
            <a:ext cx="592963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A Normal P/E: Whirlpool</a:t>
            </a:r>
            <a:r>
              <a:rPr dirty="0" spc="15"/>
              <a:t> </a:t>
            </a:r>
            <a:r>
              <a:rPr dirty="0" spc="-5"/>
              <a:t>Corporation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64990" y="5046345"/>
            <a:ext cx="6413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Times New Roman"/>
                <a:cs typeface="Times New Roman"/>
              </a:rPr>
              <a:t>(a</a:t>
            </a:r>
            <a:r>
              <a:rPr dirty="0" sz="1400" spc="5">
                <a:latin typeface="Times New Roman"/>
                <a:cs typeface="Times New Roman"/>
              </a:rPr>
              <a:t>p</a:t>
            </a:r>
            <a:r>
              <a:rPr dirty="0" sz="1400">
                <a:latin typeface="Times New Roman"/>
                <a:cs typeface="Times New Roman"/>
              </a:rPr>
              <a:t>pr</a:t>
            </a:r>
            <a:r>
              <a:rPr dirty="0" sz="1400" spc="5">
                <a:latin typeface="Times New Roman"/>
                <a:cs typeface="Times New Roman"/>
              </a:rPr>
              <a:t>o</a:t>
            </a:r>
            <a:r>
              <a:rPr dirty="0" sz="1400" spc="-5">
                <a:latin typeface="Times New Roman"/>
                <a:cs typeface="Times New Roman"/>
              </a:rPr>
              <a:t>x</a:t>
            </a:r>
            <a:r>
              <a:rPr dirty="0" sz="140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64990" y="5686755"/>
            <a:ext cx="6413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Times New Roman"/>
                <a:cs typeface="Times New Roman"/>
              </a:rPr>
              <a:t>(a</a:t>
            </a:r>
            <a:r>
              <a:rPr dirty="0" sz="1400" spc="5">
                <a:latin typeface="Times New Roman"/>
                <a:cs typeface="Times New Roman"/>
              </a:rPr>
              <a:t>p</a:t>
            </a:r>
            <a:r>
              <a:rPr dirty="0" sz="1400">
                <a:latin typeface="Times New Roman"/>
                <a:cs typeface="Times New Roman"/>
              </a:rPr>
              <a:t>pr</a:t>
            </a:r>
            <a:r>
              <a:rPr dirty="0" sz="1400" spc="5">
                <a:latin typeface="Times New Roman"/>
                <a:cs typeface="Times New Roman"/>
              </a:rPr>
              <a:t>o</a:t>
            </a:r>
            <a:r>
              <a:rPr dirty="0" sz="1400" spc="-5">
                <a:latin typeface="Times New Roman"/>
                <a:cs typeface="Times New Roman"/>
              </a:rPr>
              <a:t>x</a:t>
            </a:r>
            <a:r>
              <a:rPr dirty="0" sz="140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3884" y="6113475"/>
            <a:ext cx="26574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Times New Roman"/>
                <a:cs typeface="Times New Roman"/>
              </a:rPr>
              <a:t>Normal </a:t>
            </a:r>
            <a:r>
              <a:rPr dirty="0" sz="1400">
                <a:latin typeface="Times New Roman"/>
                <a:cs typeface="Times New Roman"/>
              </a:rPr>
              <a:t>P/E for a 10% cost of</a:t>
            </a:r>
            <a:r>
              <a:rPr dirty="0" sz="1400" spc="-11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capital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12975" y="918079"/>
            <a:ext cx="5922645" cy="0"/>
          </a:xfrm>
          <a:custGeom>
            <a:avLst/>
            <a:gdLst/>
            <a:ahLst/>
            <a:cxnLst/>
            <a:rect l="l" t="t" r="r" b="b"/>
            <a:pathLst>
              <a:path w="5922645" h="0">
                <a:moveTo>
                  <a:pt x="0" y="0"/>
                </a:moveTo>
                <a:lnTo>
                  <a:pt x="5922285" y="0"/>
                </a:lnTo>
              </a:path>
            </a:pathLst>
          </a:custGeom>
          <a:ln w="60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84834" y="1440283"/>
          <a:ext cx="6950709" cy="2769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8065"/>
                <a:gridCol w="1172210"/>
                <a:gridCol w="856614"/>
                <a:gridCol w="911225"/>
                <a:gridCol w="895985"/>
                <a:gridCol w="917575"/>
                <a:gridCol w="1166495"/>
              </a:tblGrid>
              <a:tr h="249820"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ts val="1230"/>
                        </a:lnSpc>
                      </a:pPr>
                      <a:r>
                        <a:rPr dirty="0" u="sng" sz="1100" spc="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1993A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48920">
                        <a:lnSpc>
                          <a:spcPts val="1230"/>
                        </a:lnSpc>
                      </a:pPr>
                      <a:r>
                        <a:rPr dirty="0" u="sng" sz="1100" spc="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1994A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</a:pPr>
                      <a:r>
                        <a:rPr dirty="0" u="sng" sz="1100" spc="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1995E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1230"/>
                        </a:lnSpc>
                      </a:pPr>
                      <a:r>
                        <a:rPr dirty="0" u="sng" sz="1100" spc="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1996E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ts val="1230"/>
                        </a:lnSpc>
                      </a:pPr>
                      <a:r>
                        <a:rPr dirty="0" u="sng" sz="1100" spc="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1997E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34024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45">
                          <a:latin typeface="Times New Roman"/>
                          <a:cs typeface="Times New Roman"/>
                        </a:rPr>
                        <a:t>Eps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874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40">
                          <a:latin typeface="Times New Roman"/>
                          <a:cs typeface="Times New Roman"/>
                        </a:rPr>
                        <a:t>4.43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874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40">
                          <a:latin typeface="Times New Roman"/>
                          <a:cs typeface="Times New Roman"/>
                        </a:rPr>
                        <a:t>4.75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874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730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40">
                          <a:latin typeface="Times New Roman"/>
                          <a:cs typeface="Times New Roman"/>
                        </a:rPr>
                        <a:t>5.08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874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33337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40">
                          <a:latin typeface="Times New Roman"/>
                          <a:cs typeface="Times New Roman"/>
                        </a:rPr>
                        <a:t>5.45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8740">
                    <a:solidFill>
                      <a:srgbClr val="F8F8F8"/>
                    </a:solidFill>
                  </a:tcPr>
                </a:tc>
              </a:tr>
              <a:tr h="34024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889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50">
                          <a:latin typeface="Times New Roman"/>
                          <a:cs typeface="Times New Roman"/>
                        </a:rPr>
                        <a:t>Dps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874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40">
                          <a:latin typeface="Times New Roman"/>
                          <a:cs typeface="Times New Roman"/>
                        </a:rPr>
                        <a:t>1.22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874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40">
                          <a:latin typeface="Times New Roman"/>
                          <a:cs typeface="Times New Roman"/>
                        </a:rPr>
                        <a:t>1.28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874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730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40">
                          <a:latin typeface="Times New Roman"/>
                          <a:cs typeface="Times New Roman"/>
                        </a:rPr>
                        <a:t>1.34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874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33337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40">
                          <a:latin typeface="Times New Roman"/>
                          <a:cs typeface="Times New Roman"/>
                        </a:rPr>
                        <a:t>1.41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8740">
                    <a:solidFill>
                      <a:srgbClr val="F8F8F8"/>
                    </a:solidFill>
                  </a:tcPr>
                </a:tc>
              </a:tr>
              <a:tr h="34018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841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45">
                          <a:latin typeface="Times New Roman"/>
                          <a:cs typeface="Times New Roman"/>
                        </a:rPr>
                        <a:t>Bps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874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40">
                          <a:latin typeface="Times New Roman"/>
                          <a:cs typeface="Times New Roman"/>
                        </a:rPr>
                        <a:t>22.85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874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4892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40">
                          <a:latin typeface="Times New Roman"/>
                          <a:cs typeface="Times New Roman"/>
                        </a:rPr>
                        <a:t>25.83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874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889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40">
                          <a:latin typeface="Times New Roman"/>
                          <a:cs typeface="Times New Roman"/>
                        </a:rPr>
                        <a:t>29.30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874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000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40">
                          <a:latin typeface="Times New Roman"/>
                          <a:cs typeface="Times New Roman"/>
                        </a:rPr>
                        <a:t>33.04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874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40">
                          <a:latin typeface="Times New Roman"/>
                          <a:cs typeface="Times New Roman"/>
                        </a:rPr>
                        <a:t>37.07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8740">
                    <a:solidFill>
                      <a:srgbClr val="F8F8F8"/>
                    </a:solidFill>
                  </a:tcPr>
                </a:tc>
              </a:tr>
              <a:tr h="34018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45529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6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35">
                          <a:latin typeface="Times New Roman"/>
                          <a:cs typeface="Times New Roman"/>
                        </a:rPr>
                        <a:t>(.10)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874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40">
                          <a:latin typeface="Times New Roman"/>
                          <a:cs typeface="Times New Roman"/>
                        </a:rPr>
                        <a:t>2.15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874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40">
                          <a:latin typeface="Times New Roman"/>
                          <a:cs typeface="Times New Roman"/>
                        </a:rPr>
                        <a:t>2.17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874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730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40">
                          <a:latin typeface="Times New Roman"/>
                          <a:cs typeface="Times New Roman"/>
                        </a:rPr>
                        <a:t>2.15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874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33337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40">
                          <a:latin typeface="Times New Roman"/>
                          <a:cs typeface="Times New Roman"/>
                        </a:rPr>
                        <a:t>2.15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8740">
                    <a:solidFill>
                      <a:srgbClr val="F8F8F8"/>
                    </a:solidFill>
                  </a:tcPr>
                </a:tc>
              </a:tr>
              <a:tr h="34021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810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55">
                          <a:latin typeface="Times New Roman"/>
                          <a:cs typeface="Times New Roman"/>
                        </a:rPr>
                        <a:t>ΔRE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874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556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40">
                          <a:latin typeface="Times New Roman"/>
                          <a:cs typeface="Times New Roman"/>
                        </a:rPr>
                        <a:t>0.02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874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191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35">
                          <a:latin typeface="Times New Roman"/>
                          <a:cs typeface="Times New Roman"/>
                        </a:rPr>
                        <a:t>(0.02)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874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40">
                          <a:latin typeface="Times New Roman"/>
                          <a:cs typeface="Times New Roman"/>
                        </a:rPr>
                        <a:t>0.00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8740">
                    <a:solidFill>
                      <a:srgbClr val="F8F8F8"/>
                    </a:solidFill>
                  </a:tcPr>
                </a:tc>
              </a:tr>
              <a:tr h="58862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953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60">
                          <a:latin typeface="Times New Roman"/>
                          <a:cs typeface="Times New Roman"/>
                        </a:rPr>
                        <a:t>AEG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874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889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40">
                          <a:latin typeface="Times New Roman"/>
                          <a:cs typeface="Times New Roman"/>
                        </a:rPr>
                        <a:t>0.02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874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24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35">
                          <a:latin typeface="Times New Roman"/>
                          <a:cs typeface="Times New Roman"/>
                        </a:rPr>
                        <a:t>(0.02)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874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33337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40">
                          <a:latin typeface="Times New Roman"/>
                          <a:cs typeface="Times New Roman"/>
                        </a:rPr>
                        <a:t>0.00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874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</a:tr>
              <a:tr h="229314">
                <a:tc>
                  <a:txBody>
                    <a:bodyPr/>
                    <a:lstStyle/>
                    <a:p>
                      <a:pPr marL="31750">
                        <a:lnSpc>
                          <a:spcPts val="1605"/>
                        </a:lnSpc>
                        <a:spcBef>
                          <a:spcPts val="100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Valuation: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2155836" y="1071826"/>
            <a:ext cx="3242945" cy="1987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u="sng" sz="1100" spc="4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Whirlpool Corp.: </a:t>
            </a:r>
            <a:r>
              <a:rPr dirty="0" u="sng" sz="1100" spc="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Analyst Forecast, </a:t>
            </a:r>
            <a:r>
              <a:rPr dirty="0" u="sng" sz="1100" spc="4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December,</a:t>
            </a:r>
            <a:r>
              <a:rPr dirty="0" u="sng" sz="1100" spc="-6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 spc="4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1994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4475" y="4480940"/>
            <a:ext cx="8509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20">
                <a:latin typeface="Cambria Math"/>
                <a:cs typeface="Cambria Math"/>
              </a:rPr>
              <a:t>0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2763" y="4397121"/>
            <a:ext cx="9080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50">
                <a:latin typeface="Cambria Math"/>
                <a:cs typeface="Cambria Math"/>
              </a:rPr>
              <a:t>E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1324" y="4412360"/>
            <a:ext cx="84391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mbria Math"/>
                <a:cs typeface="Cambria Math"/>
              </a:rPr>
              <a:t>V = 25.83</a:t>
            </a:r>
            <a:r>
              <a:rPr dirty="0" sz="1100" spc="-9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+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02764" y="4524755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5" h="0">
                <a:moveTo>
                  <a:pt x="0" y="0"/>
                </a:moveTo>
                <a:lnTo>
                  <a:pt x="262127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790192" y="4305680"/>
            <a:ext cx="28765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mbria Math"/>
                <a:cs typeface="Cambria Math"/>
              </a:rPr>
              <a:t>2.15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90192" y="4506848"/>
            <a:ext cx="28765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mbria Math"/>
                <a:cs typeface="Cambria Math"/>
              </a:rPr>
              <a:t>0.10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91944" y="4412360"/>
            <a:ext cx="5092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mbria Math"/>
                <a:cs typeface="Cambria Math"/>
              </a:rPr>
              <a:t>=</a:t>
            </a:r>
            <a:r>
              <a:rPr dirty="0" sz="1100" spc="-5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47.33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37577" y="5078857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 h="0">
                <a:moveTo>
                  <a:pt x="0" y="0"/>
                </a:moveTo>
                <a:lnTo>
                  <a:pt x="47244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998321" y="4928742"/>
            <a:ext cx="8509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20">
                <a:latin typeface="Cambria Math"/>
                <a:cs typeface="Cambria Math"/>
              </a:rPr>
              <a:t>0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9769" y="4860163"/>
            <a:ext cx="54419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100" spc="50">
                <a:latin typeface="Cambria Math"/>
                <a:cs typeface="Cambria Math"/>
              </a:rPr>
              <a:t>V</a:t>
            </a:r>
            <a:r>
              <a:rPr dirty="0" baseline="27777" sz="1200" spc="75">
                <a:latin typeface="Cambria Math"/>
                <a:cs typeface="Cambria Math"/>
              </a:rPr>
              <a:t>E </a:t>
            </a:r>
            <a:r>
              <a:rPr dirty="0" sz="1100">
                <a:latin typeface="Cambria Math"/>
                <a:cs typeface="Cambria Math"/>
              </a:rPr>
              <a:t>+ </a:t>
            </a:r>
            <a:r>
              <a:rPr dirty="0" sz="1100" spc="5">
                <a:latin typeface="Cambria Math"/>
                <a:cs typeface="Cambria Math"/>
              </a:rPr>
              <a:t>𝑑</a:t>
            </a:r>
            <a:r>
              <a:rPr dirty="0" baseline="-17361" sz="1200" spc="7">
                <a:latin typeface="Cambria Math"/>
                <a:cs typeface="Cambria Math"/>
              </a:rPr>
              <a:t>0</a:t>
            </a:r>
            <a:endParaRPr baseline="-17361" sz="12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5489" y="5061330"/>
            <a:ext cx="45275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100" spc="10">
                <a:latin typeface="Cambria Math"/>
                <a:cs typeface="Cambria Math"/>
              </a:rPr>
              <a:t>𝐸𝑎𝑟𝑛</a:t>
            </a:r>
            <a:r>
              <a:rPr dirty="0" baseline="-17361" sz="1200" spc="15">
                <a:latin typeface="Cambria Math"/>
                <a:cs typeface="Cambria Math"/>
              </a:rPr>
              <a:t>0</a:t>
            </a:r>
            <a:endParaRPr baseline="-17361" sz="120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37258" y="4966842"/>
            <a:ext cx="1301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mbria Math"/>
                <a:cs typeface="Cambria Math"/>
              </a:rPr>
              <a:t>=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592961" y="5078857"/>
            <a:ext cx="768350" cy="0"/>
          </a:xfrm>
          <a:custGeom>
            <a:avLst/>
            <a:gdLst/>
            <a:ahLst/>
            <a:cxnLst/>
            <a:rect l="l" t="t" r="r" b="b"/>
            <a:pathLst>
              <a:path w="768350" h="0">
                <a:moveTo>
                  <a:pt x="0" y="0"/>
                </a:moveTo>
                <a:lnTo>
                  <a:pt x="768095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580514" y="4860163"/>
            <a:ext cx="79375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mbria Math"/>
                <a:cs typeface="Cambria Math"/>
              </a:rPr>
              <a:t>47.33 +</a:t>
            </a:r>
            <a:r>
              <a:rPr dirty="0" sz="1100" spc="-7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1.22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33498" y="5061330"/>
            <a:ext cx="28765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mbria Math"/>
                <a:cs typeface="Cambria Math"/>
              </a:rPr>
              <a:t>4.43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88235" y="4966842"/>
            <a:ext cx="508634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mbria Math"/>
                <a:cs typeface="Cambria Math"/>
              </a:rPr>
              <a:t>=</a:t>
            </a:r>
            <a:r>
              <a:rPr dirty="0" sz="1100" spc="-5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11.00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08520" y="5636385"/>
            <a:ext cx="349250" cy="0"/>
          </a:xfrm>
          <a:custGeom>
            <a:avLst/>
            <a:gdLst/>
            <a:ahLst/>
            <a:cxnLst/>
            <a:rect l="l" t="t" r="r" b="b"/>
            <a:pathLst>
              <a:path w="349250" h="0">
                <a:moveTo>
                  <a:pt x="0" y="0"/>
                </a:moveTo>
                <a:lnTo>
                  <a:pt x="348636" y="0"/>
                </a:lnTo>
              </a:path>
            </a:pathLst>
          </a:custGeom>
          <a:ln w="67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406099" y="5396281"/>
            <a:ext cx="359410" cy="2222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250" spc="-50">
                <a:latin typeface="Times New Roman"/>
                <a:cs typeface="Times New Roman"/>
              </a:rPr>
              <a:t>4</a:t>
            </a:r>
            <a:r>
              <a:rPr dirty="0" sz="1250" spc="-25">
                <a:latin typeface="Times New Roman"/>
                <a:cs typeface="Times New Roman"/>
              </a:rPr>
              <a:t>7</a:t>
            </a:r>
            <a:r>
              <a:rPr dirty="0" sz="1250" spc="-20">
                <a:latin typeface="Times New Roman"/>
                <a:cs typeface="Times New Roman"/>
              </a:rPr>
              <a:t>.</a:t>
            </a:r>
            <a:r>
              <a:rPr dirty="0" sz="1250" spc="-50">
                <a:latin typeface="Times New Roman"/>
                <a:cs typeface="Times New Roman"/>
              </a:rPr>
              <a:t>33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84339" y="5501482"/>
            <a:ext cx="461009" cy="2222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250" spc="-40">
                <a:latin typeface="Symbol"/>
                <a:cs typeface="Symbol"/>
              </a:rPr>
              <a:t></a:t>
            </a:r>
            <a:r>
              <a:rPr dirty="0" sz="1250" spc="-220">
                <a:latin typeface="Times New Roman"/>
                <a:cs typeface="Times New Roman"/>
              </a:rPr>
              <a:t> </a:t>
            </a:r>
            <a:r>
              <a:rPr dirty="0" sz="1250" spc="-40">
                <a:latin typeface="Times New Roman"/>
                <a:cs typeface="Times New Roman"/>
              </a:rPr>
              <a:t>10.00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46360" y="5437804"/>
            <a:ext cx="563245" cy="2222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  <a:tabLst>
                <a:tab pos="203200" algn="l"/>
                <a:tab pos="401955" algn="l"/>
              </a:tabLst>
            </a:pPr>
            <a:r>
              <a:rPr dirty="0" u="sng" sz="750" spc="-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750" spc="-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750" spc="-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	</a:t>
            </a:r>
            <a:r>
              <a:rPr dirty="0" baseline="-22222" sz="1875" spc="-60">
                <a:latin typeface="Symbol"/>
                <a:cs typeface="Symbol"/>
              </a:rPr>
              <a:t></a:t>
            </a:r>
            <a:endParaRPr baseline="-22222" sz="1875">
              <a:latin typeface="Symbol"/>
              <a:cs typeface="Symbo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61317" y="5631949"/>
            <a:ext cx="891540" cy="2222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  <a:tabLst>
                <a:tab pos="593090" algn="l"/>
              </a:tabLst>
            </a:pPr>
            <a:r>
              <a:rPr dirty="0" sz="1250" spc="-55" i="1">
                <a:latin typeface="Times New Roman"/>
                <a:cs typeface="Times New Roman"/>
              </a:rPr>
              <a:t>Earn</a:t>
            </a:r>
            <a:r>
              <a:rPr dirty="0" baseline="-25925" sz="1125" spc="-82">
                <a:latin typeface="Times New Roman"/>
                <a:cs typeface="Times New Roman"/>
              </a:rPr>
              <a:t>1	</a:t>
            </a:r>
            <a:r>
              <a:rPr dirty="0" sz="1250" spc="-40">
                <a:latin typeface="Times New Roman"/>
                <a:cs typeface="Times New Roman"/>
              </a:rPr>
              <a:t>4.75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24564" y="5321177"/>
            <a:ext cx="253365" cy="2222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dirty="0" baseline="-26666" sz="1875" spc="-67" i="1">
                <a:latin typeface="Times New Roman"/>
                <a:cs typeface="Times New Roman"/>
              </a:rPr>
              <a:t>V</a:t>
            </a:r>
            <a:r>
              <a:rPr dirty="0" baseline="-26666" sz="1875" spc="-165" i="1">
                <a:latin typeface="Times New Roman"/>
                <a:cs typeface="Times New Roman"/>
              </a:rPr>
              <a:t> </a:t>
            </a:r>
            <a:r>
              <a:rPr dirty="0" sz="750" spc="-40" i="1">
                <a:latin typeface="Times New Roman"/>
                <a:cs typeface="Times New Roman"/>
              </a:rPr>
              <a:t>E</a:t>
            </a:r>
            <a:endParaRPr sz="7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6820" y="358902"/>
            <a:ext cx="519684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P/E Ratios Different from</a:t>
            </a:r>
            <a:r>
              <a:rPr dirty="0" spc="5"/>
              <a:t> </a:t>
            </a:r>
            <a:r>
              <a:rPr dirty="0" spc="-5"/>
              <a:t>Normal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949" y="1365884"/>
            <a:ext cx="8449310" cy="42945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001F5F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latin typeface="Times New Roman"/>
                <a:cs typeface="Times New Roman"/>
              </a:rPr>
              <a:t>If earnings are expected to </a:t>
            </a:r>
            <a:r>
              <a:rPr dirty="0" sz="2000" spc="5">
                <a:latin typeface="Times New Roman"/>
                <a:cs typeface="Times New Roman"/>
              </a:rPr>
              <a:t>grow </a:t>
            </a:r>
            <a:r>
              <a:rPr dirty="0" sz="2000">
                <a:latin typeface="Times New Roman"/>
                <a:cs typeface="Times New Roman"/>
              </a:rPr>
              <a:t>faster than the cost of capital</a:t>
            </a:r>
            <a:r>
              <a:rPr dirty="0" sz="2000" spc="-14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(cum-dividend),</a:t>
            </a:r>
            <a:endParaRPr sz="20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</a:pPr>
            <a:r>
              <a:rPr dirty="0" sz="2000">
                <a:latin typeface="Times New Roman"/>
                <a:cs typeface="Times New Roman"/>
              </a:rPr>
              <a:t>P/E &gt;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Normal</a:t>
            </a:r>
            <a:endParaRPr sz="20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buClr>
                <a:srgbClr val="001F5F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latin typeface="Times New Roman"/>
                <a:cs typeface="Times New Roman"/>
              </a:rPr>
              <a:t>If earnings are expected to </a:t>
            </a:r>
            <a:r>
              <a:rPr dirty="0" sz="2000" spc="5">
                <a:latin typeface="Times New Roman"/>
                <a:cs typeface="Times New Roman"/>
              </a:rPr>
              <a:t>grow </a:t>
            </a:r>
            <a:r>
              <a:rPr dirty="0" sz="2000">
                <a:latin typeface="Times New Roman"/>
                <a:cs typeface="Times New Roman"/>
              </a:rPr>
              <a:t>slower than the cost of capital</a:t>
            </a:r>
            <a:r>
              <a:rPr dirty="0" sz="2000" spc="-12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(cum-dividend),  </a:t>
            </a:r>
            <a:r>
              <a:rPr dirty="0" sz="2000">
                <a:latin typeface="Times New Roman"/>
                <a:cs typeface="Times New Roman"/>
              </a:rPr>
              <a:t>P/E &lt;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Normal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Times New Roman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29565">
              <a:lnSpc>
                <a:spcPct val="100000"/>
              </a:lnSpc>
              <a:spcBef>
                <a:spcPts val="5"/>
              </a:spcBef>
            </a:pPr>
            <a:r>
              <a:rPr dirty="0" u="sng" sz="2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OR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Char char="•"/>
              <a:tabLst>
                <a:tab pos="354965" algn="l"/>
                <a:tab pos="355600" algn="l"/>
                <a:tab pos="4505960" algn="l"/>
              </a:tabLst>
            </a:pPr>
            <a:r>
              <a:rPr dirty="0" sz="2000">
                <a:latin typeface="Times New Roman"/>
                <a:cs typeface="Times New Roman"/>
              </a:rPr>
              <a:t>If AEG is forecasted to be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positive,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P/E	&gt;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Normal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1F5F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latin typeface="Times New Roman"/>
                <a:cs typeface="Times New Roman"/>
              </a:rPr>
              <a:t>If AEG is forecasted to be negative, P/E &lt;</a:t>
            </a:r>
            <a:r>
              <a:rPr dirty="0" sz="2000" spc="-10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Normal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Times New Roman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29565">
              <a:lnSpc>
                <a:spcPct val="100000"/>
              </a:lnSpc>
            </a:pPr>
            <a:r>
              <a:rPr dirty="0" u="sng" sz="2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OR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1F5F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latin typeface="Times New Roman"/>
                <a:cs typeface="Times New Roman"/>
              </a:rPr>
              <a:t>If RE is forecasted to increase, P/E &gt;</a:t>
            </a:r>
            <a:r>
              <a:rPr dirty="0" sz="2000" spc="-10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Normal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1F5F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latin typeface="Times New Roman"/>
                <a:cs typeface="Times New Roman"/>
              </a:rPr>
              <a:t>If RE is forecasted to decrease, P/E</a:t>
            </a:r>
            <a:r>
              <a:rPr dirty="0" sz="2000" spc="-9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&lt;Normal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3533" y="634365"/>
            <a:ext cx="496316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The P/E Ratio and </a:t>
            </a:r>
            <a:r>
              <a:rPr dirty="0"/>
              <a:t>the </a:t>
            </a:r>
            <a:r>
              <a:rPr dirty="0" spc="-5"/>
              <a:t>P/B</a:t>
            </a:r>
            <a:r>
              <a:rPr dirty="0" spc="-15"/>
              <a:t> </a:t>
            </a:r>
            <a:r>
              <a:rPr dirty="0" spc="-5"/>
              <a:t>Ratio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8567" y="1725930"/>
            <a:ext cx="5483860" cy="3379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18440" indent="-206375">
              <a:lnSpc>
                <a:spcPct val="100000"/>
              </a:lnSpc>
              <a:spcBef>
                <a:spcPts val="105"/>
              </a:spcBef>
              <a:buClr>
                <a:srgbClr val="001F5F"/>
              </a:buClr>
              <a:buChar char="•"/>
              <a:tabLst>
                <a:tab pos="219075" algn="l"/>
              </a:tabLst>
            </a:pPr>
            <a:r>
              <a:rPr dirty="0" sz="2000">
                <a:latin typeface="Times New Roman"/>
                <a:cs typeface="Times New Roman"/>
              </a:rPr>
              <a:t>P/B </a:t>
            </a:r>
            <a:r>
              <a:rPr dirty="0" sz="2000" spc="-5">
                <a:latin typeface="Times New Roman"/>
                <a:cs typeface="Times New Roman"/>
              </a:rPr>
              <a:t>indicates </a:t>
            </a:r>
            <a:r>
              <a:rPr dirty="0" sz="2000">
                <a:latin typeface="Times New Roman"/>
                <a:cs typeface="Times New Roman"/>
              </a:rPr>
              <a:t>expected growth in book</a:t>
            </a:r>
            <a:r>
              <a:rPr dirty="0" sz="2000" spc="-1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value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Times New Roman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18440" indent="-206375">
              <a:lnSpc>
                <a:spcPct val="100000"/>
              </a:lnSpc>
              <a:buClr>
                <a:srgbClr val="001F5F"/>
              </a:buClr>
              <a:buChar char="•"/>
              <a:tabLst>
                <a:tab pos="219075" algn="l"/>
              </a:tabLst>
            </a:pPr>
            <a:r>
              <a:rPr dirty="0" sz="2000">
                <a:latin typeface="Times New Roman"/>
                <a:cs typeface="Times New Roman"/>
              </a:rPr>
              <a:t>P/E </a:t>
            </a:r>
            <a:r>
              <a:rPr dirty="0" sz="2000" spc="-5">
                <a:latin typeface="Times New Roman"/>
                <a:cs typeface="Times New Roman"/>
              </a:rPr>
              <a:t>indicates </a:t>
            </a:r>
            <a:r>
              <a:rPr dirty="0" sz="2000">
                <a:latin typeface="Times New Roman"/>
                <a:cs typeface="Times New Roman"/>
              </a:rPr>
              <a:t>expected growth in</a:t>
            </a:r>
            <a:r>
              <a:rPr dirty="0" sz="2000" spc="-1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earnings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Times New Roman"/>
              <a:buChar char="•"/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Times New Roman"/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sng" sz="2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OR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/>
              <a:cs typeface="Times New Roman"/>
            </a:endParaRPr>
          </a:p>
          <a:p>
            <a:pPr marL="218440" indent="-206375">
              <a:lnSpc>
                <a:spcPct val="100000"/>
              </a:lnSpc>
              <a:buClr>
                <a:srgbClr val="001F5F"/>
              </a:buClr>
              <a:buChar char="•"/>
              <a:tabLst>
                <a:tab pos="219075" algn="l"/>
              </a:tabLst>
            </a:pPr>
            <a:r>
              <a:rPr dirty="0" sz="2000">
                <a:latin typeface="Times New Roman"/>
                <a:cs typeface="Times New Roman"/>
              </a:rPr>
              <a:t>P/B </a:t>
            </a:r>
            <a:r>
              <a:rPr dirty="0" sz="2000" spc="-5">
                <a:latin typeface="Times New Roman"/>
                <a:cs typeface="Times New Roman"/>
              </a:rPr>
              <a:t>indicates </a:t>
            </a:r>
            <a:r>
              <a:rPr dirty="0" sz="2000">
                <a:latin typeface="Times New Roman"/>
                <a:cs typeface="Times New Roman"/>
              </a:rPr>
              <a:t>future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RE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Times New Roman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18440" indent="-206375"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Char char="•"/>
              <a:tabLst>
                <a:tab pos="219075" algn="l"/>
              </a:tabLst>
            </a:pPr>
            <a:r>
              <a:rPr dirty="0" sz="2000">
                <a:latin typeface="Times New Roman"/>
                <a:cs typeface="Times New Roman"/>
              </a:rPr>
              <a:t>P/E indicates future changes in </a:t>
            </a:r>
            <a:r>
              <a:rPr dirty="0" sz="2000" spc="-5">
                <a:latin typeface="Times New Roman"/>
                <a:cs typeface="Times New Roman"/>
              </a:rPr>
              <a:t>RE </a:t>
            </a:r>
            <a:r>
              <a:rPr dirty="0" sz="2000">
                <a:latin typeface="Times New Roman"/>
                <a:cs typeface="Times New Roman"/>
              </a:rPr>
              <a:t>from current</a:t>
            </a:r>
            <a:r>
              <a:rPr dirty="0" sz="2000" spc="-19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RE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4177" y="339293"/>
            <a:ext cx="628269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How do Trailing P/E </a:t>
            </a:r>
            <a:r>
              <a:rPr dirty="0"/>
              <a:t>and </a:t>
            </a:r>
            <a:r>
              <a:rPr dirty="0" spc="-5"/>
              <a:t>P/B</a:t>
            </a:r>
            <a:r>
              <a:rPr dirty="0" spc="-10"/>
              <a:t> </a:t>
            </a:r>
            <a:r>
              <a:rPr dirty="0" spc="-5"/>
              <a:t>Articulate?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88100" y="1676476"/>
            <a:ext cx="86423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800000"/>
                </a:solidFill>
                <a:latin typeface="Times New Roman"/>
                <a:cs typeface="Times New Roman"/>
              </a:rPr>
              <a:t>Low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06546" y="1006566"/>
            <a:ext cx="2520950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705485">
              <a:lnSpc>
                <a:spcPct val="111100"/>
              </a:lnSpc>
              <a:spcBef>
                <a:spcPts val="95"/>
              </a:spcBef>
            </a:pPr>
            <a:r>
              <a:rPr dirty="0" sz="3600" spc="-5">
                <a:solidFill>
                  <a:srgbClr val="800000"/>
                </a:solidFill>
                <a:latin typeface="Times New Roman"/>
                <a:cs typeface="Times New Roman"/>
              </a:rPr>
              <a:t>P/B</a:t>
            </a:r>
            <a:r>
              <a:rPr dirty="0" sz="3600" spc="-75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dirty="0" sz="3600" spc="-5">
                <a:solidFill>
                  <a:srgbClr val="800000"/>
                </a:solidFill>
                <a:latin typeface="Times New Roman"/>
                <a:cs typeface="Times New Roman"/>
              </a:rPr>
              <a:t>Ratio  </a:t>
            </a:r>
            <a:r>
              <a:rPr dirty="0" sz="3600">
                <a:solidFill>
                  <a:srgbClr val="800000"/>
                </a:solidFill>
                <a:latin typeface="Times New Roman"/>
                <a:cs typeface="Times New Roman"/>
              </a:rPr>
              <a:t>High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6137" y="3011627"/>
            <a:ext cx="532130" cy="9398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4029"/>
              </a:lnSpc>
            </a:pPr>
            <a:r>
              <a:rPr dirty="0" sz="3600">
                <a:solidFill>
                  <a:srgbClr val="800000"/>
                </a:solidFill>
                <a:latin typeface="Times New Roman"/>
                <a:cs typeface="Times New Roman"/>
              </a:rPr>
              <a:t>High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6137" y="4650220"/>
            <a:ext cx="532130" cy="8636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4029"/>
              </a:lnSpc>
            </a:pPr>
            <a:r>
              <a:rPr dirty="0" sz="3600">
                <a:solidFill>
                  <a:srgbClr val="800000"/>
                </a:solidFill>
                <a:latin typeface="Times New Roman"/>
                <a:cs typeface="Times New Roman"/>
              </a:rPr>
              <a:t>Low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0336" y="3348294"/>
            <a:ext cx="532130" cy="178943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4029"/>
              </a:lnSpc>
            </a:pPr>
            <a:r>
              <a:rPr dirty="0" sz="3600" spc="-5">
                <a:solidFill>
                  <a:srgbClr val="800000"/>
                </a:solidFill>
                <a:latin typeface="Times New Roman"/>
                <a:cs typeface="Times New Roman"/>
              </a:rPr>
              <a:t>P/E</a:t>
            </a:r>
            <a:r>
              <a:rPr dirty="0" sz="3600" spc="-7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dirty="0" sz="3600" spc="-5">
                <a:solidFill>
                  <a:srgbClr val="800000"/>
                </a:solidFill>
                <a:latin typeface="Times New Roman"/>
                <a:cs typeface="Times New Roman"/>
              </a:rPr>
              <a:t>Ratio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38627" y="4064508"/>
            <a:ext cx="2884170" cy="18935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64991" y="4552188"/>
            <a:ext cx="1447038" cy="787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574541" y="4644644"/>
            <a:ext cx="100393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CCFFCC"/>
                </a:solidFill>
                <a:latin typeface="Times New Roman"/>
                <a:cs typeface="Times New Roman"/>
              </a:rPr>
              <a:t>1</a:t>
            </a:r>
            <a:r>
              <a:rPr dirty="0" sz="2800" b="1">
                <a:solidFill>
                  <a:srgbClr val="CCFFCC"/>
                </a:solidFill>
                <a:latin typeface="Times New Roman"/>
                <a:cs typeface="Times New Roman"/>
              </a:rPr>
              <a:t>0</a:t>
            </a:r>
            <a:r>
              <a:rPr dirty="0" sz="2800" spc="-5" b="1">
                <a:solidFill>
                  <a:srgbClr val="CCFFCC"/>
                </a:solidFill>
                <a:latin typeface="Times New Roman"/>
                <a:cs typeface="Times New Roman"/>
              </a:rPr>
              <a:t>,8</a:t>
            </a:r>
            <a:r>
              <a:rPr dirty="0" sz="2800" b="1">
                <a:solidFill>
                  <a:srgbClr val="CCFFCC"/>
                </a:solidFill>
                <a:latin typeface="Times New Roman"/>
                <a:cs typeface="Times New Roman"/>
              </a:rPr>
              <a:t>4</a:t>
            </a:r>
            <a:r>
              <a:rPr dirty="0" sz="2800" spc="-5" b="1">
                <a:solidFill>
                  <a:srgbClr val="CCFFCC"/>
                </a:solidFill>
                <a:latin typeface="Times New Roman"/>
                <a:cs typeface="Times New Roman"/>
              </a:rPr>
              <a:t>9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38627" y="2464307"/>
            <a:ext cx="2884170" cy="18935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64991" y="2990088"/>
            <a:ext cx="1447038" cy="7871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574541" y="3082289"/>
            <a:ext cx="100393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CCFFCC"/>
                </a:solidFill>
                <a:latin typeface="Times New Roman"/>
                <a:cs typeface="Times New Roman"/>
              </a:rPr>
              <a:t>2</a:t>
            </a:r>
            <a:r>
              <a:rPr dirty="0" sz="2800" b="1">
                <a:solidFill>
                  <a:srgbClr val="CCFFCC"/>
                </a:solidFill>
                <a:latin typeface="Times New Roman"/>
                <a:cs typeface="Times New Roman"/>
              </a:rPr>
              <a:t>3</a:t>
            </a:r>
            <a:r>
              <a:rPr dirty="0" sz="2800" spc="-5" b="1">
                <a:solidFill>
                  <a:srgbClr val="CCFFCC"/>
                </a:solidFill>
                <a:latin typeface="Times New Roman"/>
                <a:cs typeface="Times New Roman"/>
              </a:rPr>
              <a:t>,1</a:t>
            </a:r>
            <a:r>
              <a:rPr dirty="0" sz="2800" b="1">
                <a:solidFill>
                  <a:srgbClr val="CCFFCC"/>
                </a:solidFill>
                <a:latin typeface="Times New Roman"/>
                <a:cs typeface="Times New Roman"/>
              </a:rPr>
              <a:t>4</a:t>
            </a:r>
            <a:r>
              <a:rPr dirty="0" sz="2800" spc="-5" b="1">
                <a:solidFill>
                  <a:srgbClr val="CCFFCC"/>
                </a:solidFill>
                <a:latin typeface="Times New Roman"/>
                <a:cs typeface="Times New Roman"/>
              </a:rPr>
              <a:t>6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330952" y="4064508"/>
            <a:ext cx="2882646" cy="18935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955791" y="4552188"/>
            <a:ext cx="1447038" cy="7871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165596" y="4644644"/>
            <a:ext cx="100393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CCFFCC"/>
                </a:solidFill>
                <a:latin typeface="Times New Roman"/>
                <a:cs typeface="Times New Roman"/>
              </a:rPr>
              <a:t>2</a:t>
            </a:r>
            <a:r>
              <a:rPr dirty="0" sz="2800" b="1">
                <a:solidFill>
                  <a:srgbClr val="CCFFCC"/>
                </a:solidFill>
                <a:latin typeface="Times New Roman"/>
                <a:cs typeface="Times New Roman"/>
              </a:rPr>
              <a:t>3</a:t>
            </a:r>
            <a:r>
              <a:rPr dirty="0" sz="2800" spc="-5" b="1">
                <a:solidFill>
                  <a:srgbClr val="CCFFCC"/>
                </a:solidFill>
                <a:latin typeface="Times New Roman"/>
                <a:cs typeface="Times New Roman"/>
              </a:rPr>
              <a:t>,1</a:t>
            </a:r>
            <a:r>
              <a:rPr dirty="0" sz="2800" b="1">
                <a:solidFill>
                  <a:srgbClr val="CCFFCC"/>
                </a:solidFill>
                <a:latin typeface="Times New Roman"/>
                <a:cs typeface="Times New Roman"/>
              </a:rPr>
              <a:t>4</a:t>
            </a:r>
            <a:r>
              <a:rPr dirty="0" sz="2800" spc="-5" b="1">
                <a:solidFill>
                  <a:srgbClr val="CCFFCC"/>
                </a:solidFill>
                <a:latin typeface="Times New Roman"/>
                <a:cs typeface="Times New Roman"/>
              </a:rPr>
              <a:t>7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30952" y="2464307"/>
            <a:ext cx="2882646" cy="18935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955791" y="2990088"/>
            <a:ext cx="1447038" cy="7871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165596" y="3082289"/>
            <a:ext cx="100393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CCFFCC"/>
                </a:solidFill>
                <a:latin typeface="Times New Roman"/>
                <a:cs typeface="Times New Roman"/>
              </a:rPr>
              <a:t>1</a:t>
            </a:r>
            <a:r>
              <a:rPr dirty="0" sz="2800" b="1">
                <a:solidFill>
                  <a:srgbClr val="CCFFCC"/>
                </a:solidFill>
                <a:latin typeface="Times New Roman"/>
                <a:cs typeface="Times New Roman"/>
              </a:rPr>
              <a:t>0</a:t>
            </a:r>
            <a:r>
              <a:rPr dirty="0" sz="2800" spc="-5" b="1">
                <a:solidFill>
                  <a:srgbClr val="CCFFCC"/>
                </a:solidFill>
                <a:latin typeface="Times New Roman"/>
                <a:cs typeface="Times New Roman"/>
              </a:rPr>
              <a:t>,8</a:t>
            </a:r>
            <a:r>
              <a:rPr dirty="0" sz="2800" b="1">
                <a:solidFill>
                  <a:srgbClr val="CCFFCC"/>
                </a:solidFill>
                <a:latin typeface="Times New Roman"/>
                <a:cs typeface="Times New Roman"/>
              </a:rPr>
              <a:t>4</a:t>
            </a:r>
            <a:r>
              <a:rPr dirty="0" sz="2800" spc="-5" b="1">
                <a:solidFill>
                  <a:srgbClr val="CCFFCC"/>
                </a:solidFill>
                <a:latin typeface="Times New Roman"/>
                <a:cs typeface="Times New Roman"/>
              </a:rPr>
              <a:t>8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12035" y="6169863"/>
            <a:ext cx="430847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Times New Roman"/>
                <a:cs typeface="Times New Roman"/>
              </a:rPr>
              <a:t>Joint </a:t>
            </a:r>
            <a:r>
              <a:rPr dirty="0" sz="1800" spc="-35">
                <a:latin typeface="Times New Roman"/>
                <a:cs typeface="Times New Roman"/>
              </a:rPr>
              <a:t>Values </a:t>
            </a:r>
            <a:r>
              <a:rPr dirty="0" sz="1800">
                <a:latin typeface="Times New Roman"/>
                <a:cs typeface="Times New Roman"/>
              </a:rPr>
              <a:t>of </a:t>
            </a:r>
            <a:r>
              <a:rPr dirty="0" sz="1800" spc="-5">
                <a:latin typeface="Times New Roman"/>
                <a:cs typeface="Times New Roman"/>
              </a:rPr>
              <a:t>P/E </a:t>
            </a:r>
            <a:r>
              <a:rPr dirty="0" sz="1800">
                <a:latin typeface="Times New Roman"/>
                <a:cs typeface="Times New Roman"/>
              </a:rPr>
              <a:t>and </a:t>
            </a:r>
            <a:r>
              <a:rPr dirty="0" sz="1800" spc="-5">
                <a:latin typeface="Times New Roman"/>
                <a:cs typeface="Times New Roman"/>
              </a:rPr>
              <a:t>P/B </a:t>
            </a:r>
            <a:r>
              <a:rPr dirty="0" sz="1800">
                <a:latin typeface="Times New Roman"/>
                <a:cs typeface="Times New Roman"/>
              </a:rPr>
              <a:t>Ratios;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1963-2001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Fill Out the Cells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pc="-5"/>
              <a:t>(this is not</a:t>
            </a:r>
            <a:r>
              <a:rPr dirty="0" spc="-45"/>
              <a:t> </a:t>
            </a:r>
            <a:r>
              <a:rPr dirty="0" spc="-5"/>
              <a:t>TIC-TAC-TOE)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21407" y="1188846"/>
            <a:ext cx="441198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800000"/>
                </a:solidFill>
                <a:latin typeface="Times New Roman"/>
                <a:cs typeface="Times New Roman"/>
              </a:rPr>
              <a:t>P/B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1828800" algn="l"/>
                <a:tab pos="3810000" algn="l"/>
              </a:tabLst>
            </a:pPr>
            <a:r>
              <a:rPr dirty="0" sz="2400" b="1">
                <a:solidFill>
                  <a:srgbClr val="800000"/>
                </a:solidFill>
                <a:latin typeface="Times New Roman"/>
                <a:cs typeface="Times New Roman"/>
              </a:rPr>
              <a:t>High</a:t>
            </a:r>
            <a:r>
              <a:rPr dirty="0" sz="2400" b="1">
                <a:solidFill>
                  <a:srgbClr val="800000"/>
                </a:solidFill>
                <a:latin typeface="Times New Roman"/>
                <a:cs typeface="Times New Roman"/>
              </a:rPr>
              <a:t>	</a:t>
            </a:r>
            <a:r>
              <a:rPr dirty="0" sz="2400" b="1">
                <a:solidFill>
                  <a:srgbClr val="800000"/>
                </a:solidFill>
                <a:latin typeface="Times New Roman"/>
                <a:cs typeface="Times New Roman"/>
              </a:rPr>
              <a:t>N</a:t>
            </a:r>
            <a:r>
              <a:rPr dirty="0" sz="2400" spc="-10" b="1">
                <a:solidFill>
                  <a:srgbClr val="800000"/>
                </a:solidFill>
                <a:latin typeface="Times New Roman"/>
                <a:cs typeface="Times New Roman"/>
              </a:rPr>
              <a:t>o</a:t>
            </a:r>
            <a:r>
              <a:rPr dirty="0" sz="2400" b="1">
                <a:solidFill>
                  <a:srgbClr val="800000"/>
                </a:solidFill>
                <a:latin typeface="Times New Roman"/>
                <a:cs typeface="Times New Roman"/>
              </a:rPr>
              <a:t>rmal</a:t>
            </a:r>
            <a:r>
              <a:rPr dirty="0" sz="2400" b="1">
                <a:solidFill>
                  <a:srgbClr val="800000"/>
                </a:solidFill>
                <a:latin typeface="Times New Roman"/>
                <a:cs typeface="Times New Roman"/>
              </a:rPr>
              <a:t>	</a:t>
            </a:r>
            <a:r>
              <a:rPr dirty="0" sz="2400" b="1">
                <a:solidFill>
                  <a:srgbClr val="800000"/>
                </a:solidFill>
                <a:latin typeface="Times New Roman"/>
                <a:cs typeface="Times New Roman"/>
              </a:rPr>
              <a:t>L</a:t>
            </a:r>
            <a:r>
              <a:rPr dirty="0" sz="2400" spc="-10" b="1">
                <a:solidFill>
                  <a:srgbClr val="800000"/>
                </a:solidFill>
                <a:latin typeface="Times New Roman"/>
                <a:cs typeface="Times New Roman"/>
              </a:rPr>
              <a:t>o</a:t>
            </a:r>
            <a:r>
              <a:rPr dirty="0" sz="2400" b="1">
                <a:solidFill>
                  <a:srgbClr val="800000"/>
                </a:solidFill>
                <a:latin typeface="Times New Roman"/>
                <a:cs typeface="Times New Roman"/>
              </a:rPr>
              <a:t>w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1745" y="4762549"/>
            <a:ext cx="363220" cy="6013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720"/>
              </a:lnSpc>
            </a:pPr>
            <a:r>
              <a:rPr dirty="0" sz="2400" b="1">
                <a:solidFill>
                  <a:srgbClr val="800000"/>
                </a:solidFill>
                <a:latin typeface="Times New Roman"/>
                <a:cs typeface="Times New Roman"/>
              </a:rPr>
              <a:t>Low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5985" y="3424932"/>
            <a:ext cx="728980" cy="10242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368935">
              <a:lnSpc>
                <a:spcPts val="2720"/>
              </a:lnSpc>
            </a:pPr>
            <a:r>
              <a:rPr dirty="0" sz="2400" b="1">
                <a:solidFill>
                  <a:srgbClr val="800000"/>
                </a:solidFill>
                <a:latin typeface="Times New Roman"/>
                <a:cs typeface="Times New Roman"/>
              </a:rPr>
              <a:t>P/E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800000"/>
                </a:solidFill>
                <a:latin typeface="Times New Roman"/>
                <a:cs typeface="Times New Roman"/>
              </a:rPr>
              <a:t>Normal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1745" y="2324045"/>
            <a:ext cx="363220" cy="6705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720"/>
              </a:lnSpc>
            </a:pPr>
            <a:r>
              <a:rPr dirty="0" sz="2400" b="1">
                <a:solidFill>
                  <a:srgbClr val="800000"/>
                </a:solidFill>
                <a:latin typeface="Times New Roman"/>
                <a:cs typeface="Times New Roman"/>
              </a:rPr>
              <a:t>H</a:t>
            </a:r>
            <a:r>
              <a:rPr dirty="0" sz="2400" spc="5" b="1">
                <a:solidFill>
                  <a:srgbClr val="800000"/>
                </a:solidFill>
                <a:latin typeface="Times New Roman"/>
                <a:cs typeface="Times New Roman"/>
              </a:rPr>
              <a:t>i</a:t>
            </a:r>
            <a:r>
              <a:rPr dirty="0" sz="2400" b="1">
                <a:solidFill>
                  <a:srgbClr val="800000"/>
                </a:solidFill>
                <a:latin typeface="Times New Roman"/>
                <a:cs typeface="Times New Roman"/>
              </a:rPr>
              <a:t>gh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59779" y="4475988"/>
            <a:ext cx="2071877" cy="1309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59779" y="3332988"/>
            <a:ext cx="2071877" cy="13098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859779" y="2194560"/>
            <a:ext cx="2071877" cy="13098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518147" y="2410967"/>
            <a:ext cx="936498" cy="1009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954779" y="4475988"/>
            <a:ext cx="2071877" cy="13098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954779" y="3332988"/>
            <a:ext cx="2071877" cy="13098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954779" y="2194560"/>
            <a:ext cx="2071877" cy="13098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617720" y="2410967"/>
            <a:ext cx="927353" cy="1009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043683" y="4475988"/>
            <a:ext cx="2071877" cy="13098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043683" y="3332988"/>
            <a:ext cx="2071877" cy="13098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043683" y="2194560"/>
            <a:ext cx="2071877" cy="13098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727960" y="2410967"/>
            <a:ext cx="927353" cy="10096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189223" y="5990945"/>
            <a:ext cx="33077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Times New Roman"/>
                <a:cs typeface="Times New Roman"/>
              </a:rPr>
              <a:t>Which </a:t>
            </a:r>
            <a:r>
              <a:rPr dirty="0" sz="1800">
                <a:latin typeface="Times New Roman"/>
                <a:cs typeface="Times New Roman"/>
              </a:rPr>
              <a:t>cell do growth firms fall in</a:t>
            </a:r>
            <a:r>
              <a:rPr dirty="0" sz="1800" spc="-9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?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544056" y="3540252"/>
            <a:ext cx="909066" cy="10096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629911" y="3540252"/>
            <a:ext cx="927353" cy="10096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726435" y="3540252"/>
            <a:ext cx="954786" cy="10096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608064" y="4735067"/>
            <a:ext cx="781050" cy="10096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607052" y="4735067"/>
            <a:ext cx="973074" cy="10096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726435" y="4735067"/>
            <a:ext cx="954786" cy="10096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2205037" y="2355913"/>
          <a:ext cx="5734050" cy="34340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7539"/>
                <a:gridCol w="1907539"/>
                <a:gridCol w="1905000"/>
              </a:tblGrid>
              <a:tr h="1140714">
                <a:tc>
                  <a:txBody>
                    <a:bodyPr/>
                    <a:lstStyle/>
                    <a:p>
                      <a:pPr algn="ctr" marL="25400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dirty="0" sz="3600" b="1">
                          <a:latin typeface="Georgia"/>
                          <a:cs typeface="Georgia"/>
                        </a:rPr>
                        <a:t>A</a:t>
                      </a:r>
                      <a:endParaRPr sz="3600">
                        <a:latin typeface="Georgia"/>
                        <a:cs typeface="Georgia"/>
                      </a:endParaRPr>
                    </a:p>
                  </a:txBody>
                  <a:tcPr marL="0" marR="0" marB="0" marT="18034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5495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dirty="0" sz="3600" b="1">
                          <a:solidFill>
                            <a:srgbClr val="CCFFCC"/>
                          </a:solidFill>
                          <a:latin typeface="Georgia"/>
                          <a:cs typeface="Georgia"/>
                        </a:rPr>
                        <a:t>B</a:t>
                      </a:r>
                      <a:endParaRPr sz="3600">
                        <a:latin typeface="Georgia"/>
                        <a:cs typeface="Georgia"/>
                      </a:endParaRPr>
                    </a:p>
                  </a:txBody>
                  <a:tcPr marL="0" marR="0" marB="0" marT="18034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dirty="0" sz="3600" b="1">
                          <a:latin typeface="Georgia"/>
                          <a:cs typeface="Georgia"/>
                        </a:rPr>
                        <a:t>C</a:t>
                      </a:r>
                      <a:endParaRPr sz="3600">
                        <a:latin typeface="Georgia"/>
                        <a:cs typeface="Georgia"/>
                      </a:endParaRPr>
                    </a:p>
                  </a:txBody>
                  <a:tcPr marL="0" marR="0" marB="0" marT="1803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40714">
                <a:tc>
                  <a:txBody>
                    <a:bodyPr/>
                    <a:lstStyle/>
                    <a:p>
                      <a:pPr algn="ctr" marL="50165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dirty="0" sz="3600" b="1">
                          <a:solidFill>
                            <a:srgbClr val="CCFFCC"/>
                          </a:solidFill>
                          <a:latin typeface="Georgia"/>
                          <a:cs typeface="Georgia"/>
                        </a:rPr>
                        <a:t>D</a:t>
                      </a:r>
                      <a:endParaRPr sz="3600">
                        <a:latin typeface="Georgia"/>
                        <a:cs typeface="Georgia"/>
                      </a:endParaRPr>
                    </a:p>
                  </a:txBody>
                  <a:tcPr marL="0" marR="0" marB="0" marT="17018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7560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dirty="0" sz="3600" b="1">
                          <a:latin typeface="Georgia"/>
                          <a:cs typeface="Georgia"/>
                        </a:rPr>
                        <a:t>E</a:t>
                      </a:r>
                      <a:endParaRPr sz="3600">
                        <a:latin typeface="Georgia"/>
                        <a:cs typeface="Georgia"/>
                      </a:endParaRPr>
                    </a:p>
                  </a:txBody>
                  <a:tcPr marL="0" marR="0" marB="0" marT="17018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6510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dirty="0" sz="3600" b="1">
                          <a:solidFill>
                            <a:srgbClr val="CCFFCC"/>
                          </a:solidFill>
                          <a:latin typeface="Georgia"/>
                          <a:cs typeface="Georgia"/>
                        </a:rPr>
                        <a:t>F</a:t>
                      </a:r>
                      <a:endParaRPr sz="3600">
                        <a:latin typeface="Georgia"/>
                        <a:cs typeface="Georgia"/>
                      </a:endParaRPr>
                    </a:p>
                  </a:txBody>
                  <a:tcPr marL="0" marR="0" marB="0" marT="1701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 marL="50800">
                        <a:lnSpc>
                          <a:spcPct val="100000"/>
                        </a:lnSpc>
                        <a:spcBef>
                          <a:spcPts val="1760"/>
                        </a:spcBef>
                      </a:pPr>
                      <a:r>
                        <a:rPr dirty="0" sz="3600" b="1">
                          <a:latin typeface="Georgia"/>
                          <a:cs typeface="Georgia"/>
                        </a:rPr>
                        <a:t>G</a:t>
                      </a:r>
                      <a:endParaRPr sz="3600">
                        <a:latin typeface="Georgia"/>
                        <a:cs typeface="Georgia"/>
                      </a:endParaRPr>
                    </a:p>
                  </a:txBody>
                  <a:tcPr marL="0" marR="0" marB="0" marT="2235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0">
                        <a:lnSpc>
                          <a:spcPct val="100000"/>
                        </a:lnSpc>
                        <a:spcBef>
                          <a:spcPts val="1760"/>
                        </a:spcBef>
                      </a:pPr>
                      <a:r>
                        <a:rPr dirty="0" sz="3600" b="1">
                          <a:solidFill>
                            <a:srgbClr val="CCFFCC"/>
                          </a:solidFill>
                          <a:latin typeface="Georgia"/>
                          <a:cs typeface="Georgia"/>
                        </a:rPr>
                        <a:t>H</a:t>
                      </a:r>
                      <a:endParaRPr sz="3600">
                        <a:latin typeface="Georgia"/>
                        <a:cs typeface="Georgia"/>
                      </a:endParaRPr>
                    </a:p>
                  </a:txBody>
                  <a:tcPr marL="0" marR="0" marB="0" marT="22352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6510">
                        <a:lnSpc>
                          <a:spcPct val="100000"/>
                        </a:lnSpc>
                        <a:spcBef>
                          <a:spcPts val="1760"/>
                        </a:spcBef>
                      </a:pPr>
                      <a:r>
                        <a:rPr dirty="0" sz="3600" b="1">
                          <a:latin typeface="Georgia"/>
                          <a:cs typeface="Georgia"/>
                        </a:rPr>
                        <a:t>I</a:t>
                      </a:r>
                      <a:endParaRPr sz="3600">
                        <a:latin typeface="Georgia"/>
                        <a:cs typeface="Georgia"/>
                      </a:endParaRPr>
                    </a:p>
                  </a:txBody>
                  <a:tcPr marL="0" marR="0" marB="0" marT="2235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21407" y="1310766"/>
            <a:ext cx="699770" cy="639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800000"/>
                </a:solidFill>
                <a:latin typeface="Times New Roman"/>
                <a:cs typeface="Times New Roman"/>
              </a:rPr>
              <a:t>High</a:t>
            </a:r>
            <a:endParaRPr sz="2400"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  <a:spcBef>
                <a:spcPts val="30"/>
              </a:spcBef>
            </a:pPr>
            <a:r>
              <a:rPr dirty="0" sz="1600" spc="-5" b="1">
                <a:solidFill>
                  <a:srgbClr val="800000"/>
                </a:solidFill>
                <a:latin typeface="Times New Roman"/>
                <a:cs typeface="Times New Roman"/>
              </a:rPr>
              <a:t>F</a:t>
            </a:r>
            <a:r>
              <a:rPr dirty="0" sz="1600" spc="-15" b="1">
                <a:solidFill>
                  <a:srgbClr val="800000"/>
                </a:solidFill>
                <a:latin typeface="Times New Roman"/>
                <a:cs typeface="Times New Roman"/>
              </a:rPr>
              <a:t>R</a:t>
            </a:r>
            <a:r>
              <a:rPr dirty="0" sz="1600" spc="-5" b="1">
                <a:solidFill>
                  <a:srgbClr val="800000"/>
                </a:solidFill>
                <a:latin typeface="Times New Roman"/>
                <a:cs typeface="Times New Roman"/>
              </a:rPr>
              <a:t>E&gt;0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80891" y="130302"/>
            <a:ext cx="1972310" cy="1819910"/>
          </a:xfrm>
          <a:prstGeom prst="rect">
            <a:avLst/>
          </a:prstGeom>
        </p:spPr>
        <p:txBody>
          <a:bodyPr wrap="square" lIns="0" tIns="22097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dirty="0" sz="2800" spc="-5" b="1">
                <a:solidFill>
                  <a:srgbClr val="990000"/>
                </a:solidFill>
                <a:latin typeface="Times New Roman"/>
                <a:cs typeface="Times New Roman"/>
              </a:rPr>
              <a:t>The</a:t>
            </a:r>
            <a:r>
              <a:rPr dirty="0" sz="2800" spc="-80" b="1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990000"/>
                </a:solidFill>
                <a:latin typeface="Times New Roman"/>
                <a:cs typeface="Times New Roman"/>
              </a:rPr>
              <a:t>Solution</a:t>
            </a:r>
            <a:endParaRPr sz="2800">
              <a:latin typeface="Times New Roman"/>
              <a:cs typeface="Times New Roman"/>
            </a:endParaRPr>
          </a:p>
          <a:p>
            <a:pPr marL="882015" marR="83185" indent="126364">
              <a:lnSpc>
                <a:spcPct val="100000"/>
              </a:lnSpc>
              <a:spcBef>
                <a:spcPts val="1415"/>
              </a:spcBef>
            </a:pPr>
            <a:r>
              <a:rPr dirty="0" sz="2400" b="1">
                <a:solidFill>
                  <a:srgbClr val="800000"/>
                </a:solidFill>
                <a:latin typeface="Times New Roman"/>
                <a:cs typeface="Times New Roman"/>
              </a:rPr>
              <a:t>P/B  Normal</a:t>
            </a:r>
            <a:endParaRPr sz="2400">
              <a:latin typeface="Times New Roman"/>
              <a:cs typeface="Times New Roman"/>
            </a:endParaRPr>
          </a:p>
          <a:p>
            <a:pPr marL="984250">
              <a:lnSpc>
                <a:spcPct val="100000"/>
              </a:lnSpc>
              <a:spcBef>
                <a:spcPts val="30"/>
              </a:spcBef>
            </a:pPr>
            <a:r>
              <a:rPr dirty="0" sz="1600" spc="-5" b="1">
                <a:solidFill>
                  <a:srgbClr val="800000"/>
                </a:solidFill>
                <a:latin typeface="Times New Roman"/>
                <a:cs typeface="Times New Roman"/>
              </a:rPr>
              <a:t>FRE=0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32041" y="1310766"/>
            <a:ext cx="648335" cy="639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800000"/>
                </a:solidFill>
                <a:latin typeface="Times New Roman"/>
                <a:cs typeface="Times New Roman"/>
              </a:rPr>
              <a:t>Low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600" spc="-5" b="1">
                <a:solidFill>
                  <a:srgbClr val="800000"/>
                </a:solidFill>
                <a:latin typeface="Times New Roman"/>
                <a:cs typeface="Times New Roman"/>
              </a:rPr>
              <a:t>F</a:t>
            </a:r>
            <a:r>
              <a:rPr dirty="0" sz="1600" spc="-15" b="1">
                <a:solidFill>
                  <a:srgbClr val="800000"/>
                </a:solidFill>
                <a:latin typeface="Times New Roman"/>
                <a:cs typeface="Times New Roman"/>
              </a:rPr>
              <a:t>R</a:t>
            </a:r>
            <a:r>
              <a:rPr dirty="0" sz="1600" spc="-5" b="1">
                <a:solidFill>
                  <a:srgbClr val="800000"/>
                </a:solidFill>
                <a:latin typeface="Times New Roman"/>
                <a:cs typeface="Times New Roman"/>
              </a:rPr>
              <a:t>E&lt;0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5985" y="4761381"/>
            <a:ext cx="706755" cy="9747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384175">
              <a:lnSpc>
                <a:spcPts val="2720"/>
              </a:lnSpc>
            </a:pPr>
            <a:r>
              <a:rPr dirty="0" sz="2400" b="1">
                <a:solidFill>
                  <a:srgbClr val="800000"/>
                </a:solidFill>
                <a:latin typeface="Times New Roman"/>
                <a:cs typeface="Times New Roman"/>
              </a:rPr>
              <a:t>Low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600" b="1">
                <a:solidFill>
                  <a:srgbClr val="800000"/>
                </a:solidFill>
                <a:latin typeface="Times New Roman"/>
                <a:cs typeface="Times New Roman"/>
              </a:rPr>
              <a:t>FRE&lt;CRE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9674" y="3424932"/>
            <a:ext cx="1073150" cy="10242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368935">
              <a:lnSpc>
                <a:spcPts val="2720"/>
              </a:lnSpc>
            </a:pPr>
            <a:r>
              <a:rPr dirty="0" sz="2400" b="1">
                <a:solidFill>
                  <a:srgbClr val="800000"/>
                </a:solidFill>
                <a:latin typeface="Times New Roman"/>
                <a:cs typeface="Times New Roman"/>
              </a:rPr>
              <a:t>P/E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800000"/>
                </a:solidFill>
                <a:latin typeface="Times New Roman"/>
                <a:cs typeface="Times New Roman"/>
              </a:rPr>
              <a:t>Normal</a:t>
            </a:r>
            <a:endParaRPr sz="2400">
              <a:latin typeface="Times New Roman"/>
              <a:cs typeface="Times New Roman"/>
            </a:endParaRPr>
          </a:p>
          <a:p>
            <a:pPr marL="28575">
              <a:lnSpc>
                <a:spcPct val="100000"/>
              </a:lnSpc>
              <a:spcBef>
                <a:spcPts val="800"/>
              </a:spcBef>
            </a:pPr>
            <a:r>
              <a:rPr dirty="0" sz="1600" spc="-5" b="1">
                <a:solidFill>
                  <a:srgbClr val="800000"/>
                </a:solidFill>
                <a:latin typeface="Times New Roman"/>
                <a:cs typeface="Times New Roman"/>
              </a:rPr>
              <a:t>FRE=CRE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5985" y="1952390"/>
            <a:ext cx="706755" cy="10420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720"/>
              </a:lnSpc>
            </a:pPr>
            <a:r>
              <a:rPr dirty="0" sz="2400" b="1">
                <a:solidFill>
                  <a:srgbClr val="800000"/>
                </a:solidFill>
                <a:latin typeface="Times New Roman"/>
                <a:cs typeface="Times New Roman"/>
              </a:rPr>
              <a:t>High</a:t>
            </a:r>
            <a:endParaRPr sz="2400">
              <a:latin typeface="Times New Roman"/>
              <a:cs typeface="Times New Roman"/>
            </a:endParaRPr>
          </a:p>
          <a:p>
            <a:pPr marL="80010">
              <a:lnSpc>
                <a:spcPct val="100000"/>
              </a:lnSpc>
              <a:spcBef>
                <a:spcPts val="800"/>
              </a:spcBef>
            </a:pPr>
            <a:r>
              <a:rPr dirty="0" sz="1600" b="1">
                <a:solidFill>
                  <a:srgbClr val="800000"/>
                </a:solidFill>
                <a:latin typeface="Times New Roman"/>
                <a:cs typeface="Times New Roman"/>
              </a:rPr>
              <a:t>FRE&gt;CRE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09800" y="2360676"/>
            <a:ext cx="1905000" cy="1143000"/>
          </a:xfrm>
          <a:custGeom>
            <a:avLst/>
            <a:gdLst/>
            <a:ahLst/>
            <a:cxnLst/>
            <a:rect l="l" t="t" r="r" b="b"/>
            <a:pathLst>
              <a:path w="1905000" h="1143000">
                <a:moveTo>
                  <a:pt x="0" y="1143000"/>
                </a:moveTo>
                <a:lnTo>
                  <a:pt x="1905000" y="1143000"/>
                </a:lnTo>
                <a:lnTo>
                  <a:pt x="1905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24371" y="2360676"/>
            <a:ext cx="1905000" cy="1143000"/>
          </a:xfrm>
          <a:custGeom>
            <a:avLst/>
            <a:gdLst/>
            <a:ahLst/>
            <a:cxnLst/>
            <a:rect l="l" t="t" r="r" b="b"/>
            <a:pathLst>
              <a:path w="1905000" h="1143000">
                <a:moveTo>
                  <a:pt x="0" y="1143000"/>
                </a:moveTo>
                <a:lnTo>
                  <a:pt x="1905000" y="1143000"/>
                </a:lnTo>
                <a:lnTo>
                  <a:pt x="1905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19371" y="2360676"/>
            <a:ext cx="1905000" cy="1143000"/>
          </a:xfrm>
          <a:custGeom>
            <a:avLst/>
            <a:gdLst/>
            <a:ahLst/>
            <a:cxnLst/>
            <a:rect l="l" t="t" r="r" b="b"/>
            <a:pathLst>
              <a:path w="1905000" h="1143000">
                <a:moveTo>
                  <a:pt x="0" y="1143000"/>
                </a:moveTo>
                <a:lnTo>
                  <a:pt x="1905000" y="1143000"/>
                </a:lnTo>
                <a:lnTo>
                  <a:pt x="1905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209800" y="3499103"/>
            <a:ext cx="1905000" cy="1143000"/>
          </a:xfrm>
          <a:custGeom>
            <a:avLst/>
            <a:gdLst/>
            <a:ahLst/>
            <a:cxnLst/>
            <a:rect l="l" t="t" r="r" b="b"/>
            <a:pathLst>
              <a:path w="1905000" h="1143000">
                <a:moveTo>
                  <a:pt x="0" y="1143000"/>
                </a:moveTo>
                <a:lnTo>
                  <a:pt x="1905000" y="1143000"/>
                </a:lnTo>
                <a:lnTo>
                  <a:pt x="1905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024371" y="3499103"/>
            <a:ext cx="1905000" cy="1143000"/>
          </a:xfrm>
          <a:custGeom>
            <a:avLst/>
            <a:gdLst/>
            <a:ahLst/>
            <a:cxnLst/>
            <a:rect l="l" t="t" r="r" b="b"/>
            <a:pathLst>
              <a:path w="1905000" h="1143000">
                <a:moveTo>
                  <a:pt x="0" y="1143000"/>
                </a:moveTo>
                <a:lnTo>
                  <a:pt x="1905000" y="1143000"/>
                </a:lnTo>
                <a:lnTo>
                  <a:pt x="1905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19371" y="3499103"/>
            <a:ext cx="1905000" cy="1143000"/>
          </a:xfrm>
          <a:custGeom>
            <a:avLst/>
            <a:gdLst/>
            <a:ahLst/>
            <a:cxnLst/>
            <a:rect l="l" t="t" r="r" b="b"/>
            <a:pathLst>
              <a:path w="1905000" h="1143000">
                <a:moveTo>
                  <a:pt x="0" y="1143000"/>
                </a:moveTo>
                <a:lnTo>
                  <a:pt x="1905000" y="1143000"/>
                </a:lnTo>
                <a:lnTo>
                  <a:pt x="1905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209800" y="4642103"/>
            <a:ext cx="1905000" cy="1143000"/>
          </a:xfrm>
          <a:custGeom>
            <a:avLst/>
            <a:gdLst/>
            <a:ahLst/>
            <a:cxnLst/>
            <a:rect l="l" t="t" r="r" b="b"/>
            <a:pathLst>
              <a:path w="1905000" h="1143000">
                <a:moveTo>
                  <a:pt x="0" y="1143000"/>
                </a:moveTo>
                <a:lnTo>
                  <a:pt x="1905000" y="1143000"/>
                </a:lnTo>
                <a:lnTo>
                  <a:pt x="1905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024371" y="4642103"/>
            <a:ext cx="1905000" cy="1143000"/>
          </a:xfrm>
          <a:custGeom>
            <a:avLst/>
            <a:gdLst/>
            <a:ahLst/>
            <a:cxnLst/>
            <a:rect l="l" t="t" r="r" b="b"/>
            <a:pathLst>
              <a:path w="1905000" h="1143000">
                <a:moveTo>
                  <a:pt x="0" y="1143000"/>
                </a:moveTo>
                <a:lnTo>
                  <a:pt x="1905000" y="1143000"/>
                </a:lnTo>
                <a:lnTo>
                  <a:pt x="1905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19371" y="4642103"/>
            <a:ext cx="1905000" cy="1143000"/>
          </a:xfrm>
          <a:custGeom>
            <a:avLst/>
            <a:gdLst/>
            <a:ahLst/>
            <a:cxnLst/>
            <a:rect l="l" t="t" r="r" b="b"/>
            <a:pathLst>
              <a:path w="1905000" h="1143000">
                <a:moveTo>
                  <a:pt x="0" y="1143000"/>
                </a:moveTo>
                <a:lnTo>
                  <a:pt x="1905000" y="1143000"/>
                </a:lnTo>
                <a:lnTo>
                  <a:pt x="1905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615183" y="2490216"/>
            <a:ext cx="1130045" cy="1229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5423" y="2490216"/>
            <a:ext cx="1099565" cy="12291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425184" y="2490216"/>
            <a:ext cx="1130045" cy="12291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615183" y="3671315"/>
            <a:ext cx="1130045" cy="12291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948177" y="3817442"/>
            <a:ext cx="417195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010" b="1">
                <a:solidFill>
                  <a:srgbClr val="800000"/>
                </a:solidFill>
                <a:latin typeface="Times New Roman"/>
                <a:cs typeface="Times New Roman"/>
              </a:rPr>
              <a:t>D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35423" y="3671315"/>
            <a:ext cx="1099565" cy="12291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455664" y="3671315"/>
            <a:ext cx="1067562" cy="12291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6789166" y="3817442"/>
            <a:ext cx="354965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755" b="1">
                <a:solidFill>
                  <a:srgbClr val="800000"/>
                </a:solidFill>
                <a:latin typeface="Times New Roman"/>
                <a:cs typeface="Times New Roman"/>
              </a:rPr>
              <a:t>F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599944" y="4814315"/>
            <a:ext cx="1160526" cy="12291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504944" y="4814315"/>
            <a:ext cx="1160526" cy="12291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518147" y="4814315"/>
            <a:ext cx="944118" cy="122910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859779" y="4475988"/>
            <a:ext cx="2071877" cy="130987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781800" y="4666500"/>
            <a:ext cx="396989" cy="5112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6914133" y="4720844"/>
            <a:ext cx="11683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85" b="1">
                <a:latin typeface="Georgia"/>
                <a:cs typeface="Georgia"/>
              </a:rPr>
              <a:t>I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434328" y="5036832"/>
            <a:ext cx="1091946" cy="51128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6541007" y="4760467"/>
            <a:ext cx="864235" cy="696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15" b="1">
                <a:latin typeface="Georgia"/>
                <a:cs typeface="Georgia"/>
              </a:rPr>
              <a:t>F</a:t>
            </a:r>
            <a:r>
              <a:rPr dirty="0" sz="1800" spc="-420" b="1">
                <a:latin typeface="Georgia"/>
                <a:cs typeface="Georgia"/>
              </a:rPr>
              <a:t>R</a:t>
            </a:r>
            <a:r>
              <a:rPr dirty="0" baseline="-20202" sz="6600" spc="-1995" b="1">
                <a:solidFill>
                  <a:srgbClr val="800000"/>
                </a:solidFill>
                <a:latin typeface="Times New Roman"/>
                <a:cs typeface="Times New Roman"/>
              </a:rPr>
              <a:t>I</a:t>
            </a:r>
            <a:r>
              <a:rPr dirty="0" sz="1800" spc="-90" b="1">
                <a:latin typeface="Georgia"/>
                <a:cs typeface="Georgia"/>
              </a:rPr>
              <a:t>E&lt;0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254496" y="5407152"/>
            <a:ext cx="1453133" cy="51128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859779" y="3332988"/>
            <a:ext cx="2071877" cy="130987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749795" y="3468636"/>
            <a:ext cx="460997" cy="51128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6882130" y="3522091"/>
            <a:ext cx="1809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5" b="1">
                <a:solidFill>
                  <a:srgbClr val="CCFFCC"/>
                </a:solidFill>
                <a:latin typeface="Georgia"/>
                <a:cs typeface="Georgia"/>
              </a:rPr>
              <a:t>F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428232" y="3838968"/>
            <a:ext cx="1105662" cy="51128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6560311" y="3892422"/>
            <a:ext cx="8274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40" b="1">
                <a:solidFill>
                  <a:srgbClr val="CCFFCC"/>
                </a:solidFill>
                <a:latin typeface="Georgia"/>
                <a:cs typeface="Georgia"/>
              </a:rPr>
              <a:t>C</a:t>
            </a:r>
            <a:r>
              <a:rPr dirty="0" sz="1800" spc="-35" b="1">
                <a:solidFill>
                  <a:srgbClr val="CCFFCC"/>
                </a:solidFill>
                <a:latin typeface="Georgia"/>
                <a:cs typeface="Georgia"/>
              </a:rPr>
              <a:t>R</a:t>
            </a:r>
            <a:r>
              <a:rPr dirty="0" sz="1800" spc="-90" b="1">
                <a:solidFill>
                  <a:srgbClr val="CCFFCC"/>
                </a:solidFill>
                <a:latin typeface="Georgia"/>
                <a:cs typeface="Georgia"/>
              </a:rPr>
              <a:t>E&lt;0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254496" y="4209300"/>
            <a:ext cx="1453133" cy="51128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6386576" y="4262450"/>
            <a:ext cx="117348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5" b="1">
                <a:solidFill>
                  <a:srgbClr val="CCFFCC"/>
                </a:solidFill>
                <a:latin typeface="Georgia"/>
                <a:cs typeface="Georgia"/>
              </a:rPr>
              <a:t>CRE=FRE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859779" y="2194560"/>
            <a:ext cx="2071877" cy="13098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743700" y="2342400"/>
            <a:ext cx="474713" cy="51128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6876033" y="2395804"/>
            <a:ext cx="19494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45" b="1">
                <a:latin typeface="Georgia"/>
                <a:cs typeface="Georgia"/>
              </a:rPr>
              <a:t>C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434328" y="2712732"/>
            <a:ext cx="1091946" cy="51128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6541007" y="2435809"/>
            <a:ext cx="864235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800" spc="15" b="1">
                <a:latin typeface="Georgia"/>
                <a:cs typeface="Georgia"/>
              </a:rPr>
              <a:t>F</a:t>
            </a:r>
            <a:r>
              <a:rPr dirty="0" sz="1800" spc="-1155" b="1">
                <a:latin typeface="Georgia"/>
                <a:cs typeface="Georgia"/>
              </a:rPr>
              <a:t>R</a:t>
            </a:r>
            <a:r>
              <a:rPr dirty="0" baseline="-20202" sz="6600" spc="-3097" b="1">
                <a:solidFill>
                  <a:srgbClr val="800000"/>
                </a:solidFill>
                <a:latin typeface="Times New Roman"/>
                <a:cs typeface="Times New Roman"/>
              </a:rPr>
              <a:t>C</a:t>
            </a:r>
            <a:r>
              <a:rPr dirty="0" sz="1800" spc="-90" b="1">
                <a:latin typeface="Georgia"/>
                <a:cs typeface="Georgia"/>
              </a:rPr>
              <a:t>E&lt;0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254496" y="3083064"/>
            <a:ext cx="1453133" cy="51128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6386576" y="3137153"/>
            <a:ext cx="11734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latin typeface="Georgia"/>
                <a:cs typeface="Georgia"/>
              </a:rPr>
              <a:t>CRE&lt;FRE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954779" y="4475988"/>
            <a:ext cx="2071877" cy="130987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829555" y="4666500"/>
            <a:ext cx="493001" cy="51128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4961635" y="4720844"/>
            <a:ext cx="2133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70" b="1">
                <a:solidFill>
                  <a:srgbClr val="CCFFCC"/>
                </a:solidFill>
                <a:latin typeface="Georgia"/>
                <a:cs typeface="Georgia"/>
              </a:rPr>
              <a:t>H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523232" y="5036832"/>
            <a:ext cx="1105662" cy="51128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4629658" y="4760467"/>
            <a:ext cx="876935" cy="696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40" b="1">
                <a:solidFill>
                  <a:srgbClr val="CCFFCC"/>
                </a:solidFill>
                <a:latin typeface="Georgia"/>
                <a:cs typeface="Georgia"/>
              </a:rPr>
              <a:t>C</a:t>
            </a:r>
            <a:r>
              <a:rPr dirty="0" sz="1800" spc="-1330" b="1">
                <a:solidFill>
                  <a:srgbClr val="CCFFCC"/>
                </a:solidFill>
                <a:latin typeface="Georgia"/>
                <a:cs typeface="Georgia"/>
              </a:rPr>
              <a:t>R</a:t>
            </a:r>
            <a:r>
              <a:rPr dirty="0" baseline="-20202" sz="6600" spc="-3202" b="1">
                <a:solidFill>
                  <a:srgbClr val="800000"/>
                </a:solidFill>
                <a:latin typeface="Times New Roman"/>
                <a:cs typeface="Times New Roman"/>
              </a:rPr>
              <a:t>H</a:t>
            </a:r>
            <a:r>
              <a:rPr dirty="0" sz="1800" spc="-90" b="1">
                <a:solidFill>
                  <a:srgbClr val="CCFFCC"/>
                </a:solidFill>
                <a:latin typeface="Georgia"/>
                <a:cs typeface="Georgia"/>
              </a:rPr>
              <a:t>E&gt;0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529328" y="5407152"/>
            <a:ext cx="1091946" cy="51128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954779" y="3332988"/>
            <a:ext cx="2071877" cy="130987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840223" y="3499116"/>
            <a:ext cx="470141" cy="51128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347971" y="3896880"/>
            <a:ext cx="1451610" cy="42899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4431538" y="3552570"/>
            <a:ext cx="1270635" cy="716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ts val="1160"/>
              </a:lnSpc>
              <a:spcBef>
                <a:spcPts val="100"/>
              </a:spcBef>
            </a:pPr>
            <a:r>
              <a:rPr dirty="0" sz="1800" spc="-5" b="1">
                <a:latin typeface="Georgia"/>
                <a:cs typeface="Georgia"/>
              </a:rPr>
              <a:t>E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ts val="4280"/>
              </a:lnSpc>
            </a:pPr>
            <a:r>
              <a:rPr dirty="0" sz="1500" spc="25" b="1">
                <a:latin typeface="Georgia"/>
                <a:cs typeface="Georgia"/>
              </a:rPr>
              <a:t>C</a:t>
            </a:r>
            <a:r>
              <a:rPr dirty="0" sz="1500" spc="-40" b="1">
                <a:latin typeface="Georgia"/>
                <a:cs typeface="Georgia"/>
              </a:rPr>
              <a:t>R</a:t>
            </a:r>
            <a:r>
              <a:rPr dirty="0" sz="1500" spc="-114" b="1">
                <a:latin typeface="Georgia"/>
                <a:cs typeface="Georgia"/>
              </a:rPr>
              <a:t>E</a:t>
            </a:r>
            <a:r>
              <a:rPr dirty="0" baseline="-24621" sz="6600" spc="-4252" b="1">
                <a:solidFill>
                  <a:srgbClr val="800000"/>
                </a:solidFill>
                <a:latin typeface="Times New Roman"/>
                <a:cs typeface="Times New Roman"/>
              </a:rPr>
              <a:t>E</a:t>
            </a:r>
            <a:r>
              <a:rPr dirty="0" sz="1500" spc="-60" b="1">
                <a:latin typeface="Georgia"/>
                <a:cs typeface="Georgia"/>
              </a:rPr>
              <a:t>=F</a:t>
            </a:r>
            <a:r>
              <a:rPr dirty="0" sz="1500" spc="-75" b="1">
                <a:latin typeface="Georgia"/>
                <a:cs typeface="Georgia"/>
              </a:rPr>
              <a:t>R</a:t>
            </a:r>
            <a:r>
              <a:rPr dirty="0" sz="1500" spc="-80" b="1">
                <a:latin typeface="Georgia"/>
                <a:cs typeface="Georgia"/>
              </a:rPr>
              <a:t>E=0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954779" y="2194560"/>
            <a:ext cx="2071877" cy="130987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840223" y="2342400"/>
            <a:ext cx="470141" cy="51128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4972303" y="2395804"/>
            <a:ext cx="1905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70" b="1">
                <a:solidFill>
                  <a:srgbClr val="CCFFCC"/>
                </a:solidFill>
                <a:latin typeface="Georgia"/>
                <a:cs typeface="Georgia"/>
              </a:rPr>
              <a:t>B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523232" y="2712732"/>
            <a:ext cx="1105662" cy="51128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4629658" y="2435809"/>
            <a:ext cx="876935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800" spc="40" b="1">
                <a:solidFill>
                  <a:srgbClr val="CCFFCC"/>
                </a:solidFill>
                <a:latin typeface="Georgia"/>
                <a:cs typeface="Georgia"/>
              </a:rPr>
              <a:t>C</a:t>
            </a:r>
            <a:r>
              <a:rPr dirty="0" sz="1800" spc="-1090" b="1">
                <a:solidFill>
                  <a:srgbClr val="CCFFCC"/>
                </a:solidFill>
                <a:latin typeface="Georgia"/>
                <a:cs typeface="Georgia"/>
              </a:rPr>
              <a:t>R</a:t>
            </a:r>
            <a:r>
              <a:rPr dirty="0" baseline="-20202" sz="6600" spc="-2827" b="1">
                <a:solidFill>
                  <a:srgbClr val="800000"/>
                </a:solidFill>
                <a:latin typeface="Times New Roman"/>
                <a:cs typeface="Times New Roman"/>
              </a:rPr>
              <a:t>B</a:t>
            </a:r>
            <a:r>
              <a:rPr dirty="0" sz="1800" spc="-90" b="1">
                <a:solidFill>
                  <a:srgbClr val="CCFFCC"/>
                </a:solidFill>
                <a:latin typeface="Georgia"/>
                <a:cs typeface="Georgia"/>
              </a:rPr>
              <a:t>E&lt;0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529328" y="3083064"/>
            <a:ext cx="1091946" cy="51128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 txBox="1"/>
          <p:nvPr/>
        </p:nvSpPr>
        <p:spPr>
          <a:xfrm>
            <a:off x="4661153" y="3137153"/>
            <a:ext cx="8121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65" b="1">
                <a:solidFill>
                  <a:srgbClr val="CCFFCC"/>
                </a:solidFill>
                <a:latin typeface="Georgia"/>
                <a:cs typeface="Georgia"/>
              </a:rPr>
              <a:t>FRE=0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043683" y="4475988"/>
            <a:ext cx="2071877" cy="130987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2929127" y="4666500"/>
            <a:ext cx="483857" cy="51128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 txBox="1"/>
          <p:nvPr/>
        </p:nvSpPr>
        <p:spPr>
          <a:xfrm>
            <a:off x="3060954" y="4720844"/>
            <a:ext cx="2038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latin typeface="Georgia"/>
                <a:cs typeface="Georgia"/>
              </a:rPr>
              <a:t>G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624327" y="5036832"/>
            <a:ext cx="1091946" cy="51128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2730754" y="4760467"/>
            <a:ext cx="862965" cy="696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10" b="1">
                <a:latin typeface="Georgia"/>
                <a:cs typeface="Georgia"/>
              </a:rPr>
              <a:t>F</a:t>
            </a:r>
            <a:r>
              <a:rPr dirty="0" sz="1800" spc="-1275" b="1">
                <a:latin typeface="Georgia"/>
                <a:cs typeface="Georgia"/>
              </a:rPr>
              <a:t>R</a:t>
            </a:r>
            <a:r>
              <a:rPr dirty="0" baseline="-20202" sz="6600" spc="-3292" b="1">
                <a:solidFill>
                  <a:srgbClr val="800000"/>
                </a:solidFill>
                <a:latin typeface="Times New Roman"/>
                <a:cs typeface="Times New Roman"/>
              </a:rPr>
              <a:t>G</a:t>
            </a:r>
            <a:r>
              <a:rPr dirty="0" sz="1800" spc="-95" b="1">
                <a:latin typeface="Georgia"/>
                <a:cs typeface="Georgia"/>
              </a:rPr>
              <a:t>E&gt;0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444495" y="5407152"/>
            <a:ext cx="1453133" cy="51128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 txBox="1"/>
          <p:nvPr/>
        </p:nvSpPr>
        <p:spPr>
          <a:xfrm>
            <a:off x="2575941" y="5461812"/>
            <a:ext cx="11760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latin typeface="Georgia"/>
                <a:cs typeface="Georgia"/>
              </a:rPr>
              <a:t>CRE&gt;FRE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2043683" y="3332988"/>
            <a:ext cx="2071877" cy="130987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929127" y="3468636"/>
            <a:ext cx="483857" cy="51128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 txBox="1"/>
          <p:nvPr/>
        </p:nvSpPr>
        <p:spPr>
          <a:xfrm>
            <a:off x="3060954" y="3522091"/>
            <a:ext cx="2038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0" b="1">
                <a:solidFill>
                  <a:srgbClr val="CCFFCC"/>
                </a:solidFill>
                <a:latin typeface="Georgia"/>
                <a:cs typeface="Georgia"/>
              </a:rPr>
              <a:t>D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2618232" y="3838968"/>
            <a:ext cx="1105662" cy="51128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 txBox="1"/>
          <p:nvPr/>
        </p:nvSpPr>
        <p:spPr>
          <a:xfrm>
            <a:off x="2750057" y="3892422"/>
            <a:ext cx="8261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40" b="1">
                <a:solidFill>
                  <a:srgbClr val="CCFFCC"/>
                </a:solidFill>
                <a:latin typeface="Georgia"/>
                <a:cs typeface="Georgia"/>
              </a:rPr>
              <a:t>C</a:t>
            </a:r>
            <a:r>
              <a:rPr dirty="0" sz="1800" spc="-35" b="1">
                <a:solidFill>
                  <a:srgbClr val="CCFFCC"/>
                </a:solidFill>
                <a:latin typeface="Georgia"/>
                <a:cs typeface="Georgia"/>
              </a:rPr>
              <a:t>R</a:t>
            </a:r>
            <a:r>
              <a:rPr dirty="0" sz="1800" spc="-90" b="1">
                <a:solidFill>
                  <a:srgbClr val="CCFFCC"/>
                </a:solidFill>
                <a:latin typeface="Georgia"/>
                <a:cs typeface="Georgia"/>
              </a:rPr>
              <a:t>E&gt;0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444495" y="4209300"/>
            <a:ext cx="1453133" cy="51128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 txBox="1"/>
          <p:nvPr/>
        </p:nvSpPr>
        <p:spPr>
          <a:xfrm>
            <a:off x="2575941" y="4262450"/>
            <a:ext cx="117602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CCFFCC"/>
                </a:solidFill>
                <a:latin typeface="Georgia"/>
                <a:cs typeface="Georgia"/>
              </a:rPr>
              <a:t>CRE=FRE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043683" y="2194560"/>
            <a:ext cx="2071877" cy="130987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2935223" y="2342400"/>
            <a:ext cx="470141" cy="51128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 txBox="1"/>
          <p:nvPr/>
        </p:nvSpPr>
        <p:spPr>
          <a:xfrm>
            <a:off x="3067050" y="2395804"/>
            <a:ext cx="1905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70" b="1">
                <a:latin typeface="Georgia"/>
                <a:cs typeface="Georgia"/>
              </a:rPr>
              <a:t>A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2624327" y="2712732"/>
            <a:ext cx="1091946" cy="51128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 txBox="1"/>
          <p:nvPr/>
        </p:nvSpPr>
        <p:spPr>
          <a:xfrm>
            <a:off x="2730754" y="2435809"/>
            <a:ext cx="862965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800" spc="10" b="1">
                <a:latin typeface="Georgia"/>
                <a:cs typeface="Georgia"/>
              </a:rPr>
              <a:t>F</a:t>
            </a:r>
            <a:r>
              <a:rPr dirty="0" sz="1800" spc="-1155" b="1">
                <a:latin typeface="Georgia"/>
                <a:cs typeface="Georgia"/>
              </a:rPr>
              <a:t>R</a:t>
            </a:r>
            <a:r>
              <a:rPr dirty="0" baseline="-20202" sz="6600" spc="-3104" b="1">
                <a:solidFill>
                  <a:srgbClr val="800000"/>
                </a:solidFill>
                <a:latin typeface="Times New Roman"/>
                <a:cs typeface="Times New Roman"/>
              </a:rPr>
              <a:t>A</a:t>
            </a:r>
            <a:r>
              <a:rPr dirty="0" sz="1800" spc="-95" b="1">
                <a:latin typeface="Georgia"/>
                <a:cs typeface="Georgia"/>
              </a:rPr>
              <a:t>E&gt;0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2444495" y="3083064"/>
            <a:ext cx="1453133" cy="51128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 txBox="1"/>
          <p:nvPr/>
        </p:nvSpPr>
        <p:spPr>
          <a:xfrm>
            <a:off x="2575941" y="3137153"/>
            <a:ext cx="11760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latin typeface="Georgia"/>
                <a:cs typeface="Georgia"/>
              </a:rPr>
              <a:t>CRE&lt;FRE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16788" y="6035446"/>
            <a:ext cx="423926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7060" algn="l"/>
              </a:tabLst>
            </a:pPr>
            <a:r>
              <a:rPr dirty="0" sz="2000">
                <a:latin typeface="Times New Roman"/>
                <a:cs typeface="Times New Roman"/>
              </a:rPr>
              <a:t>FRE	= Expected future residual</a:t>
            </a:r>
            <a:r>
              <a:rPr dirty="0" sz="2000" spc="-8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earnings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661153" y="5461812"/>
            <a:ext cx="3892550" cy="904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37995" algn="l"/>
              </a:tabLst>
            </a:pPr>
            <a:r>
              <a:rPr dirty="0" sz="1800" spc="-60" b="1">
                <a:solidFill>
                  <a:srgbClr val="CCFFCC"/>
                </a:solidFill>
                <a:latin typeface="Georgia"/>
                <a:cs typeface="Georgia"/>
              </a:rPr>
              <a:t>FRE=0	</a:t>
            </a:r>
            <a:r>
              <a:rPr dirty="0" sz="1800" spc="-30" b="1">
                <a:latin typeface="Georgia"/>
                <a:cs typeface="Georgia"/>
              </a:rPr>
              <a:t>CRE&gt;FRE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050">
              <a:latin typeface="Times New Roman"/>
              <a:cs typeface="Times New Roman"/>
            </a:endParaRPr>
          </a:p>
          <a:p>
            <a:pPr marL="576580">
              <a:lnSpc>
                <a:spcPct val="100000"/>
              </a:lnSpc>
            </a:pPr>
            <a:r>
              <a:rPr dirty="0" sz="2000">
                <a:latin typeface="Times New Roman"/>
                <a:cs typeface="Times New Roman"/>
              </a:rPr>
              <a:t>CRE = Current residual</a:t>
            </a:r>
            <a:r>
              <a:rPr dirty="0" sz="2000" spc="-3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earnings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380" y="339293"/>
            <a:ext cx="3862704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What </a:t>
            </a:r>
            <a:r>
              <a:rPr dirty="0" spc="-5"/>
              <a:t>is a Growth</a:t>
            </a:r>
            <a:r>
              <a:rPr dirty="0"/>
              <a:t> </a:t>
            </a:r>
            <a:r>
              <a:rPr dirty="0" spc="-5"/>
              <a:t>Stock?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5883" y="1424686"/>
            <a:ext cx="7323455" cy="3501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18440" marR="511809" indent="-205740">
              <a:lnSpc>
                <a:spcPct val="100000"/>
              </a:lnSpc>
              <a:spcBef>
                <a:spcPts val="105"/>
              </a:spcBef>
              <a:buClr>
                <a:srgbClr val="001F5F"/>
              </a:buClr>
              <a:buFont typeface="Times New Roman"/>
              <a:buChar char="•"/>
              <a:tabLst>
                <a:tab pos="218440" algn="l"/>
              </a:tabLst>
            </a:pPr>
            <a:r>
              <a:rPr dirty="0" sz="2000" b="1">
                <a:latin typeface="Times New Roman"/>
                <a:cs typeface="Times New Roman"/>
              </a:rPr>
              <a:t>P/E indicates growth in RE but this could be from a very</a:t>
            </a:r>
            <a:r>
              <a:rPr dirty="0" sz="2000" spc="-17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low  base: Firms in </a:t>
            </a:r>
            <a:r>
              <a:rPr dirty="0" sz="2000" spc="-5" b="1">
                <a:latin typeface="Times New Roman"/>
                <a:cs typeface="Times New Roman"/>
              </a:rPr>
              <a:t>cell </a:t>
            </a:r>
            <a:r>
              <a:rPr dirty="0" sz="2000" b="1">
                <a:latin typeface="Times New Roman"/>
                <a:cs typeface="Times New Roman"/>
              </a:rPr>
              <a:t>C </a:t>
            </a:r>
            <a:r>
              <a:rPr dirty="0" sz="2000" spc="-5" b="1">
                <a:latin typeface="Times New Roman"/>
                <a:cs typeface="Times New Roman"/>
              </a:rPr>
              <a:t>can </a:t>
            </a:r>
            <a:r>
              <a:rPr dirty="0" sz="2000" b="1">
                <a:latin typeface="Times New Roman"/>
                <a:cs typeface="Times New Roman"/>
              </a:rPr>
              <a:t>be high P/E</a:t>
            </a:r>
            <a:r>
              <a:rPr dirty="0" sz="2000" spc="-9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firms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Times New Roman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18440" marR="139065" indent="-205740"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Times New Roman"/>
              <a:buChar char="•"/>
              <a:tabLst>
                <a:tab pos="218440" algn="l"/>
              </a:tabLst>
            </a:pPr>
            <a:r>
              <a:rPr dirty="0" sz="2000" spc="-5" b="1">
                <a:latin typeface="Times New Roman"/>
                <a:cs typeface="Times New Roman"/>
              </a:rPr>
              <a:t>Trailing </a:t>
            </a:r>
            <a:r>
              <a:rPr dirty="0" sz="2000" b="1">
                <a:latin typeface="Times New Roman"/>
                <a:cs typeface="Times New Roman"/>
              </a:rPr>
              <a:t>P/E reflects growth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</a:t>
            </a:r>
            <a:r>
              <a:rPr dirty="0" sz="2000" b="1">
                <a:latin typeface="Times New Roman"/>
                <a:cs typeface="Times New Roman"/>
              </a:rPr>
              <a:t> transitory earnings. If</a:t>
            </a:r>
            <a:r>
              <a:rPr dirty="0" sz="2000" spc="-14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earnings  are temporarily low, P/E </a:t>
            </a:r>
            <a:r>
              <a:rPr dirty="0" sz="2000" spc="-5" b="1">
                <a:latin typeface="Times New Roman"/>
                <a:cs typeface="Times New Roman"/>
              </a:rPr>
              <a:t>will </a:t>
            </a:r>
            <a:r>
              <a:rPr dirty="0" sz="2000" b="1">
                <a:latin typeface="Times New Roman"/>
                <a:cs typeface="Times New Roman"/>
              </a:rPr>
              <a:t>be</a:t>
            </a:r>
            <a:r>
              <a:rPr dirty="0" sz="2000" spc="-80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high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Times New Roman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03200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The Molodovsky</a:t>
            </a:r>
            <a:r>
              <a:rPr dirty="0" sz="2000" spc="-4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Effect:</a:t>
            </a:r>
            <a:endParaRPr sz="2000">
              <a:latin typeface="Times New Roman"/>
              <a:cs typeface="Times New Roman"/>
            </a:endParaRPr>
          </a:p>
          <a:p>
            <a:pPr lvl="1" marL="1160145" marR="5080" indent="-212090">
              <a:lnSpc>
                <a:spcPct val="100000"/>
              </a:lnSpc>
              <a:spcBef>
                <a:spcPts val="484"/>
              </a:spcBef>
              <a:buClr>
                <a:srgbClr val="00AFEF"/>
              </a:buClr>
              <a:buFont typeface="Wingdings"/>
              <a:buChar char=""/>
              <a:tabLst>
                <a:tab pos="1160780" algn="l"/>
              </a:tabLst>
            </a:pPr>
            <a:r>
              <a:rPr dirty="0" sz="2000" spc="-5">
                <a:latin typeface="Times New Roman"/>
                <a:cs typeface="Times New Roman"/>
              </a:rPr>
              <a:t>Cells </a:t>
            </a:r>
            <a:r>
              <a:rPr dirty="0" sz="2000">
                <a:latin typeface="Times New Roman"/>
                <a:cs typeface="Times New Roman"/>
              </a:rPr>
              <a:t>B and H are pure Molodovsky effects (i.e. the effect</a:t>
            </a:r>
            <a:r>
              <a:rPr dirty="0" sz="2000" spc="-17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of  transitory earnings on the</a:t>
            </a:r>
            <a:r>
              <a:rPr dirty="0" sz="2000" spc="-114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P/E)</a:t>
            </a:r>
            <a:endParaRPr sz="2000">
              <a:latin typeface="Times New Roman"/>
              <a:cs typeface="Times New Roman"/>
            </a:endParaRPr>
          </a:p>
          <a:p>
            <a:pPr lvl="1" marL="1160145" marR="565785" indent="-212090">
              <a:lnSpc>
                <a:spcPct val="100000"/>
              </a:lnSpc>
              <a:spcBef>
                <a:spcPts val="480"/>
              </a:spcBef>
              <a:buClr>
                <a:srgbClr val="00AFEF"/>
              </a:buClr>
              <a:buFont typeface="Wingdings"/>
              <a:buChar char=""/>
              <a:tabLst>
                <a:tab pos="1160780" algn="l"/>
              </a:tabLst>
            </a:pPr>
            <a:r>
              <a:rPr dirty="0" sz="2000" spc="-5">
                <a:latin typeface="Times New Roman"/>
                <a:cs typeface="Times New Roman"/>
              </a:rPr>
              <a:t>Cells </a:t>
            </a:r>
            <a:r>
              <a:rPr dirty="0" sz="2000">
                <a:latin typeface="Times New Roman"/>
                <a:cs typeface="Times New Roman"/>
              </a:rPr>
              <a:t>A, C, G and I </a:t>
            </a:r>
            <a:r>
              <a:rPr dirty="0" sz="2000" spc="-5">
                <a:latin typeface="Times New Roman"/>
                <a:cs typeface="Times New Roman"/>
              </a:rPr>
              <a:t>are mixed </a:t>
            </a:r>
            <a:r>
              <a:rPr dirty="0" sz="2000">
                <a:latin typeface="Times New Roman"/>
                <a:cs typeface="Times New Roman"/>
              </a:rPr>
              <a:t>growth and Molodovsky  effects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3542" y="339293"/>
            <a:ext cx="275590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P/B is </a:t>
            </a:r>
            <a:r>
              <a:rPr dirty="0"/>
              <a:t>not</a:t>
            </a:r>
            <a:r>
              <a:rPr dirty="0" spc="-70"/>
              <a:t> </a:t>
            </a:r>
            <a:r>
              <a:rPr dirty="0" spc="-10"/>
              <a:t>Growth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5883" y="1424686"/>
            <a:ext cx="7198359" cy="36849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258064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Times New Roman"/>
                <a:cs typeface="Times New Roman"/>
              </a:rPr>
              <a:t>P/B is often said to indicate a growth</a:t>
            </a:r>
            <a:r>
              <a:rPr dirty="0" sz="2000" spc="-16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stock  But…..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Times New Roman"/>
              <a:buChar char="•"/>
              <a:tabLst>
                <a:tab pos="218440" algn="l"/>
              </a:tabLst>
            </a:pPr>
            <a:r>
              <a:rPr dirty="0" sz="2000" b="1">
                <a:latin typeface="Times New Roman"/>
                <a:cs typeface="Times New Roman"/>
              </a:rPr>
              <a:t>A </a:t>
            </a:r>
            <a:r>
              <a:rPr dirty="0" sz="2000" spc="-5" b="1">
                <a:latin typeface="Times New Roman"/>
                <a:cs typeface="Times New Roman"/>
              </a:rPr>
              <a:t>firm </a:t>
            </a:r>
            <a:r>
              <a:rPr dirty="0" sz="2000" b="1">
                <a:latin typeface="Times New Roman"/>
                <a:cs typeface="Times New Roman"/>
              </a:rPr>
              <a:t>can have a </a:t>
            </a:r>
            <a:r>
              <a:rPr dirty="0" sz="2000" spc="-5" b="1">
                <a:latin typeface="Times New Roman"/>
                <a:cs typeface="Times New Roman"/>
              </a:rPr>
              <a:t>high </a:t>
            </a:r>
            <a:r>
              <a:rPr dirty="0" sz="2000" b="1">
                <a:latin typeface="Times New Roman"/>
                <a:cs typeface="Times New Roman"/>
              </a:rPr>
              <a:t>P/B but </a:t>
            </a:r>
            <a:r>
              <a:rPr dirty="0" sz="2000" spc="-5" b="1">
                <a:latin typeface="Times New Roman"/>
                <a:cs typeface="Times New Roman"/>
              </a:rPr>
              <a:t>zero </a:t>
            </a:r>
            <a:r>
              <a:rPr dirty="0" sz="2000" b="1">
                <a:latin typeface="Times New Roman"/>
                <a:cs typeface="Times New Roman"/>
              </a:rPr>
              <a:t>growth (Cell</a:t>
            </a:r>
            <a:r>
              <a:rPr dirty="0" sz="2000" spc="-10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D)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Times New Roman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buClr>
                <a:srgbClr val="001F5F"/>
              </a:buClr>
              <a:buFont typeface="Times New Roman"/>
              <a:buChar char="•"/>
              <a:tabLst>
                <a:tab pos="218440" algn="l"/>
              </a:tabLst>
            </a:pPr>
            <a:r>
              <a:rPr dirty="0" sz="2000" b="1">
                <a:latin typeface="Times New Roman"/>
                <a:cs typeface="Times New Roman"/>
              </a:rPr>
              <a:t>A </a:t>
            </a:r>
            <a:r>
              <a:rPr dirty="0" sz="2000" spc="-5" b="1">
                <a:latin typeface="Times New Roman"/>
                <a:cs typeface="Times New Roman"/>
              </a:rPr>
              <a:t>firm </a:t>
            </a:r>
            <a:r>
              <a:rPr dirty="0" sz="2000" b="1">
                <a:latin typeface="Times New Roman"/>
                <a:cs typeface="Times New Roman"/>
              </a:rPr>
              <a:t>can have a </a:t>
            </a:r>
            <a:r>
              <a:rPr dirty="0" sz="2000" spc="-5" b="1">
                <a:latin typeface="Times New Roman"/>
                <a:cs typeface="Times New Roman"/>
              </a:rPr>
              <a:t>high </a:t>
            </a:r>
            <a:r>
              <a:rPr dirty="0" sz="2000" b="1">
                <a:latin typeface="Times New Roman"/>
                <a:cs typeface="Times New Roman"/>
              </a:rPr>
              <a:t>P/B and negative growth (Cell</a:t>
            </a:r>
            <a:r>
              <a:rPr dirty="0" sz="2000" spc="36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G)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1F5F"/>
              </a:buClr>
              <a:buFont typeface="Times New Roman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buClr>
                <a:srgbClr val="001F5F"/>
              </a:buClr>
              <a:buFont typeface="Times New Roman"/>
              <a:buChar char="•"/>
              <a:tabLst>
                <a:tab pos="218440" algn="l"/>
              </a:tabLst>
            </a:pPr>
            <a:r>
              <a:rPr dirty="0" sz="2000" b="1">
                <a:latin typeface="Times New Roman"/>
                <a:cs typeface="Times New Roman"/>
              </a:rPr>
              <a:t>A </a:t>
            </a:r>
            <a:r>
              <a:rPr dirty="0" sz="2000" spc="-5" b="1">
                <a:latin typeface="Times New Roman"/>
                <a:cs typeface="Times New Roman"/>
              </a:rPr>
              <a:t>firm </a:t>
            </a:r>
            <a:r>
              <a:rPr dirty="0" sz="2000" b="1">
                <a:latin typeface="Times New Roman"/>
                <a:cs typeface="Times New Roman"/>
              </a:rPr>
              <a:t>can have a </a:t>
            </a:r>
            <a:r>
              <a:rPr dirty="0" sz="2000" spc="-5" b="1">
                <a:latin typeface="Times New Roman"/>
                <a:cs typeface="Times New Roman"/>
              </a:rPr>
              <a:t>low </a:t>
            </a:r>
            <a:r>
              <a:rPr dirty="0" sz="2000" b="1">
                <a:latin typeface="Times New Roman"/>
                <a:cs typeface="Times New Roman"/>
              </a:rPr>
              <a:t>P/B and positive growth (Cell</a:t>
            </a:r>
            <a:r>
              <a:rPr dirty="0" sz="2000" spc="-12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C)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/>
              <a:cs typeface="Times New Roman"/>
            </a:endParaRPr>
          </a:p>
          <a:p>
            <a:pPr algn="ctr" marL="194945">
              <a:lnSpc>
                <a:spcPct val="100000"/>
              </a:lnSpc>
            </a:pPr>
            <a:r>
              <a:rPr dirty="0" sz="2000" b="1" i="1">
                <a:latin typeface="Times New Roman"/>
                <a:cs typeface="Times New Roman"/>
              </a:rPr>
              <a:t>There is much confusion around the notions of value vs. growth</a:t>
            </a:r>
            <a:r>
              <a:rPr dirty="0" sz="2000" spc="-22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in</a:t>
            </a:r>
            <a:endParaRPr sz="2000">
              <a:latin typeface="Times New Roman"/>
              <a:cs typeface="Times New Roman"/>
            </a:endParaRPr>
          </a:p>
          <a:p>
            <a:pPr algn="ctr" marL="196215">
              <a:lnSpc>
                <a:spcPct val="100000"/>
              </a:lnSpc>
            </a:pPr>
            <a:r>
              <a:rPr dirty="0" sz="2000" b="1" i="1">
                <a:latin typeface="Times New Roman"/>
                <a:cs typeface="Times New Roman"/>
              </a:rPr>
              <a:t>investing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0066" y="40004"/>
            <a:ext cx="697420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138680" marR="5080" indent="-2126615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Remember the Caveat: </a:t>
            </a:r>
            <a:r>
              <a:rPr dirty="0" spc="-10"/>
              <a:t>Beware </a:t>
            </a:r>
            <a:r>
              <a:rPr dirty="0" spc="-5"/>
              <a:t>of Paying Too  Much </a:t>
            </a:r>
            <a:r>
              <a:rPr dirty="0"/>
              <a:t>for</a:t>
            </a:r>
            <a:r>
              <a:rPr dirty="0" spc="-5"/>
              <a:t> </a:t>
            </a:r>
            <a:r>
              <a:rPr dirty="0" spc="-10"/>
              <a:t>Growth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73602" y="1045540"/>
            <a:ext cx="18992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990000"/>
                </a:solidFill>
                <a:latin typeface="Times New Roman"/>
                <a:cs typeface="Times New Roman"/>
              </a:rPr>
              <a:t>(Chapters 5, 6, and</a:t>
            </a:r>
            <a:r>
              <a:rPr dirty="0" sz="1600" spc="-25" b="1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990000"/>
                </a:solidFill>
                <a:latin typeface="Times New Roman"/>
                <a:cs typeface="Times New Roman"/>
              </a:rPr>
              <a:t>7)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8832" y="1447038"/>
            <a:ext cx="7729855" cy="4561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Times New Roman"/>
                <a:cs typeface="Times New Roman"/>
              </a:rPr>
              <a:t>Firms </a:t>
            </a:r>
            <a:r>
              <a:rPr dirty="0" sz="2400" spc="-5" b="1">
                <a:latin typeface="Times New Roman"/>
                <a:cs typeface="Times New Roman"/>
              </a:rPr>
              <a:t>can </a:t>
            </a:r>
            <a:r>
              <a:rPr dirty="0" sz="2400" b="1">
                <a:latin typeface="Times New Roman"/>
                <a:cs typeface="Times New Roman"/>
              </a:rPr>
              <a:t>grow earnings, </a:t>
            </a:r>
            <a:r>
              <a:rPr dirty="0" sz="2400" spc="-5" b="1">
                <a:latin typeface="Times New Roman"/>
                <a:cs typeface="Times New Roman"/>
              </a:rPr>
              <a:t>but not </a:t>
            </a:r>
            <a:r>
              <a:rPr dirty="0" sz="2400" b="1">
                <a:latin typeface="Times New Roman"/>
                <a:cs typeface="Times New Roman"/>
              </a:rPr>
              <a:t>create</a:t>
            </a:r>
            <a:r>
              <a:rPr dirty="0" sz="2400" spc="-5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value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543560" indent="-240665">
              <a:lnSpc>
                <a:spcPct val="100000"/>
              </a:lnSpc>
              <a:buClr>
                <a:srgbClr val="00AFEF"/>
              </a:buClr>
              <a:buSzPct val="95833"/>
              <a:buFont typeface="Wingdings"/>
              <a:buChar char=""/>
              <a:tabLst>
                <a:tab pos="544195" algn="l"/>
              </a:tabLst>
            </a:pPr>
            <a:r>
              <a:rPr dirty="0" sz="2400">
                <a:latin typeface="Times New Roman"/>
                <a:cs typeface="Times New Roman"/>
              </a:rPr>
              <a:t>Earnings growth generated by</a:t>
            </a:r>
            <a:r>
              <a:rPr dirty="0" sz="2400" spc="-6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investment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AFEF"/>
              </a:buClr>
              <a:buFont typeface="Wingdings"/>
              <a:buChar char=""/>
            </a:pPr>
            <a:endParaRPr sz="3000">
              <a:latin typeface="Times New Roman"/>
              <a:cs typeface="Times New Roman"/>
            </a:endParaRPr>
          </a:p>
          <a:p>
            <a:pPr marL="543560" indent="-240665">
              <a:lnSpc>
                <a:spcPct val="100000"/>
              </a:lnSpc>
              <a:buClr>
                <a:srgbClr val="00AFEF"/>
              </a:buClr>
              <a:buSzPct val="95833"/>
              <a:buFont typeface="Wingdings"/>
              <a:buChar char=""/>
              <a:tabLst>
                <a:tab pos="544195" algn="l"/>
              </a:tabLst>
            </a:pPr>
            <a:r>
              <a:rPr dirty="0" sz="2400">
                <a:latin typeface="Times New Roman"/>
                <a:cs typeface="Times New Roman"/>
              </a:rPr>
              <a:t>Earnings growth generated by the</a:t>
            </a:r>
            <a:r>
              <a:rPr dirty="0" sz="2400" spc="-6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accounting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310"/>
              </a:spcBef>
            </a:pPr>
            <a:r>
              <a:rPr dirty="0" sz="2400" spc="-5" b="1">
                <a:latin typeface="Times New Roman"/>
                <a:cs typeface="Times New Roman"/>
              </a:rPr>
              <a:t>Value-added growth: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35560">
              <a:lnSpc>
                <a:spcPts val="2590"/>
              </a:lnSpc>
              <a:spcBef>
                <a:spcPts val="5"/>
              </a:spcBef>
            </a:pPr>
            <a:r>
              <a:rPr dirty="0" sz="2400" spc="-5" b="1" i="1">
                <a:latin typeface="Times New Roman"/>
                <a:cs typeface="Times New Roman"/>
              </a:rPr>
              <a:t>Think </a:t>
            </a:r>
            <a:r>
              <a:rPr dirty="0" sz="2400" b="1" i="1">
                <a:latin typeface="Times New Roman"/>
                <a:cs typeface="Times New Roman"/>
              </a:rPr>
              <a:t>of </a:t>
            </a:r>
            <a:r>
              <a:rPr dirty="0" sz="2400" spc="-5" b="1" i="1">
                <a:latin typeface="Times New Roman"/>
                <a:cs typeface="Times New Roman"/>
              </a:rPr>
              <a:t>growth </a:t>
            </a:r>
            <a:r>
              <a:rPr dirty="0" sz="2400" b="1" i="1">
                <a:latin typeface="Times New Roman"/>
                <a:cs typeface="Times New Roman"/>
              </a:rPr>
              <a:t>in residual earnings and abnormal</a:t>
            </a:r>
            <a:r>
              <a:rPr dirty="0" sz="2400" spc="-50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earnings  </a:t>
            </a:r>
            <a:r>
              <a:rPr dirty="0" sz="2400" spc="-5" b="1" i="1">
                <a:latin typeface="Times New Roman"/>
                <a:cs typeface="Times New Roman"/>
              </a:rPr>
              <a:t>growth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Times New Roman"/>
              <a:cs typeface="Times New Roman"/>
            </a:endParaRPr>
          </a:p>
          <a:p>
            <a:pPr marL="218440" marR="5080">
              <a:lnSpc>
                <a:spcPts val="2590"/>
              </a:lnSpc>
            </a:pPr>
            <a:r>
              <a:rPr dirty="0" sz="2400" spc="-5" b="1">
                <a:latin typeface="Times New Roman"/>
                <a:cs typeface="Times New Roman"/>
              </a:rPr>
              <a:t>A </a:t>
            </a:r>
            <a:r>
              <a:rPr dirty="0" sz="2400" b="1">
                <a:latin typeface="Times New Roman"/>
                <a:cs typeface="Times New Roman"/>
              </a:rPr>
              <a:t>reminder: abnormal </a:t>
            </a:r>
            <a:r>
              <a:rPr dirty="0" sz="2400" spc="-5" b="1">
                <a:latin typeface="Times New Roman"/>
                <a:cs typeface="Times New Roman"/>
              </a:rPr>
              <a:t>earnings growth </a:t>
            </a:r>
            <a:r>
              <a:rPr dirty="0" sz="2400" b="1">
                <a:latin typeface="Times New Roman"/>
                <a:cs typeface="Times New Roman"/>
              </a:rPr>
              <a:t>(AEG) </a:t>
            </a:r>
            <a:r>
              <a:rPr dirty="0" sz="2400" spc="-5" b="1">
                <a:latin typeface="Times New Roman"/>
                <a:cs typeface="Times New Roman"/>
              </a:rPr>
              <a:t>is </a:t>
            </a:r>
            <a:r>
              <a:rPr dirty="0" sz="2400" b="1">
                <a:latin typeface="Times New Roman"/>
                <a:cs typeface="Times New Roman"/>
              </a:rPr>
              <a:t>equal</a:t>
            </a:r>
            <a:r>
              <a:rPr dirty="0" sz="2400" spc="-4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to  </a:t>
            </a:r>
            <a:r>
              <a:rPr dirty="0" sz="2400" spc="-5" b="1">
                <a:latin typeface="Times New Roman"/>
                <a:cs typeface="Times New Roman"/>
              </a:rPr>
              <a:t>growth in </a:t>
            </a:r>
            <a:r>
              <a:rPr dirty="0" sz="2400" b="1">
                <a:latin typeface="Times New Roman"/>
                <a:cs typeface="Times New Roman"/>
              </a:rPr>
              <a:t>residual </a:t>
            </a:r>
            <a:r>
              <a:rPr dirty="0" sz="2400" spc="-5" b="1">
                <a:latin typeface="Times New Roman"/>
                <a:cs typeface="Times New Roman"/>
              </a:rPr>
              <a:t>earnings (ΔRE)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7008" y="233883"/>
            <a:ext cx="5240020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A </a:t>
            </a:r>
            <a:r>
              <a:rPr dirty="0" spc="-10"/>
              <a:t>Growth</a:t>
            </a:r>
            <a:r>
              <a:rPr dirty="0" spc="40"/>
              <a:t> </a:t>
            </a:r>
            <a:r>
              <a:rPr dirty="0" spc="-5"/>
              <a:t>Company?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pc="-5"/>
              <a:t>General Electric Corp.:</a:t>
            </a:r>
            <a:r>
              <a:rPr dirty="0" spc="-15"/>
              <a:t> </a:t>
            </a:r>
            <a:r>
              <a:rPr dirty="0"/>
              <a:t>1993-2000</a:t>
            </a:r>
          </a:p>
        </p:txBody>
      </p:sp>
      <p:sp>
        <p:nvSpPr>
          <p:cNvPr id="3" name="object 3"/>
          <p:cNvSpPr/>
          <p:nvPr/>
        </p:nvSpPr>
        <p:spPr>
          <a:xfrm>
            <a:off x="615695" y="1440180"/>
            <a:ext cx="7807452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R="4445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A </a:t>
            </a:r>
            <a:r>
              <a:rPr dirty="0" spc="-10"/>
              <a:t>Growth</a:t>
            </a:r>
            <a:r>
              <a:rPr dirty="0" spc="35"/>
              <a:t> </a:t>
            </a:r>
            <a:r>
              <a:rPr dirty="0" spc="-5"/>
              <a:t>Company?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pc="-5"/>
              <a:t>General Electric Again.:</a:t>
            </a:r>
            <a:r>
              <a:rPr dirty="0" spc="-10"/>
              <a:t> </a:t>
            </a:r>
            <a:r>
              <a:rPr dirty="0"/>
              <a:t>2001-2010</a:t>
            </a:r>
          </a:p>
        </p:txBody>
      </p:sp>
      <p:sp>
        <p:nvSpPr>
          <p:cNvPr id="3" name="object 3"/>
          <p:cNvSpPr/>
          <p:nvPr/>
        </p:nvSpPr>
        <p:spPr>
          <a:xfrm>
            <a:off x="597408" y="1391411"/>
            <a:ext cx="7949183" cy="4425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9610" y="339293"/>
            <a:ext cx="36772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Is </a:t>
            </a:r>
            <a:r>
              <a:rPr dirty="0" spc="-10"/>
              <a:t>Nike </a:t>
            </a:r>
            <a:r>
              <a:rPr dirty="0" spc="-5"/>
              <a:t>a </a:t>
            </a:r>
            <a:r>
              <a:rPr dirty="0" spc="-10"/>
              <a:t>Growth</a:t>
            </a:r>
            <a:r>
              <a:rPr dirty="0" spc="10"/>
              <a:t> </a:t>
            </a:r>
            <a:r>
              <a:rPr dirty="0" spc="-5"/>
              <a:t>Firm?</a:t>
            </a:r>
          </a:p>
        </p:txBody>
      </p:sp>
      <p:sp>
        <p:nvSpPr>
          <p:cNvPr id="3" name="object 3"/>
          <p:cNvSpPr/>
          <p:nvPr/>
        </p:nvSpPr>
        <p:spPr>
          <a:xfrm>
            <a:off x="537972" y="1272540"/>
            <a:ext cx="8046719" cy="3840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9183" y="310642"/>
            <a:ext cx="3346450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81280" marR="5080" indent="-6858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The Base </a:t>
            </a:r>
            <a:r>
              <a:rPr dirty="0"/>
              <a:t>for</a:t>
            </a:r>
            <a:r>
              <a:rPr dirty="0" spc="-65"/>
              <a:t> </a:t>
            </a:r>
            <a:r>
              <a:rPr dirty="0" spc="-10"/>
              <a:t>Growth:  </a:t>
            </a:r>
            <a:r>
              <a:rPr dirty="0" spc="-5"/>
              <a:t>Sustainable</a:t>
            </a:r>
            <a:r>
              <a:rPr dirty="0" spc="-20"/>
              <a:t> </a:t>
            </a:r>
            <a:r>
              <a:rPr dirty="0" spc="-5"/>
              <a:t>Earnings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0926" y="1593926"/>
            <a:ext cx="8249284" cy="39897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4965" marR="447675" indent="-342900">
              <a:lnSpc>
                <a:spcPct val="100000"/>
              </a:lnSpc>
              <a:spcBef>
                <a:spcPts val="105"/>
              </a:spcBef>
              <a:buClr>
                <a:srgbClr val="001F5F"/>
              </a:buClr>
              <a:buSzPct val="8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b="1">
                <a:latin typeface="Times New Roman"/>
                <a:cs typeface="Times New Roman"/>
              </a:rPr>
              <a:t>Sustainable earnings </a:t>
            </a:r>
            <a:r>
              <a:rPr dirty="0" sz="2000">
                <a:latin typeface="Times New Roman"/>
                <a:cs typeface="Times New Roman"/>
              </a:rPr>
              <a:t>are earnings that can be repeated (sustained) in</a:t>
            </a:r>
            <a:r>
              <a:rPr dirty="0" sz="2000" spc="-2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  future and which can </a:t>
            </a:r>
            <a:r>
              <a:rPr dirty="0" sz="2000" spc="-25">
                <a:latin typeface="Times New Roman"/>
                <a:cs typeface="Times New Roman"/>
              </a:rPr>
              <a:t>grow. </a:t>
            </a:r>
            <a:r>
              <a:rPr dirty="0" sz="2000">
                <a:latin typeface="Times New Roman"/>
                <a:cs typeface="Times New Roman"/>
              </a:rPr>
              <a:t>Otherwise </a:t>
            </a:r>
            <a:r>
              <a:rPr dirty="0" sz="2000" spc="-5">
                <a:latin typeface="Times New Roman"/>
                <a:cs typeface="Times New Roman"/>
              </a:rPr>
              <a:t>called </a:t>
            </a:r>
            <a:r>
              <a:rPr dirty="0" sz="2000">
                <a:latin typeface="Times New Roman"/>
                <a:cs typeface="Times New Roman"/>
              </a:rPr>
              <a:t>core earnings / persistent  earnings / </a:t>
            </a:r>
            <a:r>
              <a:rPr dirty="0" sz="2000" spc="-5">
                <a:latin typeface="Times New Roman"/>
                <a:cs typeface="Times New Roman"/>
              </a:rPr>
              <a:t>underlying</a:t>
            </a:r>
            <a:r>
              <a:rPr dirty="0" sz="2000" spc="-9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earnings.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1F5F"/>
              </a:buClr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1F5F"/>
              </a:buClr>
              <a:buSzPct val="8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b="1">
                <a:latin typeface="Times New Roman"/>
                <a:cs typeface="Times New Roman"/>
              </a:rPr>
              <a:t>Unsustainable earnings </a:t>
            </a:r>
            <a:r>
              <a:rPr dirty="0" sz="2000">
                <a:latin typeface="Times New Roman"/>
                <a:cs typeface="Times New Roman"/>
              </a:rPr>
              <a:t>are earnings based on </a:t>
            </a:r>
            <a:r>
              <a:rPr dirty="0" sz="2000" spc="-5">
                <a:latin typeface="Times New Roman"/>
                <a:cs typeface="Times New Roman"/>
              </a:rPr>
              <a:t>temporary </a:t>
            </a:r>
            <a:r>
              <a:rPr dirty="0" sz="2000">
                <a:latin typeface="Times New Roman"/>
                <a:cs typeface="Times New Roman"/>
              </a:rPr>
              <a:t>factors.</a:t>
            </a:r>
            <a:r>
              <a:rPr dirty="0" sz="2000" spc="-17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Otherwise</a:t>
            </a:r>
            <a:endParaRPr sz="20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</a:pPr>
            <a:r>
              <a:rPr dirty="0" sz="2000" spc="-5">
                <a:latin typeface="Times New Roman"/>
                <a:cs typeface="Times New Roman"/>
              </a:rPr>
              <a:t>called </a:t>
            </a:r>
            <a:r>
              <a:rPr dirty="0" sz="2000">
                <a:latin typeface="Times New Roman"/>
                <a:cs typeface="Times New Roman"/>
              </a:rPr>
              <a:t>unusual </a:t>
            </a:r>
            <a:r>
              <a:rPr dirty="0" sz="2000" spc="-10">
                <a:latin typeface="Times New Roman"/>
                <a:cs typeface="Times New Roman"/>
              </a:rPr>
              <a:t>items </a:t>
            </a:r>
            <a:r>
              <a:rPr dirty="0" sz="2000">
                <a:latin typeface="Times New Roman"/>
                <a:cs typeface="Times New Roman"/>
              </a:rPr>
              <a:t>/ transitory</a:t>
            </a:r>
            <a:r>
              <a:rPr dirty="0" sz="2000" spc="-9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earnings.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1F5F"/>
              </a:buClr>
              <a:buSzPct val="8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Times New Roman"/>
                <a:cs typeface="Times New Roman"/>
              </a:rPr>
              <a:t>Identifying </a:t>
            </a:r>
            <a:r>
              <a:rPr dirty="0" sz="2000">
                <a:latin typeface="Times New Roman"/>
                <a:cs typeface="Times New Roman"/>
              </a:rPr>
              <a:t>core earnings is </a:t>
            </a:r>
            <a:r>
              <a:rPr dirty="0" sz="2000" spc="-5">
                <a:latin typeface="Times New Roman"/>
                <a:cs typeface="Times New Roman"/>
              </a:rPr>
              <a:t>sometimes </a:t>
            </a:r>
            <a:r>
              <a:rPr dirty="0" sz="2000">
                <a:latin typeface="Times New Roman"/>
                <a:cs typeface="Times New Roman"/>
              </a:rPr>
              <a:t>referred to as </a:t>
            </a:r>
            <a:r>
              <a:rPr dirty="0" sz="2000" b="1">
                <a:latin typeface="Times New Roman"/>
                <a:cs typeface="Times New Roman"/>
              </a:rPr>
              <a:t>normalizing</a:t>
            </a:r>
            <a:r>
              <a:rPr dirty="0" sz="2000" spc="-16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earnings</a:t>
            </a:r>
            <a:r>
              <a:rPr dirty="0" sz="2000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lvl="1" marL="733425" indent="-343535">
              <a:lnSpc>
                <a:spcPct val="100000"/>
              </a:lnSpc>
              <a:buClr>
                <a:srgbClr val="001F5F"/>
              </a:buClr>
              <a:buSzPct val="85000"/>
              <a:buFont typeface="Wingdings"/>
              <a:buChar char=""/>
              <a:tabLst>
                <a:tab pos="733425" algn="l"/>
                <a:tab pos="734060" algn="l"/>
              </a:tabLst>
            </a:pPr>
            <a:r>
              <a:rPr dirty="0" sz="2000">
                <a:latin typeface="Times New Roman"/>
                <a:cs typeface="Times New Roman"/>
              </a:rPr>
              <a:t>Establish </a:t>
            </a:r>
            <a:r>
              <a:rPr dirty="0" sz="2000" spc="-5">
                <a:latin typeface="Times New Roman"/>
                <a:cs typeface="Times New Roman"/>
              </a:rPr>
              <a:t>"normal" </a:t>
            </a:r>
            <a:r>
              <a:rPr dirty="0" sz="2000">
                <a:latin typeface="Times New Roman"/>
                <a:cs typeface="Times New Roman"/>
              </a:rPr>
              <a:t>ongoing earnings </a:t>
            </a:r>
            <a:r>
              <a:rPr dirty="0" sz="2000" spc="-5">
                <a:latin typeface="Times New Roman"/>
                <a:cs typeface="Times New Roman"/>
              </a:rPr>
              <a:t>unaffected </a:t>
            </a:r>
            <a:r>
              <a:rPr dirty="0" sz="2000">
                <a:latin typeface="Times New Roman"/>
                <a:cs typeface="Times New Roman"/>
              </a:rPr>
              <a:t>by one-time</a:t>
            </a:r>
            <a:r>
              <a:rPr dirty="0" sz="2000" spc="-17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components.</a:t>
            </a: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01F5F"/>
              </a:buClr>
              <a:buFont typeface="Wingdings"/>
              <a:buChar char=""/>
            </a:pPr>
            <a:endParaRPr sz="2050">
              <a:latin typeface="Times New Roman"/>
              <a:cs typeface="Times New Roman"/>
            </a:endParaRPr>
          </a:p>
          <a:p>
            <a:pPr marL="354965" marR="18415" indent="-342900">
              <a:lnSpc>
                <a:spcPct val="100000"/>
              </a:lnSpc>
              <a:buClr>
                <a:srgbClr val="001F5F"/>
              </a:buClr>
              <a:buSzPct val="85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latin typeface="Times New Roman"/>
                <a:cs typeface="Times New Roman"/>
              </a:rPr>
              <a:t>Earnings are composed of OI from the business and NFE, so the exercise  </a:t>
            </a:r>
            <a:r>
              <a:rPr dirty="0" sz="2000" spc="-5">
                <a:latin typeface="Times New Roman"/>
                <a:cs typeface="Times New Roman"/>
              </a:rPr>
              <a:t>amounts </a:t>
            </a:r>
            <a:r>
              <a:rPr dirty="0" sz="2000">
                <a:latin typeface="Times New Roman"/>
                <a:cs typeface="Times New Roman"/>
              </a:rPr>
              <a:t>to an </a:t>
            </a:r>
            <a:r>
              <a:rPr dirty="0" sz="2000" spc="-5">
                <a:latin typeface="Times New Roman"/>
                <a:cs typeface="Times New Roman"/>
              </a:rPr>
              <a:t>identification </a:t>
            </a:r>
            <a:r>
              <a:rPr dirty="0" sz="2000">
                <a:latin typeface="Times New Roman"/>
                <a:cs typeface="Times New Roman"/>
              </a:rPr>
              <a:t>of core operating </a:t>
            </a:r>
            <a:r>
              <a:rPr dirty="0" sz="2000" spc="-5">
                <a:latin typeface="Times New Roman"/>
                <a:cs typeface="Times New Roman"/>
              </a:rPr>
              <a:t>income </a:t>
            </a:r>
            <a:r>
              <a:rPr dirty="0" sz="2000">
                <a:latin typeface="Times New Roman"/>
                <a:cs typeface="Times New Roman"/>
              </a:rPr>
              <a:t>and core net</a:t>
            </a:r>
            <a:r>
              <a:rPr dirty="0" sz="2000" spc="-9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borrowing  cost.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Peter D. Easton &amp; Gregory A. Sommers</dc:creator>
  <dc:subject>Chapter 2</dc:subject>
  <dc:title>Financial Statement Analysis and Security Valuation</dc:title>
  <dcterms:created xsi:type="dcterms:W3CDTF">2022-10-08T03:44:11Z</dcterms:created>
  <dcterms:modified xsi:type="dcterms:W3CDTF">2022-10-08T03:44:11Z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2022-10-08T00:00:00Z</vt:filetime>
  </property>
</Properties>
</file>