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jpg" ContentType="image/jpg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8885" y="339293"/>
            <a:ext cx="7266228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37039" y="1542452"/>
            <a:ext cx="6532245" cy="4478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jp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jp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jpg"/><Relationship Id="rId3" Type="http://schemas.openxmlformats.org/officeDocument/2006/relationships/image" Target="../media/image17.png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/Relationships>
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95527" y="1376172"/>
            <a:ext cx="8348471" cy="33421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34796" y="1402080"/>
            <a:ext cx="8099298" cy="122910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4775" y="2072639"/>
            <a:ext cx="7475982" cy="122910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624571" y="2072639"/>
            <a:ext cx="912114" cy="12291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810500" y="2072639"/>
            <a:ext cx="1162050" cy="122910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246364" y="2072639"/>
            <a:ext cx="897635" cy="122910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57655" y="2743200"/>
            <a:ext cx="5740146" cy="122910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071615" y="2743200"/>
            <a:ext cx="912113" cy="122910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257544" y="2743200"/>
            <a:ext cx="2850642" cy="122910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938015" y="3413759"/>
            <a:ext cx="2157222" cy="122910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207109" y="1547240"/>
            <a:ext cx="7584440" cy="27089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12700" marR="5080" indent="-2540">
              <a:lnSpc>
                <a:spcPct val="100000"/>
              </a:lnSpc>
              <a:spcBef>
                <a:spcPts val="105"/>
              </a:spcBef>
            </a:pP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The </a:t>
            </a:r>
            <a:r>
              <a:rPr dirty="0" sz="4400" spc="-100" b="0">
                <a:solidFill>
                  <a:srgbClr val="CC99FF"/>
                </a:solidFill>
                <a:latin typeface="Times New Roman"/>
                <a:cs typeface="Times New Roman"/>
              </a:rPr>
              <a:t>Value </a:t>
            </a: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of Operations and the  Evaluation of Enterprise</a:t>
            </a:r>
            <a:r>
              <a:rPr dirty="0" sz="4400" spc="-114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400" b="0">
                <a:solidFill>
                  <a:srgbClr val="CC99FF"/>
                </a:solidFill>
                <a:latin typeface="Times New Roman"/>
                <a:cs typeface="Times New Roman"/>
              </a:rPr>
              <a:t>Price-to-  Book Ratios and Price-Earnings  Ratios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4108" y="126237"/>
            <a:ext cx="592074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226945" marR="5080" indent="-22148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Residual Operating Income Valuation:  </a:t>
            </a:r>
            <a:r>
              <a:rPr dirty="0" spc="-10"/>
              <a:t>Nike,</a:t>
            </a:r>
            <a:r>
              <a:rPr dirty="0" spc="15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274063" y="1109472"/>
            <a:ext cx="6553200" cy="533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1500" y="357378"/>
            <a:ext cx="65100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Drivers of Residual Operating</a:t>
            </a:r>
            <a:r>
              <a:rPr dirty="0" spc="25"/>
              <a:t> </a:t>
            </a:r>
            <a:r>
              <a:rPr dirty="0" spc="-5"/>
              <a:t>Income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2684" y="3206242"/>
            <a:ext cx="255206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Drivers of</a:t>
            </a:r>
            <a:r>
              <a:rPr dirty="0" sz="2000" spc="-1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ReOI: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8419" y="5164658"/>
            <a:ext cx="358076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001F5F"/>
                </a:solidFill>
                <a:latin typeface="Times New Roman"/>
                <a:cs typeface="Times New Roman"/>
              </a:rPr>
              <a:t>(2) </a:t>
            </a:r>
            <a:r>
              <a:rPr dirty="0" sz="1800" spc="-5">
                <a:latin typeface="Times New Roman"/>
                <a:cs typeface="Times New Roman"/>
              </a:rPr>
              <a:t>NOA </a:t>
            </a:r>
            <a:r>
              <a:rPr dirty="0" sz="1800">
                <a:latin typeface="Times New Roman"/>
                <a:cs typeface="Times New Roman"/>
              </a:rPr>
              <a:t>put in place to earn at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RNOA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984" y="1224788"/>
            <a:ext cx="5819775" cy="10502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311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31140" algn="l"/>
              </a:tabLst>
            </a:pPr>
            <a:r>
              <a:rPr dirty="0" sz="2000" b="1">
                <a:latin typeface="Times New Roman"/>
                <a:cs typeface="Times New Roman"/>
              </a:rPr>
              <a:t>The Drivers of</a:t>
            </a:r>
            <a:r>
              <a:rPr dirty="0" sz="2000" spc="-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algn="ctr" marL="906780">
              <a:lnSpc>
                <a:spcPct val="100000"/>
              </a:lnSpc>
              <a:tabLst>
                <a:tab pos="5301615" algn="l"/>
              </a:tabLst>
            </a:pPr>
            <a:r>
              <a:rPr dirty="0" sz="2100" spc="-5">
                <a:latin typeface="Times New Roman"/>
                <a:cs typeface="Times New Roman"/>
              </a:rPr>
              <a:t>RE </a:t>
            </a:r>
            <a:r>
              <a:rPr dirty="0" baseline="-21825" sz="2100" spc="7">
                <a:latin typeface="Times New Roman"/>
                <a:cs typeface="Times New Roman"/>
              </a:rPr>
              <a:t>t  </a:t>
            </a:r>
            <a:r>
              <a:rPr dirty="0" sz="2100" spc="20">
                <a:latin typeface="Symbol"/>
                <a:cs typeface="Symbol"/>
              </a:rPr>
              <a:t></a:t>
            </a:r>
            <a:r>
              <a:rPr dirty="0" sz="2100" spc="20">
                <a:latin typeface="Times New Roman"/>
                <a:cs typeface="Times New Roman"/>
              </a:rPr>
              <a:t> </a:t>
            </a:r>
            <a:r>
              <a:rPr dirty="0" sz="2100" spc="45">
                <a:latin typeface="Times New Roman"/>
                <a:cs typeface="Times New Roman"/>
              </a:rPr>
              <a:t>Earn</a:t>
            </a:r>
            <a:r>
              <a:rPr dirty="0" baseline="-21825" sz="2100" spc="67">
                <a:latin typeface="Times New Roman"/>
                <a:cs typeface="Times New Roman"/>
              </a:rPr>
              <a:t>t </a:t>
            </a:r>
            <a:r>
              <a:rPr dirty="0" sz="2100" spc="20">
                <a:latin typeface="Symbol"/>
                <a:cs typeface="Symbol"/>
              </a:rPr>
              <a:t></a:t>
            </a:r>
            <a:r>
              <a:rPr dirty="0" sz="2100" spc="20">
                <a:latin typeface="Times New Roman"/>
                <a:cs typeface="Times New Roman"/>
              </a:rPr>
              <a:t> </a:t>
            </a:r>
            <a:r>
              <a:rPr dirty="0" sz="2800" spc="-75">
                <a:latin typeface="Symbol"/>
                <a:cs typeface="Symbol"/>
              </a:rPr>
              <a:t></a:t>
            </a:r>
            <a:r>
              <a:rPr dirty="0" sz="2100" spc="-75">
                <a:latin typeface="Symbol"/>
                <a:cs typeface="Symbol"/>
              </a:rPr>
              <a:t></a:t>
            </a:r>
            <a:r>
              <a:rPr dirty="0" baseline="-21825" sz="2100" spc="-112">
                <a:latin typeface="Times New Roman"/>
                <a:cs typeface="Times New Roman"/>
              </a:rPr>
              <a:t>E  </a:t>
            </a:r>
            <a:r>
              <a:rPr dirty="0" sz="2100" spc="-25">
                <a:latin typeface="Symbol"/>
                <a:cs typeface="Symbol"/>
              </a:rPr>
              <a:t></a:t>
            </a:r>
            <a:r>
              <a:rPr dirty="0" sz="2100" spc="-25">
                <a:latin typeface="Times New Roman"/>
                <a:cs typeface="Times New Roman"/>
              </a:rPr>
              <a:t>1</a:t>
            </a:r>
            <a:r>
              <a:rPr dirty="0" sz="2800" spc="-25">
                <a:latin typeface="Symbol"/>
                <a:cs typeface="Symbol"/>
              </a:rPr>
              <a:t></a:t>
            </a:r>
            <a:r>
              <a:rPr dirty="0" sz="2100" spc="-25">
                <a:latin typeface="Times New Roman"/>
                <a:cs typeface="Times New Roman"/>
              </a:rPr>
              <a:t>CSE </a:t>
            </a:r>
            <a:r>
              <a:rPr dirty="0" baseline="-21825" sz="2100" spc="22">
                <a:latin typeface="Times New Roman"/>
                <a:cs typeface="Times New Roman"/>
              </a:rPr>
              <a:t>t</a:t>
            </a:r>
            <a:r>
              <a:rPr dirty="0" baseline="-21825" sz="2100" spc="22">
                <a:latin typeface="Symbol"/>
                <a:cs typeface="Symbol"/>
              </a:rPr>
              <a:t></a:t>
            </a:r>
            <a:r>
              <a:rPr dirty="0" baseline="-21825" sz="2100" spc="22">
                <a:latin typeface="Times New Roman"/>
                <a:cs typeface="Times New Roman"/>
              </a:rPr>
              <a:t>1</a:t>
            </a:r>
            <a:r>
              <a:rPr dirty="0" baseline="-21825" sz="2100" spc="-187">
                <a:latin typeface="Times New Roman"/>
                <a:cs typeface="Times New Roman"/>
              </a:rPr>
              <a:t> </a:t>
            </a:r>
            <a:r>
              <a:rPr dirty="0" sz="2100" spc="20">
                <a:latin typeface="Symbol"/>
                <a:cs typeface="Symbol"/>
              </a:rPr>
              <a:t></a:t>
            </a:r>
            <a:r>
              <a:rPr dirty="0" sz="2100" spc="-110">
                <a:latin typeface="Times New Roman"/>
                <a:cs typeface="Times New Roman"/>
              </a:rPr>
              <a:t> </a:t>
            </a:r>
            <a:r>
              <a:rPr dirty="0" sz="2900" spc="-85">
                <a:latin typeface="Symbol"/>
                <a:cs typeface="Symbol"/>
              </a:rPr>
              <a:t></a:t>
            </a:r>
            <a:r>
              <a:rPr dirty="0" sz="2100" spc="-85">
                <a:latin typeface="Times New Roman"/>
                <a:cs typeface="Times New Roman"/>
              </a:rPr>
              <a:t>ROCE	</a:t>
            </a:r>
            <a:r>
              <a:rPr dirty="0" sz="2100" spc="20">
                <a:latin typeface="Symbol"/>
                <a:cs typeface="Symbol"/>
              </a:rPr>
              <a:t></a:t>
            </a:r>
            <a:r>
              <a:rPr dirty="0" sz="2100" spc="330">
                <a:latin typeface="Times New Roman"/>
                <a:cs typeface="Times New Roman"/>
              </a:rPr>
              <a:t> </a:t>
            </a:r>
            <a:r>
              <a:rPr dirty="0" sz="2100" spc="20">
                <a:latin typeface="Symbol"/>
                <a:cs typeface="Symbol"/>
              </a:rPr>
              <a:t></a:t>
            </a:r>
            <a:endParaRPr sz="21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31871" y="3820019"/>
            <a:ext cx="1870710" cy="7988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2560"/>
              </a:lnSpc>
              <a:spcBef>
                <a:spcPts val="110"/>
              </a:spcBef>
              <a:tabLst>
                <a:tab pos="589280" algn="l"/>
              </a:tabLst>
            </a:pPr>
            <a:r>
              <a:rPr dirty="0" sz="2000" spc="55">
                <a:latin typeface="Symbol"/>
                <a:cs typeface="Symbol"/>
              </a:rPr>
              <a:t>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450" spc="-60">
                <a:latin typeface="Symbol"/>
                <a:cs typeface="Symbol"/>
              </a:rPr>
              <a:t></a:t>
            </a:r>
            <a:r>
              <a:rPr dirty="0" sz="2000" spc="-60">
                <a:latin typeface="Symbol"/>
                <a:cs typeface="Symbol"/>
              </a:rPr>
              <a:t></a:t>
            </a:r>
            <a:r>
              <a:rPr dirty="0" sz="2000" spc="-60">
                <a:latin typeface="Times New Roman"/>
                <a:cs typeface="Times New Roman"/>
              </a:rPr>
              <a:t>	</a:t>
            </a:r>
            <a:r>
              <a:rPr dirty="0" sz="2000" spc="25">
                <a:latin typeface="Symbol"/>
                <a:cs typeface="Symbol"/>
              </a:rPr>
              <a:t></a:t>
            </a:r>
            <a:r>
              <a:rPr dirty="0" sz="2000" spc="25">
                <a:latin typeface="Times New Roman"/>
                <a:cs typeface="Times New Roman"/>
              </a:rPr>
              <a:t>1</a:t>
            </a:r>
            <a:r>
              <a:rPr dirty="0" sz="2450" spc="25">
                <a:latin typeface="Symbol"/>
                <a:cs typeface="Symbol"/>
              </a:rPr>
              <a:t></a:t>
            </a:r>
            <a:r>
              <a:rPr dirty="0" sz="2550" spc="25">
                <a:latin typeface="Symbol"/>
                <a:cs typeface="Symbol"/>
              </a:rPr>
              <a:t></a:t>
            </a:r>
            <a:r>
              <a:rPr dirty="0" sz="2000" spc="25">
                <a:latin typeface="Times New Roman"/>
                <a:cs typeface="Times New Roman"/>
              </a:rPr>
              <a:t>NOA</a:t>
            </a:r>
            <a:endParaRPr sz="2000">
              <a:latin typeface="Times New Roman"/>
              <a:cs typeface="Times New Roman"/>
            </a:endParaRPr>
          </a:p>
          <a:p>
            <a:pPr marL="441325">
              <a:lnSpc>
                <a:spcPts val="700"/>
              </a:lnSpc>
              <a:tabLst>
                <a:tab pos="1668145" algn="l"/>
              </a:tabLst>
            </a:pPr>
            <a:r>
              <a:rPr dirty="0" sz="1000" spc="25">
                <a:latin typeface="Times New Roman"/>
                <a:cs typeface="Times New Roman"/>
              </a:rPr>
              <a:t>F</a:t>
            </a:r>
            <a:r>
              <a:rPr dirty="0" sz="1000" spc="25">
                <a:latin typeface="Times New Roman"/>
                <a:cs typeface="Times New Roman"/>
              </a:rPr>
              <a:t>	</a:t>
            </a:r>
            <a:r>
              <a:rPr dirty="0" sz="1000" spc="130">
                <a:latin typeface="Times New Roman"/>
                <a:cs typeface="Times New Roman"/>
              </a:rPr>
              <a:t>t</a:t>
            </a:r>
            <a:r>
              <a:rPr dirty="0" sz="1000" spc="-5">
                <a:latin typeface="Symbol"/>
                <a:cs typeface="Symbol"/>
              </a:rPr>
              <a:t></a:t>
            </a:r>
            <a:r>
              <a:rPr dirty="0" sz="1000" spc="25">
                <a:latin typeface="Times New Roman"/>
                <a:cs typeface="Times New Roman"/>
              </a:rPr>
              <a:t>1</a:t>
            </a:r>
            <a:endParaRPr sz="1000">
              <a:latin typeface="Times New Roman"/>
              <a:cs typeface="Times New Roman"/>
            </a:endParaRPr>
          </a:p>
          <a:p>
            <a:pPr algn="r" marR="241300">
              <a:lnSpc>
                <a:spcPct val="100000"/>
              </a:lnSpc>
              <a:spcBef>
                <a:spcPts val="409"/>
              </a:spcBef>
            </a:pPr>
            <a:r>
              <a:rPr dirty="0" sz="2000" spc="5">
                <a:latin typeface="Times New Roman"/>
                <a:cs typeface="Times New Roman"/>
              </a:rPr>
              <a:t>(</a:t>
            </a:r>
            <a:r>
              <a:rPr dirty="0" sz="2000" spc="35">
                <a:latin typeface="Times New Roman"/>
                <a:cs typeface="Times New Roman"/>
              </a:rPr>
              <a:t>2</a:t>
            </a:r>
            <a:r>
              <a:rPr dirty="0" sz="2000" spc="3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9986" y="3723476"/>
            <a:ext cx="4401820" cy="1083310"/>
          </a:xfrm>
          <a:prstGeom prst="rect">
            <a:avLst/>
          </a:prstGeom>
        </p:spPr>
        <p:txBody>
          <a:bodyPr wrap="square" lIns="0" tIns="110489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869"/>
              </a:spcBef>
            </a:pPr>
            <a:r>
              <a:rPr dirty="0" sz="2000" spc="60">
                <a:latin typeface="Times New Roman"/>
                <a:cs typeface="Times New Roman"/>
              </a:rPr>
              <a:t>R</a:t>
            </a:r>
            <a:r>
              <a:rPr dirty="0" sz="2000" spc="75">
                <a:latin typeface="Times New Roman"/>
                <a:cs typeface="Times New Roman"/>
              </a:rPr>
              <a:t>e</a:t>
            </a:r>
            <a:r>
              <a:rPr dirty="0" sz="2000" spc="70">
                <a:latin typeface="Times New Roman"/>
                <a:cs typeface="Times New Roman"/>
              </a:rPr>
              <a:t>O</a:t>
            </a:r>
            <a:r>
              <a:rPr dirty="0" sz="2000" spc="175">
                <a:latin typeface="Times New Roman"/>
                <a:cs typeface="Times New Roman"/>
              </a:rPr>
              <a:t>I</a:t>
            </a:r>
            <a:r>
              <a:rPr dirty="0" baseline="-27777" sz="1500" spc="15">
                <a:latin typeface="Times New Roman"/>
                <a:cs typeface="Times New Roman"/>
              </a:rPr>
              <a:t>t</a:t>
            </a:r>
            <a:r>
              <a:rPr dirty="0" baseline="-27777" sz="1500">
                <a:latin typeface="Times New Roman"/>
                <a:cs typeface="Times New Roman"/>
              </a:rPr>
              <a:t>  </a:t>
            </a:r>
            <a:r>
              <a:rPr dirty="0" baseline="-27777" sz="1500" spc="30">
                <a:latin typeface="Times New Roman"/>
                <a:cs typeface="Times New Roman"/>
              </a:rPr>
              <a:t> </a:t>
            </a:r>
            <a:r>
              <a:rPr dirty="0" sz="2000" spc="55">
                <a:latin typeface="Symbol"/>
                <a:cs typeface="Symbol"/>
              </a:rPr>
              <a:t>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Times New Roman"/>
                <a:cs typeface="Times New Roman"/>
              </a:rPr>
              <a:t>O</a:t>
            </a:r>
            <a:r>
              <a:rPr dirty="0" sz="2000" spc="175">
                <a:latin typeface="Times New Roman"/>
                <a:cs typeface="Times New Roman"/>
              </a:rPr>
              <a:t>I</a:t>
            </a:r>
            <a:r>
              <a:rPr dirty="0" baseline="-27777" sz="1500" spc="15">
                <a:latin typeface="Times New Roman"/>
                <a:cs typeface="Times New Roman"/>
              </a:rPr>
              <a:t>t</a:t>
            </a:r>
            <a:r>
              <a:rPr dirty="0" baseline="-27777" sz="1500">
                <a:latin typeface="Times New Roman"/>
                <a:cs typeface="Times New Roman"/>
              </a:rPr>
              <a:t>  </a:t>
            </a:r>
            <a:r>
              <a:rPr dirty="0" baseline="-27777" sz="1500" spc="-165">
                <a:latin typeface="Times New Roman"/>
                <a:cs typeface="Times New Roman"/>
              </a:rPr>
              <a:t> </a:t>
            </a:r>
            <a:r>
              <a:rPr dirty="0" sz="2000" spc="55">
                <a:latin typeface="Symbol"/>
                <a:cs typeface="Symbol"/>
              </a:rPr>
              <a:t>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450" spc="-180">
                <a:latin typeface="Symbol"/>
                <a:cs typeface="Symbol"/>
              </a:rPr>
              <a:t></a:t>
            </a:r>
            <a:r>
              <a:rPr dirty="0" sz="2000" spc="150">
                <a:latin typeface="Symbol"/>
                <a:cs typeface="Symbol"/>
              </a:rPr>
              <a:t></a:t>
            </a:r>
            <a:r>
              <a:rPr dirty="0" baseline="-27777" sz="1500" spc="37">
                <a:latin typeface="Times New Roman"/>
                <a:cs typeface="Times New Roman"/>
              </a:rPr>
              <a:t>F</a:t>
            </a:r>
            <a:r>
              <a:rPr dirty="0" baseline="-27777" sz="1500">
                <a:latin typeface="Times New Roman"/>
                <a:cs typeface="Times New Roman"/>
              </a:rPr>
              <a:t> </a:t>
            </a:r>
            <a:r>
              <a:rPr dirty="0" baseline="-27777" sz="1500" spc="120">
                <a:latin typeface="Times New Roman"/>
                <a:cs typeface="Times New Roman"/>
              </a:rPr>
              <a:t> </a:t>
            </a:r>
            <a:r>
              <a:rPr dirty="0" sz="2000" spc="195">
                <a:latin typeface="Symbol"/>
                <a:cs typeface="Symbol"/>
              </a:rPr>
              <a:t></a:t>
            </a:r>
            <a:r>
              <a:rPr dirty="0" sz="2000" spc="-35">
                <a:latin typeface="Times New Roman"/>
                <a:cs typeface="Times New Roman"/>
              </a:rPr>
              <a:t>1</a:t>
            </a:r>
            <a:r>
              <a:rPr dirty="0" sz="2450" spc="-145">
                <a:latin typeface="Symbol"/>
                <a:cs typeface="Symbol"/>
              </a:rPr>
              <a:t></a:t>
            </a:r>
            <a:r>
              <a:rPr dirty="0" sz="2450" spc="-365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Times New Roman"/>
                <a:cs typeface="Times New Roman"/>
              </a:rPr>
              <a:t>NO</a:t>
            </a:r>
            <a:r>
              <a:rPr dirty="0" sz="2000" spc="275">
                <a:latin typeface="Times New Roman"/>
                <a:cs typeface="Times New Roman"/>
              </a:rPr>
              <a:t>A</a:t>
            </a:r>
            <a:r>
              <a:rPr dirty="0" baseline="-27777" sz="1500" spc="202">
                <a:latin typeface="Times New Roman"/>
                <a:cs typeface="Times New Roman"/>
              </a:rPr>
              <a:t>t</a:t>
            </a:r>
            <a:r>
              <a:rPr dirty="0" baseline="-27777" sz="1500" spc="-7">
                <a:latin typeface="Symbol"/>
                <a:cs typeface="Symbol"/>
              </a:rPr>
              <a:t></a:t>
            </a:r>
            <a:r>
              <a:rPr dirty="0" baseline="-27777" sz="1500" spc="37">
                <a:latin typeface="Times New Roman"/>
                <a:cs typeface="Times New Roman"/>
              </a:rPr>
              <a:t>1</a:t>
            </a:r>
            <a:r>
              <a:rPr dirty="0" baseline="-27777" sz="1500">
                <a:latin typeface="Times New Roman"/>
                <a:cs typeface="Times New Roman"/>
              </a:rPr>
              <a:t>  </a:t>
            </a:r>
            <a:r>
              <a:rPr dirty="0" baseline="-27777" sz="1500" spc="-165">
                <a:latin typeface="Times New Roman"/>
                <a:cs typeface="Times New Roman"/>
              </a:rPr>
              <a:t> </a:t>
            </a:r>
            <a:r>
              <a:rPr dirty="0" sz="2000" spc="55">
                <a:latin typeface="Symbol"/>
                <a:cs typeface="Symbol"/>
              </a:rPr>
              <a:t>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550" spc="-220">
                <a:latin typeface="Symbol"/>
                <a:cs typeface="Symbol"/>
              </a:rPr>
              <a:t></a:t>
            </a:r>
            <a:r>
              <a:rPr dirty="0" sz="2000" spc="65">
                <a:latin typeface="Times New Roman"/>
                <a:cs typeface="Times New Roman"/>
              </a:rPr>
              <a:t>R</a:t>
            </a:r>
            <a:r>
              <a:rPr dirty="0" sz="2000" spc="65">
                <a:latin typeface="Times New Roman"/>
                <a:cs typeface="Times New Roman"/>
              </a:rPr>
              <a:t>N</a:t>
            </a:r>
            <a:r>
              <a:rPr dirty="0" sz="2000" spc="70">
                <a:latin typeface="Times New Roman"/>
                <a:cs typeface="Times New Roman"/>
              </a:rPr>
              <a:t>O</a:t>
            </a:r>
            <a:r>
              <a:rPr dirty="0" sz="2000" spc="310">
                <a:latin typeface="Times New Roman"/>
                <a:cs typeface="Times New Roman"/>
              </a:rPr>
              <a:t>A</a:t>
            </a:r>
            <a:r>
              <a:rPr dirty="0" baseline="-27777" sz="1500" spc="15">
                <a:latin typeface="Times New Roman"/>
                <a:cs typeface="Times New Roman"/>
              </a:rPr>
              <a:t>t</a:t>
            </a:r>
            <a:endParaRPr baseline="-27777" sz="1500">
              <a:latin typeface="Times New Roman"/>
              <a:cs typeface="Times New Roman"/>
            </a:endParaRPr>
          </a:p>
          <a:p>
            <a:pPr algn="r" marR="193040">
              <a:lnSpc>
                <a:spcPts val="2060"/>
              </a:lnSpc>
              <a:spcBef>
                <a:spcPts val="615"/>
              </a:spcBef>
            </a:pPr>
            <a:r>
              <a:rPr dirty="0" sz="2000" spc="5">
                <a:latin typeface="Times New Roman"/>
                <a:cs typeface="Times New Roman"/>
              </a:rPr>
              <a:t>(</a:t>
            </a:r>
            <a:r>
              <a:rPr dirty="0" sz="2000" spc="35">
                <a:latin typeface="Times New Roman"/>
                <a:cs typeface="Times New Roman"/>
              </a:rPr>
              <a:t>1</a:t>
            </a:r>
            <a:r>
              <a:rPr dirty="0" sz="2000" spc="3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 marL="40640">
              <a:lnSpc>
                <a:spcPts val="1820"/>
              </a:lnSpc>
            </a:pPr>
            <a:r>
              <a:rPr dirty="0" sz="1800">
                <a:solidFill>
                  <a:srgbClr val="001F5F"/>
                </a:solidFill>
                <a:latin typeface="Times New Roman"/>
                <a:cs typeface="Times New Roman"/>
              </a:rPr>
              <a:t>(1)</a:t>
            </a:r>
            <a:r>
              <a:rPr dirty="0" sz="1800" spc="-15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RNOA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33038" y="166496"/>
            <a:ext cx="172783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A</a:t>
            </a:r>
            <a:r>
              <a:rPr dirty="0" sz="2400" spc="-80"/>
              <a:t> </a:t>
            </a:r>
            <a:r>
              <a:rPr dirty="0" sz="2400"/>
              <a:t>Reminder: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27354" y="532638"/>
            <a:ext cx="77368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990000"/>
                </a:solidFill>
                <a:latin typeface="Times New Roman"/>
                <a:cs typeface="Times New Roman"/>
              </a:rPr>
              <a:t>The Abnormal Earnings Growth </a:t>
            </a:r>
            <a:r>
              <a:rPr dirty="0" sz="2400" b="1">
                <a:solidFill>
                  <a:srgbClr val="990000"/>
                </a:solidFill>
                <a:latin typeface="Times New Roman"/>
                <a:cs typeface="Times New Roman"/>
              </a:rPr>
              <a:t>Model for </a:t>
            </a:r>
            <a:r>
              <a:rPr dirty="0" sz="2400" spc="-5" b="1">
                <a:solidFill>
                  <a:srgbClr val="990000"/>
                </a:solidFill>
                <a:latin typeface="Times New Roman"/>
                <a:cs typeface="Times New Roman"/>
              </a:rPr>
              <a:t>Valuing</a:t>
            </a:r>
            <a:r>
              <a:rPr dirty="0" sz="2400" spc="7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990000"/>
                </a:solidFill>
                <a:latin typeface="Times New Roman"/>
                <a:cs typeface="Times New Roman"/>
              </a:rPr>
              <a:t>Equity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30616" y="2459233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 h="0">
                <a:moveTo>
                  <a:pt x="0" y="0"/>
                </a:moveTo>
                <a:lnTo>
                  <a:pt x="631983" y="0"/>
                </a:lnTo>
              </a:path>
            </a:pathLst>
          </a:custGeom>
          <a:ln w="128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51024" y="2459233"/>
            <a:ext cx="708025" cy="0"/>
          </a:xfrm>
          <a:custGeom>
            <a:avLst/>
            <a:gdLst/>
            <a:ahLst/>
            <a:cxnLst/>
            <a:rect l="l" t="t" r="r" b="b"/>
            <a:pathLst>
              <a:path w="708025" h="0">
                <a:moveTo>
                  <a:pt x="0" y="0"/>
                </a:moveTo>
                <a:lnTo>
                  <a:pt x="707792" y="0"/>
                </a:lnTo>
              </a:path>
            </a:pathLst>
          </a:custGeom>
          <a:ln w="128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607228" y="2459233"/>
            <a:ext cx="697230" cy="0"/>
          </a:xfrm>
          <a:custGeom>
            <a:avLst/>
            <a:gdLst/>
            <a:ahLst/>
            <a:cxnLst/>
            <a:rect l="l" t="t" r="r" b="b"/>
            <a:pathLst>
              <a:path w="697229" h="0">
                <a:moveTo>
                  <a:pt x="0" y="0"/>
                </a:moveTo>
                <a:lnTo>
                  <a:pt x="696888" y="0"/>
                </a:lnTo>
              </a:path>
            </a:pathLst>
          </a:custGeom>
          <a:ln w="128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52785" y="2459233"/>
            <a:ext cx="708660" cy="0"/>
          </a:xfrm>
          <a:custGeom>
            <a:avLst/>
            <a:gdLst/>
            <a:ahLst/>
            <a:cxnLst/>
            <a:rect l="l" t="t" r="r" b="b"/>
            <a:pathLst>
              <a:path w="708660" h="0">
                <a:moveTo>
                  <a:pt x="0" y="0"/>
                </a:moveTo>
                <a:lnTo>
                  <a:pt x="708460" y="0"/>
                </a:lnTo>
              </a:path>
            </a:pathLst>
          </a:custGeom>
          <a:ln w="128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5701454" y="2511338"/>
            <a:ext cx="17335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950" spc="-370">
                <a:latin typeface="Symbol"/>
                <a:cs typeface="Symbol"/>
              </a:rPr>
              <a:t></a:t>
            </a:r>
            <a:r>
              <a:rPr dirty="0" baseline="-9971" sz="2925" spc="-555">
                <a:latin typeface="Symbol"/>
                <a:cs typeface="Symbol"/>
              </a:rPr>
              <a:t></a:t>
            </a:r>
            <a:endParaRPr baseline="-9971" sz="2925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26854" y="2050377"/>
            <a:ext cx="12255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10">
                <a:latin typeface="Symbol"/>
                <a:cs typeface="Symbol"/>
              </a:rPr>
              <a:t>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72664" y="2511338"/>
            <a:ext cx="17335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950" spc="-370">
                <a:latin typeface="Symbol"/>
                <a:cs typeface="Symbol"/>
              </a:rPr>
              <a:t></a:t>
            </a:r>
            <a:r>
              <a:rPr dirty="0" baseline="-9971" sz="2925" spc="-555">
                <a:latin typeface="Symbol"/>
                <a:cs typeface="Symbol"/>
              </a:rPr>
              <a:t></a:t>
            </a:r>
            <a:endParaRPr baseline="-9971" sz="2925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7255" y="2258664"/>
            <a:ext cx="16446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20">
                <a:latin typeface="Symbol"/>
                <a:cs typeface="Symbol"/>
              </a:rPr>
              <a:t></a:t>
            </a:r>
            <a:endParaRPr sz="19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76892" y="2258664"/>
            <a:ext cx="59817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-245">
                <a:latin typeface="Times New Roman"/>
                <a:cs typeface="Times New Roman"/>
              </a:rPr>
              <a:t> </a:t>
            </a:r>
            <a:r>
              <a:rPr dirty="0" sz="1950">
                <a:latin typeface="Times New Roman"/>
                <a:cs typeface="Times New Roman"/>
              </a:rPr>
              <a:t>....</a:t>
            </a:r>
            <a:r>
              <a:rPr dirty="0" baseline="-8547" sz="2925">
                <a:latin typeface="Symbol"/>
                <a:cs typeface="Symbol"/>
              </a:rPr>
              <a:t></a:t>
            </a:r>
            <a:endParaRPr baseline="-8547" sz="2925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44485" y="2461064"/>
            <a:ext cx="15176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15">
                <a:latin typeface="Times New Roman"/>
                <a:cs typeface="Times New Roman"/>
              </a:rPr>
              <a:t>ρ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698064" y="2050377"/>
            <a:ext cx="603885" cy="5359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989"/>
              </a:lnSpc>
              <a:spcBef>
                <a:spcPts val="130"/>
              </a:spcBef>
            </a:pPr>
            <a:r>
              <a:rPr dirty="0" sz="1950" spc="10">
                <a:latin typeface="Symbol"/>
                <a:cs typeface="Symbol"/>
              </a:rPr>
              <a:t></a:t>
            </a:r>
            <a:endParaRPr sz="1950">
              <a:latin typeface="Symbol"/>
              <a:cs typeface="Symbol"/>
            </a:endParaRPr>
          </a:p>
          <a:p>
            <a:pPr marL="116839">
              <a:lnSpc>
                <a:spcPts val="1989"/>
              </a:lnSpc>
            </a:pPr>
            <a:r>
              <a:rPr dirty="0" sz="1950" spc="-10">
                <a:latin typeface="Times New Roman"/>
                <a:cs typeface="Times New Roman"/>
              </a:rPr>
              <a:t>E</a:t>
            </a:r>
            <a:r>
              <a:rPr dirty="0" sz="1950" spc="45">
                <a:latin typeface="Times New Roman"/>
                <a:cs typeface="Times New Roman"/>
              </a:rPr>
              <a:t>a</a:t>
            </a:r>
            <a:r>
              <a:rPr dirty="0" sz="1950" spc="-20">
                <a:latin typeface="Times New Roman"/>
                <a:cs typeface="Times New Roman"/>
              </a:rPr>
              <a:t>r</a:t>
            </a:r>
            <a:r>
              <a:rPr dirty="0" sz="1950" spc="15">
                <a:latin typeface="Times New Roman"/>
                <a:cs typeface="Times New Roman"/>
              </a:rPr>
              <a:t>n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5991" y="2461064"/>
            <a:ext cx="84010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374650" algn="l"/>
              </a:tabLst>
            </a:pPr>
            <a:r>
              <a:rPr dirty="0" sz="1950" spc="15">
                <a:latin typeface="Times New Roman"/>
                <a:cs typeface="Times New Roman"/>
              </a:rPr>
              <a:t>ρ	</a:t>
            </a:r>
            <a:r>
              <a:rPr dirty="0" sz="1950" spc="95">
                <a:latin typeface="Symbol"/>
                <a:cs typeface="Symbol"/>
              </a:rPr>
              <a:t></a:t>
            </a:r>
            <a:r>
              <a:rPr dirty="0" sz="1950" spc="95">
                <a:latin typeface="Times New Roman"/>
                <a:cs typeface="Times New Roman"/>
              </a:rPr>
              <a:t>1</a:t>
            </a:r>
            <a:r>
              <a:rPr dirty="0" sz="1950" spc="-190">
                <a:latin typeface="Times New Roman"/>
                <a:cs typeface="Times New Roman"/>
              </a:rPr>
              <a:t> </a:t>
            </a:r>
            <a:r>
              <a:rPr dirty="0" baseline="37037" sz="2925" spc="15">
                <a:latin typeface="Symbol"/>
                <a:cs typeface="Symbol"/>
              </a:rPr>
              <a:t></a:t>
            </a:r>
            <a:endParaRPr baseline="37037" sz="2925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69027" y="2095437"/>
            <a:ext cx="151765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950" spc="15">
                <a:latin typeface="Times New Roman"/>
                <a:cs typeface="Times New Roman"/>
              </a:rPr>
              <a:t>1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320020" y="2092153"/>
            <a:ext cx="931544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37037" sz="2925" spc="30">
                <a:latin typeface="Symbol"/>
                <a:cs typeface="Symbol"/>
              </a:rPr>
              <a:t></a:t>
            </a:r>
            <a:r>
              <a:rPr dirty="0" baseline="-37037" sz="2925" spc="30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Times New Roman"/>
                <a:cs typeface="Times New Roman"/>
              </a:rPr>
              <a:t>AEG</a:t>
            </a:r>
            <a:r>
              <a:rPr dirty="0" sz="1950" spc="-204">
                <a:latin typeface="Times New Roman"/>
                <a:cs typeface="Times New Roman"/>
              </a:rPr>
              <a:t> </a:t>
            </a:r>
            <a:r>
              <a:rPr dirty="0" baseline="-20576" sz="2025" spc="30">
                <a:latin typeface="Times New Roman"/>
                <a:cs typeface="Times New Roman"/>
              </a:rPr>
              <a:t>4</a:t>
            </a:r>
            <a:endParaRPr baseline="-20576" sz="2025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57523" y="2370313"/>
            <a:ext cx="128270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30"/>
              </a:spcBef>
              <a:tabLst>
                <a:tab pos="1001394" algn="l"/>
              </a:tabLst>
            </a:pPr>
            <a:r>
              <a:rPr dirty="0" baseline="-25641" sz="2925" spc="150">
                <a:latin typeface="Times New Roman"/>
                <a:cs typeface="Times New Roman"/>
              </a:rPr>
              <a:t>ρ</a:t>
            </a:r>
            <a:r>
              <a:rPr dirty="0" sz="1350" spc="100">
                <a:latin typeface="Times New Roman"/>
                <a:cs typeface="Times New Roman"/>
              </a:rPr>
              <a:t>2	</a:t>
            </a:r>
            <a:r>
              <a:rPr dirty="0" baseline="-25641" sz="2925" spc="112">
                <a:latin typeface="Times New Roman"/>
                <a:cs typeface="Times New Roman"/>
              </a:rPr>
              <a:t>ρ</a:t>
            </a:r>
            <a:r>
              <a:rPr dirty="0" sz="1350" spc="75">
                <a:latin typeface="Times New Roman"/>
                <a:cs typeface="Times New Roman"/>
              </a:rPr>
              <a:t>3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42715" y="2625487"/>
            <a:ext cx="108458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963294" algn="l"/>
              </a:tabLst>
            </a:pPr>
            <a:r>
              <a:rPr dirty="0" sz="1350" spc="20">
                <a:latin typeface="Times New Roman"/>
                <a:cs typeface="Times New Roman"/>
              </a:rPr>
              <a:t>E</a:t>
            </a:r>
            <a:r>
              <a:rPr dirty="0" sz="1350" spc="20">
                <a:latin typeface="Times New Roman"/>
                <a:cs typeface="Times New Roman"/>
              </a:rPr>
              <a:t>	</a:t>
            </a:r>
            <a:r>
              <a:rPr dirty="0" sz="1350" spc="20">
                <a:latin typeface="Times New Roman"/>
                <a:cs typeface="Times New Roman"/>
              </a:rPr>
              <a:t>E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74719" y="2089561"/>
            <a:ext cx="925830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38461" sz="2925" spc="30">
                <a:latin typeface="Symbol"/>
                <a:cs typeface="Symbol"/>
              </a:rPr>
              <a:t></a:t>
            </a:r>
            <a:r>
              <a:rPr dirty="0" baseline="-38461" sz="2925" spc="30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Times New Roman"/>
                <a:cs typeface="Times New Roman"/>
              </a:rPr>
              <a:t>AEG</a:t>
            </a:r>
            <a:r>
              <a:rPr dirty="0" sz="1950" spc="-254">
                <a:latin typeface="Times New Roman"/>
                <a:cs typeface="Times New Roman"/>
              </a:rPr>
              <a:t> </a:t>
            </a:r>
            <a:r>
              <a:rPr dirty="0" baseline="-20576" sz="2025" spc="30">
                <a:latin typeface="Times New Roman"/>
                <a:cs typeface="Times New Roman"/>
              </a:rPr>
              <a:t>3</a:t>
            </a:r>
            <a:endParaRPr baseline="-20576" sz="2025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91500" y="2600676"/>
            <a:ext cx="13335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 spc="20">
                <a:latin typeface="Times New Roman"/>
                <a:cs typeface="Times New Roman"/>
              </a:rPr>
              <a:t>E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17667" y="2092153"/>
            <a:ext cx="931544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37037" sz="2925" spc="30">
                <a:latin typeface="Symbol"/>
                <a:cs typeface="Symbol"/>
              </a:rPr>
              <a:t></a:t>
            </a:r>
            <a:r>
              <a:rPr dirty="0" baseline="-37037" sz="2925" spc="30">
                <a:latin typeface="Times New Roman"/>
                <a:cs typeface="Times New Roman"/>
              </a:rPr>
              <a:t> </a:t>
            </a:r>
            <a:r>
              <a:rPr dirty="0" sz="1950" spc="20">
                <a:latin typeface="Times New Roman"/>
                <a:cs typeface="Times New Roman"/>
              </a:rPr>
              <a:t>AEG</a:t>
            </a:r>
            <a:r>
              <a:rPr dirty="0" sz="1950" spc="-204">
                <a:latin typeface="Times New Roman"/>
                <a:cs typeface="Times New Roman"/>
              </a:rPr>
              <a:t> </a:t>
            </a:r>
            <a:r>
              <a:rPr dirty="0" baseline="-20576" sz="2025" spc="30">
                <a:latin typeface="Times New Roman"/>
                <a:cs typeface="Times New Roman"/>
              </a:rPr>
              <a:t>2</a:t>
            </a:r>
            <a:endParaRPr baseline="-20576" sz="202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92786" y="2398927"/>
            <a:ext cx="11430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 spc="2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78483" y="2600675"/>
            <a:ext cx="13335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 spc="20">
                <a:latin typeface="Times New Roman"/>
                <a:cs typeface="Times New Roman"/>
              </a:rPr>
              <a:t>E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0991" y="1233550"/>
            <a:ext cx="8287384" cy="3276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950" spc="125">
                <a:latin typeface="Times New Roman"/>
                <a:cs typeface="Times New Roman"/>
              </a:rPr>
              <a:t>V</a:t>
            </a:r>
            <a:r>
              <a:rPr dirty="0" baseline="37037" sz="2025" spc="187">
                <a:latin typeface="Times New Roman"/>
                <a:cs typeface="Times New Roman"/>
              </a:rPr>
              <a:t>E </a:t>
            </a:r>
            <a:r>
              <a:rPr dirty="0" sz="1950" spc="20">
                <a:latin typeface="Symbol"/>
                <a:cs typeface="Symbol"/>
              </a:rPr>
              <a:t></a:t>
            </a:r>
            <a:r>
              <a:rPr dirty="0" sz="1950" spc="20">
                <a:latin typeface="Times New Roman"/>
                <a:cs typeface="Times New Roman"/>
              </a:rPr>
              <a:t> capitalized </a:t>
            </a:r>
            <a:r>
              <a:rPr dirty="0" sz="1950" spc="10">
                <a:latin typeface="Times New Roman"/>
                <a:cs typeface="Times New Roman"/>
              </a:rPr>
              <a:t>[forward </a:t>
            </a:r>
            <a:r>
              <a:rPr dirty="0" sz="1950" spc="-15">
                <a:latin typeface="Times New Roman"/>
                <a:cs typeface="Times New Roman"/>
              </a:rPr>
              <a:t>earnings </a:t>
            </a:r>
            <a:r>
              <a:rPr dirty="0" sz="1950" spc="20">
                <a:latin typeface="Symbol"/>
                <a:cs typeface="Symbol"/>
              </a:rPr>
              <a:t></a:t>
            </a:r>
            <a:r>
              <a:rPr dirty="0" sz="1950" spc="20">
                <a:latin typeface="Times New Roman"/>
                <a:cs typeface="Times New Roman"/>
              </a:rPr>
              <a:t> </a:t>
            </a:r>
            <a:r>
              <a:rPr dirty="0" sz="1950" spc="15">
                <a:latin typeface="Times New Roman"/>
                <a:cs typeface="Times New Roman"/>
              </a:rPr>
              <a:t>present </a:t>
            </a:r>
            <a:r>
              <a:rPr dirty="0" sz="1950" spc="20">
                <a:latin typeface="Times New Roman"/>
                <a:cs typeface="Times New Roman"/>
              </a:rPr>
              <a:t>value </a:t>
            </a:r>
            <a:r>
              <a:rPr dirty="0" sz="1950" spc="15">
                <a:latin typeface="Times New Roman"/>
                <a:cs typeface="Times New Roman"/>
              </a:rPr>
              <a:t>of </a:t>
            </a:r>
            <a:r>
              <a:rPr dirty="0" sz="1950">
                <a:latin typeface="Times New Roman"/>
                <a:cs typeface="Times New Roman"/>
              </a:rPr>
              <a:t>abnormal </a:t>
            </a:r>
            <a:r>
              <a:rPr dirty="0" sz="1950" spc="-15">
                <a:latin typeface="Times New Roman"/>
                <a:cs typeface="Times New Roman"/>
              </a:rPr>
              <a:t>earnings</a:t>
            </a:r>
            <a:r>
              <a:rPr dirty="0" sz="1950" spc="-245">
                <a:latin typeface="Times New Roman"/>
                <a:cs typeface="Times New Roman"/>
              </a:rPr>
              <a:t> </a:t>
            </a:r>
            <a:r>
              <a:rPr dirty="0" sz="1950" spc="-25">
                <a:latin typeface="Times New Roman"/>
                <a:cs typeface="Times New Roman"/>
              </a:rPr>
              <a:t>growth]</a:t>
            </a:r>
            <a:endParaRPr sz="19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8515" y="1373172"/>
            <a:ext cx="114300" cy="2374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50" spc="20">
                <a:latin typeface="Times New Roman"/>
                <a:cs typeface="Times New Roman"/>
              </a:rPr>
              <a:t>0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7591" y="3122555"/>
            <a:ext cx="7675245" cy="1787525"/>
          </a:xfrm>
          <a:prstGeom prst="rect">
            <a:avLst/>
          </a:prstGeom>
        </p:spPr>
        <p:txBody>
          <a:bodyPr wrap="square" lIns="0" tIns="1555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25"/>
              </a:spcBef>
            </a:pPr>
            <a:r>
              <a:rPr dirty="0" sz="1850" spc="-25">
                <a:latin typeface="Times New Roman"/>
                <a:cs typeface="Times New Roman"/>
              </a:rPr>
              <a:t>Abnormal </a:t>
            </a:r>
            <a:r>
              <a:rPr dirty="0" sz="1850" spc="-35">
                <a:latin typeface="Times New Roman"/>
                <a:cs typeface="Times New Roman"/>
              </a:rPr>
              <a:t>earnings growth </a:t>
            </a:r>
            <a:r>
              <a:rPr dirty="0" baseline="-21367" sz="1950" spc="-7">
                <a:latin typeface="Times New Roman"/>
                <a:cs typeface="Times New Roman"/>
              </a:rPr>
              <a:t>t </a:t>
            </a:r>
            <a:r>
              <a:rPr dirty="0" sz="1850" spc="-10">
                <a:latin typeface="Times New Roman"/>
                <a:cs typeface="Times New Roman"/>
              </a:rPr>
              <a:t>(AEG) </a:t>
            </a:r>
            <a:r>
              <a:rPr dirty="0" sz="1850" spc="-5">
                <a:latin typeface="Symbol"/>
                <a:cs typeface="Symbol"/>
              </a:rPr>
              <a:t>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-10">
                <a:latin typeface="Times New Roman"/>
                <a:cs typeface="Times New Roman"/>
              </a:rPr>
              <a:t>cum</a:t>
            </a:r>
            <a:r>
              <a:rPr dirty="0" sz="1850" spc="-10" i="1">
                <a:latin typeface="Times New Roman"/>
                <a:cs typeface="Times New Roman"/>
              </a:rPr>
              <a:t>-</a:t>
            </a:r>
            <a:r>
              <a:rPr dirty="0" sz="1850" spc="-10">
                <a:latin typeface="Times New Roman"/>
                <a:cs typeface="Times New Roman"/>
              </a:rPr>
              <a:t>dividend </a:t>
            </a:r>
            <a:r>
              <a:rPr dirty="0" sz="1850" spc="-35">
                <a:latin typeface="Times New Roman"/>
                <a:cs typeface="Times New Roman"/>
              </a:rPr>
              <a:t>earnings </a:t>
            </a:r>
            <a:r>
              <a:rPr dirty="0" baseline="-21367" sz="1950" spc="-7">
                <a:latin typeface="Times New Roman"/>
                <a:cs typeface="Times New Roman"/>
              </a:rPr>
              <a:t>t </a:t>
            </a:r>
            <a:r>
              <a:rPr dirty="0" sz="1850" spc="-5">
                <a:latin typeface="Symbol"/>
                <a:cs typeface="Symbol"/>
              </a:rPr>
              <a:t>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-30">
                <a:latin typeface="Times New Roman"/>
                <a:cs typeface="Times New Roman"/>
              </a:rPr>
              <a:t>normal </a:t>
            </a:r>
            <a:r>
              <a:rPr dirty="0" sz="1850" spc="-35">
                <a:latin typeface="Times New Roman"/>
                <a:cs typeface="Times New Roman"/>
              </a:rPr>
              <a:t>earnings</a:t>
            </a:r>
            <a:r>
              <a:rPr dirty="0" sz="1850" spc="150">
                <a:latin typeface="Times New Roman"/>
                <a:cs typeface="Times New Roman"/>
              </a:rPr>
              <a:t> </a:t>
            </a:r>
            <a:r>
              <a:rPr dirty="0" baseline="-21367" sz="1950" spc="-7">
                <a:latin typeface="Times New Roman"/>
                <a:cs typeface="Times New Roman"/>
              </a:rPr>
              <a:t>t</a:t>
            </a:r>
            <a:endParaRPr baseline="-21367" sz="1950">
              <a:latin typeface="Times New Roman"/>
              <a:cs typeface="Times New Roman"/>
            </a:endParaRPr>
          </a:p>
          <a:p>
            <a:pPr marL="3380740">
              <a:lnSpc>
                <a:spcPct val="100000"/>
              </a:lnSpc>
              <a:spcBef>
                <a:spcPts val="1545"/>
              </a:spcBef>
            </a:pPr>
            <a:r>
              <a:rPr dirty="0" sz="1850" spc="-5">
                <a:latin typeface="Symbol"/>
                <a:cs typeface="Symbol"/>
              </a:rPr>
              <a:t>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2650" spc="-75">
                <a:latin typeface="Symbol"/>
                <a:cs typeface="Symbol"/>
              </a:rPr>
              <a:t></a:t>
            </a:r>
            <a:r>
              <a:rPr dirty="0" sz="1850" spc="-75">
                <a:latin typeface="Times New Roman"/>
                <a:cs typeface="Times New Roman"/>
              </a:rPr>
              <a:t>earnings </a:t>
            </a:r>
            <a:r>
              <a:rPr dirty="0" baseline="-21367" sz="1950" spc="-7">
                <a:latin typeface="Times New Roman"/>
                <a:cs typeface="Times New Roman"/>
              </a:rPr>
              <a:t>t </a:t>
            </a:r>
            <a:r>
              <a:rPr dirty="0" sz="1850" spc="-5">
                <a:latin typeface="Symbol"/>
                <a:cs typeface="Symbol"/>
              </a:rPr>
              <a:t>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45">
                <a:latin typeface="Times New Roman"/>
                <a:cs typeface="Times New Roman"/>
              </a:rPr>
              <a:t>(ρ</a:t>
            </a:r>
            <a:r>
              <a:rPr dirty="0" baseline="-21367" sz="1950" spc="67">
                <a:latin typeface="Times New Roman"/>
                <a:cs typeface="Times New Roman"/>
              </a:rPr>
              <a:t>E </a:t>
            </a:r>
            <a:r>
              <a:rPr dirty="0" sz="1850" spc="25">
                <a:latin typeface="Symbol"/>
                <a:cs typeface="Symbol"/>
              </a:rPr>
              <a:t></a:t>
            </a:r>
            <a:r>
              <a:rPr dirty="0" sz="1850" spc="25">
                <a:latin typeface="Times New Roman"/>
                <a:cs typeface="Times New Roman"/>
              </a:rPr>
              <a:t>1)d </a:t>
            </a:r>
            <a:r>
              <a:rPr dirty="0" baseline="-21367" sz="1950" spc="30">
                <a:latin typeface="Times New Roman"/>
                <a:cs typeface="Times New Roman"/>
              </a:rPr>
              <a:t>t</a:t>
            </a:r>
            <a:r>
              <a:rPr dirty="0" baseline="-21367" sz="1950" spc="30">
                <a:latin typeface="Symbol"/>
                <a:cs typeface="Symbol"/>
              </a:rPr>
              <a:t></a:t>
            </a:r>
            <a:r>
              <a:rPr dirty="0" baseline="-21367" sz="1950" spc="30">
                <a:latin typeface="Times New Roman"/>
                <a:cs typeface="Times New Roman"/>
              </a:rPr>
              <a:t>1 </a:t>
            </a:r>
            <a:r>
              <a:rPr dirty="0" sz="2650" spc="-85">
                <a:latin typeface="Symbol"/>
                <a:cs typeface="Symbol"/>
              </a:rPr>
              <a:t></a:t>
            </a:r>
            <a:r>
              <a:rPr dirty="0" sz="1850" spc="-85">
                <a:latin typeface="Symbol"/>
                <a:cs typeface="Symbol"/>
              </a:rPr>
              <a:t></a:t>
            </a:r>
            <a:r>
              <a:rPr dirty="0" sz="1850" spc="-85">
                <a:latin typeface="Times New Roman"/>
                <a:cs typeface="Times New Roman"/>
              </a:rPr>
              <a:t> </a:t>
            </a:r>
            <a:r>
              <a:rPr dirty="0" sz="1850">
                <a:latin typeface="Times New Roman"/>
                <a:cs typeface="Times New Roman"/>
              </a:rPr>
              <a:t>ρ</a:t>
            </a:r>
            <a:r>
              <a:rPr dirty="0" baseline="-21367" sz="1950">
                <a:latin typeface="Times New Roman"/>
                <a:cs typeface="Times New Roman"/>
              </a:rPr>
              <a:t>E</a:t>
            </a:r>
            <a:r>
              <a:rPr dirty="0" sz="1850">
                <a:latin typeface="Times New Roman"/>
                <a:cs typeface="Times New Roman"/>
              </a:rPr>
              <a:t>earnings</a:t>
            </a:r>
            <a:r>
              <a:rPr dirty="0" sz="1850" spc="-85">
                <a:latin typeface="Times New Roman"/>
                <a:cs typeface="Times New Roman"/>
              </a:rPr>
              <a:t> </a:t>
            </a:r>
            <a:r>
              <a:rPr dirty="0" baseline="-21367" sz="1950" spc="22">
                <a:latin typeface="Times New Roman"/>
                <a:cs typeface="Times New Roman"/>
              </a:rPr>
              <a:t>t</a:t>
            </a:r>
            <a:r>
              <a:rPr dirty="0" baseline="-21367" sz="1950" spc="22">
                <a:latin typeface="Symbol"/>
                <a:cs typeface="Symbol"/>
              </a:rPr>
              <a:t></a:t>
            </a:r>
            <a:r>
              <a:rPr dirty="0" baseline="-21367" sz="1950" spc="22">
                <a:latin typeface="Times New Roman"/>
                <a:cs typeface="Times New Roman"/>
              </a:rPr>
              <a:t>1</a:t>
            </a:r>
            <a:endParaRPr baseline="-21367" sz="1950">
              <a:latin typeface="Times New Roman"/>
              <a:cs typeface="Times New Roman"/>
            </a:endParaRPr>
          </a:p>
          <a:p>
            <a:pPr marL="3380740">
              <a:lnSpc>
                <a:spcPct val="100000"/>
              </a:lnSpc>
              <a:spcBef>
                <a:spcPts val="2625"/>
              </a:spcBef>
            </a:pPr>
            <a:r>
              <a:rPr dirty="0" sz="1850" spc="-5">
                <a:latin typeface="Symbol"/>
                <a:cs typeface="Symbol"/>
              </a:rPr>
              <a:t>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2650" spc="-204">
                <a:latin typeface="Symbol"/>
                <a:cs typeface="Symbol"/>
              </a:rPr>
              <a:t></a:t>
            </a:r>
            <a:r>
              <a:rPr dirty="0" sz="1850" spc="-204">
                <a:latin typeface="Times New Roman"/>
                <a:cs typeface="Times New Roman"/>
              </a:rPr>
              <a:t>G </a:t>
            </a:r>
            <a:r>
              <a:rPr dirty="0" baseline="-21367" sz="1950" spc="-7">
                <a:latin typeface="Times New Roman"/>
                <a:cs typeface="Times New Roman"/>
              </a:rPr>
              <a:t>t </a:t>
            </a:r>
            <a:r>
              <a:rPr dirty="0" sz="1850" spc="-5">
                <a:latin typeface="Symbol"/>
                <a:cs typeface="Symbol"/>
              </a:rPr>
              <a:t>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70">
                <a:latin typeface="Times New Roman"/>
                <a:cs typeface="Times New Roman"/>
              </a:rPr>
              <a:t>ρ</a:t>
            </a:r>
            <a:r>
              <a:rPr dirty="0" baseline="-21367" sz="1950" spc="104">
                <a:latin typeface="Times New Roman"/>
                <a:cs typeface="Times New Roman"/>
              </a:rPr>
              <a:t>E </a:t>
            </a:r>
            <a:r>
              <a:rPr dirty="0" sz="2650" spc="-280">
                <a:latin typeface="Symbol"/>
                <a:cs typeface="Symbol"/>
              </a:rPr>
              <a:t></a:t>
            </a:r>
            <a:r>
              <a:rPr dirty="0" sz="2650" spc="-280">
                <a:latin typeface="Times New Roman"/>
                <a:cs typeface="Times New Roman"/>
              </a:rPr>
              <a:t> </a:t>
            </a:r>
            <a:r>
              <a:rPr dirty="0" sz="1850" spc="-5">
                <a:latin typeface="Times New Roman"/>
                <a:cs typeface="Times New Roman"/>
              </a:rPr>
              <a:t>x </a:t>
            </a:r>
            <a:r>
              <a:rPr dirty="0" sz="1850" spc="-35">
                <a:latin typeface="Times New Roman"/>
                <a:cs typeface="Times New Roman"/>
              </a:rPr>
              <a:t>earnings</a:t>
            </a:r>
            <a:r>
              <a:rPr dirty="0" sz="1850" spc="195">
                <a:latin typeface="Times New Roman"/>
                <a:cs typeface="Times New Roman"/>
              </a:rPr>
              <a:t> </a:t>
            </a:r>
            <a:r>
              <a:rPr dirty="0" baseline="-21367" sz="1950" spc="22">
                <a:latin typeface="Times New Roman"/>
                <a:cs typeface="Times New Roman"/>
              </a:rPr>
              <a:t>t</a:t>
            </a:r>
            <a:r>
              <a:rPr dirty="0" baseline="-21367" sz="1950" spc="22">
                <a:latin typeface="Symbol"/>
                <a:cs typeface="Symbol"/>
              </a:rPr>
              <a:t></a:t>
            </a:r>
            <a:r>
              <a:rPr dirty="0" baseline="-21367" sz="1950" spc="22">
                <a:latin typeface="Times New Roman"/>
                <a:cs typeface="Times New Roman"/>
              </a:rPr>
              <a:t>1</a:t>
            </a:r>
            <a:endParaRPr baseline="-21367" sz="1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1392" y="384174"/>
            <a:ext cx="51898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</a:t>
            </a:r>
            <a:r>
              <a:rPr dirty="0"/>
              <a:t>Modification </a:t>
            </a:r>
            <a:r>
              <a:rPr dirty="0" spc="-5"/>
              <a:t>to the AEG</a:t>
            </a:r>
            <a:r>
              <a:rPr dirty="0" spc="-55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/>
          <p:nvPr/>
        </p:nvSpPr>
        <p:spPr>
          <a:xfrm>
            <a:off x="1545386" y="2580785"/>
            <a:ext cx="571500" cy="0"/>
          </a:xfrm>
          <a:custGeom>
            <a:avLst/>
            <a:gdLst/>
            <a:ahLst/>
            <a:cxnLst/>
            <a:rect l="l" t="t" r="r" b="b"/>
            <a:pathLst>
              <a:path w="571500" h="0">
                <a:moveTo>
                  <a:pt x="0" y="0"/>
                </a:moveTo>
                <a:lnTo>
                  <a:pt x="571001" y="0"/>
                </a:lnTo>
              </a:path>
            </a:pathLst>
          </a:custGeom>
          <a:ln w="112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824443" y="2580785"/>
            <a:ext cx="757555" cy="0"/>
          </a:xfrm>
          <a:custGeom>
            <a:avLst/>
            <a:gdLst/>
            <a:ahLst/>
            <a:cxnLst/>
            <a:rect l="l" t="t" r="r" b="b"/>
            <a:pathLst>
              <a:path w="757554" h="0">
                <a:moveTo>
                  <a:pt x="0" y="0"/>
                </a:moveTo>
                <a:lnTo>
                  <a:pt x="757549" y="0"/>
                </a:lnTo>
              </a:path>
            </a:pathLst>
          </a:custGeom>
          <a:ln w="112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813237" y="2580785"/>
            <a:ext cx="748030" cy="0"/>
          </a:xfrm>
          <a:custGeom>
            <a:avLst/>
            <a:gdLst/>
            <a:ahLst/>
            <a:cxnLst/>
            <a:rect l="l" t="t" r="r" b="b"/>
            <a:pathLst>
              <a:path w="748029" h="0">
                <a:moveTo>
                  <a:pt x="0" y="0"/>
                </a:moveTo>
                <a:lnTo>
                  <a:pt x="747430" y="0"/>
                </a:lnTo>
              </a:path>
            </a:pathLst>
          </a:custGeom>
          <a:ln w="112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791436" y="2580785"/>
            <a:ext cx="758190" cy="0"/>
          </a:xfrm>
          <a:custGeom>
            <a:avLst/>
            <a:gdLst/>
            <a:ahLst/>
            <a:cxnLst/>
            <a:rect l="l" t="t" r="r" b="b"/>
            <a:pathLst>
              <a:path w="758189" h="0">
                <a:moveTo>
                  <a:pt x="0" y="0"/>
                </a:moveTo>
                <a:lnTo>
                  <a:pt x="757931" y="0"/>
                </a:lnTo>
              </a:path>
            </a:pathLst>
          </a:custGeom>
          <a:ln w="1126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181412" y="2726018"/>
            <a:ext cx="1101090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96315" algn="l"/>
              </a:tabLst>
            </a:pPr>
            <a:r>
              <a:rPr dirty="0" sz="1200" spc="50">
                <a:latin typeface="Times New Roman"/>
                <a:cs typeface="Times New Roman"/>
              </a:rPr>
              <a:t>F</a:t>
            </a:r>
            <a:r>
              <a:rPr dirty="0" sz="1200" spc="50">
                <a:latin typeface="Times New Roman"/>
                <a:cs typeface="Times New Roman"/>
              </a:rPr>
              <a:t>	</a:t>
            </a:r>
            <a:r>
              <a:rPr dirty="0" sz="1200" spc="5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97963" y="2704203"/>
            <a:ext cx="117475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5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91102" y="2525665"/>
            <a:ext cx="107950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45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82292" y="2704203"/>
            <a:ext cx="117475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5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0111" y="2525665"/>
            <a:ext cx="107950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45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0111" y="1282234"/>
            <a:ext cx="107950" cy="2120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45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06808" y="2501094"/>
            <a:ext cx="129921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  <a:tabLst>
                <a:tab pos="1033780" algn="l"/>
              </a:tabLst>
            </a:pPr>
            <a:r>
              <a:rPr dirty="0" baseline="-25396" sz="2625" spc="179">
                <a:latin typeface="Times New Roman"/>
                <a:cs typeface="Times New Roman"/>
              </a:rPr>
              <a:t>ρ</a:t>
            </a:r>
            <a:r>
              <a:rPr dirty="0" sz="1200" spc="120">
                <a:latin typeface="Times New Roman"/>
                <a:cs typeface="Times New Roman"/>
              </a:rPr>
              <a:t>2	</a:t>
            </a:r>
            <a:r>
              <a:rPr dirty="0" baseline="-25396" sz="2625" spc="150">
                <a:latin typeface="Times New Roman"/>
                <a:cs typeface="Times New Roman"/>
              </a:rPr>
              <a:t>ρ</a:t>
            </a:r>
            <a:r>
              <a:rPr dirty="0" sz="1200" spc="100">
                <a:latin typeface="Times New Roman"/>
                <a:cs typeface="Times New Roman"/>
              </a:rPr>
              <a:t>3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60887" y="2580880"/>
            <a:ext cx="14287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45">
                <a:latin typeface="Times New Roman"/>
                <a:cs typeface="Times New Roman"/>
              </a:rPr>
              <a:t>ρ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58586" y="2258241"/>
            <a:ext cx="14287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45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21122" y="2218646"/>
            <a:ext cx="11557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35">
                <a:latin typeface="Symbol"/>
                <a:cs typeface="Symbol"/>
              </a:rPr>
              <a:t>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22986" y="2625655"/>
            <a:ext cx="16637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50" spc="-320">
                <a:latin typeface="Symbol"/>
                <a:cs typeface="Symbol"/>
              </a:rPr>
              <a:t></a:t>
            </a:r>
            <a:r>
              <a:rPr dirty="0" baseline="-9523" sz="2625" spc="-480">
                <a:latin typeface="Symbol"/>
                <a:cs typeface="Symbol"/>
              </a:rPr>
              <a:t></a:t>
            </a:r>
            <a:endParaRPr baseline="-9523" sz="2625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48386" y="2218646"/>
            <a:ext cx="371475" cy="4762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775"/>
              </a:lnSpc>
              <a:spcBef>
                <a:spcPts val="95"/>
              </a:spcBef>
            </a:pPr>
            <a:r>
              <a:rPr dirty="0" sz="1750" spc="35">
                <a:latin typeface="Symbol"/>
                <a:cs typeface="Symbol"/>
              </a:rPr>
              <a:t></a:t>
            </a:r>
            <a:endParaRPr sz="1750">
              <a:latin typeface="Symbol"/>
              <a:cs typeface="Symbol"/>
            </a:endParaRPr>
          </a:p>
          <a:p>
            <a:pPr marL="106045">
              <a:lnSpc>
                <a:spcPts val="1775"/>
              </a:lnSpc>
            </a:pPr>
            <a:r>
              <a:rPr dirty="0" sz="1750" spc="65">
                <a:latin typeface="Times New Roman"/>
                <a:cs typeface="Times New Roman"/>
              </a:rPr>
              <a:t>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61383" y="2402906"/>
            <a:ext cx="1302385" cy="51498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ts val="1925"/>
              </a:lnSpc>
              <a:spcBef>
                <a:spcPts val="95"/>
              </a:spcBef>
            </a:pPr>
            <a:r>
              <a:rPr dirty="0" sz="1750" spc="50">
                <a:latin typeface="Symbol"/>
                <a:cs typeface="Symbol"/>
              </a:rPr>
              <a:t></a:t>
            </a:r>
            <a:r>
              <a:rPr dirty="0" sz="1750" spc="-190">
                <a:latin typeface="Times New Roman"/>
                <a:cs typeface="Times New Roman"/>
              </a:rPr>
              <a:t> </a:t>
            </a:r>
            <a:r>
              <a:rPr dirty="0" sz="1750" spc="15">
                <a:latin typeface="Times New Roman"/>
                <a:cs typeface="Times New Roman"/>
              </a:rPr>
              <a:t>...</a:t>
            </a:r>
            <a:r>
              <a:rPr dirty="0" baseline="-7936" sz="2625" spc="22">
                <a:latin typeface="Symbol"/>
                <a:cs typeface="Symbol"/>
              </a:rPr>
              <a:t></a:t>
            </a:r>
            <a:r>
              <a:rPr dirty="0" baseline="-7936" sz="2625" spc="-104">
                <a:latin typeface="Times New Roman"/>
                <a:cs typeface="Times New Roman"/>
              </a:rPr>
              <a:t> </a:t>
            </a:r>
            <a:r>
              <a:rPr dirty="0" sz="1750" spc="50">
                <a:latin typeface="Symbol"/>
                <a:cs typeface="Symbol"/>
              </a:rPr>
              <a:t></a:t>
            </a:r>
            <a:r>
              <a:rPr dirty="0" sz="1750" spc="-55">
                <a:latin typeface="Times New Roman"/>
                <a:cs typeface="Times New Roman"/>
              </a:rPr>
              <a:t> </a:t>
            </a:r>
            <a:r>
              <a:rPr dirty="0" sz="1750" spc="95">
                <a:latin typeface="Times New Roman"/>
                <a:cs typeface="Times New Roman"/>
              </a:rPr>
              <a:t>NFO</a:t>
            </a:r>
            <a:r>
              <a:rPr dirty="0" baseline="-20833" sz="1800" spc="142">
                <a:latin typeface="Times New Roman"/>
                <a:cs typeface="Times New Roman"/>
              </a:rPr>
              <a:t>0</a:t>
            </a:r>
            <a:endParaRPr baseline="-20833" sz="1800">
              <a:latin typeface="Times New Roman"/>
              <a:cs typeface="Times New Roman"/>
            </a:endParaRPr>
          </a:p>
          <a:p>
            <a:pPr marL="372110">
              <a:lnSpc>
                <a:spcPts val="1925"/>
              </a:lnSpc>
            </a:pPr>
            <a:r>
              <a:rPr dirty="0" sz="1750" spc="-320">
                <a:latin typeface="Symbol"/>
                <a:cs typeface="Symbol"/>
              </a:rPr>
              <a:t></a:t>
            </a:r>
            <a:r>
              <a:rPr dirty="0" baseline="-9523" sz="2625" spc="-480">
                <a:latin typeface="Symbol"/>
                <a:cs typeface="Symbol"/>
              </a:rPr>
              <a:t></a:t>
            </a:r>
            <a:endParaRPr baseline="-9523" sz="2625">
              <a:latin typeface="Symbol"/>
              <a:cs typeface="Symbo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605165" y="2255376"/>
            <a:ext cx="293878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36507" sz="2625" spc="75">
                <a:latin typeface="Symbol"/>
                <a:cs typeface="Symbol"/>
              </a:rPr>
              <a:t></a:t>
            </a:r>
            <a:r>
              <a:rPr dirty="0" baseline="-36507" sz="2625" spc="75">
                <a:latin typeface="Times New Roman"/>
                <a:cs typeface="Times New Roman"/>
              </a:rPr>
              <a:t> </a:t>
            </a:r>
            <a:r>
              <a:rPr dirty="0" sz="1750" spc="40">
                <a:latin typeface="Times New Roman"/>
                <a:cs typeface="Times New Roman"/>
              </a:rPr>
              <a:t>AOIG </a:t>
            </a:r>
            <a:r>
              <a:rPr dirty="0" baseline="-20833" sz="1800" spc="67">
                <a:latin typeface="Times New Roman"/>
                <a:cs typeface="Times New Roman"/>
              </a:rPr>
              <a:t>2 </a:t>
            </a:r>
            <a:r>
              <a:rPr dirty="0" baseline="-36507" sz="2625" spc="75">
                <a:latin typeface="Symbol"/>
                <a:cs typeface="Symbol"/>
              </a:rPr>
              <a:t></a:t>
            </a:r>
            <a:r>
              <a:rPr dirty="0" baseline="-36507" sz="2625" spc="75">
                <a:latin typeface="Times New Roman"/>
                <a:cs typeface="Times New Roman"/>
              </a:rPr>
              <a:t> </a:t>
            </a:r>
            <a:r>
              <a:rPr dirty="0" sz="1750" spc="40">
                <a:latin typeface="Times New Roman"/>
                <a:cs typeface="Times New Roman"/>
              </a:rPr>
              <a:t>AOIG </a:t>
            </a:r>
            <a:r>
              <a:rPr dirty="0" baseline="-20833" sz="1800" spc="67">
                <a:latin typeface="Times New Roman"/>
                <a:cs typeface="Times New Roman"/>
              </a:rPr>
              <a:t>3</a:t>
            </a:r>
            <a:r>
              <a:rPr dirty="0" baseline="-20833" sz="1800" spc="-104">
                <a:latin typeface="Times New Roman"/>
                <a:cs typeface="Times New Roman"/>
              </a:rPr>
              <a:t> </a:t>
            </a:r>
            <a:r>
              <a:rPr dirty="0" baseline="-36507" sz="2625" spc="75">
                <a:latin typeface="Symbol"/>
                <a:cs typeface="Symbol"/>
              </a:rPr>
              <a:t></a:t>
            </a:r>
            <a:r>
              <a:rPr dirty="0" baseline="-36507" sz="2625" spc="75">
                <a:latin typeface="Times New Roman"/>
                <a:cs typeface="Times New Roman"/>
              </a:rPr>
              <a:t> </a:t>
            </a:r>
            <a:r>
              <a:rPr dirty="0" sz="1750" spc="40">
                <a:latin typeface="Times New Roman"/>
                <a:cs typeface="Times New Roman"/>
              </a:rPr>
              <a:t>AOIG </a:t>
            </a:r>
            <a:r>
              <a:rPr dirty="0" baseline="-20833" sz="1800" spc="67">
                <a:latin typeface="Times New Roman"/>
                <a:cs typeface="Times New Roman"/>
              </a:rPr>
              <a:t>4</a:t>
            </a:r>
            <a:endParaRPr baseline="-20833"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19815" y="2580880"/>
            <a:ext cx="76962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335280" algn="l"/>
              </a:tabLst>
            </a:pPr>
            <a:r>
              <a:rPr dirty="0" sz="1750" spc="45">
                <a:latin typeface="Times New Roman"/>
                <a:cs typeface="Times New Roman"/>
              </a:rPr>
              <a:t>ρ	</a:t>
            </a:r>
            <a:r>
              <a:rPr dirty="0" sz="1750" spc="120">
                <a:latin typeface="Symbol"/>
                <a:cs typeface="Symbol"/>
              </a:rPr>
              <a:t></a:t>
            </a:r>
            <a:r>
              <a:rPr dirty="0" sz="1750" spc="120">
                <a:latin typeface="Times New Roman"/>
                <a:cs typeface="Times New Roman"/>
              </a:rPr>
              <a:t>1</a:t>
            </a:r>
            <a:r>
              <a:rPr dirty="0" sz="1750" spc="-165">
                <a:latin typeface="Times New Roman"/>
                <a:cs typeface="Times New Roman"/>
              </a:rPr>
              <a:t> </a:t>
            </a:r>
            <a:r>
              <a:rPr dirty="0" baseline="36507" sz="2625" spc="52">
                <a:latin typeface="Symbol"/>
                <a:cs typeface="Symbol"/>
              </a:rPr>
              <a:t></a:t>
            </a:r>
            <a:endParaRPr baseline="36507" sz="2625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24978" y="2402905"/>
            <a:ext cx="59309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50" spc="155">
                <a:latin typeface="Times New Roman"/>
                <a:cs typeface="Times New Roman"/>
              </a:rPr>
              <a:t>V</a:t>
            </a:r>
            <a:r>
              <a:rPr dirty="0" baseline="37037" sz="1800" spc="232">
                <a:latin typeface="Times New Roman"/>
                <a:cs typeface="Times New Roman"/>
              </a:rPr>
              <a:t>E</a:t>
            </a:r>
            <a:r>
              <a:rPr dirty="0" baseline="37037" sz="1800" spc="555">
                <a:latin typeface="Times New Roman"/>
                <a:cs typeface="Times New Roman"/>
              </a:rPr>
              <a:t> </a:t>
            </a:r>
            <a:r>
              <a:rPr dirty="0" sz="1750" spc="50">
                <a:latin typeface="Symbol"/>
                <a:cs typeface="Symbol"/>
              </a:rPr>
              <a:t>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24977" y="1159474"/>
            <a:ext cx="59309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50" spc="155">
                <a:latin typeface="Times New Roman"/>
                <a:cs typeface="Times New Roman"/>
              </a:rPr>
              <a:t>V</a:t>
            </a:r>
            <a:r>
              <a:rPr dirty="0" baseline="37037" sz="1800" spc="232">
                <a:latin typeface="Times New Roman"/>
                <a:cs typeface="Times New Roman"/>
              </a:rPr>
              <a:t>E</a:t>
            </a:r>
            <a:r>
              <a:rPr dirty="0" baseline="37037" sz="1800" spc="555">
                <a:latin typeface="Times New Roman"/>
                <a:cs typeface="Times New Roman"/>
              </a:rPr>
              <a:t> </a:t>
            </a:r>
            <a:r>
              <a:rPr dirty="0" sz="1750" spc="50">
                <a:latin typeface="Symbol"/>
                <a:cs typeface="Symbol"/>
              </a:rPr>
              <a:t>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99691" y="1087628"/>
            <a:ext cx="535495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Capitalized [forward operating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 spc="-5">
                <a:latin typeface="Times New Roman"/>
                <a:cs typeface="Times New Roman"/>
              </a:rPr>
              <a:t>+ present</a:t>
            </a:r>
            <a:r>
              <a:rPr dirty="0" sz="1600" spc="1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value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of </a:t>
            </a:r>
            <a:r>
              <a:rPr dirty="0" sz="1600" spc="-10">
                <a:latin typeface="Times New Roman"/>
                <a:cs typeface="Times New Roman"/>
              </a:rPr>
              <a:t>abnormal </a:t>
            </a:r>
            <a:r>
              <a:rPr dirty="0" sz="1600" spc="-5">
                <a:latin typeface="Times New Roman"/>
                <a:cs typeface="Times New Roman"/>
              </a:rPr>
              <a:t>operating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 spc="-5">
                <a:latin typeface="Times New Roman"/>
                <a:cs typeface="Times New Roman"/>
              </a:rPr>
              <a:t>growth] – net financial</a:t>
            </a:r>
            <a:r>
              <a:rPr dirty="0" sz="1600" spc="2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obligations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47216" y="3218433"/>
            <a:ext cx="6990080" cy="2496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Times New Roman"/>
                <a:cs typeface="Times New Roman"/>
              </a:rPr>
              <a:t>Abnormal </a:t>
            </a:r>
            <a:r>
              <a:rPr dirty="0" sz="1600" spc="-5">
                <a:latin typeface="Times New Roman"/>
                <a:cs typeface="Times New Roman"/>
              </a:rPr>
              <a:t>operating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>
                <a:latin typeface="Times New Roman"/>
                <a:cs typeface="Times New Roman"/>
              </a:rPr>
              <a:t>growth</a:t>
            </a:r>
            <a:r>
              <a:rPr dirty="0" baseline="-21164" sz="1575">
                <a:latin typeface="Times New Roman"/>
                <a:cs typeface="Times New Roman"/>
              </a:rPr>
              <a:t>t</a:t>
            </a:r>
            <a:r>
              <a:rPr dirty="0" baseline="-21164" sz="1575" spc="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(AOIG)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8923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 cum-dividend operating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 spc="-5">
                <a:latin typeface="Times New Roman"/>
                <a:cs typeface="Times New Roman"/>
              </a:rPr>
              <a:t>– </a:t>
            </a:r>
            <a:r>
              <a:rPr dirty="0" sz="1600" spc="-10">
                <a:latin typeface="Times New Roman"/>
                <a:cs typeface="Times New Roman"/>
              </a:rPr>
              <a:t>normal </a:t>
            </a:r>
            <a:r>
              <a:rPr dirty="0" sz="1600" spc="-5">
                <a:latin typeface="Times New Roman"/>
                <a:cs typeface="Times New Roman"/>
              </a:rPr>
              <a:t>operating</a:t>
            </a:r>
            <a:r>
              <a:rPr dirty="0" sz="1600" spc="240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income</a:t>
            </a:r>
            <a:endParaRPr sz="1600">
              <a:latin typeface="Times New Roman"/>
              <a:cs typeface="Times New Roman"/>
            </a:endParaRPr>
          </a:p>
          <a:p>
            <a:pPr marL="1892300">
              <a:lnSpc>
                <a:spcPct val="100000"/>
              </a:lnSpc>
              <a:spcBef>
                <a:spcPts val="1270"/>
              </a:spcBef>
            </a:pPr>
            <a:r>
              <a:rPr dirty="0" sz="1600" spc="-5">
                <a:latin typeface="Times New Roman"/>
                <a:cs typeface="Times New Roman"/>
              </a:rPr>
              <a:t>= [operating </a:t>
            </a:r>
            <a:r>
              <a:rPr dirty="0" sz="1600" spc="-10">
                <a:latin typeface="Times New Roman"/>
                <a:cs typeface="Times New Roman"/>
              </a:rPr>
              <a:t>income</a:t>
            </a:r>
            <a:r>
              <a:rPr dirty="0" baseline="-21164" sz="1575" spc="-15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+ (ρ</a:t>
            </a:r>
            <a:r>
              <a:rPr dirty="0" baseline="-21164" sz="1575" spc="-7">
                <a:latin typeface="Times New Roman"/>
                <a:cs typeface="Times New Roman"/>
              </a:rPr>
              <a:t>F </a:t>
            </a:r>
            <a:r>
              <a:rPr dirty="0" sz="1600" spc="-5">
                <a:latin typeface="Times New Roman"/>
                <a:cs typeface="Times New Roman"/>
              </a:rPr>
              <a:t>– </a:t>
            </a:r>
            <a:r>
              <a:rPr dirty="0" sz="1600">
                <a:latin typeface="Times New Roman"/>
                <a:cs typeface="Times New Roman"/>
              </a:rPr>
              <a:t>1)FCF</a:t>
            </a:r>
            <a:r>
              <a:rPr dirty="0" baseline="-21164" sz="1575">
                <a:latin typeface="Times New Roman"/>
                <a:cs typeface="Times New Roman"/>
              </a:rPr>
              <a:t>t-1</a:t>
            </a:r>
            <a:r>
              <a:rPr dirty="0" sz="1600">
                <a:latin typeface="Times New Roman"/>
                <a:cs typeface="Times New Roman"/>
              </a:rPr>
              <a:t>] </a:t>
            </a:r>
            <a:r>
              <a:rPr dirty="0" sz="1600" spc="-5">
                <a:latin typeface="Times New Roman"/>
                <a:cs typeface="Times New Roman"/>
              </a:rPr>
              <a:t>- </a:t>
            </a:r>
            <a:r>
              <a:rPr dirty="0" sz="1600">
                <a:latin typeface="Times New Roman"/>
                <a:cs typeface="Times New Roman"/>
              </a:rPr>
              <a:t>ρ</a:t>
            </a:r>
            <a:r>
              <a:rPr dirty="0" baseline="-21164" sz="1575">
                <a:latin typeface="Times New Roman"/>
                <a:cs typeface="Times New Roman"/>
              </a:rPr>
              <a:t>F  </a:t>
            </a:r>
            <a:r>
              <a:rPr dirty="0" sz="1600" spc="-5">
                <a:latin typeface="Times New Roman"/>
                <a:cs typeface="Times New Roman"/>
              </a:rPr>
              <a:t>operating</a:t>
            </a:r>
            <a:r>
              <a:rPr dirty="0" sz="1600" spc="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income</a:t>
            </a:r>
            <a:r>
              <a:rPr dirty="0" baseline="-21164" sz="1575" spc="-7">
                <a:latin typeface="Times New Roman"/>
                <a:cs typeface="Times New Roman"/>
              </a:rPr>
              <a:t>t-1</a:t>
            </a:r>
            <a:endParaRPr baseline="-21164" sz="1575">
              <a:latin typeface="Times New Roman"/>
              <a:cs typeface="Times New Roman"/>
            </a:endParaRPr>
          </a:p>
          <a:p>
            <a:pPr marL="1892300">
              <a:lnSpc>
                <a:spcPct val="100000"/>
              </a:lnSpc>
              <a:spcBef>
                <a:spcPts val="1285"/>
              </a:spcBef>
            </a:pPr>
            <a:r>
              <a:rPr dirty="0" sz="1600" spc="-5">
                <a:latin typeface="Times New Roman"/>
                <a:cs typeface="Times New Roman"/>
              </a:rPr>
              <a:t>= </a:t>
            </a:r>
            <a:r>
              <a:rPr dirty="0" sz="1600">
                <a:latin typeface="Times New Roman"/>
                <a:cs typeface="Times New Roman"/>
              </a:rPr>
              <a:t>[G</a:t>
            </a:r>
            <a:r>
              <a:rPr dirty="0" baseline="-21164" sz="1575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– ρ</a:t>
            </a:r>
            <a:r>
              <a:rPr dirty="0" baseline="-21164" sz="1575" spc="-7">
                <a:latin typeface="Times New Roman"/>
                <a:cs typeface="Times New Roman"/>
              </a:rPr>
              <a:t>F</a:t>
            </a:r>
            <a:r>
              <a:rPr dirty="0" sz="1600" spc="-5">
                <a:latin typeface="Times New Roman"/>
                <a:cs typeface="Times New Roman"/>
              </a:rPr>
              <a:t>] x operating</a:t>
            </a:r>
            <a:r>
              <a:rPr dirty="0" sz="1600" spc="-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income</a:t>
            </a:r>
            <a:r>
              <a:rPr dirty="0" baseline="-21164" sz="1575" spc="-7">
                <a:latin typeface="Times New Roman"/>
                <a:cs typeface="Times New Roman"/>
              </a:rPr>
              <a:t>t-1</a:t>
            </a:r>
            <a:endParaRPr baseline="-21164" sz="1575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1285"/>
              </a:spcBef>
            </a:pPr>
            <a:r>
              <a:rPr dirty="0" sz="1600" spc="-5">
                <a:latin typeface="Times New Roman"/>
                <a:cs typeface="Times New Roman"/>
              </a:rPr>
              <a:t>where </a:t>
            </a:r>
            <a:r>
              <a:rPr dirty="0" sz="1600">
                <a:latin typeface="Times New Roman"/>
                <a:cs typeface="Times New Roman"/>
              </a:rPr>
              <a:t>G</a:t>
            </a:r>
            <a:r>
              <a:rPr dirty="0" baseline="-21164" sz="1575">
                <a:latin typeface="Times New Roman"/>
                <a:cs typeface="Times New Roman"/>
              </a:rPr>
              <a:t>t </a:t>
            </a:r>
            <a:r>
              <a:rPr dirty="0" sz="1600" spc="-5">
                <a:latin typeface="Times New Roman"/>
                <a:cs typeface="Times New Roman"/>
              </a:rPr>
              <a:t>is now “cum-dividend” operating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 spc="-5">
                <a:latin typeface="Times New Roman"/>
                <a:cs typeface="Times New Roman"/>
              </a:rPr>
              <a:t>growth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rate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5588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The “dividend” from </a:t>
            </a:r>
            <a:r>
              <a:rPr dirty="0" sz="1600">
                <a:latin typeface="Times New Roman"/>
                <a:cs typeface="Times New Roman"/>
              </a:rPr>
              <a:t>the </a:t>
            </a:r>
            <a:r>
              <a:rPr dirty="0" sz="1600" spc="-5">
                <a:latin typeface="Times New Roman"/>
                <a:cs typeface="Times New Roman"/>
              </a:rPr>
              <a:t>operating activities is free cash</a:t>
            </a:r>
            <a:r>
              <a:rPr dirty="0" sz="1600" spc="13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flow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4921" y="170815"/>
            <a:ext cx="827341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92325">
              <a:lnSpc>
                <a:spcPct val="100000"/>
              </a:lnSpc>
              <a:spcBef>
                <a:spcPts val="95"/>
              </a:spcBef>
            </a:pPr>
            <a:r>
              <a:rPr dirty="0"/>
              <a:t>Earnings Components </a:t>
            </a:r>
            <a:r>
              <a:rPr dirty="0" spc="-5"/>
              <a:t>and  </a:t>
            </a:r>
            <a:r>
              <a:rPr dirty="0"/>
              <a:t>Corresponding Abnormal Earnings </a:t>
            </a:r>
            <a:r>
              <a:rPr dirty="0" spc="-10"/>
              <a:t>Growth</a:t>
            </a:r>
            <a:r>
              <a:rPr dirty="0" spc="35"/>
              <a:t> </a:t>
            </a:r>
            <a:r>
              <a:rPr dirty="0" spc="-5"/>
              <a:t>Measures</a:t>
            </a:r>
          </a:p>
        </p:txBody>
      </p:sp>
      <p:sp>
        <p:nvSpPr>
          <p:cNvPr id="3" name="object 3"/>
          <p:cNvSpPr/>
          <p:nvPr/>
        </p:nvSpPr>
        <p:spPr>
          <a:xfrm>
            <a:off x="54864" y="1885188"/>
            <a:ext cx="9012936" cy="30815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0017" y="76327"/>
            <a:ext cx="5871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Abnormal OI </a:t>
            </a:r>
            <a:r>
              <a:rPr dirty="0" spc="-10"/>
              <a:t>Growth </a:t>
            </a:r>
            <a:r>
              <a:rPr dirty="0" spc="-5"/>
              <a:t>Valuation:</a:t>
            </a:r>
            <a:r>
              <a:rPr dirty="0" spc="70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/>
          <p:nvPr/>
        </p:nvSpPr>
        <p:spPr>
          <a:xfrm>
            <a:off x="1295400" y="597408"/>
            <a:ext cx="6553200" cy="59618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54273" y="147066"/>
            <a:ext cx="328422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40080" marR="5080" indent="-6280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An Equivalent</a:t>
            </a:r>
            <a:r>
              <a:rPr dirty="0" spc="-40"/>
              <a:t> </a:t>
            </a:r>
            <a:r>
              <a:rPr dirty="0" spc="-5"/>
              <a:t>Form:  Easy</a:t>
            </a:r>
            <a:r>
              <a:rPr dirty="0" spc="-20"/>
              <a:t> </a:t>
            </a:r>
            <a:r>
              <a:rPr dirty="0" spc="-5"/>
              <a:t>Method</a:t>
            </a:r>
          </a:p>
        </p:txBody>
      </p:sp>
      <p:sp>
        <p:nvSpPr>
          <p:cNvPr id="3" name="object 3"/>
          <p:cNvSpPr/>
          <p:nvPr/>
        </p:nvSpPr>
        <p:spPr>
          <a:xfrm>
            <a:off x="2044073" y="2872625"/>
            <a:ext cx="489584" cy="0"/>
          </a:xfrm>
          <a:custGeom>
            <a:avLst/>
            <a:gdLst/>
            <a:ahLst/>
            <a:cxnLst/>
            <a:rect l="l" t="t" r="r" b="b"/>
            <a:pathLst>
              <a:path w="489585" h="0">
                <a:moveTo>
                  <a:pt x="0" y="0"/>
                </a:moveTo>
                <a:lnTo>
                  <a:pt x="488982" y="0"/>
                </a:lnTo>
              </a:path>
            </a:pathLst>
          </a:custGeom>
          <a:ln w="70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82233" y="2872625"/>
            <a:ext cx="727710" cy="0"/>
          </a:xfrm>
          <a:custGeom>
            <a:avLst/>
            <a:gdLst/>
            <a:ahLst/>
            <a:cxnLst/>
            <a:rect l="l" t="t" r="r" b="b"/>
            <a:pathLst>
              <a:path w="727710" h="0">
                <a:moveTo>
                  <a:pt x="0" y="0"/>
                </a:moveTo>
                <a:lnTo>
                  <a:pt x="727603" y="0"/>
                </a:lnTo>
              </a:path>
            </a:pathLst>
          </a:custGeom>
          <a:ln w="70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131979" y="2872625"/>
            <a:ext cx="721995" cy="0"/>
          </a:xfrm>
          <a:custGeom>
            <a:avLst/>
            <a:gdLst/>
            <a:ahLst/>
            <a:cxnLst/>
            <a:rect l="l" t="t" r="r" b="b"/>
            <a:pathLst>
              <a:path w="721995" h="0">
                <a:moveTo>
                  <a:pt x="0" y="0"/>
                </a:moveTo>
                <a:lnTo>
                  <a:pt x="721401" y="0"/>
                </a:lnTo>
              </a:path>
            </a:pathLst>
          </a:custGeom>
          <a:ln w="70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075806" y="2872625"/>
            <a:ext cx="728345" cy="0"/>
          </a:xfrm>
          <a:custGeom>
            <a:avLst/>
            <a:gdLst/>
            <a:ahLst/>
            <a:cxnLst/>
            <a:rect l="l" t="t" r="r" b="b"/>
            <a:pathLst>
              <a:path w="728345" h="0">
                <a:moveTo>
                  <a:pt x="0" y="0"/>
                </a:moveTo>
                <a:lnTo>
                  <a:pt x="727744" y="0"/>
                </a:lnTo>
              </a:path>
            </a:pathLst>
          </a:custGeom>
          <a:ln w="703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430015" y="2869515"/>
            <a:ext cx="13652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5">
                <a:latin typeface="Times New Roman"/>
                <a:cs typeface="Times New Roman"/>
              </a:rPr>
              <a:t>ρ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19011" y="2553786"/>
            <a:ext cx="13652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5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923695" y="2876075"/>
            <a:ext cx="74295" cy="1422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750" spc="5">
                <a:latin typeface="Times New Roman"/>
                <a:cs typeface="Times New Roman"/>
              </a:rPr>
              <a:t>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88950" y="2876075"/>
            <a:ext cx="74295" cy="1422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750" spc="5">
                <a:latin typeface="Times New Roman"/>
                <a:cs typeface="Times New Roman"/>
              </a:rPr>
              <a:t>1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60571" y="3050980"/>
            <a:ext cx="80010" cy="1422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750" spc="5">
                <a:latin typeface="Times New Roman"/>
                <a:cs typeface="Times New Roman"/>
              </a:rPr>
              <a:t>F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1455" y="2876075"/>
            <a:ext cx="74295" cy="14224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750" spc="5">
                <a:latin typeface="Times New Roman"/>
                <a:cs typeface="Times New Roman"/>
              </a:rPr>
              <a:t>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22333" y="3565331"/>
            <a:ext cx="6082030" cy="13093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95"/>
              </a:spcBef>
            </a:pPr>
            <a:r>
              <a:rPr dirty="0" sz="1750" spc="-20">
                <a:latin typeface="Times New Roman"/>
                <a:cs typeface="Times New Roman"/>
              </a:rPr>
              <a:t>In </a:t>
            </a:r>
            <a:r>
              <a:rPr dirty="0" sz="1750" spc="5">
                <a:latin typeface="Times New Roman"/>
                <a:cs typeface="Times New Roman"/>
              </a:rPr>
              <a:t>the </a:t>
            </a:r>
            <a:r>
              <a:rPr dirty="0" sz="1750" spc="-20">
                <a:latin typeface="Times New Roman"/>
                <a:cs typeface="Times New Roman"/>
              </a:rPr>
              <a:t>ReOI </a:t>
            </a:r>
            <a:r>
              <a:rPr dirty="0" sz="1750" spc="10">
                <a:latin typeface="Times New Roman"/>
                <a:cs typeface="Times New Roman"/>
              </a:rPr>
              <a:t>pro </a:t>
            </a:r>
            <a:r>
              <a:rPr dirty="0" sz="1750" spc="-10">
                <a:latin typeface="Times New Roman"/>
                <a:cs typeface="Times New Roman"/>
              </a:rPr>
              <a:t>forma, </a:t>
            </a:r>
            <a:r>
              <a:rPr dirty="0" sz="1750" spc="-5">
                <a:latin typeface="Times New Roman"/>
                <a:cs typeface="Times New Roman"/>
              </a:rPr>
              <a:t>just </a:t>
            </a:r>
            <a:r>
              <a:rPr dirty="0" sz="1750" spc="10">
                <a:latin typeface="Times New Roman"/>
                <a:cs typeface="Times New Roman"/>
              </a:rPr>
              <a:t>add </a:t>
            </a:r>
            <a:r>
              <a:rPr dirty="0" sz="1750" spc="5">
                <a:latin typeface="Times New Roman"/>
                <a:cs typeface="Times New Roman"/>
              </a:rPr>
              <a:t>an </a:t>
            </a:r>
            <a:r>
              <a:rPr dirty="0" sz="1750" spc="-10">
                <a:latin typeface="Times New Roman"/>
                <a:cs typeface="Times New Roman"/>
              </a:rPr>
              <a:t>extra </a:t>
            </a:r>
            <a:r>
              <a:rPr dirty="0" sz="1750" spc="-15">
                <a:latin typeface="Times New Roman"/>
                <a:cs typeface="Times New Roman"/>
              </a:rPr>
              <a:t>line </a:t>
            </a:r>
            <a:r>
              <a:rPr dirty="0" sz="1750" spc="-25">
                <a:latin typeface="Times New Roman"/>
                <a:cs typeface="Times New Roman"/>
              </a:rPr>
              <a:t>for</a:t>
            </a:r>
            <a:r>
              <a:rPr dirty="0" sz="1750" spc="-75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Symbol"/>
                <a:cs typeface="Symbol"/>
              </a:rPr>
              <a:t></a:t>
            </a:r>
            <a:r>
              <a:rPr dirty="0" sz="1750" spc="-15">
                <a:latin typeface="Times New Roman"/>
                <a:cs typeface="Times New Roman"/>
              </a:rPr>
              <a:t>ReOI</a:t>
            </a:r>
            <a:endParaRPr sz="1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50" spc="-20">
                <a:latin typeface="Times New Roman"/>
                <a:cs typeface="Times New Roman"/>
              </a:rPr>
              <a:t>See </a:t>
            </a:r>
            <a:r>
              <a:rPr dirty="0" sz="1750" spc="-5">
                <a:latin typeface="Times New Roman"/>
                <a:cs typeface="Times New Roman"/>
              </a:rPr>
              <a:t>how this works </a:t>
            </a:r>
            <a:r>
              <a:rPr dirty="0" sz="1750" spc="-25">
                <a:latin typeface="Times New Roman"/>
                <a:cs typeface="Times New Roman"/>
              </a:rPr>
              <a:t>for </a:t>
            </a:r>
            <a:r>
              <a:rPr dirty="0" sz="1750" spc="-10">
                <a:latin typeface="Times New Roman"/>
                <a:cs typeface="Times New Roman"/>
              </a:rPr>
              <a:t>Nike</a:t>
            </a:r>
            <a:r>
              <a:rPr dirty="0" sz="1750" spc="-300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Times New Roman"/>
                <a:cs typeface="Times New Roman"/>
              </a:rPr>
              <a:t>:</a:t>
            </a:r>
            <a:endParaRPr sz="1750">
              <a:latin typeface="Times New Roman"/>
              <a:cs typeface="Times New Roman"/>
            </a:endParaRPr>
          </a:p>
          <a:p>
            <a:pPr marL="22860">
              <a:lnSpc>
                <a:spcPct val="100000"/>
              </a:lnSpc>
              <a:spcBef>
                <a:spcPts val="570"/>
              </a:spcBef>
            </a:pPr>
            <a:r>
              <a:rPr dirty="0" sz="1750" spc="-30">
                <a:latin typeface="Times New Roman"/>
                <a:cs typeface="Times New Roman"/>
              </a:rPr>
              <a:t>AOIG</a:t>
            </a:r>
            <a:r>
              <a:rPr dirty="0" sz="1750" spc="55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Times New Roman"/>
                <a:cs typeface="Times New Roman"/>
              </a:rPr>
              <a:t>(2012)</a:t>
            </a:r>
            <a:r>
              <a:rPr dirty="0" sz="1750" spc="-114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60">
                <a:latin typeface="Times New Roman"/>
                <a:cs typeface="Times New Roman"/>
              </a:rPr>
              <a:t> </a:t>
            </a:r>
            <a:r>
              <a:rPr dirty="0" sz="1750" spc="5">
                <a:latin typeface="Times New Roman"/>
                <a:cs typeface="Times New Roman"/>
              </a:rPr>
              <a:t>22</a:t>
            </a:r>
            <a:r>
              <a:rPr dirty="0" sz="1750" spc="-100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60">
                <a:latin typeface="Times New Roman"/>
                <a:cs typeface="Times New Roman"/>
              </a:rPr>
              <a:t> </a:t>
            </a:r>
            <a:r>
              <a:rPr dirty="0" sz="1750" spc="-20">
                <a:latin typeface="Times New Roman"/>
                <a:cs typeface="Times New Roman"/>
              </a:rPr>
              <a:t>ReOI</a:t>
            </a:r>
            <a:r>
              <a:rPr dirty="0" sz="1750" spc="10">
                <a:latin typeface="Times New Roman"/>
                <a:cs typeface="Times New Roman"/>
              </a:rPr>
              <a:t> (2012)</a:t>
            </a:r>
            <a:r>
              <a:rPr dirty="0" sz="1750" spc="-140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Times New Roman"/>
                <a:cs typeface="Times New Roman"/>
              </a:rPr>
              <a:t>-</a:t>
            </a:r>
            <a:r>
              <a:rPr dirty="0" sz="1750" spc="-105">
                <a:latin typeface="Times New Roman"/>
                <a:cs typeface="Times New Roman"/>
              </a:rPr>
              <a:t> </a:t>
            </a:r>
            <a:r>
              <a:rPr dirty="0" sz="1750" spc="-20">
                <a:latin typeface="Times New Roman"/>
                <a:cs typeface="Times New Roman"/>
              </a:rPr>
              <a:t>ReOI</a:t>
            </a:r>
            <a:r>
              <a:rPr dirty="0" sz="1750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Times New Roman"/>
                <a:cs typeface="Times New Roman"/>
              </a:rPr>
              <a:t>(2011)</a:t>
            </a:r>
            <a:r>
              <a:rPr dirty="0" sz="1750" spc="-114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254">
                <a:latin typeface="Times New Roman"/>
                <a:cs typeface="Times New Roman"/>
              </a:rPr>
              <a:t> </a:t>
            </a:r>
            <a:r>
              <a:rPr dirty="0" sz="1750" spc="10">
                <a:latin typeface="Times New Roman"/>
                <a:cs typeface="Times New Roman"/>
              </a:rPr>
              <a:t>1,470</a:t>
            </a:r>
            <a:r>
              <a:rPr dirty="0" sz="1750" spc="-135">
                <a:latin typeface="Times New Roman"/>
                <a:cs typeface="Times New Roman"/>
              </a:rPr>
              <a:t> </a:t>
            </a:r>
            <a:r>
              <a:rPr dirty="0" sz="1750" spc="30">
                <a:latin typeface="Times New Roman"/>
                <a:cs typeface="Times New Roman"/>
              </a:rPr>
              <a:t>-1,448</a:t>
            </a:r>
            <a:r>
              <a:rPr dirty="0" sz="1750" spc="-140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60">
                <a:latin typeface="Times New Roman"/>
                <a:cs typeface="Times New Roman"/>
              </a:rPr>
              <a:t> </a:t>
            </a:r>
            <a:r>
              <a:rPr dirty="0" sz="1750" spc="15">
                <a:latin typeface="Times New Roman"/>
                <a:cs typeface="Times New Roman"/>
              </a:rPr>
              <a:t>22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26143" y="2768122"/>
            <a:ext cx="1967864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  <a:tabLst>
                <a:tab pos="1009650" algn="l"/>
                <a:tab pos="1844039" algn="l"/>
              </a:tabLst>
            </a:pPr>
            <a:r>
              <a:rPr dirty="0" baseline="-25396" sz="2625" spc="165">
                <a:latin typeface="Times New Roman"/>
                <a:cs typeface="Times New Roman"/>
              </a:rPr>
              <a:t>ρ</a:t>
            </a:r>
            <a:r>
              <a:rPr dirty="0" sz="750" spc="5">
                <a:latin typeface="Times New Roman"/>
                <a:cs typeface="Times New Roman"/>
              </a:rPr>
              <a:t>2</a:t>
            </a:r>
            <a:r>
              <a:rPr dirty="0" sz="750">
                <a:latin typeface="Times New Roman"/>
                <a:cs typeface="Times New Roman"/>
              </a:rPr>
              <a:t>	</a:t>
            </a:r>
            <a:r>
              <a:rPr dirty="0" baseline="-25396" sz="2625" spc="127">
                <a:latin typeface="Times New Roman"/>
                <a:cs typeface="Times New Roman"/>
              </a:rPr>
              <a:t>ρ</a:t>
            </a:r>
            <a:r>
              <a:rPr dirty="0" sz="750" spc="5">
                <a:latin typeface="Times New Roman"/>
                <a:cs typeface="Times New Roman"/>
              </a:rPr>
              <a:t>3</a:t>
            </a:r>
            <a:r>
              <a:rPr dirty="0" sz="750">
                <a:latin typeface="Times New Roman"/>
                <a:cs typeface="Times New Roman"/>
              </a:rPr>
              <a:t>	</a:t>
            </a:r>
            <a:r>
              <a:rPr dirty="0" baseline="1587" sz="2625" spc="-7">
                <a:latin typeface="Symbol"/>
                <a:cs typeface="Symbol"/>
              </a:rPr>
              <a:t></a:t>
            </a:r>
            <a:endParaRPr baseline="1587" sz="2625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132212" y="2694611"/>
            <a:ext cx="82296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38095" sz="2625" spc="-7">
                <a:latin typeface="Symbol"/>
                <a:cs typeface="Symbol"/>
              </a:rPr>
              <a:t></a:t>
            </a:r>
            <a:r>
              <a:rPr dirty="0" baseline="38095" sz="2625" spc="-7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</a:t>
            </a:r>
            <a:r>
              <a:rPr dirty="0" sz="1750" spc="-155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Times New Roman"/>
                <a:cs typeface="Times New Roman"/>
              </a:rPr>
              <a:t>NFO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62600" y="2926127"/>
            <a:ext cx="370586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05205" algn="l"/>
                <a:tab pos="1952625" algn="l"/>
                <a:tab pos="2898775" algn="l"/>
                <a:tab pos="3607435" algn="l"/>
              </a:tabLst>
            </a:pPr>
            <a:r>
              <a:rPr dirty="0" baseline="1587" sz="2625" spc="-7">
                <a:latin typeface="Symbol"/>
                <a:cs typeface="Symbol"/>
              </a:rPr>
              <a:t></a:t>
            </a:r>
            <a:r>
              <a:rPr dirty="0" baseline="1587" sz="2625" spc="-7">
                <a:latin typeface="Times New Roman"/>
                <a:cs typeface="Times New Roman"/>
              </a:rPr>
              <a:t>	</a:t>
            </a:r>
            <a:r>
              <a:rPr dirty="0" sz="750" spc="5">
                <a:latin typeface="Times New Roman"/>
                <a:cs typeface="Times New Roman"/>
              </a:rPr>
              <a:t>F</a:t>
            </a:r>
            <a:r>
              <a:rPr dirty="0" sz="750" spc="5">
                <a:latin typeface="Times New Roman"/>
                <a:cs typeface="Times New Roman"/>
              </a:rPr>
              <a:t>	</a:t>
            </a:r>
            <a:r>
              <a:rPr dirty="0" sz="750" spc="5">
                <a:latin typeface="Times New Roman"/>
                <a:cs typeface="Times New Roman"/>
              </a:rPr>
              <a:t>F</a:t>
            </a:r>
            <a:r>
              <a:rPr dirty="0" sz="750" spc="5">
                <a:latin typeface="Times New Roman"/>
                <a:cs typeface="Times New Roman"/>
              </a:rPr>
              <a:t>	</a:t>
            </a:r>
            <a:r>
              <a:rPr dirty="0" sz="750" spc="5">
                <a:latin typeface="Times New Roman"/>
                <a:cs typeface="Times New Roman"/>
              </a:rPr>
              <a:t>F</a:t>
            </a:r>
            <a:r>
              <a:rPr dirty="0" sz="750" spc="5">
                <a:latin typeface="Times New Roman"/>
                <a:cs typeface="Times New Roman"/>
              </a:rPr>
              <a:t>	</a:t>
            </a:r>
            <a:r>
              <a:rPr dirty="0" baseline="1587" sz="2625" spc="-7">
                <a:latin typeface="Symbol"/>
                <a:cs typeface="Symbol"/>
              </a:rPr>
              <a:t></a:t>
            </a:r>
            <a:endParaRPr baseline="1587" sz="2625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7200" y="2694611"/>
            <a:ext cx="39624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38095" sz="2625" spc="-7">
                <a:latin typeface="Symbol"/>
                <a:cs typeface="Symbol"/>
              </a:rPr>
              <a:t></a:t>
            </a:r>
            <a:r>
              <a:rPr dirty="0" sz="1750" spc="-5">
                <a:latin typeface="Times New Roman"/>
                <a:cs typeface="Times New Roman"/>
              </a:rPr>
              <a:t>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840043" y="2694611"/>
            <a:ext cx="35052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5">
                <a:latin typeface="Symbol"/>
                <a:cs typeface="Symbol"/>
              </a:rPr>
              <a:t></a:t>
            </a:r>
            <a:r>
              <a:rPr dirty="0" sz="1750" spc="-240">
                <a:latin typeface="Times New Roman"/>
                <a:cs typeface="Times New Roman"/>
              </a:rPr>
              <a:t> </a:t>
            </a:r>
            <a:r>
              <a:rPr dirty="0" sz="1750" spc="5">
                <a:latin typeface="Times New Roman"/>
                <a:cs typeface="Times New Roman"/>
              </a:rPr>
              <a:t>...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71323" y="2553786"/>
            <a:ext cx="283908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34920" sz="2625" spc="-7">
                <a:latin typeface="Symbol"/>
                <a:cs typeface="Symbol"/>
              </a:rPr>
              <a:t></a:t>
            </a:r>
            <a:r>
              <a:rPr dirty="0" baseline="-34920" sz="2625" spc="52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Symbol"/>
                <a:cs typeface="Symbol"/>
              </a:rPr>
              <a:t></a:t>
            </a:r>
            <a:r>
              <a:rPr dirty="0" sz="1750" spc="-15">
                <a:latin typeface="Times New Roman"/>
                <a:cs typeface="Times New Roman"/>
              </a:rPr>
              <a:t>ReOI</a:t>
            </a:r>
            <a:r>
              <a:rPr dirty="0" sz="1750" spc="-235">
                <a:latin typeface="Times New Roman"/>
                <a:cs typeface="Times New Roman"/>
              </a:rPr>
              <a:t> </a:t>
            </a:r>
            <a:r>
              <a:rPr dirty="0" baseline="-33333" sz="1125" spc="7">
                <a:latin typeface="Times New Roman"/>
                <a:cs typeface="Times New Roman"/>
              </a:rPr>
              <a:t>2</a:t>
            </a:r>
            <a:r>
              <a:rPr dirty="0" baseline="-33333" sz="1125" spc="75">
                <a:latin typeface="Times New Roman"/>
                <a:cs typeface="Times New Roman"/>
              </a:rPr>
              <a:t> </a:t>
            </a:r>
            <a:r>
              <a:rPr dirty="0" baseline="-34920" sz="2625" spc="-7">
                <a:latin typeface="Symbol"/>
                <a:cs typeface="Symbol"/>
              </a:rPr>
              <a:t></a:t>
            </a:r>
            <a:r>
              <a:rPr dirty="0" baseline="-34920" sz="2625" spc="60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Symbol"/>
                <a:cs typeface="Symbol"/>
              </a:rPr>
              <a:t></a:t>
            </a:r>
            <a:r>
              <a:rPr dirty="0" sz="1750" spc="-15">
                <a:latin typeface="Times New Roman"/>
                <a:cs typeface="Times New Roman"/>
              </a:rPr>
              <a:t>ReOI</a:t>
            </a:r>
            <a:r>
              <a:rPr dirty="0" sz="1750" spc="-260">
                <a:latin typeface="Times New Roman"/>
                <a:cs typeface="Times New Roman"/>
              </a:rPr>
              <a:t> </a:t>
            </a:r>
            <a:r>
              <a:rPr dirty="0" baseline="-33333" sz="1125" spc="7">
                <a:latin typeface="Times New Roman"/>
                <a:cs typeface="Times New Roman"/>
              </a:rPr>
              <a:t>3</a:t>
            </a:r>
            <a:r>
              <a:rPr dirty="0" baseline="-33333" sz="1125" spc="37">
                <a:latin typeface="Times New Roman"/>
                <a:cs typeface="Times New Roman"/>
              </a:rPr>
              <a:t> </a:t>
            </a:r>
            <a:r>
              <a:rPr dirty="0" baseline="-34920" sz="2625" spc="-7">
                <a:latin typeface="Symbol"/>
                <a:cs typeface="Symbol"/>
              </a:rPr>
              <a:t></a:t>
            </a:r>
            <a:r>
              <a:rPr dirty="0" baseline="-34920" sz="2625" spc="60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Symbol"/>
                <a:cs typeface="Symbol"/>
              </a:rPr>
              <a:t></a:t>
            </a:r>
            <a:r>
              <a:rPr dirty="0" sz="1750" spc="-15">
                <a:latin typeface="Times New Roman"/>
                <a:cs typeface="Times New Roman"/>
              </a:rPr>
              <a:t>ReOI</a:t>
            </a:r>
            <a:r>
              <a:rPr dirty="0" sz="1750" spc="-235">
                <a:latin typeface="Times New Roman"/>
                <a:cs typeface="Times New Roman"/>
              </a:rPr>
              <a:t> </a:t>
            </a:r>
            <a:r>
              <a:rPr dirty="0" baseline="-33333" sz="1125" spc="7">
                <a:latin typeface="Times New Roman"/>
                <a:cs typeface="Times New Roman"/>
              </a:rPr>
              <a:t>4</a:t>
            </a:r>
            <a:endParaRPr baseline="-33333" sz="1125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009497" y="2869515"/>
            <a:ext cx="68961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283210" algn="l"/>
              </a:tabLst>
            </a:pPr>
            <a:r>
              <a:rPr dirty="0" sz="1750" spc="-5">
                <a:latin typeface="Times New Roman"/>
                <a:cs typeface="Times New Roman"/>
              </a:rPr>
              <a:t>ρ	</a:t>
            </a:r>
            <a:r>
              <a:rPr dirty="0" sz="1750" spc="70">
                <a:latin typeface="Symbol"/>
                <a:cs typeface="Symbol"/>
              </a:rPr>
              <a:t></a:t>
            </a:r>
            <a:r>
              <a:rPr dirty="0" sz="1750" spc="70">
                <a:latin typeface="Times New Roman"/>
                <a:cs typeface="Times New Roman"/>
              </a:rPr>
              <a:t>1</a:t>
            </a:r>
            <a:r>
              <a:rPr dirty="0" sz="1750" spc="-245">
                <a:latin typeface="Times New Roman"/>
                <a:cs typeface="Times New Roman"/>
              </a:rPr>
              <a:t> </a:t>
            </a:r>
            <a:r>
              <a:rPr dirty="0" baseline="26984" sz="2625" spc="-7">
                <a:latin typeface="Symbol"/>
                <a:cs typeface="Symbol"/>
              </a:rPr>
              <a:t></a:t>
            </a:r>
            <a:endParaRPr baseline="26984" sz="2625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07494" y="2694611"/>
            <a:ext cx="51689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50" spc="140">
                <a:latin typeface="Times New Roman"/>
                <a:cs typeface="Times New Roman"/>
              </a:rPr>
              <a:t>V</a:t>
            </a:r>
            <a:r>
              <a:rPr dirty="0" baseline="59259" sz="1125" spc="7">
                <a:latin typeface="Times New Roman"/>
                <a:cs typeface="Times New Roman"/>
              </a:rPr>
              <a:t>E</a:t>
            </a:r>
            <a:r>
              <a:rPr dirty="0" baseline="59259" sz="1125">
                <a:latin typeface="Times New Roman"/>
                <a:cs typeface="Times New Roman"/>
              </a:rPr>
              <a:t>  </a:t>
            </a:r>
            <a:r>
              <a:rPr dirty="0" baseline="59259" sz="1125" spc="104">
                <a:latin typeface="Times New Roman"/>
                <a:cs typeface="Times New Roman"/>
              </a:rPr>
              <a:t> </a:t>
            </a:r>
            <a:r>
              <a:rPr dirty="0" sz="1750" spc="-5">
                <a:latin typeface="Symbol"/>
                <a:cs typeface="Symbol"/>
              </a:rPr>
              <a:t>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522333" y="1491684"/>
            <a:ext cx="3519170" cy="970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860">
              <a:lnSpc>
                <a:spcPct val="100000"/>
              </a:lnSpc>
              <a:spcBef>
                <a:spcPts val="95"/>
              </a:spcBef>
            </a:pPr>
            <a:r>
              <a:rPr dirty="0" sz="1750" spc="-5">
                <a:latin typeface="Times New Roman"/>
                <a:cs typeface="Times New Roman"/>
              </a:rPr>
              <a:t>Just </a:t>
            </a:r>
            <a:r>
              <a:rPr dirty="0" sz="1750" spc="5">
                <a:latin typeface="Times New Roman"/>
                <a:cs typeface="Times New Roman"/>
              </a:rPr>
              <a:t>as </a:t>
            </a:r>
            <a:r>
              <a:rPr dirty="0" sz="1750" spc="-35">
                <a:latin typeface="Times New Roman"/>
                <a:cs typeface="Times New Roman"/>
              </a:rPr>
              <a:t>AEG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5">
                <a:latin typeface="Times New Roman"/>
                <a:cs typeface="Times New Roman"/>
              </a:rPr>
              <a:t> </a:t>
            </a:r>
            <a:r>
              <a:rPr dirty="0" sz="1750" spc="-10">
                <a:latin typeface="Symbol"/>
                <a:cs typeface="Symbol"/>
              </a:rPr>
              <a:t></a:t>
            </a:r>
            <a:r>
              <a:rPr dirty="0" sz="1750" spc="-10">
                <a:latin typeface="Times New Roman"/>
                <a:cs typeface="Times New Roman"/>
              </a:rPr>
              <a:t>RE, </a:t>
            </a:r>
            <a:r>
              <a:rPr dirty="0" sz="1750" spc="5">
                <a:latin typeface="Times New Roman"/>
                <a:cs typeface="Times New Roman"/>
              </a:rPr>
              <a:t>so </a:t>
            </a:r>
            <a:r>
              <a:rPr dirty="0" sz="1750" spc="-30">
                <a:latin typeface="Times New Roman"/>
                <a:cs typeface="Times New Roman"/>
              </a:rPr>
              <a:t>AOIG </a:t>
            </a:r>
            <a:r>
              <a:rPr dirty="0" sz="1750" spc="-5">
                <a:latin typeface="Symbol"/>
                <a:cs typeface="Symbol"/>
              </a:rPr>
              <a:t></a:t>
            </a:r>
            <a:r>
              <a:rPr dirty="0" sz="1750" spc="-40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Symbol"/>
                <a:cs typeface="Symbol"/>
              </a:rPr>
              <a:t></a:t>
            </a:r>
            <a:r>
              <a:rPr dirty="0" sz="1750" spc="-15">
                <a:latin typeface="Times New Roman"/>
                <a:cs typeface="Times New Roman"/>
              </a:rPr>
              <a:t>ReOI</a:t>
            </a:r>
            <a:endParaRPr sz="1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750" spc="-30">
                <a:latin typeface="Times New Roman"/>
                <a:cs typeface="Times New Roman"/>
              </a:rPr>
              <a:t>So,</a:t>
            </a:r>
            <a:endParaRPr sz="1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0654" y="397891"/>
            <a:ext cx="53289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Cost of </a:t>
            </a:r>
            <a:r>
              <a:rPr dirty="0"/>
              <a:t>Capital for</a:t>
            </a:r>
            <a:r>
              <a:rPr dirty="0" spc="-30"/>
              <a:t> </a:t>
            </a:r>
            <a:r>
              <a:rPr dirty="0" spc="-5"/>
              <a:t>Operations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069" y="1221105"/>
            <a:ext cx="7938770" cy="2769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65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56540" algn="l"/>
              </a:tabLst>
            </a:pPr>
            <a:r>
              <a:rPr dirty="0" sz="2000">
                <a:latin typeface="Times New Roman"/>
                <a:cs typeface="Times New Roman"/>
              </a:rPr>
              <a:t>Operations have their </a:t>
            </a:r>
            <a:r>
              <a:rPr dirty="0" sz="2000" spc="5">
                <a:latin typeface="Times New Roman"/>
                <a:cs typeface="Times New Roman"/>
              </a:rPr>
              <a:t>own </a:t>
            </a:r>
            <a:r>
              <a:rPr dirty="0" sz="2000">
                <a:latin typeface="Times New Roman"/>
                <a:cs typeface="Times New Roman"/>
              </a:rPr>
              <a:t>risk, referred to as </a:t>
            </a:r>
            <a:r>
              <a:rPr dirty="0" sz="2000" i="1">
                <a:latin typeface="Times New Roman"/>
                <a:cs typeface="Times New Roman"/>
              </a:rPr>
              <a:t>operational</a:t>
            </a:r>
            <a:r>
              <a:rPr dirty="0" sz="2000" spc="-229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risk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565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56540" algn="l"/>
              </a:tabLst>
            </a:pPr>
            <a:r>
              <a:rPr dirty="0" sz="2000">
                <a:latin typeface="Times New Roman"/>
                <a:cs typeface="Times New Roman"/>
              </a:rPr>
              <a:t>This risk </a:t>
            </a:r>
            <a:r>
              <a:rPr dirty="0" sz="2000" spc="-5">
                <a:latin typeface="Times New Roman"/>
                <a:cs typeface="Times New Roman"/>
              </a:rPr>
              <a:t>determines </a:t>
            </a:r>
            <a:r>
              <a:rPr dirty="0" sz="2000">
                <a:latin typeface="Times New Roman"/>
                <a:cs typeface="Times New Roman"/>
              </a:rPr>
              <a:t>the required return (or cost of </a:t>
            </a:r>
            <a:r>
              <a:rPr dirty="0" sz="2000" spc="-5">
                <a:latin typeface="Times New Roman"/>
                <a:cs typeface="Times New Roman"/>
              </a:rPr>
              <a:t>capital) </a:t>
            </a:r>
            <a:r>
              <a:rPr dirty="0" sz="2000">
                <a:latin typeface="Times New Roman"/>
                <a:cs typeface="Times New Roman"/>
              </a:rPr>
              <a:t>to invest in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endParaRPr sz="2000">
              <a:latin typeface="Times New Roman"/>
              <a:cs typeface="Times New Roman"/>
            </a:endParaRPr>
          </a:p>
          <a:p>
            <a:pPr marL="25654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marL="256540" marR="43180" indent="-205740">
              <a:lnSpc>
                <a:spcPct val="100499"/>
              </a:lnSpc>
              <a:buClr>
                <a:srgbClr val="001F5F"/>
              </a:buClr>
              <a:buChar char="•"/>
              <a:tabLst>
                <a:tab pos="256540" algn="l"/>
              </a:tabLst>
            </a:pPr>
            <a:r>
              <a:rPr dirty="0" sz="2000">
                <a:latin typeface="Times New Roman"/>
                <a:cs typeface="Times New Roman"/>
              </a:rPr>
              <a:t>The required return is </a:t>
            </a:r>
            <a:r>
              <a:rPr dirty="0" sz="2000" spc="-5">
                <a:latin typeface="Times New Roman"/>
                <a:cs typeface="Times New Roman"/>
              </a:rPr>
              <a:t>called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i="1">
                <a:latin typeface="Times New Roman"/>
                <a:cs typeface="Times New Roman"/>
              </a:rPr>
              <a:t>cost of capital for operations </a:t>
            </a:r>
            <a:r>
              <a:rPr dirty="0" sz="2000">
                <a:latin typeface="Times New Roman"/>
                <a:cs typeface="Times New Roman"/>
              </a:rPr>
              <a:t>or the </a:t>
            </a:r>
            <a:r>
              <a:rPr dirty="0" sz="2000" i="1">
                <a:latin typeface="Times New Roman"/>
                <a:cs typeface="Times New Roman"/>
              </a:rPr>
              <a:t>cost</a:t>
            </a:r>
            <a:r>
              <a:rPr dirty="0" sz="2000" spc="-25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of  </a:t>
            </a:r>
            <a:r>
              <a:rPr dirty="0" sz="2000" i="1">
                <a:latin typeface="Times New Roman"/>
                <a:cs typeface="Times New Roman"/>
              </a:rPr>
              <a:t>capital for the firm</a:t>
            </a:r>
            <a:r>
              <a:rPr dirty="0" sz="2000">
                <a:latin typeface="Times New Roman"/>
                <a:cs typeface="Times New Roman"/>
              </a:rPr>
              <a:t>: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Symbol"/>
                <a:cs typeface="Symbol"/>
              </a:rPr>
              <a:t></a:t>
            </a:r>
            <a:r>
              <a:rPr dirty="0" baseline="-21367" sz="1950" spc="7">
                <a:latin typeface="Times New Roman"/>
                <a:cs typeface="Times New Roman"/>
              </a:rPr>
              <a:t>F</a:t>
            </a:r>
            <a:endParaRPr baseline="-21367" sz="1950">
              <a:latin typeface="Times New Roman"/>
              <a:cs typeface="Times New Roman"/>
            </a:endParaRPr>
          </a:p>
          <a:p>
            <a:pPr marL="256540" indent="-205740">
              <a:lnSpc>
                <a:spcPct val="100000"/>
              </a:lnSpc>
              <a:spcBef>
                <a:spcPts val="2385"/>
              </a:spcBef>
              <a:buClr>
                <a:srgbClr val="001F5F"/>
              </a:buClr>
              <a:buChar char="•"/>
              <a:tabLst>
                <a:tab pos="256540" algn="l"/>
              </a:tabLst>
            </a:pPr>
            <a:r>
              <a:rPr dirty="0" sz="2000">
                <a:latin typeface="Times New Roman"/>
                <a:cs typeface="Times New Roman"/>
              </a:rPr>
              <a:t>It is also </a:t>
            </a:r>
            <a:r>
              <a:rPr dirty="0" sz="2000" spc="-5">
                <a:latin typeface="Times New Roman"/>
                <a:cs typeface="Times New Roman"/>
              </a:rPr>
              <a:t>called the </a:t>
            </a:r>
            <a:r>
              <a:rPr dirty="0" sz="2000" spc="-5" i="1">
                <a:latin typeface="Times New Roman"/>
                <a:cs typeface="Times New Roman"/>
              </a:rPr>
              <a:t>weighted </a:t>
            </a:r>
            <a:r>
              <a:rPr dirty="0" sz="2000" i="1">
                <a:latin typeface="Times New Roman"/>
                <a:cs typeface="Times New Roman"/>
              </a:rPr>
              <a:t>average cost of capital</a:t>
            </a:r>
            <a:r>
              <a:rPr dirty="0" sz="2000" spc="-145" i="1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because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51345" y="4608549"/>
            <a:ext cx="15367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21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89100" y="4832981"/>
            <a:ext cx="11430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45">
                <a:latin typeface="Times New Roman"/>
                <a:cs typeface="Times New Roman"/>
              </a:rPr>
              <a:t>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19916" y="4222416"/>
            <a:ext cx="15367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210">
                <a:latin typeface="Times New Roman"/>
                <a:cs typeface="Times New Roman"/>
              </a:rPr>
              <a:t>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8128" y="4427468"/>
            <a:ext cx="48895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56540" algn="l"/>
                <a:tab pos="475615" algn="l"/>
              </a:tabLst>
            </a:pPr>
            <a:r>
              <a:rPr dirty="0" u="sng" sz="11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647348" y="4608549"/>
            <a:ext cx="133985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8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93737" y="4832981"/>
            <a:ext cx="11430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45">
                <a:latin typeface="Times New Roman"/>
                <a:cs typeface="Times New Roman"/>
              </a:rPr>
              <a:t>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32786" y="4222416"/>
            <a:ext cx="133985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80">
                <a:latin typeface="Times New Roman"/>
                <a:cs typeface="Times New Roman"/>
              </a:rPr>
              <a:t>E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940909" y="4427468"/>
            <a:ext cx="47244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56540" algn="l"/>
              </a:tabLst>
            </a:pPr>
            <a:r>
              <a:rPr dirty="0" u="sng" sz="11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r>
              <a:rPr dirty="0" u="sng" sz="1100" spc="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37843" y="4608548"/>
            <a:ext cx="124460" cy="1987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60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129079" y="4483966"/>
            <a:ext cx="45720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baseline="-25925" sz="3375" spc="892">
                <a:latin typeface="Times New Roman"/>
                <a:cs typeface="Times New Roman"/>
              </a:rPr>
              <a:t>V</a:t>
            </a:r>
            <a:r>
              <a:rPr dirty="0" sz="1100" spc="160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37358" y="4210358"/>
            <a:ext cx="28194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250" spc="390">
                <a:latin typeface="Times New Roman"/>
                <a:cs typeface="Times New Roman"/>
              </a:rPr>
              <a:t>V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33359" y="4483966"/>
            <a:ext cx="45720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dirty="0" baseline="-25925" sz="3375" spc="892">
                <a:latin typeface="Times New Roman"/>
                <a:cs typeface="Times New Roman"/>
              </a:rPr>
              <a:t>V</a:t>
            </a:r>
            <a:r>
              <a:rPr dirty="0" sz="1100" spc="160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50198" y="4210358"/>
            <a:ext cx="28194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250" spc="390">
                <a:latin typeface="Times New Roman"/>
                <a:cs typeface="Times New Roman"/>
              </a:rPr>
              <a:t>V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41585" y="4391426"/>
            <a:ext cx="220345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250" spc="295">
                <a:latin typeface="Symbol"/>
                <a:cs typeface="Symbol"/>
              </a:rPr>
              <a:t>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37648" y="4391426"/>
            <a:ext cx="64262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34975" algn="l"/>
              </a:tabLst>
            </a:pPr>
            <a:r>
              <a:rPr dirty="0" sz="2250" spc="295">
                <a:latin typeface="Symbol"/>
                <a:cs typeface="Symbol"/>
              </a:rPr>
              <a:t></a:t>
            </a:r>
            <a:r>
              <a:rPr dirty="0" sz="2250" spc="295">
                <a:latin typeface="Times New Roman"/>
                <a:cs typeface="Times New Roman"/>
              </a:rPr>
              <a:t>	</a:t>
            </a:r>
            <a:r>
              <a:rPr dirty="0" sz="2250" spc="295">
                <a:latin typeface="Symbol"/>
                <a:cs typeface="Symbol"/>
              </a:rPr>
              <a:t>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8145" y="4391426"/>
            <a:ext cx="647700" cy="3714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40055" algn="l"/>
              </a:tabLst>
            </a:pPr>
            <a:r>
              <a:rPr dirty="0" sz="2250" spc="295">
                <a:latin typeface="Symbol"/>
                <a:cs typeface="Symbol"/>
              </a:rPr>
              <a:t></a:t>
            </a:r>
            <a:r>
              <a:rPr dirty="0" sz="2250" spc="295">
                <a:latin typeface="Times New Roman"/>
                <a:cs typeface="Times New Roman"/>
              </a:rPr>
              <a:t>	</a:t>
            </a:r>
            <a:r>
              <a:rPr dirty="0" sz="2250" spc="295">
                <a:latin typeface="Symbol"/>
                <a:cs typeface="Symbol"/>
              </a:rPr>
              <a:t></a:t>
            </a:r>
            <a:endParaRPr sz="22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6861" y="475945"/>
            <a:ext cx="77089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Effective </a:t>
            </a:r>
            <a:r>
              <a:rPr dirty="0" spc="-5"/>
              <a:t>Cost of </a:t>
            </a:r>
            <a:r>
              <a:rPr dirty="0"/>
              <a:t>Capital for </a:t>
            </a:r>
            <a:r>
              <a:rPr dirty="0" spc="-5"/>
              <a:t>Debt is </a:t>
            </a:r>
            <a:r>
              <a:rPr dirty="0"/>
              <a:t>After</a:t>
            </a:r>
            <a:r>
              <a:rPr dirty="0" spc="60"/>
              <a:t> </a:t>
            </a:r>
            <a:r>
              <a:rPr dirty="0" spc="-5"/>
              <a:t>Tax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3275" y="1767078"/>
            <a:ext cx="737552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dirty="0" sz="2400" spc="-30">
                <a:latin typeface="Times New Roman"/>
                <a:cs typeface="Times New Roman"/>
              </a:rPr>
              <a:t>After-Tax </a:t>
            </a:r>
            <a:r>
              <a:rPr dirty="0" sz="2400">
                <a:latin typeface="Times New Roman"/>
                <a:cs typeface="Times New Roman"/>
              </a:rPr>
              <a:t>Cost of </a:t>
            </a:r>
            <a:r>
              <a:rPr dirty="0" sz="2400" spc="-5">
                <a:latin typeface="Times New Roman"/>
                <a:cs typeface="Times New Roman"/>
              </a:rPr>
              <a:t>Debt </a:t>
            </a:r>
            <a:r>
              <a:rPr dirty="0" sz="2400">
                <a:latin typeface="Times New Roman"/>
                <a:cs typeface="Times New Roman"/>
              </a:rPr>
              <a:t>(ρ</a:t>
            </a:r>
            <a:r>
              <a:rPr dirty="0" baseline="-20833" sz="2400">
                <a:latin typeface="Times New Roman"/>
                <a:cs typeface="Times New Roman"/>
              </a:rPr>
              <a:t>D</a:t>
            </a:r>
            <a:r>
              <a:rPr dirty="0" sz="2400">
                <a:latin typeface="Times New Roman"/>
                <a:cs typeface="Times New Roman"/>
              </a:rPr>
              <a:t>) = </a:t>
            </a:r>
            <a:r>
              <a:rPr dirty="0" sz="2400" spc="-5">
                <a:latin typeface="Times New Roman"/>
                <a:cs typeface="Times New Roman"/>
              </a:rPr>
              <a:t>Nominal </a:t>
            </a:r>
            <a:r>
              <a:rPr dirty="0" sz="2400">
                <a:latin typeface="Times New Roman"/>
                <a:cs typeface="Times New Roman"/>
              </a:rPr>
              <a:t>Cost of Debt *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 spc="5">
                <a:latin typeface="Times New Roman"/>
                <a:cs typeface="Times New Roman"/>
              </a:rPr>
              <a:t>(1-t)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t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10">
                <a:latin typeface="Times New Roman"/>
                <a:cs typeface="Times New Roman"/>
              </a:rPr>
              <a:t>marginal </a:t>
            </a:r>
            <a:r>
              <a:rPr dirty="0" sz="2400" spc="-5">
                <a:latin typeface="Times New Roman"/>
                <a:cs typeface="Times New Roman"/>
              </a:rPr>
              <a:t>income </a:t>
            </a:r>
            <a:r>
              <a:rPr dirty="0" sz="2400">
                <a:latin typeface="Times New Roman"/>
                <a:cs typeface="Times New Roman"/>
              </a:rPr>
              <a:t>tax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rate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2653" y="171449"/>
            <a:ext cx="6287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WACC Calculation: Some</a:t>
            </a:r>
            <a:r>
              <a:rPr dirty="0" spc="35"/>
              <a:t> </a:t>
            </a:r>
            <a:r>
              <a:rPr dirty="0" spc="-5"/>
              <a:t>Examples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18435" y="5853176"/>
            <a:ext cx="251460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Risk free </a:t>
            </a:r>
            <a:r>
              <a:rPr dirty="0" sz="1800">
                <a:latin typeface="Times New Roman"/>
                <a:cs typeface="Times New Roman"/>
              </a:rPr>
              <a:t>rate </a:t>
            </a:r>
            <a:r>
              <a:rPr dirty="0" sz="1800" spc="-5">
                <a:latin typeface="Times New Roman"/>
                <a:cs typeface="Times New Roman"/>
              </a:rPr>
              <a:t>= 3.6%  Market risk premium =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5%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37232" y="682751"/>
            <a:ext cx="4648200" cy="49834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688592" y="5736335"/>
            <a:ext cx="5824855" cy="9525"/>
          </a:xfrm>
          <a:custGeom>
            <a:avLst/>
            <a:gdLst/>
            <a:ahLst/>
            <a:cxnLst/>
            <a:rect l="l" t="t" r="r" b="b"/>
            <a:pathLst>
              <a:path w="5824855" h="9525">
                <a:moveTo>
                  <a:pt x="0" y="9525"/>
                </a:moveTo>
                <a:lnTo>
                  <a:pt x="582447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1665" y="327152"/>
            <a:ext cx="1170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</a:t>
            </a:r>
            <a:r>
              <a:rPr dirty="0"/>
              <a:t>l</a:t>
            </a:r>
            <a:r>
              <a:rPr dirty="0" spc="-5"/>
              <a:t>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9176" y="1161034"/>
            <a:ext cx="7730490" cy="4080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 </a:t>
            </a:r>
            <a:r>
              <a:rPr dirty="0" sz="1800" b="1">
                <a:latin typeface="Times New Roman"/>
                <a:cs typeface="Times New Roman"/>
              </a:rPr>
              <a:t>Modification to </a:t>
            </a:r>
            <a:r>
              <a:rPr dirty="0" sz="1800" spc="-5" b="1">
                <a:latin typeface="Times New Roman"/>
                <a:cs typeface="Times New Roman"/>
              </a:rPr>
              <a:t>the RE </a:t>
            </a:r>
            <a:r>
              <a:rPr dirty="0" sz="1800" b="1">
                <a:latin typeface="Times New Roman"/>
                <a:cs typeface="Times New Roman"/>
              </a:rPr>
              <a:t>Model: </a:t>
            </a:r>
            <a:r>
              <a:rPr dirty="0" sz="1800" spc="-5" b="1">
                <a:latin typeface="Times New Roman"/>
                <a:cs typeface="Times New Roman"/>
              </a:rPr>
              <a:t>Residual </a:t>
            </a:r>
            <a:r>
              <a:rPr dirty="0" sz="1800" b="1">
                <a:latin typeface="Times New Roman"/>
                <a:cs typeface="Times New Roman"/>
              </a:rPr>
              <a:t>Operating </a:t>
            </a:r>
            <a:r>
              <a:rPr dirty="0" sz="1800" spc="-5" b="1">
                <a:latin typeface="Times New Roman"/>
                <a:cs typeface="Times New Roman"/>
              </a:rPr>
              <a:t>Income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Model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A </a:t>
            </a:r>
            <a:r>
              <a:rPr dirty="0" sz="1800" b="1">
                <a:latin typeface="Times New Roman"/>
                <a:cs typeface="Times New Roman"/>
              </a:rPr>
              <a:t>Modification to </a:t>
            </a: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b="1">
                <a:latin typeface="Times New Roman"/>
                <a:cs typeface="Times New Roman"/>
              </a:rPr>
              <a:t>AEG Model: </a:t>
            </a:r>
            <a:r>
              <a:rPr dirty="0" sz="1800" spc="-5" b="1">
                <a:latin typeface="Times New Roman"/>
                <a:cs typeface="Times New Roman"/>
              </a:rPr>
              <a:t>Abnormal </a:t>
            </a:r>
            <a:r>
              <a:rPr dirty="0" sz="1800" b="1">
                <a:latin typeface="Times New Roman"/>
                <a:cs typeface="Times New Roman"/>
              </a:rPr>
              <a:t>Growth </a:t>
            </a:r>
            <a:r>
              <a:rPr dirty="0" sz="1800" spc="-5" b="1">
                <a:latin typeface="Times New Roman"/>
                <a:cs typeface="Times New Roman"/>
              </a:rPr>
              <a:t>in </a:t>
            </a:r>
            <a:r>
              <a:rPr dirty="0" sz="1800" b="1">
                <a:latin typeface="Times New Roman"/>
                <a:cs typeface="Times New Roman"/>
              </a:rPr>
              <a:t>Operating</a:t>
            </a:r>
            <a:r>
              <a:rPr dirty="0" sz="1800" spc="-5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 Cost </a:t>
            </a:r>
            <a:r>
              <a:rPr dirty="0" sz="1800" b="1">
                <a:latin typeface="Times New Roman"/>
                <a:cs typeface="Times New Roman"/>
              </a:rPr>
              <a:t>of </a:t>
            </a:r>
            <a:r>
              <a:rPr dirty="0" sz="1800" spc="-5" b="1">
                <a:latin typeface="Times New Roman"/>
                <a:cs typeface="Times New Roman"/>
              </a:rPr>
              <a:t>Capital and</a:t>
            </a:r>
            <a:r>
              <a:rPr dirty="0" sz="1800" spc="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Valuation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Financing Risk and Return and Value </a:t>
            </a:r>
            <a:r>
              <a:rPr dirty="0" sz="1800" b="1">
                <a:latin typeface="Times New Roman"/>
                <a:cs typeface="Times New Roman"/>
              </a:rPr>
              <a:t>of</a:t>
            </a:r>
            <a:r>
              <a:rPr dirty="0" sz="1800" spc="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4965" marR="371475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b="1">
                <a:latin typeface="Times New Roman"/>
                <a:cs typeface="Times New Roman"/>
              </a:rPr>
              <a:t>Mark-to-Market </a:t>
            </a:r>
            <a:r>
              <a:rPr dirty="0" sz="1800" spc="-5" b="1">
                <a:latin typeface="Times New Roman"/>
                <a:cs typeface="Times New Roman"/>
              </a:rPr>
              <a:t>Accounting: A </a:t>
            </a:r>
            <a:r>
              <a:rPr dirty="0" sz="1800" b="1">
                <a:latin typeface="Times New Roman"/>
                <a:cs typeface="Times New Roman"/>
              </a:rPr>
              <a:t>Tool for </a:t>
            </a:r>
            <a:r>
              <a:rPr dirty="0" sz="1800" spc="-5" b="1">
                <a:latin typeface="Times New Roman"/>
                <a:cs typeface="Times New Roman"/>
              </a:rPr>
              <a:t>Incorporating the </a:t>
            </a:r>
            <a:r>
              <a:rPr dirty="0" sz="1800" b="1">
                <a:latin typeface="Times New Roman"/>
                <a:cs typeface="Times New Roman"/>
              </a:rPr>
              <a:t>Liability for  </a:t>
            </a:r>
            <a:r>
              <a:rPr dirty="0" sz="1800" spc="-5" b="1">
                <a:latin typeface="Times New Roman"/>
                <a:cs typeface="Times New Roman"/>
              </a:rPr>
              <a:t>Stock Options in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Valuation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Arial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800" b="1">
                <a:latin typeface="Times New Roman"/>
                <a:cs typeface="Times New Roman"/>
              </a:rPr>
              <a:t>Enterprise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Multiples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37205" y="531367"/>
            <a:ext cx="41160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Cost of Equity</a:t>
            </a:r>
            <a:r>
              <a:rPr dirty="0" spc="10"/>
              <a:t> </a:t>
            </a:r>
            <a:r>
              <a:rPr dirty="0" spc="-5"/>
              <a:t>Capital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57096" y="1255903"/>
            <a:ext cx="635825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93065" marR="5080" indent="-3810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dirty="0" sz="1600" spc="-5">
                <a:latin typeface="Times New Roman"/>
                <a:cs typeface="Times New Roman"/>
              </a:rPr>
              <a:t>The cost of capital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equity is really derived from the cost of capital </a:t>
            </a:r>
            <a:r>
              <a:rPr dirty="0" sz="1600">
                <a:latin typeface="Times New Roman"/>
                <a:cs typeface="Times New Roman"/>
              </a:rPr>
              <a:t>for  </a:t>
            </a:r>
            <a:r>
              <a:rPr dirty="0" sz="1600" spc="-5">
                <a:latin typeface="Times New Roman"/>
                <a:cs typeface="Times New Roman"/>
              </a:rPr>
              <a:t>operations (not vice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versa)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63954" y="2475356"/>
            <a:ext cx="19621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Times New Roman"/>
                <a:cs typeface="Times New Roman"/>
              </a:rPr>
              <a:t>or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7096" y="3400639"/>
            <a:ext cx="4046220" cy="1917064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393065" indent="-381000">
              <a:lnSpc>
                <a:spcPct val="100000"/>
              </a:lnSpc>
              <a:spcBef>
                <a:spcPts val="490"/>
              </a:spcBef>
              <a:buClr>
                <a:srgbClr val="001F5F"/>
              </a:buClr>
              <a:buChar char="•"/>
              <a:tabLst>
                <a:tab pos="393065" algn="l"/>
                <a:tab pos="393700" algn="l"/>
              </a:tabLst>
            </a:pPr>
            <a:r>
              <a:rPr dirty="0" sz="1600" spc="-5">
                <a:latin typeface="Times New Roman"/>
                <a:cs typeface="Times New Roman"/>
              </a:rPr>
              <a:t>Equity risk has two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components</a:t>
            </a:r>
            <a:endParaRPr sz="1600">
              <a:latin typeface="Times New Roman"/>
              <a:cs typeface="Times New Roman"/>
            </a:endParaRPr>
          </a:p>
          <a:p>
            <a:pPr algn="r" lvl="1" marL="342265" marR="1576070" indent="-342265">
              <a:lnSpc>
                <a:spcPct val="100000"/>
              </a:lnSpc>
              <a:spcBef>
                <a:spcPts val="385"/>
              </a:spcBef>
              <a:buClr>
                <a:srgbClr val="001F5F"/>
              </a:buClr>
              <a:buAutoNum type="arabicPeriod"/>
              <a:tabLst>
                <a:tab pos="342265" algn="l"/>
                <a:tab pos="342900" algn="l"/>
              </a:tabLst>
            </a:pPr>
            <a:r>
              <a:rPr dirty="0" sz="1600" spc="-5">
                <a:latin typeface="Times New Roman"/>
                <a:cs typeface="Times New Roman"/>
              </a:rPr>
              <a:t>Operating</a:t>
            </a:r>
            <a:r>
              <a:rPr dirty="0" sz="1600" spc="-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risk</a:t>
            </a:r>
            <a:endParaRPr sz="1600">
              <a:latin typeface="Times New Roman"/>
              <a:cs typeface="Times New Roman"/>
            </a:endParaRPr>
          </a:p>
          <a:p>
            <a:pPr algn="r" lvl="1" marL="342265" marR="1576705" indent="-342265">
              <a:lnSpc>
                <a:spcPct val="100000"/>
              </a:lnSpc>
              <a:spcBef>
                <a:spcPts val="385"/>
              </a:spcBef>
              <a:buClr>
                <a:srgbClr val="001F5F"/>
              </a:buClr>
              <a:buAutoNum type="arabicPeriod"/>
              <a:tabLst>
                <a:tab pos="342265" algn="l"/>
                <a:tab pos="342900" algn="l"/>
              </a:tabLst>
            </a:pPr>
            <a:r>
              <a:rPr dirty="0" sz="1600" spc="-5">
                <a:latin typeface="Times New Roman"/>
                <a:cs typeface="Times New Roman"/>
              </a:rPr>
              <a:t>Financing</a:t>
            </a:r>
            <a:r>
              <a:rPr dirty="0" sz="1600" spc="-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risk</a:t>
            </a:r>
            <a:endParaRPr sz="1600">
              <a:latin typeface="Times New Roman"/>
              <a:cs typeface="Times New Roman"/>
            </a:endParaRPr>
          </a:p>
          <a:p>
            <a:pPr algn="r" lvl="2" marL="304165" marR="1544320" indent="-304165">
              <a:lnSpc>
                <a:spcPct val="100000"/>
              </a:lnSpc>
              <a:spcBef>
                <a:spcPts val="345"/>
              </a:spcBef>
              <a:buClr>
                <a:srgbClr val="001F5F"/>
              </a:buClr>
              <a:buChar char="•"/>
              <a:tabLst>
                <a:tab pos="304165" algn="l"/>
                <a:tab pos="304800" algn="l"/>
              </a:tabLst>
            </a:pPr>
            <a:r>
              <a:rPr dirty="0" sz="1400" spc="-10">
                <a:latin typeface="Times New Roman"/>
                <a:cs typeface="Times New Roman"/>
              </a:rPr>
              <a:t>L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5">
                <a:latin typeface="Times New Roman"/>
                <a:cs typeface="Times New Roman"/>
              </a:rPr>
              <a:t>v</a:t>
            </a:r>
            <a:r>
              <a:rPr dirty="0" sz="1400">
                <a:latin typeface="Times New Roman"/>
                <a:cs typeface="Times New Roman"/>
              </a:rPr>
              <a:t>era</a:t>
            </a:r>
            <a:r>
              <a:rPr dirty="0" sz="1400" spc="5">
                <a:latin typeface="Times New Roman"/>
                <a:cs typeface="Times New Roman"/>
              </a:rPr>
              <a:t>g</a:t>
            </a:r>
            <a:r>
              <a:rPr dirty="0" sz="1400">
                <a:latin typeface="Times New Roman"/>
                <a:cs typeface="Times New Roman"/>
              </a:rPr>
              <a:t>e</a:t>
            </a:r>
            <a:endParaRPr sz="1400">
              <a:latin typeface="Times New Roman"/>
              <a:cs typeface="Times New Roman"/>
            </a:endParaRPr>
          </a:p>
          <a:p>
            <a:pPr lvl="2" marL="1829435" indent="-305435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Char char="•"/>
              <a:tabLst>
                <a:tab pos="1829435" algn="l"/>
                <a:tab pos="1830070" algn="l"/>
              </a:tabLst>
            </a:pPr>
            <a:r>
              <a:rPr dirty="0" sz="1400">
                <a:latin typeface="Times New Roman"/>
                <a:cs typeface="Times New Roman"/>
              </a:rPr>
              <a:t>Spread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So,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5">
                <a:latin typeface="Times New Roman"/>
                <a:cs typeface="Times New Roman"/>
              </a:rPr>
              <a:t>General Mills, the equity cost of capital</a:t>
            </a:r>
            <a:r>
              <a:rPr dirty="0" sz="1600" spc="1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85596" y="2132249"/>
            <a:ext cx="348615" cy="0"/>
          </a:xfrm>
          <a:custGeom>
            <a:avLst/>
            <a:gdLst/>
            <a:ahLst/>
            <a:cxnLst/>
            <a:rect l="l" t="t" r="r" b="b"/>
            <a:pathLst>
              <a:path w="348614" h="0">
                <a:moveTo>
                  <a:pt x="0" y="0"/>
                </a:moveTo>
                <a:lnTo>
                  <a:pt x="348015" y="0"/>
                </a:lnTo>
              </a:path>
            </a:pathLst>
          </a:custGeom>
          <a:ln w="47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706838" y="1817002"/>
            <a:ext cx="102235" cy="161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100">
                <a:latin typeface="Times New Roman"/>
                <a:cs typeface="Times New Roman"/>
              </a:rPr>
              <a:t>F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69776" y="1978801"/>
            <a:ext cx="94615" cy="161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9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67542" y="2121684"/>
            <a:ext cx="109855" cy="161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00" spc="110">
                <a:latin typeface="Times New Roman"/>
                <a:cs typeface="Times New Roman"/>
              </a:rPr>
              <a:t>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62968" y="1703416"/>
            <a:ext cx="396240" cy="298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dirty="0" baseline="-25396" sz="2625" spc="450">
                <a:latin typeface="Times New Roman"/>
                <a:cs typeface="Times New Roman"/>
              </a:rPr>
              <a:t>V</a:t>
            </a:r>
            <a:r>
              <a:rPr dirty="0" sz="900" spc="300">
                <a:latin typeface="Times New Roman"/>
                <a:cs typeface="Times New Roman"/>
              </a:rPr>
              <a:t>D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86795" y="1807487"/>
            <a:ext cx="225425" cy="298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50" spc="305">
                <a:latin typeface="Times New Roman"/>
                <a:cs typeface="Times New Roman"/>
              </a:rPr>
              <a:t>V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60002" y="1950361"/>
            <a:ext cx="177165" cy="298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750" spc="229">
                <a:latin typeface="Symbol"/>
                <a:cs typeface="Symbol"/>
              </a:rPr>
              <a:t>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03957" y="1950361"/>
            <a:ext cx="523875" cy="2984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358775" algn="l"/>
              </a:tabLst>
            </a:pPr>
            <a:r>
              <a:rPr dirty="0" sz="1750" spc="229">
                <a:latin typeface="Symbol"/>
                <a:cs typeface="Symbol"/>
              </a:rPr>
              <a:t></a:t>
            </a:r>
            <a:r>
              <a:rPr dirty="0" sz="1750" spc="229">
                <a:latin typeface="Times New Roman"/>
                <a:cs typeface="Times New Roman"/>
              </a:rPr>
              <a:t>	</a:t>
            </a:r>
            <a:r>
              <a:rPr dirty="0" sz="1750" spc="229">
                <a:latin typeface="Symbol"/>
                <a:cs typeface="Symbol"/>
              </a:rPr>
              <a:t></a:t>
            </a:r>
            <a:endParaRPr sz="1750">
              <a:latin typeface="Symbol"/>
              <a:cs typeface="Symbo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33284" y="3005410"/>
            <a:ext cx="307975" cy="0"/>
          </a:xfrm>
          <a:custGeom>
            <a:avLst/>
            <a:gdLst/>
            <a:ahLst/>
            <a:cxnLst/>
            <a:rect l="l" t="t" r="r" b="b"/>
            <a:pathLst>
              <a:path w="307975" h="0">
                <a:moveTo>
                  <a:pt x="0" y="0"/>
                </a:moveTo>
                <a:lnTo>
                  <a:pt x="307866" y="0"/>
                </a:lnTo>
              </a:path>
            </a:pathLst>
          </a:custGeom>
          <a:ln w="480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2988471" y="3173712"/>
            <a:ext cx="8445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1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14371" y="2687167"/>
            <a:ext cx="11048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15">
                <a:latin typeface="Times New Roman"/>
                <a:cs typeface="Times New Roman"/>
              </a:rPr>
              <a:t>D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82836" y="2850568"/>
            <a:ext cx="8445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1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807036" y="2895590"/>
            <a:ext cx="335915" cy="300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-26234" sz="2700" spc="142">
                <a:latin typeface="Times New Roman"/>
                <a:cs typeface="Times New Roman"/>
              </a:rPr>
              <a:t>V</a:t>
            </a:r>
            <a:r>
              <a:rPr dirty="0" sz="900" spc="95">
                <a:latin typeface="Times New Roman"/>
                <a:cs typeface="Times New Roman"/>
              </a:rPr>
              <a:t>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827009" y="2677558"/>
            <a:ext cx="195580" cy="300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800" spc="35">
                <a:latin typeface="Times New Roman"/>
                <a:cs typeface="Times New Roman"/>
              </a:rPr>
              <a:t>V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64039" y="2769190"/>
            <a:ext cx="867410" cy="38925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ts val="2200"/>
              </a:lnSpc>
              <a:spcBef>
                <a:spcPts val="120"/>
              </a:spcBef>
              <a:tabLst>
                <a:tab pos="353060" algn="l"/>
                <a:tab pos="778510" algn="l"/>
              </a:tabLst>
            </a:pPr>
            <a:r>
              <a:rPr dirty="0" sz="2200" spc="-175">
                <a:latin typeface="Symbol"/>
                <a:cs typeface="Symbol"/>
              </a:rPr>
              <a:t></a:t>
            </a:r>
            <a:r>
              <a:rPr dirty="0" sz="1800" spc="30">
                <a:latin typeface="Symbol"/>
                <a:cs typeface="Symbol"/>
              </a:rPr>
              <a:t></a:t>
            </a: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1800" spc="30">
                <a:latin typeface="Symbol"/>
                <a:cs typeface="Symbol"/>
              </a:rPr>
              <a:t></a:t>
            </a:r>
            <a:r>
              <a:rPr dirty="0" sz="1800" spc="-185">
                <a:latin typeface="Times New Roman"/>
                <a:cs typeface="Times New Roman"/>
              </a:rPr>
              <a:t> </a:t>
            </a:r>
            <a:r>
              <a:rPr dirty="0" sz="1800" spc="30">
                <a:latin typeface="Symbol"/>
                <a:cs typeface="Symbol"/>
              </a:rPr>
              <a:t></a:t>
            </a:r>
            <a:r>
              <a:rPr dirty="0" sz="1800">
                <a:latin typeface="Times New Roman"/>
                <a:cs typeface="Times New Roman"/>
              </a:rPr>
              <a:t>	</a:t>
            </a:r>
            <a:r>
              <a:rPr dirty="0" sz="2200" spc="-140">
                <a:latin typeface="Symbol"/>
                <a:cs typeface="Symbol"/>
              </a:rPr>
              <a:t></a:t>
            </a:r>
            <a:endParaRPr sz="2200">
              <a:latin typeface="Symbol"/>
              <a:cs typeface="Symbol"/>
            </a:endParaRPr>
          </a:p>
          <a:p>
            <a:pPr marL="223520">
              <a:lnSpc>
                <a:spcPts val="640"/>
              </a:lnSpc>
              <a:tabLst>
                <a:tab pos="655955" algn="l"/>
              </a:tabLst>
            </a:pPr>
            <a:r>
              <a:rPr dirty="0" sz="900" spc="15">
                <a:latin typeface="Times New Roman"/>
                <a:cs typeface="Times New Roman"/>
              </a:rPr>
              <a:t>F	D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874017" y="2821847"/>
            <a:ext cx="948690" cy="300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800" spc="60">
                <a:latin typeface="Symbol"/>
                <a:cs typeface="Symbol"/>
              </a:rPr>
              <a:t></a:t>
            </a:r>
            <a:r>
              <a:rPr dirty="0" baseline="-27777" sz="1350" spc="89">
                <a:latin typeface="Times New Roman"/>
                <a:cs typeface="Times New Roman"/>
              </a:rPr>
              <a:t>E </a:t>
            </a:r>
            <a:r>
              <a:rPr dirty="0" sz="1800" spc="30">
                <a:latin typeface="Symbol"/>
                <a:cs typeface="Symbol"/>
              </a:rPr>
              <a:t></a:t>
            </a:r>
            <a:r>
              <a:rPr dirty="0" sz="1800" spc="30">
                <a:latin typeface="Times New Roman"/>
                <a:cs typeface="Times New Roman"/>
              </a:rPr>
              <a:t> </a:t>
            </a:r>
            <a:r>
              <a:rPr dirty="0" sz="1800" spc="60">
                <a:latin typeface="Symbol"/>
                <a:cs typeface="Symbol"/>
              </a:rPr>
              <a:t></a:t>
            </a:r>
            <a:r>
              <a:rPr dirty="0" baseline="-27777" sz="1350" spc="89">
                <a:latin typeface="Times New Roman"/>
                <a:cs typeface="Times New Roman"/>
              </a:rPr>
              <a:t>F</a:t>
            </a:r>
            <a:r>
              <a:rPr dirty="0" baseline="-27777" sz="1350" spc="292">
                <a:latin typeface="Times New Roman"/>
                <a:cs typeface="Times New Roman"/>
              </a:rPr>
              <a:t> </a:t>
            </a:r>
            <a:r>
              <a:rPr dirty="0" sz="1800" spc="30">
                <a:latin typeface="Symbol"/>
                <a:cs typeface="Symbol"/>
              </a:rPr>
              <a:t>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743121" y="5677374"/>
            <a:ext cx="605790" cy="0"/>
          </a:xfrm>
          <a:custGeom>
            <a:avLst/>
            <a:gdLst/>
            <a:ahLst/>
            <a:cxnLst/>
            <a:rect l="l" t="t" r="r" b="b"/>
            <a:pathLst>
              <a:path w="605789" h="0">
                <a:moveTo>
                  <a:pt x="0" y="0"/>
                </a:moveTo>
                <a:lnTo>
                  <a:pt x="605304" y="0"/>
                </a:lnTo>
              </a:path>
            </a:pathLst>
          </a:custGeom>
          <a:ln w="67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757861" y="5588566"/>
            <a:ext cx="156845" cy="2819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650" spc="-320">
                <a:latin typeface="Symbol"/>
                <a:cs typeface="Symbol"/>
              </a:rPr>
              <a:t></a:t>
            </a:r>
            <a:r>
              <a:rPr dirty="0" baseline="-31986" sz="2475" spc="-480">
                <a:latin typeface="Symbol"/>
                <a:cs typeface="Symbol"/>
              </a:rPr>
              <a:t></a:t>
            </a:r>
            <a:endParaRPr baseline="-31986" sz="2475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14743" y="5673535"/>
            <a:ext cx="768985" cy="2819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21885" sz="2475" spc="-480">
                <a:latin typeface="Symbol"/>
                <a:cs typeface="Symbol"/>
              </a:rPr>
              <a:t></a:t>
            </a:r>
            <a:r>
              <a:rPr dirty="0" baseline="-8417" sz="2475" spc="-480">
                <a:latin typeface="Symbol"/>
                <a:cs typeface="Symbol"/>
              </a:rPr>
              <a:t></a:t>
            </a:r>
            <a:r>
              <a:rPr dirty="0" baseline="-8417" sz="2475" spc="-427">
                <a:latin typeface="Times New Roman"/>
                <a:cs typeface="Times New Roman"/>
              </a:rPr>
              <a:t> </a:t>
            </a:r>
            <a:r>
              <a:rPr dirty="0" sz="1650" spc="15">
                <a:latin typeface="Times New Roman"/>
                <a:cs typeface="Times New Roman"/>
              </a:rPr>
              <a:t>29,447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59173" y="5505332"/>
            <a:ext cx="3715385" cy="2819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1602740" algn="l"/>
              </a:tabLst>
            </a:pPr>
            <a:r>
              <a:rPr dirty="0" sz="1650" spc="10">
                <a:latin typeface="Times New Roman"/>
                <a:cs typeface="Times New Roman"/>
              </a:rPr>
              <a:t>5.15% </a:t>
            </a:r>
            <a:r>
              <a:rPr dirty="0" sz="1650">
                <a:latin typeface="Symbol"/>
                <a:cs typeface="Symbol"/>
              </a:rPr>
              <a:t></a:t>
            </a:r>
            <a:r>
              <a:rPr dirty="0" sz="1650" spc="-120">
                <a:latin typeface="Times New Roman"/>
                <a:cs typeface="Times New Roman"/>
              </a:rPr>
              <a:t> </a:t>
            </a:r>
            <a:r>
              <a:rPr dirty="0" baseline="33670" sz="2475">
                <a:latin typeface="Symbol"/>
                <a:cs typeface="Symbol"/>
              </a:rPr>
              <a:t></a:t>
            </a:r>
            <a:r>
              <a:rPr dirty="0" baseline="33670" sz="2475" spc="352">
                <a:latin typeface="Times New Roman"/>
                <a:cs typeface="Times New Roman"/>
              </a:rPr>
              <a:t> </a:t>
            </a:r>
            <a:r>
              <a:rPr dirty="0" baseline="35353" sz="2475" spc="-15">
                <a:latin typeface="Times New Roman"/>
                <a:cs typeface="Times New Roman"/>
              </a:rPr>
              <a:t>5,813	</a:t>
            </a:r>
            <a:r>
              <a:rPr dirty="0" sz="1650" spc="15">
                <a:latin typeface="Times New Roman"/>
                <a:cs typeface="Times New Roman"/>
              </a:rPr>
              <a:t>(5.15%</a:t>
            </a:r>
            <a:r>
              <a:rPr dirty="0" sz="1650" spc="-155">
                <a:latin typeface="Times New Roman"/>
                <a:cs typeface="Times New Roman"/>
              </a:rPr>
              <a:t> </a:t>
            </a:r>
            <a:r>
              <a:rPr dirty="0" sz="1650">
                <a:latin typeface="Times New Roman"/>
                <a:cs typeface="Times New Roman"/>
              </a:rPr>
              <a:t>-</a:t>
            </a:r>
            <a:r>
              <a:rPr dirty="0" sz="1650" spc="-190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Times New Roman"/>
                <a:cs typeface="Times New Roman"/>
              </a:rPr>
              <a:t>3.3%)</a:t>
            </a:r>
            <a:r>
              <a:rPr dirty="0" sz="1650" spc="40">
                <a:latin typeface="Times New Roman"/>
                <a:cs typeface="Times New Roman"/>
              </a:rPr>
              <a:t> </a:t>
            </a:r>
            <a:r>
              <a:rPr dirty="0" baseline="33670" sz="2475">
                <a:latin typeface="Symbol"/>
                <a:cs typeface="Symbol"/>
              </a:rPr>
              <a:t></a:t>
            </a:r>
            <a:r>
              <a:rPr dirty="0" baseline="33670" sz="2475" spc="15">
                <a:latin typeface="Times New Roman"/>
                <a:cs typeface="Times New Roman"/>
              </a:rPr>
              <a:t> </a:t>
            </a:r>
            <a:r>
              <a:rPr dirty="0" sz="1650">
                <a:latin typeface="Symbol"/>
                <a:cs typeface="Symbol"/>
              </a:rPr>
              <a:t></a:t>
            </a:r>
            <a:r>
              <a:rPr dirty="0" sz="1650" spc="-70">
                <a:latin typeface="Times New Roman"/>
                <a:cs typeface="Times New Roman"/>
              </a:rPr>
              <a:t> </a:t>
            </a:r>
            <a:r>
              <a:rPr dirty="0" sz="1650" spc="10">
                <a:latin typeface="Times New Roman"/>
                <a:cs typeface="Times New Roman"/>
              </a:rPr>
              <a:t>5.6%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3528" y="243586"/>
            <a:ext cx="73132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Financing Risk </a:t>
            </a:r>
            <a:r>
              <a:rPr dirty="0"/>
              <a:t>and </a:t>
            </a:r>
            <a:r>
              <a:rPr dirty="0" spc="-5"/>
              <a:t>Return </a:t>
            </a:r>
            <a:r>
              <a:rPr dirty="0"/>
              <a:t>and </a:t>
            </a:r>
            <a:r>
              <a:rPr dirty="0" spc="-5"/>
              <a:t>Value of</a:t>
            </a:r>
            <a:r>
              <a:rPr dirty="0" spc="85"/>
              <a:t> </a:t>
            </a:r>
            <a:r>
              <a:rPr dirty="0" spc="-5"/>
              <a:t>Equity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127252"/>
            <a:ext cx="27679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Required Return </a:t>
            </a:r>
            <a:r>
              <a:rPr dirty="0" sz="1800" spc="-5">
                <a:latin typeface="Times New Roman"/>
                <a:cs typeface="Times New Roman"/>
              </a:rPr>
              <a:t>on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Equity: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1623" y="5572150"/>
            <a:ext cx="6742430" cy="794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What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the net effect of leverage on the present value of RE (and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value)?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730"/>
              </a:spcBef>
            </a:pPr>
            <a:r>
              <a:rPr dirty="0" sz="1800">
                <a:latin typeface="Times New Roman"/>
                <a:cs typeface="Times New Roman"/>
              </a:rPr>
              <a:t>Financing irrelevance:</a:t>
            </a:r>
            <a:r>
              <a:rPr dirty="0" sz="1800" spc="-4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None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6893" y="2029393"/>
            <a:ext cx="167640" cy="2590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00" spc="30">
                <a:latin typeface="Times New Roman"/>
                <a:cs typeface="Times New Roman"/>
              </a:rPr>
              <a:t>D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92051" y="2029393"/>
            <a:ext cx="134620" cy="2590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00" spc="25">
                <a:latin typeface="Times New Roman"/>
                <a:cs typeface="Times New Roman"/>
              </a:rPr>
              <a:t>F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5883" y="2574731"/>
            <a:ext cx="2815590" cy="82804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398905" marR="775335" indent="55244">
              <a:lnSpc>
                <a:spcPts val="1560"/>
              </a:lnSpc>
              <a:spcBef>
                <a:spcPts val="384"/>
              </a:spcBef>
            </a:pPr>
            <a:r>
              <a:rPr dirty="0" sz="1500" spc="-10">
                <a:latin typeface="Times New Roman"/>
                <a:cs typeface="Times New Roman"/>
              </a:rPr>
              <a:t>market  </a:t>
            </a:r>
            <a:r>
              <a:rPr dirty="0" sz="1500" spc="-125">
                <a:latin typeface="Times New Roman"/>
                <a:cs typeface="Times New Roman"/>
              </a:rPr>
              <a:t>l</a:t>
            </a:r>
            <a:r>
              <a:rPr dirty="0" sz="1500" spc="30">
                <a:latin typeface="Times New Roman"/>
                <a:cs typeface="Times New Roman"/>
              </a:rPr>
              <a:t>e</a:t>
            </a:r>
            <a:r>
              <a:rPr dirty="0" sz="1500" spc="-55">
                <a:latin typeface="Times New Roman"/>
                <a:cs typeface="Times New Roman"/>
              </a:rPr>
              <a:t>v</a:t>
            </a:r>
            <a:r>
              <a:rPr dirty="0" sz="1500" spc="25">
                <a:latin typeface="Times New Roman"/>
                <a:cs typeface="Times New Roman"/>
              </a:rPr>
              <a:t>e</a:t>
            </a:r>
            <a:r>
              <a:rPr dirty="0" sz="1500">
                <a:latin typeface="Times New Roman"/>
                <a:cs typeface="Times New Roman"/>
              </a:rPr>
              <a:t>r</a:t>
            </a:r>
            <a:r>
              <a:rPr dirty="0" sz="1500" spc="30">
                <a:latin typeface="Times New Roman"/>
                <a:cs typeface="Times New Roman"/>
              </a:rPr>
              <a:t>a</a:t>
            </a:r>
            <a:r>
              <a:rPr dirty="0" sz="1500" spc="-55">
                <a:latin typeface="Times New Roman"/>
                <a:cs typeface="Times New Roman"/>
              </a:rPr>
              <a:t>g</a:t>
            </a:r>
            <a:r>
              <a:rPr dirty="0" sz="1500" spc="20">
                <a:latin typeface="Times New Roman"/>
                <a:cs typeface="Times New Roman"/>
              </a:rPr>
              <a:t>e</a:t>
            </a:r>
            <a:endParaRPr sz="1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75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1800">
                <a:latin typeface="Times New Roman"/>
                <a:cs typeface="Times New Roman"/>
              </a:rPr>
              <a:t>Accounting return </a:t>
            </a:r>
            <a:r>
              <a:rPr dirty="0" sz="1800" spc="-5">
                <a:latin typeface="Times New Roman"/>
                <a:cs typeface="Times New Roman"/>
              </a:rPr>
              <a:t>on</a:t>
            </a:r>
            <a:r>
              <a:rPr dirty="0" sz="1800" spc="-10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equity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67023" y="2195981"/>
            <a:ext cx="390525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baseline="-15503" sz="3225" spc="-89">
                <a:latin typeface="MT Extra"/>
                <a:cs typeface="MT Extra"/>
              </a:rPr>
              <a:t></a:t>
            </a:r>
            <a:r>
              <a:rPr dirty="0" sz="1500" spc="-6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38613" y="1644104"/>
            <a:ext cx="167640" cy="2590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00" spc="30">
                <a:latin typeface="Times New Roman"/>
                <a:cs typeface="Times New Roman"/>
              </a:rPr>
              <a:t>D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87508" y="1842399"/>
            <a:ext cx="472440" cy="2590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24154" algn="l"/>
                <a:tab pos="459105" algn="l"/>
              </a:tabLst>
            </a:pPr>
            <a:r>
              <a:rPr dirty="0" u="heavy" sz="15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94377" y="1997659"/>
            <a:ext cx="423545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baseline="-25839" sz="3225" spc="195">
                <a:latin typeface="Times New Roman"/>
                <a:cs typeface="Times New Roman"/>
              </a:rPr>
              <a:t>V</a:t>
            </a:r>
            <a:r>
              <a:rPr dirty="0" sz="1500" spc="130">
                <a:latin typeface="Times New Roman"/>
                <a:cs typeface="Times New Roman"/>
              </a:rPr>
              <a:t>E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510650" y="1688164"/>
            <a:ext cx="228600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150" spc="40">
                <a:latin typeface="Times New Roman"/>
                <a:cs typeface="Times New Roman"/>
              </a:rPr>
              <a:t>V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044456" y="1776406"/>
            <a:ext cx="1109980" cy="4781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449580" algn="l"/>
                <a:tab pos="1004569" algn="l"/>
              </a:tabLst>
            </a:pPr>
            <a:r>
              <a:rPr dirty="0" sz="2950" spc="-380">
                <a:latin typeface="Symbol"/>
                <a:cs typeface="Symbol"/>
              </a:rPr>
              <a:t></a:t>
            </a:r>
            <a:r>
              <a:rPr dirty="0" sz="2150" spc="30">
                <a:latin typeface="Symbol"/>
                <a:cs typeface="Symbol"/>
              </a:rPr>
              <a:t></a:t>
            </a:r>
            <a:r>
              <a:rPr dirty="0" sz="2150">
                <a:latin typeface="Times New Roman"/>
                <a:cs typeface="Times New Roman"/>
              </a:rPr>
              <a:t>	</a:t>
            </a:r>
            <a:r>
              <a:rPr dirty="0" sz="2150" spc="30">
                <a:latin typeface="Symbol"/>
                <a:cs typeface="Symbol"/>
              </a:rPr>
              <a:t></a:t>
            </a:r>
            <a:r>
              <a:rPr dirty="0" sz="2150" spc="-210">
                <a:latin typeface="Times New Roman"/>
                <a:cs typeface="Times New Roman"/>
              </a:rPr>
              <a:t> </a:t>
            </a:r>
            <a:r>
              <a:rPr dirty="0" sz="2150" spc="30">
                <a:latin typeface="Symbol"/>
                <a:cs typeface="Symbol"/>
              </a:rPr>
              <a:t></a:t>
            </a:r>
            <a:r>
              <a:rPr dirty="0" sz="2150">
                <a:latin typeface="Times New Roman"/>
                <a:cs typeface="Times New Roman"/>
              </a:rPr>
              <a:t>	</a:t>
            </a:r>
            <a:r>
              <a:rPr dirty="0" sz="2950" spc="-260">
                <a:latin typeface="Symbol"/>
                <a:cs typeface="Symbol"/>
              </a:rPr>
              <a:t></a:t>
            </a:r>
            <a:endParaRPr sz="295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4297" y="1875130"/>
            <a:ext cx="1205865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sz="2150" spc="90">
                <a:latin typeface="Symbol"/>
                <a:cs typeface="Symbol"/>
              </a:rPr>
              <a:t></a:t>
            </a:r>
            <a:r>
              <a:rPr dirty="0" baseline="-20370" sz="2250" spc="135">
                <a:latin typeface="Times New Roman"/>
                <a:cs typeface="Times New Roman"/>
              </a:rPr>
              <a:t>E </a:t>
            </a:r>
            <a:r>
              <a:rPr dirty="0" sz="2150" spc="30">
                <a:latin typeface="Symbol"/>
                <a:cs typeface="Symbol"/>
              </a:rPr>
              <a:t></a:t>
            </a:r>
            <a:r>
              <a:rPr dirty="0" sz="2150" spc="30">
                <a:latin typeface="Times New Roman"/>
                <a:cs typeface="Times New Roman"/>
              </a:rPr>
              <a:t> </a:t>
            </a:r>
            <a:r>
              <a:rPr dirty="0" sz="2150" spc="85">
                <a:latin typeface="Symbol"/>
                <a:cs typeface="Symbol"/>
              </a:rPr>
              <a:t></a:t>
            </a:r>
            <a:r>
              <a:rPr dirty="0" baseline="-20370" sz="2250" spc="127">
                <a:latin typeface="Times New Roman"/>
                <a:cs typeface="Times New Roman"/>
              </a:rPr>
              <a:t>F</a:t>
            </a:r>
            <a:r>
              <a:rPr dirty="0" baseline="-20370" sz="2250" spc="60">
                <a:latin typeface="Times New Roman"/>
                <a:cs typeface="Times New Roman"/>
              </a:rPr>
              <a:t> </a:t>
            </a:r>
            <a:r>
              <a:rPr dirty="0" sz="2150" spc="30">
                <a:latin typeface="Symbol"/>
                <a:cs typeface="Symbol"/>
              </a:rPr>
              <a:t></a:t>
            </a:r>
            <a:endParaRPr sz="2150">
              <a:latin typeface="Symbol"/>
              <a:cs typeface="Symbo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199763" y="3981997"/>
            <a:ext cx="532130" cy="0"/>
          </a:xfrm>
          <a:custGeom>
            <a:avLst/>
            <a:gdLst/>
            <a:ahLst/>
            <a:cxnLst/>
            <a:rect l="l" t="t" r="r" b="b"/>
            <a:pathLst>
              <a:path w="532129" h="0">
                <a:moveTo>
                  <a:pt x="0" y="0"/>
                </a:moveTo>
                <a:lnTo>
                  <a:pt x="531714" y="0"/>
                </a:lnTo>
              </a:path>
            </a:pathLst>
          </a:custGeom>
          <a:ln w="54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1152407" y="3779922"/>
            <a:ext cx="4380230" cy="3346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2000" spc="25">
                <a:latin typeface="Times New Roman"/>
                <a:cs typeface="Times New Roman"/>
              </a:rPr>
              <a:t>ROCE </a:t>
            </a:r>
            <a:r>
              <a:rPr dirty="0" sz="2000" spc="15">
                <a:latin typeface="Symbol"/>
                <a:cs typeface="Symbol"/>
              </a:rPr>
              <a:t></a:t>
            </a:r>
            <a:r>
              <a:rPr dirty="0" sz="2000" spc="15">
                <a:latin typeface="Times New Roman"/>
                <a:cs typeface="Times New Roman"/>
              </a:rPr>
              <a:t> </a:t>
            </a:r>
            <a:r>
              <a:rPr dirty="0" sz="2000" spc="30">
                <a:latin typeface="Times New Roman"/>
                <a:cs typeface="Times New Roman"/>
              </a:rPr>
              <a:t>RNOA </a:t>
            </a:r>
            <a:r>
              <a:rPr dirty="0" sz="2000" spc="15">
                <a:latin typeface="Symbol"/>
                <a:cs typeface="Symbol"/>
              </a:rPr>
              <a:t></a:t>
            </a:r>
            <a:r>
              <a:rPr dirty="0" sz="2000" spc="15">
                <a:latin typeface="Times New Roman"/>
                <a:cs typeface="Times New Roman"/>
              </a:rPr>
              <a:t> </a:t>
            </a:r>
            <a:r>
              <a:rPr dirty="0" baseline="36111" sz="3000" spc="37">
                <a:latin typeface="Times New Roman"/>
                <a:cs typeface="Times New Roman"/>
              </a:rPr>
              <a:t>NFO </a:t>
            </a:r>
            <a:r>
              <a:rPr dirty="0" baseline="1388" sz="3000" spc="60">
                <a:latin typeface="Symbol"/>
                <a:cs typeface="Symbol"/>
              </a:rPr>
              <a:t></a:t>
            </a:r>
            <a:r>
              <a:rPr dirty="0" sz="2000" spc="40">
                <a:latin typeface="Times New Roman"/>
                <a:cs typeface="Times New Roman"/>
              </a:rPr>
              <a:t>RNOA </a:t>
            </a:r>
            <a:r>
              <a:rPr dirty="0" sz="2000" spc="15">
                <a:latin typeface="Symbol"/>
                <a:cs typeface="Symbol"/>
              </a:rPr>
              <a:t></a:t>
            </a:r>
            <a:r>
              <a:rPr dirty="0" sz="2000" spc="30">
                <a:latin typeface="Times New Roman"/>
                <a:cs typeface="Times New Roman"/>
              </a:rPr>
              <a:t> </a:t>
            </a:r>
            <a:r>
              <a:rPr dirty="0" sz="2000" spc="35">
                <a:latin typeface="Times New Roman"/>
                <a:cs typeface="Times New Roman"/>
              </a:rPr>
              <a:t>NBC</a:t>
            </a:r>
            <a:r>
              <a:rPr dirty="0" baseline="1388" sz="3000" spc="52">
                <a:latin typeface="Symbol"/>
                <a:cs typeface="Symbol"/>
              </a:rPr>
              <a:t></a:t>
            </a:r>
            <a:endParaRPr baseline="1388" sz="300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41171" y="3899513"/>
            <a:ext cx="6681470" cy="147891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marL="2009139">
              <a:lnSpc>
                <a:spcPct val="100000"/>
              </a:lnSpc>
              <a:spcBef>
                <a:spcPts val="745"/>
              </a:spcBef>
            </a:pPr>
            <a:r>
              <a:rPr dirty="0" baseline="-18055" sz="3000" spc="-1350">
                <a:latin typeface="MT Extra"/>
                <a:cs typeface="MT Extra"/>
              </a:rPr>
              <a:t></a:t>
            </a:r>
            <a:r>
              <a:rPr dirty="0" sz="2000" spc="-900">
                <a:latin typeface="Times New Roman"/>
                <a:cs typeface="Times New Roman"/>
              </a:rPr>
              <a:t>C</a:t>
            </a:r>
            <a:r>
              <a:rPr dirty="0" baseline="-18055" sz="3000" spc="-1350">
                <a:latin typeface="MT Extra"/>
                <a:cs typeface="MT Extra"/>
              </a:rPr>
              <a:t></a:t>
            </a:r>
            <a:r>
              <a:rPr dirty="0" sz="2000" spc="-900">
                <a:latin typeface="Times New Roman"/>
                <a:cs typeface="Times New Roman"/>
              </a:rPr>
              <a:t>S</a:t>
            </a:r>
            <a:r>
              <a:rPr dirty="0" baseline="-18055" sz="3000" spc="-1350">
                <a:latin typeface="MT Extra"/>
                <a:cs typeface="MT Extra"/>
              </a:rPr>
              <a:t></a:t>
            </a:r>
            <a:r>
              <a:rPr dirty="0" sz="2000" spc="-900">
                <a:latin typeface="Times New Roman"/>
                <a:cs typeface="Times New Roman"/>
              </a:rPr>
              <a:t>E</a:t>
            </a:r>
            <a:endParaRPr sz="2000">
              <a:latin typeface="Times New Roman"/>
              <a:cs typeface="Times New Roman"/>
            </a:endParaRPr>
          </a:p>
          <a:p>
            <a:pPr marL="2029460" marR="4055110" indent="99695">
              <a:lnSpc>
                <a:spcPts val="1380"/>
              </a:lnSpc>
              <a:spcBef>
                <a:spcPts val="665"/>
              </a:spcBef>
            </a:pPr>
            <a:r>
              <a:rPr dirty="0" sz="1350" spc="5">
                <a:latin typeface="Times New Roman"/>
                <a:cs typeface="Times New Roman"/>
              </a:rPr>
              <a:t>book  </a:t>
            </a:r>
            <a:r>
              <a:rPr dirty="0" sz="1350" spc="5">
                <a:latin typeface="Times New Roman"/>
                <a:cs typeface="Times New Roman"/>
              </a:rPr>
              <a:t>leverag</a:t>
            </a:r>
            <a:r>
              <a:rPr dirty="0" sz="1350">
                <a:latin typeface="Times New Roman"/>
                <a:cs typeface="Times New Roman"/>
              </a:rPr>
              <a:t>e</a:t>
            </a:r>
            <a:endParaRPr sz="1350">
              <a:latin typeface="Times New Roman"/>
              <a:cs typeface="Times New Roman"/>
            </a:endParaRPr>
          </a:p>
          <a:p>
            <a:pPr marL="73025" marR="30480" indent="-35560">
              <a:lnSpc>
                <a:spcPts val="1939"/>
              </a:lnSpc>
              <a:spcBef>
                <a:spcPts val="1115"/>
              </a:spcBef>
            </a:pPr>
            <a:r>
              <a:rPr dirty="0" sz="1800">
                <a:latin typeface="Times New Roman"/>
                <a:cs typeface="Times New Roman"/>
              </a:rPr>
              <a:t>Leverage increases both accounting return (if </a:t>
            </a:r>
            <a:r>
              <a:rPr dirty="0" sz="1800" spc="-5">
                <a:latin typeface="Times New Roman"/>
                <a:cs typeface="Times New Roman"/>
              </a:rPr>
              <a:t>SPREAD&gt;0) and</a:t>
            </a:r>
            <a:r>
              <a:rPr dirty="0" sz="1800" spc="-6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required  return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1210" y="1307126"/>
            <a:ext cx="8169275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600" spc="-5" b="1">
                <a:latin typeface="Times New Roman"/>
                <a:cs typeface="Times New Roman"/>
              </a:rPr>
              <a:t>ReOI </a:t>
            </a:r>
            <a:r>
              <a:rPr dirty="0" sz="1600" b="1">
                <a:latin typeface="Times New Roman"/>
                <a:cs typeface="Times New Roman"/>
              </a:rPr>
              <a:t>Valuation </a:t>
            </a:r>
            <a:r>
              <a:rPr dirty="0" sz="1600" spc="-5" b="1">
                <a:latin typeface="Times New Roman"/>
                <a:cs typeface="Times New Roman"/>
              </a:rPr>
              <a:t>of a Firm with 9% cost of capital for operations and 5% </a:t>
            </a:r>
            <a:r>
              <a:rPr dirty="0" sz="1600" b="1">
                <a:latin typeface="Times New Roman"/>
                <a:cs typeface="Times New Roman"/>
              </a:rPr>
              <a:t>after-tax </a:t>
            </a:r>
            <a:r>
              <a:rPr dirty="0" sz="1600" spc="-5" b="1">
                <a:latin typeface="Times New Roman"/>
                <a:cs typeface="Times New Roman"/>
              </a:rPr>
              <a:t>cost of</a:t>
            </a:r>
            <a:r>
              <a:rPr dirty="0" sz="1600" spc="14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debt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42160" y="1811568"/>
          <a:ext cx="7892415" cy="2396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20110"/>
                <a:gridCol w="1082675"/>
                <a:gridCol w="1135380"/>
                <a:gridCol w="763269"/>
                <a:gridCol w="1492884"/>
              </a:tblGrid>
              <a:tr h="223743">
                <a:tc gridSpan="2">
                  <a:txBody>
                    <a:bodyPr/>
                    <a:lstStyle/>
                    <a:p>
                      <a:pPr algn="r" marR="566420">
                        <a:lnSpc>
                          <a:spcPts val="166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66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50545">
                        <a:lnSpc>
                          <a:spcPts val="1660"/>
                        </a:lnSpc>
                        <a:tabLst>
                          <a:tab pos="1466850" algn="l"/>
                        </a:tabLst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41529">
                <a:tc>
                  <a:txBody>
                    <a:bodyPr/>
                    <a:lstStyle/>
                    <a:p>
                      <a:pPr marL="31750">
                        <a:lnSpc>
                          <a:spcPts val="171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71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1,300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35376">
                <a:tc>
                  <a:txBody>
                    <a:bodyPr/>
                    <a:lstStyle/>
                    <a:p>
                      <a:pPr marL="31750">
                        <a:lnSpc>
                          <a:spcPts val="175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Net financial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obligations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1775">
                        <a:lnSpc>
                          <a:spcPts val="1755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300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8088">
                <a:tc>
                  <a:txBody>
                    <a:bodyPr/>
                    <a:lstStyle/>
                    <a:p>
                      <a:pPr marL="31750">
                        <a:lnSpc>
                          <a:spcPts val="1785"/>
                        </a:lnSpc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Common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shareholders’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equity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785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1,000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21590"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6654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Operating income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54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135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54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135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54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855"/>
                        </a:lnSpc>
                        <a:spcBef>
                          <a:spcPts val="93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135</a:t>
                      </a:r>
                      <a:r>
                        <a:rPr dirty="0" sz="1600" spc="3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---</a:t>
                      </a:r>
                      <a:r>
                        <a:rPr dirty="0" sz="1600" spc="-5">
                          <a:latin typeface="Symbol"/>
                          <a:cs typeface="Symbol"/>
                        </a:rPr>
                        <a:t></a:t>
                      </a:r>
                      <a:endParaRPr sz="1600">
                        <a:latin typeface="Symbol"/>
                        <a:cs typeface="Symbol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</a:tr>
              <a:tr h="248677">
                <a:tc>
                  <a:txBody>
                    <a:bodyPr/>
                    <a:lstStyle/>
                    <a:p>
                      <a:pPr marL="31750">
                        <a:lnSpc>
                          <a:spcPts val="182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Net Financial expense (300 x</a:t>
                      </a:r>
                      <a:r>
                        <a:rPr dirty="0" sz="16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.05)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5560">
                        <a:lnSpc>
                          <a:spcPts val="182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15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ts val="1820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1855"/>
                        </a:lnSpc>
                      </a:pPr>
                      <a:r>
                        <a:rPr dirty="0" u="sng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15</a:t>
                      </a:r>
                      <a:r>
                        <a:rPr dirty="0" sz="1600" spc="3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---</a:t>
                      </a:r>
                      <a:r>
                        <a:rPr dirty="0" sz="1600" spc="-5">
                          <a:latin typeface="Symbol"/>
                          <a:cs typeface="Symbol"/>
                        </a:rPr>
                        <a:t></a:t>
                      </a:r>
                      <a:endParaRPr sz="16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66365">
                <a:tc>
                  <a:txBody>
                    <a:bodyPr/>
                    <a:lstStyle/>
                    <a:p>
                      <a:pPr marL="31750">
                        <a:lnSpc>
                          <a:spcPts val="1820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ts val="1820"/>
                        </a:lnSpc>
                      </a:pPr>
                      <a:r>
                        <a:rPr dirty="0" u="dbl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20"/>
                        </a:lnSpc>
                      </a:pPr>
                      <a:r>
                        <a:rPr dirty="0" u="dbl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u="sng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600" spc="3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---</a:t>
                      </a:r>
                      <a:r>
                        <a:rPr dirty="0" sz="1600" spc="-5">
                          <a:latin typeface="Symbol"/>
                          <a:cs typeface="Symbol"/>
                        </a:rPr>
                        <a:t></a:t>
                      </a:r>
                      <a:endParaRPr sz="1600">
                        <a:latin typeface="Symbol"/>
                        <a:cs typeface="Symbol"/>
                      </a:endParaRPr>
                    </a:p>
                  </a:txBody>
                  <a:tcPr marL="0" marR="0" marB="0" marT="635">
                    <a:solidFill>
                      <a:srgbClr val="F8F8F8"/>
                    </a:solidFill>
                  </a:tcPr>
                </a:tc>
              </a:tr>
              <a:tr h="36570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Residual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operating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income, ReOI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(.09)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7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5240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7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1600">
                          <a:latin typeface="Times New Roman"/>
                          <a:cs typeface="Times New Roman"/>
                        </a:rPr>
                        <a:t>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7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1850"/>
                        </a:lnSpc>
                        <a:spcBef>
                          <a:spcPts val="93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18</a:t>
                      </a:r>
                      <a:r>
                        <a:rPr dirty="0" sz="1600" spc="3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---</a:t>
                      </a:r>
                      <a:r>
                        <a:rPr dirty="0" sz="1600" spc="-5">
                          <a:latin typeface="Symbol"/>
                          <a:cs typeface="Symbol"/>
                        </a:rPr>
                        <a:t></a:t>
                      </a:r>
                      <a:endParaRPr sz="1600">
                        <a:latin typeface="Symbol"/>
                        <a:cs typeface="Symbol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608554" y="4705922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 h="0">
                <a:moveTo>
                  <a:pt x="0" y="0"/>
                </a:moveTo>
                <a:lnTo>
                  <a:pt x="226817" y="0"/>
                </a:lnTo>
              </a:path>
            </a:pathLst>
          </a:custGeom>
          <a:ln w="824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508459" y="4583722"/>
            <a:ext cx="426084" cy="225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47980" algn="l"/>
              </a:tabLst>
            </a:pPr>
            <a:r>
              <a:rPr dirty="0" sz="1300" spc="5">
                <a:latin typeface="Symbol"/>
                <a:cs typeface="Symbol"/>
              </a:rPr>
              <a:t></a:t>
            </a:r>
            <a:r>
              <a:rPr dirty="0" sz="1300" spc="5">
                <a:latin typeface="Times New Roman"/>
                <a:cs typeface="Times New Roman"/>
              </a:rPr>
              <a:t>	</a:t>
            </a:r>
            <a:r>
              <a:rPr dirty="0" sz="1300" spc="5">
                <a:latin typeface="Symbol"/>
                <a:cs typeface="Symbol"/>
              </a:rPr>
              <a:t></a:t>
            </a:r>
            <a:endParaRPr sz="13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83059" y="4703073"/>
            <a:ext cx="476884" cy="2254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-8547" sz="1950" spc="7">
                <a:latin typeface="Symbol"/>
                <a:cs typeface="Symbol"/>
              </a:rPr>
              <a:t></a:t>
            </a:r>
            <a:r>
              <a:rPr dirty="0" baseline="-8547" sz="1950" spc="7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.09</a:t>
            </a:r>
            <a:r>
              <a:rPr dirty="0" sz="1300" spc="-229">
                <a:latin typeface="Times New Roman"/>
                <a:cs typeface="Times New Roman"/>
              </a:rPr>
              <a:t> </a:t>
            </a:r>
            <a:r>
              <a:rPr dirty="0" baseline="-8547" sz="1950" spc="7">
                <a:latin typeface="Symbol"/>
                <a:cs typeface="Symbol"/>
              </a:rPr>
              <a:t></a:t>
            </a:r>
            <a:endParaRPr baseline="-8547" sz="1950">
              <a:latin typeface="Symbol"/>
              <a:cs typeface="Symbo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5810" y="4532353"/>
            <a:ext cx="1524000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600" spc="-5">
                <a:latin typeface="Times New Roman"/>
                <a:cs typeface="Times New Roman"/>
              </a:rPr>
              <a:t>PV of ReOI </a:t>
            </a:r>
            <a:r>
              <a:rPr dirty="0" baseline="32051" sz="1950" spc="7">
                <a:latin typeface="Symbol"/>
                <a:cs typeface="Symbol"/>
              </a:rPr>
              <a:t></a:t>
            </a:r>
            <a:r>
              <a:rPr dirty="0" baseline="32051" sz="1950" spc="7">
                <a:latin typeface="Times New Roman"/>
                <a:cs typeface="Times New Roman"/>
              </a:rPr>
              <a:t> </a:t>
            </a:r>
            <a:r>
              <a:rPr dirty="0" baseline="36324" sz="1950" spc="7">
                <a:latin typeface="Times New Roman"/>
                <a:cs typeface="Times New Roman"/>
              </a:rPr>
              <a:t>18</a:t>
            </a:r>
            <a:r>
              <a:rPr dirty="0" baseline="36324" sz="1950" spc="-104">
                <a:latin typeface="Times New Roman"/>
                <a:cs typeface="Times New Roman"/>
              </a:rPr>
              <a:t> </a:t>
            </a:r>
            <a:r>
              <a:rPr dirty="0" baseline="32051" sz="1950" spc="7">
                <a:latin typeface="Symbol"/>
                <a:cs typeface="Symbol"/>
              </a:rPr>
              <a:t></a:t>
            </a:r>
            <a:endParaRPr baseline="32051" sz="19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04047" y="4419211"/>
            <a:ext cx="431800" cy="2679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442160" y="5211879"/>
          <a:ext cx="4141470" cy="694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30550"/>
                <a:gridCol w="1010920"/>
              </a:tblGrid>
              <a:tr h="347247">
                <a:tc>
                  <a:txBody>
                    <a:bodyPr/>
                    <a:lstStyle/>
                    <a:p>
                      <a:pPr marL="31750">
                        <a:lnSpc>
                          <a:spcPts val="1739"/>
                        </a:lnSpc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Value of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common 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equity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739"/>
                        </a:lnSpc>
                      </a:pPr>
                      <a:r>
                        <a:rPr dirty="0" u="dbl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1,200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7247">
                <a:tc>
                  <a:txBody>
                    <a:bodyPr/>
                    <a:lstStyle/>
                    <a:p>
                      <a:pPr marL="31750">
                        <a:lnSpc>
                          <a:spcPts val="1845"/>
                        </a:lnSpc>
                        <a:spcBef>
                          <a:spcPts val="790"/>
                        </a:spcBef>
                      </a:pPr>
                      <a:r>
                        <a:rPr dirty="0" sz="1600" spc="-5">
                          <a:latin typeface="Times New Roman"/>
                          <a:cs typeface="Times New Roman"/>
                        </a:rPr>
                        <a:t>Value per share (on 600</a:t>
                      </a:r>
                      <a:r>
                        <a:rPr dirty="0" sz="16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5">
                          <a:latin typeface="Times New Roman"/>
                          <a:cs typeface="Times New Roman"/>
                        </a:rPr>
                        <a:t>shares)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03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845"/>
                        </a:lnSpc>
                        <a:spcBef>
                          <a:spcPts val="790"/>
                        </a:spcBef>
                      </a:pPr>
                      <a:r>
                        <a:rPr dirty="0" u="dbl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6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6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2.00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033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031873" y="126237"/>
            <a:ext cx="512762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1610" marR="5080" indent="-1695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Effect of Change in Leverage  on Equity Value: RE</a:t>
            </a:r>
            <a:r>
              <a:rPr dirty="0" spc="25"/>
              <a:t> </a:t>
            </a:r>
            <a:r>
              <a:rPr dirty="0" spc="-5"/>
              <a:t>Valuation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873" y="126237"/>
            <a:ext cx="512762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1610" marR="5080" indent="-1695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Effect of Change in Leverage  on Equity Value: RE</a:t>
            </a:r>
            <a:r>
              <a:rPr dirty="0" spc="25"/>
              <a:t> </a:t>
            </a:r>
            <a:r>
              <a:rPr dirty="0" spc="-5"/>
              <a:t>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542544" y="1508760"/>
            <a:ext cx="7792211" cy="43662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77595" y="273177"/>
            <a:ext cx="74098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Leverage Demonstration in RE </a:t>
            </a:r>
            <a:r>
              <a:rPr dirty="0"/>
              <a:t>Valuation</a:t>
            </a:r>
            <a:r>
              <a:rPr dirty="0" spc="15"/>
              <a:t> </a:t>
            </a:r>
            <a:r>
              <a:rPr dirty="0" spc="-5"/>
              <a:t>(cont.)</a:t>
            </a:r>
          </a:p>
        </p:txBody>
      </p:sp>
      <p:sp>
        <p:nvSpPr>
          <p:cNvPr id="3" name="object 3"/>
          <p:cNvSpPr/>
          <p:nvPr/>
        </p:nvSpPr>
        <p:spPr>
          <a:xfrm>
            <a:off x="4883378" y="1631855"/>
            <a:ext cx="239395" cy="0"/>
          </a:xfrm>
          <a:custGeom>
            <a:avLst/>
            <a:gdLst/>
            <a:ahLst/>
            <a:cxnLst/>
            <a:rect l="l" t="t" r="r" b="b"/>
            <a:pathLst>
              <a:path w="239395" h="0">
                <a:moveTo>
                  <a:pt x="0" y="0"/>
                </a:moveTo>
                <a:lnTo>
                  <a:pt x="238985" y="0"/>
                </a:lnTo>
              </a:path>
            </a:pathLst>
          </a:custGeom>
          <a:ln w="672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878785" y="1627175"/>
            <a:ext cx="246379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45">
                <a:latin typeface="Times New Roman"/>
                <a:cs typeface="Times New Roman"/>
              </a:rPr>
              <a:t>8</a:t>
            </a:r>
            <a:r>
              <a:rPr dirty="0" sz="1050" spc="55">
                <a:latin typeface="Times New Roman"/>
                <a:cs typeface="Times New Roman"/>
              </a:rPr>
              <a:t>00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8117" y="1024744"/>
            <a:ext cx="5360670" cy="691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dirty="0" sz="1300" spc="45" b="1">
                <a:latin typeface="Times New Roman"/>
                <a:cs typeface="Times New Roman"/>
              </a:rPr>
              <a:t>C. </a:t>
            </a:r>
            <a:r>
              <a:rPr dirty="0" sz="1300" spc="60" b="1">
                <a:latin typeface="Times New Roman"/>
                <a:cs typeface="Times New Roman"/>
              </a:rPr>
              <a:t>RE </a:t>
            </a:r>
            <a:r>
              <a:rPr dirty="0" sz="1300" spc="45" b="1">
                <a:latin typeface="Times New Roman"/>
                <a:cs typeface="Times New Roman"/>
              </a:rPr>
              <a:t>Valuation </a:t>
            </a:r>
            <a:r>
              <a:rPr dirty="0" sz="1300" spc="40" b="1">
                <a:latin typeface="Times New Roman"/>
                <a:cs typeface="Times New Roman"/>
              </a:rPr>
              <a:t>for the </a:t>
            </a:r>
            <a:r>
              <a:rPr dirty="0" sz="1300" spc="50" b="1">
                <a:latin typeface="Times New Roman"/>
                <a:cs typeface="Times New Roman"/>
              </a:rPr>
              <a:t>Same </a:t>
            </a:r>
            <a:r>
              <a:rPr dirty="0" sz="1300" spc="45" b="1">
                <a:latin typeface="Times New Roman"/>
                <a:cs typeface="Times New Roman"/>
              </a:rPr>
              <a:t>Firm </a:t>
            </a:r>
            <a:r>
              <a:rPr dirty="0" sz="1300" spc="35" b="1">
                <a:latin typeface="Times New Roman"/>
                <a:cs typeface="Times New Roman"/>
              </a:rPr>
              <a:t>after </a:t>
            </a:r>
            <a:r>
              <a:rPr dirty="0" sz="1300" spc="45" b="1">
                <a:latin typeface="Times New Roman"/>
                <a:cs typeface="Times New Roman"/>
              </a:rPr>
              <a:t>Debt </a:t>
            </a:r>
            <a:r>
              <a:rPr dirty="0" sz="1300" spc="40" b="1">
                <a:latin typeface="Times New Roman"/>
                <a:cs typeface="Times New Roman"/>
              </a:rPr>
              <a:t>for </a:t>
            </a:r>
            <a:r>
              <a:rPr dirty="0" sz="1300" spc="45" b="1">
                <a:latin typeface="Times New Roman"/>
                <a:cs typeface="Times New Roman"/>
              </a:rPr>
              <a:t>Equity</a:t>
            </a:r>
            <a:r>
              <a:rPr dirty="0" sz="1300" spc="125" b="1">
                <a:latin typeface="Times New Roman"/>
                <a:cs typeface="Times New Roman"/>
              </a:rPr>
              <a:t> </a:t>
            </a:r>
            <a:r>
              <a:rPr dirty="0" sz="1300" spc="55" b="1">
                <a:latin typeface="Times New Roman"/>
                <a:cs typeface="Times New Roman"/>
              </a:rPr>
              <a:t>Swap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50">
              <a:latin typeface="Times New Roman"/>
              <a:cs typeface="Times New Roman"/>
            </a:endParaRPr>
          </a:p>
          <a:p>
            <a:pPr marL="1644014">
              <a:lnSpc>
                <a:spcPct val="100000"/>
              </a:lnSpc>
            </a:pPr>
            <a:r>
              <a:rPr dirty="0" sz="1300" spc="45">
                <a:latin typeface="Times New Roman"/>
                <a:cs typeface="Times New Roman"/>
              </a:rPr>
              <a:t>Cost </a:t>
            </a:r>
            <a:r>
              <a:rPr dirty="0" sz="1300" spc="40">
                <a:latin typeface="Times New Roman"/>
                <a:cs typeface="Times New Roman"/>
              </a:rPr>
              <a:t>of </a:t>
            </a:r>
            <a:r>
              <a:rPr dirty="0" sz="1300" spc="35">
                <a:latin typeface="Times New Roman"/>
                <a:cs typeface="Times New Roman"/>
              </a:rPr>
              <a:t>equity </a:t>
            </a:r>
            <a:r>
              <a:rPr dirty="0" sz="1300" spc="30">
                <a:latin typeface="Times New Roman"/>
                <a:cs typeface="Times New Roman"/>
              </a:rPr>
              <a:t>capital </a:t>
            </a:r>
            <a:r>
              <a:rPr dirty="0" sz="1300" spc="55">
                <a:latin typeface="Times New Roman"/>
                <a:cs typeface="Times New Roman"/>
              </a:rPr>
              <a:t>= </a:t>
            </a:r>
            <a:r>
              <a:rPr dirty="0" sz="1050" spc="70">
                <a:latin typeface="Times New Roman"/>
                <a:cs typeface="Times New Roman"/>
              </a:rPr>
              <a:t>9% </a:t>
            </a:r>
            <a:r>
              <a:rPr dirty="0" sz="1050" spc="60">
                <a:latin typeface="Symbol"/>
                <a:cs typeface="Symbol"/>
              </a:rPr>
              <a:t>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baseline="37037" sz="1575" spc="75">
                <a:latin typeface="Times New Roman"/>
                <a:cs typeface="Times New Roman"/>
              </a:rPr>
              <a:t>700 </a:t>
            </a:r>
            <a:r>
              <a:rPr dirty="0" sz="1050" spc="55">
                <a:latin typeface="Times New Roman"/>
                <a:cs typeface="Times New Roman"/>
              </a:rPr>
              <a:t>x </a:t>
            </a:r>
            <a:r>
              <a:rPr dirty="0" sz="1450" spc="-15">
                <a:latin typeface="Symbol"/>
                <a:cs typeface="Symbol"/>
              </a:rPr>
              <a:t></a:t>
            </a:r>
            <a:r>
              <a:rPr dirty="0" sz="1050" spc="-15">
                <a:latin typeface="Times New Roman"/>
                <a:cs typeface="Times New Roman"/>
              </a:rPr>
              <a:t>9% </a:t>
            </a:r>
            <a:r>
              <a:rPr dirty="0" sz="1050" spc="60">
                <a:latin typeface="Symbol"/>
                <a:cs typeface="Symbol"/>
              </a:rPr>
              <a:t>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25">
                <a:latin typeface="Times New Roman"/>
                <a:cs typeface="Times New Roman"/>
              </a:rPr>
              <a:t>5%</a:t>
            </a:r>
            <a:r>
              <a:rPr dirty="0" sz="1450" spc="25">
                <a:latin typeface="Symbol"/>
                <a:cs typeface="Symbol"/>
              </a:rPr>
              <a:t>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050" spc="60">
                <a:latin typeface="Symbol"/>
                <a:cs typeface="Symbol"/>
              </a:rPr>
              <a:t></a:t>
            </a:r>
            <a:r>
              <a:rPr dirty="0" sz="1050" spc="155">
                <a:latin typeface="Times New Roman"/>
                <a:cs typeface="Times New Roman"/>
              </a:rPr>
              <a:t> </a:t>
            </a:r>
            <a:r>
              <a:rPr dirty="0" sz="1050" spc="55">
                <a:latin typeface="Times New Roman"/>
                <a:cs typeface="Times New Roman"/>
              </a:rPr>
              <a:t>12.5%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05236" y="1780013"/>
            <a:ext cx="114300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3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37610" y="1780013"/>
            <a:ext cx="114300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3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0817" y="1974107"/>
            <a:ext cx="2174875" cy="6115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1545"/>
              </a:lnSpc>
              <a:spcBef>
                <a:spcPts val="95"/>
              </a:spcBef>
            </a:pPr>
            <a:r>
              <a:rPr dirty="0" sz="1300" spc="40">
                <a:latin typeface="Times New Roman"/>
                <a:cs typeface="Times New Roman"/>
              </a:rPr>
              <a:t>Net </a:t>
            </a:r>
            <a:r>
              <a:rPr dirty="0" sz="1300" spc="35">
                <a:latin typeface="Times New Roman"/>
                <a:cs typeface="Times New Roman"/>
              </a:rPr>
              <a:t>operating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assets</a:t>
            </a:r>
            <a:endParaRPr sz="1300">
              <a:latin typeface="Times New Roman"/>
              <a:cs typeface="Times New Roman"/>
            </a:endParaRPr>
          </a:p>
          <a:p>
            <a:pPr marL="12700" marR="5080">
              <a:lnSpc>
                <a:spcPts val="1530"/>
              </a:lnSpc>
              <a:spcBef>
                <a:spcPts val="60"/>
              </a:spcBef>
            </a:pPr>
            <a:r>
              <a:rPr dirty="0" sz="1300" spc="40">
                <a:latin typeface="Times New Roman"/>
                <a:cs typeface="Times New Roman"/>
              </a:rPr>
              <a:t>Net </a:t>
            </a:r>
            <a:r>
              <a:rPr dirty="0" sz="1300" spc="35">
                <a:latin typeface="Times New Roman"/>
                <a:cs typeface="Times New Roman"/>
              </a:rPr>
              <a:t>financial obligations  </a:t>
            </a:r>
            <a:r>
              <a:rPr dirty="0" sz="1300" spc="60">
                <a:latin typeface="Times New Roman"/>
                <a:cs typeface="Times New Roman"/>
              </a:rPr>
              <a:t>Common </a:t>
            </a:r>
            <a:r>
              <a:rPr dirty="0" sz="1300" spc="35">
                <a:latin typeface="Times New Roman"/>
                <a:cs typeface="Times New Roman"/>
              </a:rPr>
              <a:t>shareholders’</a:t>
            </a:r>
            <a:r>
              <a:rPr dirty="0" sz="1300" spc="-45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equity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977" y="1780013"/>
            <a:ext cx="427355" cy="805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545"/>
              </a:lnSpc>
              <a:spcBef>
                <a:spcPts val="95"/>
              </a:spcBef>
            </a:pPr>
            <a:r>
              <a:rPr dirty="0" u="sng" sz="13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endParaRPr sz="1300">
              <a:latin typeface="Times New Roman"/>
              <a:cs typeface="Times New Roman"/>
            </a:endParaRPr>
          </a:p>
          <a:p>
            <a:pPr algn="ctr">
              <a:lnSpc>
                <a:spcPts val="1530"/>
              </a:lnSpc>
            </a:pPr>
            <a:r>
              <a:rPr dirty="0" sz="1300" spc="40">
                <a:latin typeface="Times New Roman"/>
                <a:cs typeface="Times New Roman"/>
              </a:rPr>
              <a:t>1,300</a:t>
            </a:r>
            <a:endParaRPr sz="1300">
              <a:latin typeface="Times New Roman"/>
              <a:cs typeface="Times New Roman"/>
            </a:endParaRPr>
          </a:p>
          <a:p>
            <a:pPr algn="ctr" marL="1270">
              <a:lnSpc>
                <a:spcPts val="1530"/>
              </a:lnSpc>
            </a:pP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700</a:t>
            </a:r>
            <a:endParaRPr sz="1300">
              <a:latin typeface="Times New Roman"/>
              <a:cs typeface="Times New Roman"/>
            </a:endParaRPr>
          </a:p>
          <a:p>
            <a:pPr algn="ctr" marL="131445">
              <a:lnSpc>
                <a:spcPts val="1545"/>
              </a:lnSpc>
            </a:pPr>
            <a:r>
              <a:rPr dirty="0" sz="1300" spc="45">
                <a:latin typeface="Times New Roman"/>
                <a:cs typeface="Times New Roman"/>
              </a:rPr>
              <a:t>600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16392" y="2750485"/>
            <a:ext cx="292100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45">
                <a:latin typeface="Times New Roman"/>
                <a:cs typeface="Times New Roman"/>
              </a:rPr>
              <a:t>135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50817" y="2750485"/>
            <a:ext cx="2431415" cy="631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40">
                <a:latin typeface="Times New Roman"/>
                <a:cs typeface="Times New Roman"/>
              </a:rPr>
              <a:t>Operating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45">
                <a:latin typeface="Times New Roman"/>
                <a:cs typeface="Times New Roman"/>
              </a:rPr>
              <a:t>income</a:t>
            </a:r>
            <a:endParaRPr sz="1300">
              <a:latin typeface="Times New Roman"/>
              <a:cs typeface="Times New Roman"/>
            </a:endParaRPr>
          </a:p>
          <a:p>
            <a:pPr marL="12700" marR="5080">
              <a:lnSpc>
                <a:spcPct val="102899"/>
              </a:lnSpc>
            </a:pPr>
            <a:r>
              <a:rPr dirty="0" sz="1300" spc="40">
                <a:latin typeface="Times New Roman"/>
                <a:cs typeface="Times New Roman"/>
              </a:rPr>
              <a:t>Net </a:t>
            </a:r>
            <a:r>
              <a:rPr dirty="0" sz="1300" spc="35">
                <a:latin typeface="Times New Roman"/>
                <a:cs typeface="Times New Roman"/>
              </a:rPr>
              <a:t>Financial </a:t>
            </a:r>
            <a:r>
              <a:rPr dirty="0" sz="1300" spc="40">
                <a:latin typeface="Times New Roman"/>
                <a:cs typeface="Times New Roman"/>
              </a:rPr>
              <a:t>expense </a:t>
            </a:r>
            <a:r>
              <a:rPr dirty="0" sz="1300" spc="45">
                <a:latin typeface="Times New Roman"/>
                <a:cs typeface="Times New Roman"/>
              </a:rPr>
              <a:t>(700 x</a:t>
            </a:r>
            <a:r>
              <a:rPr dirty="0" sz="1300" spc="-40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.05)  </a:t>
            </a:r>
            <a:r>
              <a:rPr dirty="0" sz="1300" spc="40">
                <a:latin typeface="Times New Roman"/>
                <a:cs typeface="Times New Roman"/>
              </a:rPr>
              <a:t>Earnings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50817" y="3556882"/>
            <a:ext cx="2079625" cy="6115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65">
                <a:latin typeface="Times New Roman"/>
                <a:cs typeface="Times New Roman"/>
              </a:rPr>
              <a:t>ROCE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300" spc="40">
                <a:latin typeface="Times New Roman"/>
                <a:cs typeface="Times New Roman"/>
              </a:rPr>
              <a:t>Residual </a:t>
            </a:r>
            <a:r>
              <a:rPr dirty="0" sz="1300" spc="35">
                <a:latin typeface="Times New Roman"/>
                <a:cs typeface="Times New Roman"/>
              </a:rPr>
              <a:t>earnings, </a:t>
            </a:r>
            <a:r>
              <a:rPr dirty="0" sz="1300" spc="60">
                <a:latin typeface="Times New Roman"/>
                <a:cs typeface="Times New Roman"/>
              </a:rPr>
              <a:t>RE</a:t>
            </a:r>
            <a:r>
              <a:rPr dirty="0" sz="1300" spc="-55">
                <a:latin typeface="Times New Roman"/>
                <a:cs typeface="Times New Roman"/>
              </a:rPr>
              <a:t> </a:t>
            </a:r>
            <a:r>
              <a:rPr dirty="0" sz="1300" spc="35">
                <a:latin typeface="Times New Roman"/>
                <a:cs typeface="Times New Roman"/>
              </a:rPr>
              <a:t>(.125)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000633" y="4579561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 h="0">
                <a:moveTo>
                  <a:pt x="0" y="0"/>
                </a:moveTo>
                <a:lnTo>
                  <a:pt x="265333" y="0"/>
                </a:lnTo>
              </a:path>
            </a:pathLst>
          </a:custGeom>
          <a:ln w="670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911759" y="4477858"/>
            <a:ext cx="441959" cy="1879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72110" algn="l"/>
              </a:tabLst>
            </a:pPr>
            <a:r>
              <a:rPr dirty="0" sz="1050" spc="40">
                <a:latin typeface="Symbol"/>
                <a:cs typeface="Symbol"/>
              </a:rPr>
              <a:t></a:t>
            </a:r>
            <a:r>
              <a:rPr dirty="0" sz="1050" spc="40">
                <a:latin typeface="Times New Roman"/>
                <a:cs typeface="Times New Roman"/>
              </a:rPr>
              <a:t>	</a:t>
            </a:r>
            <a:r>
              <a:rPr dirty="0" sz="1050" spc="40">
                <a:latin typeface="Symbol"/>
                <a:cs typeface="Symbol"/>
              </a:rPr>
              <a:t></a:t>
            </a:r>
            <a:endParaRPr sz="105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86359" y="4574860"/>
            <a:ext cx="492759" cy="1879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7936" sz="1575" spc="60">
                <a:latin typeface="Symbol"/>
                <a:cs typeface="Symbol"/>
              </a:rPr>
              <a:t></a:t>
            </a:r>
            <a:r>
              <a:rPr dirty="0" baseline="-7936" sz="1575" spc="-150">
                <a:latin typeface="Times New Roman"/>
                <a:cs typeface="Times New Roman"/>
              </a:rPr>
              <a:t> </a:t>
            </a:r>
            <a:r>
              <a:rPr dirty="0" sz="1050" spc="40">
                <a:latin typeface="Times New Roman"/>
                <a:cs typeface="Times New Roman"/>
              </a:rPr>
              <a:t>.125</a:t>
            </a:r>
            <a:r>
              <a:rPr dirty="0" sz="1050" spc="-100">
                <a:latin typeface="Times New Roman"/>
                <a:cs typeface="Times New Roman"/>
              </a:rPr>
              <a:t> </a:t>
            </a:r>
            <a:r>
              <a:rPr dirty="0" baseline="-7936" sz="1575" spc="60">
                <a:latin typeface="Symbol"/>
                <a:cs typeface="Symbol"/>
              </a:rPr>
              <a:t></a:t>
            </a:r>
            <a:endParaRPr baseline="-7936" sz="1575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25417" y="4435241"/>
            <a:ext cx="1254125" cy="2228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300" spc="60">
                <a:latin typeface="Times New Roman"/>
                <a:cs typeface="Times New Roman"/>
              </a:rPr>
              <a:t>PV </a:t>
            </a:r>
            <a:r>
              <a:rPr dirty="0" sz="1300" spc="40">
                <a:latin typeface="Times New Roman"/>
                <a:cs typeface="Times New Roman"/>
              </a:rPr>
              <a:t>of </a:t>
            </a:r>
            <a:r>
              <a:rPr dirty="0" sz="1300" spc="60">
                <a:latin typeface="Times New Roman"/>
                <a:cs typeface="Times New Roman"/>
              </a:rPr>
              <a:t>RE </a:t>
            </a:r>
            <a:r>
              <a:rPr dirty="0" baseline="31746" sz="1575" spc="60">
                <a:latin typeface="Symbol"/>
                <a:cs typeface="Symbol"/>
              </a:rPr>
              <a:t></a:t>
            </a:r>
            <a:r>
              <a:rPr dirty="0" baseline="31746" sz="1575" spc="60">
                <a:latin typeface="Times New Roman"/>
                <a:cs typeface="Times New Roman"/>
              </a:rPr>
              <a:t> </a:t>
            </a:r>
            <a:r>
              <a:rPr dirty="0" baseline="37037" sz="1575" spc="75">
                <a:latin typeface="Times New Roman"/>
                <a:cs typeface="Times New Roman"/>
              </a:rPr>
              <a:t>25</a:t>
            </a:r>
            <a:r>
              <a:rPr dirty="0" baseline="37037" sz="1575" spc="7">
                <a:latin typeface="Times New Roman"/>
                <a:cs typeface="Times New Roman"/>
              </a:rPr>
              <a:t> </a:t>
            </a:r>
            <a:r>
              <a:rPr dirty="0" baseline="31746" sz="1575" spc="60">
                <a:latin typeface="Symbol"/>
                <a:cs typeface="Symbol"/>
              </a:rPr>
              <a:t></a:t>
            </a:r>
            <a:endParaRPr baseline="31746" sz="1575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50817" y="4961531"/>
            <a:ext cx="5390515" cy="1153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45">
                <a:latin typeface="Times New Roman"/>
                <a:cs typeface="Times New Roman"/>
              </a:rPr>
              <a:t>Value </a:t>
            </a:r>
            <a:r>
              <a:rPr dirty="0" sz="1300" spc="40">
                <a:latin typeface="Times New Roman"/>
                <a:cs typeface="Times New Roman"/>
              </a:rPr>
              <a:t>of </a:t>
            </a:r>
            <a:r>
              <a:rPr dirty="0" sz="1300" spc="55">
                <a:latin typeface="Times New Roman"/>
                <a:cs typeface="Times New Roman"/>
              </a:rPr>
              <a:t>common</a:t>
            </a:r>
            <a:r>
              <a:rPr dirty="0" sz="1300" spc="-3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e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4473575">
              <a:lnSpc>
                <a:spcPts val="1530"/>
              </a:lnSpc>
            </a:pPr>
            <a:r>
              <a:rPr dirty="0" sz="1300" spc="45">
                <a:latin typeface="Times New Roman"/>
                <a:cs typeface="Times New Roman"/>
              </a:rPr>
              <a:t>Value </a:t>
            </a:r>
            <a:r>
              <a:rPr dirty="0" sz="1300" spc="35">
                <a:latin typeface="Times New Roman"/>
                <a:cs typeface="Times New Roman"/>
              </a:rPr>
              <a:t>per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sh  </a:t>
            </a:r>
            <a:r>
              <a:rPr dirty="0" sz="1300" spc="45">
                <a:latin typeface="Times New Roman"/>
                <a:cs typeface="Times New Roman"/>
              </a:rPr>
              <a:t>P/B </a:t>
            </a:r>
            <a:r>
              <a:rPr dirty="0" sz="1300" spc="55">
                <a:latin typeface="Times New Roman"/>
                <a:cs typeface="Times New Roman"/>
              </a:rPr>
              <a:t>=</a:t>
            </a:r>
            <a:r>
              <a:rPr dirty="0" sz="1300" spc="-40">
                <a:latin typeface="Times New Roman"/>
                <a:cs typeface="Times New Roman"/>
              </a:rPr>
              <a:t> </a:t>
            </a:r>
            <a:r>
              <a:rPr dirty="0" sz="1300" spc="40">
                <a:latin typeface="Times New Roman"/>
                <a:cs typeface="Times New Roman"/>
              </a:rPr>
              <a:t>1.3</a:t>
            </a:r>
            <a:endParaRPr sz="1300">
              <a:latin typeface="Times New Roman"/>
              <a:cs typeface="Times New Roman"/>
            </a:endParaRPr>
          </a:p>
          <a:p>
            <a:pPr marL="1460500">
              <a:lnSpc>
                <a:spcPct val="100000"/>
              </a:lnSpc>
              <a:spcBef>
                <a:spcPts val="775"/>
              </a:spcBef>
            </a:pPr>
            <a:r>
              <a:rPr dirty="0" sz="1600" spc="-40">
                <a:latin typeface="Times New Roman"/>
                <a:cs typeface="Times New Roman"/>
              </a:rPr>
              <a:t>Value </a:t>
            </a:r>
            <a:r>
              <a:rPr dirty="0" sz="1600" spc="-5">
                <a:latin typeface="Times New Roman"/>
                <a:cs typeface="Times New Roman"/>
              </a:rPr>
              <a:t>per share is not affected but P/B</a:t>
            </a:r>
            <a:r>
              <a:rPr dirty="0" sz="1600" spc="1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increases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72896" y="5814059"/>
            <a:ext cx="7406005" cy="0"/>
          </a:xfrm>
          <a:custGeom>
            <a:avLst/>
            <a:gdLst/>
            <a:ahLst/>
            <a:cxnLst/>
            <a:rect l="l" t="t" r="r" b="b"/>
            <a:pathLst>
              <a:path w="7406005" h="0">
                <a:moveTo>
                  <a:pt x="0" y="0"/>
                </a:moveTo>
                <a:lnTo>
                  <a:pt x="740562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0170" y="42163"/>
            <a:ext cx="68707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865755" marR="5080" indent="-285369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Effect </a:t>
            </a:r>
            <a:r>
              <a:rPr dirty="0"/>
              <a:t>of </a:t>
            </a:r>
            <a:r>
              <a:rPr dirty="0" spc="-5"/>
              <a:t>a Stock Repurchase and Debt Issue:  Reebok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847" y="1244930"/>
            <a:ext cx="759714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August, 1996: repurchase of 16.7 </a:t>
            </a:r>
            <a:r>
              <a:rPr dirty="0" sz="2000" spc="-10">
                <a:latin typeface="Times New Roman"/>
                <a:cs typeface="Times New Roman"/>
              </a:rPr>
              <a:t>million </a:t>
            </a:r>
            <a:r>
              <a:rPr dirty="0" sz="2000" spc="-5">
                <a:latin typeface="Times New Roman"/>
                <a:cs typeface="Times New Roman"/>
              </a:rPr>
              <a:t>common </a:t>
            </a:r>
            <a:r>
              <a:rPr dirty="0" sz="2000">
                <a:latin typeface="Times New Roman"/>
                <a:cs typeface="Times New Roman"/>
              </a:rPr>
              <a:t>shares at $36 per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share;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$601.2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borrowed to finance the</a:t>
            </a:r>
            <a:r>
              <a:rPr dirty="0" sz="2000" spc="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repurchase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65160" y="6175044"/>
            <a:ext cx="9607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latin typeface="Times New Roman"/>
                <a:cs typeface="Times New Roman"/>
              </a:rPr>
              <a:t>(continued)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7696" y="2134315"/>
          <a:ext cx="8166100" cy="2406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05755"/>
                <a:gridCol w="2760345"/>
              </a:tblGrid>
              <a:tr h="799939">
                <a:tc>
                  <a:txBody>
                    <a:bodyPr/>
                    <a:lstStyle/>
                    <a:p>
                      <a:pPr algn="ctr" marL="2561590">
                        <a:lnSpc>
                          <a:spcPts val="1955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Actual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1996 Balance</a:t>
                      </a:r>
                      <a:r>
                        <a:rPr dirty="0" sz="18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Sheet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2531110">
                        <a:lnSpc>
                          <a:spcPts val="2115"/>
                        </a:lnSpc>
                      </a:pP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with Stock</a:t>
                      </a:r>
                      <a:r>
                        <a:rPr dirty="0" u="sng" sz="18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R="786765">
                        <a:lnSpc>
                          <a:spcPts val="2125"/>
                        </a:lnSpc>
                        <a:tabLst>
                          <a:tab pos="4029710" algn="l"/>
                        </a:tabLst>
                      </a:pPr>
                      <a:r>
                        <a:rPr dirty="0" sz="1800" spc="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8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assets	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1,135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1955"/>
                        </a:lnSpc>
                      </a:pPr>
                      <a:r>
                        <a:rPr dirty="0" sz="1800" spc="5">
                          <a:latin typeface="Times New Roman"/>
                          <a:cs typeface="Times New Roman"/>
                        </a:rPr>
                        <a:t>“As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If”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1996 Balance</a:t>
                      </a:r>
                      <a:r>
                        <a:rPr dirty="0" sz="18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Sheet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58445">
                        <a:lnSpc>
                          <a:spcPts val="2115"/>
                        </a:lnSpc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without </a:t>
                      </a: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Stock</a:t>
                      </a:r>
                      <a:r>
                        <a:rPr dirty="0" u="sng" sz="18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917064">
                        <a:lnSpc>
                          <a:spcPts val="2125"/>
                        </a:lnSpc>
                      </a:pPr>
                      <a:r>
                        <a:rPr dirty="0" sz="1800" spc="5">
                          <a:latin typeface="Times New Roman"/>
                          <a:cs typeface="Times New Roman"/>
                        </a:rPr>
                        <a:t>1,135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959">
                <a:tc>
                  <a:txBody>
                    <a:bodyPr/>
                    <a:lstStyle/>
                    <a:p>
                      <a:pPr marL="31750">
                        <a:lnSpc>
                          <a:spcPts val="2020"/>
                        </a:lnSpc>
                        <a:tabLst>
                          <a:tab pos="4118610" algn="l"/>
                        </a:tabLst>
                      </a:pPr>
                      <a:r>
                        <a:rPr dirty="0" sz="1800" spc="5">
                          <a:latin typeface="Times New Roman"/>
                          <a:cs typeface="Times New Roman"/>
                        </a:rPr>
                        <a:t>Net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financial obligations	</a:t>
                      </a: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720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0">
                        <a:lnSpc>
                          <a:spcPts val="2020"/>
                        </a:lnSpc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119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767">
                <a:tc>
                  <a:txBody>
                    <a:bodyPr/>
                    <a:lstStyle/>
                    <a:p>
                      <a:pPr marL="31750">
                        <a:lnSpc>
                          <a:spcPts val="2014"/>
                        </a:lnSpc>
                        <a:tabLst>
                          <a:tab pos="4233545" algn="l"/>
                        </a:tabLst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8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equity	415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0">
                        <a:lnSpc>
                          <a:spcPts val="201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1,016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8796">
                <a:tc>
                  <a:txBody>
                    <a:bodyPr/>
                    <a:lstStyle/>
                    <a:p>
                      <a:pPr marL="31750">
                        <a:lnSpc>
                          <a:spcPts val="2014"/>
                        </a:lnSpc>
                        <a:tabLst>
                          <a:tab pos="4118610" algn="l"/>
                          <a:tab pos="4349115" algn="l"/>
                        </a:tabLst>
                      </a:pPr>
                      <a:r>
                        <a:rPr dirty="0" sz="1800" spc="5">
                          <a:latin typeface="Times New Roman"/>
                          <a:cs typeface="Times New Roman"/>
                        </a:rPr>
                        <a:t>Minority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interest	</a:t>
                      </a:r>
                      <a:r>
                        <a:rPr dirty="0" u="sng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	34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0">
                        <a:lnSpc>
                          <a:spcPts val="2014"/>
                        </a:lnSpc>
                        <a:tabLst>
                          <a:tab pos="229870" algn="l"/>
                        </a:tabLst>
                      </a:pP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03194">
                <a:tc>
                  <a:txBody>
                    <a:bodyPr/>
                    <a:lstStyle/>
                    <a:p>
                      <a:pPr marL="31750">
                        <a:lnSpc>
                          <a:spcPts val="2030"/>
                        </a:lnSpc>
                        <a:tabLst>
                          <a:tab pos="4233545" algn="l"/>
                        </a:tabLst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8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stockholders’</a:t>
                      </a:r>
                      <a:r>
                        <a:rPr dirty="0" sz="18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equity	</a:t>
                      </a:r>
                      <a:r>
                        <a:rPr dirty="0" u="dbl" sz="18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381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0">
                        <a:lnSpc>
                          <a:spcPts val="2030"/>
                        </a:lnSpc>
                      </a:pPr>
                      <a:r>
                        <a:rPr dirty="0" u="dbl" sz="1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982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96552">
                <a:tc>
                  <a:txBody>
                    <a:bodyPr/>
                    <a:lstStyle/>
                    <a:p>
                      <a:pPr marL="31750">
                        <a:lnSpc>
                          <a:spcPts val="2095"/>
                        </a:lnSpc>
                        <a:spcBef>
                          <a:spcPts val="930"/>
                        </a:spcBef>
                        <a:tabLst>
                          <a:tab pos="4176395" algn="l"/>
                        </a:tabLst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8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leverage</a:t>
                      </a:r>
                      <a:r>
                        <a:rPr dirty="0" sz="18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>
                          <a:latin typeface="Times New Roman"/>
                          <a:cs typeface="Times New Roman"/>
                        </a:rPr>
                        <a:t>(FLEV)	</a:t>
                      </a:r>
                      <a:r>
                        <a:rPr dirty="0" sz="1800" spc="5">
                          <a:latin typeface="Times New Roman"/>
                          <a:cs typeface="Times New Roman"/>
                        </a:rPr>
                        <a:t>1.73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0">
                        <a:lnSpc>
                          <a:spcPts val="2095"/>
                        </a:lnSpc>
                        <a:spcBef>
                          <a:spcPts val="930"/>
                        </a:spcBef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0.12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0170" y="42163"/>
            <a:ext cx="68707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330450" marR="5080" indent="-231838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Effect </a:t>
            </a:r>
            <a:r>
              <a:rPr dirty="0"/>
              <a:t>of </a:t>
            </a:r>
            <a:r>
              <a:rPr dirty="0" spc="-5"/>
              <a:t>a Stock Repurchase and Debt Issue:  Reebok</a:t>
            </a:r>
            <a:r>
              <a:rPr dirty="0" spc="5"/>
              <a:t> </a:t>
            </a:r>
            <a:r>
              <a:rPr dirty="0"/>
              <a:t>(cont.)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47918" y="1224901"/>
          <a:ext cx="7414895" cy="3516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5140"/>
                <a:gridCol w="2046605"/>
                <a:gridCol w="2343150"/>
              </a:tblGrid>
              <a:tr h="9903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970"/>
                        </a:lnSpc>
                        <a:spcBef>
                          <a:spcPts val="158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6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income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6700">
                        <a:lnSpc>
                          <a:spcPts val="1805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Pro </a:t>
                      </a:r>
                      <a:r>
                        <a:rPr dirty="0" sz="1650" spc="-5">
                          <a:latin typeface="Times New Roman"/>
                          <a:cs typeface="Times New Roman"/>
                        </a:rPr>
                        <a:t>Forma</a:t>
                      </a:r>
                      <a:r>
                        <a:rPr dirty="0" sz="16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1997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810" marR="97155" indent="210185">
                        <a:lnSpc>
                          <a:spcPts val="1960"/>
                        </a:lnSpc>
                        <a:spcBef>
                          <a:spcPts val="75"/>
                        </a:spcBef>
                      </a:pPr>
                      <a:r>
                        <a:rPr dirty="0" sz="1650" spc="-10">
                          <a:latin typeface="Times New Roman"/>
                          <a:cs typeface="Times New Roman"/>
                        </a:rPr>
                        <a:t>Income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Statement  </a:t>
                      </a:r>
                      <a:r>
                        <a:rPr dirty="0" u="sng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with Stock</a:t>
                      </a:r>
                      <a:r>
                        <a:rPr dirty="0" u="sng" sz="1650" spc="-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5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097915">
                        <a:lnSpc>
                          <a:spcPts val="1895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187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805"/>
                        </a:lnSpc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“As </a:t>
                      </a:r>
                      <a:r>
                        <a:rPr dirty="0" sz="1650" spc="-15">
                          <a:latin typeface="Times New Roman"/>
                          <a:cs typeface="Times New Roman"/>
                        </a:rPr>
                        <a:t>If”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Pro </a:t>
                      </a:r>
                      <a:r>
                        <a:rPr dirty="0" sz="1650" spc="-5">
                          <a:latin typeface="Times New Roman"/>
                          <a:cs typeface="Times New Roman"/>
                        </a:rPr>
                        <a:t>Forma</a:t>
                      </a:r>
                      <a:r>
                        <a:rPr dirty="0" sz="16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1997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04775" marR="24130" indent="316230">
                        <a:lnSpc>
                          <a:spcPts val="1960"/>
                        </a:lnSpc>
                        <a:spcBef>
                          <a:spcPts val="75"/>
                        </a:spcBef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Income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Statement  </a:t>
                      </a:r>
                      <a:r>
                        <a:rPr dirty="0" u="sng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without Stock</a:t>
                      </a:r>
                      <a:r>
                        <a:rPr dirty="0" u="sng" sz="165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65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535430">
                        <a:lnSpc>
                          <a:spcPts val="1895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187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9471">
                <a:tc>
                  <a:txBody>
                    <a:bodyPr/>
                    <a:lstStyle/>
                    <a:p>
                      <a:pPr marL="31750">
                        <a:lnSpc>
                          <a:spcPts val="1864"/>
                        </a:lnSpc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financial expense (4% of</a:t>
                      </a:r>
                      <a:r>
                        <a:rPr dirty="0" sz="165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 spc="-5">
                          <a:latin typeface="Times New Roman"/>
                          <a:cs typeface="Times New Roman"/>
                        </a:rPr>
                        <a:t>NFO)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3570">
                        <a:lnSpc>
                          <a:spcPts val="1864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(29)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2600">
                        <a:lnSpc>
                          <a:spcPts val="1864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(5)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9471">
                <a:tc>
                  <a:txBody>
                    <a:bodyPr/>
                    <a:lstStyle/>
                    <a:p>
                      <a:pPr marL="31750">
                        <a:lnSpc>
                          <a:spcPts val="1864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Minority </a:t>
                      </a:r>
                      <a:r>
                        <a:rPr dirty="0" sz="1650" spc="-5">
                          <a:latin typeface="Times New Roman"/>
                          <a:cs typeface="Times New Roman"/>
                        </a:rPr>
                        <a:t>interest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65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 spc="-5">
                          <a:latin typeface="Times New Roman"/>
                          <a:cs typeface="Times New Roman"/>
                        </a:rPr>
                        <a:t>earning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3570">
                        <a:lnSpc>
                          <a:spcPts val="1864"/>
                        </a:lnSpc>
                      </a:pPr>
                      <a:r>
                        <a:rPr dirty="0" u="sng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(15)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2600">
                        <a:lnSpc>
                          <a:spcPts val="1864"/>
                        </a:lnSpc>
                      </a:pPr>
                      <a:r>
                        <a:rPr dirty="0" u="sng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(15)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4198">
                <a:tc>
                  <a:txBody>
                    <a:bodyPr/>
                    <a:lstStyle/>
                    <a:p>
                      <a:pPr marL="31750">
                        <a:lnSpc>
                          <a:spcPts val="1875"/>
                        </a:lnSpc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Earnings forecast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840">
                        <a:lnSpc>
                          <a:spcPts val="1875"/>
                        </a:lnSpc>
                      </a:pPr>
                      <a:r>
                        <a:rPr dirty="0" u="dbl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143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870">
                        <a:lnSpc>
                          <a:spcPts val="1875"/>
                        </a:lnSpc>
                      </a:pPr>
                      <a:r>
                        <a:rPr dirty="0" u="dbl" sz="16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167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4409">
                <a:tc>
                  <a:txBody>
                    <a:bodyPr/>
                    <a:lstStyle/>
                    <a:p>
                      <a:pPr marL="31750">
                        <a:lnSpc>
                          <a:spcPts val="1970"/>
                        </a:lnSpc>
                        <a:spcBef>
                          <a:spcPts val="875"/>
                        </a:spcBef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Shares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outstanding</a:t>
                      </a:r>
                      <a:r>
                        <a:rPr dirty="0" sz="16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(millions)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11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840">
                        <a:lnSpc>
                          <a:spcPts val="1970"/>
                        </a:lnSpc>
                        <a:spcBef>
                          <a:spcPts val="87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55.840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112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870">
                        <a:lnSpc>
                          <a:spcPts val="1970"/>
                        </a:lnSpc>
                        <a:spcBef>
                          <a:spcPts val="87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72.540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1125">
                    <a:solidFill>
                      <a:srgbClr val="F8F8F8"/>
                    </a:solidFill>
                  </a:tcPr>
                </a:tc>
              </a:tr>
              <a:tr h="368634">
                <a:tc>
                  <a:txBody>
                    <a:bodyPr/>
                    <a:lstStyle/>
                    <a:p>
                      <a:pPr marL="31750">
                        <a:lnSpc>
                          <a:spcPts val="1875"/>
                        </a:lnSpc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Forecasted eps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840">
                        <a:lnSpc>
                          <a:spcPts val="1875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2.56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870">
                        <a:lnSpc>
                          <a:spcPts val="1875"/>
                        </a:lnSpc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2.30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87191">
                <a:tc>
                  <a:txBody>
                    <a:bodyPr/>
                    <a:lstStyle/>
                    <a:p>
                      <a:pPr marL="31750">
                        <a:lnSpc>
                          <a:spcPts val="1930"/>
                        </a:lnSpc>
                        <a:spcBef>
                          <a:spcPts val="1019"/>
                        </a:spcBef>
                        <a:tabLst>
                          <a:tab pos="1951355" algn="l"/>
                        </a:tabLst>
                      </a:pPr>
                      <a:r>
                        <a:rPr dirty="0" sz="1650" spc="-5">
                          <a:latin typeface="Times New Roman"/>
                          <a:cs typeface="Times New Roman"/>
                        </a:rPr>
                        <a:t>Forecasts</a:t>
                      </a:r>
                      <a:r>
                        <a:rPr dirty="0" sz="165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for 1997	</a:t>
                      </a:r>
                      <a:r>
                        <a:rPr dirty="0" sz="165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50">
                          <a:latin typeface="Times New Roman"/>
                          <a:cs typeface="Times New Roman"/>
                        </a:rPr>
                        <a:t>RNOA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205">
                        <a:lnSpc>
                          <a:spcPts val="1930"/>
                        </a:lnSpc>
                        <a:spcBef>
                          <a:spcPts val="1019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16.5%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234">
                        <a:lnSpc>
                          <a:spcPts val="1930"/>
                        </a:lnSpc>
                        <a:spcBef>
                          <a:spcPts val="1019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16.5%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</a:tr>
              <a:tr h="262178">
                <a:tc>
                  <a:txBody>
                    <a:bodyPr/>
                    <a:lstStyle/>
                    <a:p>
                      <a:pPr marL="2120265" indent="-168275">
                        <a:lnSpc>
                          <a:spcPts val="1930"/>
                        </a:lnSpc>
                        <a:spcBef>
                          <a:spcPts val="35"/>
                        </a:spcBef>
                        <a:buFont typeface="Symbol"/>
                        <a:buChar char=""/>
                        <a:tabLst>
                          <a:tab pos="2120265" algn="l"/>
                        </a:tabLst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SPREAD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205">
                        <a:lnSpc>
                          <a:spcPts val="1930"/>
                        </a:lnSpc>
                        <a:spcBef>
                          <a:spcPts val="3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12.5%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234">
                        <a:lnSpc>
                          <a:spcPts val="1930"/>
                        </a:lnSpc>
                        <a:spcBef>
                          <a:spcPts val="3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12.5%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 marL="2120265" indent="-168275">
                        <a:lnSpc>
                          <a:spcPts val="1914"/>
                        </a:lnSpc>
                        <a:spcBef>
                          <a:spcPts val="35"/>
                        </a:spcBef>
                        <a:buFont typeface="Symbol"/>
                        <a:buChar char=""/>
                        <a:tabLst>
                          <a:tab pos="2120265" algn="l"/>
                        </a:tabLst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ROCE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4205">
                        <a:lnSpc>
                          <a:spcPts val="1914"/>
                        </a:lnSpc>
                        <a:spcBef>
                          <a:spcPts val="3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37.5%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83234">
                        <a:lnSpc>
                          <a:spcPts val="1914"/>
                        </a:lnSpc>
                        <a:spcBef>
                          <a:spcPts val="35"/>
                        </a:spcBef>
                      </a:pPr>
                      <a:r>
                        <a:rPr dirty="0" sz="1650">
                          <a:latin typeface="Times New Roman"/>
                          <a:cs typeface="Times New Roman"/>
                        </a:rPr>
                        <a:t>17.0%</a:t>
                      </a:r>
                      <a:endParaRPr sz="16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57250" y="5046345"/>
            <a:ext cx="23323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Note the </a:t>
            </a:r>
            <a:r>
              <a:rPr dirty="0" sz="1800" spc="-10">
                <a:latin typeface="Times New Roman"/>
                <a:cs typeface="Times New Roman"/>
              </a:rPr>
              <a:t>effect </a:t>
            </a:r>
            <a:r>
              <a:rPr dirty="0" sz="1800" spc="-5">
                <a:latin typeface="Times New Roman"/>
                <a:cs typeface="Times New Roman"/>
              </a:rPr>
              <a:t>on ROCE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8801" y="277748"/>
            <a:ext cx="39966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Reebok Stock</a:t>
            </a:r>
            <a:r>
              <a:rPr dirty="0" spc="-10"/>
              <a:t> </a:t>
            </a:r>
            <a:r>
              <a:rPr dirty="0" spc="-5"/>
              <a:t>Repurchase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66596" y="3260216"/>
            <a:ext cx="7096759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625" marR="5080" indent="-3556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If the 16.7 million </a:t>
            </a:r>
            <a:r>
              <a:rPr dirty="0" sz="1800" spc="-5">
                <a:latin typeface="Times New Roman"/>
                <a:cs typeface="Times New Roman"/>
              </a:rPr>
              <a:t>shares </a:t>
            </a:r>
            <a:r>
              <a:rPr dirty="0" sz="1800">
                <a:latin typeface="Times New Roman"/>
                <a:cs typeface="Times New Roman"/>
              </a:rPr>
              <a:t>had been repurchased at $43.33 rather than $36,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the  comparison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is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06058" y="3909360"/>
          <a:ext cx="5793740" cy="2493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635"/>
                <a:gridCol w="2425065"/>
                <a:gridCol w="1462404"/>
              </a:tblGrid>
              <a:tr h="676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59435">
                        <a:lnSpc>
                          <a:spcPts val="1650"/>
                        </a:lnSpc>
                      </a:pP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Valuation</a:t>
                      </a:r>
                      <a:r>
                        <a:rPr dirty="0" sz="15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with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81280">
                        <a:lnSpc>
                          <a:spcPts val="1800"/>
                        </a:lnSpc>
                      </a:pPr>
                      <a:r>
                        <a:rPr dirty="0" u="sng" sz="15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 </a:t>
                      </a:r>
                      <a:r>
                        <a:rPr dirty="0" u="sng" sz="1500" spc="-5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at </a:t>
                      </a:r>
                      <a:r>
                        <a:rPr dirty="0" u="sng" sz="1500" spc="-6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$43.33 per</a:t>
                      </a:r>
                      <a:r>
                        <a:rPr dirty="0" u="sng" sz="15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6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share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1650"/>
                        </a:lnSpc>
                      </a:pP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Valuation</a:t>
                      </a:r>
                      <a:r>
                        <a:rPr dirty="0" sz="15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without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435609">
                        <a:lnSpc>
                          <a:spcPts val="1800"/>
                        </a:lnSpc>
                      </a:pPr>
                      <a:r>
                        <a:rPr dirty="0" u="sng" sz="15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557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785"/>
                        </a:lnSpc>
                      </a:pPr>
                      <a:r>
                        <a:rPr dirty="0" sz="1500" spc="-6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5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100">
                          <a:latin typeface="Times New Roman"/>
                          <a:cs typeface="Times New Roman"/>
                        </a:rPr>
                        <a:t>NOA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1054735">
                        <a:lnSpc>
                          <a:spcPts val="178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3,472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431800">
                        <a:lnSpc>
                          <a:spcPts val="178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3,472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">
                    <a:solidFill>
                      <a:srgbClr val="F8F8F8"/>
                    </a:solidFill>
                  </a:tcPr>
                </a:tc>
              </a:tr>
              <a:tr h="227912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dirty="0" sz="1500" spc="-75">
                          <a:latin typeface="Times New Roman"/>
                          <a:cs typeface="Times New Roman"/>
                        </a:rPr>
                        <a:t>Book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95">
                          <a:latin typeface="Times New Roman"/>
                          <a:cs typeface="Times New Roman"/>
                        </a:rPr>
                        <a:t>NFO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50925">
                        <a:lnSpc>
                          <a:spcPts val="1695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7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843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7990">
                        <a:lnSpc>
                          <a:spcPts val="1695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7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119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7936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dirty="0" sz="1500" spc="-6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5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equity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45210">
                        <a:lnSpc>
                          <a:spcPts val="169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2,629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21005">
                        <a:lnSpc>
                          <a:spcPts val="1695"/>
                        </a:lnSpc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3,353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7936">
                <a:tc>
                  <a:txBody>
                    <a:bodyPr/>
                    <a:lstStyle/>
                    <a:p>
                      <a:pPr marL="31750">
                        <a:lnSpc>
                          <a:spcPts val="1695"/>
                        </a:lnSpc>
                      </a:pPr>
                      <a:r>
                        <a:rPr dirty="0" sz="1500" spc="-6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minority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 interest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19810">
                        <a:lnSpc>
                          <a:spcPts val="1695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7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6240">
                        <a:lnSpc>
                          <a:spcPts val="1695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-7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2001">
                <a:tc>
                  <a:txBody>
                    <a:bodyPr/>
                    <a:lstStyle/>
                    <a:p>
                      <a:pPr marL="31750">
                        <a:lnSpc>
                          <a:spcPts val="1710"/>
                        </a:lnSpc>
                      </a:pPr>
                      <a:r>
                        <a:rPr dirty="0" sz="1500" spc="-6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55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500" spc="-80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5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equity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14730">
                        <a:lnSpc>
                          <a:spcPts val="1710"/>
                        </a:lnSpc>
                      </a:pPr>
                      <a:r>
                        <a:rPr dirty="0" u="dbl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2,419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91160">
                        <a:lnSpc>
                          <a:spcPts val="1710"/>
                        </a:lnSpc>
                      </a:pPr>
                      <a:r>
                        <a:rPr dirty="0" u="dbl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3,143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4804">
                <a:tc>
                  <a:txBody>
                    <a:bodyPr/>
                    <a:lstStyle/>
                    <a:p>
                      <a:pPr marL="31750">
                        <a:lnSpc>
                          <a:spcPts val="1730"/>
                        </a:lnSpc>
                        <a:spcBef>
                          <a:spcPts val="805"/>
                        </a:spcBef>
                      </a:pPr>
                      <a:r>
                        <a:rPr dirty="0" sz="1500" spc="-6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5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-60">
                          <a:latin typeface="Times New Roman"/>
                          <a:cs typeface="Times New Roman"/>
                        </a:rPr>
                        <a:t>share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22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75055">
                        <a:lnSpc>
                          <a:spcPts val="1730"/>
                        </a:lnSpc>
                        <a:spcBef>
                          <a:spcPts val="80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43.33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22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408940">
                        <a:lnSpc>
                          <a:spcPts val="1730"/>
                        </a:lnSpc>
                        <a:spcBef>
                          <a:spcPts val="80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43.33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223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48062" y="988774"/>
          <a:ext cx="6150610" cy="1898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1893570"/>
                <a:gridCol w="2084704"/>
              </a:tblGrid>
              <a:tr h="418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3495">
                        <a:lnSpc>
                          <a:spcPts val="154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Valuation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with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 marR="19685">
                        <a:lnSpc>
                          <a:spcPts val="1655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Stock</a:t>
                      </a:r>
                      <a:r>
                        <a:rPr dirty="0" u="sng" sz="14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Repurchase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91185">
                        <a:lnSpc>
                          <a:spcPts val="154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“As 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If”</a:t>
                      </a:r>
                      <a:r>
                        <a:rPr dirty="0" sz="14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Valuation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4325">
                        <a:lnSpc>
                          <a:spcPts val="1655"/>
                        </a:lnSpc>
                      </a:pP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without Stock</a:t>
                      </a:r>
                      <a:r>
                        <a:rPr dirty="0" u="sng" sz="1400" spc="-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Repur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cha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268">
                <a:tc>
                  <a:txBody>
                    <a:bodyPr/>
                    <a:lstStyle/>
                    <a:p>
                      <a:pPr marL="31750">
                        <a:lnSpc>
                          <a:spcPts val="157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NOA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7545">
                        <a:lnSpc>
                          <a:spcPts val="157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3,472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67435">
                        <a:lnSpc>
                          <a:spcPts val="157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3,472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268">
                <a:tc>
                  <a:txBody>
                    <a:bodyPr/>
                    <a:lstStyle/>
                    <a:p>
                      <a:pPr marL="31750">
                        <a:lnSpc>
                          <a:spcPts val="157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Book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NFO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73735">
                        <a:lnSpc>
                          <a:spcPts val="157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720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493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68020">
                        <a:lnSpc>
                          <a:spcPts val="157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2,752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2470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Value of minority</a:t>
                      </a:r>
                      <a:r>
                        <a:rPr dirty="0" sz="14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interest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41350">
                        <a:lnSpc>
                          <a:spcPts val="157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630614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Value of common</a:t>
                      </a:r>
                      <a:r>
                        <a:rPr dirty="0" sz="14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605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share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36270">
                        <a:lnSpc>
                          <a:spcPts val="1595"/>
                        </a:lnSpc>
                      </a:pPr>
                      <a:r>
                        <a:rPr dirty="0" u="heavy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549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302" y="77216"/>
            <a:ext cx="78041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762250" marR="5080" indent="-275018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Effect of Change in Leverage on Equity Value:  AEG</a:t>
            </a:r>
            <a:r>
              <a:rPr dirty="0"/>
              <a:t> 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350728" y="1140195"/>
            <a:ext cx="5021580" cy="0"/>
          </a:xfrm>
          <a:custGeom>
            <a:avLst/>
            <a:gdLst/>
            <a:ahLst/>
            <a:cxnLst/>
            <a:rect l="l" t="t" r="r" b="b"/>
            <a:pathLst>
              <a:path w="5021580" h="0">
                <a:moveTo>
                  <a:pt x="0" y="0"/>
                </a:moveTo>
                <a:lnTo>
                  <a:pt x="5021031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51888" y="1136725"/>
            <a:ext cx="5019040" cy="0"/>
          </a:xfrm>
          <a:custGeom>
            <a:avLst/>
            <a:gdLst/>
            <a:ahLst/>
            <a:cxnLst/>
            <a:rect l="l" t="t" r="r" b="b"/>
            <a:pathLst>
              <a:path w="5019040" h="0">
                <a:moveTo>
                  <a:pt x="0" y="0"/>
                </a:moveTo>
                <a:lnTo>
                  <a:pt x="50187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371760" y="113556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372920" y="1136725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72920" y="1136725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381042" y="1140195"/>
            <a:ext cx="884555" cy="0"/>
          </a:xfrm>
          <a:custGeom>
            <a:avLst/>
            <a:gdLst/>
            <a:ahLst/>
            <a:cxnLst/>
            <a:rect l="l" t="t" r="r" b="b"/>
            <a:pathLst>
              <a:path w="884554" h="0">
                <a:moveTo>
                  <a:pt x="0" y="0"/>
                </a:moveTo>
                <a:lnTo>
                  <a:pt x="884187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82203" y="1136725"/>
            <a:ext cx="882015" cy="0"/>
          </a:xfrm>
          <a:custGeom>
            <a:avLst/>
            <a:gdLst/>
            <a:ahLst/>
            <a:cxnLst/>
            <a:rect l="l" t="t" r="r" b="b"/>
            <a:pathLst>
              <a:path w="882014" h="0">
                <a:moveTo>
                  <a:pt x="0" y="0"/>
                </a:moveTo>
                <a:lnTo>
                  <a:pt x="88186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265230" y="113556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266390" y="1136725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266390" y="1136725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274513" y="1140195"/>
            <a:ext cx="754380" cy="0"/>
          </a:xfrm>
          <a:custGeom>
            <a:avLst/>
            <a:gdLst/>
            <a:ahLst/>
            <a:cxnLst/>
            <a:rect l="l" t="t" r="r" b="b"/>
            <a:pathLst>
              <a:path w="754379" h="0">
                <a:moveTo>
                  <a:pt x="0" y="0"/>
                </a:moveTo>
                <a:lnTo>
                  <a:pt x="754228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275673" y="1136725"/>
            <a:ext cx="752475" cy="0"/>
          </a:xfrm>
          <a:custGeom>
            <a:avLst/>
            <a:gdLst/>
            <a:ahLst/>
            <a:cxnLst/>
            <a:rect l="l" t="t" r="r" b="b"/>
            <a:pathLst>
              <a:path w="752475" h="0">
                <a:moveTo>
                  <a:pt x="0" y="0"/>
                </a:moveTo>
                <a:lnTo>
                  <a:pt x="7519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028741" y="113556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2" y="9253"/>
                </a:lnTo>
                <a:lnTo>
                  <a:pt x="9282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029901" y="1136725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029901" y="1136725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038023" y="1140195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 h="0">
                <a:moveTo>
                  <a:pt x="0" y="0"/>
                </a:moveTo>
                <a:lnTo>
                  <a:pt x="640977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039184" y="1136725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 h="0">
                <a:moveTo>
                  <a:pt x="0" y="0"/>
                </a:moveTo>
                <a:lnTo>
                  <a:pt x="638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679118" y="113556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680278" y="1136725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680278" y="1136725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688401" y="1140195"/>
            <a:ext cx="1044575" cy="0"/>
          </a:xfrm>
          <a:custGeom>
            <a:avLst/>
            <a:gdLst/>
            <a:ahLst/>
            <a:cxnLst/>
            <a:rect l="l" t="t" r="r" b="b"/>
            <a:pathLst>
              <a:path w="1044575" h="0">
                <a:moveTo>
                  <a:pt x="0" y="0"/>
                </a:moveTo>
                <a:lnTo>
                  <a:pt x="1044315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689560" y="1136725"/>
            <a:ext cx="1042035" cy="0"/>
          </a:xfrm>
          <a:custGeom>
            <a:avLst/>
            <a:gdLst/>
            <a:ahLst/>
            <a:cxnLst/>
            <a:rect l="l" t="t" r="r" b="b"/>
            <a:pathLst>
              <a:path w="1042034" h="0">
                <a:moveTo>
                  <a:pt x="0" y="0"/>
                </a:moveTo>
                <a:lnTo>
                  <a:pt x="10419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50728" y="1593597"/>
            <a:ext cx="5021580" cy="0"/>
          </a:xfrm>
          <a:custGeom>
            <a:avLst/>
            <a:gdLst/>
            <a:ahLst/>
            <a:cxnLst/>
            <a:rect l="l" t="t" r="r" b="b"/>
            <a:pathLst>
              <a:path w="5021580" h="0">
                <a:moveTo>
                  <a:pt x="0" y="0"/>
                </a:moveTo>
                <a:lnTo>
                  <a:pt x="5021031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51888" y="1590128"/>
            <a:ext cx="5019040" cy="0"/>
          </a:xfrm>
          <a:custGeom>
            <a:avLst/>
            <a:gdLst/>
            <a:ahLst/>
            <a:cxnLst/>
            <a:rect l="l" t="t" r="r" b="b"/>
            <a:pathLst>
              <a:path w="5019040" h="0">
                <a:moveTo>
                  <a:pt x="0" y="0"/>
                </a:moveTo>
                <a:lnTo>
                  <a:pt x="501871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371760" y="158897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372920" y="1590128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372920" y="15901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381042" y="1593597"/>
            <a:ext cx="884555" cy="0"/>
          </a:xfrm>
          <a:custGeom>
            <a:avLst/>
            <a:gdLst/>
            <a:ahLst/>
            <a:cxnLst/>
            <a:rect l="l" t="t" r="r" b="b"/>
            <a:pathLst>
              <a:path w="884554" h="0">
                <a:moveTo>
                  <a:pt x="0" y="0"/>
                </a:moveTo>
                <a:lnTo>
                  <a:pt x="884187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382203" y="1590128"/>
            <a:ext cx="882015" cy="0"/>
          </a:xfrm>
          <a:custGeom>
            <a:avLst/>
            <a:gdLst/>
            <a:ahLst/>
            <a:cxnLst/>
            <a:rect l="l" t="t" r="r" b="b"/>
            <a:pathLst>
              <a:path w="882014" h="0">
                <a:moveTo>
                  <a:pt x="0" y="0"/>
                </a:moveTo>
                <a:lnTo>
                  <a:pt x="88186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265230" y="158897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266390" y="1590128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266390" y="15901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274513" y="1593597"/>
            <a:ext cx="754380" cy="0"/>
          </a:xfrm>
          <a:custGeom>
            <a:avLst/>
            <a:gdLst/>
            <a:ahLst/>
            <a:cxnLst/>
            <a:rect l="l" t="t" r="r" b="b"/>
            <a:pathLst>
              <a:path w="754379" h="0">
                <a:moveTo>
                  <a:pt x="0" y="0"/>
                </a:moveTo>
                <a:lnTo>
                  <a:pt x="754228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275673" y="1590128"/>
            <a:ext cx="752475" cy="0"/>
          </a:xfrm>
          <a:custGeom>
            <a:avLst/>
            <a:gdLst/>
            <a:ahLst/>
            <a:cxnLst/>
            <a:rect l="l" t="t" r="r" b="b"/>
            <a:pathLst>
              <a:path w="752475" h="0">
                <a:moveTo>
                  <a:pt x="0" y="0"/>
                </a:moveTo>
                <a:lnTo>
                  <a:pt x="75190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028741" y="158897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2" y="9253"/>
                </a:lnTo>
                <a:lnTo>
                  <a:pt x="9282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029901" y="1590128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029901" y="15901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038023" y="1593597"/>
            <a:ext cx="641350" cy="0"/>
          </a:xfrm>
          <a:custGeom>
            <a:avLst/>
            <a:gdLst/>
            <a:ahLst/>
            <a:cxnLst/>
            <a:rect l="l" t="t" r="r" b="b"/>
            <a:pathLst>
              <a:path w="641350" h="0">
                <a:moveTo>
                  <a:pt x="0" y="0"/>
                </a:moveTo>
                <a:lnTo>
                  <a:pt x="640977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039184" y="1590128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 h="0">
                <a:moveTo>
                  <a:pt x="0" y="0"/>
                </a:moveTo>
                <a:lnTo>
                  <a:pt x="6387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679118" y="158897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0" y="9253"/>
                </a:moveTo>
                <a:lnTo>
                  <a:pt x="9283" y="9253"/>
                </a:lnTo>
                <a:lnTo>
                  <a:pt x="9283" y="0"/>
                </a:lnTo>
                <a:lnTo>
                  <a:pt x="0" y="0"/>
                </a:lnTo>
                <a:lnTo>
                  <a:pt x="0" y="925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680278" y="1590128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96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7680278" y="1590128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93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688401" y="1593597"/>
            <a:ext cx="1044575" cy="0"/>
          </a:xfrm>
          <a:custGeom>
            <a:avLst/>
            <a:gdLst/>
            <a:ahLst/>
            <a:cxnLst/>
            <a:rect l="l" t="t" r="r" b="b"/>
            <a:pathLst>
              <a:path w="1044575" h="0">
                <a:moveTo>
                  <a:pt x="0" y="0"/>
                </a:moveTo>
                <a:lnTo>
                  <a:pt x="1044315" y="0"/>
                </a:lnTo>
              </a:path>
            </a:pathLst>
          </a:custGeom>
          <a:ln w="92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7689560" y="1590128"/>
            <a:ext cx="1042035" cy="0"/>
          </a:xfrm>
          <a:custGeom>
            <a:avLst/>
            <a:gdLst/>
            <a:ahLst/>
            <a:cxnLst/>
            <a:rect l="l" t="t" r="r" b="b"/>
            <a:pathLst>
              <a:path w="1042034" h="0">
                <a:moveTo>
                  <a:pt x="0" y="0"/>
                </a:moveTo>
                <a:lnTo>
                  <a:pt x="104199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 txBox="1"/>
          <p:nvPr/>
        </p:nvSpPr>
        <p:spPr>
          <a:xfrm>
            <a:off x="442459" y="1120555"/>
            <a:ext cx="8196580" cy="13982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179695">
              <a:lnSpc>
                <a:spcPct val="100000"/>
              </a:lnSpc>
              <a:spcBef>
                <a:spcPts val="110"/>
              </a:spcBef>
              <a:tabLst>
                <a:tab pos="6168390" algn="l"/>
                <a:tab pos="6934834" algn="l"/>
                <a:tab pos="7633334" algn="l"/>
              </a:tabLst>
            </a:pPr>
            <a:r>
              <a:rPr dirty="0" sz="1500" spc="5" i="1">
                <a:latin typeface="Times New Roman"/>
                <a:cs typeface="Times New Roman"/>
              </a:rPr>
              <a:t>0	1	2	3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500" spc="10" b="1">
                <a:latin typeface="Times New Roman"/>
                <a:cs typeface="Times New Roman"/>
              </a:rPr>
              <a:t>AOIG </a:t>
            </a:r>
            <a:r>
              <a:rPr dirty="0" sz="1500" spc="5" b="1">
                <a:latin typeface="Times New Roman"/>
                <a:cs typeface="Times New Roman"/>
              </a:rPr>
              <a:t>Valuation of a </a:t>
            </a:r>
            <a:r>
              <a:rPr dirty="0" sz="1500" spc="10" b="1">
                <a:latin typeface="Times New Roman"/>
                <a:cs typeface="Times New Roman"/>
              </a:rPr>
              <a:t>Firm with </a:t>
            </a:r>
            <a:r>
              <a:rPr dirty="0" sz="1500" spc="15" b="1">
                <a:latin typeface="Times New Roman"/>
                <a:cs typeface="Times New Roman"/>
              </a:rPr>
              <a:t>9% </a:t>
            </a:r>
            <a:r>
              <a:rPr dirty="0" sz="1500" spc="5" b="1">
                <a:latin typeface="Times New Roman"/>
                <a:cs typeface="Times New Roman"/>
              </a:rPr>
              <a:t>Cost </a:t>
            </a:r>
            <a:r>
              <a:rPr dirty="0" sz="1500" b="1">
                <a:latin typeface="Times New Roman"/>
                <a:cs typeface="Times New Roman"/>
              </a:rPr>
              <a:t>of </a:t>
            </a:r>
            <a:r>
              <a:rPr dirty="0" sz="1500" spc="5" b="1">
                <a:latin typeface="Times New Roman"/>
                <a:cs typeface="Times New Roman"/>
              </a:rPr>
              <a:t>Capital for Operations </a:t>
            </a:r>
            <a:r>
              <a:rPr dirty="0" sz="1500" spc="10" b="1">
                <a:latin typeface="Times New Roman"/>
                <a:cs typeface="Times New Roman"/>
              </a:rPr>
              <a:t>and </a:t>
            </a:r>
            <a:r>
              <a:rPr dirty="0" sz="1500" spc="15" b="1">
                <a:latin typeface="Times New Roman"/>
                <a:cs typeface="Times New Roman"/>
              </a:rPr>
              <a:t>5% After-Tax </a:t>
            </a:r>
            <a:r>
              <a:rPr dirty="0" sz="1500" spc="5" b="1">
                <a:latin typeface="Times New Roman"/>
                <a:cs typeface="Times New Roman"/>
              </a:rPr>
              <a:t>Cost of</a:t>
            </a:r>
            <a:r>
              <a:rPr dirty="0" sz="1500" spc="25" b="1">
                <a:latin typeface="Times New Roman"/>
                <a:cs typeface="Times New Roman"/>
              </a:rPr>
              <a:t> </a:t>
            </a:r>
            <a:r>
              <a:rPr dirty="0" sz="1500" spc="5" b="1">
                <a:latin typeface="Times New Roman"/>
                <a:cs typeface="Times New Roman"/>
              </a:rPr>
              <a:t>Debt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algn="r" marR="31750">
              <a:lnSpc>
                <a:spcPct val="100000"/>
              </a:lnSpc>
              <a:spcBef>
                <a:spcPts val="1420"/>
              </a:spcBef>
            </a:pPr>
            <a:r>
              <a:rPr dirty="0" u="sng" sz="15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5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15</a:t>
            </a:r>
            <a:r>
              <a:rPr dirty="0" sz="1500" spc="-254">
                <a:latin typeface="Times New Roman"/>
                <a:cs typeface="Times New Roman"/>
              </a:rPr>
              <a:t> </a:t>
            </a:r>
            <a:r>
              <a:rPr dirty="0" sz="1800" spc="35">
                <a:latin typeface="Symbol"/>
                <a:cs typeface="Symbol"/>
              </a:rPr>
              <a:t>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848376" y="4730948"/>
            <a:ext cx="424815" cy="0"/>
          </a:xfrm>
          <a:custGeom>
            <a:avLst/>
            <a:gdLst/>
            <a:ahLst/>
            <a:cxnLst/>
            <a:rect l="l" t="t" r="r" b="b"/>
            <a:pathLst>
              <a:path w="424814" h="0">
                <a:moveTo>
                  <a:pt x="0" y="0"/>
                </a:moveTo>
                <a:lnTo>
                  <a:pt x="424646" y="0"/>
                </a:lnTo>
              </a:path>
            </a:pathLst>
          </a:custGeom>
          <a:ln w="943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293463" y="6213813"/>
            <a:ext cx="429259" cy="0"/>
          </a:xfrm>
          <a:custGeom>
            <a:avLst/>
            <a:gdLst/>
            <a:ahLst/>
            <a:cxnLst/>
            <a:rect l="l" t="t" r="r" b="b"/>
            <a:pathLst>
              <a:path w="429260" h="0">
                <a:moveTo>
                  <a:pt x="0" y="0"/>
                </a:moveTo>
                <a:lnTo>
                  <a:pt x="429113" y="0"/>
                </a:lnTo>
              </a:path>
            </a:pathLst>
          </a:custGeom>
          <a:ln w="944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2294727" y="6213102"/>
            <a:ext cx="426720" cy="29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800">
                <a:latin typeface="Times New Roman"/>
                <a:cs typeface="Times New Roman"/>
              </a:rPr>
              <a:t>0</a:t>
            </a:r>
            <a:r>
              <a:rPr dirty="0" sz="1800" spc="5">
                <a:latin typeface="Times New Roman"/>
                <a:cs typeface="Times New Roman"/>
              </a:rPr>
              <a:t>.</a:t>
            </a:r>
            <a:r>
              <a:rPr dirty="0" sz="1800" spc="-15">
                <a:latin typeface="Times New Roman"/>
                <a:cs typeface="Times New Roman"/>
              </a:rPr>
              <a:t>20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778679" y="6031226"/>
            <a:ext cx="415290" cy="29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800" spc="15">
                <a:latin typeface="Symbol"/>
                <a:cs typeface="Symbol"/>
              </a:rPr>
              <a:t></a:t>
            </a:r>
            <a:r>
              <a:rPr dirty="0" sz="1800" spc="-240">
                <a:latin typeface="Times New Roman"/>
                <a:cs typeface="Times New Roman"/>
              </a:rPr>
              <a:t> </a:t>
            </a:r>
            <a:r>
              <a:rPr dirty="0" sz="1800" spc="-15">
                <a:latin typeface="Times New Roman"/>
                <a:cs typeface="Times New Roman"/>
              </a:rPr>
              <a:t>10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24956" y="6031226"/>
            <a:ext cx="1217295" cy="299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00">
                <a:latin typeface="Times New Roman"/>
                <a:cs typeface="Times New Roman"/>
              </a:rPr>
              <a:t>Forward </a:t>
            </a:r>
            <a:r>
              <a:rPr dirty="0" sz="1500" spc="10">
                <a:latin typeface="Times New Roman"/>
                <a:cs typeface="Times New Roman"/>
              </a:rPr>
              <a:t>P/E</a:t>
            </a:r>
            <a:r>
              <a:rPr dirty="0" sz="1500" spc="235">
                <a:latin typeface="Times New Roman"/>
                <a:cs typeface="Times New Roman"/>
              </a:rPr>
              <a:t> </a:t>
            </a:r>
            <a:r>
              <a:rPr dirty="0" sz="1800" spc="15">
                <a:latin typeface="Symbol"/>
                <a:cs typeface="Symbol"/>
              </a:rPr>
              <a:t></a:t>
            </a:r>
            <a:endParaRPr sz="1800">
              <a:latin typeface="Symbol"/>
              <a:cs typeface="Symbol"/>
            </a:endParaRPr>
          </a:p>
        </p:txBody>
      </p:sp>
      <p:graphicFrame>
        <p:nvGraphicFramePr>
          <p:cNvPr id="53" name="object 53"/>
          <p:cNvGraphicFramePr>
            <a:graphicFrameLocks noGrp="1"/>
          </p:cNvGraphicFramePr>
          <p:nvPr/>
        </p:nvGraphicFramePr>
        <p:xfrm>
          <a:off x="1005905" y="1992295"/>
          <a:ext cx="7634605" cy="4183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4940"/>
                <a:gridCol w="975360"/>
                <a:gridCol w="1134745"/>
                <a:gridCol w="505459"/>
                <a:gridCol w="1054100"/>
              </a:tblGrid>
              <a:tr h="37810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5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income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135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135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500" spc="10">
                          <a:latin typeface="Times New Roman"/>
                          <a:cs typeface="Times New Roman"/>
                        </a:rPr>
                        <a:t>135</a:t>
                      </a:r>
                      <a:r>
                        <a:rPr dirty="0" sz="1500" spc="-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1270">
                    <a:solidFill>
                      <a:srgbClr val="F8F8F8"/>
                    </a:solidFill>
                  </a:tcPr>
                </a:tc>
              </a:tr>
              <a:tr h="357112">
                <a:tc>
                  <a:txBody>
                    <a:bodyPr/>
                    <a:lstStyle/>
                    <a:p>
                      <a:pPr marL="31750">
                        <a:lnSpc>
                          <a:spcPts val="1000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financial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expense </a:t>
                      </a:r>
                      <a:r>
                        <a:rPr dirty="0" sz="1500" spc="15">
                          <a:latin typeface="Times New Roman"/>
                          <a:cs typeface="Times New Roman"/>
                        </a:rPr>
                        <a:t>(300 </a:t>
                      </a:r>
                      <a:r>
                        <a:rPr dirty="0" sz="1500" spc="5" i="1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500" spc="1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0.05)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635"/>
                        </a:lnSpc>
                        <a:spcBef>
                          <a:spcPts val="7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Earnings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R="146685">
                        <a:lnSpc>
                          <a:spcPts val="1000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algn="r" marR="146685">
                        <a:lnSpc>
                          <a:spcPts val="1635"/>
                        </a:lnSpc>
                        <a:spcBef>
                          <a:spcPts val="75"/>
                        </a:spcBef>
                      </a:pPr>
                      <a:r>
                        <a:rPr dirty="0" u="dbl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3200" marR="3175">
                        <a:lnSpc>
                          <a:spcPts val="1000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03200" marR="3175">
                        <a:lnSpc>
                          <a:spcPts val="1635"/>
                        </a:lnSpc>
                        <a:spcBef>
                          <a:spcPts val="75"/>
                        </a:spcBef>
                      </a:pPr>
                      <a:r>
                        <a:rPr dirty="0" u="dbl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930"/>
                        </a:lnSpc>
                        <a:spcBef>
                          <a:spcPts val="780"/>
                        </a:spcBef>
                      </a:pPr>
                      <a:r>
                        <a:rPr dirty="0" u="dbl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r>
                        <a:rPr dirty="0" sz="1500" spc="-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99060">
                    <a:solidFill>
                      <a:srgbClr val="F8F8F8"/>
                    </a:solidFill>
                  </a:tcPr>
                </a:tc>
              </a:tr>
              <a:tr h="34860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Eps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(on 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600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million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shares)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2005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0.20</a:t>
                      </a:r>
                      <a:r>
                        <a:rPr dirty="0" sz="1500" spc="-2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98245">
                <a:tc>
                  <a:txBody>
                    <a:bodyPr/>
                    <a:lstStyle/>
                    <a:p>
                      <a:pPr marL="31750">
                        <a:lnSpc>
                          <a:spcPts val="2025"/>
                        </a:lnSpc>
                        <a:spcBef>
                          <a:spcPts val="101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Free cash flow </a:t>
                      </a:r>
                      <a:r>
                        <a:rPr dirty="0" sz="1500" spc="15">
                          <a:latin typeface="Times New Roman"/>
                          <a:cs typeface="Times New Roman"/>
                        </a:rPr>
                        <a:t>(C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– I = OI - </a:t>
                      </a:r>
                      <a:r>
                        <a:rPr dirty="0" sz="1750" spc="15">
                          <a:latin typeface="Symbol"/>
                          <a:cs typeface="Symbol"/>
                        </a:rPr>
                        <a:t></a:t>
                      </a:r>
                      <a:r>
                        <a:rPr dirty="0" sz="1750" spc="-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NOA)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27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135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635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135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6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1500" spc="10">
                          <a:latin typeface="Times New Roman"/>
                          <a:cs typeface="Times New Roman"/>
                        </a:rPr>
                        <a:t>135</a:t>
                      </a:r>
                      <a:r>
                        <a:rPr dirty="0" sz="1500" spc="-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89535">
                    <a:solidFill>
                      <a:srgbClr val="F8F8F8"/>
                    </a:solidFill>
                  </a:tcPr>
                </a:tc>
              </a:tr>
              <a:tr h="215927">
                <a:tc>
                  <a:txBody>
                    <a:bodyPr/>
                    <a:lstStyle/>
                    <a:p>
                      <a:pPr marL="31750">
                        <a:lnSpc>
                          <a:spcPts val="1575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Reinvested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flow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(at</a:t>
                      </a:r>
                      <a:r>
                        <a:rPr dirty="0" sz="15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9%)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marR="207010">
                        <a:lnSpc>
                          <a:spcPts val="1575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12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24154">
                        <a:lnSpc>
                          <a:spcPts val="1575"/>
                        </a:lnSpc>
                        <a:tabLst>
                          <a:tab pos="955040" algn="l"/>
                        </a:tabLst>
                      </a:pPr>
                      <a:r>
                        <a:rPr dirty="0" sz="1500" spc="10">
                          <a:latin typeface="Times New Roman"/>
                          <a:cs typeface="Times New Roman"/>
                        </a:rPr>
                        <a:t>12	12</a:t>
                      </a:r>
                      <a:r>
                        <a:rPr dirty="0" sz="1500" spc="-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6635">
                <a:tc>
                  <a:txBody>
                    <a:bodyPr/>
                    <a:lstStyle/>
                    <a:p>
                      <a:pPr marL="31750">
                        <a:lnSpc>
                          <a:spcPts val="1635"/>
                        </a:lnSpc>
                        <a:spcBef>
                          <a:spcPts val="5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Cum-dividend operating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income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35"/>
                        </a:lnSpc>
                        <a:spcBef>
                          <a:spcPts val="5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147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3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685"/>
                        </a:lnSpc>
                      </a:pPr>
                      <a:r>
                        <a:rPr dirty="0" sz="1500" spc="10">
                          <a:latin typeface="Times New Roman"/>
                          <a:cs typeface="Times New Roman"/>
                        </a:rPr>
                        <a:t>147</a:t>
                      </a:r>
                      <a:r>
                        <a:rPr dirty="0" sz="1500" spc="-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38075">
                <a:tc>
                  <a:txBody>
                    <a:bodyPr/>
                    <a:lstStyle/>
                    <a:p>
                      <a:pPr marL="31750">
                        <a:lnSpc>
                          <a:spcPts val="1630"/>
                        </a:lnSpc>
                        <a:spcBef>
                          <a:spcPts val="14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operating income (at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9%)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ts val="1630"/>
                        </a:lnSpc>
                        <a:spcBef>
                          <a:spcPts val="14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147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775"/>
                        </a:lnSpc>
                      </a:pPr>
                      <a:r>
                        <a:rPr dirty="0" sz="1500" spc="10">
                          <a:latin typeface="Times New Roman"/>
                          <a:cs typeface="Times New Roman"/>
                        </a:rPr>
                        <a:t>147</a:t>
                      </a:r>
                      <a:r>
                        <a:rPr dirty="0" sz="1500" spc="-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9064">
                <a:tc>
                  <a:txBody>
                    <a:bodyPr/>
                    <a:lstStyle/>
                    <a:p>
                      <a:pPr marL="31750">
                        <a:lnSpc>
                          <a:spcPts val="1795"/>
                        </a:lnSpc>
                        <a:spcBef>
                          <a:spcPts val="145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Abnormal operating income growth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(AOIG)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 marR="153670">
                        <a:lnSpc>
                          <a:spcPts val="1795"/>
                        </a:lnSpc>
                        <a:spcBef>
                          <a:spcPts val="145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ts val="1939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500" spc="-1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35">
                          <a:latin typeface="Symbol"/>
                          <a:cs typeface="Symbol"/>
                        </a:rPr>
                        <a:t></a:t>
                      </a:r>
                      <a:endParaRPr sz="18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605859">
                <a:tc gridSpan="5">
                  <a:txBody>
                    <a:bodyPr/>
                    <a:lstStyle/>
                    <a:p>
                      <a:pPr marL="1874520">
                        <a:lnSpc>
                          <a:spcPts val="1375"/>
                        </a:lnSpc>
                      </a:pPr>
                      <a:r>
                        <a:rPr dirty="0" sz="1800" spc="-15">
                          <a:latin typeface="Times New Roman"/>
                          <a:cs typeface="Times New Roman"/>
                        </a:rPr>
                        <a:t>135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620"/>
                        </a:lnSpc>
                        <a:tabLst>
                          <a:tab pos="2416810" algn="l"/>
                          <a:tab pos="4479925" algn="l"/>
                        </a:tabLst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operations</a:t>
                      </a:r>
                      <a:r>
                        <a:rPr dirty="0" sz="1500" spc="2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350" spc="-185">
                          <a:latin typeface="Symbol"/>
                          <a:cs typeface="Symbol"/>
                        </a:rPr>
                        <a:t></a:t>
                      </a:r>
                      <a:r>
                        <a:rPr dirty="0" sz="2350" spc="-18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2350" spc="-185">
                          <a:latin typeface="Symbol"/>
                          <a:cs typeface="Symbol"/>
                        </a:rPr>
                        <a:t></a:t>
                      </a:r>
                      <a:r>
                        <a:rPr dirty="0" sz="2350" spc="-18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-16975" sz="2700" spc="-75">
                          <a:latin typeface="Times New Roman"/>
                          <a:cs typeface="Times New Roman"/>
                        </a:rPr>
                        <a:t>1,500</a:t>
                      </a:r>
                      <a:endParaRPr baseline="-16975" sz="2700">
                        <a:latin typeface="Times New Roman"/>
                        <a:cs typeface="Times New Roman"/>
                      </a:endParaRPr>
                    </a:p>
                    <a:p>
                      <a:pPr marL="1854200">
                        <a:lnSpc>
                          <a:spcPts val="1670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0.09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5583">
                <a:tc>
                  <a:txBody>
                    <a:bodyPr/>
                    <a:lstStyle/>
                    <a:p>
                      <a:pPr marL="31750">
                        <a:lnSpc>
                          <a:spcPts val="1614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 obligations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504825">
                        <a:lnSpc>
                          <a:spcPts val="1614"/>
                        </a:lnSpc>
                      </a:pP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300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2186">
                <a:tc>
                  <a:txBody>
                    <a:bodyPr/>
                    <a:lstStyle/>
                    <a:p>
                      <a:pPr marL="31750">
                        <a:lnSpc>
                          <a:spcPts val="1685"/>
                        </a:lnSpc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5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504825">
                        <a:lnSpc>
                          <a:spcPts val="1685"/>
                        </a:lnSpc>
                      </a:pPr>
                      <a:r>
                        <a:rPr dirty="0" u="sng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1,200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7231">
                <a:tc>
                  <a:txBody>
                    <a:bodyPr/>
                    <a:lstStyle/>
                    <a:p>
                      <a:pPr marL="31750">
                        <a:lnSpc>
                          <a:spcPts val="1725"/>
                        </a:lnSpc>
                        <a:spcBef>
                          <a:spcPts val="750"/>
                        </a:spcBef>
                      </a:pPr>
                      <a:r>
                        <a:rPr dirty="0" sz="1500" spc="5">
                          <a:latin typeface="Times New Roman"/>
                          <a:cs typeface="Times New Roman"/>
                        </a:rPr>
                        <a:t>Value per share (on 600 </a:t>
                      </a:r>
                      <a:r>
                        <a:rPr dirty="0" sz="1500">
                          <a:latin typeface="Times New Roman"/>
                          <a:cs typeface="Times New Roman"/>
                        </a:rPr>
                        <a:t>million</a:t>
                      </a:r>
                      <a:r>
                        <a:rPr dirty="0" sz="15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5">
                          <a:latin typeface="Times New Roman"/>
                          <a:cs typeface="Times New Roman"/>
                        </a:rPr>
                        <a:t>shares)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504825">
                        <a:lnSpc>
                          <a:spcPts val="1725"/>
                        </a:lnSpc>
                        <a:spcBef>
                          <a:spcPts val="750"/>
                        </a:spcBef>
                      </a:pPr>
                      <a:r>
                        <a:rPr dirty="0" u="dbl" sz="15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5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5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2.00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70187">
                <a:tc>
                  <a:txBody>
                    <a:bodyPr/>
                    <a:lstStyle/>
                    <a:p>
                      <a:pPr marL="1303020">
                        <a:lnSpc>
                          <a:spcPts val="2025"/>
                        </a:lnSpc>
                      </a:pPr>
                      <a:r>
                        <a:rPr dirty="0" sz="1800" spc="-5">
                          <a:latin typeface="Times New Roman"/>
                          <a:cs typeface="Times New Roman"/>
                        </a:rPr>
                        <a:t>2.00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5846" y="1020879"/>
            <a:ext cx="5417820" cy="0"/>
          </a:xfrm>
          <a:custGeom>
            <a:avLst/>
            <a:gdLst/>
            <a:ahLst/>
            <a:cxnLst/>
            <a:rect l="l" t="t" r="r" b="b"/>
            <a:pathLst>
              <a:path w="5417820" h="0">
                <a:moveTo>
                  <a:pt x="0" y="0"/>
                </a:moveTo>
                <a:lnTo>
                  <a:pt x="5417592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466948" y="1017569"/>
            <a:ext cx="5415915" cy="0"/>
          </a:xfrm>
          <a:custGeom>
            <a:avLst/>
            <a:gdLst/>
            <a:ahLst/>
            <a:cxnLst/>
            <a:rect l="l" t="t" r="r" b="b"/>
            <a:pathLst>
              <a:path w="5415915" h="0">
                <a:moveTo>
                  <a:pt x="0" y="0"/>
                </a:moveTo>
                <a:lnTo>
                  <a:pt x="541538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883439" y="1016465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5884540" y="1017569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884540" y="101756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892251" y="1020879"/>
            <a:ext cx="601980" cy="0"/>
          </a:xfrm>
          <a:custGeom>
            <a:avLst/>
            <a:gdLst/>
            <a:ahLst/>
            <a:cxnLst/>
            <a:rect l="l" t="t" r="r" b="b"/>
            <a:pathLst>
              <a:path w="601979" h="0">
                <a:moveTo>
                  <a:pt x="0" y="0"/>
                </a:moveTo>
                <a:lnTo>
                  <a:pt x="60146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893353" y="1017569"/>
            <a:ext cx="599440" cy="0"/>
          </a:xfrm>
          <a:custGeom>
            <a:avLst/>
            <a:gdLst/>
            <a:ahLst/>
            <a:cxnLst/>
            <a:rect l="l" t="t" r="r" b="b"/>
            <a:pathLst>
              <a:path w="599439" h="0">
                <a:moveTo>
                  <a:pt x="0" y="0"/>
                </a:moveTo>
                <a:lnTo>
                  <a:pt x="5992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93716" y="101646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494818" y="1017569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494818" y="101756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502529" y="1020879"/>
            <a:ext cx="511809" cy="0"/>
          </a:xfrm>
          <a:custGeom>
            <a:avLst/>
            <a:gdLst/>
            <a:ahLst/>
            <a:cxnLst/>
            <a:rect l="l" t="t" r="r" b="b"/>
            <a:pathLst>
              <a:path w="511809" h="0">
                <a:moveTo>
                  <a:pt x="0" y="0"/>
                </a:moveTo>
                <a:lnTo>
                  <a:pt x="51157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503631" y="1017569"/>
            <a:ext cx="509905" cy="0"/>
          </a:xfrm>
          <a:custGeom>
            <a:avLst/>
            <a:gdLst/>
            <a:ahLst/>
            <a:cxnLst/>
            <a:rect l="l" t="t" r="r" b="b"/>
            <a:pathLst>
              <a:path w="509904" h="0">
                <a:moveTo>
                  <a:pt x="0" y="0"/>
                </a:moveTo>
                <a:lnTo>
                  <a:pt x="5092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014032" y="101646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015133" y="1017569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015133" y="101756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022844" y="1020879"/>
            <a:ext cx="511175" cy="0"/>
          </a:xfrm>
          <a:custGeom>
            <a:avLst/>
            <a:gdLst/>
            <a:ahLst/>
            <a:cxnLst/>
            <a:rect l="l" t="t" r="r" b="b"/>
            <a:pathLst>
              <a:path w="511175" h="0">
                <a:moveTo>
                  <a:pt x="0" y="0"/>
                </a:moveTo>
                <a:lnTo>
                  <a:pt x="51113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023946" y="1017569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 h="0">
                <a:moveTo>
                  <a:pt x="0" y="0"/>
                </a:moveTo>
                <a:lnTo>
                  <a:pt x="5089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533979" y="1016465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535081" y="1017569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535081" y="101756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542792" y="1020879"/>
            <a:ext cx="787400" cy="0"/>
          </a:xfrm>
          <a:custGeom>
            <a:avLst/>
            <a:gdLst/>
            <a:ahLst/>
            <a:cxnLst/>
            <a:rect l="l" t="t" r="r" b="b"/>
            <a:pathLst>
              <a:path w="787400" h="0">
                <a:moveTo>
                  <a:pt x="0" y="0"/>
                </a:moveTo>
                <a:lnTo>
                  <a:pt x="786971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543894" y="1017569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5" h="0">
                <a:moveTo>
                  <a:pt x="0" y="0"/>
                </a:moveTo>
                <a:lnTo>
                  <a:pt x="7848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65846" y="1453382"/>
            <a:ext cx="5417820" cy="0"/>
          </a:xfrm>
          <a:custGeom>
            <a:avLst/>
            <a:gdLst/>
            <a:ahLst/>
            <a:cxnLst/>
            <a:rect l="l" t="t" r="r" b="b"/>
            <a:pathLst>
              <a:path w="5417820" h="0">
                <a:moveTo>
                  <a:pt x="0" y="0"/>
                </a:moveTo>
                <a:lnTo>
                  <a:pt x="5417592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66948" y="1450072"/>
            <a:ext cx="5415915" cy="0"/>
          </a:xfrm>
          <a:custGeom>
            <a:avLst/>
            <a:gdLst/>
            <a:ahLst/>
            <a:cxnLst/>
            <a:rect l="l" t="t" r="r" b="b"/>
            <a:pathLst>
              <a:path w="5415915" h="0">
                <a:moveTo>
                  <a:pt x="0" y="0"/>
                </a:moveTo>
                <a:lnTo>
                  <a:pt x="541538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883439" y="14489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884540" y="1450072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884540" y="145007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892251" y="1453382"/>
            <a:ext cx="601980" cy="0"/>
          </a:xfrm>
          <a:custGeom>
            <a:avLst/>
            <a:gdLst/>
            <a:ahLst/>
            <a:cxnLst/>
            <a:rect l="l" t="t" r="r" b="b"/>
            <a:pathLst>
              <a:path w="601979" h="0">
                <a:moveTo>
                  <a:pt x="0" y="0"/>
                </a:moveTo>
                <a:lnTo>
                  <a:pt x="60146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893353" y="1450072"/>
            <a:ext cx="599440" cy="0"/>
          </a:xfrm>
          <a:custGeom>
            <a:avLst/>
            <a:gdLst/>
            <a:ahLst/>
            <a:cxnLst/>
            <a:rect l="l" t="t" r="r" b="b"/>
            <a:pathLst>
              <a:path w="599439" h="0">
                <a:moveTo>
                  <a:pt x="0" y="0"/>
                </a:moveTo>
                <a:lnTo>
                  <a:pt x="59926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493716" y="14489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494818" y="1450072"/>
            <a:ext cx="6985" cy="0"/>
          </a:xfrm>
          <a:custGeom>
            <a:avLst/>
            <a:gdLst/>
            <a:ahLst/>
            <a:cxnLst/>
            <a:rect l="l" t="t" r="r" b="b"/>
            <a:pathLst>
              <a:path w="6985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6494818" y="145007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502529" y="1453382"/>
            <a:ext cx="511809" cy="0"/>
          </a:xfrm>
          <a:custGeom>
            <a:avLst/>
            <a:gdLst/>
            <a:ahLst/>
            <a:cxnLst/>
            <a:rect l="l" t="t" r="r" b="b"/>
            <a:pathLst>
              <a:path w="511809" h="0">
                <a:moveTo>
                  <a:pt x="0" y="0"/>
                </a:moveTo>
                <a:lnTo>
                  <a:pt x="51157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503631" y="1450072"/>
            <a:ext cx="509905" cy="0"/>
          </a:xfrm>
          <a:custGeom>
            <a:avLst/>
            <a:gdLst/>
            <a:ahLst/>
            <a:cxnLst/>
            <a:rect l="l" t="t" r="r" b="b"/>
            <a:pathLst>
              <a:path w="509904" h="0">
                <a:moveTo>
                  <a:pt x="0" y="0"/>
                </a:moveTo>
                <a:lnTo>
                  <a:pt x="50929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7014032" y="14489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015133" y="1450072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015133" y="145007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022844" y="1453382"/>
            <a:ext cx="511175" cy="0"/>
          </a:xfrm>
          <a:custGeom>
            <a:avLst/>
            <a:gdLst/>
            <a:ahLst/>
            <a:cxnLst/>
            <a:rect l="l" t="t" r="r" b="b"/>
            <a:pathLst>
              <a:path w="511175" h="0">
                <a:moveTo>
                  <a:pt x="0" y="0"/>
                </a:moveTo>
                <a:lnTo>
                  <a:pt x="511135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023946" y="1450072"/>
            <a:ext cx="509270" cy="0"/>
          </a:xfrm>
          <a:custGeom>
            <a:avLst/>
            <a:gdLst/>
            <a:ahLst/>
            <a:cxnLst/>
            <a:rect l="l" t="t" r="r" b="b"/>
            <a:pathLst>
              <a:path w="509270" h="0">
                <a:moveTo>
                  <a:pt x="0" y="0"/>
                </a:moveTo>
                <a:lnTo>
                  <a:pt x="50893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533979" y="14489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90">
                <a:moveTo>
                  <a:pt x="0" y="8826"/>
                </a:moveTo>
                <a:lnTo>
                  <a:pt x="8812" y="8826"/>
                </a:lnTo>
                <a:lnTo>
                  <a:pt x="8812" y="0"/>
                </a:lnTo>
                <a:lnTo>
                  <a:pt x="0" y="0"/>
                </a:lnTo>
                <a:lnTo>
                  <a:pt x="0" y="88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535081" y="1450072"/>
            <a:ext cx="6985" cy="0"/>
          </a:xfrm>
          <a:custGeom>
            <a:avLst/>
            <a:gdLst/>
            <a:ahLst/>
            <a:cxnLst/>
            <a:rect l="l" t="t" r="r" b="b"/>
            <a:pathLst>
              <a:path w="6984" h="0">
                <a:moveTo>
                  <a:pt x="0" y="0"/>
                </a:moveTo>
                <a:lnTo>
                  <a:pt x="660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7535081" y="145007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4">
                <a:moveTo>
                  <a:pt x="0" y="0"/>
                </a:moveTo>
                <a:lnTo>
                  <a:pt x="0" y="6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7542792" y="1453382"/>
            <a:ext cx="787400" cy="0"/>
          </a:xfrm>
          <a:custGeom>
            <a:avLst/>
            <a:gdLst/>
            <a:ahLst/>
            <a:cxnLst/>
            <a:rect l="l" t="t" r="r" b="b"/>
            <a:pathLst>
              <a:path w="787400" h="0">
                <a:moveTo>
                  <a:pt x="0" y="0"/>
                </a:moveTo>
                <a:lnTo>
                  <a:pt x="786971" y="0"/>
                </a:lnTo>
              </a:path>
            </a:pathLst>
          </a:custGeom>
          <a:ln w="88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543894" y="1450072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5" h="0">
                <a:moveTo>
                  <a:pt x="0" y="0"/>
                </a:moveTo>
                <a:lnTo>
                  <a:pt x="78487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552289" y="1644061"/>
            <a:ext cx="2651125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5" b="1">
                <a:latin typeface="Times New Roman"/>
                <a:cs typeface="Times New Roman"/>
              </a:rPr>
              <a:t>AEG Valuation of the </a:t>
            </a:r>
            <a:r>
              <a:rPr dirty="0" sz="1450" spc="-15" b="1">
                <a:latin typeface="Times New Roman"/>
                <a:cs typeface="Times New Roman"/>
              </a:rPr>
              <a:t>Same</a:t>
            </a:r>
            <a:r>
              <a:rPr dirty="0" sz="1450" spc="-25" b="1">
                <a:latin typeface="Times New Roman"/>
                <a:cs typeface="Times New Roman"/>
              </a:rPr>
              <a:t> </a:t>
            </a:r>
            <a:r>
              <a:rPr dirty="0" sz="1450" spc="-5" b="1">
                <a:latin typeface="Times New Roman"/>
                <a:cs typeface="Times New Roman"/>
              </a:rPr>
              <a:t>Firm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728981" y="2186174"/>
            <a:ext cx="403860" cy="0"/>
          </a:xfrm>
          <a:custGeom>
            <a:avLst/>
            <a:gdLst/>
            <a:ahLst/>
            <a:cxnLst/>
            <a:rect l="l" t="t" r="r" b="b"/>
            <a:pathLst>
              <a:path w="403860" h="0">
                <a:moveTo>
                  <a:pt x="0" y="0"/>
                </a:moveTo>
                <a:lnTo>
                  <a:pt x="403338" y="0"/>
                </a:lnTo>
              </a:path>
            </a:pathLst>
          </a:custGeom>
          <a:ln w="906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3613593" y="2183789"/>
            <a:ext cx="545465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dirty="0" baseline="33730" sz="2100" spc="-7">
                <a:latin typeface="Symbol"/>
                <a:cs typeface="Symbol"/>
              </a:rPr>
              <a:t></a:t>
            </a:r>
            <a:r>
              <a:rPr dirty="0" sz="1400" spc="-5">
                <a:latin typeface="Times New Roman"/>
                <a:cs typeface="Times New Roman"/>
              </a:rPr>
              <a:t>1,200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38993" y="2237360"/>
            <a:ext cx="95250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10">
                <a:latin typeface="Symbol"/>
                <a:cs typeface="Symbol"/>
              </a:rPr>
              <a:t>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19055" y="2096497"/>
            <a:ext cx="95250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10">
                <a:latin typeface="Symbol"/>
                <a:cs typeface="Symbol"/>
              </a:rPr>
              <a:t>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019055" y="2219348"/>
            <a:ext cx="95250" cy="24193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400" spc="10">
                <a:latin typeface="Symbol"/>
                <a:cs typeface="Symbol"/>
              </a:rPr>
              <a:t></a:t>
            </a:r>
            <a:endParaRPr sz="1400">
              <a:latin typeface="Symbol"/>
              <a:cs typeface="Symbo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79893" y="2036042"/>
            <a:ext cx="4723130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  <a:tabLst>
                <a:tab pos="2018664" algn="l"/>
              </a:tabLst>
            </a:pPr>
            <a:r>
              <a:rPr dirty="0" sz="1450" spc="-10">
                <a:latin typeface="Times New Roman"/>
                <a:cs typeface="Times New Roman"/>
              </a:rPr>
              <a:t>Cost </a:t>
            </a:r>
            <a:r>
              <a:rPr dirty="0" sz="1450" spc="-5">
                <a:latin typeface="Times New Roman"/>
                <a:cs typeface="Times New Roman"/>
              </a:rPr>
              <a:t>of </a:t>
            </a:r>
            <a:r>
              <a:rPr dirty="0" sz="1450" spc="-10">
                <a:latin typeface="Times New Roman"/>
                <a:cs typeface="Times New Roman"/>
              </a:rPr>
              <a:t>equity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capital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=	</a:t>
            </a:r>
            <a:r>
              <a:rPr dirty="0" sz="1400" spc="15">
                <a:latin typeface="Times New Roman"/>
                <a:cs typeface="Times New Roman"/>
              </a:rPr>
              <a:t>9.0% </a:t>
            </a:r>
            <a:r>
              <a:rPr dirty="0" sz="1400" spc="15">
                <a:latin typeface="Symbol"/>
                <a:cs typeface="Symbol"/>
              </a:rPr>
              <a:t>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baseline="41666" sz="2100" spc="15">
                <a:latin typeface="Symbol"/>
                <a:cs typeface="Symbol"/>
              </a:rPr>
              <a:t></a:t>
            </a:r>
            <a:r>
              <a:rPr dirty="0" baseline="41666" sz="2100" spc="15">
                <a:latin typeface="Times New Roman"/>
                <a:cs typeface="Times New Roman"/>
              </a:rPr>
              <a:t> </a:t>
            </a:r>
            <a:r>
              <a:rPr dirty="0" baseline="35714" sz="2100" spc="22">
                <a:latin typeface="Times New Roman"/>
                <a:cs typeface="Times New Roman"/>
              </a:rPr>
              <a:t>300 </a:t>
            </a:r>
            <a:r>
              <a:rPr dirty="0" sz="1400" spc="25" i="1">
                <a:latin typeface="Times New Roman"/>
                <a:cs typeface="Times New Roman"/>
              </a:rPr>
              <a:t>x</a:t>
            </a:r>
            <a:r>
              <a:rPr dirty="0" sz="1400" spc="25">
                <a:latin typeface="Times New Roman"/>
                <a:cs typeface="Times New Roman"/>
              </a:rPr>
              <a:t>(9% </a:t>
            </a:r>
            <a:r>
              <a:rPr dirty="0" sz="1400" spc="15">
                <a:latin typeface="Symbol"/>
                <a:cs typeface="Symbol"/>
              </a:rPr>
              <a:t>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25">
                <a:latin typeface="Times New Roman"/>
                <a:cs typeface="Times New Roman"/>
              </a:rPr>
              <a:t>5%)</a:t>
            </a:r>
            <a:r>
              <a:rPr dirty="0" baseline="35714" sz="2100" spc="37">
                <a:latin typeface="Symbol"/>
                <a:cs typeface="Symbol"/>
              </a:rPr>
              <a:t></a:t>
            </a:r>
            <a:r>
              <a:rPr dirty="0" baseline="35714" sz="2100" spc="37">
                <a:latin typeface="Times New Roman"/>
                <a:cs typeface="Times New Roman"/>
              </a:rPr>
              <a:t> </a:t>
            </a:r>
            <a:r>
              <a:rPr dirty="0" sz="1400" spc="15">
                <a:latin typeface="Symbol"/>
                <a:cs typeface="Symbol"/>
              </a:rPr>
              <a:t></a:t>
            </a:r>
            <a:r>
              <a:rPr dirty="0" sz="1400" spc="-270">
                <a:latin typeface="Times New Roman"/>
                <a:cs typeface="Times New Roman"/>
              </a:rPr>
              <a:t> </a:t>
            </a:r>
            <a:r>
              <a:rPr dirty="0" sz="1400" spc="15">
                <a:latin typeface="Times New Roman"/>
                <a:cs typeface="Times New Roman"/>
              </a:rPr>
              <a:t>10.0%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105293" y="2458313"/>
            <a:ext cx="2554605" cy="47053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10">
                <a:latin typeface="Times New Roman"/>
                <a:cs typeface="Times New Roman"/>
              </a:rPr>
              <a:t>Operating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income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450" spc="-5">
                <a:latin typeface="Times New Roman"/>
                <a:cs typeface="Times New Roman"/>
              </a:rPr>
              <a:t>Net </a:t>
            </a:r>
            <a:r>
              <a:rPr dirty="0" sz="1450" spc="-10">
                <a:latin typeface="Times New Roman"/>
                <a:cs typeface="Times New Roman"/>
              </a:rPr>
              <a:t>financial expense </a:t>
            </a:r>
            <a:r>
              <a:rPr dirty="0" sz="1450">
                <a:latin typeface="Times New Roman"/>
                <a:cs typeface="Times New Roman"/>
              </a:rPr>
              <a:t>(300 </a:t>
            </a:r>
            <a:r>
              <a:rPr dirty="0" sz="1450" spc="-5" i="1">
                <a:latin typeface="Times New Roman"/>
                <a:cs typeface="Times New Roman"/>
              </a:rPr>
              <a:t>x</a:t>
            </a:r>
            <a:r>
              <a:rPr dirty="0" sz="1450" spc="5" i="1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0.05)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6630832" y="2458313"/>
            <a:ext cx="823594" cy="47053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32765" algn="l"/>
              </a:tabLst>
            </a:pPr>
            <a:r>
              <a:rPr dirty="0" sz="1450" spc="-5">
                <a:latin typeface="Times New Roman"/>
                <a:cs typeface="Times New Roman"/>
              </a:rPr>
              <a:t>13</a:t>
            </a:r>
            <a:r>
              <a:rPr dirty="0" sz="1450" spc="-10">
                <a:latin typeface="Times New Roman"/>
                <a:cs typeface="Times New Roman"/>
              </a:rPr>
              <a:t>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">
                <a:latin typeface="Times New Roman"/>
                <a:cs typeface="Times New Roman"/>
              </a:rPr>
              <a:t>135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532765" algn="l"/>
              </a:tabLst>
            </a:pP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586769" y="2429000"/>
            <a:ext cx="1634489" cy="96710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099185">
              <a:lnSpc>
                <a:spcPts val="1905"/>
              </a:lnSpc>
              <a:spcBef>
                <a:spcPts val="114"/>
              </a:spcBef>
            </a:pPr>
            <a:r>
              <a:rPr dirty="0" sz="1450" spc="-5">
                <a:latin typeface="Times New Roman"/>
                <a:cs typeface="Times New Roman"/>
              </a:rPr>
              <a:t>135</a:t>
            </a:r>
            <a:r>
              <a:rPr dirty="0" sz="1450" spc="-240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marL="1099185">
              <a:lnSpc>
                <a:spcPts val="1905"/>
              </a:lnSpc>
            </a:pP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</a:t>
            </a:r>
            <a:r>
              <a:rPr dirty="0" sz="1450" spc="-240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540"/>
              </a:spcBef>
              <a:tabLst>
                <a:tab pos="532765" algn="l"/>
                <a:tab pos="1052830" algn="l"/>
              </a:tabLst>
            </a:pPr>
            <a:r>
              <a:rPr dirty="0" baseline="1915" sz="2175" spc="-7">
                <a:latin typeface="Times New Roman"/>
                <a:cs typeface="Times New Roman"/>
              </a:rPr>
              <a:t>0.20	0.20	</a:t>
            </a:r>
            <a:r>
              <a:rPr dirty="0" sz="1450" spc="-5">
                <a:latin typeface="Times New Roman"/>
                <a:cs typeface="Times New Roman"/>
              </a:rPr>
              <a:t>0.20</a:t>
            </a:r>
            <a:r>
              <a:rPr dirty="0" sz="1450" spc="-229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</p:txBody>
      </p:sp>
      <p:graphicFrame>
        <p:nvGraphicFramePr>
          <p:cNvPr id="56" name="object 56"/>
          <p:cNvGraphicFramePr>
            <a:graphicFrameLocks noGrp="1"/>
          </p:cNvGraphicFramePr>
          <p:nvPr/>
        </p:nvGraphicFramePr>
        <p:xfrm>
          <a:off x="1084576" y="2886689"/>
          <a:ext cx="7155815" cy="45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83225"/>
                <a:gridCol w="453389"/>
                <a:gridCol w="543560"/>
                <a:gridCol w="676275"/>
              </a:tblGrid>
              <a:tr h="253244">
                <a:tc gridSpan="2">
                  <a:txBody>
                    <a:bodyPr/>
                    <a:lstStyle/>
                    <a:p>
                      <a:pPr marL="33020">
                        <a:lnSpc>
                          <a:spcPts val="1610"/>
                        </a:lnSpc>
                        <a:spcBef>
                          <a:spcPts val="285"/>
                        </a:spcBef>
                        <a:tabLst>
                          <a:tab pos="5558790" algn="l"/>
                        </a:tabLst>
                      </a:pPr>
                      <a:r>
                        <a:rPr dirty="0" sz="1450" spc="-10">
                          <a:latin typeface="Times New Roman"/>
                          <a:cs typeface="Times New Roman"/>
                        </a:rPr>
                        <a:t>Earnings	</a:t>
                      </a:r>
                      <a:r>
                        <a:rPr dirty="0" u="dbl" sz="145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6195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1610"/>
                        </a:lnSpc>
                        <a:spcBef>
                          <a:spcPts val="285"/>
                        </a:spcBef>
                      </a:pPr>
                      <a:r>
                        <a:rPr dirty="0" u="dbl" sz="145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619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1875"/>
                        </a:lnSpc>
                        <a:spcBef>
                          <a:spcPts val="20"/>
                        </a:spcBef>
                      </a:pPr>
                      <a:r>
                        <a:rPr dirty="0" u="dbl" sz="145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120</a:t>
                      </a:r>
                      <a:r>
                        <a:rPr dirty="0" sz="1450" spc="-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50" spc="-10">
                          <a:latin typeface="Symbol"/>
                          <a:cs typeface="Symbol"/>
                        </a:rPr>
                        <a:t></a:t>
                      </a:r>
                      <a:endParaRPr sz="1750">
                        <a:latin typeface="Symbol"/>
                        <a:cs typeface="Symbol"/>
                      </a:endParaRPr>
                    </a:p>
                  </a:txBody>
                  <a:tcPr marL="0" marR="0" marB="0" marT="2540">
                    <a:solidFill>
                      <a:srgbClr val="F8F8F8"/>
                    </a:solidFill>
                  </a:tcPr>
                </a:tc>
              </a:tr>
              <a:tr h="43834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4548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43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796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7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71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54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6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7" name="object 57"/>
          <p:cNvSpPr txBox="1"/>
          <p:nvPr/>
        </p:nvSpPr>
        <p:spPr>
          <a:xfrm>
            <a:off x="1105293" y="3138513"/>
            <a:ext cx="2050414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5">
                <a:latin typeface="Times New Roman"/>
                <a:cs typeface="Times New Roman"/>
              </a:rPr>
              <a:t>Eps </a:t>
            </a:r>
            <a:r>
              <a:rPr dirty="0" sz="1450" spc="-10">
                <a:latin typeface="Times New Roman"/>
                <a:cs typeface="Times New Roman"/>
              </a:rPr>
              <a:t>(on </a:t>
            </a:r>
            <a:r>
              <a:rPr dirty="0" sz="1450" spc="-5">
                <a:latin typeface="Times New Roman"/>
                <a:cs typeface="Times New Roman"/>
              </a:rPr>
              <a:t>600 </a:t>
            </a:r>
            <a:r>
              <a:rPr dirty="0" sz="1450" spc="-15">
                <a:latin typeface="Times New Roman"/>
                <a:cs typeface="Times New Roman"/>
              </a:rPr>
              <a:t>million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shares)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103626" y="3788174"/>
            <a:ext cx="2471420" cy="116967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3970" marR="192405">
              <a:lnSpc>
                <a:spcPct val="99800"/>
              </a:lnSpc>
              <a:spcBef>
                <a:spcPts val="130"/>
              </a:spcBef>
            </a:pPr>
            <a:r>
              <a:rPr dirty="0" sz="1450" spc="-10">
                <a:latin typeface="Times New Roman"/>
                <a:cs typeface="Times New Roman"/>
              </a:rPr>
              <a:t>Dividend </a:t>
            </a:r>
            <a:r>
              <a:rPr dirty="0" sz="1450" spc="-5">
                <a:latin typeface="Times New Roman"/>
                <a:cs typeface="Times New Roman"/>
              </a:rPr>
              <a:t>(d </a:t>
            </a:r>
            <a:r>
              <a:rPr dirty="0" sz="1450" spc="-10">
                <a:latin typeface="Times New Roman"/>
                <a:cs typeface="Times New Roman"/>
              </a:rPr>
              <a:t>= </a:t>
            </a:r>
            <a:r>
              <a:rPr dirty="0" sz="1450" spc="-5">
                <a:latin typeface="Times New Roman"/>
                <a:cs typeface="Times New Roman"/>
              </a:rPr>
              <a:t>Earn - </a:t>
            </a:r>
            <a:r>
              <a:rPr dirty="0" sz="1650" spc="20">
                <a:latin typeface="Symbol"/>
                <a:cs typeface="Symbol"/>
              </a:rPr>
              <a:t></a:t>
            </a:r>
            <a:r>
              <a:rPr dirty="0" sz="16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CSE)  Reinvested dividends </a:t>
            </a:r>
            <a:r>
              <a:rPr dirty="0" sz="1450">
                <a:latin typeface="Times New Roman"/>
                <a:cs typeface="Times New Roman"/>
              </a:rPr>
              <a:t>(at </a:t>
            </a:r>
            <a:r>
              <a:rPr dirty="0" sz="1450" spc="-5">
                <a:latin typeface="Times New Roman"/>
                <a:cs typeface="Times New Roman"/>
              </a:rPr>
              <a:t>10%)  </a:t>
            </a:r>
            <a:r>
              <a:rPr dirty="0" sz="1450" spc="-10">
                <a:latin typeface="Times New Roman"/>
                <a:cs typeface="Times New Roman"/>
              </a:rPr>
              <a:t>Cum-dividend </a:t>
            </a:r>
            <a:r>
              <a:rPr dirty="0" sz="1450" spc="-5">
                <a:latin typeface="Times New Roman"/>
                <a:cs typeface="Times New Roman"/>
              </a:rPr>
              <a:t>earnings  </a:t>
            </a:r>
            <a:r>
              <a:rPr dirty="0" sz="1450" spc="-10">
                <a:latin typeface="Times New Roman"/>
                <a:cs typeface="Times New Roman"/>
              </a:rPr>
              <a:t>Normal </a:t>
            </a:r>
            <a:r>
              <a:rPr dirty="0" sz="1450" spc="-5">
                <a:latin typeface="Times New Roman"/>
                <a:cs typeface="Times New Roman"/>
              </a:rPr>
              <a:t>earnings (at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10%)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450" spc="-10">
                <a:latin typeface="Times New Roman"/>
                <a:cs typeface="Times New Roman"/>
              </a:rPr>
              <a:t>Abnormal </a:t>
            </a:r>
            <a:r>
              <a:rPr dirty="0" sz="1450" spc="-5">
                <a:latin typeface="Times New Roman"/>
                <a:cs typeface="Times New Roman"/>
              </a:rPr>
              <a:t>earning growth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(AEG)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586769" y="3757894"/>
            <a:ext cx="1634489" cy="12109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r" marR="5080">
              <a:lnSpc>
                <a:spcPts val="1975"/>
              </a:lnSpc>
              <a:spcBef>
                <a:spcPts val="110"/>
              </a:spcBef>
              <a:tabLst>
                <a:tab pos="563880" algn="l"/>
                <a:tab pos="1085850" algn="l"/>
              </a:tabLst>
            </a:pPr>
            <a:r>
              <a:rPr dirty="0" baseline="1915" sz="2175" spc="-7">
                <a:latin typeface="Times New Roman"/>
                <a:cs typeface="Times New Roman"/>
              </a:rPr>
              <a:t>120	120	</a:t>
            </a:r>
            <a:r>
              <a:rPr dirty="0" sz="1450" spc="-5">
                <a:latin typeface="Times New Roman"/>
                <a:cs typeface="Times New Roman"/>
              </a:rPr>
              <a:t>120</a:t>
            </a:r>
            <a:r>
              <a:rPr dirty="0" sz="1450" spc="-240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algn="r" marR="5080">
              <a:lnSpc>
                <a:spcPts val="1850"/>
              </a:lnSpc>
              <a:tabLst>
                <a:tab pos="520065" algn="l"/>
                <a:tab pos="1042035" algn="l"/>
              </a:tabLst>
            </a:pPr>
            <a:r>
              <a:rPr dirty="0" baseline="1915" sz="2175" spc="-7">
                <a:latin typeface="Times New Roman"/>
                <a:cs typeface="Times New Roman"/>
              </a:rPr>
              <a:t>12	12	</a:t>
            </a:r>
            <a:r>
              <a:rPr dirty="0" sz="1450" spc="-5">
                <a:latin typeface="Times New Roman"/>
                <a:cs typeface="Times New Roman"/>
              </a:rPr>
              <a:t>12</a:t>
            </a:r>
            <a:r>
              <a:rPr dirty="0" sz="1450" spc="-245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algn="r" marR="5080">
              <a:lnSpc>
                <a:spcPts val="1789"/>
              </a:lnSpc>
              <a:tabLst>
                <a:tab pos="520065" algn="l"/>
                <a:tab pos="1042035" algn="l"/>
              </a:tabLst>
            </a:pPr>
            <a:r>
              <a:rPr dirty="0" baseline="1915" sz="2175" spc="-7">
                <a:latin typeface="Times New Roman"/>
                <a:cs typeface="Times New Roman"/>
              </a:rPr>
              <a:t>132	132	</a:t>
            </a:r>
            <a:r>
              <a:rPr dirty="0" sz="1450" spc="-5">
                <a:latin typeface="Times New Roman"/>
                <a:cs typeface="Times New Roman"/>
              </a:rPr>
              <a:t>132</a:t>
            </a:r>
            <a:r>
              <a:rPr dirty="0" sz="1450" spc="-240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algn="r" marR="5080">
              <a:lnSpc>
                <a:spcPts val="1789"/>
              </a:lnSpc>
              <a:tabLst>
                <a:tab pos="520065" algn="l"/>
                <a:tab pos="1042035" algn="l"/>
              </a:tabLst>
            </a:pPr>
            <a:r>
              <a:rPr dirty="0" baseline="1915" sz="2175" spc="-7">
                <a:latin typeface="Times New Roman"/>
                <a:cs typeface="Times New Roman"/>
              </a:rPr>
              <a:t>132	132	</a:t>
            </a:r>
            <a:r>
              <a:rPr dirty="0" sz="1450" spc="-5">
                <a:latin typeface="Times New Roman"/>
                <a:cs typeface="Times New Roman"/>
              </a:rPr>
              <a:t>132</a:t>
            </a:r>
            <a:r>
              <a:rPr dirty="0" sz="1450" spc="-240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  <a:p>
            <a:pPr marL="669290">
              <a:lnSpc>
                <a:spcPts val="1914"/>
              </a:lnSpc>
              <a:tabLst>
                <a:tab pos="1189355" algn="l"/>
              </a:tabLst>
            </a:pPr>
            <a:r>
              <a:rPr dirty="0" baseline="1915" sz="2175" spc="-15">
                <a:latin typeface="Times New Roman"/>
                <a:cs typeface="Times New Roman"/>
              </a:rPr>
              <a:t>0	</a:t>
            </a:r>
            <a:r>
              <a:rPr dirty="0" sz="1450" spc="-10">
                <a:latin typeface="Times New Roman"/>
                <a:cs typeface="Times New Roman"/>
              </a:rPr>
              <a:t>0</a:t>
            </a:r>
            <a:r>
              <a:rPr dirty="0" sz="1450" spc="-229">
                <a:latin typeface="Times New Roman"/>
                <a:cs typeface="Times New Roman"/>
              </a:rPr>
              <a:t> </a:t>
            </a:r>
            <a:r>
              <a:rPr dirty="0" sz="1700" spc="40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105293" y="5017449"/>
            <a:ext cx="1344930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-10">
                <a:latin typeface="Times New Roman"/>
                <a:cs typeface="Times New Roman"/>
              </a:rPr>
              <a:t>Value </a:t>
            </a:r>
            <a:r>
              <a:rPr dirty="0" sz="1450" spc="-5">
                <a:latin typeface="Times New Roman"/>
                <a:cs typeface="Times New Roman"/>
              </a:rPr>
              <a:t>of Equity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2250" spc="-180">
                <a:latin typeface="Symbol"/>
                <a:cs typeface="Symbol"/>
              </a:rPr>
              <a:t>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2561605" y="5262573"/>
            <a:ext cx="403225" cy="0"/>
          </a:xfrm>
          <a:custGeom>
            <a:avLst/>
            <a:gdLst/>
            <a:ahLst/>
            <a:cxnLst/>
            <a:rect l="l" t="t" r="r" b="b"/>
            <a:pathLst>
              <a:path w="403225" h="0">
                <a:moveTo>
                  <a:pt x="0" y="0"/>
                </a:moveTo>
                <a:lnTo>
                  <a:pt x="403140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3094487" y="5017449"/>
            <a:ext cx="98425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50" spc="-180">
                <a:latin typeface="Symbol"/>
                <a:cs typeface="Symbol"/>
              </a:rPr>
              <a:t>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560312" y="5261290"/>
            <a:ext cx="405130" cy="2863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700" spc="5">
                <a:latin typeface="Times New Roman"/>
                <a:cs typeface="Times New Roman"/>
              </a:rPr>
              <a:t>0.</a:t>
            </a:r>
            <a:r>
              <a:rPr dirty="0" sz="1700" spc="-10">
                <a:latin typeface="Times New Roman"/>
                <a:cs typeface="Times New Roman"/>
              </a:rPr>
              <a:t>10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577660" y="4948780"/>
            <a:ext cx="347345" cy="2863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700" spc="-10">
                <a:latin typeface="Times New Roman"/>
                <a:cs typeface="Times New Roman"/>
              </a:rPr>
              <a:t>120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976491" y="4937334"/>
            <a:ext cx="440055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sng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</a:t>
            </a:r>
            <a:r>
              <a:rPr dirty="0" u="sng" sz="14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105293" y="5509297"/>
            <a:ext cx="2925445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10">
                <a:latin typeface="Times New Roman"/>
                <a:cs typeface="Times New Roman"/>
              </a:rPr>
              <a:t>Value </a:t>
            </a:r>
            <a:r>
              <a:rPr dirty="0" sz="1450" spc="-5">
                <a:latin typeface="Times New Roman"/>
                <a:cs typeface="Times New Roman"/>
              </a:rPr>
              <a:t>per </a:t>
            </a:r>
            <a:r>
              <a:rPr dirty="0" sz="1450" spc="-10">
                <a:latin typeface="Times New Roman"/>
                <a:cs typeface="Times New Roman"/>
              </a:rPr>
              <a:t>share </a:t>
            </a:r>
            <a:r>
              <a:rPr dirty="0" sz="1450" spc="-5">
                <a:latin typeface="Times New Roman"/>
                <a:cs typeface="Times New Roman"/>
              </a:rPr>
              <a:t>(on </a:t>
            </a:r>
            <a:r>
              <a:rPr dirty="0" sz="1450" spc="-10">
                <a:latin typeface="Times New Roman"/>
                <a:cs typeface="Times New Roman"/>
              </a:rPr>
              <a:t>600 million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shares)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976491" y="5509297"/>
            <a:ext cx="440055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dbl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dirty="0" u="dbl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dbl" sz="145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r>
              <a:rPr dirty="0" u="dbl" sz="14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105293" y="5904287"/>
            <a:ext cx="1060450" cy="2457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50" spc="-10">
                <a:latin typeface="Times New Roman"/>
                <a:cs typeface="Times New Roman"/>
              </a:rPr>
              <a:t>Forward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P/E=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2235633" y="6045932"/>
            <a:ext cx="407034" cy="0"/>
          </a:xfrm>
          <a:custGeom>
            <a:avLst/>
            <a:gdLst/>
            <a:ahLst/>
            <a:cxnLst/>
            <a:rect l="l" t="t" r="r" b="b"/>
            <a:pathLst>
              <a:path w="407035" h="0">
                <a:moveTo>
                  <a:pt x="0" y="0"/>
                </a:moveTo>
                <a:lnTo>
                  <a:pt x="406732" y="0"/>
                </a:lnTo>
              </a:path>
            </a:pathLst>
          </a:custGeom>
          <a:ln w="89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 txBox="1"/>
          <p:nvPr/>
        </p:nvSpPr>
        <p:spPr>
          <a:xfrm>
            <a:off x="2235657" y="6044650"/>
            <a:ext cx="404495" cy="2863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700" spc="10">
                <a:latin typeface="Times New Roman"/>
                <a:cs typeface="Times New Roman"/>
              </a:rPr>
              <a:t>0.</a:t>
            </a:r>
            <a:r>
              <a:rPr dirty="0" sz="1700" spc="-15">
                <a:latin typeface="Times New Roman"/>
                <a:cs typeface="Times New Roman"/>
              </a:rPr>
              <a:t>20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237475" y="5732140"/>
            <a:ext cx="404495" cy="2863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700" spc="10">
                <a:latin typeface="Times New Roman"/>
                <a:cs typeface="Times New Roman"/>
              </a:rPr>
              <a:t>2.</a:t>
            </a:r>
            <a:r>
              <a:rPr dirty="0" sz="1700" spc="-15">
                <a:latin typeface="Times New Roman"/>
                <a:cs typeface="Times New Roman"/>
              </a:rPr>
              <a:t>00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695098" y="5871440"/>
            <a:ext cx="393065" cy="2863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700" spc="15">
                <a:latin typeface="Symbol"/>
                <a:cs typeface="Symbol"/>
              </a:rPr>
              <a:t></a:t>
            </a:r>
            <a:r>
              <a:rPr dirty="0" sz="1700" spc="-229">
                <a:latin typeface="Times New Roman"/>
                <a:cs typeface="Times New Roman"/>
              </a:rPr>
              <a:t> </a:t>
            </a:r>
            <a:r>
              <a:rPr dirty="0" sz="1700" spc="-15">
                <a:latin typeface="Times New Roman"/>
                <a:cs typeface="Times New Roman"/>
              </a:rPr>
              <a:t>10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>
            <a:spLocks noGrp="1"/>
          </p:cNvSpPr>
          <p:nvPr>
            <p:ph type="title"/>
          </p:nvPr>
        </p:nvSpPr>
        <p:spPr>
          <a:xfrm>
            <a:off x="1372361" y="59258"/>
            <a:ext cx="6630034" cy="11811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823210" marR="5080" indent="-28111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Leverage Demonstration in AEG </a:t>
            </a:r>
            <a:r>
              <a:rPr dirty="0"/>
              <a:t>Valuation  </a:t>
            </a:r>
            <a:r>
              <a:rPr dirty="0" spc="-5"/>
              <a:t>(cont.)</a:t>
            </a:r>
          </a:p>
          <a:p>
            <a:pPr algn="r" marR="262890">
              <a:lnSpc>
                <a:spcPct val="100000"/>
              </a:lnSpc>
              <a:spcBef>
                <a:spcPts val="645"/>
              </a:spcBef>
              <a:tabLst>
                <a:tab pos="609600" algn="l"/>
                <a:tab pos="1130300" algn="l"/>
                <a:tab pos="1650364" algn="l"/>
              </a:tabLst>
            </a:pP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	</a:t>
            </a:r>
            <a:r>
              <a:rPr dirty="0" sz="1450" spc="-10" b="0" i="1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461" y="1424686"/>
            <a:ext cx="7137400" cy="37458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93700" marR="342900" indent="-38163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/>
              <a:tabLst>
                <a:tab pos="393065" algn="l"/>
                <a:tab pos="394335" algn="l"/>
              </a:tabLst>
            </a:pPr>
            <a:r>
              <a:rPr dirty="0" sz="2000">
                <a:latin typeface="Times New Roman"/>
                <a:cs typeface="Times New Roman"/>
              </a:rPr>
              <a:t>Net financial obligations are </a:t>
            </a:r>
            <a:r>
              <a:rPr dirty="0" sz="2000" spc="-5">
                <a:latin typeface="Times New Roman"/>
                <a:cs typeface="Times New Roman"/>
              </a:rPr>
              <a:t>close </a:t>
            </a:r>
            <a:r>
              <a:rPr dirty="0" sz="2000">
                <a:latin typeface="Times New Roman"/>
                <a:cs typeface="Times New Roman"/>
              </a:rPr>
              <a:t>to their value on the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balance  </a:t>
            </a:r>
            <a:r>
              <a:rPr dirty="0" sz="2000" spc="-5">
                <a:latin typeface="Times New Roman"/>
                <a:cs typeface="Times New Roman"/>
              </a:rPr>
              <a:t>sheet.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330835" indent="-31877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AutoNum type="arabicPeriod"/>
              <a:tabLst>
                <a:tab pos="330835" algn="l"/>
                <a:tab pos="331470" algn="l"/>
              </a:tabLst>
            </a:pPr>
            <a:r>
              <a:rPr dirty="0" sz="2000">
                <a:latin typeface="Times New Roman"/>
                <a:cs typeface="Times New Roman"/>
              </a:rPr>
              <a:t>Financing </a:t>
            </a:r>
            <a:r>
              <a:rPr dirty="0" sz="2000" spc="-5">
                <a:latin typeface="Times New Roman"/>
                <a:cs typeface="Times New Roman"/>
              </a:rPr>
              <a:t>activities </a:t>
            </a:r>
            <a:r>
              <a:rPr dirty="0" sz="2000">
                <a:latin typeface="Times New Roman"/>
                <a:cs typeface="Times New Roman"/>
              </a:rPr>
              <a:t>do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add value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(usually)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65430">
              <a:lnSpc>
                <a:spcPct val="100000"/>
              </a:lnSpc>
              <a:spcBef>
                <a:spcPts val="5"/>
              </a:spcBef>
            </a:pPr>
            <a:r>
              <a:rPr dirty="0" sz="2200" i="1">
                <a:latin typeface="Times New Roman"/>
                <a:cs typeface="Times New Roman"/>
              </a:rPr>
              <a:t>So, </a:t>
            </a:r>
            <a:r>
              <a:rPr dirty="0" sz="2200" spc="-5" i="1">
                <a:latin typeface="Times New Roman"/>
                <a:cs typeface="Times New Roman"/>
              </a:rPr>
              <a:t>valuation focuses on the valuation of operating</a:t>
            </a:r>
            <a:r>
              <a:rPr dirty="0" sz="2200" spc="30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activities:</a:t>
            </a:r>
            <a:endParaRPr sz="2200">
              <a:latin typeface="Times New Roman"/>
              <a:cs typeface="Times New Roman"/>
            </a:endParaRPr>
          </a:p>
          <a:p>
            <a:pPr marL="220979">
              <a:lnSpc>
                <a:spcPct val="100000"/>
              </a:lnSpc>
            </a:pPr>
            <a:r>
              <a:rPr dirty="0" sz="2200" spc="-5" i="1">
                <a:latin typeface="Times New Roman"/>
                <a:cs typeface="Times New Roman"/>
              </a:rPr>
              <a:t>Enterprise </a:t>
            </a:r>
            <a:r>
              <a:rPr dirty="0" sz="2200" i="1">
                <a:latin typeface="Times New Roman"/>
                <a:cs typeface="Times New Roman"/>
              </a:rPr>
              <a:t>Valuation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5">
                <a:latin typeface="Times New Roman"/>
                <a:cs typeface="Times New Roman"/>
              </a:rPr>
              <a:t> metrics: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Arial"/>
              <a:buChar char="•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Residual operating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Arial"/>
              <a:buChar char="•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Abnormal operating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6969" y="339293"/>
            <a:ext cx="58781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Effect of a Change in Leverage</a:t>
            </a:r>
            <a:r>
              <a:rPr dirty="0" spc="35"/>
              <a:t> </a:t>
            </a:r>
            <a:r>
              <a:rPr dirty="0" spc="-5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320" y="1152273"/>
            <a:ext cx="4906645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5" b="1">
                <a:latin typeface="Times New Roman"/>
                <a:cs typeface="Times New Roman"/>
              </a:rPr>
              <a:t>AEG </a:t>
            </a:r>
            <a:r>
              <a:rPr dirty="0" sz="1450" b="1">
                <a:latin typeface="Times New Roman"/>
                <a:cs typeface="Times New Roman"/>
              </a:rPr>
              <a:t>Valuation of the </a:t>
            </a:r>
            <a:r>
              <a:rPr dirty="0" sz="1450" spc="-5" b="1">
                <a:latin typeface="Times New Roman"/>
                <a:cs typeface="Times New Roman"/>
              </a:rPr>
              <a:t>Same </a:t>
            </a:r>
            <a:r>
              <a:rPr dirty="0" sz="1450" spc="5" b="1">
                <a:latin typeface="Times New Roman"/>
                <a:cs typeface="Times New Roman"/>
              </a:rPr>
              <a:t>Firm </a:t>
            </a:r>
            <a:r>
              <a:rPr dirty="0" sz="1450" b="1">
                <a:latin typeface="Times New Roman"/>
                <a:cs typeface="Times New Roman"/>
              </a:rPr>
              <a:t>after Debt-for-Equity</a:t>
            </a:r>
            <a:r>
              <a:rPr dirty="0" sz="1450" spc="15" b="1">
                <a:latin typeface="Times New Roman"/>
                <a:cs typeface="Times New Roman"/>
              </a:rPr>
              <a:t> </a:t>
            </a:r>
            <a:r>
              <a:rPr dirty="0" sz="1450" spc="5" b="1">
                <a:latin typeface="Times New Roman"/>
                <a:cs typeface="Times New Roman"/>
              </a:rPr>
              <a:t>Swap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8760" y="1584535"/>
            <a:ext cx="161163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5">
                <a:latin typeface="Times New Roman"/>
                <a:cs typeface="Times New Roman"/>
              </a:rPr>
              <a:t>Cost </a:t>
            </a:r>
            <a:r>
              <a:rPr dirty="0" sz="1450">
                <a:latin typeface="Times New Roman"/>
                <a:cs typeface="Times New Roman"/>
              </a:rPr>
              <a:t>of equity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capital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32714" y="1729155"/>
            <a:ext cx="353695" cy="0"/>
          </a:xfrm>
          <a:custGeom>
            <a:avLst/>
            <a:gdLst/>
            <a:ahLst/>
            <a:cxnLst/>
            <a:rect l="l" t="t" r="r" b="b"/>
            <a:pathLst>
              <a:path w="353695" h="0">
                <a:moveTo>
                  <a:pt x="0" y="0"/>
                </a:moveTo>
                <a:lnTo>
                  <a:pt x="353690" y="0"/>
                </a:lnTo>
              </a:path>
            </a:pathLst>
          </a:custGeom>
          <a:ln w="91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428322" y="1727530"/>
            <a:ext cx="35052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>
                <a:latin typeface="Times New Roman"/>
                <a:cs typeface="Times New Roman"/>
              </a:rPr>
              <a:t>800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26160" y="1552682"/>
            <a:ext cx="75692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</a:t>
            </a:r>
            <a:r>
              <a:rPr dirty="0" sz="1700" spc="-229">
                <a:latin typeface="Times New Roman"/>
                <a:cs typeface="Times New Roman"/>
              </a:rPr>
              <a:t> </a:t>
            </a:r>
            <a:r>
              <a:rPr dirty="0" sz="1700" spc="25">
                <a:latin typeface="Times New Roman"/>
                <a:cs typeface="Times New Roman"/>
              </a:rPr>
              <a:t>12.5%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26408" y="1624097"/>
            <a:ext cx="11112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5">
                <a:latin typeface="Symbol"/>
                <a:cs typeface="Symbol"/>
              </a:rPr>
              <a:t>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26408" y="1772981"/>
            <a:ext cx="11112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5">
                <a:latin typeface="Symbol"/>
                <a:cs typeface="Symbol"/>
              </a:rPr>
              <a:t>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26407" y="1411693"/>
            <a:ext cx="45593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5">
                <a:latin typeface="Symbol"/>
                <a:cs typeface="Symbol"/>
              </a:rPr>
              <a:t></a:t>
            </a:r>
            <a:r>
              <a:rPr dirty="0" sz="1700" spc="-33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700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76612" y="1642652"/>
            <a:ext cx="9842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-660">
                <a:latin typeface="Symbol"/>
                <a:cs typeface="Symbol"/>
              </a:rPr>
              <a:t>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76612" y="1364707"/>
            <a:ext cx="111125" cy="67881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1700" spc="15">
                <a:latin typeface="Symbol"/>
                <a:cs typeface="Symbol"/>
              </a:rPr>
              <a:t></a:t>
            </a:r>
            <a:endParaRPr sz="170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1700" spc="15">
                <a:latin typeface="Symbol"/>
                <a:cs typeface="Symbol"/>
              </a:rPr>
              <a:t>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7512" y="1552682"/>
            <a:ext cx="6623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</a:t>
            </a:r>
            <a:r>
              <a:rPr dirty="0" sz="1700" spc="25">
                <a:latin typeface="Times New Roman"/>
                <a:cs typeface="Times New Roman"/>
              </a:rPr>
              <a:t> </a:t>
            </a:r>
            <a:r>
              <a:rPr dirty="0" sz="1700" spc="30">
                <a:latin typeface="Times New Roman"/>
                <a:cs typeface="Times New Roman"/>
              </a:rPr>
              <a:t>9%</a:t>
            </a:r>
            <a:r>
              <a:rPr dirty="0" sz="1700" spc="-204">
                <a:latin typeface="Times New Roman"/>
                <a:cs typeface="Times New Roman"/>
              </a:rPr>
              <a:t> </a:t>
            </a:r>
            <a:r>
              <a:rPr dirty="0" sz="1700" spc="25">
                <a:latin typeface="Symbol"/>
                <a:cs typeface="Symbol"/>
              </a:rPr>
              <a:t>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22575" y="1552682"/>
            <a:ext cx="106997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30" i="1">
                <a:latin typeface="Times New Roman"/>
                <a:cs typeface="Times New Roman"/>
              </a:rPr>
              <a:t>x</a:t>
            </a:r>
            <a:r>
              <a:rPr dirty="0" sz="1700" spc="30">
                <a:latin typeface="Times New Roman"/>
                <a:cs typeface="Times New Roman"/>
              </a:rPr>
              <a:t>(9% </a:t>
            </a:r>
            <a:r>
              <a:rPr dirty="0" sz="1700" spc="25">
                <a:latin typeface="Symbol"/>
                <a:cs typeface="Symbol"/>
              </a:rPr>
              <a:t></a:t>
            </a:r>
            <a:r>
              <a:rPr dirty="0" sz="1700" spc="-295">
                <a:latin typeface="Times New Roman"/>
                <a:cs typeface="Times New Roman"/>
              </a:rPr>
              <a:t> </a:t>
            </a:r>
            <a:r>
              <a:rPr dirty="0" sz="1700" spc="10">
                <a:latin typeface="Times New Roman"/>
                <a:cs typeface="Times New Roman"/>
              </a:rPr>
              <a:t>5%)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68760" y="2241276"/>
            <a:ext cx="135509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5">
                <a:latin typeface="Times New Roman"/>
                <a:cs typeface="Times New Roman"/>
              </a:rPr>
              <a:t>Operating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income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64479" y="2211702"/>
            <a:ext cx="1601470" cy="2895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534670" algn="l"/>
                <a:tab pos="1060450" algn="l"/>
              </a:tabLst>
            </a:pPr>
            <a:r>
              <a:rPr dirty="0" baseline="1915" sz="2175" spc="7">
                <a:latin typeface="Times New Roman"/>
                <a:cs typeface="Times New Roman"/>
              </a:rPr>
              <a:t>135	135	</a:t>
            </a:r>
            <a:r>
              <a:rPr dirty="0" sz="1450" spc="5">
                <a:latin typeface="Times New Roman"/>
                <a:cs typeface="Times New Roman"/>
              </a:rPr>
              <a:t>135</a:t>
            </a:r>
            <a:r>
              <a:rPr dirty="0" sz="1450" spc="-204">
                <a:latin typeface="Times New Roman"/>
                <a:cs typeface="Times New Roman"/>
              </a:rPr>
              <a:t> </a:t>
            </a:r>
            <a:r>
              <a:rPr dirty="0" sz="1700" spc="55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949710" y="2452338"/>
          <a:ext cx="7235190" cy="18599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8939"/>
                <a:gridCol w="2431415"/>
                <a:gridCol w="1894839"/>
                <a:gridCol w="455295"/>
                <a:gridCol w="774064"/>
              </a:tblGrid>
              <a:tr h="249317">
                <a:tc>
                  <a:txBody>
                    <a:bodyPr/>
                    <a:lstStyle/>
                    <a:p>
                      <a:pPr marL="31750">
                        <a:lnSpc>
                          <a:spcPts val="1610"/>
                        </a:lnSpc>
                        <a:spcBef>
                          <a:spcPts val="250"/>
                        </a:spcBef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45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expense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ts val="1610"/>
                        </a:lnSpc>
                        <a:spcBef>
                          <a:spcPts val="25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(700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0.05)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170">
                        <a:lnSpc>
                          <a:spcPts val="1610"/>
                        </a:lnSpc>
                        <a:spcBef>
                          <a:spcPts val="250"/>
                        </a:spcBef>
                      </a:pP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610"/>
                        </a:lnSpc>
                        <a:spcBef>
                          <a:spcPts val="250"/>
                        </a:spcBef>
                      </a:pP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820"/>
                        </a:lnSpc>
                        <a:spcBef>
                          <a:spcPts val="40"/>
                        </a:spcBef>
                      </a:pP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35</a:t>
                      </a:r>
                      <a:r>
                        <a:rPr dirty="0" sz="1450" spc="-229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5080">
                    <a:solidFill>
                      <a:srgbClr val="F8F8F8"/>
                    </a:solidFill>
                  </a:tcPr>
                </a:tc>
              </a:tr>
              <a:tr h="2493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Earnings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u="dbl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u="dbl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u="dbl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u="dbl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1864"/>
                        </a:lnSpc>
                      </a:pPr>
                      <a:r>
                        <a:rPr dirty="0" u="dbl" sz="14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5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50" spc="-2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23346">
                <a:tc gridSpan="2">
                  <a:txBody>
                    <a:bodyPr/>
                    <a:lstStyle/>
                    <a:p>
                      <a:pPr marL="31750">
                        <a:lnSpc>
                          <a:spcPts val="158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Eps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(on 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400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million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shares)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0805">
                        <a:lnSpc>
                          <a:spcPts val="1585"/>
                        </a:lnSpc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5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7790">
                        <a:lnSpc>
                          <a:spcPts val="1670"/>
                        </a:lnSpc>
                        <a:tabLst>
                          <a:tab pos="623570" algn="l"/>
                        </a:tabLst>
                      </a:pPr>
                      <a:r>
                        <a:rPr dirty="0" baseline="1915" sz="2175">
                          <a:latin typeface="Times New Roman"/>
                          <a:cs typeface="Times New Roman"/>
                        </a:rPr>
                        <a:t>0.25	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0.25</a:t>
                      </a:r>
                      <a:r>
                        <a:rPr dirty="0" sz="1450" spc="-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2429">
                <a:tc gridSpan="2">
                  <a:txBody>
                    <a:bodyPr/>
                    <a:lstStyle/>
                    <a:p>
                      <a:pPr marL="31750">
                        <a:lnSpc>
                          <a:spcPts val="1975"/>
                        </a:lnSpc>
                        <a:spcBef>
                          <a:spcPts val="855"/>
                        </a:spcBef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Dividends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(d = Earn - </a:t>
                      </a:r>
                      <a:r>
                        <a:rPr dirty="0" sz="1700">
                          <a:latin typeface="Symbol"/>
                          <a:cs typeface="Symbol"/>
                        </a:rPr>
                        <a:t></a:t>
                      </a:r>
                      <a:r>
                        <a:rPr dirty="0" sz="1700" spc="-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CSE)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8585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100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922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2240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623570" algn="l"/>
                        </a:tabLst>
                      </a:pPr>
                      <a:r>
                        <a:rPr dirty="0" baseline="1915" sz="2175" spc="7">
                          <a:latin typeface="Times New Roman"/>
                          <a:cs typeface="Times New Roman"/>
                        </a:rPr>
                        <a:t>100	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50" spc="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81915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8831">
                <a:tc gridSpan="2">
                  <a:txBody>
                    <a:bodyPr/>
                    <a:lstStyle/>
                    <a:p>
                      <a:pPr marL="31750">
                        <a:lnSpc>
                          <a:spcPts val="1600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Reinvested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dividends 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(at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10%)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36220">
                        <a:lnSpc>
                          <a:spcPts val="1625"/>
                        </a:lnSpc>
                        <a:tabLst>
                          <a:tab pos="763270" algn="l"/>
                        </a:tabLst>
                      </a:pPr>
                      <a:r>
                        <a:rPr dirty="0" baseline="1915" sz="2175">
                          <a:latin typeface="Times New Roman"/>
                          <a:cs typeface="Times New Roman"/>
                        </a:rPr>
                        <a:t>10	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450" spc="-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29302">
                <a:tc gridSpan="2">
                  <a:txBody>
                    <a:bodyPr/>
                    <a:lstStyle/>
                    <a:p>
                      <a:pPr marL="31750">
                        <a:lnSpc>
                          <a:spcPts val="1685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earnings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2240">
                        <a:lnSpc>
                          <a:spcPts val="1705"/>
                        </a:lnSpc>
                        <a:tabLst>
                          <a:tab pos="669925" algn="l"/>
                        </a:tabLst>
                      </a:pPr>
                      <a:r>
                        <a:rPr dirty="0" baseline="1915" sz="2175" spc="7">
                          <a:latin typeface="Times New Roman"/>
                          <a:cs typeface="Times New Roman"/>
                        </a:rPr>
                        <a:t>110	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110</a:t>
                      </a:r>
                      <a:r>
                        <a:rPr dirty="0" sz="1450" spc="-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6965">
                <a:tc gridSpan="2">
                  <a:txBody>
                    <a:bodyPr/>
                    <a:lstStyle/>
                    <a:p>
                      <a:pPr marL="31750">
                        <a:lnSpc>
                          <a:spcPts val="1610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Normal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earnings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42240">
                        <a:lnSpc>
                          <a:spcPts val="1610"/>
                        </a:lnSpc>
                        <a:tabLst>
                          <a:tab pos="669925" algn="l"/>
                        </a:tabLst>
                      </a:pPr>
                      <a:r>
                        <a:rPr dirty="0" baseline="1915" sz="2175" spc="7">
                          <a:latin typeface="Times New Roman"/>
                          <a:cs typeface="Times New Roman"/>
                        </a:rPr>
                        <a:t>110	</a:t>
                      </a:r>
                      <a:r>
                        <a:rPr dirty="0" sz="1450" spc="5">
                          <a:latin typeface="Times New Roman"/>
                          <a:cs typeface="Times New Roman"/>
                        </a:rPr>
                        <a:t>110</a:t>
                      </a:r>
                      <a:r>
                        <a:rPr dirty="0" sz="1450" spc="-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5">
                          <a:latin typeface="Symbol"/>
                          <a:cs typeface="Symbol"/>
                        </a:rPr>
                        <a:t></a:t>
                      </a:r>
                      <a:endParaRPr sz="1700">
                        <a:latin typeface="Symbol"/>
                        <a:cs typeface="Symbo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968761" y="4303722"/>
            <a:ext cx="256667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5">
                <a:latin typeface="Times New Roman"/>
                <a:cs typeface="Times New Roman"/>
              </a:rPr>
              <a:t>Abnormal </a:t>
            </a:r>
            <a:r>
              <a:rPr dirty="0" sz="1450">
                <a:latin typeface="Times New Roman"/>
                <a:cs typeface="Times New Roman"/>
              </a:rPr>
              <a:t>earnings </a:t>
            </a:r>
            <a:r>
              <a:rPr dirty="0" sz="1450" spc="-5">
                <a:latin typeface="Times New Roman"/>
                <a:cs typeface="Times New Roman"/>
              </a:rPr>
              <a:t>growth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(AEG)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202844" y="4303722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28174" y="4272956"/>
            <a:ext cx="366395" cy="2895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>
                <a:latin typeface="Times New Roman"/>
                <a:cs typeface="Times New Roman"/>
              </a:rPr>
              <a:t>0</a:t>
            </a:r>
            <a:r>
              <a:rPr dirty="0" sz="1450" spc="-210">
                <a:latin typeface="Times New Roman"/>
                <a:cs typeface="Times New Roman"/>
              </a:rPr>
              <a:t> </a:t>
            </a:r>
            <a:r>
              <a:rPr dirty="0" sz="1700" spc="55">
                <a:latin typeface="Symbol"/>
                <a:cs typeface="Symbol"/>
              </a:rPr>
              <a:t>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68761" y="4611624"/>
            <a:ext cx="1325880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450" spc="-5">
                <a:latin typeface="Times New Roman"/>
                <a:cs typeface="Times New Roman"/>
              </a:rPr>
              <a:t>Value </a:t>
            </a:r>
            <a:r>
              <a:rPr dirty="0" sz="1450">
                <a:latin typeface="Times New Roman"/>
                <a:cs typeface="Times New Roman"/>
              </a:rPr>
              <a:t>of equity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2250" spc="-180">
                <a:latin typeface="Symbol"/>
                <a:cs typeface="Symbol"/>
              </a:rPr>
              <a:t>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408957" y="4858812"/>
            <a:ext cx="518159" cy="0"/>
          </a:xfrm>
          <a:custGeom>
            <a:avLst/>
            <a:gdLst/>
            <a:ahLst/>
            <a:cxnLst/>
            <a:rect l="l" t="t" r="r" b="b"/>
            <a:pathLst>
              <a:path w="518160" h="0">
                <a:moveTo>
                  <a:pt x="0" y="0"/>
                </a:moveTo>
                <a:lnTo>
                  <a:pt x="517650" y="0"/>
                </a:lnTo>
              </a:path>
            </a:pathLst>
          </a:custGeom>
          <a:ln w="90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058334" y="4611624"/>
            <a:ext cx="98425" cy="373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250" spc="-180">
                <a:latin typeface="Symbol"/>
                <a:cs typeface="Symbol"/>
              </a:rPr>
              <a:t>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07713" y="4857631"/>
            <a:ext cx="51879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>
                <a:latin typeface="Times New Roman"/>
                <a:cs typeface="Times New Roman"/>
              </a:rPr>
              <a:t>125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79696" y="4542346"/>
            <a:ext cx="35179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>
                <a:latin typeface="Times New Roman"/>
                <a:cs typeface="Times New Roman"/>
              </a:rPr>
              <a:t>100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037669" y="4530799"/>
            <a:ext cx="30607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sng" sz="14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800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68761" y="5107840"/>
            <a:ext cx="2952115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5">
                <a:latin typeface="Times New Roman"/>
                <a:cs typeface="Times New Roman"/>
              </a:rPr>
              <a:t>Value </a:t>
            </a:r>
            <a:r>
              <a:rPr dirty="0" sz="1450">
                <a:latin typeface="Times New Roman"/>
                <a:cs typeface="Times New Roman"/>
              </a:rPr>
              <a:t>per </a:t>
            </a:r>
            <a:r>
              <a:rPr dirty="0" sz="1450" spc="-5">
                <a:latin typeface="Times New Roman"/>
                <a:cs typeface="Times New Roman"/>
              </a:rPr>
              <a:t>share </a:t>
            </a:r>
            <a:r>
              <a:rPr dirty="0" sz="1450">
                <a:latin typeface="Times New Roman"/>
                <a:cs typeface="Times New Roman"/>
              </a:rPr>
              <a:t>(on 400 </a:t>
            </a:r>
            <a:r>
              <a:rPr dirty="0" sz="1450" spc="-5">
                <a:latin typeface="Times New Roman"/>
                <a:cs typeface="Times New Roman"/>
              </a:rPr>
              <a:t>million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shares)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93197" y="5107840"/>
            <a:ext cx="351155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dbl" sz="14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dirty="0" u="dbl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.</a:t>
            </a:r>
            <a:r>
              <a:rPr dirty="0" u="dbl" sz="14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r>
              <a:rPr dirty="0" u="dbl" sz="1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187147" y="5649128"/>
            <a:ext cx="412115" cy="0"/>
          </a:xfrm>
          <a:custGeom>
            <a:avLst/>
            <a:gdLst/>
            <a:ahLst/>
            <a:cxnLst/>
            <a:rect l="l" t="t" r="r" b="b"/>
            <a:pathLst>
              <a:path w="412114" h="0">
                <a:moveTo>
                  <a:pt x="0" y="0"/>
                </a:moveTo>
                <a:lnTo>
                  <a:pt x="412100" y="0"/>
                </a:lnTo>
              </a:path>
            </a:pathLst>
          </a:custGeom>
          <a:ln w="90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2189623" y="5647947"/>
            <a:ext cx="4083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5">
                <a:latin typeface="Times New Roman"/>
                <a:cs typeface="Times New Roman"/>
              </a:rPr>
              <a:t>0.</a:t>
            </a:r>
            <a:r>
              <a:rPr dirty="0" sz="1700" spc="-5">
                <a:latin typeface="Times New Roman"/>
                <a:cs typeface="Times New Roman"/>
              </a:rPr>
              <a:t>25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89623" y="5332662"/>
            <a:ext cx="4083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5">
                <a:latin typeface="Times New Roman"/>
                <a:cs typeface="Times New Roman"/>
              </a:rPr>
              <a:t>2.</a:t>
            </a:r>
            <a:r>
              <a:rPr dirty="0" sz="1700" spc="-5">
                <a:latin typeface="Times New Roman"/>
                <a:cs typeface="Times New Roman"/>
              </a:rPr>
              <a:t>00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652714" y="5473198"/>
            <a:ext cx="3067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</a:t>
            </a:r>
            <a:r>
              <a:rPr dirty="0" sz="1700" spc="-125">
                <a:latin typeface="Times New Roman"/>
                <a:cs typeface="Times New Roman"/>
              </a:rPr>
              <a:t> </a:t>
            </a:r>
            <a:r>
              <a:rPr dirty="0" sz="1700" spc="20">
                <a:latin typeface="Times New Roman"/>
                <a:cs typeface="Times New Roman"/>
              </a:rPr>
              <a:t>8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68761" y="5473198"/>
            <a:ext cx="116967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450" spc="-5">
                <a:latin typeface="Times New Roman"/>
                <a:cs typeface="Times New Roman"/>
              </a:rPr>
              <a:t>Forward </a:t>
            </a:r>
            <a:r>
              <a:rPr dirty="0" sz="1450">
                <a:latin typeface="Times New Roman"/>
                <a:cs typeface="Times New Roman"/>
              </a:rPr>
              <a:t>P/E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700" spc="25">
                <a:latin typeface="Symbol"/>
                <a:cs typeface="Symbol"/>
              </a:rPr>
              <a:t>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55673" y="6097015"/>
            <a:ext cx="479806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45">
                <a:latin typeface="Times New Roman"/>
                <a:cs typeface="Times New Roman"/>
              </a:rPr>
              <a:t>Value </a:t>
            </a:r>
            <a:r>
              <a:rPr dirty="0" sz="2000">
                <a:latin typeface="Times New Roman"/>
                <a:cs typeface="Times New Roman"/>
              </a:rPr>
              <a:t>per share is not </a:t>
            </a:r>
            <a:r>
              <a:rPr dirty="0" sz="2000" spc="-5">
                <a:latin typeface="Times New Roman"/>
                <a:cs typeface="Times New Roman"/>
              </a:rPr>
              <a:t>affected </a:t>
            </a:r>
            <a:r>
              <a:rPr dirty="0" sz="2000">
                <a:latin typeface="Times New Roman"/>
                <a:cs typeface="Times New Roman"/>
              </a:rPr>
              <a:t>but P/E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declines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030" y="330199"/>
            <a:ext cx="75869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Leverage Creates Earnings </a:t>
            </a:r>
            <a:r>
              <a:rPr dirty="0" spc="-10"/>
              <a:t>Growth </a:t>
            </a:r>
            <a:r>
              <a:rPr dirty="0" spc="-5"/>
              <a:t>but not</a:t>
            </a:r>
            <a:r>
              <a:rPr dirty="0" spc="90"/>
              <a:t> </a:t>
            </a:r>
            <a:r>
              <a:rPr dirty="0" spc="-5"/>
              <a:t>Value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1580" y="919353"/>
            <a:ext cx="59963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Before </a:t>
            </a:r>
            <a:r>
              <a:rPr dirty="0" sz="1800" spc="-5">
                <a:latin typeface="Times New Roman"/>
                <a:cs typeface="Times New Roman"/>
              </a:rPr>
              <a:t>stock </a:t>
            </a:r>
            <a:r>
              <a:rPr dirty="0" sz="1800">
                <a:latin typeface="Times New Roman"/>
                <a:cs typeface="Times New Roman"/>
              </a:rPr>
              <a:t>repurchase: </a:t>
            </a:r>
            <a:r>
              <a:rPr dirty="0" sz="1800" spc="-5">
                <a:latin typeface="Times New Roman"/>
                <a:cs typeface="Times New Roman"/>
              </a:rPr>
              <a:t>No </a:t>
            </a:r>
            <a:r>
              <a:rPr dirty="0" sz="1800">
                <a:latin typeface="Times New Roman"/>
                <a:cs typeface="Times New Roman"/>
              </a:rPr>
              <a:t>Leverage </a:t>
            </a:r>
            <a:r>
              <a:rPr dirty="0" sz="1800" spc="-5">
                <a:latin typeface="Times New Roman"/>
                <a:cs typeface="Times New Roman"/>
              </a:rPr>
              <a:t>(No </a:t>
            </a:r>
            <a:r>
              <a:rPr dirty="0" sz="1800" spc="-30">
                <a:latin typeface="Times New Roman"/>
                <a:cs typeface="Times New Roman"/>
              </a:rPr>
              <a:t>div. </a:t>
            </a:r>
            <a:r>
              <a:rPr dirty="0" sz="1800">
                <a:latin typeface="Times New Roman"/>
                <a:cs typeface="Times New Roman"/>
              </a:rPr>
              <a:t>payout;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ρ</a:t>
            </a:r>
            <a:r>
              <a:rPr dirty="0" baseline="-20833" sz="1800" spc="-7">
                <a:latin typeface="Times New Roman"/>
                <a:cs typeface="Times New Roman"/>
              </a:rPr>
              <a:t>F</a:t>
            </a:r>
            <a:r>
              <a:rPr dirty="0" sz="1800" spc="-5">
                <a:latin typeface="Times New Roman"/>
                <a:cs typeface="Times New Roman"/>
              </a:rPr>
              <a:t>=10%)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25811" y="1330974"/>
          <a:ext cx="6167120" cy="50933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5605"/>
                <a:gridCol w="968375"/>
                <a:gridCol w="897255"/>
                <a:gridCol w="877569"/>
                <a:gridCol w="854710"/>
                <a:gridCol w="901700"/>
              </a:tblGrid>
              <a:tr h="2292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1760">
                        <a:lnSpc>
                          <a:spcPts val="1415"/>
                        </a:lnSpc>
                        <a:tabLst>
                          <a:tab pos="409575" algn="l"/>
                          <a:tab pos="779780" algn="l"/>
                        </a:tabLst>
                      </a:pP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ts val="1415"/>
                        </a:lnSpc>
                        <a:tabLst>
                          <a:tab pos="412115" algn="l"/>
                          <a:tab pos="803275" algn="l"/>
                        </a:tabLst>
                      </a:pP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  <a:tabLst>
                          <a:tab pos="308610" algn="l"/>
                          <a:tab pos="690245" algn="l"/>
                        </a:tabLst>
                      </a:pP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1415"/>
                        </a:lnSpc>
                        <a:tabLst>
                          <a:tab pos="315595" algn="l"/>
                          <a:tab pos="691515" algn="l"/>
                        </a:tabLst>
                      </a:pP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ts val="1415"/>
                        </a:lnSpc>
                        <a:tabLst>
                          <a:tab pos="407670" algn="l"/>
                          <a:tab pos="838835" algn="l"/>
                        </a:tabLst>
                      </a:pP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32726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1285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121.00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133.10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510"/>
                        </a:lnSpc>
                        <a:spcBef>
                          <a:spcPts val="2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146.41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solidFill>
                      <a:srgbClr val="F8F8F8"/>
                    </a:solidFill>
                  </a:tcPr>
                </a:tc>
              </a:tr>
              <a:tr h="283849">
                <a:tc>
                  <a:txBody>
                    <a:bodyPr/>
                    <a:lstStyle/>
                    <a:p>
                      <a:pPr marL="31750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1285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121.00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1590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133.10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146.41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693736">
                <a:tc>
                  <a:txBody>
                    <a:bodyPr/>
                    <a:lstStyle/>
                    <a:p>
                      <a:pPr marL="31750" marR="363220">
                        <a:lnSpc>
                          <a:spcPct val="98500"/>
                        </a:lnSpc>
                        <a:spcBef>
                          <a:spcPts val="65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Operating income  </a:t>
                      </a:r>
                      <a:r>
                        <a:rPr dirty="0" sz="1050" spc="10">
                          <a:latin typeface="Times New Roman"/>
                          <a:cs typeface="Times New Roman"/>
                        </a:rPr>
                        <a:t>(equals</a:t>
                      </a:r>
                      <a:r>
                        <a:rPr dirty="0" sz="105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10">
                          <a:latin typeface="Times New Roman"/>
                          <a:cs typeface="Times New Roman"/>
                        </a:rPr>
                        <a:t>comprehensive  income)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</a:tr>
              <a:tr h="756349">
                <a:tc>
                  <a:txBody>
                    <a:bodyPr/>
                    <a:lstStyle/>
                    <a:p>
                      <a:pPr marL="31750" marR="394335">
                        <a:lnSpc>
                          <a:spcPts val="1490"/>
                        </a:lnSpc>
                        <a:spcBef>
                          <a:spcPts val="73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Eps (on 10</a:t>
                      </a:r>
                      <a:r>
                        <a:rPr dirty="0" sz="13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million  shares)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5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Growth in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eps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27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7034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7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084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88290">
                        <a:lnSpc>
                          <a:spcPct val="10000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7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115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1.21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8605">
                        <a:lnSpc>
                          <a:spcPct val="10000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7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655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1.33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67335">
                        <a:lnSpc>
                          <a:spcPct val="10000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8740">
                    <a:solidFill>
                      <a:srgbClr val="F8F8F8"/>
                    </a:solidFill>
                  </a:tcPr>
                </a:tc>
              </a:tr>
              <a:tr h="283849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RNOA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8419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</a:tr>
              <a:tr h="189141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ROCE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8419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67424">
                <a:tc>
                  <a:txBody>
                    <a:bodyPr/>
                    <a:lstStyle/>
                    <a:p>
                      <a:pPr marL="31750">
                        <a:lnSpc>
                          <a:spcPts val="1405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Residual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operating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income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7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flow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572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R="45720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R="63500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 marL="59690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9141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Cum-div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9141">
                <a:tc>
                  <a:txBody>
                    <a:bodyPr/>
                    <a:lstStyle/>
                    <a:p>
                      <a:pPr marL="3175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Normal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2705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39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3719">
                <a:tc>
                  <a:txBody>
                    <a:bodyPr/>
                    <a:lstStyle/>
                    <a:p>
                      <a:pPr marL="31750">
                        <a:lnSpc>
                          <a:spcPts val="144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Abnormal OI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Growth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572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9690">
                        <a:lnSpc>
                          <a:spcPts val="144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3856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1285">
                        <a:lnSpc>
                          <a:spcPts val="1510"/>
                        </a:lnSpc>
                        <a:spcBef>
                          <a:spcPts val="625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725453">
                <a:tc>
                  <a:txBody>
                    <a:bodyPr/>
                    <a:lstStyle/>
                    <a:p>
                      <a:pPr marL="31750">
                        <a:lnSpc>
                          <a:spcPts val="1405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Per-share value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of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51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15"/>
                        </a:lnSpc>
                      </a:pPr>
                      <a:r>
                        <a:rPr dirty="0" sz="1050" spc="15">
                          <a:latin typeface="Times New Roman"/>
                          <a:cs typeface="Times New Roman"/>
                        </a:rPr>
                        <a:t>(10 </a:t>
                      </a:r>
                      <a:r>
                        <a:rPr dirty="0" sz="1050" spc="10">
                          <a:latin typeface="Times New Roman"/>
                          <a:cs typeface="Times New Roman"/>
                        </a:rPr>
                        <a:t>million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10">
                          <a:latin typeface="Times New Roman"/>
                          <a:cs typeface="Times New Roman"/>
                        </a:rPr>
                        <a:t>shares)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75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Forward P/E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ratio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0685">
                        <a:lnSpc>
                          <a:spcPts val="1445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00685">
                        <a:lnSpc>
                          <a:spcPts val="1510"/>
                        </a:lnSpc>
                        <a:spcBef>
                          <a:spcPts val="1050"/>
                        </a:spcBef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10.0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5640">
                <a:tc>
                  <a:txBody>
                    <a:bodyPr/>
                    <a:lstStyle/>
                    <a:p>
                      <a:pPr marL="31750">
                        <a:lnSpc>
                          <a:spcPts val="136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P/B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ratio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03835">
                        <a:lnSpc>
                          <a:spcPts val="1360"/>
                        </a:lnSpc>
                      </a:pPr>
                      <a:r>
                        <a:rPr dirty="0" sz="1300" spc="-5">
                          <a:latin typeface="Times New Roman"/>
                          <a:cs typeface="Times New Roman"/>
                        </a:rPr>
                        <a:t>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325" y="339293"/>
            <a:ext cx="86544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Leverage Creates Earnings </a:t>
            </a:r>
            <a:r>
              <a:rPr dirty="0" spc="-10"/>
              <a:t>Growth </a:t>
            </a:r>
            <a:r>
              <a:rPr dirty="0" spc="-5"/>
              <a:t>but </a:t>
            </a:r>
            <a:r>
              <a:rPr dirty="0"/>
              <a:t>not </a:t>
            </a:r>
            <a:r>
              <a:rPr dirty="0" spc="-5"/>
              <a:t>Value</a:t>
            </a:r>
            <a:r>
              <a:rPr dirty="0" spc="80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8467" y="892555"/>
            <a:ext cx="788924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After stock </a:t>
            </a:r>
            <a:r>
              <a:rPr dirty="0" sz="1800">
                <a:latin typeface="Times New Roman"/>
                <a:cs typeface="Times New Roman"/>
              </a:rPr>
              <a:t>repurchase: Leverage introduced </a:t>
            </a:r>
            <a:r>
              <a:rPr dirty="0" sz="1800" spc="-5">
                <a:latin typeface="Times New Roman"/>
                <a:cs typeface="Times New Roman"/>
              </a:rPr>
              <a:t>with 5 million shares </a:t>
            </a:r>
            <a:r>
              <a:rPr dirty="0" sz="1800">
                <a:latin typeface="Times New Roman"/>
                <a:cs typeface="Times New Roman"/>
              </a:rPr>
              <a:t>repurchased at $10  each, financed by borrowing at 5%. (ρ</a:t>
            </a:r>
            <a:r>
              <a:rPr dirty="0" baseline="-20833" sz="1800">
                <a:latin typeface="Times New Roman"/>
                <a:cs typeface="Times New Roman"/>
              </a:rPr>
              <a:t>F</a:t>
            </a:r>
            <a:r>
              <a:rPr dirty="0" baseline="-20833" sz="1800" spc="-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=10%)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42024" y="1729864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906626" y="1729864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742024" y="2203558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906626" y="2203558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742024" y="2978593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906626" y="2978593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0" y="0"/>
                </a:moveTo>
                <a:lnTo>
                  <a:pt x="0" y="5837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137039" y="1542452"/>
          <a:ext cx="6532245" cy="4478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82139"/>
                <a:gridCol w="974725"/>
                <a:gridCol w="911860"/>
                <a:gridCol w="1072514"/>
                <a:gridCol w="763270"/>
                <a:gridCol w="926464"/>
              </a:tblGrid>
              <a:tr h="1900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1395"/>
                        </a:lnSpc>
                        <a:tabLst>
                          <a:tab pos="476884" algn="l"/>
                          <a:tab pos="858519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395"/>
                        </a:lnSpc>
                        <a:tabLst>
                          <a:tab pos="408940" algn="l"/>
                          <a:tab pos="8153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395"/>
                        </a:lnSpc>
                        <a:tabLst>
                          <a:tab pos="450215" algn="l"/>
                          <a:tab pos="8788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dbl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255">
                        <a:lnSpc>
                          <a:spcPts val="139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3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3355">
                        <a:lnSpc>
                          <a:spcPts val="1395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80090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assets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3845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121.00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133.10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ts val="1510"/>
                        </a:lnSpc>
                        <a:spcBef>
                          <a:spcPts val="59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146.41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493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193603">
                <a:tc>
                  <a:txBody>
                    <a:bodyPr/>
                    <a:lstStyle/>
                    <a:p>
                      <a:pPr marL="3175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3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obligations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1425"/>
                        </a:lnSpc>
                        <a:tabLst>
                          <a:tab pos="36766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50.0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300" spc="-75">
                          <a:latin typeface="Times New Roman"/>
                          <a:cs typeface="Times New Roman"/>
                        </a:rPr>
                        <a:t> 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425"/>
                        </a:lnSpc>
                        <a:tabLst>
                          <a:tab pos="311785" algn="l"/>
                          <a:tab pos="8153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52.5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0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425"/>
                        </a:lnSpc>
                        <a:tabLst>
                          <a:tab pos="294005" algn="l"/>
                          <a:tab pos="8788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55.1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2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57.88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60.77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3156">
                <a:tc>
                  <a:txBody>
                    <a:bodyPr/>
                    <a:lstStyle/>
                    <a:p>
                      <a:pPr marL="31750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Common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50.00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57.50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65.88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75.22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85.64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8275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5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income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31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ts val="1510"/>
                        </a:lnSpc>
                        <a:spcBef>
                          <a:spcPts val="65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31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510"/>
                        </a:lnSpc>
                        <a:spcBef>
                          <a:spcPts val="65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31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510"/>
                        </a:lnSpc>
                        <a:spcBef>
                          <a:spcPts val="65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31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510"/>
                        </a:lnSpc>
                        <a:spcBef>
                          <a:spcPts val="655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3185">
                    <a:solidFill>
                      <a:srgbClr val="F8F8F8"/>
                    </a:solidFill>
                  </a:tcPr>
                </a:tc>
              </a:tr>
              <a:tr h="193603">
                <a:tc>
                  <a:txBody>
                    <a:bodyPr/>
                    <a:lstStyle/>
                    <a:p>
                      <a:pPr marL="3175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3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expense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1425"/>
                        </a:lnSpc>
                        <a:tabLst>
                          <a:tab pos="896619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ts val="1425"/>
                        </a:lnSpc>
                        <a:tabLst>
                          <a:tab pos="395605" algn="l"/>
                          <a:tab pos="8153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2.5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0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1425"/>
                        </a:lnSpc>
                        <a:tabLst>
                          <a:tab pos="377190" algn="l"/>
                          <a:tab pos="87884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13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2.6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3	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2.76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0">
                        <a:lnSpc>
                          <a:spcPts val="142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2.89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292600">
                <a:tc>
                  <a:txBody>
                    <a:bodyPr/>
                    <a:lstStyle/>
                    <a:p>
                      <a:pPr marL="31750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Comprehensive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income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7.50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8.37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9.34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9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10.42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87719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Eps (on 5 million</a:t>
                      </a:r>
                      <a:r>
                        <a:rPr dirty="0" sz="13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shares)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1.50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7145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1.68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1.87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25450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2.08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</a:tr>
              <a:tr h="287719">
                <a:tc>
                  <a:txBody>
                    <a:bodyPr/>
                    <a:lstStyle/>
                    <a:p>
                      <a:pPr marL="31750">
                        <a:lnSpc>
                          <a:spcPts val="146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Growth in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eps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46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11.67%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ts val="146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11.57%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0995">
                        <a:lnSpc>
                          <a:spcPts val="146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11.48%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87719">
                <a:tc>
                  <a:txBody>
                    <a:bodyPr/>
                    <a:lstStyle/>
                    <a:p>
                      <a:pPr marL="31750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RNOA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510"/>
                        </a:lnSpc>
                        <a:spcBef>
                          <a:spcPts val="650"/>
                        </a:spcBef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0">
                    <a:solidFill>
                      <a:srgbClr val="F8F8F8"/>
                    </a:solidFill>
                  </a:tcPr>
                </a:tc>
              </a:tr>
              <a:tr h="191812">
                <a:tc>
                  <a:txBody>
                    <a:bodyPr/>
                    <a:lstStyle/>
                    <a:p>
                      <a:pPr marL="3175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ROCE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15.0%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14.6%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14.2%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13.9%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75438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Residual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operating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5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income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8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flow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9209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R="29209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26060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R="226060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9225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R="149225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ctr" marL="7620">
                        <a:lnSpc>
                          <a:spcPts val="151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1791">
                <a:tc>
                  <a:txBody>
                    <a:bodyPr/>
                    <a:lstStyle/>
                    <a:p>
                      <a:pPr marL="3175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Cum-dividend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91791">
                <a:tc>
                  <a:txBody>
                    <a:bodyPr/>
                    <a:lstStyle/>
                    <a:p>
                      <a:pPr marL="3175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Normal</a:t>
                      </a:r>
                      <a:r>
                        <a:rPr dirty="0" sz="13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11.0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12.10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13.31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83903">
                <a:tc>
                  <a:txBody>
                    <a:bodyPr/>
                    <a:lstStyle/>
                    <a:p>
                      <a:pPr marL="31750">
                        <a:lnSpc>
                          <a:spcPts val="1435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Abnormal OI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growth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49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3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7665">
                        <a:lnSpc>
                          <a:spcPts val="151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50.00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26060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49225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620">
                        <a:lnSpc>
                          <a:spcPts val="1460"/>
                        </a:lnSpc>
                      </a:pPr>
                      <a:r>
                        <a:rPr dirty="0" sz="1300">
                          <a:latin typeface="Times New Roman"/>
                          <a:cs typeface="Times New Roman"/>
                        </a:rPr>
                        <a:t>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8268">
                <a:tc>
                  <a:txBody>
                    <a:bodyPr/>
                    <a:lstStyle/>
                    <a:p>
                      <a:pPr marL="31750">
                        <a:lnSpc>
                          <a:spcPts val="143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Per-share 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300" spc="5">
                          <a:latin typeface="Times New Roman"/>
                          <a:cs typeface="Times New Roman"/>
                        </a:rPr>
                        <a:t>equity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210"/>
                        </a:lnSpc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(5 million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shares)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ts val="1460"/>
                        </a:lnSpc>
                      </a:pPr>
                      <a:r>
                        <a:rPr dirty="0" sz="1300" spc="5">
                          <a:latin typeface="Times New Roman"/>
                          <a:cs typeface="Times New Roman"/>
                        </a:rPr>
                        <a:t>10.00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1156089" y="5995519"/>
            <a:ext cx="1223645" cy="41783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204"/>
              </a:spcBef>
            </a:pPr>
            <a:r>
              <a:rPr dirty="0" sz="1300" spc="5">
                <a:latin typeface="Times New Roman"/>
                <a:cs typeface="Times New Roman"/>
              </a:rPr>
              <a:t>Forward P/E</a:t>
            </a:r>
            <a:r>
              <a:rPr dirty="0" sz="1300" spc="-7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ratio  P/B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ratio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457463" y="5995519"/>
            <a:ext cx="318135" cy="4178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ts val="1535"/>
              </a:lnSpc>
              <a:spcBef>
                <a:spcPts val="110"/>
              </a:spcBef>
            </a:pPr>
            <a:r>
              <a:rPr dirty="0" sz="1300" spc="5">
                <a:latin typeface="Times New Roman"/>
                <a:cs typeface="Times New Roman"/>
              </a:rPr>
              <a:t>6.67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ts val="1535"/>
              </a:lnSpc>
            </a:pPr>
            <a:r>
              <a:rPr dirty="0" sz="1300" spc="5">
                <a:latin typeface="Times New Roman"/>
                <a:cs typeface="Times New Roman"/>
              </a:rPr>
              <a:t>1.00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1978" y="5985764"/>
            <a:ext cx="385317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0">
                <a:latin typeface="Times New Roman"/>
                <a:cs typeface="Times New Roman"/>
              </a:rPr>
              <a:t>Value </a:t>
            </a:r>
            <a:r>
              <a:rPr dirty="0" sz="1600" spc="-5">
                <a:latin typeface="Times New Roman"/>
                <a:cs typeface="Times New Roman"/>
              </a:rPr>
              <a:t>per share is not affected but P/E</a:t>
            </a:r>
            <a:r>
              <a:rPr dirty="0" sz="1600" spc="1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declines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7404" y="126237"/>
            <a:ext cx="494601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664970" marR="5080" indent="-165290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Leverage and Earnings </a:t>
            </a:r>
            <a:r>
              <a:rPr dirty="0" spc="-10"/>
              <a:t>Growth:  </a:t>
            </a:r>
            <a:r>
              <a:rPr dirty="0" spc="-5"/>
              <a:t>A</a:t>
            </a:r>
            <a:r>
              <a:rPr dirty="0" spc="-10"/>
              <a:t> </a:t>
            </a:r>
            <a:r>
              <a:rPr dirty="0" spc="-5"/>
              <a:t>Formula</a:t>
            </a:r>
          </a:p>
        </p:txBody>
      </p:sp>
      <p:sp>
        <p:nvSpPr>
          <p:cNvPr id="3" name="object 3"/>
          <p:cNvSpPr/>
          <p:nvPr/>
        </p:nvSpPr>
        <p:spPr>
          <a:xfrm>
            <a:off x="1002791" y="1789176"/>
            <a:ext cx="7126224" cy="21762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353300" y="2776727"/>
            <a:ext cx="454151" cy="227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908048" y="3704844"/>
            <a:ext cx="2901696" cy="19811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1852" y="339293"/>
            <a:ext cx="54483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Do </a:t>
            </a:r>
            <a:r>
              <a:rPr dirty="0"/>
              <a:t>Share </a:t>
            </a:r>
            <a:r>
              <a:rPr dirty="0" spc="-5"/>
              <a:t>Repurchases Add Value</a:t>
            </a:r>
            <a:r>
              <a:rPr dirty="0" spc="10"/>
              <a:t> </a:t>
            </a:r>
            <a:r>
              <a:rPr dirty="0" spc="-5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1687" y="1424686"/>
            <a:ext cx="7317740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Share repurchases add to EPS, but do they add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Consider:</a:t>
            </a:r>
            <a:endParaRPr sz="20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2000" b="1" i="1">
                <a:latin typeface="Times New Roman"/>
                <a:cs typeface="Times New Roman"/>
              </a:rPr>
              <a:t>Buying shares at fair market value cannot </a:t>
            </a:r>
            <a:r>
              <a:rPr dirty="0" sz="2000" spc="5" b="1" i="1">
                <a:latin typeface="Times New Roman"/>
                <a:cs typeface="Times New Roman"/>
              </a:rPr>
              <a:t>add</a:t>
            </a:r>
            <a:r>
              <a:rPr dirty="0" sz="2000" spc="-19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indent="438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See the leverage examples: Share repurchases add to </a:t>
            </a:r>
            <a:r>
              <a:rPr dirty="0" sz="2000" spc="5" b="1">
                <a:latin typeface="Times New Roman"/>
                <a:cs typeface="Times New Roman"/>
              </a:rPr>
              <a:t>ROCE </a:t>
            </a:r>
            <a:r>
              <a:rPr dirty="0" sz="2000" b="1">
                <a:latin typeface="Times New Roman"/>
                <a:cs typeface="Times New Roman"/>
              </a:rPr>
              <a:t>and</a:t>
            </a:r>
            <a:r>
              <a:rPr dirty="0" sz="2000" spc="-2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to  earnings growth but do not add to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An</a:t>
            </a:r>
            <a:r>
              <a:rPr dirty="0" sz="2000" spc="-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exception: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Repurchase of shares at </a:t>
            </a:r>
            <a:r>
              <a:rPr dirty="0" sz="2000" spc="-5" b="1">
                <a:latin typeface="Times New Roman"/>
                <a:cs typeface="Times New Roman"/>
              </a:rPr>
              <a:t>less </a:t>
            </a:r>
            <a:r>
              <a:rPr dirty="0" sz="2000" b="1">
                <a:latin typeface="Times New Roman"/>
                <a:cs typeface="Times New Roman"/>
              </a:rPr>
              <a:t>than fair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1436" y="339293"/>
            <a:ext cx="60071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Why do Managers Repurchase</a:t>
            </a:r>
            <a:r>
              <a:rPr dirty="0" spc="15"/>
              <a:t> </a:t>
            </a:r>
            <a:r>
              <a:rPr dirty="0" spc="-5"/>
              <a:t>Shares?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72260" y="1423161"/>
            <a:ext cx="598932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 b="1">
                <a:latin typeface="Times New Roman"/>
                <a:cs typeface="Times New Roman"/>
              </a:rPr>
              <a:t>To pay </a:t>
            </a:r>
            <a:r>
              <a:rPr dirty="0" sz="2400" spc="-5" b="1">
                <a:latin typeface="Times New Roman"/>
                <a:cs typeface="Times New Roman"/>
              </a:rPr>
              <a:t>out</a:t>
            </a:r>
            <a:r>
              <a:rPr dirty="0" sz="240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cash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 b="1">
                <a:latin typeface="Times New Roman"/>
                <a:cs typeface="Times New Roman"/>
              </a:rPr>
              <a:t>To reverse </a:t>
            </a:r>
            <a:r>
              <a:rPr dirty="0" sz="2400" spc="-5" b="1">
                <a:latin typeface="Times New Roman"/>
                <a:cs typeface="Times New Roman"/>
              </a:rPr>
              <a:t>dilutive </a:t>
            </a:r>
            <a:r>
              <a:rPr dirty="0" sz="2400" b="1">
                <a:latin typeface="Times New Roman"/>
                <a:cs typeface="Times New Roman"/>
              </a:rPr>
              <a:t>effect of </a:t>
            </a:r>
            <a:r>
              <a:rPr dirty="0" sz="2400" spc="-5" b="1">
                <a:latin typeface="Times New Roman"/>
                <a:cs typeface="Times New Roman"/>
              </a:rPr>
              <a:t>stock</a:t>
            </a:r>
            <a:r>
              <a:rPr dirty="0" sz="2400" spc="-5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options!?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 b="1">
                <a:latin typeface="Times New Roman"/>
                <a:cs typeface="Times New Roman"/>
              </a:rPr>
              <a:t>To increase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EPS!?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AutoNum type="arabicPeriod"/>
            </a:pPr>
            <a:endParaRPr sz="25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400" b="1">
                <a:latin typeface="Times New Roman"/>
                <a:cs typeface="Times New Roman"/>
              </a:rPr>
              <a:t>To actively time </a:t>
            </a:r>
            <a:r>
              <a:rPr dirty="0" sz="2400" spc="-5" b="1">
                <a:latin typeface="Times New Roman"/>
                <a:cs typeface="Times New Roman"/>
              </a:rPr>
              <a:t>the </a:t>
            </a:r>
            <a:r>
              <a:rPr dirty="0" sz="2400" b="1">
                <a:latin typeface="Times New Roman"/>
                <a:cs typeface="Times New Roman"/>
              </a:rPr>
              <a:t>market</a:t>
            </a:r>
            <a:r>
              <a:rPr dirty="0" sz="2400" spc="-8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price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5755" y="339293"/>
            <a:ext cx="59448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IBM: Repurchases, Leverage, and</a:t>
            </a:r>
            <a:r>
              <a:rPr dirty="0" spc="5"/>
              <a:t> </a:t>
            </a:r>
            <a:r>
              <a:rPr dirty="0" spc="-10"/>
              <a:t>EPS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3163" y="1937385"/>
            <a:ext cx="6382385" cy="798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International Business Machines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(IBM)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2814955">
              <a:lnSpc>
                <a:spcPct val="100000"/>
              </a:lnSpc>
              <a:spcBef>
                <a:spcPts val="994"/>
              </a:spcBef>
              <a:tabLst>
                <a:tab pos="3435350" algn="l"/>
                <a:tab pos="4102735" algn="l"/>
                <a:tab pos="4723130" algn="l"/>
                <a:tab pos="5389880" algn="l"/>
                <a:tab pos="601091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2000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1999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98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1997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96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4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95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62940" y="2741914"/>
          <a:ext cx="6406515" cy="1051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5250"/>
                <a:gridCol w="669925"/>
                <a:gridCol w="666750"/>
                <a:gridCol w="643889"/>
                <a:gridCol w="645160"/>
                <a:gridCol w="643889"/>
                <a:gridCol w="503554"/>
              </a:tblGrid>
              <a:tr h="205411">
                <a:tc>
                  <a:txBody>
                    <a:bodyPr/>
                    <a:lstStyle/>
                    <a:p>
                      <a:pPr marL="31750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Share repurchases, net ($</a:t>
                      </a:r>
                      <a:r>
                        <a:rPr dirty="0" sz="14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billions)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6.1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6.3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6.3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1450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5.0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151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3224">
                <a:tc>
                  <a:txBody>
                    <a:bodyPr/>
                    <a:lstStyle/>
                    <a:p>
                      <a:pPr marL="31750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Change in net debt ($</a:t>
                      </a:r>
                      <a:r>
                        <a:rPr dirty="0" sz="14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billions)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2.3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20335">
                <a:tc>
                  <a:txBody>
                    <a:bodyPr/>
                    <a:lstStyle/>
                    <a:p>
                      <a:pPr marL="31750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Financial leverage</a:t>
                      </a: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(FLEV)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1.21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1.22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0.98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0.68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0.62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2185">
                <a:tc>
                  <a:txBody>
                    <a:bodyPr/>
                    <a:lstStyle/>
                    <a:p>
                      <a:pPr marL="31750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 per</a:t>
                      </a:r>
                      <a:r>
                        <a:rPr dirty="0" sz="14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share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4.35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4.58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4.25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9385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3.38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ts val="1605"/>
                        </a:lnSpc>
                        <a:spcBef>
                          <a:spcPts val="7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2.56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88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977290" y="4415104"/>
            <a:ext cx="758952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45" i="1">
                <a:latin typeface="Times New Roman"/>
                <a:cs typeface="Times New Roman"/>
              </a:rPr>
              <a:t>IBM’s </a:t>
            </a:r>
            <a:r>
              <a:rPr dirty="0" sz="1800" i="1">
                <a:latin typeface="Times New Roman"/>
                <a:cs typeface="Times New Roman"/>
              </a:rPr>
              <a:t>EPS </a:t>
            </a:r>
            <a:r>
              <a:rPr dirty="0" sz="1800" spc="-15" i="1">
                <a:latin typeface="Times New Roman"/>
                <a:cs typeface="Times New Roman"/>
              </a:rPr>
              <a:t>growth </a:t>
            </a:r>
            <a:r>
              <a:rPr dirty="0" sz="1800" i="1">
                <a:latin typeface="Times New Roman"/>
                <a:cs typeface="Times New Roman"/>
              </a:rPr>
              <a:t>has been </a:t>
            </a:r>
            <a:r>
              <a:rPr dirty="0" sz="1800" spc="-10" i="1">
                <a:latin typeface="Times New Roman"/>
                <a:cs typeface="Times New Roman"/>
              </a:rPr>
              <a:t>increased </a:t>
            </a:r>
            <a:r>
              <a:rPr dirty="0" sz="1800" i="1">
                <a:latin typeface="Times New Roman"/>
                <a:cs typeface="Times New Roman"/>
              </a:rPr>
              <a:t>by </a:t>
            </a:r>
            <a:r>
              <a:rPr dirty="0" sz="1800" spc="-5" i="1">
                <a:latin typeface="Times New Roman"/>
                <a:cs typeface="Times New Roman"/>
              </a:rPr>
              <a:t>stock </a:t>
            </a:r>
            <a:r>
              <a:rPr dirty="0" sz="1800" spc="-15" i="1">
                <a:latin typeface="Times New Roman"/>
                <a:cs typeface="Times New Roman"/>
              </a:rPr>
              <a:t>repurchases </a:t>
            </a:r>
            <a:r>
              <a:rPr dirty="0" sz="1800" i="1">
                <a:latin typeface="Times New Roman"/>
                <a:cs typeface="Times New Roman"/>
              </a:rPr>
              <a:t>and financial</a:t>
            </a:r>
            <a:r>
              <a:rPr dirty="0" sz="1800" spc="30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leverage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3250" y="339293"/>
            <a:ext cx="29051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Three</a:t>
            </a:r>
            <a:r>
              <a:rPr dirty="0" spc="-60"/>
              <a:t> </a:t>
            </a:r>
            <a:r>
              <a:rPr dirty="0" spc="-5"/>
              <a:t>Caveats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3161"/>
            <a:ext cx="7392034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Beware of earnings growth created by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investment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Beware of earnings growth created by accounting</a:t>
            </a:r>
            <a:r>
              <a:rPr dirty="0" sz="2400" spc="-16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methods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Beware of earnings growth created by financial</a:t>
            </a:r>
            <a:r>
              <a:rPr dirty="0" sz="2400" spc="-1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leverage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Levered </a:t>
            </a:r>
            <a:r>
              <a:rPr dirty="0"/>
              <a:t>and </a:t>
            </a:r>
            <a:r>
              <a:rPr dirty="0" spc="-5"/>
              <a:t>Unlevered (Enterprise) P/B</a:t>
            </a:r>
            <a:r>
              <a:rPr dirty="0" spc="50"/>
              <a:t> </a:t>
            </a:r>
            <a:r>
              <a:rPr dirty="0" spc="-5"/>
              <a:t>Ratios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80869" y="5602935"/>
            <a:ext cx="43586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FLEV is </a:t>
            </a:r>
            <a:r>
              <a:rPr dirty="0" sz="1800">
                <a:latin typeface="Times New Roman"/>
                <a:cs typeface="Times New Roman"/>
              </a:rPr>
              <a:t>the financial leverage ratio,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NFO/CSE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05811" y="1662763"/>
            <a:ext cx="666115" cy="0"/>
          </a:xfrm>
          <a:custGeom>
            <a:avLst/>
            <a:gdLst/>
            <a:ahLst/>
            <a:cxnLst/>
            <a:rect l="l" t="t" r="r" b="b"/>
            <a:pathLst>
              <a:path w="666114" h="0">
                <a:moveTo>
                  <a:pt x="0" y="0"/>
                </a:moveTo>
                <a:lnTo>
                  <a:pt x="665841" y="0"/>
                </a:lnTo>
              </a:path>
            </a:pathLst>
          </a:custGeom>
          <a:ln w="602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3143011" y="1472036"/>
            <a:ext cx="97790" cy="198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5">
                <a:latin typeface="Times New Roman"/>
                <a:cs typeface="Times New Roman"/>
              </a:rPr>
              <a:t>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70743" y="1660061"/>
            <a:ext cx="706120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2250">
                <a:latin typeface="Times New Roman"/>
                <a:cs typeface="Times New Roman"/>
              </a:rPr>
              <a:t>CSE</a:t>
            </a:r>
            <a:r>
              <a:rPr dirty="0" sz="2250" spc="-365">
                <a:latin typeface="Times New Roman"/>
                <a:cs typeface="Times New Roman"/>
              </a:rPr>
              <a:t> </a:t>
            </a:r>
            <a:r>
              <a:rPr dirty="0" baseline="-30303" sz="1650" spc="22">
                <a:latin typeface="Times New Roman"/>
                <a:cs typeface="Times New Roman"/>
              </a:rPr>
              <a:t>0</a:t>
            </a:r>
            <a:endParaRPr baseline="-30303" sz="1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0825" y="1436064"/>
            <a:ext cx="1764030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50" spc="15">
                <a:latin typeface="Times New Roman"/>
                <a:cs typeface="Times New Roman"/>
              </a:rPr>
              <a:t>Levered </a:t>
            </a:r>
            <a:r>
              <a:rPr dirty="0" sz="2250" spc="20">
                <a:latin typeface="Times New Roman"/>
                <a:cs typeface="Times New Roman"/>
              </a:rPr>
              <a:t>P/B</a:t>
            </a:r>
            <a:r>
              <a:rPr dirty="0" sz="2250" spc="-300">
                <a:latin typeface="Times New Roman"/>
                <a:cs typeface="Times New Roman"/>
              </a:rPr>
              <a:t> </a:t>
            </a:r>
            <a:r>
              <a:rPr dirty="0" sz="2250" spc="10">
                <a:latin typeface="Symbol"/>
                <a:cs typeface="Symbol"/>
              </a:rPr>
              <a:t>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13163" y="1134056"/>
            <a:ext cx="4354195" cy="370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3898265" algn="l"/>
              </a:tabLst>
            </a:pPr>
            <a:r>
              <a:rPr dirty="0" baseline="-23456" sz="3375" spc="277">
                <a:latin typeface="Times New Roman"/>
                <a:cs typeface="Times New Roman"/>
              </a:rPr>
              <a:t>V</a:t>
            </a:r>
            <a:r>
              <a:rPr dirty="0" baseline="5050" sz="1650" spc="30">
                <a:latin typeface="Times New Roman"/>
                <a:cs typeface="Times New Roman"/>
              </a:rPr>
              <a:t>E</a:t>
            </a:r>
            <a:r>
              <a:rPr dirty="0" baseline="5050" sz="1650">
                <a:latin typeface="Times New Roman"/>
                <a:cs typeface="Times New Roman"/>
              </a:rPr>
              <a:t>	</a:t>
            </a:r>
            <a:r>
              <a:rPr dirty="0" baseline="-25839" sz="3225" spc="195">
                <a:latin typeface="Times New Roman"/>
                <a:cs typeface="Times New Roman"/>
              </a:rPr>
              <a:t>V</a:t>
            </a:r>
            <a:r>
              <a:rPr dirty="0" sz="1100" spc="-45">
                <a:latin typeface="Times New Roman"/>
                <a:cs typeface="Times New Roman"/>
              </a:rPr>
              <a:t>NO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26785" y="1445526"/>
            <a:ext cx="1464945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-35">
                <a:latin typeface="Times New Roman"/>
                <a:cs typeface="Times New Roman"/>
              </a:rPr>
              <a:t>Unlevered</a:t>
            </a:r>
            <a:r>
              <a:rPr dirty="0" sz="2150" spc="300">
                <a:latin typeface="Times New Roman"/>
                <a:cs typeface="Times New Roman"/>
              </a:rPr>
              <a:t> </a:t>
            </a:r>
            <a:r>
              <a:rPr dirty="0" sz="2150" spc="-25">
                <a:latin typeface="Times New Roman"/>
                <a:cs typeface="Times New Roman"/>
              </a:rPr>
              <a:t>P/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96007" y="3092062"/>
            <a:ext cx="1749425" cy="0"/>
          </a:xfrm>
          <a:custGeom>
            <a:avLst/>
            <a:gdLst/>
            <a:ahLst/>
            <a:cxnLst/>
            <a:rect l="l" t="t" r="r" b="b"/>
            <a:pathLst>
              <a:path w="1749425" h="0">
                <a:moveTo>
                  <a:pt x="0" y="0"/>
                </a:moveTo>
                <a:lnTo>
                  <a:pt x="1749123" y="0"/>
                </a:lnTo>
              </a:path>
            </a:pathLst>
          </a:custGeom>
          <a:ln w="1479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6665452" y="4517906"/>
            <a:ext cx="189865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2300" spc="-440">
                <a:latin typeface="Symbol"/>
                <a:cs typeface="Symbol"/>
              </a:rPr>
              <a:t></a:t>
            </a:r>
            <a:r>
              <a:rPr dirty="0" baseline="-9661" sz="3450" spc="-660">
                <a:latin typeface="Symbol"/>
                <a:cs typeface="Symbol"/>
              </a:rPr>
              <a:t></a:t>
            </a:r>
            <a:endParaRPr baseline="-9661" sz="34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90852" y="3974393"/>
            <a:ext cx="139065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300" spc="5">
                <a:latin typeface="Symbol"/>
                <a:cs typeface="Symbol"/>
              </a:rPr>
              <a:t></a:t>
            </a:r>
            <a:endParaRPr sz="23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19671" y="2860241"/>
            <a:ext cx="1807210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113790" algn="l"/>
              </a:tabLst>
            </a:pPr>
            <a:r>
              <a:rPr dirty="0" sz="2300" spc="-10">
                <a:latin typeface="Times New Roman"/>
                <a:cs typeface="Times New Roman"/>
              </a:rPr>
              <a:t>Levered	</a:t>
            </a:r>
            <a:r>
              <a:rPr dirty="0" sz="2300" spc="-5">
                <a:latin typeface="Times New Roman"/>
                <a:cs typeface="Times New Roman"/>
              </a:rPr>
              <a:t>P/B</a:t>
            </a:r>
            <a:r>
              <a:rPr dirty="0" sz="2300" spc="-25">
                <a:latin typeface="Times New Roman"/>
                <a:cs typeface="Times New Roman"/>
              </a:rPr>
              <a:t> </a:t>
            </a:r>
            <a:r>
              <a:rPr dirty="0" sz="2300" spc="10">
                <a:latin typeface="Symbol"/>
                <a:cs typeface="Symbol"/>
              </a:rPr>
              <a:t></a:t>
            </a:r>
            <a:endParaRPr sz="23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03802" y="3888447"/>
            <a:ext cx="953769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16908" sz="3450" spc="7">
                <a:latin typeface="Symbol"/>
                <a:cs typeface="Symbol"/>
              </a:rPr>
              <a:t></a:t>
            </a:r>
            <a:r>
              <a:rPr dirty="0" baseline="-16908" sz="3450" spc="7">
                <a:latin typeface="Times New Roman"/>
                <a:cs typeface="Times New Roman"/>
              </a:rPr>
              <a:t> </a:t>
            </a:r>
            <a:r>
              <a:rPr dirty="0" baseline="-25362" sz="3450" spc="22">
                <a:latin typeface="Times New Roman"/>
                <a:cs typeface="Times New Roman"/>
              </a:rPr>
              <a:t>V</a:t>
            </a:r>
            <a:r>
              <a:rPr dirty="0" baseline="-25362" sz="3450" spc="-5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27341" y="4456094"/>
            <a:ext cx="2895600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913889" algn="l"/>
              </a:tabLst>
            </a:pPr>
            <a:r>
              <a:rPr dirty="0" sz="2300" spc="65">
                <a:latin typeface="Times New Roman"/>
                <a:cs typeface="Times New Roman"/>
              </a:rPr>
              <a:t>NOA</a:t>
            </a:r>
            <a:r>
              <a:rPr dirty="0" baseline="-20833" sz="2400" spc="97">
                <a:latin typeface="Times New Roman"/>
                <a:cs typeface="Times New Roman"/>
              </a:rPr>
              <a:t>0	</a:t>
            </a:r>
            <a:r>
              <a:rPr dirty="0" baseline="-12077" sz="3450" spc="-660">
                <a:latin typeface="Symbol"/>
                <a:cs typeface="Symbol"/>
              </a:rPr>
              <a:t></a:t>
            </a:r>
            <a:r>
              <a:rPr dirty="0" baseline="-21739" sz="3450" spc="-660">
                <a:latin typeface="Symbol"/>
                <a:cs typeface="Symbol"/>
              </a:rPr>
              <a:t></a:t>
            </a:r>
            <a:r>
              <a:rPr dirty="0" baseline="-21739" sz="3450" spc="-577">
                <a:latin typeface="Times New Roman"/>
                <a:cs typeface="Times New Roman"/>
              </a:rPr>
              <a:t> </a:t>
            </a:r>
            <a:r>
              <a:rPr dirty="0" sz="2300" spc="65">
                <a:latin typeface="Times New Roman"/>
                <a:cs typeface="Times New Roman"/>
              </a:rPr>
              <a:t>NOA</a:t>
            </a:r>
            <a:r>
              <a:rPr dirty="0" baseline="-20833" sz="2400" spc="97">
                <a:latin typeface="Times New Roman"/>
                <a:cs typeface="Times New Roman"/>
              </a:rPr>
              <a:t>0</a:t>
            </a:r>
            <a:endParaRPr baseline="-20833"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69043" y="3888447"/>
            <a:ext cx="764540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25362" sz="3450" spc="22">
                <a:latin typeface="Times New Roman"/>
                <a:cs typeface="Times New Roman"/>
              </a:rPr>
              <a:t>V</a:t>
            </a:r>
            <a:r>
              <a:rPr dirty="0" baseline="-25362" sz="3450" spc="-5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61905" y="4220142"/>
            <a:ext cx="3693160" cy="3784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544830" algn="l"/>
                <a:tab pos="1139825" algn="l"/>
                <a:tab pos="2568575" algn="l"/>
                <a:tab pos="3164205" algn="l"/>
              </a:tabLst>
            </a:pPr>
            <a:r>
              <a:rPr dirty="0" sz="2300" spc="10">
                <a:latin typeface="Symbol"/>
                <a:cs typeface="Symbol"/>
              </a:rPr>
              <a:t></a:t>
            </a:r>
            <a:r>
              <a:rPr dirty="0" u="heavy" baseline="22946" sz="3450" spc="15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dirty="0" u="heavy" baseline="32986" sz="2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</a:t>
            </a:r>
            <a:r>
              <a:rPr dirty="0" sz="2300" spc="10">
                <a:latin typeface="Symbol"/>
                <a:cs typeface="Symbol"/>
              </a:rPr>
              <a:t></a:t>
            </a:r>
            <a:r>
              <a:rPr dirty="0" sz="2300" spc="-110">
                <a:latin typeface="Times New Roman"/>
                <a:cs typeface="Times New Roman"/>
              </a:rPr>
              <a:t> </a:t>
            </a:r>
            <a:r>
              <a:rPr dirty="0" sz="2300" spc="-45">
                <a:latin typeface="Times New Roman"/>
                <a:cs typeface="Times New Roman"/>
              </a:rPr>
              <a:t>FLEV</a:t>
            </a:r>
            <a:r>
              <a:rPr dirty="0" sz="2300" spc="-210">
                <a:latin typeface="Times New Roman"/>
                <a:cs typeface="Times New Roman"/>
              </a:rPr>
              <a:t> </a:t>
            </a:r>
            <a:r>
              <a:rPr dirty="0" baseline="-7246" sz="3450" spc="150">
                <a:latin typeface="Symbol"/>
                <a:cs typeface="Symbol"/>
              </a:rPr>
              <a:t></a:t>
            </a:r>
            <a:r>
              <a:rPr dirty="0" u="heavy" baseline="22946" sz="3450" spc="15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dirty="0" u="heavy" baseline="32986" sz="2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</a:t>
            </a:r>
            <a:r>
              <a:rPr dirty="0" sz="2300" spc="20">
                <a:latin typeface="Symbol"/>
                <a:cs typeface="Symbol"/>
              </a:rPr>
              <a:t></a:t>
            </a:r>
            <a:r>
              <a:rPr dirty="0" sz="2300" spc="20">
                <a:latin typeface="Times New Roman"/>
                <a:cs typeface="Times New Roman"/>
              </a:rPr>
              <a:t>1</a:t>
            </a:r>
            <a:r>
              <a:rPr dirty="0" baseline="-7246" sz="3450" spc="30">
                <a:latin typeface="Symbol"/>
                <a:cs typeface="Symbol"/>
              </a:rPr>
              <a:t></a:t>
            </a:r>
            <a:endParaRPr baseline="-7246" sz="3450">
              <a:latin typeface="Symbol"/>
              <a:cs typeface="Symbo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457786" y="2528546"/>
            <a:ext cx="1783080" cy="946150"/>
          </a:xfrm>
          <a:prstGeom prst="rect">
            <a:avLst/>
          </a:prstGeom>
        </p:spPr>
        <p:txBody>
          <a:bodyPr wrap="square" lIns="0" tIns="83820" rIns="0" bIns="0" rtlCol="0" vert="horz">
            <a:spAutoFit/>
          </a:bodyPr>
          <a:lstStyle/>
          <a:p>
            <a:pPr marL="262255" marR="55880" indent="-199390">
              <a:lnSpc>
                <a:spcPct val="80100"/>
              </a:lnSpc>
              <a:spcBef>
                <a:spcPts val="660"/>
              </a:spcBef>
              <a:tabLst>
                <a:tab pos="1268730" algn="l"/>
              </a:tabLst>
            </a:pPr>
            <a:r>
              <a:rPr dirty="0" baseline="-25362" sz="3450" spc="22">
                <a:latin typeface="Times New Roman"/>
                <a:cs typeface="Times New Roman"/>
              </a:rPr>
              <a:t>V </a:t>
            </a:r>
            <a:r>
              <a:rPr dirty="0" sz="1600" spc="5">
                <a:latin typeface="Times New Roman"/>
                <a:cs typeface="Times New Roman"/>
              </a:rPr>
              <a:t>NOA </a:t>
            </a:r>
            <a:r>
              <a:rPr dirty="0" baseline="-25362" sz="3450" spc="15">
                <a:latin typeface="Symbol"/>
                <a:cs typeface="Symbol"/>
              </a:rPr>
              <a:t></a:t>
            </a:r>
            <a:r>
              <a:rPr dirty="0" baseline="-25362" sz="3450" spc="-284">
                <a:latin typeface="Times New Roman"/>
                <a:cs typeface="Times New Roman"/>
              </a:rPr>
              <a:t> </a:t>
            </a:r>
            <a:r>
              <a:rPr dirty="0" baseline="-25362" sz="3450" spc="89">
                <a:latin typeface="Times New Roman"/>
                <a:cs typeface="Times New Roman"/>
              </a:rPr>
              <a:t>V</a:t>
            </a:r>
            <a:r>
              <a:rPr dirty="0" sz="1600" spc="60">
                <a:latin typeface="Times New Roman"/>
                <a:cs typeface="Times New Roman"/>
              </a:rPr>
              <a:t>NFO  </a:t>
            </a:r>
            <a:r>
              <a:rPr dirty="0" sz="1600" spc="10">
                <a:latin typeface="Times New Roman"/>
                <a:cs typeface="Times New Roman"/>
              </a:rPr>
              <a:t>0	0</a:t>
            </a:r>
            <a:endParaRPr sz="1600">
              <a:latin typeface="Times New Roman"/>
              <a:cs typeface="Times New Roman"/>
            </a:endParaRPr>
          </a:p>
          <a:p>
            <a:pPr marL="159385">
              <a:lnSpc>
                <a:spcPct val="100000"/>
              </a:lnSpc>
              <a:spcBef>
                <a:spcPts val="200"/>
              </a:spcBef>
            </a:pPr>
            <a:r>
              <a:rPr dirty="0" sz="2300" spc="20">
                <a:latin typeface="Times New Roman"/>
                <a:cs typeface="Times New Roman"/>
              </a:rPr>
              <a:t>NOA </a:t>
            </a:r>
            <a:r>
              <a:rPr dirty="0" sz="2300" spc="10">
                <a:latin typeface="Symbol"/>
                <a:cs typeface="Symbol"/>
              </a:rPr>
              <a:t></a:t>
            </a:r>
            <a:r>
              <a:rPr dirty="0" sz="2300" spc="-260">
                <a:latin typeface="Times New Roman"/>
                <a:cs typeface="Times New Roman"/>
              </a:rPr>
              <a:t> </a:t>
            </a:r>
            <a:r>
              <a:rPr dirty="0" sz="2300" spc="10">
                <a:latin typeface="Times New Roman"/>
                <a:cs typeface="Times New Roman"/>
              </a:rPr>
              <a:t>NFO</a:t>
            </a:r>
            <a:endParaRPr sz="2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1942" y="223266"/>
            <a:ext cx="54876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30655" algn="l"/>
              </a:tabLst>
            </a:pPr>
            <a:r>
              <a:rPr dirty="0" spc="-10"/>
              <a:t>Levered	</a:t>
            </a:r>
            <a:r>
              <a:rPr dirty="0" spc="-5"/>
              <a:t>P/B </a:t>
            </a:r>
            <a:r>
              <a:rPr dirty="0"/>
              <a:t>vs. </a:t>
            </a:r>
            <a:r>
              <a:rPr dirty="0" spc="-5"/>
              <a:t>Financial</a:t>
            </a:r>
            <a:r>
              <a:rPr dirty="0" spc="-65"/>
              <a:t> </a:t>
            </a:r>
            <a:r>
              <a:rPr dirty="0" spc="-5"/>
              <a:t>Leverage</a:t>
            </a:r>
          </a:p>
        </p:txBody>
      </p:sp>
      <p:sp>
        <p:nvSpPr>
          <p:cNvPr id="3" name="object 3"/>
          <p:cNvSpPr/>
          <p:nvPr/>
        </p:nvSpPr>
        <p:spPr>
          <a:xfrm>
            <a:off x="1713977" y="733044"/>
            <a:ext cx="5906135" cy="5201920"/>
          </a:xfrm>
          <a:custGeom>
            <a:avLst/>
            <a:gdLst/>
            <a:ahLst/>
            <a:cxnLst/>
            <a:rect l="l" t="t" r="r" b="b"/>
            <a:pathLst>
              <a:path w="5906134" h="5201920">
                <a:moveTo>
                  <a:pt x="0" y="5201411"/>
                </a:moveTo>
                <a:lnTo>
                  <a:pt x="5905646" y="5201411"/>
                </a:lnTo>
                <a:lnTo>
                  <a:pt x="5905646" y="0"/>
                </a:lnTo>
                <a:lnTo>
                  <a:pt x="0" y="0"/>
                </a:lnTo>
                <a:lnTo>
                  <a:pt x="0" y="52014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7734" y="850708"/>
            <a:ext cx="5163820" cy="4702175"/>
          </a:xfrm>
          <a:custGeom>
            <a:avLst/>
            <a:gdLst/>
            <a:ahLst/>
            <a:cxnLst/>
            <a:rect l="l" t="t" r="r" b="b"/>
            <a:pathLst>
              <a:path w="5163820" h="4702175">
                <a:moveTo>
                  <a:pt x="0" y="4702146"/>
                </a:moveTo>
                <a:lnTo>
                  <a:pt x="5163803" y="4702146"/>
                </a:lnTo>
                <a:lnTo>
                  <a:pt x="5163803" y="0"/>
                </a:lnTo>
                <a:lnTo>
                  <a:pt x="0" y="0"/>
                </a:lnTo>
                <a:lnTo>
                  <a:pt x="0" y="470214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77734" y="5552854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336572" y="4382064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 h="0">
                <a:moveTo>
                  <a:pt x="0" y="0"/>
                </a:moveTo>
                <a:lnTo>
                  <a:pt x="204939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77734" y="4382064"/>
            <a:ext cx="4123054" cy="0"/>
          </a:xfrm>
          <a:custGeom>
            <a:avLst/>
            <a:gdLst/>
            <a:ahLst/>
            <a:cxnLst/>
            <a:rect l="l" t="t" r="r" b="b"/>
            <a:pathLst>
              <a:path w="4123054" h="0">
                <a:moveTo>
                  <a:pt x="0" y="0"/>
                </a:moveTo>
                <a:lnTo>
                  <a:pt x="4123032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377734" y="3787169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77734" y="3201883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336572" y="2616469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 h="0">
                <a:moveTo>
                  <a:pt x="0" y="0"/>
                </a:moveTo>
                <a:lnTo>
                  <a:pt x="204939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77734" y="2616469"/>
            <a:ext cx="4123054" cy="0"/>
          </a:xfrm>
          <a:custGeom>
            <a:avLst/>
            <a:gdLst/>
            <a:ahLst/>
            <a:cxnLst/>
            <a:rect l="l" t="t" r="r" b="b"/>
            <a:pathLst>
              <a:path w="4123054" h="0">
                <a:moveTo>
                  <a:pt x="0" y="0"/>
                </a:moveTo>
                <a:lnTo>
                  <a:pt x="4123032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77734" y="2031183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377734" y="1436288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377734" y="850746"/>
            <a:ext cx="5163820" cy="0"/>
          </a:xfrm>
          <a:custGeom>
            <a:avLst/>
            <a:gdLst/>
            <a:ahLst/>
            <a:cxnLst/>
            <a:rect l="l" t="t" r="r" b="b"/>
            <a:pathLst>
              <a:path w="5163820" h="0">
                <a:moveTo>
                  <a:pt x="0" y="0"/>
                </a:moveTo>
                <a:lnTo>
                  <a:pt x="5163777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380669" y="853693"/>
            <a:ext cx="5154930" cy="0"/>
          </a:xfrm>
          <a:custGeom>
            <a:avLst/>
            <a:gdLst/>
            <a:ahLst/>
            <a:cxnLst/>
            <a:rect l="l" t="t" r="r" b="b"/>
            <a:pathLst>
              <a:path w="5154930" h="0">
                <a:moveTo>
                  <a:pt x="0" y="0"/>
                </a:moveTo>
                <a:lnTo>
                  <a:pt x="5154318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7544382" y="853693"/>
            <a:ext cx="0" cy="4692650"/>
          </a:xfrm>
          <a:custGeom>
            <a:avLst/>
            <a:gdLst/>
            <a:ahLst/>
            <a:cxnLst/>
            <a:rect l="l" t="t" r="r" b="b"/>
            <a:pathLst>
              <a:path w="0" h="4692650">
                <a:moveTo>
                  <a:pt x="0" y="0"/>
                </a:moveTo>
                <a:lnTo>
                  <a:pt x="0" y="4692639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390442" y="5555788"/>
            <a:ext cx="5154295" cy="0"/>
          </a:xfrm>
          <a:custGeom>
            <a:avLst/>
            <a:gdLst/>
            <a:ahLst/>
            <a:cxnLst/>
            <a:rect l="l" t="t" r="r" b="b"/>
            <a:pathLst>
              <a:path w="5154295" h="0">
                <a:moveTo>
                  <a:pt x="5153940" y="0"/>
                </a:moveTo>
                <a:lnTo>
                  <a:pt x="0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380669" y="863431"/>
            <a:ext cx="0" cy="4692650"/>
          </a:xfrm>
          <a:custGeom>
            <a:avLst/>
            <a:gdLst/>
            <a:ahLst/>
            <a:cxnLst/>
            <a:rect l="l" t="t" r="r" b="b"/>
            <a:pathLst>
              <a:path w="0" h="4692650">
                <a:moveTo>
                  <a:pt x="0" y="469235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380669" y="853693"/>
            <a:ext cx="0" cy="4692650"/>
          </a:xfrm>
          <a:custGeom>
            <a:avLst/>
            <a:gdLst/>
            <a:ahLst/>
            <a:cxnLst/>
            <a:rect l="l" t="t" r="r" b="b"/>
            <a:pathLst>
              <a:path w="0" h="4692650">
                <a:moveTo>
                  <a:pt x="0" y="0"/>
                </a:moveTo>
                <a:lnTo>
                  <a:pt x="0" y="4692639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341568" y="5555788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341568" y="4970579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41568" y="4385011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341568" y="3790116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341568" y="3204830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341568" y="2619416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341568" y="2034130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341568" y="1439235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341568" y="853693"/>
            <a:ext cx="29845" cy="0"/>
          </a:xfrm>
          <a:custGeom>
            <a:avLst/>
            <a:gdLst/>
            <a:ahLst/>
            <a:cxnLst/>
            <a:rect l="l" t="t" r="r" b="b"/>
            <a:pathLst>
              <a:path w="29844" h="0">
                <a:moveTo>
                  <a:pt x="0" y="0"/>
                </a:moveTo>
                <a:lnTo>
                  <a:pt x="29316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380670" y="4970579"/>
            <a:ext cx="5154930" cy="0"/>
          </a:xfrm>
          <a:custGeom>
            <a:avLst/>
            <a:gdLst/>
            <a:ahLst/>
            <a:cxnLst/>
            <a:rect l="l" t="t" r="r" b="b"/>
            <a:pathLst>
              <a:path w="5154930" h="0">
                <a:moveTo>
                  <a:pt x="0" y="0"/>
                </a:moveTo>
                <a:lnTo>
                  <a:pt x="5154318" y="0"/>
                </a:lnTo>
              </a:path>
            </a:pathLst>
          </a:custGeom>
          <a:ln w="9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80670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898120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3415192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932629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450196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4967633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474894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5992331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6509769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7027336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7544382" y="4980035"/>
            <a:ext cx="0" cy="29209"/>
          </a:xfrm>
          <a:custGeom>
            <a:avLst/>
            <a:gdLst/>
            <a:ahLst/>
            <a:cxnLst/>
            <a:rect l="l" t="t" r="r" b="b"/>
            <a:pathLst>
              <a:path w="0" h="29210">
                <a:moveTo>
                  <a:pt x="0" y="28687"/>
                </a:moveTo>
                <a:lnTo>
                  <a:pt x="0" y="0"/>
                </a:lnTo>
              </a:path>
            </a:pathLst>
          </a:custGeom>
          <a:ln w="97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426608" y="4669992"/>
            <a:ext cx="5066665" cy="720090"/>
          </a:xfrm>
          <a:custGeom>
            <a:avLst/>
            <a:gdLst/>
            <a:ahLst/>
            <a:cxnLst/>
            <a:rect l="l" t="t" r="r" b="b"/>
            <a:pathLst>
              <a:path w="5066665" h="720089">
                <a:moveTo>
                  <a:pt x="0" y="0"/>
                </a:moveTo>
                <a:lnTo>
                  <a:pt x="107205" y="19244"/>
                </a:lnTo>
                <a:lnTo>
                  <a:pt x="204965" y="28700"/>
                </a:lnTo>
                <a:lnTo>
                  <a:pt x="312171" y="47932"/>
                </a:lnTo>
                <a:lnTo>
                  <a:pt x="419703" y="57708"/>
                </a:lnTo>
                <a:lnTo>
                  <a:pt x="517450" y="76940"/>
                </a:lnTo>
                <a:lnTo>
                  <a:pt x="624708" y="86396"/>
                </a:lnTo>
                <a:lnTo>
                  <a:pt x="722428" y="105641"/>
                </a:lnTo>
                <a:lnTo>
                  <a:pt x="829673" y="115084"/>
                </a:lnTo>
                <a:lnTo>
                  <a:pt x="937179" y="134328"/>
                </a:lnTo>
                <a:lnTo>
                  <a:pt x="1034639" y="144104"/>
                </a:lnTo>
                <a:lnTo>
                  <a:pt x="1142145" y="163336"/>
                </a:lnTo>
                <a:lnTo>
                  <a:pt x="1239474" y="182248"/>
                </a:lnTo>
                <a:lnTo>
                  <a:pt x="1347110" y="192024"/>
                </a:lnTo>
                <a:lnTo>
                  <a:pt x="1444440" y="211269"/>
                </a:lnTo>
                <a:lnTo>
                  <a:pt x="1552076" y="220725"/>
                </a:lnTo>
                <a:lnTo>
                  <a:pt x="1659582" y="239956"/>
                </a:lnTo>
                <a:lnTo>
                  <a:pt x="1757042" y="249412"/>
                </a:lnTo>
                <a:lnTo>
                  <a:pt x="1864548" y="268644"/>
                </a:lnTo>
                <a:lnTo>
                  <a:pt x="1962007" y="278420"/>
                </a:lnTo>
                <a:lnTo>
                  <a:pt x="2069513" y="297652"/>
                </a:lnTo>
                <a:lnTo>
                  <a:pt x="2166843" y="307108"/>
                </a:lnTo>
                <a:lnTo>
                  <a:pt x="2274479" y="326353"/>
                </a:lnTo>
                <a:lnTo>
                  <a:pt x="2381593" y="335796"/>
                </a:lnTo>
                <a:lnTo>
                  <a:pt x="2479445" y="355040"/>
                </a:lnTo>
                <a:lnTo>
                  <a:pt x="2586559" y="364817"/>
                </a:lnTo>
                <a:lnTo>
                  <a:pt x="2684410" y="384048"/>
                </a:lnTo>
                <a:lnTo>
                  <a:pt x="2791916" y="393504"/>
                </a:lnTo>
                <a:lnTo>
                  <a:pt x="2899030" y="412736"/>
                </a:lnTo>
                <a:lnTo>
                  <a:pt x="2996882" y="431981"/>
                </a:lnTo>
                <a:lnTo>
                  <a:pt x="3103996" y="441437"/>
                </a:lnTo>
                <a:lnTo>
                  <a:pt x="3201847" y="460669"/>
                </a:lnTo>
                <a:lnTo>
                  <a:pt x="3308962" y="470124"/>
                </a:lnTo>
                <a:lnTo>
                  <a:pt x="3406813" y="489356"/>
                </a:lnTo>
                <a:lnTo>
                  <a:pt x="3513927" y="499132"/>
                </a:lnTo>
                <a:lnTo>
                  <a:pt x="3621433" y="518377"/>
                </a:lnTo>
                <a:lnTo>
                  <a:pt x="3719284" y="527820"/>
                </a:lnTo>
                <a:lnTo>
                  <a:pt x="3826399" y="547065"/>
                </a:lnTo>
                <a:lnTo>
                  <a:pt x="3924250" y="556521"/>
                </a:lnTo>
                <a:lnTo>
                  <a:pt x="4031365" y="575753"/>
                </a:lnTo>
                <a:lnTo>
                  <a:pt x="4129216" y="585529"/>
                </a:lnTo>
                <a:lnTo>
                  <a:pt x="4236330" y="604761"/>
                </a:lnTo>
                <a:lnTo>
                  <a:pt x="4343967" y="614216"/>
                </a:lnTo>
                <a:lnTo>
                  <a:pt x="4441296" y="633461"/>
                </a:lnTo>
                <a:lnTo>
                  <a:pt x="4548802" y="652693"/>
                </a:lnTo>
                <a:lnTo>
                  <a:pt x="4646653" y="662149"/>
                </a:lnTo>
                <a:lnTo>
                  <a:pt x="4753767" y="681381"/>
                </a:lnTo>
                <a:lnTo>
                  <a:pt x="4861404" y="690837"/>
                </a:lnTo>
                <a:lnTo>
                  <a:pt x="4958733" y="710069"/>
                </a:lnTo>
                <a:lnTo>
                  <a:pt x="5066369" y="719845"/>
                </a:lnTo>
              </a:path>
            </a:pathLst>
          </a:custGeom>
          <a:ln w="1920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7336572" y="4382064"/>
            <a:ext cx="156845" cy="0"/>
          </a:xfrm>
          <a:custGeom>
            <a:avLst/>
            <a:gdLst/>
            <a:ahLst/>
            <a:cxnLst/>
            <a:rect l="l" t="t" r="r" b="b"/>
            <a:pathLst>
              <a:path w="156845" h="0">
                <a:moveTo>
                  <a:pt x="0" y="0"/>
                </a:moveTo>
                <a:lnTo>
                  <a:pt x="156405" y="0"/>
                </a:lnTo>
              </a:path>
            </a:pathLst>
          </a:custGeom>
          <a:ln w="1919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426608" y="4382064"/>
            <a:ext cx="4074160" cy="0"/>
          </a:xfrm>
          <a:custGeom>
            <a:avLst/>
            <a:gdLst/>
            <a:ahLst/>
            <a:cxnLst/>
            <a:rect l="l" t="t" r="r" b="b"/>
            <a:pathLst>
              <a:path w="4074160" h="0">
                <a:moveTo>
                  <a:pt x="0" y="0"/>
                </a:moveTo>
                <a:lnTo>
                  <a:pt x="4074158" y="0"/>
                </a:lnTo>
              </a:path>
            </a:pathLst>
          </a:custGeom>
          <a:ln w="19199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426608" y="3364989"/>
            <a:ext cx="5066665" cy="720090"/>
          </a:xfrm>
          <a:custGeom>
            <a:avLst/>
            <a:gdLst/>
            <a:ahLst/>
            <a:cxnLst/>
            <a:rect l="l" t="t" r="r" b="b"/>
            <a:pathLst>
              <a:path w="5066665" h="720089">
                <a:moveTo>
                  <a:pt x="0" y="719819"/>
                </a:moveTo>
                <a:lnTo>
                  <a:pt x="107205" y="700600"/>
                </a:lnTo>
                <a:lnTo>
                  <a:pt x="204965" y="690734"/>
                </a:lnTo>
                <a:lnTo>
                  <a:pt x="312171" y="671515"/>
                </a:lnTo>
                <a:lnTo>
                  <a:pt x="419703" y="662162"/>
                </a:lnTo>
                <a:lnTo>
                  <a:pt x="517450" y="642815"/>
                </a:lnTo>
                <a:lnTo>
                  <a:pt x="624708" y="633461"/>
                </a:lnTo>
                <a:lnTo>
                  <a:pt x="722428" y="614114"/>
                </a:lnTo>
                <a:lnTo>
                  <a:pt x="829673" y="604376"/>
                </a:lnTo>
                <a:lnTo>
                  <a:pt x="937179" y="585542"/>
                </a:lnTo>
                <a:lnTo>
                  <a:pt x="1034639" y="575676"/>
                </a:lnTo>
                <a:lnTo>
                  <a:pt x="1142145" y="556457"/>
                </a:lnTo>
                <a:lnTo>
                  <a:pt x="1239474" y="546975"/>
                </a:lnTo>
                <a:lnTo>
                  <a:pt x="1347110" y="527756"/>
                </a:lnTo>
                <a:lnTo>
                  <a:pt x="1444440" y="508537"/>
                </a:lnTo>
                <a:lnTo>
                  <a:pt x="1552076" y="499056"/>
                </a:lnTo>
                <a:lnTo>
                  <a:pt x="1659582" y="479836"/>
                </a:lnTo>
                <a:lnTo>
                  <a:pt x="1757042" y="470099"/>
                </a:lnTo>
                <a:lnTo>
                  <a:pt x="1864548" y="450880"/>
                </a:lnTo>
                <a:lnTo>
                  <a:pt x="1962007" y="441398"/>
                </a:lnTo>
                <a:lnTo>
                  <a:pt x="2069513" y="422179"/>
                </a:lnTo>
                <a:lnTo>
                  <a:pt x="2166843" y="412698"/>
                </a:lnTo>
                <a:lnTo>
                  <a:pt x="2274479" y="393479"/>
                </a:lnTo>
                <a:lnTo>
                  <a:pt x="2381593" y="383741"/>
                </a:lnTo>
                <a:lnTo>
                  <a:pt x="2479445" y="364778"/>
                </a:lnTo>
                <a:lnTo>
                  <a:pt x="2586559" y="355040"/>
                </a:lnTo>
                <a:lnTo>
                  <a:pt x="2684410" y="335821"/>
                </a:lnTo>
                <a:lnTo>
                  <a:pt x="2791916" y="326340"/>
                </a:lnTo>
                <a:lnTo>
                  <a:pt x="2899030" y="307121"/>
                </a:lnTo>
                <a:lnTo>
                  <a:pt x="2996882" y="287774"/>
                </a:lnTo>
                <a:lnTo>
                  <a:pt x="3103996" y="278420"/>
                </a:lnTo>
                <a:lnTo>
                  <a:pt x="3201847" y="259201"/>
                </a:lnTo>
                <a:lnTo>
                  <a:pt x="3308962" y="249335"/>
                </a:lnTo>
                <a:lnTo>
                  <a:pt x="3406813" y="230116"/>
                </a:lnTo>
                <a:lnTo>
                  <a:pt x="3513927" y="220635"/>
                </a:lnTo>
                <a:lnTo>
                  <a:pt x="3621433" y="201416"/>
                </a:lnTo>
                <a:lnTo>
                  <a:pt x="3719284" y="191934"/>
                </a:lnTo>
                <a:lnTo>
                  <a:pt x="3826399" y="172715"/>
                </a:lnTo>
                <a:lnTo>
                  <a:pt x="3924250" y="162978"/>
                </a:lnTo>
                <a:lnTo>
                  <a:pt x="4031365" y="144015"/>
                </a:lnTo>
                <a:lnTo>
                  <a:pt x="4129216" y="134277"/>
                </a:lnTo>
                <a:lnTo>
                  <a:pt x="4236330" y="115058"/>
                </a:lnTo>
                <a:lnTo>
                  <a:pt x="4343966" y="105576"/>
                </a:lnTo>
                <a:lnTo>
                  <a:pt x="4441296" y="86357"/>
                </a:lnTo>
                <a:lnTo>
                  <a:pt x="4548802" y="76876"/>
                </a:lnTo>
                <a:lnTo>
                  <a:pt x="4646653" y="57657"/>
                </a:lnTo>
                <a:lnTo>
                  <a:pt x="4753767" y="38438"/>
                </a:lnTo>
                <a:lnTo>
                  <a:pt x="4861404" y="28700"/>
                </a:lnTo>
                <a:lnTo>
                  <a:pt x="4958733" y="9481"/>
                </a:lnTo>
                <a:lnTo>
                  <a:pt x="5066369" y="0"/>
                </a:lnTo>
              </a:path>
            </a:pathLst>
          </a:custGeom>
          <a:ln w="19206">
            <a:solidFill>
              <a:srgbClr val="008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426607" y="2347786"/>
            <a:ext cx="5066665" cy="1439545"/>
          </a:xfrm>
          <a:custGeom>
            <a:avLst/>
            <a:gdLst/>
            <a:ahLst/>
            <a:cxnLst/>
            <a:rect l="l" t="t" r="r" b="b"/>
            <a:pathLst>
              <a:path w="5066665" h="1439545">
                <a:moveTo>
                  <a:pt x="0" y="1439382"/>
                </a:moveTo>
                <a:lnTo>
                  <a:pt x="107205" y="1410682"/>
                </a:lnTo>
                <a:lnTo>
                  <a:pt x="204965" y="1381981"/>
                </a:lnTo>
                <a:lnTo>
                  <a:pt x="312171" y="1353025"/>
                </a:lnTo>
                <a:lnTo>
                  <a:pt x="419703" y="1324324"/>
                </a:lnTo>
                <a:lnTo>
                  <a:pt x="517450" y="1295623"/>
                </a:lnTo>
                <a:lnTo>
                  <a:pt x="624708" y="1266539"/>
                </a:lnTo>
                <a:lnTo>
                  <a:pt x="722428" y="1237838"/>
                </a:lnTo>
                <a:lnTo>
                  <a:pt x="829673" y="1209137"/>
                </a:lnTo>
                <a:lnTo>
                  <a:pt x="937179" y="1180181"/>
                </a:lnTo>
                <a:lnTo>
                  <a:pt x="1034639" y="1151480"/>
                </a:lnTo>
                <a:lnTo>
                  <a:pt x="1142145" y="1122780"/>
                </a:lnTo>
                <a:lnTo>
                  <a:pt x="1239474" y="1094079"/>
                </a:lnTo>
                <a:lnTo>
                  <a:pt x="1347110" y="1055641"/>
                </a:lnTo>
                <a:lnTo>
                  <a:pt x="1444440" y="1026684"/>
                </a:lnTo>
                <a:lnTo>
                  <a:pt x="1552076" y="997984"/>
                </a:lnTo>
                <a:lnTo>
                  <a:pt x="1659582" y="969283"/>
                </a:lnTo>
                <a:lnTo>
                  <a:pt x="1757042" y="940583"/>
                </a:lnTo>
                <a:lnTo>
                  <a:pt x="1864548" y="911498"/>
                </a:lnTo>
                <a:lnTo>
                  <a:pt x="1962007" y="882797"/>
                </a:lnTo>
                <a:lnTo>
                  <a:pt x="2069513" y="854097"/>
                </a:lnTo>
                <a:lnTo>
                  <a:pt x="2166843" y="825140"/>
                </a:lnTo>
                <a:lnTo>
                  <a:pt x="2274479" y="796439"/>
                </a:lnTo>
                <a:lnTo>
                  <a:pt x="2381593" y="767739"/>
                </a:lnTo>
                <a:lnTo>
                  <a:pt x="2479444" y="738782"/>
                </a:lnTo>
                <a:lnTo>
                  <a:pt x="2586559" y="710081"/>
                </a:lnTo>
                <a:lnTo>
                  <a:pt x="2684410" y="681381"/>
                </a:lnTo>
                <a:lnTo>
                  <a:pt x="2791916" y="652680"/>
                </a:lnTo>
                <a:lnTo>
                  <a:pt x="2899030" y="623724"/>
                </a:lnTo>
                <a:lnTo>
                  <a:pt x="2996882" y="585542"/>
                </a:lnTo>
                <a:lnTo>
                  <a:pt x="3103996" y="556457"/>
                </a:lnTo>
                <a:lnTo>
                  <a:pt x="3201847" y="527756"/>
                </a:lnTo>
                <a:lnTo>
                  <a:pt x="3308962" y="499184"/>
                </a:lnTo>
                <a:lnTo>
                  <a:pt x="3406813" y="470099"/>
                </a:lnTo>
                <a:lnTo>
                  <a:pt x="3513927" y="441398"/>
                </a:lnTo>
                <a:lnTo>
                  <a:pt x="3621433" y="412698"/>
                </a:lnTo>
                <a:lnTo>
                  <a:pt x="3719284" y="383741"/>
                </a:lnTo>
                <a:lnTo>
                  <a:pt x="3826399" y="355040"/>
                </a:lnTo>
                <a:lnTo>
                  <a:pt x="3924250" y="326340"/>
                </a:lnTo>
                <a:lnTo>
                  <a:pt x="4031364" y="297383"/>
                </a:lnTo>
                <a:lnTo>
                  <a:pt x="4129216" y="268683"/>
                </a:lnTo>
                <a:lnTo>
                  <a:pt x="4236330" y="239982"/>
                </a:lnTo>
                <a:lnTo>
                  <a:pt x="4343966" y="211282"/>
                </a:lnTo>
                <a:lnTo>
                  <a:pt x="4441296" y="182197"/>
                </a:lnTo>
                <a:lnTo>
                  <a:pt x="4548802" y="153496"/>
                </a:lnTo>
                <a:lnTo>
                  <a:pt x="4646653" y="115058"/>
                </a:lnTo>
                <a:lnTo>
                  <a:pt x="4753767" y="86357"/>
                </a:lnTo>
                <a:lnTo>
                  <a:pt x="4861404" y="57657"/>
                </a:lnTo>
                <a:lnTo>
                  <a:pt x="4958733" y="28700"/>
                </a:lnTo>
                <a:lnTo>
                  <a:pt x="5066369" y="0"/>
                </a:lnTo>
              </a:path>
            </a:pathLst>
          </a:custGeom>
          <a:ln w="19226">
            <a:solidFill>
              <a:srgbClr val="00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426607" y="850708"/>
            <a:ext cx="4129404" cy="2351405"/>
          </a:xfrm>
          <a:custGeom>
            <a:avLst/>
            <a:gdLst/>
            <a:ahLst/>
            <a:cxnLst/>
            <a:rect l="l" t="t" r="r" b="b"/>
            <a:pathLst>
              <a:path w="4129404" h="2351405">
                <a:moveTo>
                  <a:pt x="0" y="2351175"/>
                </a:moveTo>
                <a:lnTo>
                  <a:pt x="107205" y="2293518"/>
                </a:lnTo>
                <a:lnTo>
                  <a:pt x="204965" y="2235860"/>
                </a:lnTo>
                <a:lnTo>
                  <a:pt x="312171" y="2178459"/>
                </a:lnTo>
                <a:lnTo>
                  <a:pt x="419703" y="2120802"/>
                </a:lnTo>
                <a:lnTo>
                  <a:pt x="517450" y="2053535"/>
                </a:lnTo>
                <a:lnTo>
                  <a:pt x="624708" y="1996262"/>
                </a:lnTo>
                <a:lnTo>
                  <a:pt x="722428" y="1938477"/>
                </a:lnTo>
                <a:lnTo>
                  <a:pt x="829673" y="1880819"/>
                </a:lnTo>
                <a:lnTo>
                  <a:pt x="937179" y="1823418"/>
                </a:lnTo>
                <a:lnTo>
                  <a:pt x="1034639" y="1765761"/>
                </a:lnTo>
                <a:lnTo>
                  <a:pt x="1142145" y="1708360"/>
                </a:lnTo>
                <a:lnTo>
                  <a:pt x="1239474" y="1650575"/>
                </a:lnTo>
                <a:lnTo>
                  <a:pt x="1347110" y="1583436"/>
                </a:lnTo>
                <a:lnTo>
                  <a:pt x="1444440" y="1525779"/>
                </a:lnTo>
                <a:lnTo>
                  <a:pt x="1552076" y="1468377"/>
                </a:lnTo>
                <a:lnTo>
                  <a:pt x="1659582" y="1410720"/>
                </a:lnTo>
                <a:lnTo>
                  <a:pt x="1757042" y="1352935"/>
                </a:lnTo>
                <a:lnTo>
                  <a:pt x="1864548" y="1295534"/>
                </a:lnTo>
                <a:lnTo>
                  <a:pt x="1962007" y="1237876"/>
                </a:lnTo>
                <a:lnTo>
                  <a:pt x="2069513" y="1180475"/>
                </a:lnTo>
                <a:lnTo>
                  <a:pt x="2166843" y="1113337"/>
                </a:lnTo>
                <a:lnTo>
                  <a:pt x="2274479" y="1055679"/>
                </a:lnTo>
                <a:lnTo>
                  <a:pt x="2381593" y="997894"/>
                </a:lnTo>
                <a:lnTo>
                  <a:pt x="2479444" y="940621"/>
                </a:lnTo>
                <a:lnTo>
                  <a:pt x="2586559" y="882835"/>
                </a:lnTo>
                <a:lnTo>
                  <a:pt x="2684410" y="825434"/>
                </a:lnTo>
                <a:lnTo>
                  <a:pt x="2791916" y="767777"/>
                </a:lnTo>
                <a:lnTo>
                  <a:pt x="2899030" y="700638"/>
                </a:lnTo>
                <a:lnTo>
                  <a:pt x="2996882" y="642853"/>
                </a:lnTo>
                <a:lnTo>
                  <a:pt x="3103996" y="585580"/>
                </a:lnTo>
                <a:lnTo>
                  <a:pt x="3201847" y="527794"/>
                </a:lnTo>
                <a:lnTo>
                  <a:pt x="3308962" y="470393"/>
                </a:lnTo>
                <a:lnTo>
                  <a:pt x="3406813" y="412736"/>
                </a:lnTo>
                <a:lnTo>
                  <a:pt x="3513927" y="355079"/>
                </a:lnTo>
                <a:lnTo>
                  <a:pt x="3621433" y="297678"/>
                </a:lnTo>
                <a:lnTo>
                  <a:pt x="3719284" y="230539"/>
                </a:lnTo>
                <a:lnTo>
                  <a:pt x="3826399" y="172754"/>
                </a:lnTo>
                <a:lnTo>
                  <a:pt x="3924250" y="115096"/>
                </a:lnTo>
                <a:lnTo>
                  <a:pt x="4031364" y="57695"/>
                </a:lnTo>
                <a:lnTo>
                  <a:pt x="4129216" y="38"/>
                </a:lnTo>
              </a:path>
            </a:pathLst>
          </a:custGeom>
          <a:ln w="1928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426607" y="1340064"/>
            <a:ext cx="5066665" cy="2159635"/>
          </a:xfrm>
          <a:custGeom>
            <a:avLst/>
            <a:gdLst/>
            <a:ahLst/>
            <a:cxnLst/>
            <a:rect l="l" t="t" r="r" b="b"/>
            <a:pathLst>
              <a:path w="5066665" h="2159635">
                <a:moveTo>
                  <a:pt x="0" y="2159202"/>
                </a:moveTo>
                <a:lnTo>
                  <a:pt x="107205" y="2111282"/>
                </a:lnTo>
                <a:lnTo>
                  <a:pt x="204965" y="2063363"/>
                </a:lnTo>
                <a:lnTo>
                  <a:pt x="312171" y="2024924"/>
                </a:lnTo>
                <a:lnTo>
                  <a:pt x="419703" y="1977005"/>
                </a:lnTo>
                <a:lnTo>
                  <a:pt x="517450" y="1938438"/>
                </a:lnTo>
                <a:lnTo>
                  <a:pt x="624708" y="1890519"/>
                </a:lnTo>
                <a:lnTo>
                  <a:pt x="722428" y="1842599"/>
                </a:lnTo>
                <a:lnTo>
                  <a:pt x="829673" y="1804161"/>
                </a:lnTo>
                <a:lnTo>
                  <a:pt x="937179" y="1756241"/>
                </a:lnTo>
                <a:lnTo>
                  <a:pt x="1034639" y="1717803"/>
                </a:lnTo>
                <a:lnTo>
                  <a:pt x="1142145" y="1669883"/>
                </a:lnTo>
                <a:lnTo>
                  <a:pt x="1239474" y="1631445"/>
                </a:lnTo>
                <a:lnTo>
                  <a:pt x="1347110" y="1583398"/>
                </a:lnTo>
                <a:lnTo>
                  <a:pt x="1444440" y="1535478"/>
                </a:lnTo>
                <a:lnTo>
                  <a:pt x="1552076" y="1497040"/>
                </a:lnTo>
                <a:lnTo>
                  <a:pt x="1659582" y="1449120"/>
                </a:lnTo>
                <a:lnTo>
                  <a:pt x="1757042" y="1410682"/>
                </a:lnTo>
                <a:lnTo>
                  <a:pt x="1864548" y="1362762"/>
                </a:lnTo>
                <a:lnTo>
                  <a:pt x="1962007" y="1314843"/>
                </a:lnTo>
                <a:lnTo>
                  <a:pt x="2069513" y="1276404"/>
                </a:lnTo>
                <a:lnTo>
                  <a:pt x="2166843" y="1228485"/>
                </a:lnTo>
                <a:lnTo>
                  <a:pt x="2274479" y="1189918"/>
                </a:lnTo>
                <a:lnTo>
                  <a:pt x="2381593" y="1141999"/>
                </a:lnTo>
                <a:lnTo>
                  <a:pt x="2479444" y="1094079"/>
                </a:lnTo>
                <a:lnTo>
                  <a:pt x="2586559" y="1055641"/>
                </a:lnTo>
                <a:lnTo>
                  <a:pt x="2684410" y="1007721"/>
                </a:lnTo>
                <a:lnTo>
                  <a:pt x="2791916" y="969283"/>
                </a:lnTo>
                <a:lnTo>
                  <a:pt x="2899030" y="921363"/>
                </a:lnTo>
                <a:lnTo>
                  <a:pt x="2996882" y="873444"/>
                </a:lnTo>
                <a:lnTo>
                  <a:pt x="3103996" y="834877"/>
                </a:lnTo>
                <a:lnTo>
                  <a:pt x="3201847" y="786958"/>
                </a:lnTo>
                <a:lnTo>
                  <a:pt x="3308962" y="748520"/>
                </a:lnTo>
                <a:lnTo>
                  <a:pt x="3406813" y="700600"/>
                </a:lnTo>
                <a:lnTo>
                  <a:pt x="3513927" y="652680"/>
                </a:lnTo>
                <a:lnTo>
                  <a:pt x="3621433" y="614242"/>
                </a:lnTo>
                <a:lnTo>
                  <a:pt x="3719284" y="566322"/>
                </a:lnTo>
                <a:lnTo>
                  <a:pt x="3826399" y="527756"/>
                </a:lnTo>
                <a:lnTo>
                  <a:pt x="3924250" y="479836"/>
                </a:lnTo>
                <a:lnTo>
                  <a:pt x="4031364" y="431917"/>
                </a:lnTo>
                <a:lnTo>
                  <a:pt x="4129216" y="393479"/>
                </a:lnTo>
                <a:lnTo>
                  <a:pt x="4236330" y="345559"/>
                </a:lnTo>
                <a:lnTo>
                  <a:pt x="4343966" y="307121"/>
                </a:lnTo>
                <a:lnTo>
                  <a:pt x="4441296" y="259201"/>
                </a:lnTo>
                <a:lnTo>
                  <a:pt x="4548802" y="211282"/>
                </a:lnTo>
                <a:lnTo>
                  <a:pt x="4646653" y="172843"/>
                </a:lnTo>
                <a:lnTo>
                  <a:pt x="4753767" y="124924"/>
                </a:lnTo>
                <a:lnTo>
                  <a:pt x="4861404" y="86357"/>
                </a:lnTo>
                <a:lnTo>
                  <a:pt x="4958733" y="38438"/>
                </a:lnTo>
                <a:lnTo>
                  <a:pt x="5066369" y="0"/>
                </a:lnTo>
              </a:path>
            </a:pathLst>
          </a:custGeom>
          <a:ln w="1925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2094566" y="5465512"/>
            <a:ext cx="20256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0">
                <a:latin typeface="Times New Roman"/>
                <a:cs typeface="Times New Roman"/>
              </a:rPr>
              <a:t>-</a:t>
            </a: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133667" y="4880316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0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133667" y="42948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133667" y="3699827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2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133667" y="3114669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3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33667" y="2529127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4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133667" y="1943842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5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133667" y="1348946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6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133667" y="763404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7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358177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0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875627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0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393142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0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910188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0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8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427625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945062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3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462499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979676" y="5062551"/>
            <a:ext cx="16319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-15">
                <a:latin typeface="Times New Roman"/>
                <a:cs typeface="Times New Roman"/>
              </a:rPr>
              <a:t>1</a:t>
            </a:r>
            <a:r>
              <a:rPr dirty="0" sz="950" spc="-10">
                <a:latin typeface="Times New Roman"/>
                <a:cs typeface="Times New Roman"/>
              </a:rPr>
              <a:t>.</a:t>
            </a:r>
            <a:r>
              <a:rPr dirty="0" sz="950" spc="15">
                <a:latin typeface="Times New Roman"/>
                <a:cs typeface="Times New Roman"/>
              </a:rPr>
              <a:t>8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417840" y="5676772"/>
            <a:ext cx="1099185" cy="17272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4"/>
              </a:spcBef>
            </a:pPr>
            <a:r>
              <a:rPr dirty="0" sz="950" spc="20">
                <a:latin typeface="Times New Roman"/>
                <a:cs typeface="Times New Roman"/>
              </a:rPr>
              <a:t>Leverage</a:t>
            </a:r>
            <a:r>
              <a:rPr dirty="0" sz="950" spc="-35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(NFO/CSE)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858611" y="2569278"/>
            <a:ext cx="198120" cy="1278890"/>
          </a:xfrm>
          <a:prstGeom prst="rect">
            <a:avLst/>
          </a:prstGeom>
        </p:spPr>
        <p:txBody>
          <a:bodyPr wrap="square" lIns="0" tIns="3746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950" spc="10">
                <a:latin typeface="Times New Roman"/>
                <a:cs typeface="Times New Roman"/>
              </a:rPr>
              <a:t>Levered </a:t>
            </a:r>
            <a:r>
              <a:rPr dirty="0" sz="950" spc="5">
                <a:latin typeface="Times New Roman"/>
                <a:cs typeface="Times New Roman"/>
              </a:rPr>
              <a:t>P/B </a:t>
            </a:r>
            <a:r>
              <a:rPr dirty="0" sz="950" spc="-5">
                <a:latin typeface="Times New Roman"/>
                <a:cs typeface="Times New Roman"/>
              </a:rPr>
              <a:t>(V </a:t>
            </a:r>
            <a:r>
              <a:rPr dirty="0" baseline="47008" sz="975" spc="15">
                <a:latin typeface="Times New Roman"/>
                <a:cs typeface="Times New Roman"/>
              </a:rPr>
              <a:t>E </a:t>
            </a:r>
            <a:r>
              <a:rPr dirty="0" sz="950">
                <a:latin typeface="Times New Roman"/>
                <a:cs typeface="Times New Roman"/>
              </a:rPr>
              <a:t>/</a:t>
            </a:r>
            <a:r>
              <a:rPr dirty="0" sz="950" spc="-165">
                <a:latin typeface="Times New Roman"/>
                <a:cs typeface="Times New Roman"/>
              </a:rPr>
              <a:t> </a:t>
            </a:r>
            <a:r>
              <a:rPr dirty="0" sz="950" spc="5">
                <a:latin typeface="Times New Roman"/>
                <a:cs typeface="Times New Roman"/>
              </a:rPr>
              <a:t>CSE)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6500766" y="5282262"/>
            <a:ext cx="914400" cy="224790"/>
          </a:xfrm>
          <a:custGeom>
            <a:avLst/>
            <a:gdLst/>
            <a:ahLst/>
            <a:cxnLst/>
            <a:rect l="l" t="t" r="r" b="b"/>
            <a:pathLst>
              <a:path w="914400" h="224789">
                <a:moveTo>
                  <a:pt x="0" y="224299"/>
                </a:moveTo>
                <a:lnTo>
                  <a:pt x="914008" y="224299"/>
                </a:lnTo>
                <a:lnTo>
                  <a:pt x="914008" y="0"/>
                </a:lnTo>
                <a:lnTo>
                  <a:pt x="0" y="0"/>
                </a:lnTo>
                <a:lnTo>
                  <a:pt x="0" y="2242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500766" y="5282262"/>
            <a:ext cx="914400" cy="224790"/>
          </a:xfrm>
          <a:custGeom>
            <a:avLst/>
            <a:gdLst/>
            <a:ahLst/>
            <a:cxnLst/>
            <a:rect l="l" t="t" r="r" b="b"/>
            <a:pathLst>
              <a:path w="914400" h="224789">
                <a:moveTo>
                  <a:pt x="0" y="224299"/>
                </a:moveTo>
                <a:lnTo>
                  <a:pt x="914008" y="224299"/>
                </a:lnTo>
                <a:lnTo>
                  <a:pt x="914008" y="0"/>
                </a:lnTo>
                <a:lnTo>
                  <a:pt x="0" y="0"/>
                </a:lnTo>
                <a:lnTo>
                  <a:pt x="0" y="224299"/>
                </a:lnTo>
                <a:close/>
              </a:path>
            </a:pathLst>
          </a:custGeom>
          <a:ln w="128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 txBox="1"/>
          <p:nvPr/>
        </p:nvSpPr>
        <p:spPr>
          <a:xfrm>
            <a:off x="6461928" y="5062551"/>
            <a:ext cx="895350" cy="4051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14"/>
              </a:spcBef>
              <a:tabLst>
                <a:tab pos="542290" algn="l"/>
              </a:tabLst>
            </a:pPr>
            <a:r>
              <a:rPr dirty="0" sz="950" spc="-5">
                <a:latin typeface="Times New Roman"/>
                <a:cs typeface="Times New Roman"/>
              </a:rPr>
              <a:t>2.0	2.3</a:t>
            </a:r>
            <a:endParaRPr sz="950">
              <a:latin typeface="Times New Roman"/>
              <a:cs typeface="Times New Roman"/>
            </a:endParaRPr>
          </a:p>
          <a:p>
            <a:pPr marL="139700">
              <a:lnSpc>
                <a:spcPct val="100000"/>
              </a:lnSpc>
              <a:spcBef>
                <a:spcPts val="869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5">
                <a:latin typeface="Times New Roman"/>
                <a:cs typeface="Times New Roman"/>
              </a:rPr>
              <a:t>0.5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6500766" y="4279806"/>
            <a:ext cx="836294" cy="224790"/>
          </a:xfrm>
          <a:custGeom>
            <a:avLst/>
            <a:gdLst/>
            <a:ahLst/>
            <a:cxnLst/>
            <a:rect l="l" t="t" r="r" b="b"/>
            <a:pathLst>
              <a:path w="836295" h="224789">
                <a:moveTo>
                  <a:pt x="0" y="224620"/>
                </a:moveTo>
                <a:lnTo>
                  <a:pt x="835805" y="224620"/>
                </a:lnTo>
                <a:lnTo>
                  <a:pt x="835805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500766" y="4279806"/>
            <a:ext cx="836294" cy="224790"/>
          </a:xfrm>
          <a:custGeom>
            <a:avLst/>
            <a:gdLst/>
            <a:ahLst/>
            <a:cxnLst/>
            <a:rect l="l" t="t" r="r" b="b"/>
            <a:pathLst>
              <a:path w="836295" h="224789">
                <a:moveTo>
                  <a:pt x="0" y="224620"/>
                </a:moveTo>
                <a:lnTo>
                  <a:pt x="835805" y="224620"/>
                </a:lnTo>
                <a:lnTo>
                  <a:pt x="835805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ln w="128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 txBox="1"/>
          <p:nvPr/>
        </p:nvSpPr>
        <p:spPr>
          <a:xfrm>
            <a:off x="6576610" y="4318789"/>
            <a:ext cx="70167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6500766" y="3356136"/>
            <a:ext cx="914400" cy="224790"/>
          </a:xfrm>
          <a:custGeom>
            <a:avLst/>
            <a:gdLst/>
            <a:ahLst/>
            <a:cxnLst/>
            <a:rect l="l" t="t" r="r" b="b"/>
            <a:pathLst>
              <a:path w="914400" h="224789">
                <a:moveTo>
                  <a:pt x="0" y="224620"/>
                </a:moveTo>
                <a:lnTo>
                  <a:pt x="914008" y="224620"/>
                </a:lnTo>
                <a:lnTo>
                  <a:pt x="914008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500766" y="3356136"/>
            <a:ext cx="914400" cy="224790"/>
          </a:xfrm>
          <a:custGeom>
            <a:avLst/>
            <a:gdLst/>
            <a:ahLst/>
            <a:cxnLst/>
            <a:rect l="l" t="t" r="r" b="b"/>
            <a:pathLst>
              <a:path w="914400" h="224789">
                <a:moveTo>
                  <a:pt x="0" y="224620"/>
                </a:moveTo>
                <a:lnTo>
                  <a:pt x="914008" y="224620"/>
                </a:lnTo>
                <a:lnTo>
                  <a:pt x="914008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ln w="128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6481773" y="3394862"/>
            <a:ext cx="952500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0014">
              <a:lnSpc>
                <a:spcPct val="100000"/>
              </a:lnSpc>
              <a:spcBef>
                <a:spcPts val="90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</a:t>
            </a:r>
            <a:r>
              <a:rPr dirty="0" sz="800" spc="5">
                <a:latin typeface="Times New Roman"/>
                <a:cs typeface="Times New Roman"/>
              </a:rPr>
              <a:t> 1.5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6500766" y="2432530"/>
            <a:ext cx="836294" cy="224790"/>
          </a:xfrm>
          <a:custGeom>
            <a:avLst/>
            <a:gdLst/>
            <a:ahLst/>
            <a:cxnLst/>
            <a:rect l="l" t="t" r="r" b="b"/>
            <a:pathLst>
              <a:path w="836295" h="224789">
                <a:moveTo>
                  <a:pt x="0" y="224299"/>
                </a:moveTo>
                <a:lnTo>
                  <a:pt x="835805" y="224299"/>
                </a:lnTo>
                <a:lnTo>
                  <a:pt x="835805" y="0"/>
                </a:lnTo>
                <a:lnTo>
                  <a:pt x="0" y="0"/>
                </a:lnTo>
                <a:lnTo>
                  <a:pt x="0" y="2242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6500766" y="2432530"/>
            <a:ext cx="836294" cy="224790"/>
          </a:xfrm>
          <a:custGeom>
            <a:avLst/>
            <a:gdLst/>
            <a:ahLst/>
            <a:cxnLst/>
            <a:rect l="l" t="t" r="r" b="b"/>
            <a:pathLst>
              <a:path w="836295" h="224789">
                <a:moveTo>
                  <a:pt x="0" y="224299"/>
                </a:moveTo>
                <a:lnTo>
                  <a:pt x="835805" y="224299"/>
                </a:lnTo>
                <a:lnTo>
                  <a:pt x="835805" y="0"/>
                </a:lnTo>
                <a:lnTo>
                  <a:pt x="0" y="0"/>
                </a:lnTo>
                <a:lnTo>
                  <a:pt x="0" y="224299"/>
                </a:lnTo>
                <a:close/>
              </a:path>
            </a:pathLst>
          </a:custGeom>
          <a:ln w="128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 txBox="1"/>
          <p:nvPr/>
        </p:nvSpPr>
        <p:spPr>
          <a:xfrm>
            <a:off x="6576609" y="2471320"/>
            <a:ext cx="701675" cy="1466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5560612" y="1058043"/>
            <a:ext cx="836294" cy="224790"/>
          </a:xfrm>
          <a:custGeom>
            <a:avLst/>
            <a:gdLst/>
            <a:ahLst/>
            <a:cxnLst/>
            <a:rect l="l" t="t" r="r" b="b"/>
            <a:pathLst>
              <a:path w="836295" h="224790">
                <a:moveTo>
                  <a:pt x="0" y="224620"/>
                </a:moveTo>
                <a:lnTo>
                  <a:pt x="835805" y="224620"/>
                </a:lnTo>
                <a:lnTo>
                  <a:pt x="835805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 txBox="1"/>
          <p:nvPr/>
        </p:nvSpPr>
        <p:spPr>
          <a:xfrm>
            <a:off x="5560612" y="1058043"/>
            <a:ext cx="836294" cy="224790"/>
          </a:xfrm>
          <a:prstGeom prst="rect">
            <a:avLst/>
          </a:prstGeom>
          <a:ln w="12816">
            <a:solidFill>
              <a:srgbClr val="000000"/>
            </a:solidFill>
          </a:ln>
        </p:spPr>
        <p:txBody>
          <a:bodyPr wrap="square" lIns="0" tIns="50800" rIns="0" bIns="0" rtlCol="0" vert="horz">
            <a:spAutoFit/>
          </a:bodyPr>
          <a:lstStyle/>
          <a:p>
            <a:pPr marL="100965">
              <a:lnSpc>
                <a:spcPct val="100000"/>
              </a:lnSpc>
              <a:spcBef>
                <a:spcPts val="400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 3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422485" y="1520071"/>
            <a:ext cx="914400" cy="224790"/>
          </a:xfrm>
          <a:custGeom>
            <a:avLst/>
            <a:gdLst/>
            <a:ahLst/>
            <a:cxnLst/>
            <a:rect l="l" t="t" r="r" b="b"/>
            <a:pathLst>
              <a:path w="914400" h="224789">
                <a:moveTo>
                  <a:pt x="0" y="224620"/>
                </a:moveTo>
                <a:lnTo>
                  <a:pt x="914008" y="224620"/>
                </a:lnTo>
                <a:lnTo>
                  <a:pt x="914008" y="0"/>
                </a:lnTo>
                <a:lnTo>
                  <a:pt x="0" y="0"/>
                </a:lnTo>
                <a:lnTo>
                  <a:pt x="0" y="2246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 txBox="1"/>
          <p:nvPr/>
        </p:nvSpPr>
        <p:spPr>
          <a:xfrm>
            <a:off x="6422485" y="1520070"/>
            <a:ext cx="914400" cy="224790"/>
          </a:xfrm>
          <a:prstGeom prst="rect">
            <a:avLst/>
          </a:prstGeom>
          <a:ln w="12813">
            <a:solidFill>
              <a:srgbClr val="000000"/>
            </a:solidFill>
          </a:ln>
        </p:spPr>
        <p:txBody>
          <a:bodyPr wrap="square" lIns="0" tIns="50165" rIns="0" bIns="0" rtlCol="0" vert="horz">
            <a:spAutoFit/>
          </a:bodyPr>
          <a:lstStyle/>
          <a:p>
            <a:pPr marL="100965">
              <a:lnSpc>
                <a:spcPct val="100000"/>
              </a:lnSpc>
              <a:spcBef>
                <a:spcPts val="395"/>
              </a:spcBef>
            </a:pPr>
            <a:r>
              <a:rPr dirty="0" sz="800" spc="5">
                <a:latin typeface="Times New Roman"/>
                <a:cs typeface="Times New Roman"/>
              </a:rPr>
              <a:t>V</a:t>
            </a:r>
            <a:r>
              <a:rPr dirty="0" baseline="22222" sz="750" spc="7" b="1">
                <a:latin typeface="Times New Roman"/>
                <a:cs typeface="Times New Roman"/>
              </a:rPr>
              <a:t>NOA</a:t>
            </a:r>
            <a:r>
              <a:rPr dirty="0" sz="800" spc="5">
                <a:latin typeface="Times New Roman"/>
                <a:cs typeface="Times New Roman"/>
              </a:rPr>
              <a:t>/NOA </a:t>
            </a:r>
            <a:r>
              <a:rPr dirty="0" sz="800">
                <a:latin typeface="Times New Roman"/>
                <a:cs typeface="Times New Roman"/>
              </a:rPr>
              <a:t>= </a:t>
            </a:r>
            <a:r>
              <a:rPr dirty="0" sz="800" spc="5">
                <a:latin typeface="Times New Roman"/>
                <a:cs typeface="Times New Roman"/>
              </a:rPr>
              <a:t>2.5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3252274" y="6307187"/>
            <a:ext cx="360045" cy="0"/>
          </a:xfrm>
          <a:custGeom>
            <a:avLst/>
            <a:gdLst/>
            <a:ahLst/>
            <a:cxnLst/>
            <a:rect l="l" t="t" r="r" b="b"/>
            <a:pathLst>
              <a:path w="360045" h="0">
                <a:moveTo>
                  <a:pt x="0" y="0"/>
                </a:moveTo>
                <a:lnTo>
                  <a:pt x="359604" y="0"/>
                </a:lnTo>
              </a:path>
            </a:pathLst>
          </a:custGeom>
          <a:ln w="75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3840920" y="6307187"/>
            <a:ext cx="426084" cy="0"/>
          </a:xfrm>
          <a:custGeom>
            <a:avLst/>
            <a:gdLst/>
            <a:ahLst/>
            <a:cxnLst/>
            <a:rect l="l" t="t" r="r" b="b"/>
            <a:pathLst>
              <a:path w="426085" h="0">
                <a:moveTo>
                  <a:pt x="0" y="0"/>
                </a:moveTo>
                <a:lnTo>
                  <a:pt x="425649" y="0"/>
                </a:lnTo>
              </a:path>
            </a:pathLst>
          </a:custGeom>
          <a:ln w="75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5091059" y="6307187"/>
            <a:ext cx="426084" cy="0"/>
          </a:xfrm>
          <a:custGeom>
            <a:avLst/>
            <a:gdLst/>
            <a:ahLst/>
            <a:cxnLst/>
            <a:rect l="l" t="t" r="r" b="b"/>
            <a:pathLst>
              <a:path w="426085" h="0">
                <a:moveTo>
                  <a:pt x="0" y="0"/>
                </a:moveTo>
                <a:lnTo>
                  <a:pt x="425680" y="0"/>
                </a:lnTo>
              </a:path>
            </a:pathLst>
          </a:custGeom>
          <a:ln w="75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 txBox="1"/>
          <p:nvPr/>
        </p:nvSpPr>
        <p:spPr>
          <a:xfrm>
            <a:off x="5000866" y="6347957"/>
            <a:ext cx="883285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802005" algn="l"/>
              </a:tabLst>
            </a:pPr>
            <a:r>
              <a:rPr dirty="0" sz="1350" spc="15">
                <a:latin typeface="Symbol"/>
                <a:cs typeface="Symbol"/>
              </a:rPr>
              <a:t></a:t>
            </a:r>
            <a:r>
              <a:rPr dirty="0" sz="1350" spc="15">
                <a:latin typeface="Times New Roman"/>
                <a:cs typeface="Times New Roman"/>
              </a:rPr>
              <a:t>	</a:t>
            </a:r>
            <a:r>
              <a:rPr dirty="0" sz="1350" spc="15">
                <a:latin typeface="Symbol"/>
                <a:cs typeface="Symbol"/>
              </a:rPr>
              <a:t></a:t>
            </a:r>
            <a:endParaRPr sz="1350">
              <a:latin typeface="Symbol"/>
              <a:cs typeface="Symbol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5544363" y="6040074"/>
            <a:ext cx="365125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baseline="-39094" sz="2025" spc="37">
                <a:latin typeface="Symbol"/>
                <a:cs typeface="Symbol"/>
              </a:rPr>
              <a:t></a:t>
            </a:r>
            <a:r>
              <a:rPr dirty="0" baseline="-39094" sz="2025" spc="292">
                <a:latin typeface="Times New Roman"/>
                <a:cs typeface="Times New Roman"/>
              </a:rPr>
              <a:t> </a:t>
            </a:r>
            <a:r>
              <a:rPr dirty="0" sz="1350" spc="15">
                <a:latin typeface="Symbol"/>
                <a:cs typeface="Symbol"/>
              </a:rPr>
              <a:t></a:t>
            </a:r>
            <a:endParaRPr sz="1350">
              <a:latin typeface="Symbol"/>
              <a:cs typeface="Symbol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294500" y="6163149"/>
            <a:ext cx="1615440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200660" indent="-163195">
              <a:lnSpc>
                <a:spcPct val="100000"/>
              </a:lnSpc>
              <a:spcBef>
                <a:spcPts val="140"/>
              </a:spcBef>
              <a:buFont typeface="Symbol"/>
              <a:buChar char=""/>
              <a:tabLst>
                <a:tab pos="201295" algn="l"/>
                <a:tab pos="1428115" algn="l"/>
              </a:tabLst>
            </a:pPr>
            <a:r>
              <a:rPr dirty="0" sz="1350" spc="15">
                <a:latin typeface="Times New Roman"/>
                <a:cs typeface="Times New Roman"/>
              </a:rPr>
              <a:t>FLEV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baseline="-16460" sz="2025" spc="22">
                <a:latin typeface="Symbol"/>
                <a:cs typeface="Symbol"/>
              </a:rPr>
              <a:t></a:t>
            </a:r>
            <a:r>
              <a:rPr dirty="0" baseline="-16460" sz="2025" spc="-172">
                <a:latin typeface="Times New Roman"/>
                <a:cs typeface="Times New Roman"/>
              </a:rPr>
              <a:t> </a:t>
            </a:r>
            <a:r>
              <a:rPr dirty="0" baseline="-45267" sz="2025" spc="67">
                <a:latin typeface="Times New Roman"/>
                <a:cs typeface="Times New Roman"/>
              </a:rPr>
              <a:t>NOA	</a:t>
            </a:r>
            <a:r>
              <a:rPr dirty="0" sz="1350" spc="-15">
                <a:latin typeface="Times New Roman"/>
                <a:cs typeface="Times New Roman"/>
              </a:rPr>
              <a:t>1</a:t>
            </a:r>
            <a:r>
              <a:rPr dirty="0" baseline="-16460" sz="2025" spc="-22">
                <a:latin typeface="Symbol"/>
                <a:cs typeface="Symbol"/>
              </a:rPr>
              <a:t></a:t>
            </a:r>
            <a:endParaRPr baseline="-16460" sz="2025">
              <a:latin typeface="Symbol"/>
              <a:cs typeface="Symbol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249118" y="6303203"/>
            <a:ext cx="1012825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  <a:tabLst>
                <a:tab pos="609600" algn="l"/>
              </a:tabLst>
            </a:pPr>
            <a:r>
              <a:rPr dirty="0" sz="1350" spc="15">
                <a:latin typeface="Times New Roman"/>
                <a:cs typeface="Times New Roman"/>
              </a:rPr>
              <a:t>CS</a:t>
            </a:r>
            <a:r>
              <a:rPr dirty="0" sz="1350" spc="30">
                <a:latin typeface="Times New Roman"/>
                <a:cs typeface="Times New Roman"/>
              </a:rPr>
              <a:t>E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N</a:t>
            </a:r>
            <a:r>
              <a:rPr dirty="0" sz="1350" spc="55">
                <a:latin typeface="Times New Roman"/>
                <a:cs typeface="Times New Roman"/>
              </a:rPr>
              <a:t>O</a:t>
            </a:r>
            <a:r>
              <a:rPr dirty="0" sz="1350" spc="35">
                <a:latin typeface="Times New Roman"/>
                <a:cs typeface="Times New Roman"/>
              </a:rPr>
              <a:t>A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4975465" y="5969477"/>
            <a:ext cx="544195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baseline="-22633" sz="2025" spc="22">
                <a:latin typeface="Symbol"/>
                <a:cs typeface="Symbol"/>
              </a:rPr>
              <a:t></a:t>
            </a:r>
            <a:r>
              <a:rPr dirty="0" baseline="-22633" sz="2025" spc="-277">
                <a:latin typeface="Times New Roman"/>
                <a:cs typeface="Times New Roman"/>
              </a:rPr>
              <a:t> </a:t>
            </a:r>
            <a:r>
              <a:rPr dirty="0" baseline="-26748" sz="2025" spc="82">
                <a:latin typeface="Times New Roman"/>
                <a:cs typeface="Times New Roman"/>
              </a:rPr>
              <a:t>V</a:t>
            </a:r>
            <a:r>
              <a:rPr dirty="0" sz="800" spc="55">
                <a:latin typeface="Times New Roman"/>
                <a:cs typeface="Times New Roman"/>
              </a:rPr>
              <a:t>NOA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280216" y="5969477"/>
            <a:ext cx="989330" cy="23749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  <a:tabLst>
                <a:tab pos="397510" algn="l"/>
              </a:tabLst>
            </a:pPr>
            <a:r>
              <a:rPr dirty="0" baseline="-26748" sz="2025" spc="120">
                <a:latin typeface="Times New Roman"/>
                <a:cs typeface="Times New Roman"/>
              </a:rPr>
              <a:t>V</a:t>
            </a:r>
            <a:r>
              <a:rPr dirty="0" sz="800" spc="80">
                <a:latin typeface="Times New Roman"/>
                <a:cs typeface="Times New Roman"/>
              </a:rPr>
              <a:t>E	</a:t>
            </a:r>
            <a:r>
              <a:rPr dirty="0" baseline="-61728" sz="2025" spc="37">
                <a:latin typeface="Symbol"/>
                <a:cs typeface="Symbol"/>
              </a:rPr>
              <a:t></a:t>
            </a:r>
            <a:r>
              <a:rPr dirty="0" baseline="-61728" sz="2025" spc="352">
                <a:latin typeface="Times New Roman"/>
                <a:cs typeface="Times New Roman"/>
              </a:rPr>
              <a:t> </a:t>
            </a:r>
            <a:r>
              <a:rPr dirty="0" baseline="-26748" sz="2025" spc="82">
                <a:latin typeface="Times New Roman"/>
                <a:cs typeface="Times New Roman"/>
              </a:rPr>
              <a:t>V</a:t>
            </a:r>
            <a:r>
              <a:rPr dirty="0" sz="800" spc="55">
                <a:latin typeface="Times New Roman"/>
                <a:cs typeface="Times New Roman"/>
              </a:rPr>
              <a:t>NOA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1967" y="31496"/>
            <a:ext cx="614743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317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Reminder:</a:t>
            </a:r>
          </a:p>
          <a:p>
            <a:pPr algn="ctr">
              <a:lnSpc>
                <a:spcPct val="100000"/>
              </a:lnSpc>
            </a:pPr>
            <a:r>
              <a:rPr dirty="0" spc="-5"/>
              <a:t>The Residual Earnings Valuation</a:t>
            </a:r>
            <a:r>
              <a:rPr dirty="0" spc="25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4245" y="2828035"/>
            <a:ext cx="580390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valuation of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equity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Times New Roman"/>
              <a:cs typeface="Times New Roman"/>
            </a:endParaRPr>
          </a:p>
          <a:p>
            <a:pPr marL="690880" indent="-276225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690880" algn="l"/>
              </a:tabLst>
            </a:pPr>
            <a:r>
              <a:rPr dirty="0" sz="2000">
                <a:latin typeface="Times New Roman"/>
                <a:cs typeface="Times New Roman"/>
              </a:rPr>
              <a:t>Forecast future residual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(RE)</a:t>
            </a:r>
            <a:endParaRPr sz="2000">
              <a:latin typeface="Times New Roman"/>
              <a:cs typeface="Times New Roman"/>
            </a:endParaRPr>
          </a:p>
          <a:p>
            <a:pPr marL="690880" indent="-2762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690880" algn="l"/>
              </a:tabLst>
            </a:pPr>
            <a:r>
              <a:rPr dirty="0" sz="2000" spc="-5">
                <a:latin typeface="Times New Roman"/>
                <a:cs typeface="Times New Roman"/>
              </a:rPr>
              <a:t>Calculate </a:t>
            </a:r>
            <a:r>
              <a:rPr dirty="0" sz="2000">
                <a:latin typeface="Times New Roman"/>
                <a:cs typeface="Times New Roman"/>
              </a:rPr>
              <a:t>a continuing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marL="690880" indent="-2762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690880" algn="l"/>
              </a:tabLst>
            </a:pPr>
            <a:r>
              <a:rPr dirty="0" sz="2000">
                <a:latin typeface="Times New Roman"/>
                <a:cs typeface="Times New Roman"/>
              </a:rPr>
              <a:t>Take present values and add to current book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>
              <a:latin typeface="Times New Roman"/>
              <a:cs typeface="Times New Roman"/>
            </a:endParaRPr>
          </a:p>
          <a:p>
            <a:pPr algn="ctr" marL="340995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Review </a:t>
            </a:r>
            <a:r>
              <a:rPr dirty="0" sz="2400" spc="-5">
                <a:latin typeface="Times New Roman"/>
                <a:cs typeface="Times New Roman"/>
              </a:rPr>
              <a:t>Chapter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69104" y="2032741"/>
            <a:ext cx="584835" cy="0"/>
          </a:xfrm>
          <a:custGeom>
            <a:avLst/>
            <a:gdLst/>
            <a:ahLst/>
            <a:cxnLst/>
            <a:rect l="l" t="t" r="r" b="b"/>
            <a:pathLst>
              <a:path w="584835" h="0">
                <a:moveTo>
                  <a:pt x="0" y="0"/>
                </a:moveTo>
                <a:lnTo>
                  <a:pt x="584678" y="0"/>
                </a:lnTo>
              </a:path>
            </a:pathLst>
          </a:custGeom>
          <a:ln w="15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459123" y="2032741"/>
            <a:ext cx="626110" cy="0"/>
          </a:xfrm>
          <a:custGeom>
            <a:avLst/>
            <a:gdLst/>
            <a:ahLst/>
            <a:cxnLst/>
            <a:rect l="l" t="t" r="r" b="b"/>
            <a:pathLst>
              <a:path w="626110" h="0">
                <a:moveTo>
                  <a:pt x="0" y="0"/>
                </a:moveTo>
                <a:lnTo>
                  <a:pt x="625717" y="0"/>
                </a:lnTo>
              </a:path>
            </a:pathLst>
          </a:custGeom>
          <a:ln w="15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711315" y="2032741"/>
            <a:ext cx="654050" cy="0"/>
          </a:xfrm>
          <a:custGeom>
            <a:avLst/>
            <a:gdLst/>
            <a:ahLst/>
            <a:cxnLst/>
            <a:rect l="l" t="t" r="r" b="b"/>
            <a:pathLst>
              <a:path w="654050" h="0">
                <a:moveTo>
                  <a:pt x="0" y="0"/>
                </a:moveTo>
                <a:lnTo>
                  <a:pt x="653960" y="0"/>
                </a:lnTo>
              </a:path>
            </a:pathLst>
          </a:custGeom>
          <a:ln w="15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670773" y="2032741"/>
            <a:ext cx="643890" cy="0"/>
          </a:xfrm>
          <a:custGeom>
            <a:avLst/>
            <a:gdLst/>
            <a:ahLst/>
            <a:cxnLst/>
            <a:rect l="l" t="t" r="r" b="b"/>
            <a:pathLst>
              <a:path w="643890" h="0">
                <a:moveTo>
                  <a:pt x="0" y="0"/>
                </a:moveTo>
                <a:lnTo>
                  <a:pt x="643851" y="0"/>
                </a:lnTo>
              </a:path>
            </a:pathLst>
          </a:custGeom>
          <a:ln w="155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979999" y="2242254"/>
            <a:ext cx="161925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30">
                <a:latin typeface="Times New Roman"/>
                <a:cs typeface="Times New Roman"/>
              </a:rPr>
              <a:t>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25280" y="2242254"/>
            <a:ext cx="161925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30">
                <a:latin typeface="Times New Roman"/>
                <a:cs typeface="Times New Roman"/>
              </a:rPr>
              <a:t>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58871" y="2242254"/>
            <a:ext cx="161925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30">
                <a:latin typeface="Times New Roman"/>
                <a:cs typeface="Times New Roman"/>
              </a:rPr>
              <a:t>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48349" y="2211438"/>
            <a:ext cx="161925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30">
                <a:latin typeface="Times New Roman"/>
                <a:cs typeface="Times New Roman"/>
              </a:rPr>
              <a:t>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15344" y="1960163"/>
            <a:ext cx="137160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25">
                <a:latin typeface="Times New Roman"/>
                <a:cs typeface="Times New Roman"/>
              </a:rPr>
              <a:t>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60980" y="1960163"/>
            <a:ext cx="137160" cy="2882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700" spc="25">
                <a:latin typeface="Times New Roman"/>
                <a:cs typeface="Times New Roman"/>
              </a:rPr>
              <a:t>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06472" y="1925573"/>
            <a:ext cx="1369695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10"/>
              </a:spcBef>
              <a:tabLst>
                <a:tab pos="1005205" algn="l"/>
              </a:tabLst>
            </a:pPr>
            <a:r>
              <a:rPr dirty="0" baseline="-26077" sz="3675" spc="142">
                <a:latin typeface="Times New Roman"/>
                <a:cs typeface="Times New Roman"/>
              </a:rPr>
              <a:t>ρ</a:t>
            </a:r>
            <a:r>
              <a:rPr dirty="0" sz="1700" spc="95">
                <a:latin typeface="Times New Roman"/>
                <a:cs typeface="Times New Roman"/>
              </a:rPr>
              <a:t>T	</a:t>
            </a:r>
            <a:r>
              <a:rPr dirty="0" baseline="-26077" sz="3675" spc="142">
                <a:latin typeface="Times New Roman"/>
                <a:cs typeface="Times New Roman"/>
              </a:rPr>
              <a:t>ρ</a:t>
            </a:r>
            <a:r>
              <a:rPr dirty="0" sz="1700" spc="95">
                <a:latin typeface="Times New Roman"/>
                <a:cs typeface="Times New Roman"/>
              </a:rPr>
              <a:t>T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52794" y="1925573"/>
            <a:ext cx="368300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26077" sz="3675" spc="165">
                <a:latin typeface="Times New Roman"/>
                <a:cs typeface="Times New Roman"/>
              </a:rPr>
              <a:t>ρ</a:t>
            </a:r>
            <a:r>
              <a:rPr dirty="0" sz="1700" spc="110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7641" y="2037782"/>
            <a:ext cx="184150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450" spc="25">
                <a:latin typeface="Times New Roman"/>
                <a:cs typeface="Times New Roman"/>
              </a:rPr>
              <a:t>ρ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93520" y="1580267"/>
            <a:ext cx="896619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97815" indent="-260350">
              <a:lnSpc>
                <a:spcPct val="100000"/>
              </a:lnSpc>
              <a:spcBef>
                <a:spcPts val="110"/>
              </a:spcBef>
              <a:buFont typeface="Symbol"/>
              <a:buChar char=""/>
              <a:tabLst>
                <a:tab pos="298450" algn="l"/>
              </a:tabLst>
            </a:pPr>
            <a:r>
              <a:rPr dirty="0" sz="2450" spc="-15">
                <a:latin typeface="Times New Roman"/>
                <a:cs typeface="Times New Roman"/>
              </a:rPr>
              <a:t>CV</a:t>
            </a:r>
            <a:r>
              <a:rPr dirty="0" baseline="-21241" sz="2550" spc="-22">
                <a:latin typeface="Times New Roman"/>
                <a:cs typeface="Times New Roman"/>
              </a:rPr>
              <a:t>T</a:t>
            </a:r>
            <a:endParaRPr baseline="-21241" sz="25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3084" y="1787281"/>
            <a:ext cx="1228090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2450" spc="25">
                <a:latin typeface="Symbol"/>
                <a:cs typeface="Symbol"/>
              </a:rPr>
              <a:t></a:t>
            </a:r>
            <a:r>
              <a:rPr dirty="0" sz="2450" spc="-320">
                <a:latin typeface="Times New Roman"/>
                <a:cs typeface="Times New Roman"/>
              </a:rPr>
              <a:t> </a:t>
            </a:r>
            <a:r>
              <a:rPr dirty="0" sz="2450" spc="40">
                <a:latin typeface="Times New Roman"/>
                <a:cs typeface="Times New Roman"/>
              </a:rPr>
              <a:t>....</a:t>
            </a:r>
            <a:r>
              <a:rPr dirty="0" sz="2450" spc="-335">
                <a:latin typeface="Times New Roman"/>
                <a:cs typeface="Times New Roman"/>
              </a:rPr>
              <a:t> </a:t>
            </a:r>
            <a:r>
              <a:rPr dirty="0" baseline="37414" sz="3675" spc="-30">
                <a:latin typeface="Times New Roman"/>
                <a:cs typeface="Times New Roman"/>
              </a:rPr>
              <a:t>RE</a:t>
            </a:r>
            <a:r>
              <a:rPr dirty="0" baseline="37414" sz="3675" spc="-540">
                <a:latin typeface="Times New Roman"/>
                <a:cs typeface="Times New Roman"/>
              </a:rPr>
              <a:t> </a:t>
            </a:r>
            <a:r>
              <a:rPr dirty="0" baseline="32679" sz="2550" spc="44">
                <a:latin typeface="Times New Roman"/>
                <a:cs typeface="Times New Roman"/>
              </a:rPr>
              <a:t>T</a:t>
            </a:r>
            <a:endParaRPr baseline="32679" sz="25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91914" y="1580267"/>
            <a:ext cx="1776095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02895" indent="-265430">
              <a:lnSpc>
                <a:spcPct val="100000"/>
              </a:lnSpc>
              <a:spcBef>
                <a:spcPts val="110"/>
              </a:spcBef>
              <a:buFont typeface="Symbol"/>
              <a:buChar char=""/>
              <a:tabLst>
                <a:tab pos="303530" algn="l"/>
              </a:tabLst>
            </a:pPr>
            <a:r>
              <a:rPr dirty="0" sz="2450" spc="30">
                <a:latin typeface="Times New Roman"/>
                <a:cs typeface="Times New Roman"/>
              </a:rPr>
              <a:t>RE</a:t>
            </a:r>
            <a:r>
              <a:rPr dirty="0" baseline="-21241" sz="2550" spc="44">
                <a:latin typeface="Times New Roman"/>
                <a:cs typeface="Times New Roman"/>
              </a:rPr>
              <a:t>1 </a:t>
            </a:r>
            <a:r>
              <a:rPr dirty="0" baseline="-37414" sz="3675" spc="37">
                <a:latin typeface="Symbol"/>
                <a:cs typeface="Symbol"/>
              </a:rPr>
              <a:t></a:t>
            </a:r>
            <a:r>
              <a:rPr dirty="0" baseline="-37414" sz="3675" spc="37">
                <a:latin typeface="Times New Roman"/>
                <a:cs typeface="Times New Roman"/>
              </a:rPr>
              <a:t> </a:t>
            </a:r>
            <a:r>
              <a:rPr dirty="0" sz="2450" spc="-20">
                <a:latin typeface="Times New Roman"/>
                <a:cs typeface="Times New Roman"/>
              </a:rPr>
              <a:t>RE</a:t>
            </a:r>
            <a:r>
              <a:rPr dirty="0" sz="2450" spc="-375">
                <a:latin typeface="Times New Roman"/>
                <a:cs typeface="Times New Roman"/>
              </a:rPr>
              <a:t> </a:t>
            </a:r>
            <a:r>
              <a:rPr dirty="0" baseline="-21241" sz="2550" spc="37">
                <a:latin typeface="Times New Roman"/>
                <a:cs typeface="Times New Roman"/>
              </a:rPr>
              <a:t>2</a:t>
            </a:r>
            <a:endParaRPr baseline="-21241" sz="25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724120" y="1787281"/>
            <a:ext cx="1414780" cy="4006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2450" spc="130">
                <a:latin typeface="Times New Roman"/>
                <a:cs typeface="Times New Roman"/>
              </a:rPr>
              <a:t>V</a:t>
            </a:r>
            <a:r>
              <a:rPr dirty="0" baseline="37581" sz="2550" spc="195">
                <a:latin typeface="Times New Roman"/>
                <a:cs typeface="Times New Roman"/>
              </a:rPr>
              <a:t>E </a:t>
            </a:r>
            <a:r>
              <a:rPr dirty="0" sz="2450" spc="25">
                <a:latin typeface="Symbol"/>
                <a:cs typeface="Symbol"/>
              </a:rPr>
              <a:t></a:t>
            </a:r>
            <a:r>
              <a:rPr dirty="0" sz="2450" spc="-260">
                <a:latin typeface="Times New Roman"/>
                <a:cs typeface="Times New Roman"/>
              </a:rPr>
              <a:t> </a:t>
            </a:r>
            <a:r>
              <a:rPr dirty="0" sz="2450" spc="15">
                <a:latin typeface="Times New Roman"/>
                <a:cs typeface="Times New Roman"/>
              </a:rPr>
              <a:t>CSE</a:t>
            </a:r>
            <a:endParaRPr sz="2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98598" y="233883"/>
            <a:ext cx="413892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31290" algn="l"/>
              </a:tabLst>
            </a:pPr>
            <a:r>
              <a:rPr dirty="0" spc="-10"/>
              <a:t>Levered	</a:t>
            </a:r>
            <a:r>
              <a:rPr dirty="0" spc="-5"/>
              <a:t>vs. Unlevered</a:t>
            </a:r>
            <a:r>
              <a:rPr dirty="0" spc="-45"/>
              <a:t> </a:t>
            </a:r>
            <a:r>
              <a:rPr dirty="0" spc="-5"/>
              <a:t>P/B</a:t>
            </a:r>
          </a:p>
        </p:txBody>
      </p:sp>
      <p:sp>
        <p:nvSpPr>
          <p:cNvPr id="3" name="object 3"/>
          <p:cNvSpPr/>
          <p:nvPr/>
        </p:nvSpPr>
        <p:spPr>
          <a:xfrm>
            <a:off x="1723764" y="755904"/>
            <a:ext cx="5772785" cy="5114925"/>
          </a:xfrm>
          <a:custGeom>
            <a:avLst/>
            <a:gdLst/>
            <a:ahLst/>
            <a:cxnLst/>
            <a:rect l="l" t="t" r="r" b="b"/>
            <a:pathLst>
              <a:path w="5772784" h="5114925">
                <a:moveTo>
                  <a:pt x="0" y="5114543"/>
                </a:moveTo>
                <a:lnTo>
                  <a:pt x="5772601" y="5114542"/>
                </a:lnTo>
                <a:lnTo>
                  <a:pt x="5772601" y="0"/>
                </a:lnTo>
                <a:lnTo>
                  <a:pt x="0" y="0"/>
                </a:lnTo>
                <a:lnTo>
                  <a:pt x="0" y="51145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372568" y="883202"/>
            <a:ext cx="5047615" cy="4562475"/>
          </a:xfrm>
          <a:custGeom>
            <a:avLst/>
            <a:gdLst/>
            <a:ahLst/>
            <a:cxnLst/>
            <a:rect l="l" t="t" r="r" b="b"/>
            <a:pathLst>
              <a:path w="5047615" h="4562475">
                <a:moveTo>
                  <a:pt x="0" y="4562139"/>
                </a:moveTo>
                <a:lnTo>
                  <a:pt x="5047471" y="4562139"/>
                </a:lnTo>
                <a:lnTo>
                  <a:pt x="5047471" y="0"/>
                </a:lnTo>
                <a:lnTo>
                  <a:pt x="0" y="0"/>
                </a:lnTo>
                <a:lnTo>
                  <a:pt x="0" y="45621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372568" y="5445341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372568" y="4937482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372568" y="4429672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372568" y="3413601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72568" y="2914992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206862" y="2407082"/>
            <a:ext cx="213360" cy="0"/>
          </a:xfrm>
          <a:custGeom>
            <a:avLst/>
            <a:gdLst/>
            <a:ahLst/>
            <a:cxnLst/>
            <a:rect l="l" t="t" r="r" b="b"/>
            <a:pathLst>
              <a:path w="213359" h="0">
                <a:moveTo>
                  <a:pt x="0" y="0"/>
                </a:moveTo>
                <a:lnTo>
                  <a:pt x="213152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372568" y="2407082"/>
            <a:ext cx="4073525" cy="0"/>
          </a:xfrm>
          <a:custGeom>
            <a:avLst/>
            <a:gdLst/>
            <a:ahLst/>
            <a:cxnLst/>
            <a:rect l="l" t="t" r="r" b="b"/>
            <a:pathLst>
              <a:path w="4073525" h="0">
                <a:moveTo>
                  <a:pt x="0" y="0"/>
                </a:moveTo>
                <a:lnTo>
                  <a:pt x="4073379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372568" y="1898921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526584" y="1391137"/>
            <a:ext cx="2893695" cy="0"/>
          </a:xfrm>
          <a:custGeom>
            <a:avLst/>
            <a:gdLst/>
            <a:ahLst/>
            <a:cxnLst/>
            <a:rect l="l" t="t" r="r" b="b"/>
            <a:pathLst>
              <a:path w="2893695" h="0">
                <a:moveTo>
                  <a:pt x="0" y="0"/>
                </a:moveTo>
                <a:lnTo>
                  <a:pt x="2893429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372568" y="1391137"/>
            <a:ext cx="1393190" cy="0"/>
          </a:xfrm>
          <a:custGeom>
            <a:avLst/>
            <a:gdLst/>
            <a:ahLst/>
            <a:cxnLst/>
            <a:rect l="l" t="t" r="r" b="b"/>
            <a:pathLst>
              <a:path w="1393189" h="0">
                <a:moveTo>
                  <a:pt x="0" y="0"/>
                </a:moveTo>
                <a:lnTo>
                  <a:pt x="1393101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372568" y="883227"/>
            <a:ext cx="5047615" cy="0"/>
          </a:xfrm>
          <a:custGeom>
            <a:avLst/>
            <a:gdLst/>
            <a:ahLst/>
            <a:cxnLst/>
            <a:rect l="l" t="t" r="r" b="b"/>
            <a:pathLst>
              <a:path w="5047615" h="0">
                <a:moveTo>
                  <a:pt x="0" y="0"/>
                </a:moveTo>
                <a:lnTo>
                  <a:pt x="5047446" y="0"/>
                </a:lnTo>
              </a:path>
            </a:pathLst>
          </a:custGeom>
          <a:ln w="317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375437" y="886118"/>
            <a:ext cx="5038725" cy="0"/>
          </a:xfrm>
          <a:custGeom>
            <a:avLst/>
            <a:gdLst/>
            <a:ahLst/>
            <a:cxnLst/>
            <a:rect l="l" t="t" r="r" b="b"/>
            <a:pathLst>
              <a:path w="5038725" h="0">
                <a:moveTo>
                  <a:pt x="0" y="0"/>
                </a:moveTo>
                <a:lnTo>
                  <a:pt x="5038200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422820" y="886118"/>
            <a:ext cx="0" cy="4552950"/>
          </a:xfrm>
          <a:custGeom>
            <a:avLst/>
            <a:gdLst/>
            <a:ahLst/>
            <a:cxnLst/>
            <a:rect l="l" t="t" r="r" b="b"/>
            <a:pathLst>
              <a:path w="0" h="4552950">
                <a:moveTo>
                  <a:pt x="0" y="0"/>
                </a:moveTo>
                <a:lnTo>
                  <a:pt x="0" y="4552825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384989" y="5448220"/>
            <a:ext cx="5038090" cy="0"/>
          </a:xfrm>
          <a:custGeom>
            <a:avLst/>
            <a:gdLst/>
            <a:ahLst/>
            <a:cxnLst/>
            <a:rect l="l" t="t" r="r" b="b"/>
            <a:pathLst>
              <a:path w="5038090" h="0">
                <a:moveTo>
                  <a:pt x="5037830" y="0"/>
                </a:moveTo>
                <a:lnTo>
                  <a:pt x="0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375437" y="895419"/>
            <a:ext cx="0" cy="4552950"/>
          </a:xfrm>
          <a:custGeom>
            <a:avLst/>
            <a:gdLst/>
            <a:ahLst/>
            <a:cxnLst/>
            <a:rect l="l" t="t" r="r" b="b"/>
            <a:pathLst>
              <a:path w="0" h="4552950">
                <a:moveTo>
                  <a:pt x="0" y="4552800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375437" y="886118"/>
            <a:ext cx="0" cy="4552950"/>
          </a:xfrm>
          <a:custGeom>
            <a:avLst/>
            <a:gdLst/>
            <a:ahLst/>
            <a:cxnLst/>
            <a:rect l="l" t="t" r="r" b="b"/>
            <a:pathLst>
              <a:path w="0" h="4552950">
                <a:moveTo>
                  <a:pt x="0" y="0"/>
                </a:moveTo>
                <a:lnTo>
                  <a:pt x="0" y="4552825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337217" y="544822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337217" y="4940360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337217" y="4432438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337217" y="3924277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337217" y="341649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337217" y="2917883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337217" y="2409974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337217" y="190181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337217" y="1393902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37217" y="886118"/>
            <a:ext cx="29209" cy="0"/>
          </a:xfrm>
          <a:custGeom>
            <a:avLst/>
            <a:gdLst/>
            <a:ahLst/>
            <a:cxnLst/>
            <a:rect l="l" t="t" r="r" b="b"/>
            <a:pathLst>
              <a:path w="29210" h="0">
                <a:moveTo>
                  <a:pt x="0" y="0"/>
                </a:moveTo>
                <a:lnTo>
                  <a:pt x="28655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375437" y="3924276"/>
            <a:ext cx="5038725" cy="0"/>
          </a:xfrm>
          <a:custGeom>
            <a:avLst/>
            <a:gdLst/>
            <a:ahLst/>
            <a:cxnLst/>
            <a:rect l="l" t="t" r="r" b="b"/>
            <a:pathLst>
              <a:path w="5038725" h="0">
                <a:moveTo>
                  <a:pt x="0" y="0"/>
                </a:moveTo>
                <a:lnTo>
                  <a:pt x="5038200" y="0"/>
                </a:lnTo>
              </a:path>
            </a:pathLst>
          </a:custGeom>
          <a:ln w="94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375437" y="3924277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386653" y="3924276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398341" y="3924276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399954" y="3924276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411515" y="3924276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422820" y="3924276"/>
            <a:ext cx="0" cy="38100"/>
          </a:xfrm>
          <a:custGeom>
            <a:avLst/>
            <a:gdLst/>
            <a:ahLst/>
            <a:cxnLst/>
            <a:rect l="l" t="t" r="r" b="b"/>
            <a:pathLst>
              <a:path w="0" h="38100">
                <a:moveTo>
                  <a:pt x="0" y="37832"/>
                </a:moveTo>
                <a:lnTo>
                  <a:pt x="0" y="0"/>
                </a:lnTo>
              </a:path>
            </a:pathLst>
          </a:custGeom>
          <a:ln w="95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420340" y="1438145"/>
            <a:ext cx="4952365" cy="2483485"/>
          </a:xfrm>
          <a:custGeom>
            <a:avLst/>
            <a:gdLst/>
            <a:ahLst/>
            <a:cxnLst/>
            <a:rect l="l" t="t" r="r" b="b"/>
            <a:pathLst>
              <a:path w="4952365" h="2483485">
                <a:moveTo>
                  <a:pt x="0" y="2483241"/>
                </a:moveTo>
                <a:lnTo>
                  <a:pt x="104790" y="2436233"/>
                </a:lnTo>
                <a:lnTo>
                  <a:pt x="200348" y="2389225"/>
                </a:lnTo>
                <a:lnTo>
                  <a:pt x="305138" y="2332916"/>
                </a:lnTo>
                <a:lnTo>
                  <a:pt x="410248" y="2285909"/>
                </a:lnTo>
                <a:lnTo>
                  <a:pt x="505792" y="2229348"/>
                </a:lnTo>
                <a:lnTo>
                  <a:pt x="610634" y="2182341"/>
                </a:lnTo>
                <a:lnTo>
                  <a:pt x="706153" y="2135333"/>
                </a:lnTo>
                <a:lnTo>
                  <a:pt x="810982" y="2079024"/>
                </a:lnTo>
                <a:lnTo>
                  <a:pt x="916066" y="2031765"/>
                </a:lnTo>
                <a:lnTo>
                  <a:pt x="1011330" y="1975456"/>
                </a:lnTo>
                <a:lnTo>
                  <a:pt x="1116414" y="1928449"/>
                </a:lnTo>
                <a:lnTo>
                  <a:pt x="1211551" y="1881441"/>
                </a:lnTo>
                <a:lnTo>
                  <a:pt x="1316762" y="1824755"/>
                </a:lnTo>
                <a:lnTo>
                  <a:pt x="1411899" y="1777747"/>
                </a:lnTo>
                <a:lnTo>
                  <a:pt x="1517110" y="1730739"/>
                </a:lnTo>
                <a:lnTo>
                  <a:pt x="1622194" y="1674431"/>
                </a:lnTo>
                <a:lnTo>
                  <a:pt x="1717459" y="1627423"/>
                </a:lnTo>
                <a:lnTo>
                  <a:pt x="1822542" y="1570863"/>
                </a:lnTo>
                <a:lnTo>
                  <a:pt x="1917807" y="1523855"/>
                </a:lnTo>
                <a:lnTo>
                  <a:pt x="2022891" y="1476847"/>
                </a:lnTo>
                <a:lnTo>
                  <a:pt x="2118027" y="1420539"/>
                </a:lnTo>
                <a:lnTo>
                  <a:pt x="2223239" y="1373279"/>
                </a:lnTo>
                <a:lnTo>
                  <a:pt x="2327940" y="1316971"/>
                </a:lnTo>
                <a:lnTo>
                  <a:pt x="2423587" y="1269963"/>
                </a:lnTo>
                <a:lnTo>
                  <a:pt x="2528288" y="1222955"/>
                </a:lnTo>
                <a:lnTo>
                  <a:pt x="2623935" y="1166269"/>
                </a:lnTo>
                <a:lnTo>
                  <a:pt x="2729019" y="1119262"/>
                </a:lnTo>
                <a:lnTo>
                  <a:pt x="2833720" y="1062953"/>
                </a:lnTo>
                <a:lnTo>
                  <a:pt x="2929367" y="1015945"/>
                </a:lnTo>
                <a:lnTo>
                  <a:pt x="3034068" y="968937"/>
                </a:lnTo>
                <a:lnTo>
                  <a:pt x="3129715" y="912377"/>
                </a:lnTo>
                <a:lnTo>
                  <a:pt x="3234416" y="865369"/>
                </a:lnTo>
                <a:lnTo>
                  <a:pt x="3330063" y="809061"/>
                </a:lnTo>
                <a:lnTo>
                  <a:pt x="3434765" y="762053"/>
                </a:lnTo>
                <a:lnTo>
                  <a:pt x="3539848" y="714668"/>
                </a:lnTo>
                <a:lnTo>
                  <a:pt x="3635495" y="658485"/>
                </a:lnTo>
                <a:lnTo>
                  <a:pt x="3740197" y="611477"/>
                </a:lnTo>
                <a:lnTo>
                  <a:pt x="3835843" y="564470"/>
                </a:lnTo>
                <a:lnTo>
                  <a:pt x="3940545" y="507784"/>
                </a:lnTo>
                <a:lnTo>
                  <a:pt x="4036192" y="460776"/>
                </a:lnTo>
                <a:lnTo>
                  <a:pt x="4140893" y="404467"/>
                </a:lnTo>
                <a:lnTo>
                  <a:pt x="4246104" y="357460"/>
                </a:lnTo>
                <a:lnTo>
                  <a:pt x="4341241" y="310452"/>
                </a:lnTo>
                <a:lnTo>
                  <a:pt x="4446325" y="253892"/>
                </a:lnTo>
                <a:lnTo>
                  <a:pt x="4541972" y="206884"/>
                </a:lnTo>
                <a:lnTo>
                  <a:pt x="4646673" y="150575"/>
                </a:lnTo>
                <a:lnTo>
                  <a:pt x="4751884" y="103567"/>
                </a:lnTo>
                <a:lnTo>
                  <a:pt x="4847021" y="56183"/>
                </a:lnTo>
                <a:lnTo>
                  <a:pt x="4952233" y="0"/>
                </a:lnTo>
              </a:path>
            </a:pathLst>
          </a:custGeom>
          <a:ln w="1888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420340" y="1071258"/>
            <a:ext cx="4952365" cy="3104515"/>
          </a:xfrm>
          <a:custGeom>
            <a:avLst/>
            <a:gdLst/>
            <a:ahLst/>
            <a:cxnLst/>
            <a:rect l="l" t="t" r="r" b="b"/>
            <a:pathLst>
              <a:path w="4952365" h="3104515">
                <a:moveTo>
                  <a:pt x="0" y="3104396"/>
                </a:moveTo>
                <a:lnTo>
                  <a:pt x="104790" y="3047836"/>
                </a:lnTo>
                <a:lnTo>
                  <a:pt x="200348" y="2981975"/>
                </a:lnTo>
                <a:lnTo>
                  <a:pt x="305138" y="2916114"/>
                </a:lnTo>
                <a:lnTo>
                  <a:pt x="410248" y="2850127"/>
                </a:lnTo>
                <a:lnTo>
                  <a:pt x="505792" y="2793944"/>
                </a:lnTo>
                <a:lnTo>
                  <a:pt x="610634" y="2727957"/>
                </a:lnTo>
                <a:lnTo>
                  <a:pt x="706153" y="2662096"/>
                </a:lnTo>
                <a:lnTo>
                  <a:pt x="810982" y="2596235"/>
                </a:lnTo>
                <a:lnTo>
                  <a:pt x="916066" y="2539926"/>
                </a:lnTo>
                <a:lnTo>
                  <a:pt x="1011330" y="2474065"/>
                </a:lnTo>
                <a:lnTo>
                  <a:pt x="1116414" y="2408204"/>
                </a:lnTo>
                <a:lnTo>
                  <a:pt x="1211551" y="2342343"/>
                </a:lnTo>
                <a:lnTo>
                  <a:pt x="1316762" y="2285657"/>
                </a:lnTo>
                <a:lnTo>
                  <a:pt x="1411899" y="2220173"/>
                </a:lnTo>
                <a:lnTo>
                  <a:pt x="1517110" y="2154312"/>
                </a:lnTo>
                <a:lnTo>
                  <a:pt x="1622194" y="2097626"/>
                </a:lnTo>
                <a:lnTo>
                  <a:pt x="1717459" y="2031765"/>
                </a:lnTo>
                <a:lnTo>
                  <a:pt x="1822542" y="1965904"/>
                </a:lnTo>
                <a:lnTo>
                  <a:pt x="1917807" y="1900294"/>
                </a:lnTo>
                <a:lnTo>
                  <a:pt x="2022891" y="1843734"/>
                </a:lnTo>
                <a:lnTo>
                  <a:pt x="2118027" y="1777873"/>
                </a:lnTo>
                <a:lnTo>
                  <a:pt x="2223239" y="1712012"/>
                </a:lnTo>
                <a:lnTo>
                  <a:pt x="2327940" y="1646025"/>
                </a:lnTo>
                <a:lnTo>
                  <a:pt x="2423587" y="1589842"/>
                </a:lnTo>
                <a:lnTo>
                  <a:pt x="2528288" y="1523855"/>
                </a:lnTo>
                <a:lnTo>
                  <a:pt x="2623935" y="1457994"/>
                </a:lnTo>
                <a:lnTo>
                  <a:pt x="2729019" y="1392133"/>
                </a:lnTo>
                <a:lnTo>
                  <a:pt x="2833720" y="1335824"/>
                </a:lnTo>
                <a:lnTo>
                  <a:pt x="2929367" y="1269963"/>
                </a:lnTo>
                <a:lnTo>
                  <a:pt x="3034068" y="1204102"/>
                </a:lnTo>
                <a:lnTo>
                  <a:pt x="3129715" y="1138241"/>
                </a:lnTo>
                <a:lnTo>
                  <a:pt x="3234416" y="1081555"/>
                </a:lnTo>
                <a:lnTo>
                  <a:pt x="3330063" y="1016071"/>
                </a:lnTo>
                <a:lnTo>
                  <a:pt x="3434765" y="950210"/>
                </a:lnTo>
                <a:lnTo>
                  <a:pt x="3539848" y="893524"/>
                </a:lnTo>
                <a:lnTo>
                  <a:pt x="3635495" y="827663"/>
                </a:lnTo>
                <a:lnTo>
                  <a:pt x="3740197" y="761802"/>
                </a:lnTo>
                <a:lnTo>
                  <a:pt x="3835843" y="695940"/>
                </a:lnTo>
                <a:lnTo>
                  <a:pt x="3940545" y="639632"/>
                </a:lnTo>
                <a:lnTo>
                  <a:pt x="4036192" y="573771"/>
                </a:lnTo>
                <a:lnTo>
                  <a:pt x="4140893" y="507909"/>
                </a:lnTo>
                <a:lnTo>
                  <a:pt x="4246104" y="441923"/>
                </a:lnTo>
                <a:lnTo>
                  <a:pt x="4341241" y="385740"/>
                </a:lnTo>
                <a:lnTo>
                  <a:pt x="4446325" y="319878"/>
                </a:lnTo>
                <a:lnTo>
                  <a:pt x="4541972" y="253892"/>
                </a:lnTo>
                <a:lnTo>
                  <a:pt x="4646673" y="188031"/>
                </a:lnTo>
                <a:lnTo>
                  <a:pt x="4751884" y="131722"/>
                </a:lnTo>
                <a:lnTo>
                  <a:pt x="4847021" y="65861"/>
                </a:lnTo>
                <a:lnTo>
                  <a:pt x="4952233" y="0"/>
                </a:lnTo>
              </a:path>
            </a:pathLst>
          </a:custGeom>
          <a:ln w="189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420340" y="883202"/>
            <a:ext cx="4712335" cy="3546475"/>
          </a:xfrm>
          <a:custGeom>
            <a:avLst/>
            <a:gdLst/>
            <a:ahLst/>
            <a:cxnLst/>
            <a:rect l="l" t="t" r="r" b="b"/>
            <a:pathLst>
              <a:path w="4712334" h="3546475">
                <a:moveTo>
                  <a:pt x="0" y="3546470"/>
                </a:moveTo>
                <a:lnTo>
                  <a:pt x="104790" y="3470931"/>
                </a:lnTo>
                <a:lnTo>
                  <a:pt x="200348" y="3395769"/>
                </a:lnTo>
                <a:lnTo>
                  <a:pt x="305138" y="3320607"/>
                </a:lnTo>
                <a:lnTo>
                  <a:pt x="410248" y="3245193"/>
                </a:lnTo>
                <a:lnTo>
                  <a:pt x="505792" y="3170031"/>
                </a:lnTo>
                <a:lnTo>
                  <a:pt x="610634" y="3094869"/>
                </a:lnTo>
                <a:lnTo>
                  <a:pt x="706153" y="3019330"/>
                </a:lnTo>
                <a:lnTo>
                  <a:pt x="810982" y="2944167"/>
                </a:lnTo>
                <a:lnTo>
                  <a:pt x="916066" y="2859453"/>
                </a:lnTo>
                <a:lnTo>
                  <a:pt x="1011330" y="2784291"/>
                </a:lnTo>
                <a:lnTo>
                  <a:pt x="1116414" y="2709129"/>
                </a:lnTo>
                <a:lnTo>
                  <a:pt x="1211551" y="2633967"/>
                </a:lnTo>
                <a:lnTo>
                  <a:pt x="1316762" y="2558553"/>
                </a:lnTo>
                <a:lnTo>
                  <a:pt x="1411899" y="2483391"/>
                </a:lnTo>
                <a:lnTo>
                  <a:pt x="1517110" y="2408229"/>
                </a:lnTo>
                <a:lnTo>
                  <a:pt x="1622194" y="2332690"/>
                </a:lnTo>
                <a:lnTo>
                  <a:pt x="1717459" y="2257527"/>
                </a:lnTo>
                <a:lnTo>
                  <a:pt x="1822542" y="2182365"/>
                </a:lnTo>
                <a:lnTo>
                  <a:pt x="1917807" y="2106952"/>
                </a:lnTo>
                <a:lnTo>
                  <a:pt x="2022891" y="2031790"/>
                </a:lnTo>
                <a:lnTo>
                  <a:pt x="2118027" y="1947075"/>
                </a:lnTo>
                <a:lnTo>
                  <a:pt x="2223239" y="1871913"/>
                </a:lnTo>
                <a:lnTo>
                  <a:pt x="2327940" y="1796751"/>
                </a:lnTo>
                <a:lnTo>
                  <a:pt x="2423587" y="1721212"/>
                </a:lnTo>
                <a:lnTo>
                  <a:pt x="2528288" y="1646050"/>
                </a:lnTo>
                <a:lnTo>
                  <a:pt x="2623935" y="1570888"/>
                </a:lnTo>
                <a:lnTo>
                  <a:pt x="2729019" y="1495474"/>
                </a:lnTo>
                <a:lnTo>
                  <a:pt x="2833720" y="1420312"/>
                </a:lnTo>
                <a:lnTo>
                  <a:pt x="2929367" y="1345150"/>
                </a:lnTo>
                <a:lnTo>
                  <a:pt x="3034068" y="1269611"/>
                </a:lnTo>
                <a:lnTo>
                  <a:pt x="3129715" y="1194448"/>
                </a:lnTo>
                <a:lnTo>
                  <a:pt x="3234416" y="1119412"/>
                </a:lnTo>
                <a:lnTo>
                  <a:pt x="3330063" y="1034572"/>
                </a:lnTo>
                <a:lnTo>
                  <a:pt x="3434765" y="959410"/>
                </a:lnTo>
                <a:lnTo>
                  <a:pt x="3539848" y="883996"/>
                </a:lnTo>
                <a:lnTo>
                  <a:pt x="3635495" y="808834"/>
                </a:lnTo>
                <a:lnTo>
                  <a:pt x="3740197" y="733672"/>
                </a:lnTo>
                <a:lnTo>
                  <a:pt x="3835843" y="658510"/>
                </a:lnTo>
                <a:lnTo>
                  <a:pt x="3940545" y="582971"/>
                </a:lnTo>
                <a:lnTo>
                  <a:pt x="4036192" y="507934"/>
                </a:lnTo>
                <a:lnTo>
                  <a:pt x="4140893" y="432772"/>
                </a:lnTo>
                <a:lnTo>
                  <a:pt x="4246104" y="357233"/>
                </a:lnTo>
                <a:lnTo>
                  <a:pt x="4341241" y="282071"/>
                </a:lnTo>
                <a:lnTo>
                  <a:pt x="4446325" y="206909"/>
                </a:lnTo>
                <a:lnTo>
                  <a:pt x="4541972" y="122194"/>
                </a:lnTo>
                <a:lnTo>
                  <a:pt x="4646673" y="47032"/>
                </a:lnTo>
                <a:lnTo>
                  <a:pt x="4712180" y="0"/>
                </a:lnTo>
              </a:path>
            </a:pathLst>
          </a:custGeom>
          <a:ln w="18934">
            <a:solidFill>
              <a:srgbClr val="008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420340" y="883202"/>
            <a:ext cx="4330700" cy="3800475"/>
          </a:xfrm>
          <a:custGeom>
            <a:avLst/>
            <a:gdLst/>
            <a:ahLst/>
            <a:cxnLst/>
            <a:rect l="l" t="t" r="r" b="b"/>
            <a:pathLst>
              <a:path w="4330700" h="3800475">
                <a:moveTo>
                  <a:pt x="0" y="3800349"/>
                </a:moveTo>
                <a:lnTo>
                  <a:pt x="104790" y="3715648"/>
                </a:lnTo>
                <a:lnTo>
                  <a:pt x="200348" y="3621632"/>
                </a:lnTo>
                <a:lnTo>
                  <a:pt x="305138" y="3536792"/>
                </a:lnTo>
                <a:lnTo>
                  <a:pt x="410248" y="3442776"/>
                </a:lnTo>
                <a:lnTo>
                  <a:pt x="505792" y="3358062"/>
                </a:lnTo>
                <a:lnTo>
                  <a:pt x="610634" y="3273599"/>
                </a:lnTo>
                <a:lnTo>
                  <a:pt x="706153" y="3179583"/>
                </a:lnTo>
                <a:lnTo>
                  <a:pt x="810982" y="3094869"/>
                </a:lnTo>
                <a:lnTo>
                  <a:pt x="916066" y="3000853"/>
                </a:lnTo>
                <a:lnTo>
                  <a:pt x="1011330" y="2916013"/>
                </a:lnTo>
                <a:lnTo>
                  <a:pt x="1116414" y="2821998"/>
                </a:lnTo>
                <a:lnTo>
                  <a:pt x="1211551" y="2737283"/>
                </a:lnTo>
                <a:lnTo>
                  <a:pt x="1316762" y="2652569"/>
                </a:lnTo>
                <a:lnTo>
                  <a:pt x="1411899" y="2558553"/>
                </a:lnTo>
                <a:lnTo>
                  <a:pt x="1517110" y="2473713"/>
                </a:lnTo>
                <a:lnTo>
                  <a:pt x="1622194" y="2379697"/>
                </a:lnTo>
                <a:lnTo>
                  <a:pt x="1717459" y="2295360"/>
                </a:lnTo>
                <a:lnTo>
                  <a:pt x="1822542" y="2200967"/>
                </a:lnTo>
                <a:lnTo>
                  <a:pt x="1917807" y="2116504"/>
                </a:lnTo>
                <a:lnTo>
                  <a:pt x="2022891" y="2031790"/>
                </a:lnTo>
                <a:lnTo>
                  <a:pt x="2118027" y="1937774"/>
                </a:lnTo>
                <a:lnTo>
                  <a:pt x="2223239" y="1853060"/>
                </a:lnTo>
                <a:lnTo>
                  <a:pt x="2327940" y="1758919"/>
                </a:lnTo>
                <a:lnTo>
                  <a:pt x="2423587" y="1674204"/>
                </a:lnTo>
                <a:lnTo>
                  <a:pt x="2528288" y="1580189"/>
                </a:lnTo>
                <a:lnTo>
                  <a:pt x="2623935" y="1495474"/>
                </a:lnTo>
                <a:lnTo>
                  <a:pt x="2729019" y="1411011"/>
                </a:lnTo>
                <a:lnTo>
                  <a:pt x="2833720" y="1316995"/>
                </a:lnTo>
                <a:lnTo>
                  <a:pt x="2929367" y="1232281"/>
                </a:lnTo>
                <a:lnTo>
                  <a:pt x="3034068" y="1138265"/>
                </a:lnTo>
                <a:lnTo>
                  <a:pt x="3129715" y="1053425"/>
                </a:lnTo>
                <a:lnTo>
                  <a:pt x="3234416" y="959410"/>
                </a:lnTo>
                <a:lnTo>
                  <a:pt x="3330063" y="874695"/>
                </a:lnTo>
                <a:lnTo>
                  <a:pt x="3434765" y="789981"/>
                </a:lnTo>
                <a:lnTo>
                  <a:pt x="3539848" y="695965"/>
                </a:lnTo>
                <a:lnTo>
                  <a:pt x="3635495" y="611125"/>
                </a:lnTo>
                <a:lnTo>
                  <a:pt x="3740197" y="517110"/>
                </a:lnTo>
                <a:lnTo>
                  <a:pt x="3835843" y="432772"/>
                </a:lnTo>
                <a:lnTo>
                  <a:pt x="3940545" y="338380"/>
                </a:lnTo>
                <a:lnTo>
                  <a:pt x="4036192" y="253916"/>
                </a:lnTo>
                <a:lnTo>
                  <a:pt x="4140893" y="169202"/>
                </a:lnTo>
                <a:lnTo>
                  <a:pt x="4246104" y="75186"/>
                </a:lnTo>
                <a:lnTo>
                  <a:pt x="4330541" y="0"/>
                </a:lnTo>
              </a:path>
            </a:pathLst>
          </a:custGeom>
          <a:ln w="18954">
            <a:solidFill>
              <a:srgbClr val="00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420340" y="883202"/>
            <a:ext cx="4036695" cy="4054475"/>
          </a:xfrm>
          <a:custGeom>
            <a:avLst/>
            <a:gdLst/>
            <a:ahLst/>
            <a:cxnLst/>
            <a:rect l="l" t="t" r="r" b="b"/>
            <a:pathLst>
              <a:path w="4036695" h="4054475">
                <a:moveTo>
                  <a:pt x="0" y="4054279"/>
                </a:moveTo>
                <a:lnTo>
                  <a:pt x="104790" y="3950661"/>
                </a:lnTo>
                <a:lnTo>
                  <a:pt x="200348" y="3856633"/>
                </a:lnTo>
                <a:lnTo>
                  <a:pt x="305138" y="3753329"/>
                </a:lnTo>
                <a:lnTo>
                  <a:pt x="410248" y="3649661"/>
                </a:lnTo>
                <a:lnTo>
                  <a:pt x="505792" y="3546470"/>
                </a:lnTo>
                <a:lnTo>
                  <a:pt x="610634" y="3442776"/>
                </a:lnTo>
                <a:lnTo>
                  <a:pt x="706153" y="3348761"/>
                </a:lnTo>
                <a:lnTo>
                  <a:pt x="810982" y="3245193"/>
                </a:lnTo>
                <a:lnTo>
                  <a:pt x="916066" y="3141876"/>
                </a:lnTo>
                <a:lnTo>
                  <a:pt x="1011330" y="3038183"/>
                </a:lnTo>
                <a:lnTo>
                  <a:pt x="1116414" y="2944167"/>
                </a:lnTo>
                <a:lnTo>
                  <a:pt x="1211551" y="2840851"/>
                </a:lnTo>
                <a:lnTo>
                  <a:pt x="1316762" y="2737283"/>
                </a:lnTo>
                <a:lnTo>
                  <a:pt x="1411899" y="2633967"/>
                </a:lnTo>
                <a:lnTo>
                  <a:pt x="1517110" y="2530399"/>
                </a:lnTo>
                <a:lnTo>
                  <a:pt x="1622194" y="2436383"/>
                </a:lnTo>
                <a:lnTo>
                  <a:pt x="1717459" y="2332690"/>
                </a:lnTo>
                <a:lnTo>
                  <a:pt x="1822542" y="2229373"/>
                </a:lnTo>
                <a:lnTo>
                  <a:pt x="1917807" y="2125805"/>
                </a:lnTo>
                <a:lnTo>
                  <a:pt x="2022891" y="2031790"/>
                </a:lnTo>
                <a:lnTo>
                  <a:pt x="2118027" y="1928222"/>
                </a:lnTo>
                <a:lnTo>
                  <a:pt x="2223239" y="1824905"/>
                </a:lnTo>
                <a:lnTo>
                  <a:pt x="2327940" y="1721212"/>
                </a:lnTo>
                <a:lnTo>
                  <a:pt x="2423587" y="1617895"/>
                </a:lnTo>
                <a:lnTo>
                  <a:pt x="2528288" y="1523880"/>
                </a:lnTo>
                <a:lnTo>
                  <a:pt x="2623935" y="1420312"/>
                </a:lnTo>
                <a:lnTo>
                  <a:pt x="2729019" y="1316995"/>
                </a:lnTo>
                <a:lnTo>
                  <a:pt x="2833720" y="1213428"/>
                </a:lnTo>
                <a:lnTo>
                  <a:pt x="2929367" y="1119412"/>
                </a:lnTo>
                <a:lnTo>
                  <a:pt x="3034068" y="1015718"/>
                </a:lnTo>
                <a:lnTo>
                  <a:pt x="3129715" y="912402"/>
                </a:lnTo>
                <a:lnTo>
                  <a:pt x="3234416" y="808834"/>
                </a:lnTo>
                <a:lnTo>
                  <a:pt x="3330063" y="705518"/>
                </a:lnTo>
                <a:lnTo>
                  <a:pt x="3434765" y="611125"/>
                </a:lnTo>
                <a:lnTo>
                  <a:pt x="3539848" y="507934"/>
                </a:lnTo>
                <a:lnTo>
                  <a:pt x="3635495" y="404241"/>
                </a:lnTo>
                <a:lnTo>
                  <a:pt x="3740197" y="300924"/>
                </a:lnTo>
                <a:lnTo>
                  <a:pt x="3835843" y="206909"/>
                </a:lnTo>
                <a:lnTo>
                  <a:pt x="3940545" y="103341"/>
                </a:lnTo>
                <a:lnTo>
                  <a:pt x="4036192" y="24"/>
                </a:lnTo>
              </a:path>
            </a:pathLst>
          </a:custGeom>
          <a:ln w="1897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420340" y="883202"/>
            <a:ext cx="3636010" cy="4562475"/>
          </a:xfrm>
          <a:custGeom>
            <a:avLst/>
            <a:gdLst/>
            <a:ahLst/>
            <a:cxnLst/>
            <a:rect l="l" t="t" r="r" b="b"/>
            <a:pathLst>
              <a:path w="3636010" h="4562475">
                <a:moveTo>
                  <a:pt x="0" y="4562139"/>
                </a:moveTo>
                <a:lnTo>
                  <a:pt x="104790" y="4439969"/>
                </a:lnTo>
                <a:lnTo>
                  <a:pt x="200348" y="4308209"/>
                </a:lnTo>
                <a:lnTo>
                  <a:pt x="305138" y="4186039"/>
                </a:lnTo>
                <a:lnTo>
                  <a:pt x="410248" y="4054279"/>
                </a:lnTo>
                <a:lnTo>
                  <a:pt x="505792" y="3932109"/>
                </a:lnTo>
                <a:lnTo>
                  <a:pt x="610634" y="3800349"/>
                </a:lnTo>
                <a:lnTo>
                  <a:pt x="706153" y="3677815"/>
                </a:lnTo>
                <a:lnTo>
                  <a:pt x="810982" y="3546470"/>
                </a:lnTo>
                <a:lnTo>
                  <a:pt x="916066" y="3423923"/>
                </a:lnTo>
                <a:lnTo>
                  <a:pt x="1011330" y="3292452"/>
                </a:lnTo>
                <a:lnTo>
                  <a:pt x="1116414" y="3170031"/>
                </a:lnTo>
                <a:lnTo>
                  <a:pt x="1211551" y="3038183"/>
                </a:lnTo>
                <a:lnTo>
                  <a:pt x="1316762" y="2916013"/>
                </a:lnTo>
                <a:lnTo>
                  <a:pt x="1411899" y="2784291"/>
                </a:lnTo>
                <a:lnTo>
                  <a:pt x="1517110" y="2662121"/>
                </a:lnTo>
                <a:lnTo>
                  <a:pt x="1622194" y="2530399"/>
                </a:lnTo>
                <a:lnTo>
                  <a:pt x="1717459" y="2408229"/>
                </a:lnTo>
                <a:lnTo>
                  <a:pt x="1822542" y="2276381"/>
                </a:lnTo>
                <a:lnTo>
                  <a:pt x="1917807" y="2153960"/>
                </a:lnTo>
                <a:lnTo>
                  <a:pt x="2022891" y="2031790"/>
                </a:lnTo>
                <a:lnTo>
                  <a:pt x="2118027" y="1900067"/>
                </a:lnTo>
                <a:lnTo>
                  <a:pt x="2223239" y="1777898"/>
                </a:lnTo>
                <a:lnTo>
                  <a:pt x="2327940" y="1646050"/>
                </a:lnTo>
                <a:lnTo>
                  <a:pt x="2423587" y="1523880"/>
                </a:lnTo>
                <a:lnTo>
                  <a:pt x="2528288" y="1392158"/>
                </a:lnTo>
                <a:lnTo>
                  <a:pt x="2623935" y="1269611"/>
                </a:lnTo>
                <a:lnTo>
                  <a:pt x="2729019" y="1138265"/>
                </a:lnTo>
                <a:lnTo>
                  <a:pt x="2833720" y="1015718"/>
                </a:lnTo>
                <a:lnTo>
                  <a:pt x="2929367" y="883996"/>
                </a:lnTo>
                <a:lnTo>
                  <a:pt x="3034068" y="761826"/>
                </a:lnTo>
                <a:lnTo>
                  <a:pt x="3129715" y="629978"/>
                </a:lnTo>
                <a:lnTo>
                  <a:pt x="3234416" y="507934"/>
                </a:lnTo>
                <a:lnTo>
                  <a:pt x="3330063" y="376086"/>
                </a:lnTo>
                <a:lnTo>
                  <a:pt x="3434765" y="253916"/>
                </a:lnTo>
                <a:lnTo>
                  <a:pt x="3539848" y="122194"/>
                </a:lnTo>
                <a:lnTo>
                  <a:pt x="3635495" y="24"/>
                </a:lnTo>
              </a:path>
            </a:pathLst>
          </a:custGeom>
          <a:ln w="1900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2095779" y="5359734"/>
            <a:ext cx="1981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Times New Roman"/>
                <a:cs typeface="Times New Roman"/>
              </a:rPr>
              <a:t>-</a:t>
            </a: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095779" y="4851875"/>
            <a:ext cx="1981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Times New Roman"/>
                <a:cs typeface="Times New Roman"/>
              </a:rPr>
              <a:t>-</a:t>
            </a: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95779" y="4344065"/>
            <a:ext cx="1981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20">
                <a:latin typeface="Times New Roman"/>
                <a:cs typeface="Times New Roman"/>
              </a:rPr>
              <a:t>-</a:t>
            </a:r>
            <a:r>
              <a:rPr dirty="0" sz="950" spc="-30">
                <a:latin typeface="Times New Roman"/>
                <a:cs typeface="Times New Roman"/>
              </a:rPr>
              <a:t>0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133999" y="3835778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0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133999" y="2829385"/>
            <a:ext cx="160020" cy="668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dirty="0" sz="950" spc="-30">
                <a:latin typeface="Times New Roman"/>
                <a:cs typeface="Times New Roman"/>
              </a:rPr>
              <a:t>0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133999" y="2321475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133999" y="181331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2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133999" y="1305530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2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133999" y="797620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3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353451" y="401463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0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365101" y="401463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0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376279" y="401463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387839" y="401463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1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389580" y="4014634"/>
            <a:ext cx="160020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dirty="0" sz="950" spc="-30">
                <a:latin typeface="Times New Roman"/>
                <a:cs typeface="Times New Roman"/>
              </a:rPr>
              <a:t>2</a:t>
            </a:r>
            <a:r>
              <a:rPr dirty="0" sz="950" spc="-15">
                <a:latin typeface="Times New Roman"/>
                <a:cs typeface="Times New Roman"/>
              </a:rPr>
              <a:t>.</a:t>
            </a:r>
            <a:r>
              <a:rPr dirty="0" sz="950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160095" y="5604401"/>
            <a:ext cx="1487805" cy="1695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dirty="0" sz="950" spc="10">
                <a:latin typeface="Times New Roman"/>
                <a:cs typeface="Times New Roman"/>
              </a:rPr>
              <a:t>Unlevered P/B</a:t>
            </a:r>
            <a:r>
              <a:rPr dirty="0" sz="950" spc="-50">
                <a:latin typeface="Times New Roman"/>
                <a:cs typeface="Times New Roman"/>
              </a:rPr>
              <a:t> </a:t>
            </a:r>
            <a:r>
              <a:rPr dirty="0" sz="950" spc="10">
                <a:latin typeface="Times New Roman"/>
                <a:cs typeface="Times New Roman"/>
              </a:rPr>
              <a:t>(V</a:t>
            </a:r>
            <a:r>
              <a:rPr dirty="0" baseline="38461" sz="975" spc="15">
                <a:latin typeface="Times New Roman"/>
                <a:cs typeface="Times New Roman"/>
              </a:rPr>
              <a:t>NOA</a:t>
            </a:r>
            <a:r>
              <a:rPr dirty="0" sz="950" spc="10">
                <a:latin typeface="Times New Roman"/>
                <a:cs typeface="Times New Roman"/>
              </a:rPr>
              <a:t>/NOA)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864853" y="2561461"/>
            <a:ext cx="194310" cy="1212850"/>
          </a:xfrm>
          <a:prstGeom prst="rect">
            <a:avLst/>
          </a:prstGeom>
        </p:spPr>
        <p:txBody>
          <a:bodyPr wrap="square" lIns="0" tIns="3365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950" spc="5">
                <a:latin typeface="Times New Roman"/>
                <a:cs typeface="Times New Roman"/>
              </a:rPr>
              <a:t>Levered </a:t>
            </a:r>
            <a:r>
              <a:rPr dirty="0" sz="950" spc="-5">
                <a:latin typeface="Times New Roman"/>
                <a:cs typeface="Times New Roman"/>
              </a:rPr>
              <a:t>P/B </a:t>
            </a:r>
            <a:r>
              <a:rPr dirty="0" sz="950" spc="-20">
                <a:latin typeface="Times New Roman"/>
                <a:cs typeface="Times New Roman"/>
              </a:rPr>
              <a:t>(V </a:t>
            </a:r>
            <a:r>
              <a:rPr dirty="0" baseline="47008" sz="975">
                <a:latin typeface="Times New Roman"/>
                <a:cs typeface="Times New Roman"/>
              </a:rPr>
              <a:t>E</a:t>
            </a:r>
            <a:r>
              <a:rPr dirty="0" baseline="47008" sz="975" spc="112">
                <a:latin typeface="Times New Roman"/>
                <a:cs typeface="Times New Roman"/>
              </a:rPr>
              <a:t> </a:t>
            </a:r>
            <a:r>
              <a:rPr dirty="0" sz="950" spc="10">
                <a:latin typeface="Times New Roman"/>
                <a:cs typeface="Times New Roman"/>
              </a:rPr>
              <a:t>/CSE)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3612507" y="1031339"/>
            <a:ext cx="749935" cy="220345"/>
          </a:xfrm>
          <a:custGeom>
            <a:avLst/>
            <a:gdLst/>
            <a:ahLst/>
            <a:cxnLst/>
            <a:rect l="l" t="t" r="r" b="b"/>
            <a:pathLst>
              <a:path w="749935" h="220344">
                <a:moveTo>
                  <a:pt x="0" y="220031"/>
                </a:moveTo>
                <a:lnTo>
                  <a:pt x="749768" y="220031"/>
                </a:lnTo>
                <a:lnTo>
                  <a:pt x="749768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612507" y="1031339"/>
            <a:ext cx="749935" cy="220345"/>
          </a:xfrm>
          <a:custGeom>
            <a:avLst/>
            <a:gdLst/>
            <a:ahLst/>
            <a:cxnLst/>
            <a:rect l="l" t="t" r="r" b="b"/>
            <a:pathLst>
              <a:path w="749935" h="220344">
                <a:moveTo>
                  <a:pt x="0" y="220031"/>
                </a:moveTo>
                <a:lnTo>
                  <a:pt x="749768" y="220031"/>
                </a:lnTo>
                <a:lnTo>
                  <a:pt x="749768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ln w="125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 txBox="1"/>
          <p:nvPr/>
        </p:nvSpPr>
        <p:spPr>
          <a:xfrm>
            <a:off x="3711597" y="1069338"/>
            <a:ext cx="503555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1.5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6152248" y="2614331"/>
            <a:ext cx="671830" cy="220345"/>
          </a:xfrm>
          <a:custGeom>
            <a:avLst/>
            <a:gdLst/>
            <a:ahLst/>
            <a:cxnLst/>
            <a:rect l="l" t="t" r="r" b="b"/>
            <a:pathLst>
              <a:path w="671829" h="220344">
                <a:moveTo>
                  <a:pt x="0" y="220345"/>
                </a:moveTo>
                <a:lnTo>
                  <a:pt x="671733" y="220345"/>
                </a:lnTo>
                <a:lnTo>
                  <a:pt x="671733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152248" y="2614331"/>
            <a:ext cx="671830" cy="220345"/>
          </a:xfrm>
          <a:custGeom>
            <a:avLst/>
            <a:gdLst/>
            <a:ahLst/>
            <a:cxnLst/>
            <a:rect l="l" t="t" r="r" b="b"/>
            <a:pathLst>
              <a:path w="671829" h="220344">
                <a:moveTo>
                  <a:pt x="0" y="220345"/>
                </a:moveTo>
                <a:lnTo>
                  <a:pt x="671733" y="220345"/>
                </a:lnTo>
                <a:lnTo>
                  <a:pt x="671733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ln w="125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6445948" y="2312426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5" h="220344">
                <a:moveTo>
                  <a:pt x="0" y="220345"/>
                </a:moveTo>
                <a:lnTo>
                  <a:pt x="760914" y="220345"/>
                </a:lnTo>
                <a:lnTo>
                  <a:pt x="760914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445948" y="2312426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5" h="220344">
                <a:moveTo>
                  <a:pt x="0" y="220345"/>
                </a:moveTo>
                <a:lnTo>
                  <a:pt x="760914" y="220345"/>
                </a:lnTo>
                <a:lnTo>
                  <a:pt x="760914" y="0"/>
                </a:lnTo>
                <a:lnTo>
                  <a:pt x="0" y="0"/>
                </a:lnTo>
                <a:lnTo>
                  <a:pt x="0" y="220345"/>
                </a:lnTo>
                <a:close/>
              </a:path>
            </a:pathLst>
          </a:custGeom>
          <a:ln w="125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 txBox="1"/>
          <p:nvPr/>
        </p:nvSpPr>
        <p:spPr>
          <a:xfrm>
            <a:off x="6251338" y="2350488"/>
            <a:ext cx="847725" cy="4457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92735">
              <a:lnSpc>
                <a:spcPct val="100000"/>
              </a:lnSpc>
              <a:spcBef>
                <a:spcPts val="12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 spc="-35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0.25</a:t>
            </a: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 spc="5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0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3995349" y="1633516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4" h="220344">
                <a:moveTo>
                  <a:pt x="0" y="220031"/>
                </a:moveTo>
                <a:lnTo>
                  <a:pt x="761233" y="220031"/>
                </a:lnTo>
                <a:lnTo>
                  <a:pt x="761233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995349" y="1633516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4" h="220344">
                <a:moveTo>
                  <a:pt x="0" y="220031"/>
                </a:moveTo>
                <a:lnTo>
                  <a:pt x="761233" y="220031"/>
                </a:lnTo>
                <a:lnTo>
                  <a:pt x="761233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ln w="125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765670" y="1331611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4" h="220344">
                <a:moveTo>
                  <a:pt x="0" y="220031"/>
                </a:moveTo>
                <a:lnTo>
                  <a:pt x="760914" y="220031"/>
                </a:lnTo>
                <a:lnTo>
                  <a:pt x="760914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3765670" y="1331611"/>
            <a:ext cx="761365" cy="220345"/>
          </a:xfrm>
          <a:custGeom>
            <a:avLst/>
            <a:gdLst/>
            <a:ahLst/>
            <a:cxnLst/>
            <a:rect l="l" t="t" r="r" b="b"/>
            <a:pathLst>
              <a:path w="761364" h="220344">
                <a:moveTo>
                  <a:pt x="0" y="220031"/>
                </a:moveTo>
                <a:lnTo>
                  <a:pt x="760914" y="220031"/>
                </a:lnTo>
                <a:lnTo>
                  <a:pt x="760914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ln w="125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 txBox="1"/>
          <p:nvPr/>
        </p:nvSpPr>
        <p:spPr>
          <a:xfrm>
            <a:off x="3864760" y="1369736"/>
            <a:ext cx="783590" cy="44577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1.0</a:t>
            </a:r>
            <a:endParaRPr sz="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 marL="229235">
              <a:lnSpc>
                <a:spcPct val="100000"/>
              </a:lnSpc>
              <a:spcBef>
                <a:spcPts val="55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 spc="-35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0.75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4383038" y="1142901"/>
            <a:ext cx="1359535" cy="0"/>
          </a:xfrm>
          <a:custGeom>
            <a:avLst/>
            <a:gdLst/>
            <a:ahLst/>
            <a:cxnLst/>
            <a:rect l="l" t="t" r="r" b="b"/>
            <a:pathLst>
              <a:path w="1359535" h="0">
                <a:moveTo>
                  <a:pt x="0" y="0"/>
                </a:moveTo>
                <a:lnTo>
                  <a:pt x="1359332" y="0"/>
                </a:lnTo>
              </a:path>
            </a:pathLst>
          </a:custGeom>
          <a:ln w="125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689828" y="1091117"/>
            <a:ext cx="158115" cy="105410"/>
          </a:xfrm>
          <a:custGeom>
            <a:avLst/>
            <a:gdLst/>
            <a:ahLst/>
            <a:cxnLst/>
            <a:rect l="l" t="t" r="r" b="b"/>
            <a:pathLst>
              <a:path w="158114" h="105409">
                <a:moveTo>
                  <a:pt x="0" y="0"/>
                </a:moveTo>
                <a:lnTo>
                  <a:pt x="49353" y="51783"/>
                </a:lnTo>
                <a:lnTo>
                  <a:pt x="0" y="105201"/>
                </a:lnTo>
                <a:lnTo>
                  <a:pt x="157625" y="517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4536200" y="1443172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312" y="0"/>
                </a:lnTo>
              </a:path>
            </a:pathLst>
          </a:custGeom>
          <a:ln w="125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778970" y="1391389"/>
            <a:ext cx="158115" cy="105410"/>
          </a:xfrm>
          <a:custGeom>
            <a:avLst/>
            <a:gdLst/>
            <a:ahLst/>
            <a:cxnLst/>
            <a:rect l="l" t="t" r="r" b="b"/>
            <a:pathLst>
              <a:path w="158114" h="105409">
                <a:moveTo>
                  <a:pt x="0" y="0"/>
                </a:moveTo>
                <a:lnTo>
                  <a:pt x="49353" y="51783"/>
                </a:lnTo>
                <a:lnTo>
                  <a:pt x="0" y="105201"/>
                </a:lnTo>
                <a:lnTo>
                  <a:pt x="158008" y="517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4766135" y="1746711"/>
            <a:ext cx="899794" cy="0"/>
          </a:xfrm>
          <a:custGeom>
            <a:avLst/>
            <a:gdLst/>
            <a:ahLst/>
            <a:cxnLst/>
            <a:rect l="l" t="t" r="r" b="b"/>
            <a:pathLst>
              <a:path w="899795" h="0">
                <a:moveTo>
                  <a:pt x="0" y="0"/>
                </a:moveTo>
                <a:lnTo>
                  <a:pt x="899462" y="0"/>
                </a:lnTo>
              </a:path>
            </a:pathLst>
          </a:custGeom>
          <a:ln w="125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613055" y="1694928"/>
            <a:ext cx="158115" cy="105410"/>
          </a:xfrm>
          <a:custGeom>
            <a:avLst/>
            <a:gdLst/>
            <a:ahLst/>
            <a:cxnLst/>
            <a:rect l="l" t="t" r="r" b="b"/>
            <a:pathLst>
              <a:path w="158114" h="105410">
                <a:moveTo>
                  <a:pt x="0" y="0"/>
                </a:moveTo>
                <a:lnTo>
                  <a:pt x="49353" y="51783"/>
                </a:lnTo>
                <a:lnTo>
                  <a:pt x="0" y="105201"/>
                </a:lnTo>
                <a:lnTo>
                  <a:pt x="158008" y="517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6297503" y="2424427"/>
            <a:ext cx="148590" cy="0"/>
          </a:xfrm>
          <a:custGeom>
            <a:avLst/>
            <a:gdLst/>
            <a:ahLst/>
            <a:cxnLst/>
            <a:rect l="l" t="t" r="r" b="b"/>
            <a:pathLst>
              <a:path w="148589" h="0">
                <a:moveTo>
                  <a:pt x="148443" y="0"/>
                </a:moveTo>
                <a:lnTo>
                  <a:pt x="0" y="0"/>
                </a:lnTo>
              </a:path>
            </a:pathLst>
          </a:custGeom>
          <a:ln w="125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5991179" y="2725956"/>
            <a:ext cx="161290" cy="0"/>
          </a:xfrm>
          <a:custGeom>
            <a:avLst/>
            <a:gdLst/>
            <a:ahLst/>
            <a:cxnLst/>
            <a:rect l="l" t="t" r="r" b="b"/>
            <a:pathLst>
              <a:path w="161289" h="0">
                <a:moveTo>
                  <a:pt x="161069" y="0"/>
                </a:moveTo>
                <a:lnTo>
                  <a:pt x="0" y="0"/>
                </a:lnTo>
              </a:path>
            </a:pathLst>
          </a:custGeom>
          <a:ln w="125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5986333" y="2267065"/>
            <a:ext cx="0" cy="462280"/>
          </a:xfrm>
          <a:custGeom>
            <a:avLst/>
            <a:gdLst/>
            <a:ahLst/>
            <a:cxnLst/>
            <a:rect l="l" t="t" r="r" b="b"/>
            <a:pathLst>
              <a:path w="0" h="462280">
                <a:moveTo>
                  <a:pt x="0" y="462159"/>
                </a:moveTo>
                <a:lnTo>
                  <a:pt x="0" y="0"/>
                </a:lnTo>
              </a:path>
            </a:pathLst>
          </a:custGeom>
          <a:ln w="127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933791" y="2163371"/>
            <a:ext cx="106741" cy="155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292785" y="1889620"/>
            <a:ext cx="0" cy="537845"/>
          </a:xfrm>
          <a:custGeom>
            <a:avLst/>
            <a:gdLst/>
            <a:ahLst/>
            <a:cxnLst/>
            <a:rect l="l" t="t" r="r" b="b"/>
            <a:pathLst>
              <a:path w="0" h="537844">
                <a:moveTo>
                  <a:pt x="0" y="537698"/>
                </a:moveTo>
                <a:lnTo>
                  <a:pt x="0" y="0"/>
                </a:lnTo>
              </a:path>
            </a:pathLst>
          </a:custGeom>
          <a:ln w="127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6239860" y="1786052"/>
            <a:ext cx="106996" cy="1554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675627" y="1361600"/>
            <a:ext cx="0" cy="764540"/>
          </a:xfrm>
          <a:custGeom>
            <a:avLst/>
            <a:gdLst/>
            <a:ahLst/>
            <a:cxnLst/>
            <a:rect l="l" t="t" r="r" b="b"/>
            <a:pathLst>
              <a:path w="0" h="764539">
                <a:moveTo>
                  <a:pt x="0" y="764064"/>
                </a:moveTo>
                <a:lnTo>
                  <a:pt x="0" y="0"/>
                </a:lnTo>
              </a:path>
            </a:pathLst>
          </a:custGeom>
          <a:ln w="127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6623085" y="1257655"/>
            <a:ext cx="106741" cy="1558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675627" y="2010835"/>
            <a:ext cx="684530" cy="220345"/>
          </a:xfrm>
          <a:custGeom>
            <a:avLst/>
            <a:gdLst/>
            <a:ahLst/>
            <a:cxnLst/>
            <a:rect l="l" t="t" r="r" b="b"/>
            <a:pathLst>
              <a:path w="684529" h="220344">
                <a:moveTo>
                  <a:pt x="0" y="220031"/>
                </a:moveTo>
                <a:lnTo>
                  <a:pt x="684155" y="220031"/>
                </a:lnTo>
                <a:lnTo>
                  <a:pt x="684155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675627" y="2010835"/>
            <a:ext cx="684530" cy="220345"/>
          </a:xfrm>
          <a:custGeom>
            <a:avLst/>
            <a:gdLst/>
            <a:ahLst/>
            <a:cxnLst/>
            <a:rect l="l" t="t" r="r" b="b"/>
            <a:pathLst>
              <a:path w="684529" h="220344">
                <a:moveTo>
                  <a:pt x="0" y="220031"/>
                </a:moveTo>
                <a:lnTo>
                  <a:pt x="684155" y="220031"/>
                </a:lnTo>
                <a:lnTo>
                  <a:pt x="684155" y="0"/>
                </a:lnTo>
                <a:lnTo>
                  <a:pt x="0" y="0"/>
                </a:lnTo>
                <a:lnTo>
                  <a:pt x="0" y="220031"/>
                </a:lnTo>
                <a:close/>
              </a:path>
            </a:pathLst>
          </a:custGeom>
          <a:ln w="125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 txBox="1"/>
          <p:nvPr/>
        </p:nvSpPr>
        <p:spPr>
          <a:xfrm>
            <a:off x="6774335" y="2048960"/>
            <a:ext cx="503555" cy="1441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dirty="0" sz="750" spc="25">
                <a:latin typeface="Times New Roman"/>
                <a:cs typeface="Times New Roman"/>
              </a:rPr>
              <a:t>FLEV </a:t>
            </a:r>
            <a:r>
              <a:rPr dirty="0" sz="750" spc="20">
                <a:latin typeface="Times New Roman"/>
                <a:cs typeface="Times New Roman"/>
              </a:rPr>
              <a:t>=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15">
                <a:latin typeface="Times New Roman"/>
                <a:cs typeface="Times New Roman"/>
              </a:rPr>
              <a:t>0.5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3090246" y="6240321"/>
            <a:ext cx="407034" cy="0"/>
          </a:xfrm>
          <a:custGeom>
            <a:avLst/>
            <a:gdLst/>
            <a:ahLst/>
            <a:cxnLst/>
            <a:rect l="l" t="t" r="r" b="b"/>
            <a:pathLst>
              <a:path w="407035" h="0">
                <a:moveTo>
                  <a:pt x="0" y="0"/>
                </a:moveTo>
                <a:lnTo>
                  <a:pt x="406873" y="0"/>
                </a:lnTo>
              </a:path>
            </a:pathLst>
          </a:custGeom>
          <a:ln w="85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3755954" y="6240321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 h="0">
                <a:moveTo>
                  <a:pt x="0" y="0"/>
                </a:moveTo>
                <a:lnTo>
                  <a:pt x="481326" y="0"/>
                </a:lnTo>
              </a:path>
            </a:pathLst>
          </a:custGeom>
          <a:ln w="85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130627" y="6240321"/>
            <a:ext cx="481330" cy="0"/>
          </a:xfrm>
          <a:custGeom>
            <a:avLst/>
            <a:gdLst/>
            <a:ahLst/>
            <a:cxnLst/>
            <a:rect l="l" t="t" r="r" b="b"/>
            <a:pathLst>
              <a:path w="481329" h="0">
                <a:moveTo>
                  <a:pt x="0" y="0"/>
                </a:moveTo>
                <a:lnTo>
                  <a:pt x="480927" y="0"/>
                </a:lnTo>
              </a:path>
            </a:pathLst>
          </a:custGeom>
          <a:ln w="85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 txBox="1"/>
          <p:nvPr/>
        </p:nvSpPr>
        <p:spPr>
          <a:xfrm>
            <a:off x="5030580" y="6288291"/>
            <a:ext cx="995044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04240" algn="l"/>
              </a:tabLst>
            </a:pPr>
            <a:r>
              <a:rPr dirty="0" sz="1550" spc="10">
                <a:latin typeface="Symbol"/>
                <a:cs typeface="Symbol"/>
              </a:rPr>
              <a:t></a:t>
            </a:r>
            <a:r>
              <a:rPr dirty="0" sz="1550" spc="10">
                <a:latin typeface="Times New Roman"/>
                <a:cs typeface="Times New Roman"/>
              </a:rPr>
              <a:t>	</a:t>
            </a:r>
            <a:r>
              <a:rPr dirty="0" sz="1550" spc="10">
                <a:latin typeface="Symbol"/>
                <a:cs typeface="Symbol"/>
              </a:rPr>
              <a:t>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647976" y="5938948"/>
            <a:ext cx="40322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287020" algn="l"/>
              </a:tabLst>
            </a:pPr>
            <a:r>
              <a:rPr dirty="0" baseline="-39426" sz="2325" spc="30">
                <a:latin typeface="Symbol"/>
                <a:cs typeface="Symbol"/>
              </a:rPr>
              <a:t></a:t>
            </a:r>
            <a:r>
              <a:rPr dirty="0" baseline="-39426" sz="2325" spc="30">
                <a:latin typeface="Times New Roman"/>
                <a:cs typeface="Times New Roman"/>
              </a:rPr>
              <a:t>	</a:t>
            </a:r>
            <a:r>
              <a:rPr dirty="0" sz="1550" spc="10">
                <a:latin typeface="Symbol"/>
                <a:cs typeface="Symbol"/>
              </a:rPr>
              <a:t></a:t>
            </a:r>
            <a:endParaRPr sz="1550">
              <a:latin typeface="Symbol"/>
              <a:cs typeface="Symbol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273632" y="6078596"/>
            <a:ext cx="1777364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83515" indent="-146050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184150" algn="l"/>
                <a:tab pos="1570990" algn="l"/>
              </a:tabLst>
            </a:pPr>
            <a:r>
              <a:rPr dirty="0" sz="1550" spc="5">
                <a:latin typeface="Times New Roman"/>
                <a:cs typeface="Times New Roman"/>
              </a:rPr>
              <a:t>FLEV</a:t>
            </a:r>
            <a:r>
              <a:rPr dirty="0" sz="1550" spc="320">
                <a:latin typeface="Times New Roman"/>
                <a:cs typeface="Times New Roman"/>
              </a:rPr>
              <a:t> </a:t>
            </a:r>
            <a:r>
              <a:rPr dirty="0" baseline="-16129" sz="2325" spc="15">
                <a:latin typeface="Symbol"/>
                <a:cs typeface="Symbol"/>
              </a:rPr>
              <a:t></a:t>
            </a:r>
            <a:r>
              <a:rPr dirty="0" baseline="-16129" sz="2325" spc="-225">
                <a:latin typeface="Times New Roman"/>
                <a:cs typeface="Times New Roman"/>
              </a:rPr>
              <a:t> </a:t>
            </a:r>
            <a:r>
              <a:rPr dirty="0" baseline="-44802" sz="2325" spc="60">
                <a:latin typeface="Times New Roman"/>
                <a:cs typeface="Times New Roman"/>
              </a:rPr>
              <a:t>NOA	</a:t>
            </a:r>
            <a:r>
              <a:rPr dirty="0" sz="1550" spc="-30">
                <a:latin typeface="Times New Roman"/>
                <a:cs typeface="Times New Roman"/>
              </a:rPr>
              <a:t>1</a:t>
            </a:r>
            <a:r>
              <a:rPr dirty="0" baseline="-16129" sz="2325" spc="-44">
                <a:latin typeface="Symbol"/>
                <a:cs typeface="Symbol"/>
              </a:rPr>
              <a:t></a:t>
            </a:r>
            <a:endParaRPr baseline="-16129" sz="2325">
              <a:latin typeface="Symbol"/>
              <a:cs typeface="Symbol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088367" y="6237510"/>
            <a:ext cx="114617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687705" algn="l"/>
              </a:tabLst>
            </a:pPr>
            <a:r>
              <a:rPr dirty="0" sz="1550" spc="10">
                <a:latin typeface="Times New Roman"/>
                <a:cs typeface="Times New Roman"/>
              </a:rPr>
              <a:t>C</a:t>
            </a:r>
            <a:r>
              <a:rPr dirty="0" sz="1550" spc="-5">
                <a:latin typeface="Times New Roman"/>
                <a:cs typeface="Times New Roman"/>
              </a:rPr>
              <a:t>S</a:t>
            </a:r>
            <a:r>
              <a:rPr dirty="0" sz="1550" spc="20">
                <a:latin typeface="Times New Roman"/>
                <a:cs typeface="Times New Roman"/>
              </a:rPr>
              <a:t>E</a:t>
            </a:r>
            <a:r>
              <a:rPr dirty="0" sz="1550">
                <a:latin typeface="Times New Roman"/>
                <a:cs typeface="Times New Roman"/>
              </a:rPr>
              <a:t>	</a:t>
            </a:r>
            <a:r>
              <a:rPr dirty="0" sz="1550" spc="45">
                <a:latin typeface="Times New Roman"/>
                <a:cs typeface="Times New Roman"/>
              </a:rPr>
              <a:t>NOA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113895" y="5858844"/>
            <a:ext cx="25082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457200" algn="l"/>
                <a:tab pos="1929130" algn="l"/>
              </a:tabLst>
            </a:pPr>
            <a:r>
              <a:rPr dirty="0" baseline="-25089" sz="2325" spc="127">
                <a:latin typeface="Times New Roman"/>
                <a:cs typeface="Times New Roman"/>
              </a:rPr>
              <a:t>V</a:t>
            </a:r>
            <a:r>
              <a:rPr dirty="0" sz="900" spc="85">
                <a:latin typeface="Times New Roman"/>
                <a:cs typeface="Times New Roman"/>
              </a:rPr>
              <a:t>E	</a:t>
            </a:r>
            <a:r>
              <a:rPr dirty="0" baseline="-62724" sz="2325" spc="30">
                <a:latin typeface="Symbol"/>
                <a:cs typeface="Symbol"/>
              </a:rPr>
              <a:t></a:t>
            </a:r>
            <a:r>
              <a:rPr dirty="0" baseline="-62724" sz="2325" spc="472">
                <a:latin typeface="Times New Roman"/>
                <a:cs typeface="Times New Roman"/>
              </a:rPr>
              <a:t> </a:t>
            </a:r>
            <a:r>
              <a:rPr dirty="0" baseline="-25089" sz="2325" spc="97">
                <a:latin typeface="Times New Roman"/>
                <a:cs typeface="Times New Roman"/>
              </a:rPr>
              <a:t>V</a:t>
            </a:r>
            <a:r>
              <a:rPr dirty="0" sz="900" spc="65">
                <a:latin typeface="Times New Roman"/>
                <a:cs typeface="Times New Roman"/>
              </a:rPr>
              <a:t>NOA	</a:t>
            </a:r>
            <a:r>
              <a:rPr dirty="0" baseline="-23297" sz="2325" spc="15">
                <a:latin typeface="Symbol"/>
                <a:cs typeface="Symbol"/>
              </a:rPr>
              <a:t></a:t>
            </a:r>
            <a:r>
              <a:rPr dirty="0" baseline="-23297" sz="2325" spc="-315">
                <a:latin typeface="Times New Roman"/>
                <a:cs typeface="Times New Roman"/>
              </a:rPr>
              <a:t> </a:t>
            </a:r>
            <a:r>
              <a:rPr dirty="0" baseline="-25089" sz="2325" spc="97">
                <a:latin typeface="Times New Roman"/>
                <a:cs typeface="Times New Roman"/>
              </a:rPr>
              <a:t>V</a:t>
            </a:r>
            <a:r>
              <a:rPr dirty="0" sz="900" spc="65">
                <a:latin typeface="Times New Roman"/>
                <a:cs typeface="Times New Roman"/>
              </a:rPr>
              <a:t>NOA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Levered </a:t>
            </a:r>
            <a:r>
              <a:rPr dirty="0"/>
              <a:t>and </a:t>
            </a:r>
            <a:r>
              <a:rPr dirty="0" spc="-5"/>
              <a:t>Unlevered (Enterprise) P/E</a:t>
            </a:r>
            <a:r>
              <a:rPr dirty="0" spc="50"/>
              <a:t> </a:t>
            </a:r>
            <a:r>
              <a:rPr dirty="0" spc="-5"/>
              <a:t>Ratios</a:t>
            </a:r>
          </a:p>
        </p:txBody>
      </p:sp>
      <p:sp>
        <p:nvSpPr>
          <p:cNvPr id="3" name="object 3"/>
          <p:cNvSpPr/>
          <p:nvPr/>
        </p:nvSpPr>
        <p:spPr>
          <a:xfrm>
            <a:off x="2945876" y="1995437"/>
            <a:ext cx="2008505" cy="0"/>
          </a:xfrm>
          <a:custGeom>
            <a:avLst/>
            <a:gdLst/>
            <a:ahLst/>
            <a:cxnLst/>
            <a:rect l="l" t="t" r="r" b="b"/>
            <a:pathLst>
              <a:path w="2008504" h="0">
                <a:moveTo>
                  <a:pt x="0" y="0"/>
                </a:moveTo>
                <a:lnTo>
                  <a:pt x="2008416" y="0"/>
                </a:lnTo>
              </a:path>
            </a:pathLst>
          </a:custGeom>
          <a:ln w="106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204568" y="1583066"/>
            <a:ext cx="638810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5252" sz="2475" spc="277">
                <a:latin typeface="Times New Roman"/>
                <a:cs typeface="Times New Roman"/>
              </a:rPr>
              <a:t>V</a:t>
            </a:r>
            <a:r>
              <a:rPr dirty="0" baseline="-25252" sz="2475" spc="-375">
                <a:latin typeface="Times New Roman"/>
                <a:cs typeface="Times New Roman"/>
              </a:rPr>
              <a:t> </a:t>
            </a:r>
            <a:r>
              <a:rPr dirty="0" sz="1150" spc="114">
                <a:latin typeface="Times New Roman"/>
                <a:cs typeface="Times New Roman"/>
              </a:rPr>
              <a:t>NOA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77167" y="1994871"/>
            <a:ext cx="115125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95">
                <a:latin typeface="Times New Roman"/>
                <a:cs typeface="Times New Roman"/>
              </a:rPr>
              <a:t>Forward</a:t>
            </a:r>
            <a:r>
              <a:rPr dirty="0" sz="1650" spc="75">
                <a:latin typeface="Times New Roman"/>
                <a:cs typeface="Times New Roman"/>
              </a:rPr>
              <a:t> </a:t>
            </a:r>
            <a:r>
              <a:rPr dirty="0" sz="1650" spc="135">
                <a:latin typeface="Times New Roman"/>
                <a:cs typeface="Times New Roman"/>
              </a:rPr>
              <a:t>OI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53844" y="1685611"/>
            <a:ext cx="197675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100">
                <a:latin typeface="Times New Roman"/>
                <a:cs typeface="Times New Roman"/>
              </a:rPr>
              <a:t>Value of</a:t>
            </a:r>
            <a:r>
              <a:rPr dirty="0" sz="1650" spc="90">
                <a:latin typeface="Times New Roman"/>
                <a:cs typeface="Times New Roman"/>
              </a:rPr>
              <a:t> </a:t>
            </a:r>
            <a:r>
              <a:rPr dirty="0" sz="1650" spc="95">
                <a:latin typeface="Times New Roman"/>
                <a:cs typeface="Times New Roman"/>
              </a:rPr>
              <a:t>Operations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85247" y="1734975"/>
            <a:ext cx="913765" cy="54102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420370" algn="l"/>
                <a:tab pos="875030" algn="l"/>
              </a:tabLst>
            </a:pPr>
            <a:r>
              <a:rPr dirty="0" baseline="-23569" sz="2475" spc="209">
                <a:latin typeface="Symbol"/>
                <a:cs typeface="Symbol"/>
              </a:rPr>
              <a:t></a:t>
            </a:r>
            <a:r>
              <a:rPr dirty="0" u="sng" sz="1650" spc="14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dirty="0" u="sng" sz="1150" spc="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</a:t>
            </a:r>
            <a:endParaRPr sz="1150">
              <a:latin typeface="Times New Roman"/>
              <a:cs typeface="Times New Roman"/>
            </a:endParaRPr>
          </a:p>
          <a:p>
            <a:pPr marL="376555">
              <a:lnSpc>
                <a:spcPct val="100000"/>
              </a:lnSpc>
              <a:spcBef>
                <a:spcPts val="65"/>
              </a:spcBef>
            </a:pPr>
            <a:r>
              <a:rPr dirty="0" sz="1650" spc="155">
                <a:latin typeface="Times New Roman"/>
                <a:cs typeface="Times New Roman"/>
              </a:rPr>
              <a:t>OI</a:t>
            </a:r>
            <a:r>
              <a:rPr dirty="0" baseline="-21739" sz="1725" spc="232">
                <a:latin typeface="Times New Roman"/>
                <a:cs typeface="Times New Roman"/>
              </a:rPr>
              <a:t>I</a:t>
            </a:r>
            <a:endParaRPr baseline="-21739" sz="1725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9146" y="1823958"/>
            <a:ext cx="2454275" cy="2813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650" spc="95">
                <a:latin typeface="Times New Roman"/>
                <a:cs typeface="Times New Roman"/>
              </a:rPr>
              <a:t>Forward </a:t>
            </a:r>
            <a:r>
              <a:rPr dirty="0" sz="1650" spc="85">
                <a:latin typeface="Times New Roman"/>
                <a:cs typeface="Times New Roman"/>
              </a:rPr>
              <a:t>enterprise </a:t>
            </a:r>
            <a:r>
              <a:rPr dirty="0" sz="1650" spc="105">
                <a:latin typeface="Times New Roman"/>
                <a:cs typeface="Times New Roman"/>
              </a:rPr>
              <a:t>P/E</a:t>
            </a:r>
            <a:r>
              <a:rPr dirty="0" sz="1650" spc="200">
                <a:latin typeface="Times New Roman"/>
                <a:cs typeface="Times New Roman"/>
              </a:rPr>
              <a:t> </a:t>
            </a:r>
            <a:r>
              <a:rPr dirty="0" sz="1650" spc="14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67514" y="4233040"/>
            <a:ext cx="829310" cy="0"/>
          </a:xfrm>
          <a:custGeom>
            <a:avLst/>
            <a:gdLst/>
            <a:ahLst/>
            <a:cxnLst/>
            <a:rect l="l" t="t" r="r" b="b"/>
            <a:pathLst>
              <a:path w="829310" h="0">
                <a:moveTo>
                  <a:pt x="0" y="0"/>
                </a:moveTo>
                <a:lnTo>
                  <a:pt x="828953" y="0"/>
                </a:lnTo>
              </a:path>
            </a:pathLst>
          </a:custGeom>
          <a:ln w="111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1473812" y="4232931"/>
            <a:ext cx="777875" cy="2876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700" spc="-20">
                <a:latin typeface="Times New Roman"/>
                <a:cs typeface="Times New Roman"/>
              </a:rPr>
              <a:t>Earnings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62471" y="3916130"/>
            <a:ext cx="441959" cy="2876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700" spc="40">
                <a:latin typeface="Times New Roman"/>
                <a:cs typeface="Times New Roman"/>
              </a:rPr>
              <a:t>N</a:t>
            </a:r>
            <a:r>
              <a:rPr dirty="0" sz="1700">
                <a:latin typeface="Times New Roman"/>
                <a:cs typeface="Times New Roman"/>
              </a:rPr>
              <a:t>F</a:t>
            </a:r>
            <a:r>
              <a:rPr dirty="0" sz="1700" spc="15">
                <a:latin typeface="Times New Roman"/>
                <a:cs typeface="Times New Roman"/>
              </a:rPr>
              <a:t>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4303" y="4057560"/>
            <a:ext cx="773430" cy="2876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700" spc="-25">
                <a:latin typeface="Times New Roman"/>
                <a:cs typeface="Times New Roman"/>
              </a:rPr>
              <a:t>ELEV</a:t>
            </a:r>
            <a:r>
              <a:rPr dirty="0" sz="1700" spc="170">
                <a:latin typeface="Times New Roman"/>
                <a:cs typeface="Times New Roman"/>
              </a:rPr>
              <a:t> </a:t>
            </a:r>
            <a:r>
              <a:rPr dirty="0" sz="1700" spc="15">
                <a:latin typeface="Symbol"/>
                <a:cs typeface="Symbol"/>
              </a:rPr>
              <a:t>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6640" y="4825060"/>
            <a:ext cx="245300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NBC </a:t>
            </a:r>
            <a:r>
              <a:rPr dirty="0" sz="1800">
                <a:latin typeface="Times New Roman"/>
                <a:cs typeface="Times New Roman"/>
              </a:rPr>
              <a:t>= net </a:t>
            </a:r>
            <a:r>
              <a:rPr dirty="0" sz="1800" spc="-5">
                <a:latin typeface="Times New Roman"/>
                <a:cs typeface="Times New Roman"/>
              </a:rPr>
              <a:t>borrowing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cost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Levered </a:t>
            </a:r>
            <a:r>
              <a:rPr dirty="0"/>
              <a:t>and </a:t>
            </a:r>
            <a:r>
              <a:rPr dirty="0" spc="-5"/>
              <a:t>Unlevered (Enterprise) P/E</a:t>
            </a:r>
            <a:r>
              <a:rPr dirty="0" spc="50"/>
              <a:t> </a:t>
            </a:r>
            <a:r>
              <a:rPr dirty="0" spc="-5"/>
              <a:t>Ratios</a:t>
            </a:r>
          </a:p>
        </p:txBody>
      </p:sp>
      <p:sp>
        <p:nvSpPr>
          <p:cNvPr id="3" name="object 3"/>
          <p:cNvSpPr/>
          <p:nvPr/>
        </p:nvSpPr>
        <p:spPr>
          <a:xfrm>
            <a:off x="4493324" y="1638104"/>
            <a:ext cx="2653030" cy="0"/>
          </a:xfrm>
          <a:custGeom>
            <a:avLst/>
            <a:gdLst/>
            <a:ahLst/>
            <a:cxnLst/>
            <a:rect l="l" t="t" r="r" b="b"/>
            <a:pathLst>
              <a:path w="2653029" h="0">
                <a:moveTo>
                  <a:pt x="0" y="0"/>
                </a:moveTo>
                <a:lnTo>
                  <a:pt x="2652456" y="0"/>
                </a:lnTo>
              </a:path>
            </a:pathLst>
          </a:custGeom>
          <a:ln w="100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475510" y="2290059"/>
            <a:ext cx="574675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baseline="-25525" sz="2775" spc="67">
                <a:latin typeface="Times New Roman"/>
                <a:cs typeface="Times New Roman"/>
              </a:rPr>
              <a:t>V</a:t>
            </a:r>
            <a:r>
              <a:rPr dirty="0" sz="1100" spc="45">
                <a:latin typeface="Times New Roman"/>
                <a:cs typeface="Times New Roman"/>
              </a:rPr>
              <a:t>NOA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09934" y="1637608"/>
            <a:ext cx="1017905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850" spc="20">
                <a:latin typeface="Times New Roman"/>
                <a:cs typeface="Times New Roman"/>
              </a:rPr>
              <a:t>current</a:t>
            </a:r>
            <a:r>
              <a:rPr dirty="0" sz="1850" spc="-110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OI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072989" y="2399050"/>
            <a:ext cx="621665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91770" indent="-179705">
              <a:lnSpc>
                <a:spcPct val="100000"/>
              </a:lnSpc>
              <a:spcBef>
                <a:spcPts val="130"/>
              </a:spcBef>
              <a:buFont typeface="Symbol"/>
              <a:buChar char=""/>
              <a:tabLst>
                <a:tab pos="192405" algn="l"/>
              </a:tabLst>
            </a:pPr>
            <a:r>
              <a:rPr dirty="0" sz="1850" spc="-25">
                <a:latin typeface="Times New Roman"/>
                <a:cs typeface="Times New Roman"/>
              </a:rPr>
              <a:t>F</a:t>
            </a:r>
            <a:r>
              <a:rPr dirty="0" sz="1850" spc="-15">
                <a:latin typeface="Times New Roman"/>
                <a:cs typeface="Times New Roman"/>
              </a:rPr>
              <a:t>C</a:t>
            </a:r>
            <a:r>
              <a:rPr dirty="0" sz="1850" spc="20">
                <a:latin typeface="Times New Roman"/>
                <a:cs typeface="Times New Roman"/>
              </a:rPr>
              <a:t>F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64734" y="2459708"/>
            <a:ext cx="1552575" cy="59563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  <a:tabLst>
                <a:tab pos="407670" algn="l"/>
                <a:tab pos="1406525" algn="l"/>
              </a:tabLst>
            </a:pPr>
            <a:r>
              <a:rPr dirty="0" baseline="-22522" sz="2775" spc="30">
                <a:latin typeface="Symbol"/>
                <a:cs typeface="Symbol"/>
              </a:rPr>
              <a:t></a:t>
            </a:r>
            <a:r>
              <a:rPr dirty="0" u="sng" sz="1850" spc="2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</a:t>
            </a:r>
            <a:r>
              <a:rPr dirty="0" u="sng" sz="1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0</a:t>
            </a:r>
            <a:r>
              <a:rPr dirty="0" u="sng" sz="11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100">
              <a:latin typeface="Times New Roman"/>
              <a:cs typeface="Times New Roman"/>
            </a:endParaRPr>
          </a:p>
          <a:p>
            <a:pPr algn="ctr" marL="168910">
              <a:lnSpc>
                <a:spcPct val="100000"/>
              </a:lnSpc>
              <a:spcBef>
                <a:spcPts val="10"/>
              </a:spcBef>
            </a:pPr>
            <a:r>
              <a:rPr dirty="0" sz="1850" spc="45">
                <a:latin typeface="Times New Roman"/>
                <a:cs typeface="Times New Roman"/>
              </a:rPr>
              <a:t>OI</a:t>
            </a:r>
            <a:r>
              <a:rPr dirty="0" baseline="-25252" sz="1650" spc="67">
                <a:latin typeface="Times New Roman"/>
                <a:cs typeface="Times New Roman"/>
              </a:rPr>
              <a:t>0</a:t>
            </a:r>
            <a:endParaRPr baseline="-25252" sz="16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06512" y="1447389"/>
            <a:ext cx="5154930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850" spc="-20">
                <a:latin typeface="Times New Roman"/>
                <a:cs typeface="Times New Roman"/>
              </a:rPr>
              <a:t>Trailing </a:t>
            </a:r>
            <a:r>
              <a:rPr dirty="0" sz="1850" spc="5">
                <a:latin typeface="Times New Roman"/>
                <a:cs typeface="Times New Roman"/>
              </a:rPr>
              <a:t>enterprise </a:t>
            </a:r>
            <a:r>
              <a:rPr dirty="0" sz="1850" spc="20">
                <a:latin typeface="Times New Roman"/>
                <a:cs typeface="Times New Roman"/>
              </a:rPr>
              <a:t>P/E </a:t>
            </a:r>
            <a:r>
              <a:rPr dirty="0" sz="1850" spc="20">
                <a:latin typeface="Symbol"/>
                <a:cs typeface="Symbol"/>
              </a:rPr>
              <a:t></a:t>
            </a:r>
            <a:r>
              <a:rPr dirty="0" sz="1850" spc="20">
                <a:latin typeface="Times New Roman"/>
                <a:cs typeface="Times New Roman"/>
              </a:rPr>
              <a:t> </a:t>
            </a:r>
            <a:r>
              <a:rPr dirty="0" baseline="36036" sz="2775">
                <a:latin typeface="Times New Roman"/>
                <a:cs typeface="Times New Roman"/>
              </a:rPr>
              <a:t>Value </a:t>
            </a:r>
            <a:r>
              <a:rPr dirty="0" baseline="36036" sz="2775" spc="15">
                <a:latin typeface="Times New Roman"/>
                <a:cs typeface="Times New Roman"/>
              </a:rPr>
              <a:t>of </a:t>
            </a:r>
            <a:r>
              <a:rPr dirty="0" baseline="36036" sz="2775" spc="7">
                <a:latin typeface="Times New Roman"/>
                <a:cs typeface="Times New Roman"/>
              </a:rPr>
              <a:t>Operations </a:t>
            </a:r>
            <a:r>
              <a:rPr dirty="0" baseline="36036" sz="2775" spc="30">
                <a:latin typeface="Symbol"/>
                <a:cs typeface="Symbol"/>
              </a:rPr>
              <a:t></a:t>
            </a:r>
            <a:r>
              <a:rPr dirty="0" baseline="36036" sz="2775" spc="-330">
                <a:latin typeface="Times New Roman"/>
                <a:cs typeface="Times New Roman"/>
              </a:rPr>
              <a:t> </a:t>
            </a:r>
            <a:r>
              <a:rPr dirty="0" baseline="36036" sz="2775" spc="-7">
                <a:latin typeface="Times New Roman"/>
                <a:cs typeface="Times New Roman"/>
              </a:rPr>
              <a:t>FCF</a:t>
            </a:r>
            <a:endParaRPr baseline="36036" sz="2775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55555" y="4748795"/>
            <a:ext cx="574675" cy="0"/>
          </a:xfrm>
          <a:custGeom>
            <a:avLst/>
            <a:gdLst/>
            <a:ahLst/>
            <a:cxnLst/>
            <a:rect l="l" t="t" r="r" b="b"/>
            <a:pathLst>
              <a:path w="574675" h="0">
                <a:moveTo>
                  <a:pt x="0" y="0"/>
                </a:moveTo>
                <a:lnTo>
                  <a:pt x="574492" y="0"/>
                </a:lnTo>
              </a:path>
            </a:pathLst>
          </a:custGeom>
          <a:ln w="930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7324187" y="4629824"/>
            <a:ext cx="11176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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24187" y="4415662"/>
            <a:ext cx="11176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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932625" y="4805606"/>
            <a:ext cx="11176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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97684" y="3744742"/>
            <a:ext cx="11176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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97684" y="3354331"/>
            <a:ext cx="11176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25">
                <a:latin typeface="Symbol"/>
                <a:cs typeface="Symbol"/>
              </a:rPr>
              <a:t>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63382" y="4572489"/>
            <a:ext cx="29146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35">
                <a:latin typeface="Symbol"/>
                <a:cs typeface="Symbol"/>
              </a:rPr>
              <a:t></a:t>
            </a:r>
            <a:r>
              <a:rPr dirty="0" sz="1700" spc="-260">
                <a:latin typeface="Times New Roman"/>
                <a:cs typeface="Times New Roman"/>
              </a:rPr>
              <a:t> </a:t>
            </a:r>
            <a:r>
              <a:rPr dirty="0" sz="1700" spc="30" i="1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69487" y="4746852"/>
            <a:ext cx="457834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10" i="1">
                <a:latin typeface="Times New Roman"/>
                <a:cs typeface="Times New Roman"/>
              </a:rPr>
              <a:t>N</a:t>
            </a:r>
            <a:r>
              <a:rPr dirty="0" sz="1700" spc="40" i="1">
                <a:latin typeface="Times New Roman"/>
                <a:cs typeface="Times New Roman"/>
              </a:rPr>
              <a:t>BC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76266" y="4431304"/>
            <a:ext cx="13779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30" i="1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55756" y="4746852"/>
            <a:ext cx="26352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30" i="1">
                <a:latin typeface="Times New Roman"/>
                <a:cs typeface="Times New Roman"/>
              </a:rPr>
              <a:t>OI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38315" y="4430820"/>
            <a:ext cx="6115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87325" indent="-175260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187960" algn="l"/>
              </a:tabLst>
            </a:pPr>
            <a:r>
              <a:rPr dirty="0" sz="1700" spc="-30" i="1">
                <a:latin typeface="Times New Roman"/>
                <a:cs typeface="Times New Roman"/>
              </a:rPr>
              <a:t>F</a:t>
            </a:r>
            <a:r>
              <a:rPr dirty="0" sz="1700" spc="10" i="1">
                <a:latin typeface="Times New Roman"/>
                <a:cs typeface="Times New Roman"/>
              </a:rPr>
              <a:t>C</a:t>
            </a:r>
            <a:r>
              <a:rPr dirty="0" sz="1700" spc="40" i="1">
                <a:latin typeface="Times New Roman"/>
                <a:cs typeface="Times New Roman"/>
              </a:rPr>
              <a:t>F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98690" y="4746852"/>
            <a:ext cx="26352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700" spc="30" i="1">
                <a:latin typeface="Times New Roman"/>
                <a:cs typeface="Times New Roman"/>
              </a:rPr>
              <a:t>OI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81363" y="4430819"/>
            <a:ext cx="61150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87325" indent="-175260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187960" algn="l"/>
              </a:tabLst>
            </a:pPr>
            <a:r>
              <a:rPr dirty="0" sz="1700" spc="-30" i="1">
                <a:latin typeface="Times New Roman"/>
                <a:cs typeface="Times New Roman"/>
              </a:rPr>
              <a:t>F</a:t>
            </a:r>
            <a:r>
              <a:rPr dirty="0" sz="1700" spc="10" i="1">
                <a:latin typeface="Times New Roman"/>
                <a:cs typeface="Times New Roman"/>
              </a:rPr>
              <a:t>C</a:t>
            </a:r>
            <a:r>
              <a:rPr dirty="0" sz="1700" spc="40" i="1">
                <a:latin typeface="Times New Roman"/>
                <a:cs typeface="Times New Roman"/>
              </a:rPr>
              <a:t>F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75375" y="3369488"/>
            <a:ext cx="30543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79705" indent="-167640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180340" algn="l"/>
              </a:tabLst>
            </a:pPr>
            <a:r>
              <a:rPr dirty="0" sz="1700" spc="30" i="1">
                <a:latin typeface="Times New Roman"/>
                <a:cs typeface="Times New Roman"/>
              </a:rPr>
              <a:t>d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12340" y="4805606"/>
            <a:ext cx="52387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24180" algn="l"/>
              </a:tabLst>
            </a:pPr>
            <a:r>
              <a:rPr dirty="0" sz="1000" spc="10" i="1">
                <a:latin typeface="Times New Roman"/>
                <a:cs typeface="Times New Roman"/>
              </a:rPr>
              <a:t>0</a:t>
            </a:r>
            <a:r>
              <a:rPr dirty="0" sz="1000" spc="10" i="1">
                <a:latin typeface="Times New Roman"/>
                <a:cs typeface="Times New Roman"/>
              </a:rPr>
              <a:t>	</a:t>
            </a:r>
            <a:r>
              <a:rPr dirty="0" sz="1700" spc="25">
                <a:latin typeface="Symbol"/>
                <a:cs typeface="Symbol"/>
              </a:rPr>
              <a:t>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706097" y="4894374"/>
            <a:ext cx="9080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10" i="1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907225" y="4330377"/>
            <a:ext cx="61658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1241" sz="2550" spc="75">
                <a:latin typeface="Symbol"/>
                <a:cs typeface="Symbol"/>
              </a:rPr>
              <a:t></a:t>
            </a:r>
            <a:r>
              <a:rPr dirty="0" baseline="-26143" sz="2550" spc="75" i="1">
                <a:latin typeface="Times New Roman"/>
                <a:cs typeface="Times New Roman"/>
              </a:rPr>
              <a:t>V</a:t>
            </a:r>
            <a:r>
              <a:rPr dirty="0" baseline="-26143" sz="2550" spc="-97" i="1">
                <a:latin typeface="Times New Roman"/>
                <a:cs typeface="Times New Roman"/>
              </a:rPr>
              <a:t> </a:t>
            </a:r>
            <a:r>
              <a:rPr dirty="0" sz="1000" spc="10" i="1">
                <a:latin typeface="Times New Roman"/>
                <a:cs typeface="Times New Roman"/>
              </a:rPr>
              <a:t>NOA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003672" y="4486739"/>
            <a:ext cx="144589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1132840" algn="l"/>
              </a:tabLst>
            </a:pPr>
            <a:r>
              <a:rPr dirty="0" u="sng" sz="1000" spc="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00" spc="-4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 spc="1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0</a:t>
            </a:r>
            <a:r>
              <a:rPr dirty="0" sz="1000" spc="95" i="1">
                <a:latin typeface="Times New Roman"/>
                <a:cs typeface="Times New Roman"/>
              </a:rPr>
              <a:t> </a:t>
            </a:r>
            <a:r>
              <a:rPr dirty="0" baseline="-22875" sz="2550" spc="52">
                <a:latin typeface="Symbol"/>
                <a:cs typeface="Symbol"/>
              </a:rPr>
              <a:t></a:t>
            </a:r>
            <a:endParaRPr baseline="-22875" sz="25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28950" y="4629824"/>
            <a:ext cx="21526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000" spc="10" i="1">
                <a:latin typeface="Times New Roman"/>
                <a:cs typeface="Times New Roman"/>
              </a:rPr>
              <a:t>0</a:t>
            </a:r>
            <a:r>
              <a:rPr dirty="0" sz="1000" spc="-25" i="1">
                <a:latin typeface="Times New Roman"/>
                <a:cs typeface="Times New Roman"/>
              </a:rPr>
              <a:t> </a:t>
            </a:r>
            <a:r>
              <a:rPr dirty="0" sz="1700" spc="25">
                <a:latin typeface="Symbol"/>
                <a:cs typeface="Symbol"/>
              </a:rPr>
              <a:t></a:t>
            </a:r>
            <a:endParaRPr sz="17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549069" y="4894374"/>
            <a:ext cx="9080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10" i="1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40480" y="4330377"/>
            <a:ext cx="52641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6143" sz="2550" spc="60" i="1">
                <a:latin typeface="Times New Roman"/>
                <a:cs typeface="Times New Roman"/>
              </a:rPr>
              <a:t>V</a:t>
            </a:r>
            <a:r>
              <a:rPr dirty="0" baseline="-26143" sz="2550" spc="-97" i="1">
                <a:latin typeface="Times New Roman"/>
                <a:cs typeface="Times New Roman"/>
              </a:rPr>
              <a:t> </a:t>
            </a:r>
            <a:r>
              <a:rPr dirty="0" sz="1000" spc="10" i="1">
                <a:latin typeface="Times New Roman"/>
                <a:cs typeface="Times New Roman"/>
              </a:rPr>
              <a:t>NOA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664689" y="4572489"/>
            <a:ext cx="221043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1315085" algn="l"/>
              </a:tabLst>
            </a:pPr>
            <a:r>
              <a:rPr dirty="0" sz="1700" spc="35">
                <a:latin typeface="Symbol"/>
                <a:cs typeface="Symbol"/>
              </a:rPr>
              <a:t></a:t>
            </a:r>
            <a:r>
              <a:rPr dirty="0" u="sng" baseline="22875" sz="2550" spc="52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baseline="22875" sz="2550" spc="127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38888" sz="1500" spc="1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0</a:t>
            </a:r>
            <a:r>
              <a:rPr dirty="0" baseline="38888" sz="1500" spc="15" i="1">
                <a:latin typeface="Times New Roman"/>
                <a:cs typeface="Times New Roman"/>
              </a:rPr>
              <a:t> </a:t>
            </a:r>
            <a:r>
              <a:rPr dirty="0" sz="1700" spc="35">
                <a:latin typeface="Symbol"/>
                <a:cs typeface="Symbol"/>
              </a:rPr>
              <a:t></a:t>
            </a:r>
            <a:r>
              <a:rPr dirty="0" sz="1700" spc="-190">
                <a:latin typeface="Times New Roman"/>
                <a:cs typeface="Times New Roman"/>
              </a:rPr>
              <a:t> </a:t>
            </a:r>
            <a:r>
              <a:rPr dirty="0" sz="1700" spc="25" i="1">
                <a:latin typeface="Times New Roman"/>
                <a:cs typeface="Times New Roman"/>
              </a:rPr>
              <a:t>ELEV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99512" y="3685992"/>
            <a:ext cx="80581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252729" algn="l"/>
              </a:tabLst>
            </a:pPr>
            <a:r>
              <a:rPr dirty="0" baseline="-14705" sz="2550" spc="37">
                <a:latin typeface="Symbol"/>
                <a:cs typeface="Symbol"/>
              </a:rPr>
              <a:t></a:t>
            </a:r>
            <a:r>
              <a:rPr dirty="0" baseline="-14705" sz="2550" spc="37">
                <a:latin typeface="Times New Roman"/>
                <a:cs typeface="Times New Roman"/>
              </a:rPr>
              <a:t>	</a:t>
            </a:r>
            <a:r>
              <a:rPr dirty="0" sz="1700" spc="25" i="1">
                <a:latin typeface="Times New Roman"/>
                <a:cs typeface="Times New Roman"/>
              </a:rPr>
              <a:t>Earn</a:t>
            </a:r>
            <a:r>
              <a:rPr dirty="0" baseline="-25000" sz="1500" spc="37" i="1">
                <a:latin typeface="Times New Roman"/>
                <a:cs typeface="Times New Roman"/>
              </a:rPr>
              <a:t>0</a:t>
            </a:r>
            <a:endParaRPr baseline="-25000" sz="15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099512" y="3269512"/>
            <a:ext cx="455295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baseline="-21241" sz="2550" spc="37">
                <a:latin typeface="Symbol"/>
                <a:cs typeface="Symbol"/>
              </a:rPr>
              <a:t></a:t>
            </a:r>
            <a:r>
              <a:rPr dirty="0" baseline="-21241" sz="2550" spc="-540">
                <a:latin typeface="Times New Roman"/>
                <a:cs typeface="Times New Roman"/>
              </a:rPr>
              <a:t> </a:t>
            </a:r>
            <a:r>
              <a:rPr dirty="0" baseline="-26143" sz="2550" spc="60" i="1">
                <a:latin typeface="Times New Roman"/>
                <a:cs typeface="Times New Roman"/>
              </a:rPr>
              <a:t>V </a:t>
            </a:r>
            <a:r>
              <a:rPr dirty="0" sz="1000" spc="15" i="1">
                <a:latin typeface="Times New Roman"/>
                <a:cs typeface="Times New Roman"/>
              </a:rPr>
              <a:t>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00732" y="3511158"/>
            <a:ext cx="3034030" cy="2889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2775585" algn="l"/>
              </a:tabLst>
            </a:pPr>
            <a:r>
              <a:rPr dirty="0" sz="1700" spc="35" i="1">
                <a:latin typeface="Times New Roman"/>
                <a:cs typeface="Times New Roman"/>
              </a:rPr>
              <a:t>Levered  </a:t>
            </a:r>
            <a:r>
              <a:rPr dirty="0" sz="1700" spc="30" i="1">
                <a:latin typeface="Times New Roman"/>
                <a:cs typeface="Times New Roman"/>
              </a:rPr>
              <a:t>trailing </a:t>
            </a:r>
            <a:r>
              <a:rPr dirty="0" sz="1700" i="1">
                <a:latin typeface="Times New Roman"/>
                <a:cs typeface="Times New Roman"/>
              </a:rPr>
              <a:t>P/E</a:t>
            </a:r>
            <a:r>
              <a:rPr dirty="0" sz="1700" spc="270" i="1">
                <a:latin typeface="Times New Roman"/>
                <a:cs typeface="Times New Roman"/>
              </a:rPr>
              <a:t> </a:t>
            </a:r>
            <a:r>
              <a:rPr dirty="0" baseline="3267" sz="2550" spc="-472">
                <a:latin typeface="Symbol"/>
                <a:cs typeface="Symbol"/>
              </a:rPr>
              <a:t></a:t>
            </a:r>
            <a:r>
              <a:rPr dirty="0" baseline="-22875" sz="2550" spc="-472">
                <a:latin typeface="Symbol"/>
                <a:cs typeface="Symbol"/>
              </a:rPr>
              <a:t></a:t>
            </a:r>
            <a:r>
              <a:rPr dirty="0" baseline="-22875" sz="2550" spc="-472">
                <a:latin typeface="Times New Roman"/>
                <a:cs typeface="Times New Roman"/>
              </a:rPr>
              <a:t>  </a:t>
            </a:r>
            <a:r>
              <a:rPr dirty="0" u="sng" baseline="22875" sz="2550" spc="-472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      </a:t>
            </a:r>
            <a:r>
              <a:rPr dirty="0" u="sng" baseline="22875" sz="2550" spc="-4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38888" sz="1500" spc="15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	0</a:t>
            </a:r>
            <a:r>
              <a:rPr dirty="0" baseline="38888" sz="1500" spc="337" i="1">
                <a:latin typeface="Times New Roman"/>
                <a:cs typeface="Times New Roman"/>
              </a:rPr>
              <a:t> </a:t>
            </a:r>
            <a:r>
              <a:rPr dirty="0" baseline="3267" sz="2550" spc="-472">
                <a:latin typeface="Symbol"/>
                <a:cs typeface="Symbol"/>
              </a:rPr>
              <a:t></a:t>
            </a:r>
            <a:r>
              <a:rPr dirty="0" baseline="-22875" sz="2550" spc="-472">
                <a:latin typeface="Symbol"/>
                <a:cs typeface="Symbol"/>
              </a:rPr>
              <a:t></a:t>
            </a:r>
            <a:endParaRPr baseline="-22875" sz="25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9798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69798" y="965453"/>
            <a:ext cx="1905" cy="9525"/>
          </a:xfrm>
          <a:custGeom>
            <a:avLst/>
            <a:gdLst/>
            <a:ahLst/>
            <a:cxnLst/>
            <a:rect l="l" t="t" r="r" b="b"/>
            <a:pathLst>
              <a:path w="1904" h="9525">
                <a:moveTo>
                  <a:pt x="0" y="0"/>
                </a:moveTo>
                <a:lnTo>
                  <a:pt x="1523" y="914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69798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69798" y="965453"/>
            <a:ext cx="1905" cy="9525"/>
          </a:xfrm>
          <a:custGeom>
            <a:avLst/>
            <a:gdLst/>
            <a:ahLst/>
            <a:cxnLst/>
            <a:rect l="l" t="t" r="r" b="b"/>
            <a:pathLst>
              <a:path w="1904" h="9525">
                <a:moveTo>
                  <a:pt x="0" y="0"/>
                </a:moveTo>
                <a:lnTo>
                  <a:pt x="1523" y="914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120645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327653" y="965453"/>
            <a:ext cx="10795" cy="1905"/>
          </a:xfrm>
          <a:custGeom>
            <a:avLst/>
            <a:gdLst/>
            <a:ahLst/>
            <a:cxnLst/>
            <a:rect l="l" t="t" r="r" b="b"/>
            <a:pathLst>
              <a:path w="10795" h="1905">
                <a:moveTo>
                  <a:pt x="0" y="0"/>
                </a:moveTo>
                <a:lnTo>
                  <a:pt x="10668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534661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722614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8722614" y="965453"/>
            <a:ext cx="9525" cy="1905"/>
          </a:xfrm>
          <a:custGeom>
            <a:avLst/>
            <a:gdLst/>
            <a:ahLst/>
            <a:cxnLst/>
            <a:rect l="l" t="t" r="r" b="b"/>
            <a:pathLst>
              <a:path w="9525" h="1905">
                <a:moveTo>
                  <a:pt x="0" y="0"/>
                </a:moveTo>
                <a:lnTo>
                  <a:pt x="9143" y="1524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69798" y="1474469"/>
            <a:ext cx="1905" cy="7620"/>
          </a:xfrm>
          <a:custGeom>
            <a:avLst/>
            <a:gdLst/>
            <a:ahLst/>
            <a:cxnLst/>
            <a:rect l="l" t="t" r="r" b="b"/>
            <a:pathLst>
              <a:path w="1904" h="7619">
                <a:moveTo>
                  <a:pt x="0" y="0"/>
                </a:moveTo>
                <a:lnTo>
                  <a:pt x="1523" y="7619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669798" y="6427470"/>
            <a:ext cx="1905" cy="9525"/>
          </a:xfrm>
          <a:custGeom>
            <a:avLst/>
            <a:gdLst/>
            <a:ahLst/>
            <a:cxnLst/>
            <a:rect l="l" t="t" r="r" b="b"/>
            <a:pathLst>
              <a:path w="1904" h="9525">
                <a:moveTo>
                  <a:pt x="0" y="0"/>
                </a:moveTo>
                <a:lnTo>
                  <a:pt x="1523" y="914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69798" y="6427470"/>
            <a:ext cx="1905" cy="9525"/>
          </a:xfrm>
          <a:custGeom>
            <a:avLst/>
            <a:gdLst/>
            <a:ahLst/>
            <a:cxnLst/>
            <a:rect l="l" t="t" r="r" b="b"/>
            <a:pathLst>
              <a:path w="1904" h="9525">
                <a:moveTo>
                  <a:pt x="0" y="0"/>
                </a:moveTo>
                <a:lnTo>
                  <a:pt x="1523" y="914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977133" y="339293"/>
            <a:ext cx="32378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Leverage</a:t>
            </a:r>
            <a:r>
              <a:rPr dirty="0" spc="-65"/>
              <a:t> </a:t>
            </a:r>
            <a:r>
              <a:rPr dirty="0" spc="-5"/>
              <a:t>Effects</a:t>
            </a:r>
          </a:p>
        </p:txBody>
      </p:sp>
      <p:sp>
        <p:nvSpPr>
          <p:cNvPr id="15" name="object 15"/>
          <p:cNvSpPr/>
          <p:nvPr/>
        </p:nvSpPr>
        <p:spPr>
          <a:xfrm>
            <a:off x="2266169" y="5234304"/>
            <a:ext cx="680720" cy="0"/>
          </a:xfrm>
          <a:custGeom>
            <a:avLst/>
            <a:gdLst/>
            <a:ahLst/>
            <a:cxnLst/>
            <a:rect l="l" t="t" r="r" b="b"/>
            <a:pathLst>
              <a:path w="680719" h="0">
                <a:moveTo>
                  <a:pt x="0" y="0"/>
                </a:moveTo>
                <a:lnTo>
                  <a:pt x="680532" y="0"/>
                </a:lnTo>
              </a:path>
            </a:pathLst>
          </a:custGeom>
          <a:ln w="96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561386" y="5208923"/>
            <a:ext cx="774700" cy="0"/>
          </a:xfrm>
          <a:custGeom>
            <a:avLst/>
            <a:gdLst/>
            <a:ahLst/>
            <a:cxnLst/>
            <a:rect l="l" t="t" r="r" b="b"/>
            <a:pathLst>
              <a:path w="774700" h="0">
                <a:moveTo>
                  <a:pt x="0" y="0"/>
                </a:moveTo>
                <a:lnTo>
                  <a:pt x="774232" y="0"/>
                </a:lnTo>
              </a:path>
            </a:pathLst>
          </a:custGeom>
          <a:ln w="73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937053" y="5117124"/>
            <a:ext cx="415925" cy="0"/>
          </a:xfrm>
          <a:custGeom>
            <a:avLst/>
            <a:gdLst/>
            <a:ahLst/>
            <a:cxnLst/>
            <a:rect l="l" t="t" r="r" b="b"/>
            <a:pathLst>
              <a:path w="415925" h="0">
                <a:moveTo>
                  <a:pt x="0" y="0"/>
                </a:moveTo>
                <a:lnTo>
                  <a:pt x="415682" y="0"/>
                </a:lnTo>
              </a:path>
            </a:pathLst>
          </a:custGeom>
          <a:ln w="800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668908" y="964564"/>
          <a:ext cx="8067040" cy="54717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50975"/>
                <a:gridCol w="1207770"/>
                <a:gridCol w="1206500"/>
                <a:gridCol w="4188460"/>
              </a:tblGrid>
              <a:tr h="508254">
                <a:tc>
                  <a:txBody>
                    <a:bodyPr/>
                    <a:lstStyle/>
                    <a:p>
                      <a:pPr marL="100965" marR="690245">
                        <a:lnSpc>
                          <a:spcPts val="1630"/>
                        </a:lnSpc>
                        <a:spcBef>
                          <a:spcPts val="459"/>
                        </a:spcBef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Simple  </a:t>
                      </a: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400" spc="-2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ec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  <a:tc>
                  <a:txBody>
                    <a:bodyPr/>
                    <a:lstStyle/>
                    <a:p>
                      <a:pPr marL="100965" marR="437515">
                        <a:lnSpc>
                          <a:spcPts val="1630"/>
                        </a:lnSpc>
                        <a:spcBef>
                          <a:spcPts val="459"/>
                        </a:spcBef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Levered  </a:t>
                      </a: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400" spc="-2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  <a:tc>
                  <a:txBody>
                    <a:bodyPr/>
                    <a:lstStyle/>
                    <a:p>
                      <a:pPr marL="101600" marR="316230">
                        <a:lnSpc>
                          <a:spcPts val="1630"/>
                        </a:lnSpc>
                        <a:spcBef>
                          <a:spcPts val="459"/>
                        </a:spcBef>
                      </a:pP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nl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-25" b="1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ed  </a:t>
                      </a: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Measure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8419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Relationship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922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BED9E4"/>
                    </a:solidFill>
                  </a:tcPr>
                </a:tc>
              </a:tr>
              <a:tr h="49537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Profitability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Cost of</a:t>
                      </a:r>
                      <a:r>
                        <a:rPr dirty="0" sz="14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Capital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0965" marR="437515">
                        <a:lnSpc>
                          <a:spcPct val="386200"/>
                        </a:lnSpc>
                        <a:spcBef>
                          <a:spcPts val="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P/B Ratio  Forward</a:t>
                      </a:r>
                      <a:r>
                        <a:rPr dirty="0" sz="14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P/E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Trailing</a:t>
                      </a:r>
                      <a:r>
                        <a:rPr dirty="0" sz="14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P/E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ROCE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400" spc="2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baseline="-18518" sz="1350" spc="30">
                          <a:latin typeface="Times New Roman"/>
                          <a:cs typeface="Times New Roman"/>
                        </a:rPr>
                        <a:t>E</a:t>
                      </a:r>
                      <a:endParaRPr baseline="-18518"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dirty="0" sz="1400" spc="2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9259" sz="1350" spc="3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43209" sz="1350" spc="3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400" spc="20">
                          <a:latin typeface="Times New Roman"/>
                          <a:cs typeface="Times New Roman"/>
                        </a:rPr>
                        <a:t>/CSE</a:t>
                      </a:r>
                      <a:r>
                        <a:rPr dirty="0" sz="1400" spc="-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9259" sz="1350">
                          <a:latin typeface="Times New Roman"/>
                          <a:cs typeface="Times New Roman"/>
                        </a:rPr>
                        <a:t>0</a:t>
                      </a:r>
                      <a:endParaRPr baseline="-9259"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207645">
                        <a:lnSpc>
                          <a:spcPts val="1565"/>
                        </a:lnSpc>
                      </a:pPr>
                      <a:r>
                        <a:rPr dirty="0" u="sng" baseline="-58479" sz="14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baseline="-58479" sz="14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baseline="-58479" sz="1425" spc="89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5793" sz="2100" spc="112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950" spc="75">
                          <a:latin typeface="Times New Roman"/>
                          <a:cs typeface="Times New Roman"/>
                        </a:rPr>
                        <a:t>E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algn="ctr" marR="281940">
                        <a:lnSpc>
                          <a:spcPts val="1025"/>
                        </a:lnSpc>
                      </a:pPr>
                      <a:r>
                        <a:rPr dirty="0" sz="950">
                          <a:latin typeface="Times New Roman"/>
                          <a:cs typeface="Times New Roman"/>
                        </a:rPr>
                        <a:t>0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2228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158115">
                        <a:lnSpc>
                          <a:spcPts val="1320"/>
                        </a:lnSpc>
                      </a:pPr>
                      <a:r>
                        <a:rPr dirty="0" sz="1500" spc="8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37037" sz="1575" spc="127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500" spc="1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sz="15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10">
                          <a:latin typeface="Times New Roman"/>
                          <a:cs typeface="Times New Roman"/>
                        </a:rPr>
                        <a:t>d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289560">
                        <a:lnSpc>
                          <a:spcPts val="780"/>
                        </a:lnSpc>
                        <a:tabLst>
                          <a:tab pos="718185" algn="l"/>
                        </a:tabLst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0	0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451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500">
                          <a:latin typeface="Times New Roman"/>
                          <a:cs typeface="Times New Roman"/>
                        </a:rPr>
                        <a:t>Earn</a:t>
                      </a:r>
                      <a:r>
                        <a:rPr dirty="0" sz="1500" spc="-1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1164" sz="1575" spc="7">
                          <a:latin typeface="Times New Roman"/>
                          <a:cs typeface="Times New Roman"/>
                        </a:rPr>
                        <a:t>0</a:t>
                      </a:r>
                      <a:endParaRPr baseline="-21164" sz="1575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RNOA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dirty="0" sz="1400" spc="2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baseline="-17361" sz="1200" spc="30">
                          <a:latin typeface="Times New Roman"/>
                          <a:cs typeface="Times New Roman"/>
                        </a:rPr>
                        <a:t>F</a:t>
                      </a:r>
                      <a:endParaRPr baseline="-17361"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</a:pPr>
                      <a:r>
                        <a:rPr dirty="0" sz="1400" spc="1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9259" sz="1350" spc="22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43209" sz="1350" spc="22">
                          <a:latin typeface="Times New Roman"/>
                          <a:cs typeface="Times New Roman"/>
                        </a:rPr>
                        <a:t>NOA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/NOA</a:t>
                      </a:r>
                      <a:r>
                        <a:rPr dirty="0" sz="1400" spc="-2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9259" sz="1350">
                          <a:latin typeface="Times New Roman"/>
                          <a:cs typeface="Times New Roman"/>
                        </a:rPr>
                        <a:t>0</a:t>
                      </a:r>
                      <a:endParaRPr baseline="-9259" sz="13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algn="ctr" marL="314325" marR="393700">
                        <a:lnSpc>
                          <a:spcPct val="78800"/>
                        </a:lnSpc>
                        <a:spcBef>
                          <a:spcPts val="1280"/>
                        </a:spcBef>
                      </a:pPr>
                      <a:r>
                        <a:rPr dirty="0" u="heavy" baseline="-55555" sz="1500" spc="-1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5793" sz="2100" spc="24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NOA  </a:t>
                      </a:r>
                      <a:r>
                        <a:rPr dirty="0" u="heavy" sz="1000" spc="4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u="heavy" sz="1000" spc="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5875">
                        <a:lnSpc>
                          <a:spcPts val="1015"/>
                        </a:lnSpc>
                        <a:spcBef>
                          <a:spcPts val="690"/>
                        </a:spcBef>
                      </a:pPr>
                      <a:r>
                        <a:rPr dirty="0" sz="1150" spc="-70">
                          <a:latin typeface="Times New Roman"/>
                          <a:cs typeface="Times New Roman"/>
                        </a:rPr>
                        <a:t>V </a:t>
                      </a:r>
                      <a:r>
                        <a:rPr dirty="0" baseline="38194" sz="1200" spc="-75">
                          <a:latin typeface="Times New Roman"/>
                          <a:cs typeface="Times New Roman"/>
                        </a:rPr>
                        <a:t>NOA </a:t>
                      </a:r>
                      <a:r>
                        <a:rPr dirty="0" sz="1150" spc="-5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sz="1150" spc="-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 spc="-55">
                          <a:latin typeface="Times New Roman"/>
                          <a:cs typeface="Times New Roman"/>
                        </a:rPr>
                        <a:t>FCF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31470">
                        <a:lnSpc>
                          <a:spcPts val="595"/>
                        </a:lnSpc>
                        <a:tabLst>
                          <a:tab pos="930910" algn="l"/>
                        </a:tabLst>
                      </a:pPr>
                      <a:r>
                        <a:rPr dirty="0" sz="800" spc="-30">
                          <a:latin typeface="Times New Roman"/>
                          <a:cs typeface="Times New Roman"/>
                        </a:rPr>
                        <a:t>0	0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107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1150" spc="-25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baseline="-20833" sz="1200" spc="-37">
                          <a:latin typeface="Times New Roman"/>
                          <a:cs typeface="Times New Roman"/>
                        </a:rPr>
                        <a:t>0</a:t>
                      </a:r>
                      <a:endParaRPr baseline="-20833"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1455"/>
                        </a:spcBef>
                      </a:pP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ROCE </a:t>
                      </a:r>
                      <a:r>
                        <a:rPr dirty="0" sz="160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RNOA </a:t>
                      </a:r>
                      <a:r>
                        <a:rPr dirty="0" sz="160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 FLEV[RNOA </a:t>
                      </a:r>
                      <a:r>
                        <a:rPr dirty="0" sz="160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00" spc="-2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NBC]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56210">
                        <a:lnSpc>
                          <a:spcPts val="1135"/>
                        </a:lnSpc>
                        <a:spcBef>
                          <a:spcPts val="5"/>
                        </a:spcBef>
                        <a:tabLst>
                          <a:tab pos="422909" algn="l"/>
                          <a:tab pos="847725" algn="l"/>
                          <a:tab pos="1659255" algn="l"/>
                        </a:tabLst>
                      </a:pPr>
                      <a:r>
                        <a:rPr dirty="0" sz="1600" spc="-3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600" spc="-3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sz="16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3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600" spc="-3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sz="1600" spc="2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4722" sz="2400" spc="44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121527" sz="1200" spc="44">
                          <a:latin typeface="Times New Roman"/>
                          <a:cs typeface="Times New Roman"/>
                        </a:rPr>
                        <a:t>D   </a:t>
                      </a:r>
                      <a:r>
                        <a:rPr dirty="0" sz="2050" spc="-150">
                          <a:latin typeface="Symbol"/>
                          <a:cs typeface="Symbol"/>
                        </a:rPr>
                        <a:t></a:t>
                      </a:r>
                      <a:r>
                        <a:rPr dirty="0" sz="1600" spc="-15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00" spc="-15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600" spc="-3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600" spc="-30">
                          <a:latin typeface="Symbol"/>
                          <a:cs typeface="Symbol"/>
                        </a:rPr>
                        <a:t></a:t>
                      </a:r>
                      <a:r>
                        <a:rPr dirty="0" sz="1600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50" spc="-190">
                          <a:latin typeface="Symbol"/>
                          <a:cs typeface="Symbol"/>
                        </a:rPr>
                        <a:t></a:t>
                      </a:r>
                      <a:endParaRPr sz="2050">
                        <a:latin typeface="Symbol"/>
                        <a:cs typeface="Symbol"/>
                      </a:endParaRPr>
                    </a:p>
                    <a:p>
                      <a:pPr marL="1028700">
                        <a:lnSpc>
                          <a:spcPts val="95"/>
                        </a:lnSpc>
                      </a:pPr>
                      <a:r>
                        <a:rPr dirty="0" u="sng" sz="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  </a:t>
                      </a:r>
                      <a:r>
                        <a:rPr dirty="0" u="sng" sz="800" spc="7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80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u="sng" sz="80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73050">
                        <a:lnSpc>
                          <a:spcPts val="1545"/>
                        </a:lnSpc>
                        <a:tabLst>
                          <a:tab pos="707390" algn="l"/>
                          <a:tab pos="1038225" algn="l"/>
                          <a:tab pos="1518920" algn="l"/>
                          <a:tab pos="1943735" algn="l"/>
                        </a:tabLst>
                      </a:pPr>
                      <a:r>
                        <a:rPr dirty="0" sz="800" spc="-15">
                          <a:latin typeface="Times New Roman"/>
                          <a:cs typeface="Times New Roman"/>
                        </a:rPr>
                        <a:t>E	F	</a:t>
                      </a:r>
                      <a:r>
                        <a:rPr dirty="0" baseline="-29513" sz="2400" spc="44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-6944" sz="1200" spc="44"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800" spc="-15">
                          <a:latin typeface="Times New Roman"/>
                          <a:cs typeface="Times New Roman"/>
                        </a:rPr>
                        <a:t>F	</a:t>
                      </a:r>
                      <a:r>
                        <a:rPr dirty="0" sz="800" spc="-20">
                          <a:latin typeface="Times New Roman"/>
                          <a:cs typeface="Times New Roman"/>
                        </a:rPr>
                        <a:t>D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690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Times New Roman"/>
                          <a:cs typeface="Times New Roman"/>
                        </a:rPr>
                        <a:t>0</a:t>
                      </a: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279400">
                        <a:lnSpc>
                          <a:spcPct val="100000"/>
                        </a:lnSpc>
                        <a:spcBef>
                          <a:spcPts val="5"/>
                        </a:spcBef>
                        <a:tabLst>
                          <a:tab pos="669925" algn="l"/>
                          <a:tab pos="1393825" algn="l"/>
                          <a:tab pos="2089150" algn="l"/>
                          <a:tab pos="2726055" algn="l"/>
                        </a:tabLst>
                      </a:pPr>
                      <a:r>
                        <a:rPr dirty="0" sz="1400" spc="75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51587" sz="1050" spc="112"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baseline="-33730" sz="2100" spc="3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3730" sz="2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3730" sz="2100" spc="41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51587" sz="1050" spc="75">
                          <a:latin typeface="Times New Roman"/>
                          <a:cs typeface="Times New Roman"/>
                        </a:rPr>
                        <a:t>NOA	</a:t>
                      </a:r>
                      <a:r>
                        <a:rPr dirty="0" baseline="-33730" sz="2100" spc="3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3730" sz="2100" spc="41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20">
                          <a:latin typeface="Times New Roman"/>
                          <a:cs typeface="Times New Roman"/>
                        </a:rPr>
                        <a:t>NFO	</a:t>
                      </a:r>
                      <a:r>
                        <a:rPr dirty="0" baseline="1984" sz="2100" spc="22">
                          <a:latin typeface="Symbol"/>
                          <a:cs typeface="Symbol"/>
                        </a:rPr>
                        <a:t></a:t>
                      </a:r>
                      <a:r>
                        <a:rPr dirty="0" baseline="1984" sz="2100" spc="3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51587" sz="1050" spc="75">
                          <a:latin typeface="Times New Roman"/>
                          <a:cs typeface="Times New Roman"/>
                        </a:rPr>
                        <a:t>NOA	</a:t>
                      </a:r>
                      <a:r>
                        <a:rPr dirty="0" baseline="-35714" sz="2100" spc="3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baseline="-35714" sz="2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714" sz="2100" spc="23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1984" sz="2100" spc="22">
                          <a:latin typeface="Symbol"/>
                          <a:cs typeface="Symbol"/>
                        </a:rPr>
                        <a:t></a:t>
                      </a:r>
                      <a:endParaRPr baseline="1984" sz="2100">
                        <a:latin typeface="Symbol"/>
                        <a:cs typeface="Symbol"/>
                      </a:endParaRPr>
                    </a:p>
                    <a:p>
                      <a:pPr marL="180340">
                        <a:lnSpc>
                          <a:spcPts val="480"/>
                        </a:lnSpc>
                        <a:tabLst>
                          <a:tab pos="846455" algn="l"/>
                          <a:tab pos="1580515" algn="l"/>
                          <a:tab pos="2089150" algn="l"/>
                          <a:tab pos="2868930" algn="l"/>
                        </a:tabLst>
                      </a:pPr>
                      <a:r>
                        <a:rPr dirty="0" sz="1400" spc="20">
                          <a:latin typeface="Times New Roman"/>
                          <a:cs typeface="Times New Roman"/>
                        </a:rPr>
                        <a:t>CSE	</a:t>
                      </a:r>
                      <a:r>
                        <a:rPr dirty="0" sz="1400" spc="30">
                          <a:latin typeface="Times New Roman"/>
                          <a:cs typeface="Times New Roman"/>
                        </a:rPr>
                        <a:t>NOA	</a:t>
                      </a:r>
                      <a:r>
                        <a:rPr dirty="0" sz="1400" spc="20">
                          <a:latin typeface="Times New Roman"/>
                          <a:cs typeface="Times New Roman"/>
                        </a:rPr>
                        <a:t>CSE	</a:t>
                      </a:r>
                      <a:r>
                        <a:rPr dirty="0" baseline="23809" sz="2100" spc="22">
                          <a:latin typeface="Symbol"/>
                          <a:cs typeface="Symbol"/>
                        </a:rPr>
                        <a:t></a:t>
                      </a:r>
                      <a:r>
                        <a:rPr dirty="0" baseline="23809" sz="2100" spc="22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43650" sz="2100" spc="-37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baseline="23809" sz="2100" spc="-37">
                          <a:latin typeface="Symbol"/>
                          <a:cs typeface="Symbol"/>
                        </a:rPr>
                        <a:t></a:t>
                      </a:r>
                      <a:endParaRPr baseline="23809" sz="2100">
                        <a:latin typeface="Symbol"/>
                        <a:cs typeface="Symbol"/>
                      </a:endParaRPr>
                    </a:p>
                    <a:p>
                      <a:pPr marL="178435">
                        <a:lnSpc>
                          <a:spcPts val="65"/>
                        </a:lnSpc>
                        <a:tabLst>
                          <a:tab pos="401320" algn="l"/>
                          <a:tab pos="602615" algn="l"/>
                          <a:tab pos="835660" algn="l"/>
                          <a:tab pos="1018540" algn="l"/>
                          <a:tab pos="1327150" algn="l"/>
                          <a:tab pos="1562735" algn="l"/>
                          <a:tab pos="1951989" algn="l"/>
                          <a:tab pos="2167890" algn="l"/>
                          <a:tab pos="2350770" algn="l"/>
                          <a:tab pos="2659380" algn="l"/>
                        </a:tabLst>
                      </a:pPr>
                      <a:r>
                        <a:rPr dirty="0" u="sng" sz="7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7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sz="700" spc="1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	0	</a:t>
                      </a:r>
                      <a:r>
                        <a:rPr dirty="0" sz="700" spc="1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	0</a:t>
                      </a:r>
                      <a:r>
                        <a:rPr dirty="0" sz="700" spc="1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7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	0	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3530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1259205" algn="l"/>
                          <a:tab pos="1935480" algn="l"/>
                          <a:tab pos="2950845" algn="l"/>
                        </a:tabLst>
                      </a:pPr>
                      <a:r>
                        <a:rPr dirty="0" sz="700" spc="10">
                          <a:latin typeface="Times New Roman"/>
                          <a:cs typeface="Times New Roman"/>
                        </a:rPr>
                        <a:t>0	0	0   </a:t>
                      </a:r>
                      <a:r>
                        <a:rPr dirty="0" sz="700" spc="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1984" sz="2100" spc="112">
                          <a:latin typeface="Symbol"/>
                          <a:cs typeface="Symbol"/>
                        </a:rPr>
                        <a:t></a:t>
                      </a:r>
                      <a:r>
                        <a:rPr dirty="0" baseline="13888" sz="2100" spc="112">
                          <a:latin typeface="Times New Roman"/>
                          <a:cs typeface="Times New Roman"/>
                        </a:rPr>
                        <a:t>NOA</a:t>
                      </a:r>
                      <a:r>
                        <a:rPr dirty="0" sz="700" spc="75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baseline="1984" sz="2100" spc="22">
                          <a:latin typeface="Symbol"/>
                          <a:cs typeface="Symbol"/>
                        </a:rPr>
                        <a:t></a:t>
                      </a:r>
                      <a:endParaRPr baseline="1984" sz="2100">
                        <a:latin typeface="Symbol"/>
                        <a:cs typeface="Symbo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41325" marR="1739900" indent="-222885">
                        <a:lnSpc>
                          <a:spcPts val="1490"/>
                        </a:lnSpc>
                        <a:tabLst>
                          <a:tab pos="643255" algn="l"/>
                          <a:tab pos="692150" algn="l"/>
                          <a:tab pos="833119" algn="l"/>
                          <a:tab pos="1285240" algn="l"/>
                          <a:tab pos="1449705" algn="l"/>
                          <a:tab pos="1936750" algn="l"/>
                        </a:tabLst>
                      </a:pPr>
                      <a:r>
                        <a:rPr dirty="0" u="sng" baseline="-58641" sz="13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baseline="-58641" sz="135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u="sng" baseline="-58641" sz="1350" spc="-127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5641" sz="1950" spc="112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900" spc="75">
                          <a:latin typeface="Times New Roman"/>
                          <a:cs typeface="Times New Roman"/>
                        </a:rPr>
                        <a:t>0		</a:t>
                      </a:r>
                      <a:r>
                        <a:rPr dirty="0" baseline="-64102" sz="1950" spc="30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64102" sz="1950" spc="24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5641" sz="1950" spc="89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900" spc="60">
                          <a:latin typeface="Times New Roman"/>
                          <a:cs typeface="Times New Roman"/>
                        </a:rPr>
                        <a:t>NOA </a:t>
                      </a:r>
                      <a:r>
                        <a:rPr dirty="0" sz="9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64102" sz="1950" spc="30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64102" sz="1950" spc="30"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dirty="0" baseline="-14957" sz="1950" spc="15">
                          <a:latin typeface="Symbol"/>
                          <a:cs typeface="Symbol"/>
                        </a:rPr>
                        <a:t></a:t>
                      </a:r>
                      <a:r>
                        <a:rPr dirty="0" baseline="-14957" sz="1950" spc="-15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25641" sz="1950" spc="89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sz="900" spc="60">
                          <a:latin typeface="Times New Roman"/>
                          <a:cs typeface="Times New Roman"/>
                        </a:rPr>
                        <a:t>NOA  </a:t>
                      </a:r>
                      <a:r>
                        <a:rPr dirty="0" u="sng" baseline="33950" sz="13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baseline="33950" sz="1350" spc="30">
                          <a:latin typeface="Times New Roman"/>
                          <a:cs typeface="Times New Roman"/>
                        </a:rPr>
                        <a:t>		</a:t>
                      </a:r>
                      <a:r>
                        <a:rPr dirty="0" u="sng" baseline="33950" sz="1350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baseline="33950" sz="1350" spc="22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baseline="33950" sz="1350" spc="22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ELEV</a:t>
                      </a:r>
                      <a:r>
                        <a:rPr dirty="0" sz="1300" spc="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10683" sz="1950" spc="15">
                          <a:latin typeface="Symbol"/>
                          <a:cs typeface="Symbol"/>
                        </a:rPr>
                        <a:t></a:t>
                      </a:r>
                      <a:endParaRPr baseline="10683" sz="1950">
                        <a:latin typeface="Symbol"/>
                        <a:cs typeface="Symbol"/>
                      </a:endParaRPr>
                    </a:p>
                    <a:p>
                      <a:pPr marL="233045">
                        <a:lnSpc>
                          <a:spcPts val="1025"/>
                        </a:lnSpc>
                        <a:tabLst>
                          <a:tab pos="934719" algn="l"/>
                        </a:tabLst>
                      </a:pPr>
                      <a:r>
                        <a:rPr dirty="0" sz="1300" spc="25">
                          <a:latin typeface="Times New Roman"/>
                          <a:cs typeface="Times New Roman"/>
                        </a:rPr>
                        <a:t>Earn</a:t>
                      </a:r>
                      <a:r>
                        <a:rPr dirty="0" baseline="-21604" sz="1350" spc="37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sz="1300" spc="25">
                          <a:latin typeface="Times New Roman"/>
                          <a:cs typeface="Times New Roman"/>
                        </a:rPr>
                        <a:t>OI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82245">
                        <a:lnSpc>
                          <a:spcPts val="894"/>
                        </a:lnSpc>
                        <a:spcBef>
                          <a:spcPts val="1470"/>
                        </a:spcBef>
                        <a:tabLst>
                          <a:tab pos="2312035" algn="l"/>
                          <a:tab pos="3568065" algn="l"/>
                          <a:tab pos="3845560" algn="l"/>
                        </a:tabLst>
                      </a:pPr>
                      <a:r>
                        <a:rPr dirty="0" u="sng" baseline="-19607" sz="1275" spc="-157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222" sz="1875" spc="22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39215" sz="1275" spc="22">
                          <a:latin typeface="Times New Roman"/>
                          <a:cs typeface="Times New Roman"/>
                        </a:rPr>
                        <a:t>0 </a:t>
                      </a:r>
                      <a:r>
                        <a:rPr dirty="0" baseline="2222" sz="1875" spc="-6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2222" sz="1875" spc="-6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222" sz="1875" spc="3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dirty="0" u="sng" baseline="-19607" sz="1275" spc="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-19607" sz="1275" spc="3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-35555" sz="1875" spc="-67">
                          <a:latin typeface="Symbol"/>
                          <a:cs typeface="Symbol"/>
                        </a:rPr>
                        <a:t></a:t>
                      </a:r>
                      <a:r>
                        <a:rPr dirty="0" baseline="-35555" sz="1875" spc="-67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baseline="2222" sz="1875" spc="7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39215" sz="1275" spc="7">
                          <a:latin typeface="Times New Roman"/>
                          <a:cs typeface="Times New Roman"/>
                        </a:rPr>
                        <a:t>NOA  </a:t>
                      </a:r>
                      <a:r>
                        <a:rPr dirty="0" baseline="2222" sz="1875" spc="-6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2222" sz="1875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222" sz="1875" spc="-67">
                          <a:latin typeface="Times New Roman"/>
                          <a:cs typeface="Times New Roman"/>
                        </a:rPr>
                        <a:t>FCF </a:t>
                      </a:r>
                      <a:r>
                        <a:rPr dirty="0" baseline="2222" sz="1875" spc="32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555" sz="1875" spc="-6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-35555" sz="1875" spc="-67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11111" sz="1875" spc="-44">
                          <a:latin typeface="Symbol"/>
                          <a:cs typeface="Symbol"/>
                        </a:rPr>
                        <a:t></a:t>
                      </a:r>
                      <a:r>
                        <a:rPr dirty="0" baseline="11111" sz="1875" spc="-4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222" sz="1875" spc="7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dirty="0" baseline="39215" sz="1275" spc="7">
                          <a:latin typeface="Times New Roman"/>
                          <a:cs typeface="Times New Roman"/>
                        </a:rPr>
                        <a:t>NOA  </a:t>
                      </a:r>
                      <a:r>
                        <a:rPr dirty="0" baseline="2222" sz="1875" spc="-67">
                          <a:latin typeface="Symbol"/>
                          <a:cs typeface="Symbol"/>
                        </a:rPr>
                        <a:t></a:t>
                      </a:r>
                      <a:r>
                        <a:rPr dirty="0" baseline="2222" sz="1875" spc="-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2222" sz="1875" spc="-67">
                          <a:latin typeface="Times New Roman"/>
                          <a:cs typeface="Times New Roman"/>
                        </a:rPr>
                        <a:t>FCF </a:t>
                      </a:r>
                      <a:r>
                        <a:rPr dirty="0" baseline="2222" sz="1875" spc="32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555" sz="1875" spc="-67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baseline="-35555" sz="1875" spc="-67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40">
                          <a:latin typeface="Times New Roman"/>
                          <a:cs typeface="Times New Roman"/>
                        </a:rPr>
                        <a:t>1	</a:t>
                      </a:r>
                      <a:r>
                        <a:rPr dirty="0" baseline="-35555" sz="1875" spc="-67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baseline="-35555" sz="1875" spc="-6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35555" sz="1875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11111" sz="1875" spc="-44">
                          <a:latin typeface="Symbol"/>
                          <a:cs typeface="Symbol"/>
                        </a:rPr>
                        <a:t></a:t>
                      </a:r>
                      <a:endParaRPr baseline="11111" sz="1875">
                        <a:latin typeface="Symbol"/>
                        <a:cs typeface="Symbol"/>
                      </a:endParaRPr>
                    </a:p>
                    <a:p>
                      <a:pPr marL="299085">
                        <a:lnSpc>
                          <a:spcPts val="894"/>
                        </a:lnSpc>
                        <a:tabLst>
                          <a:tab pos="610235" algn="l"/>
                          <a:tab pos="857885" algn="l"/>
                          <a:tab pos="1640839" algn="l"/>
                          <a:tab pos="1865630" algn="l"/>
                          <a:tab pos="3173730" algn="l"/>
                          <a:tab pos="3938904" algn="l"/>
                        </a:tabLst>
                      </a:pPr>
                      <a:r>
                        <a:rPr dirty="0" u="sng" sz="8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	</a:t>
                      </a:r>
                      <a:r>
                        <a:rPr dirty="0" sz="850" spc="-2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850" spc="-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85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0</a:t>
                      </a:r>
                      <a:r>
                        <a:rPr dirty="0" sz="850" spc="-1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-22222" sz="1875" spc="-75">
                          <a:latin typeface="Times New Roman"/>
                          <a:cs typeface="Times New Roman"/>
                        </a:rPr>
                        <a:t>ELEV</a:t>
                      </a:r>
                      <a:r>
                        <a:rPr dirty="0" baseline="-55555" sz="1275" spc="-7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baseline="-55555" sz="1275" spc="-1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13333" sz="1875" spc="-44">
                          <a:latin typeface="Symbol"/>
                          <a:cs typeface="Symbol"/>
                        </a:rPr>
                        <a:t></a:t>
                      </a:r>
                      <a:r>
                        <a:rPr dirty="0" u="sng" sz="1250" spc="-3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u="sng" sz="1250" spc="18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850" spc="-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	0</a:t>
                      </a:r>
                      <a:r>
                        <a:rPr dirty="0" sz="850" spc="-1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baseline="-22222" sz="1875" spc="-44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baseline="-13333" sz="1875" spc="-44">
                          <a:latin typeface="Symbol"/>
                          <a:cs typeface="Symbol"/>
                        </a:rPr>
                        <a:t></a:t>
                      </a:r>
                      <a:endParaRPr baseline="-13333" sz="1875">
                        <a:latin typeface="Symbol"/>
                        <a:cs typeface="Symbol"/>
                      </a:endParaRPr>
                    </a:p>
                    <a:p>
                      <a:pPr marL="254000">
                        <a:lnSpc>
                          <a:spcPts val="990"/>
                        </a:lnSpc>
                        <a:spcBef>
                          <a:spcPts val="10"/>
                        </a:spcBef>
                        <a:tabLst>
                          <a:tab pos="1170305" algn="l"/>
                          <a:tab pos="2312035" algn="l"/>
                          <a:tab pos="2703830" algn="l"/>
                          <a:tab pos="3415665" algn="l"/>
                          <a:tab pos="4015104" algn="l"/>
                        </a:tabLst>
                      </a:pPr>
                      <a:r>
                        <a:rPr dirty="0" sz="1250" spc="-45">
                          <a:latin typeface="Times New Roman"/>
                          <a:cs typeface="Times New Roman"/>
                        </a:rPr>
                        <a:t>Earn</a:t>
                      </a:r>
                      <a:r>
                        <a:rPr dirty="0" sz="1250" spc="-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-19607" sz="1275" spc="-22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baseline="-19607" sz="1275" spc="-7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baseline="15555" sz="1875" spc="-44">
                          <a:latin typeface="Symbol"/>
                          <a:cs typeface="Symbol"/>
                        </a:rPr>
                        <a:t></a:t>
                      </a:r>
                      <a:r>
                        <a:rPr dirty="0" baseline="15555" sz="1875" spc="-44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5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baseline="-19607" sz="1275" spc="-7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sz="1250" spc="-25">
                          <a:latin typeface="Times New Roman"/>
                          <a:cs typeface="Times New Roman"/>
                        </a:rPr>
                        <a:t>NBC</a:t>
                      </a:r>
                      <a:r>
                        <a:rPr dirty="0" baseline="-19607" sz="1275" spc="-37">
                          <a:latin typeface="Times New Roman"/>
                          <a:cs typeface="Times New Roman"/>
                        </a:rPr>
                        <a:t>0	</a:t>
                      </a:r>
                      <a:r>
                        <a:rPr dirty="0" baseline="15555" sz="1875" spc="-44">
                          <a:latin typeface="Symbol"/>
                          <a:cs typeface="Symbol"/>
                        </a:rPr>
                        <a:t></a:t>
                      </a:r>
                      <a:endParaRPr baseline="15555" sz="1875">
                        <a:latin typeface="Symbol"/>
                        <a:cs typeface="Symbol"/>
                      </a:endParaRPr>
                    </a:p>
                    <a:p>
                      <a:pPr marL="2312035">
                        <a:lnSpc>
                          <a:spcPts val="990"/>
                        </a:lnSpc>
                        <a:tabLst>
                          <a:tab pos="4015104" algn="l"/>
                        </a:tabLst>
                      </a:pPr>
                      <a:r>
                        <a:rPr dirty="0" sz="1250" spc="-30">
                          <a:latin typeface="Symbol"/>
                          <a:cs typeface="Symbol"/>
                        </a:rPr>
                        <a:t></a:t>
                      </a:r>
                      <a:r>
                        <a:rPr dirty="0" sz="1250" spc="-3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250" spc="-30">
                          <a:latin typeface="Symbol"/>
                          <a:cs typeface="Symbol"/>
                        </a:rPr>
                        <a:t></a:t>
                      </a:r>
                      <a:endParaRPr sz="1250">
                        <a:latin typeface="Symbol"/>
                        <a:cs typeface="Symbol"/>
                      </a:endParaRPr>
                    </a:p>
                  </a:txBody>
                  <a:tcPr marL="0" marR="0" marB="0" marT="1847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0245" y="339293"/>
            <a:ext cx="527177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Advantages </a:t>
            </a:r>
            <a:r>
              <a:rPr dirty="0" spc="-5"/>
              <a:t>of Valuing</a:t>
            </a:r>
            <a:r>
              <a:rPr dirty="0" spc="-25"/>
              <a:t> </a:t>
            </a:r>
            <a:r>
              <a:rPr dirty="0" spc="-5"/>
              <a:t>Operations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1637"/>
            <a:ext cx="7115809" cy="2586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800" spc="-5">
                <a:latin typeface="Times New Roman"/>
                <a:cs typeface="Times New Roman"/>
              </a:rPr>
              <a:t>Financing activities </a:t>
            </a:r>
            <a:r>
              <a:rPr dirty="0" sz="2800" spc="-10">
                <a:latin typeface="Times New Roman"/>
                <a:cs typeface="Times New Roman"/>
              </a:rPr>
              <a:t>can </a:t>
            </a:r>
            <a:r>
              <a:rPr dirty="0" sz="2800">
                <a:latin typeface="Times New Roman"/>
                <a:cs typeface="Times New Roman"/>
              </a:rPr>
              <a:t>be </a:t>
            </a:r>
            <a:r>
              <a:rPr dirty="0" sz="2800" spc="-5">
                <a:latin typeface="Times New Roman"/>
                <a:cs typeface="Times New Roman"/>
              </a:rPr>
              <a:t>ignored </a:t>
            </a:r>
            <a:r>
              <a:rPr dirty="0" sz="2800">
                <a:latin typeface="Times New Roman"/>
                <a:cs typeface="Times New Roman"/>
              </a:rPr>
              <a:t>for  </a:t>
            </a:r>
            <a:r>
              <a:rPr dirty="0" sz="2800" spc="-5">
                <a:latin typeface="Times New Roman"/>
                <a:cs typeface="Times New Roman"/>
              </a:rPr>
              <a:t>forecasting: </a:t>
            </a:r>
            <a:r>
              <a:rPr dirty="0" sz="2800">
                <a:latin typeface="Times New Roman"/>
                <a:cs typeface="Times New Roman"/>
              </a:rPr>
              <a:t>focus </a:t>
            </a:r>
            <a:r>
              <a:rPr dirty="0" sz="2800" spc="-5">
                <a:latin typeface="Times New Roman"/>
                <a:cs typeface="Times New Roman"/>
              </a:rPr>
              <a:t>on </a:t>
            </a:r>
            <a:r>
              <a:rPr dirty="0" sz="2800">
                <a:latin typeface="Times New Roman"/>
                <a:cs typeface="Times New Roman"/>
              </a:rPr>
              <a:t>operations </a:t>
            </a:r>
            <a:r>
              <a:rPr dirty="0" sz="2800" spc="-5">
                <a:latin typeface="Times New Roman"/>
                <a:cs typeface="Times New Roman"/>
              </a:rPr>
              <a:t>where </a:t>
            </a:r>
            <a:r>
              <a:rPr dirty="0" sz="2800">
                <a:latin typeface="Times New Roman"/>
                <a:cs typeface="Times New Roman"/>
              </a:rPr>
              <a:t>the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value  is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generated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Times New Roman"/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218440" marR="163195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800" spc="-5">
                <a:latin typeface="Times New Roman"/>
                <a:cs typeface="Times New Roman"/>
              </a:rPr>
              <a:t>Required </a:t>
            </a:r>
            <a:r>
              <a:rPr dirty="0" sz="2800">
                <a:latin typeface="Times New Roman"/>
                <a:cs typeface="Times New Roman"/>
              </a:rPr>
              <a:t>return does </a:t>
            </a:r>
            <a:r>
              <a:rPr dirty="0" sz="2800" spc="-5">
                <a:latin typeface="Times New Roman"/>
                <a:cs typeface="Times New Roman"/>
              </a:rPr>
              <a:t>not have to be adjusted as  leverage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changes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981" y="126237"/>
            <a:ext cx="806323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341370" marR="5080" indent="-3329304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Market </a:t>
            </a:r>
            <a:r>
              <a:rPr dirty="0" spc="-5"/>
              <a:t>Value Balance Sheets </a:t>
            </a:r>
            <a:r>
              <a:rPr dirty="0"/>
              <a:t>and </a:t>
            </a:r>
            <a:r>
              <a:rPr dirty="0" spc="-5"/>
              <a:t>Expected Residual  Earnings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23086" y="1370838"/>
            <a:ext cx="6689090" cy="3683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If the balance sheet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at </a:t>
            </a:r>
            <a:r>
              <a:rPr dirty="0" sz="2400" spc="-5">
                <a:latin typeface="Times New Roman"/>
                <a:cs typeface="Times New Roman"/>
              </a:rPr>
              <a:t>market </a:t>
            </a:r>
            <a:r>
              <a:rPr dirty="0" sz="2400">
                <a:latin typeface="Times New Roman"/>
                <a:cs typeface="Times New Roman"/>
              </a:rPr>
              <a:t>value,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400">
                <a:latin typeface="Times New Roman"/>
                <a:cs typeface="Times New Roman"/>
              </a:rPr>
              <a:t>Book value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expected to earn at the required</a:t>
            </a:r>
            <a:r>
              <a:rPr dirty="0" sz="2400" spc="-1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return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8194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81940" algn="l"/>
              </a:tabLst>
            </a:pPr>
            <a:r>
              <a:rPr dirty="0" sz="2400">
                <a:latin typeface="Times New Roman"/>
                <a:cs typeface="Times New Roman"/>
              </a:rPr>
              <a:t>Residual earnings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expected to be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zero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76200" marR="1863725">
              <a:lnSpc>
                <a:spcPct val="200000"/>
              </a:lnSpc>
              <a:spcBef>
                <a:spcPts val="5"/>
              </a:spcBef>
              <a:tabLst>
                <a:tab pos="1586230" algn="l"/>
                <a:tab pos="2488565" algn="l"/>
                <a:tab pos="3535679" algn="l"/>
              </a:tabLst>
            </a:pPr>
            <a:r>
              <a:rPr dirty="0" sz="2400" spc="-5">
                <a:latin typeface="Times New Roman"/>
                <a:cs typeface="Times New Roman"/>
              </a:rPr>
              <a:t>V</a:t>
            </a:r>
            <a:r>
              <a:rPr dirty="0" baseline="-20833" sz="2400" spc="-7">
                <a:latin typeface="Times New Roman"/>
                <a:cs typeface="Times New Roman"/>
              </a:rPr>
              <a:t>0</a:t>
            </a:r>
            <a:r>
              <a:rPr dirty="0" baseline="-20833" sz="2400" spc="307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= </a:t>
            </a:r>
            <a:r>
              <a:rPr dirty="0" sz="2400" spc="-5">
                <a:latin typeface="Times New Roman"/>
                <a:cs typeface="Times New Roman"/>
              </a:rPr>
              <a:t>CSE</a:t>
            </a:r>
            <a:r>
              <a:rPr dirty="0" baseline="-20833" sz="2400" spc="-7">
                <a:latin typeface="Times New Roman"/>
                <a:cs typeface="Times New Roman"/>
              </a:rPr>
              <a:t>0	</a:t>
            </a:r>
            <a:r>
              <a:rPr dirty="0" sz="2400" spc="-5">
                <a:latin typeface="Times New Roman"/>
                <a:cs typeface="Times New Roman"/>
              </a:rPr>
              <a:t>implies </a:t>
            </a:r>
            <a:r>
              <a:rPr dirty="0" sz="2400">
                <a:latin typeface="Times New Roman"/>
                <a:cs typeface="Times New Roman"/>
              </a:rPr>
              <a:t>forecasted RE = 0  Forecasted RE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0	</a:t>
            </a:r>
            <a:r>
              <a:rPr dirty="0" sz="2400" spc="-5">
                <a:latin typeface="Times New Roman"/>
                <a:cs typeface="Times New Roman"/>
              </a:rPr>
              <a:t>implies	</a:t>
            </a:r>
            <a:r>
              <a:rPr dirty="0" sz="2400">
                <a:latin typeface="Times New Roman"/>
                <a:cs typeface="Times New Roman"/>
              </a:rPr>
              <a:t>V</a:t>
            </a:r>
            <a:r>
              <a:rPr dirty="0" baseline="-20833" sz="2400">
                <a:latin typeface="Times New Roman"/>
                <a:cs typeface="Times New Roman"/>
              </a:rPr>
              <a:t>0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9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CSE</a:t>
            </a:r>
            <a:r>
              <a:rPr dirty="0" baseline="-20833" sz="2400" spc="-7">
                <a:latin typeface="Times New Roman"/>
                <a:cs typeface="Times New Roman"/>
              </a:rPr>
              <a:t>0</a:t>
            </a:r>
            <a:endParaRPr baseline="-20833"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9977" y="297942"/>
            <a:ext cx="49142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</a:t>
            </a:r>
            <a:r>
              <a:rPr dirty="0"/>
              <a:t>Modification </a:t>
            </a:r>
            <a:r>
              <a:rPr dirty="0" spc="-5"/>
              <a:t>of the RE</a:t>
            </a:r>
            <a:r>
              <a:rPr dirty="0" spc="-5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8567" y="1421129"/>
            <a:ext cx="146558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Char char="•"/>
              <a:tabLst>
                <a:tab pos="219075" algn="l"/>
              </a:tabLst>
            </a:pPr>
            <a:r>
              <a:rPr dirty="0" u="heavy" sz="22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</a:t>
            </a:r>
            <a:r>
              <a:rPr dirty="0" u="heavy" sz="2200" spc="-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Model: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1612" y="2254941"/>
            <a:ext cx="109855" cy="24828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50" spc="-65">
                <a:latin typeface="Times New Roman"/>
                <a:cs typeface="Times New Roman"/>
              </a:rPr>
              <a:t>0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4079" y="1974258"/>
            <a:ext cx="1825625" cy="471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1602105" algn="l"/>
              </a:tabLst>
            </a:pPr>
            <a:r>
              <a:rPr dirty="0" sz="2900" spc="-50">
                <a:latin typeface="Times New Roman"/>
                <a:cs typeface="Times New Roman"/>
              </a:rPr>
              <a:t>V</a:t>
            </a:r>
            <a:r>
              <a:rPr dirty="0" baseline="51724" sz="2175" spc="-75">
                <a:latin typeface="Times New Roman"/>
                <a:cs typeface="Times New Roman"/>
              </a:rPr>
              <a:t>E </a:t>
            </a:r>
            <a:r>
              <a:rPr dirty="0" baseline="51724" sz="2175" spc="367">
                <a:latin typeface="Times New Roman"/>
                <a:cs typeface="Times New Roman"/>
              </a:rPr>
              <a:t> </a:t>
            </a:r>
            <a:r>
              <a:rPr dirty="0" sz="2900" spc="-145">
                <a:latin typeface="Symbol"/>
                <a:cs typeface="Symbol"/>
              </a:rPr>
              <a:t></a:t>
            </a:r>
            <a:r>
              <a:rPr dirty="0" sz="2900" spc="-160">
                <a:latin typeface="Times New Roman"/>
                <a:cs typeface="Times New Roman"/>
              </a:rPr>
              <a:t> </a:t>
            </a:r>
            <a:r>
              <a:rPr dirty="0" sz="2900" spc="-185">
                <a:latin typeface="Times New Roman"/>
                <a:cs typeface="Times New Roman"/>
              </a:rPr>
              <a:t>CSE	</a:t>
            </a:r>
            <a:r>
              <a:rPr dirty="0" sz="2900" spc="-145">
                <a:latin typeface="Symbol"/>
                <a:cs typeface="Symbol"/>
              </a:rPr>
              <a:t></a:t>
            </a:r>
            <a:endParaRPr sz="29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5430" y="2762504"/>
            <a:ext cx="7410450" cy="28619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1465" marR="30480" indent="2540">
              <a:lnSpc>
                <a:spcPct val="100000"/>
              </a:lnSpc>
              <a:spcBef>
                <a:spcPts val="95"/>
              </a:spcBef>
            </a:pPr>
            <a:r>
              <a:rPr dirty="0" sz="2200" spc="-10">
                <a:latin typeface="Times New Roman"/>
                <a:cs typeface="Times New Roman"/>
              </a:rPr>
              <a:t>Some </a:t>
            </a:r>
            <a:r>
              <a:rPr dirty="0" sz="2200" spc="-5">
                <a:latin typeface="Times New Roman"/>
                <a:cs typeface="Times New Roman"/>
              </a:rPr>
              <a:t>assets and liabilities have zero expected RE because they  are </a:t>
            </a:r>
            <a:r>
              <a:rPr dirty="0" sz="2200" spc="-10">
                <a:latin typeface="Times New Roman"/>
                <a:cs typeface="Times New Roman"/>
              </a:rPr>
              <a:t>measured </a:t>
            </a:r>
            <a:r>
              <a:rPr dirty="0" sz="2200" spc="-5">
                <a:latin typeface="Times New Roman"/>
                <a:cs typeface="Times New Roman"/>
              </a:rPr>
              <a:t>at </a:t>
            </a:r>
            <a:r>
              <a:rPr dirty="0" sz="2200" spc="-10">
                <a:latin typeface="Times New Roman"/>
                <a:cs typeface="Times New Roman"/>
              </a:rPr>
              <a:t>market</a:t>
            </a:r>
            <a:r>
              <a:rPr dirty="0" sz="2200" spc="7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value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150">
              <a:latin typeface="Times New Roman"/>
              <a:cs typeface="Times New Roman"/>
            </a:endParaRPr>
          </a:p>
          <a:p>
            <a:pPr marL="291465" indent="-206375">
              <a:lnSpc>
                <a:spcPct val="100000"/>
              </a:lnSpc>
              <a:buClr>
                <a:srgbClr val="001F5F"/>
              </a:buClr>
              <a:buChar char="•"/>
              <a:tabLst>
                <a:tab pos="292100" algn="l"/>
              </a:tabLst>
            </a:pPr>
            <a:r>
              <a:rPr dirty="0" u="heavy" sz="22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Modified</a:t>
            </a:r>
            <a:r>
              <a:rPr dirty="0" u="heavy" sz="2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Model:</a:t>
            </a:r>
            <a:endParaRPr sz="2200">
              <a:latin typeface="Times New Roman"/>
              <a:cs typeface="Times New Roman"/>
            </a:endParaRPr>
          </a:p>
          <a:p>
            <a:pPr marL="88900">
              <a:lnSpc>
                <a:spcPts val="2440"/>
              </a:lnSpc>
              <a:spcBef>
                <a:spcPts val="1930"/>
              </a:spcBef>
              <a:tabLst>
                <a:tab pos="1700530" algn="l"/>
              </a:tabLst>
            </a:pPr>
            <a:r>
              <a:rPr dirty="0" sz="2600" spc="130">
                <a:latin typeface="Times New Roman"/>
                <a:cs typeface="Times New Roman"/>
              </a:rPr>
              <a:t>V</a:t>
            </a:r>
            <a:r>
              <a:rPr dirty="0" baseline="44444" sz="2250" spc="195">
                <a:latin typeface="Times New Roman"/>
                <a:cs typeface="Times New Roman"/>
              </a:rPr>
              <a:t>E</a:t>
            </a:r>
            <a:r>
              <a:rPr dirty="0" baseline="44444" sz="2250" spc="855">
                <a:latin typeface="Times New Roman"/>
                <a:cs typeface="Times New Roman"/>
              </a:rPr>
              <a:t> </a:t>
            </a:r>
            <a:r>
              <a:rPr dirty="0" sz="2600" spc="30">
                <a:latin typeface="Symbol"/>
                <a:cs typeface="Symbol"/>
              </a:rPr>
              <a:t></a:t>
            </a:r>
            <a:r>
              <a:rPr dirty="0" sz="2600" spc="-50">
                <a:latin typeface="Times New Roman"/>
                <a:cs typeface="Times New Roman"/>
              </a:rPr>
              <a:t> </a:t>
            </a:r>
            <a:r>
              <a:rPr dirty="0" sz="2600" spc="-10">
                <a:latin typeface="Times New Roman"/>
                <a:cs typeface="Times New Roman"/>
              </a:rPr>
              <a:t>CSE	</a:t>
            </a:r>
            <a:r>
              <a:rPr dirty="0" sz="2600" spc="30">
                <a:latin typeface="Symbol"/>
                <a:cs typeface="Symbol"/>
              </a:rPr>
              <a:t></a:t>
            </a:r>
            <a:r>
              <a:rPr dirty="0" sz="2600" spc="30">
                <a:latin typeface="Times New Roman"/>
                <a:cs typeface="Times New Roman"/>
              </a:rPr>
              <a:t> </a:t>
            </a:r>
            <a:r>
              <a:rPr dirty="0" sz="2600" spc="50">
                <a:latin typeface="Times New Roman"/>
                <a:cs typeface="Times New Roman"/>
              </a:rPr>
              <a:t>PV </a:t>
            </a:r>
            <a:r>
              <a:rPr dirty="0" sz="2600" spc="10">
                <a:latin typeface="Times New Roman"/>
                <a:cs typeface="Times New Roman"/>
              </a:rPr>
              <a:t>of </a:t>
            </a:r>
            <a:r>
              <a:rPr dirty="0" sz="2600" spc="5">
                <a:latin typeface="Times New Roman"/>
                <a:cs typeface="Times New Roman"/>
              </a:rPr>
              <a:t>residual</a:t>
            </a:r>
            <a:r>
              <a:rPr dirty="0" sz="2600" spc="-25">
                <a:latin typeface="Times New Roman"/>
                <a:cs typeface="Times New Roman"/>
              </a:rPr>
              <a:t> </a:t>
            </a:r>
            <a:r>
              <a:rPr dirty="0" sz="2600" spc="40">
                <a:latin typeface="Times New Roman"/>
                <a:cs typeface="Times New Roman"/>
              </a:rPr>
              <a:t>ear</a:t>
            </a:r>
            <a:endParaRPr sz="2600">
              <a:latin typeface="Times New Roman"/>
              <a:cs typeface="Times New Roman"/>
            </a:endParaRPr>
          </a:p>
          <a:p>
            <a:pPr marL="311785">
              <a:lnSpc>
                <a:spcPts val="1120"/>
              </a:lnSpc>
              <a:tabLst>
                <a:tab pos="1509395" algn="l"/>
              </a:tabLst>
            </a:pPr>
            <a:r>
              <a:rPr dirty="0" sz="1500" spc="20">
                <a:latin typeface="Times New Roman"/>
                <a:cs typeface="Times New Roman"/>
              </a:rPr>
              <a:t>0	0</a:t>
            </a:r>
            <a:endParaRPr sz="1500">
              <a:latin typeface="Times New Roman"/>
              <a:cs typeface="Times New Roman"/>
            </a:endParaRPr>
          </a:p>
          <a:p>
            <a:pPr marL="855980">
              <a:lnSpc>
                <a:spcPct val="100000"/>
              </a:lnSpc>
              <a:spcBef>
                <a:spcPts val="515"/>
              </a:spcBef>
            </a:pPr>
            <a:r>
              <a:rPr dirty="0" sz="2600" spc="25">
                <a:latin typeface="Times New Roman"/>
                <a:cs typeface="Times New Roman"/>
              </a:rPr>
              <a:t>net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1130" y="161290"/>
            <a:ext cx="674624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3360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Earnings Components </a:t>
            </a:r>
            <a:r>
              <a:rPr dirty="0"/>
              <a:t>and  </a:t>
            </a:r>
            <a:r>
              <a:rPr dirty="0" spc="-5"/>
              <a:t>Corresponding Residual Earnings</a:t>
            </a:r>
            <a:r>
              <a:rPr dirty="0" spc="15"/>
              <a:t> </a:t>
            </a:r>
            <a:r>
              <a:rPr dirty="0" spc="-5"/>
              <a:t>Measures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41838" y="4077715"/>
            <a:ext cx="3652520" cy="156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1435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Focus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on: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5143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Residual Operating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(ReOI)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dirty="0" sz="2000" spc="30">
                <a:latin typeface="Symbol"/>
                <a:cs typeface="Symbol"/>
              </a:rPr>
              <a:t></a:t>
            </a:r>
            <a:r>
              <a:rPr dirty="0" sz="2000" spc="30">
                <a:latin typeface="Times New Roman"/>
                <a:cs typeface="Times New Roman"/>
              </a:rPr>
              <a:t> </a:t>
            </a:r>
            <a:r>
              <a:rPr dirty="0" sz="2000" spc="55">
                <a:latin typeface="Times New Roman"/>
                <a:cs typeface="Times New Roman"/>
              </a:rPr>
              <a:t>OI</a:t>
            </a:r>
            <a:r>
              <a:rPr dirty="0" baseline="-19841" sz="2100" spc="82">
                <a:latin typeface="Times New Roman"/>
                <a:cs typeface="Times New Roman"/>
              </a:rPr>
              <a:t>t </a:t>
            </a:r>
            <a:r>
              <a:rPr dirty="0" sz="2000" spc="30">
                <a:latin typeface="Symbol"/>
                <a:cs typeface="Symbol"/>
              </a:rPr>
              <a:t></a:t>
            </a:r>
            <a:r>
              <a:rPr dirty="0" sz="2000" spc="30">
                <a:latin typeface="Times New Roman"/>
                <a:cs typeface="Times New Roman"/>
              </a:rPr>
              <a:t> </a:t>
            </a:r>
            <a:r>
              <a:rPr dirty="0" sz="2000" spc="55">
                <a:latin typeface="Times New Roman"/>
                <a:cs typeface="Times New Roman"/>
              </a:rPr>
              <a:t>(ρ</a:t>
            </a:r>
            <a:r>
              <a:rPr dirty="0" baseline="-19841" sz="2100" spc="82">
                <a:latin typeface="Times New Roman"/>
                <a:cs typeface="Times New Roman"/>
              </a:rPr>
              <a:t>F </a:t>
            </a:r>
            <a:r>
              <a:rPr dirty="0" sz="2000" spc="50">
                <a:latin typeface="Symbol"/>
                <a:cs typeface="Symbol"/>
              </a:rPr>
              <a:t></a:t>
            </a:r>
            <a:r>
              <a:rPr dirty="0" sz="2000" spc="50">
                <a:latin typeface="Times New Roman"/>
                <a:cs typeface="Times New Roman"/>
              </a:rPr>
              <a:t>1)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45">
                <a:latin typeface="Times New Roman"/>
                <a:cs typeface="Times New Roman"/>
              </a:rPr>
              <a:t>NOA</a:t>
            </a:r>
            <a:r>
              <a:rPr dirty="0" baseline="-19841" sz="2100" spc="67">
                <a:latin typeface="Times New Roman"/>
                <a:cs typeface="Times New Roman"/>
              </a:rPr>
              <a:t>t</a:t>
            </a:r>
            <a:r>
              <a:rPr dirty="0" baseline="-19841" sz="2100" spc="67">
                <a:latin typeface="Symbol"/>
                <a:cs typeface="Symbol"/>
              </a:rPr>
              <a:t></a:t>
            </a:r>
            <a:r>
              <a:rPr dirty="0" baseline="-19841" sz="2100" spc="67">
                <a:latin typeface="Times New Roman"/>
                <a:cs typeface="Times New Roman"/>
              </a:rPr>
              <a:t>1</a:t>
            </a:r>
            <a:endParaRPr baseline="-19841"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0247" y="342392"/>
            <a:ext cx="74129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Value of the NFO and </a:t>
            </a:r>
            <a:r>
              <a:rPr dirty="0"/>
              <a:t>the </a:t>
            </a:r>
            <a:r>
              <a:rPr dirty="0" spc="-5"/>
              <a:t>Value of the</a:t>
            </a:r>
            <a:r>
              <a:rPr dirty="0" spc="45"/>
              <a:t> </a:t>
            </a:r>
            <a:r>
              <a:rPr dirty="0" spc="-5"/>
              <a:t>NOA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5368" y="1278127"/>
            <a:ext cx="8401685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NFO are usually at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on the balance sheet (or </a:t>
            </a:r>
            <a:r>
              <a:rPr dirty="0" sz="2000" spc="-5">
                <a:latin typeface="Times New Roman"/>
                <a:cs typeface="Times New Roman"/>
              </a:rPr>
              <a:t>close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it). </a:t>
            </a:r>
            <a:r>
              <a:rPr dirty="0" sz="2000">
                <a:latin typeface="Times New Roman"/>
                <a:cs typeface="Times New Roman"/>
              </a:rPr>
              <a:t>So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residual</a:t>
            </a:r>
            <a:endParaRPr sz="2000">
              <a:latin typeface="Times New Roman"/>
              <a:cs typeface="Times New Roman"/>
            </a:endParaRPr>
          </a:p>
          <a:p>
            <a:pPr marL="217804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earnings from NFO are expected to be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zero: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5368" y="2802382"/>
            <a:ext cx="7710170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NOA are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usually at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value in the balance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sheet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032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Value of Operations </a:t>
            </a:r>
            <a:r>
              <a:rPr dirty="0" sz="2000" spc="-5">
                <a:latin typeface="Times New Roman"/>
                <a:cs typeface="Times New Roman"/>
              </a:rPr>
              <a:t>(Enterprise </a:t>
            </a:r>
            <a:r>
              <a:rPr dirty="0" sz="2000">
                <a:latin typeface="Times New Roman"/>
                <a:cs typeface="Times New Roman"/>
              </a:rPr>
              <a:t>Value) = BV of NOA + PV of exp.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ReOI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69739" y="4206866"/>
            <a:ext cx="606425" cy="0"/>
          </a:xfrm>
          <a:custGeom>
            <a:avLst/>
            <a:gdLst/>
            <a:ahLst/>
            <a:cxnLst/>
            <a:rect l="l" t="t" r="r" b="b"/>
            <a:pathLst>
              <a:path w="606425" h="0">
                <a:moveTo>
                  <a:pt x="0" y="0"/>
                </a:moveTo>
                <a:lnTo>
                  <a:pt x="606428" y="0"/>
                </a:lnTo>
              </a:path>
            </a:pathLst>
          </a:custGeom>
          <a:ln w="10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192422" y="4206866"/>
            <a:ext cx="248920" cy="0"/>
          </a:xfrm>
          <a:custGeom>
            <a:avLst/>
            <a:gdLst/>
            <a:ahLst/>
            <a:cxnLst/>
            <a:rect l="l" t="t" r="r" b="b"/>
            <a:pathLst>
              <a:path w="248920" h="0">
                <a:moveTo>
                  <a:pt x="0" y="0"/>
                </a:moveTo>
                <a:lnTo>
                  <a:pt x="248705" y="0"/>
                </a:lnTo>
              </a:path>
            </a:pathLst>
          </a:custGeom>
          <a:ln w="10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044909" y="4151767"/>
            <a:ext cx="104139" cy="211454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 spc="15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00603" y="4151767"/>
            <a:ext cx="104139" cy="211454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 spc="15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49506" y="3882764"/>
            <a:ext cx="2538095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38760" indent="-188595">
              <a:lnSpc>
                <a:spcPct val="100000"/>
              </a:lnSpc>
              <a:spcBef>
                <a:spcPts val="90"/>
              </a:spcBef>
              <a:buFont typeface="Symbol"/>
              <a:buChar char=""/>
              <a:tabLst>
                <a:tab pos="239395" algn="l"/>
                <a:tab pos="2259330" algn="l"/>
              </a:tabLst>
            </a:pPr>
            <a:r>
              <a:rPr dirty="0" sz="1750">
                <a:latin typeface="Times New Roman"/>
                <a:cs typeface="Times New Roman"/>
              </a:rPr>
              <a:t>ReOI</a:t>
            </a:r>
            <a:r>
              <a:rPr dirty="0" baseline="-20833" sz="1800">
                <a:latin typeface="Times New Roman"/>
                <a:cs typeface="Times New Roman"/>
              </a:rPr>
              <a:t>1  </a:t>
            </a:r>
            <a:r>
              <a:rPr dirty="0" baseline="-36507" sz="2625" spc="15">
                <a:latin typeface="Symbol"/>
                <a:cs typeface="Symbol"/>
              </a:rPr>
              <a:t></a:t>
            </a:r>
            <a:r>
              <a:rPr dirty="0" baseline="-36507" sz="2625" spc="97">
                <a:latin typeface="Times New Roman"/>
                <a:cs typeface="Times New Roman"/>
              </a:rPr>
              <a:t> </a:t>
            </a:r>
            <a:r>
              <a:rPr dirty="0" sz="1750" spc="-10">
                <a:latin typeface="Times New Roman"/>
                <a:cs typeface="Times New Roman"/>
              </a:rPr>
              <a:t>ReOI</a:t>
            </a:r>
            <a:r>
              <a:rPr dirty="0" sz="1750" spc="-260">
                <a:latin typeface="Times New Roman"/>
                <a:cs typeface="Times New Roman"/>
              </a:rPr>
              <a:t> </a:t>
            </a:r>
            <a:r>
              <a:rPr dirty="0" baseline="-20833" sz="1800" spc="22">
                <a:latin typeface="Times New Roman"/>
                <a:cs typeface="Times New Roman"/>
              </a:rPr>
              <a:t>2	</a:t>
            </a:r>
            <a:r>
              <a:rPr dirty="0" sz="1750" spc="-30">
                <a:latin typeface="Times New Roman"/>
                <a:cs typeface="Times New Roman"/>
              </a:rPr>
              <a:t>Re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25266" y="4029350"/>
            <a:ext cx="1354455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750" spc="10">
                <a:latin typeface="Times New Roman"/>
                <a:cs typeface="Times New Roman"/>
              </a:rPr>
              <a:t>V </a:t>
            </a:r>
            <a:r>
              <a:rPr dirty="0" baseline="37037" sz="1800" spc="15">
                <a:latin typeface="Times New Roman"/>
                <a:cs typeface="Times New Roman"/>
              </a:rPr>
              <a:t>NOA </a:t>
            </a:r>
            <a:r>
              <a:rPr dirty="0" sz="1750" spc="10">
                <a:latin typeface="Symbol"/>
                <a:cs typeface="Symbol"/>
              </a:rPr>
              <a:t></a:t>
            </a:r>
            <a:r>
              <a:rPr dirty="0" sz="1750" spc="-204">
                <a:latin typeface="Times New Roman"/>
                <a:cs typeface="Times New Roman"/>
              </a:rPr>
              <a:t> </a:t>
            </a:r>
            <a:r>
              <a:rPr dirty="0" sz="1750">
                <a:latin typeface="Times New Roman"/>
                <a:cs typeface="Times New Roman"/>
              </a:rPr>
              <a:t>NOA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95348" y="2468623"/>
            <a:ext cx="83820" cy="1498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55"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75823" y="2468623"/>
            <a:ext cx="83820" cy="14986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55"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72837" y="2167884"/>
            <a:ext cx="520700" cy="3086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baseline="-25525" sz="2775" spc="547">
                <a:latin typeface="Times New Roman"/>
                <a:cs typeface="Times New Roman"/>
              </a:rPr>
              <a:t>V</a:t>
            </a:r>
            <a:r>
              <a:rPr dirty="0" sz="800" spc="75">
                <a:latin typeface="Times New Roman"/>
                <a:cs typeface="Times New Roman"/>
              </a:rPr>
              <a:t>N</a:t>
            </a:r>
            <a:r>
              <a:rPr dirty="0" sz="800" spc="30">
                <a:latin typeface="Times New Roman"/>
                <a:cs typeface="Times New Roman"/>
              </a:rPr>
              <a:t>F</a:t>
            </a:r>
            <a:r>
              <a:rPr dirty="0" sz="800" spc="75">
                <a:latin typeface="Times New Roman"/>
                <a:cs typeface="Times New Roman"/>
              </a:rPr>
              <a:t>O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34341" y="2275831"/>
            <a:ext cx="761365" cy="3086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850" spc="120">
                <a:latin typeface="Symbol"/>
                <a:cs typeface="Symbol"/>
              </a:rPr>
              <a:t></a:t>
            </a:r>
            <a:r>
              <a:rPr dirty="0" sz="1850" spc="-20">
                <a:latin typeface="Times New Roman"/>
                <a:cs typeface="Times New Roman"/>
              </a:rPr>
              <a:t> </a:t>
            </a:r>
            <a:r>
              <a:rPr dirty="0" sz="1850" spc="140">
                <a:latin typeface="Times New Roman"/>
                <a:cs typeface="Times New Roman"/>
              </a:rPr>
              <a:t>NFO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2273" y="2255012"/>
            <a:ext cx="92964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Times New Roman"/>
                <a:cs typeface="Times New Roman"/>
              </a:rPr>
              <a:t>(usually)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274667" y="5674333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4" h="0">
                <a:moveTo>
                  <a:pt x="0" y="0"/>
                </a:moveTo>
                <a:lnTo>
                  <a:pt x="785123" y="0"/>
                </a:lnTo>
              </a:path>
            </a:pathLst>
          </a:custGeom>
          <a:ln w="45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274667" y="6313625"/>
            <a:ext cx="785495" cy="0"/>
          </a:xfrm>
          <a:custGeom>
            <a:avLst/>
            <a:gdLst/>
            <a:ahLst/>
            <a:cxnLst/>
            <a:rect l="l" t="t" r="r" b="b"/>
            <a:pathLst>
              <a:path w="785494" h="0">
                <a:moveTo>
                  <a:pt x="0" y="0"/>
                </a:moveTo>
                <a:lnTo>
                  <a:pt x="785123" y="0"/>
                </a:lnTo>
              </a:path>
            </a:pathLst>
          </a:custGeom>
          <a:ln w="45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626383" y="5503174"/>
            <a:ext cx="328930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00" spc="5">
                <a:latin typeface="Times New Roman"/>
                <a:cs typeface="Times New Roman"/>
              </a:rPr>
              <a:t>CV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6383" y="6142430"/>
            <a:ext cx="328930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00" spc="5">
                <a:latin typeface="Times New Roman"/>
                <a:cs typeface="Times New Roman"/>
              </a:rPr>
              <a:t>CV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16140" y="5629821"/>
            <a:ext cx="113664" cy="198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5">
                <a:latin typeface="Times New Roman"/>
                <a:cs typeface="Times New Roman"/>
              </a:rPr>
              <a:t>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25963" y="5795606"/>
            <a:ext cx="105410" cy="198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5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916140" y="6269077"/>
            <a:ext cx="113664" cy="198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5">
                <a:latin typeface="Times New Roman"/>
                <a:cs typeface="Times New Roman"/>
              </a:rPr>
              <a:t>T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08182" y="6434864"/>
            <a:ext cx="105410" cy="1981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100" spc="15">
                <a:latin typeface="Times New Roman"/>
                <a:cs typeface="Times New Roman"/>
              </a:rPr>
              <a:t>F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00983" y="4700921"/>
            <a:ext cx="81470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00" spc="-25">
                <a:latin typeface="Times New Roman"/>
                <a:cs typeface="Times New Roman"/>
              </a:rPr>
              <a:t>CV</a:t>
            </a:r>
            <a:r>
              <a:rPr dirty="0" baseline="-22727" sz="1650" spc="-37">
                <a:latin typeface="Times New Roman"/>
                <a:cs typeface="Times New Roman"/>
              </a:rPr>
              <a:t>T </a:t>
            </a:r>
            <a:r>
              <a:rPr dirty="0" sz="1700" spc="-5">
                <a:latin typeface="Symbol"/>
                <a:cs typeface="Symbol"/>
              </a:rPr>
              <a:t></a:t>
            </a:r>
            <a:r>
              <a:rPr dirty="0" sz="1700" spc="-19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0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26726" y="4700921"/>
            <a:ext cx="612140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00" spc="5">
                <a:latin typeface="Times New Roman"/>
                <a:cs typeface="Times New Roman"/>
              </a:rPr>
              <a:t>Case</a:t>
            </a:r>
            <a:r>
              <a:rPr dirty="0" sz="1700" spc="-7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396280" y="5503174"/>
            <a:ext cx="62928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00" spc="5">
                <a:latin typeface="Times New Roman"/>
                <a:cs typeface="Times New Roman"/>
              </a:rPr>
              <a:t>Case</a:t>
            </a:r>
            <a:r>
              <a:rPr dirty="0" sz="1700" spc="6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96280" y="6142430"/>
            <a:ext cx="62674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00" spc="5">
                <a:latin typeface="Times New Roman"/>
                <a:cs typeface="Times New Roman"/>
              </a:rPr>
              <a:t>Case</a:t>
            </a:r>
            <a:r>
              <a:rPr dirty="0" sz="1700" spc="4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3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57387" y="5366413"/>
            <a:ext cx="102552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35947" sz="2550" spc="-7">
                <a:latin typeface="Symbol"/>
                <a:cs typeface="Symbol"/>
              </a:rPr>
              <a:t></a:t>
            </a:r>
            <a:r>
              <a:rPr dirty="0" baseline="-35947" sz="2550" spc="-7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Re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45">
                <a:latin typeface="Times New Roman"/>
                <a:cs typeface="Times New Roman"/>
              </a:rPr>
              <a:t>OI</a:t>
            </a:r>
            <a:r>
              <a:rPr dirty="0" baseline="-22727" sz="1650" spc="67">
                <a:latin typeface="Times New Roman"/>
                <a:cs typeface="Times New Roman"/>
              </a:rPr>
              <a:t>T</a:t>
            </a:r>
            <a:r>
              <a:rPr dirty="0" baseline="-22727" sz="1650" spc="67">
                <a:latin typeface="Symbol"/>
                <a:cs typeface="Symbol"/>
              </a:rPr>
              <a:t></a:t>
            </a:r>
            <a:r>
              <a:rPr dirty="0" baseline="-22727" sz="1650" spc="67">
                <a:latin typeface="Times New Roman"/>
                <a:cs typeface="Times New Roman"/>
              </a:rPr>
              <a:t>1</a:t>
            </a:r>
            <a:endParaRPr baseline="-22727" sz="16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57387" y="6005623"/>
            <a:ext cx="102552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35947" sz="2550" spc="-7">
                <a:latin typeface="Symbol"/>
                <a:cs typeface="Symbol"/>
              </a:rPr>
              <a:t></a:t>
            </a:r>
            <a:r>
              <a:rPr dirty="0" baseline="-35947" sz="2550" spc="-7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Re</a:t>
            </a:r>
            <a:r>
              <a:rPr dirty="0" sz="1700" spc="-135">
                <a:latin typeface="Times New Roman"/>
                <a:cs typeface="Times New Roman"/>
              </a:rPr>
              <a:t> </a:t>
            </a:r>
            <a:r>
              <a:rPr dirty="0" sz="1700" spc="45">
                <a:latin typeface="Times New Roman"/>
                <a:cs typeface="Times New Roman"/>
              </a:rPr>
              <a:t>OI</a:t>
            </a:r>
            <a:r>
              <a:rPr dirty="0" baseline="-22727" sz="1650" spc="67">
                <a:latin typeface="Times New Roman"/>
                <a:cs typeface="Times New Roman"/>
              </a:rPr>
              <a:t>T</a:t>
            </a:r>
            <a:r>
              <a:rPr dirty="0" baseline="-22727" sz="1650" spc="67">
                <a:latin typeface="Symbol"/>
                <a:cs typeface="Symbol"/>
              </a:rPr>
              <a:t></a:t>
            </a:r>
            <a:r>
              <a:rPr dirty="0" baseline="-22727" sz="1650" spc="67">
                <a:latin typeface="Times New Roman"/>
                <a:cs typeface="Times New Roman"/>
              </a:rPr>
              <a:t>1</a:t>
            </a:r>
            <a:endParaRPr baseline="-22727" sz="16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99889" y="5669187"/>
            <a:ext cx="546100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3845" algn="l"/>
              </a:tabLst>
            </a:pPr>
            <a:r>
              <a:rPr dirty="0" sz="1700" spc="-5">
                <a:latin typeface="Symbol"/>
                <a:cs typeface="Symbol"/>
              </a:rPr>
              <a:t></a:t>
            </a:r>
            <a:r>
              <a:rPr dirty="0" sz="1700" spc="-5">
                <a:latin typeface="Times New Roman"/>
                <a:cs typeface="Times New Roman"/>
              </a:rPr>
              <a:t>	</a:t>
            </a:r>
            <a:r>
              <a:rPr dirty="0" sz="1700" spc="-5">
                <a:latin typeface="Symbol"/>
                <a:cs typeface="Symbol"/>
              </a:rPr>
              <a:t></a:t>
            </a:r>
            <a:r>
              <a:rPr dirty="0" sz="1700" spc="-31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82108" y="6308446"/>
            <a:ext cx="564515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3845" algn="l"/>
              </a:tabLst>
            </a:pPr>
            <a:r>
              <a:rPr dirty="0" sz="1700" spc="-5">
                <a:latin typeface="Symbol"/>
                <a:cs typeface="Symbol"/>
              </a:rPr>
              <a:t></a:t>
            </a:r>
            <a:r>
              <a:rPr dirty="0" sz="1700" spc="-5">
                <a:latin typeface="Times New Roman"/>
                <a:cs typeface="Times New Roman"/>
              </a:rPr>
              <a:t>	</a:t>
            </a:r>
            <a:r>
              <a:rPr dirty="0" sz="1700" spc="-5">
                <a:latin typeface="Symbol"/>
                <a:cs typeface="Symbol"/>
              </a:rPr>
              <a:t></a:t>
            </a:r>
            <a:r>
              <a:rPr dirty="0" sz="1700" spc="-17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g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8157" y="339293"/>
            <a:ext cx="51536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Value of the Common</a:t>
            </a:r>
            <a:r>
              <a:rPr dirty="0" spc="40"/>
              <a:t> </a:t>
            </a:r>
            <a:r>
              <a:rPr dirty="0" spc="-5"/>
              <a:t>Equity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416" y="1089142"/>
            <a:ext cx="4254500" cy="1356360"/>
          </a:xfrm>
          <a:prstGeom prst="rect">
            <a:avLst/>
          </a:prstGeom>
        </p:spPr>
        <p:txBody>
          <a:bodyPr wrap="square" lIns="0" tIns="21590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1700"/>
              </a:spcBef>
            </a:pPr>
            <a:r>
              <a:rPr dirty="0" u="heavy" sz="24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Residual </a:t>
            </a:r>
            <a:r>
              <a:rPr dirty="0" u="heavy" sz="24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operating income</a:t>
            </a:r>
            <a:r>
              <a:rPr dirty="0" u="heavy" sz="2400" spc="-8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spc="-5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model</a:t>
            </a:r>
            <a:endParaRPr sz="2400">
              <a:latin typeface="Times New Roman"/>
              <a:cs typeface="Times New Roman"/>
            </a:endParaRPr>
          </a:p>
          <a:p>
            <a:pPr marL="430530" marR="1802764" indent="-186690">
              <a:lnSpc>
                <a:spcPct val="84100"/>
              </a:lnSpc>
              <a:spcBef>
                <a:spcPts val="2075"/>
              </a:spcBef>
              <a:tabLst>
                <a:tab pos="1099820" algn="l"/>
                <a:tab pos="2026285" algn="l"/>
              </a:tabLst>
            </a:pPr>
            <a:r>
              <a:rPr dirty="0" baseline="-26004" sz="3525" spc="22">
                <a:latin typeface="Times New Roman"/>
                <a:cs typeface="Times New Roman"/>
              </a:rPr>
              <a:t>V</a:t>
            </a:r>
            <a:r>
              <a:rPr dirty="0" sz="1550" spc="15">
                <a:latin typeface="Times New Roman"/>
                <a:cs typeface="Times New Roman"/>
              </a:rPr>
              <a:t>E </a:t>
            </a:r>
            <a:r>
              <a:rPr dirty="0" baseline="-26004" sz="3525" spc="-82">
                <a:latin typeface="Symbol"/>
                <a:cs typeface="Symbol"/>
              </a:rPr>
              <a:t></a:t>
            </a:r>
            <a:r>
              <a:rPr dirty="0" baseline="-26004" sz="3525" spc="-82">
                <a:latin typeface="Times New Roman"/>
                <a:cs typeface="Times New Roman"/>
              </a:rPr>
              <a:t> </a:t>
            </a:r>
            <a:r>
              <a:rPr dirty="0" baseline="-26004" sz="3525" spc="-30">
                <a:latin typeface="Times New Roman"/>
                <a:cs typeface="Times New Roman"/>
              </a:rPr>
              <a:t>V</a:t>
            </a:r>
            <a:r>
              <a:rPr dirty="0" sz="1550" spc="-20">
                <a:latin typeface="Times New Roman"/>
                <a:cs typeface="Times New Roman"/>
              </a:rPr>
              <a:t>NOA </a:t>
            </a:r>
            <a:r>
              <a:rPr dirty="0" baseline="-26004" sz="3525" spc="-82">
                <a:latin typeface="Symbol"/>
                <a:cs typeface="Symbol"/>
              </a:rPr>
              <a:t></a:t>
            </a:r>
            <a:r>
              <a:rPr dirty="0" baseline="-26004" sz="3525" spc="-82">
                <a:latin typeface="Times New Roman"/>
                <a:cs typeface="Times New Roman"/>
              </a:rPr>
              <a:t> </a:t>
            </a:r>
            <a:r>
              <a:rPr dirty="0" baseline="-26004" sz="3525" spc="-22">
                <a:latin typeface="Times New Roman"/>
                <a:cs typeface="Times New Roman"/>
              </a:rPr>
              <a:t>V</a:t>
            </a:r>
            <a:r>
              <a:rPr dirty="0" sz="1550" spc="-15">
                <a:latin typeface="Times New Roman"/>
                <a:cs typeface="Times New Roman"/>
              </a:rPr>
              <a:t>NFO  </a:t>
            </a:r>
            <a:r>
              <a:rPr dirty="0" sz="1550" spc="-25">
                <a:latin typeface="Times New Roman"/>
                <a:cs typeface="Times New Roman"/>
              </a:rPr>
              <a:t>0	0	0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517342" y="3258078"/>
            <a:ext cx="328295" cy="0"/>
          </a:xfrm>
          <a:custGeom>
            <a:avLst/>
            <a:gdLst/>
            <a:ahLst/>
            <a:cxnLst/>
            <a:rect l="l" t="t" r="r" b="b"/>
            <a:pathLst>
              <a:path w="328294" h="0">
                <a:moveTo>
                  <a:pt x="0" y="0"/>
                </a:moveTo>
                <a:lnTo>
                  <a:pt x="328300" y="0"/>
                </a:lnTo>
              </a:path>
            </a:pathLst>
          </a:custGeom>
          <a:ln w="1190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457527" y="2547179"/>
            <a:ext cx="3970020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2122170" algn="l"/>
              </a:tabLst>
            </a:pPr>
            <a:r>
              <a:rPr dirty="0" sz="2200" spc="-30">
                <a:latin typeface="MT Extra"/>
                <a:cs typeface="MT Extra"/>
              </a:rPr>
              <a:t></a:t>
            </a:r>
            <a:r>
              <a:rPr dirty="0" sz="2200" spc="5">
                <a:latin typeface="MT Extra"/>
                <a:cs typeface="MT Extra"/>
              </a:rPr>
              <a:t></a:t>
            </a:r>
            <a:r>
              <a:rPr dirty="0" sz="2200">
                <a:latin typeface="MT Extra"/>
                <a:cs typeface="MT Extra"/>
              </a:rPr>
              <a:t></a:t>
            </a:r>
            <a:r>
              <a:rPr dirty="0" sz="2200" spc="-765">
                <a:latin typeface="MT Extra"/>
                <a:cs typeface="MT Extra"/>
              </a:rPr>
              <a:t></a:t>
            </a:r>
            <a:r>
              <a:rPr dirty="0" sz="2200" spc="-475">
                <a:latin typeface="MT Extra"/>
                <a:cs typeface="MT Extra"/>
              </a:rPr>
              <a:t></a:t>
            </a:r>
            <a:r>
              <a:rPr dirty="0" sz="2200" spc="-1855">
                <a:latin typeface="MT Extra"/>
                <a:cs typeface="MT Extra"/>
              </a:rPr>
              <a:t></a:t>
            </a:r>
            <a:r>
              <a:rPr dirty="0" baseline="43209" sz="1350" spc="22">
                <a:latin typeface="Times New Roman"/>
                <a:cs typeface="Times New Roman"/>
              </a:rPr>
              <a:t>0</a:t>
            </a:r>
            <a:r>
              <a:rPr dirty="0" baseline="43209" sz="1350">
                <a:latin typeface="Times New Roman"/>
                <a:cs typeface="Times New Roman"/>
              </a:rPr>
              <a:t>	</a:t>
            </a:r>
            <a:r>
              <a:rPr dirty="0" sz="2200" spc="5">
                <a:latin typeface="MT Extra"/>
                <a:cs typeface="MT Extra"/>
              </a:rPr>
              <a:t></a:t>
            </a:r>
            <a:r>
              <a:rPr dirty="0" sz="2200" spc="-1250">
                <a:latin typeface="MT Extra"/>
                <a:cs typeface="MT Extra"/>
              </a:rPr>
              <a:t></a:t>
            </a:r>
            <a:r>
              <a:rPr dirty="0" sz="2200" spc="35">
                <a:latin typeface="MT Extra"/>
                <a:cs typeface="MT Extra"/>
              </a:rPr>
              <a:t></a:t>
            </a:r>
            <a:endParaRPr sz="2200">
              <a:latin typeface="MT Extra"/>
              <a:cs typeface="MT Extr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99962" y="2461246"/>
            <a:ext cx="47244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5641" sz="1950" spc="75">
                <a:latin typeface="Times New Roman"/>
                <a:cs typeface="Times New Roman"/>
              </a:rPr>
              <a:t>V</a:t>
            </a:r>
            <a:r>
              <a:rPr dirty="0" sz="900" spc="50">
                <a:latin typeface="Times New Roman"/>
                <a:cs typeface="Times New Roman"/>
              </a:rPr>
              <a:t>NOA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27194" y="3224231"/>
            <a:ext cx="10858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latin typeface="Times New Roman"/>
                <a:cs typeface="Times New Roman"/>
              </a:rPr>
              <a:t>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0356" y="3224231"/>
            <a:ext cx="108585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>
                <a:latin typeface="Times New Roman"/>
                <a:cs typeface="Times New Roman"/>
              </a:rPr>
              <a:t>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3297" y="2852850"/>
            <a:ext cx="1014094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273685" indent="-236220">
              <a:lnSpc>
                <a:spcPct val="100000"/>
              </a:lnSpc>
              <a:spcBef>
                <a:spcPts val="125"/>
              </a:spcBef>
              <a:buFont typeface="Symbol"/>
              <a:buChar char=""/>
              <a:tabLst>
                <a:tab pos="274320" algn="l"/>
              </a:tabLst>
            </a:pPr>
            <a:r>
              <a:rPr dirty="0" sz="2200" spc="20">
                <a:latin typeface="Times New Roman"/>
                <a:cs typeface="Times New Roman"/>
              </a:rPr>
              <a:t>ReOI</a:t>
            </a:r>
            <a:r>
              <a:rPr dirty="0" baseline="-23504" sz="1950" spc="30">
                <a:latin typeface="Times New Roman"/>
                <a:cs typeface="Times New Roman"/>
              </a:rPr>
              <a:t>1</a:t>
            </a:r>
            <a:endParaRPr baseline="-23504" sz="1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6524" y="3034789"/>
            <a:ext cx="1357630" cy="3651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2200" spc="95">
                <a:latin typeface="Times New Roman"/>
                <a:cs typeface="Times New Roman"/>
              </a:rPr>
              <a:t>V</a:t>
            </a:r>
            <a:r>
              <a:rPr dirty="0" baseline="42735" sz="1950" spc="142">
                <a:latin typeface="Times New Roman"/>
                <a:cs typeface="Times New Roman"/>
              </a:rPr>
              <a:t>E </a:t>
            </a:r>
            <a:r>
              <a:rPr dirty="0" sz="2200" spc="20">
                <a:latin typeface="Symbol"/>
                <a:cs typeface="Symbol"/>
              </a:rPr>
              <a:t></a:t>
            </a:r>
            <a:r>
              <a:rPr dirty="0" sz="2200" spc="-40">
                <a:latin typeface="Times New Roman"/>
                <a:cs typeface="Times New Roman"/>
              </a:rPr>
              <a:t> </a:t>
            </a:r>
            <a:r>
              <a:rPr dirty="0" sz="2200" spc="25">
                <a:latin typeface="Times New Roman"/>
                <a:cs typeface="Times New Roman"/>
              </a:rPr>
              <a:t>NOA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981208" y="4359313"/>
            <a:ext cx="772795" cy="0"/>
          </a:xfrm>
          <a:custGeom>
            <a:avLst/>
            <a:gdLst/>
            <a:ahLst/>
            <a:cxnLst/>
            <a:rect l="l" t="t" r="r" b="b"/>
            <a:pathLst>
              <a:path w="772795" h="0">
                <a:moveTo>
                  <a:pt x="0" y="0"/>
                </a:moveTo>
                <a:lnTo>
                  <a:pt x="772274" y="0"/>
                </a:lnTo>
              </a:path>
            </a:pathLst>
          </a:custGeom>
          <a:ln w="1411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1527029" y="4616333"/>
            <a:ext cx="306705" cy="2597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00" spc="20">
                <a:latin typeface="Times New Roman"/>
                <a:cs typeface="Times New Roman"/>
              </a:rPr>
              <a:t>NO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1697" y="4293447"/>
            <a:ext cx="123825" cy="2597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500" spc="2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480207" y="3955602"/>
            <a:ext cx="630555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150" spc="-30">
                <a:latin typeface="Times New Roman"/>
                <a:cs typeface="Times New Roman"/>
              </a:rPr>
              <a:t>R</a:t>
            </a:r>
            <a:r>
              <a:rPr dirty="0" sz="2150" spc="50">
                <a:latin typeface="Times New Roman"/>
                <a:cs typeface="Times New Roman"/>
              </a:rPr>
              <a:t>e</a:t>
            </a:r>
            <a:r>
              <a:rPr dirty="0" sz="2150" spc="55">
                <a:latin typeface="Times New Roman"/>
                <a:cs typeface="Times New Roman"/>
              </a:rPr>
              <a:t>O</a:t>
            </a:r>
            <a:r>
              <a:rPr dirty="0" sz="2150" spc="15">
                <a:latin typeface="Times New Roman"/>
                <a:cs typeface="Times New Roman"/>
              </a:rPr>
              <a:t>I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00460" y="4139700"/>
            <a:ext cx="365760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150" spc="25">
                <a:latin typeface="Symbol"/>
                <a:cs typeface="Symbol"/>
              </a:rPr>
              <a:t></a:t>
            </a:r>
            <a:r>
              <a:rPr dirty="0" sz="2150" spc="-295">
                <a:latin typeface="Times New Roman"/>
                <a:cs typeface="Times New Roman"/>
              </a:rPr>
              <a:t> </a:t>
            </a:r>
            <a:r>
              <a:rPr dirty="0" sz="2150" spc="35">
                <a:latin typeface="Times New Roman"/>
                <a:cs typeface="Times New Roman"/>
              </a:rPr>
              <a:t>..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27362" y="3955602"/>
            <a:ext cx="1026794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277495" indent="-240029">
              <a:lnSpc>
                <a:spcPct val="100000"/>
              </a:lnSpc>
              <a:spcBef>
                <a:spcPts val="140"/>
              </a:spcBef>
              <a:buFont typeface="Symbol"/>
              <a:buChar char=""/>
              <a:tabLst>
                <a:tab pos="278130" algn="l"/>
              </a:tabLst>
            </a:pPr>
            <a:r>
              <a:rPr dirty="0" sz="2150" spc="35">
                <a:latin typeface="Times New Roman"/>
                <a:cs typeface="Times New Roman"/>
              </a:rPr>
              <a:t>ReOI</a:t>
            </a:r>
            <a:r>
              <a:rPr dirty="0" baseline="-20370" sz="2250" spc="52">
                <a:latin typeface="Times New Roman"/>
                <a:cs typeface="Times New Roman"/>
              </a:rPr>
              <a:t>1</a:t>
            </a:r>
            <a:endParaRPr baseline="-20370" sz="22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2677" y="4139700"/>
            <a:ext cx="1544955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40"/>
              </a:spcBef>
              <a:tabLst>
                <a:tab pos="989965" algn="l"/>
              </a:tabLst>
            </a:pPr>
            <a:r>
              <a:rPr dirty="0" sz="2150" spc="140">
                <a:latin typeface="Times New Roman"/>
                <a:cs typeface="Times New Roman"/>
              </a:rPr>
              <a:t>V</a:t>
            </a:r>
            <a:r>
              <a:rPr dirty="0" baseline="37037" sz="2250" spc="209">
                <a:latin typeface="Times New Roman"/>
                <a:cs typeface="Times New Roman"/>
              </a:rPr>
              <a:t>E</a:t>
            </a:r>
            <a:r>
              <a:rPr dirty="0" baseline="37037" sz="2250" spc="750">
                <a:latin typeface="Times New Roman"/>
                <a:cs typeface="Times New Roman"/>
              </a:rPr>
              <a:t> </a:t>
            </a:r>
            <a:r>
              <a:rPr dirty="0" sz="2150" spc="25">
                <a:latin typeface="Symbol"/>
                <a:cs typeface="Symbol"/>
              </a:rPr>
              <a:t></a:t>
            </a:r>
            <a:r>
              <a:rPr dirty="0" sz="2150" spc="25">
                <a:latin typeface="Times New Roman"/>
                <a:cs typeface="Times New Roman"/>
              </a:rPr>
              <a:t>	</a:t>
            </a:r>
            <a:r>
              <a:rPr dirty="0" sz="2150" spc="35">
                <a:latin typeface="Times New Roman"/>
                <a:cs typeface="Times New Roman"/>
              </a:rPr>
              <a:t>CSE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754289" y="4297175"/>
            <a:ext cx="712470" cy="3594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40"/>
              </a:spcBef>
            </a:pPr>
            <a:r>
              <a:rPr dirty="0" sz="2150" spc="-560">
                <a:latin typeface="MT Extra"/>
                <a:cs typeface="MT Extra"/>
              </a:rPr>
              <a:t></a:t>
            </a:r>
            <a:r>
              <a:rPr dirty="0" baseline="25925" sz="2250" spc="-839">
                <a:latin typeface="Times New Roman"/>
                <a:cs typeface="Times New Roman"/>
              </a:rPr>
              <a:t>0</a:t>
            </a:r>
            <a:endParaRPr baseline="25925" sz="2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Nir Yehuda</dc:creator>
  <dc:subject>Chapter 13</dc:subject>
  <dc:title>Financial Statement Analysis and Security Valuation</dc:title>
  <dcterms:created xsi:type="dcterms:W3CDTF">2022-10-08T03:44:03Z</dcterms:created>
  <dcterms:modified xsi:type="dcterms:W3CDTF">2022-10-08T03:44:03Z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