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jpg" ContentType="image/jpg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4761" y="126237"/>
            <a:ext cx="8034477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3656" y="1520189"/>
            <a:ext cx="8219440" cy="4293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Relationship Id="rId3" Type="http://schemas.openxmlformats.org/officeDocument/2006/relationships/image" Target="../media/image12.jp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3.jp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5.jpg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7.jpg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8.png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32332" y="391655"/>
            <a:ext cx="3469386" cy="8557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072896" y="1376172"/>
            <a:ext cx="7967472" cy="33421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586483" y="1402080"/>
            <a:ext cx="6995922" cy="122910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348228" y="2072639"/>
            <a:ext cx="3336798" cy="12291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152144" y="2743200"/>
            <a:ext cx="7866126" cy="122910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579876" y="3413759"/>
            <a:ext cx="2871978" cy="122910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484502" y="1547240"/>
            <a:ext cx="7025005" cy="27089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algn="ctr" marL="447040" marR="438784">
              <a:lnSpc>
                <a:spcPct val="100000"/>
              </a:lnSpc>
              <a:spcBef>
                <a:spcPts val="105"/>
              </a:spcBef>
            </a:pPr>
            <a:r>
              <a:rPr dirty="0" sz="4400" b="0">
                <a:solidFill>
                  <a:srgbClr val="CC99FF"/>
                </a:solidFill>
                <a:latin typeface="Times New Roman"/>
                <a:cs typeface="Times New Roman"/>
              </a:rPr>
              <a:t>Anchoring on the</a:t>
            </a:r>
            <a:r>
              <a:rPr dirty="0" sz="4400" spc="-105" b="0">
                <a:solidFill>
                  <a:srgbClr val="CC99FF"/>
                </a:solidFill>
                <a:latin typeface="Times New Roman"/>
                <a:cs typeface="Times New Roman"/>
              </a:rPr>
              <a:t> </a:t>
            </a:r>
            <a:r>
              <a:rPr dirty="0" sz="4400" b="0">
                <a:solidFill>
                  <a:srgbClr val="CC99FF"/>
                </a:solidFill>
                <a:latin typeface="Times New Roman"/>
                <a:cs typeface="Times New Roman"/>
              </a:rPr>
              <a:t>Financial  Statements:</a:t>
            </a:r>
            <a:endParaRPr sz="4400">
              <a:latin typeface="Times New Roman"/>
              <a:cs typeface="Times New Roman"/>
            </a:endParaRPr>
          </a:p>
          <a:p>
            <a:pPr algn="ctr" marL="12065" marR="5080">
              <a:lnSpc>
                <a:spcPct val="100000"/>
              </a:lnSpc>
            </a:pPr>
            <a:r>
              <a:rPr dirty="0" sz="4400" b="0">
                <a:solidFill>
                  <a:srgbClr val="CC99FF"/>
                </a:solidFill>
                <a:latin typeface="Times New Roman"/>
                <a:cs typeface="Times New Roman"/>
              </a:rPr>
              <a:t>Simple Forecasting and</a:t>
            </a:r>
            <a:r>
              <a:rPr dirty="0" sz="4400" spc="-85" b="0">
                <a:solidFill>
                  <a:srgbClr val="CC99FF"/>
                </a:solidFill>
                <a:latin typeface="Times New Roman"/>
                <a:cs typeface="Times New Roman"/>
              </a:rPr>
              <a:t> </a:t>
            </a:r>
            <a:r>
              <a:rPr dirty="0" sz="4400" spc="-5" b="0">
                <a:solidFill>
                  <a:srgbClr val="CC99FF"/>
                </a:solidFill>
                <a:latin typeface="Times New Roman"/>
                <a:cs typeface="Times New Roman"/>
              </a:rPr>
              <a:t>Simple  </a:t>
            </a:r>
            <a:r>
              <a:rPr dirty="0" sz="4400" spc="-55" b="0">
                <a:solidFill>
                  <a:srgbClr val="CC99FF"/>
                </a:solidFill>
                <a:latin typeface="Times New Roman"/>
                <a:cs typeface="Times New Roman"/>
              </a:rPr>
              <a:t>Valuation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55798" y="240868"/>
            <a:ext cx="3281679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</a:t>
            </a:r>
            <a:r>
              <a:rPr dirty="0" spc="-10"/>
              <a:t>Growth</a:t>
            </a:r>
            <a:r>
              <a:rPr dirty="0" spc="-20"/>
              <a:t> </a:t>
            </a:r>
            <a:r>
              <a:rPr dirty="0" spc="-5"/>
              <a:t>Forecast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752937" y="4002257"/>
          <a:ext cx="4218305" cy="1430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0090"/>
                <a:gridCol w="957580"/>
              </a:tblGrid>
              <a:tr h="310070">
                <a:tc>
                  <a:txBody>
                    <a:bodyPr/>
                    <a:lstStyle/>
                    <a:p>
                      <a:pPr marL="31750">
                        <a:lnSpc>
                          <a:spcPts val="1535"/>
                        </a:lnSpc>
                      </a:pP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Operating income: 0.1402 x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74.4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ts val="1535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10.431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2185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35"/>
                        </a:spcBef>
                        <a:tabLst>
                          <a:tab pos="1410335" algn="l"/>
                        </a:tabLst>
                      </a:pP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Interest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expense:	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7.7 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0.04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33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u="sng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308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3345">
                    <a:solidFill>
                      <a:srgbClr val="F8F8F8"/>
                    </a:solidFill>
                  </a:tcPr>
                </a:tc>
              </a:tr>
              <a:tr h="6984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Earnings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ReOI</a:t>
                      </a:r>
                      <a:r>
                        <a:rPr dirty="0" baseline="-21604" sz="135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= 10.431 – (0.10 × 74.4) =</a:t>
                      </a:r>
                      <a:r>
                        <a:rPr dirty="0" sz="1400" spc="-2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2.991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33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dirty="0" u="dbl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10</a:t>
                      </a: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u="dbl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123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3345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263900" y="5386578"/>
            <a:ext cx="235585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= (0.1402 – 0.10) × 74.4 =</a:t>
            </a:r>
            <a:r>
              <a:rPr dirty="0" sz="1400" spc="-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2.991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793480" y="859536"/>
            <a:ext cx="0" cy="1836420"/>
          </a:xfrm>
          <a:custGeom>
            <a:avLst/>
            <a:gdLst/>
            <a:ahLst/>
            <a:cxnLst/>
            <a:rect l="l" t="t" r="r" b="b"/>
            <a:pathLst>
              <a:path w="0" h="1836420">
                <a:moveTo>
                  <a:pt x="0" y="0"/>
                </a:moveTo>
                <a:lnTo>
                  <a:pt x="0" y="183591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64591" y="2666070"/>
            <a:ext cx="5380355" cy="1122680"/>
          </a:xfrm>
          <a:prstGeom prst="rect">
            <a:avLst/>
          </a:prstGeom>
        </p:spPr>
        <p:txBody>
          <a:bodyPr wrap="square" lIns="0" tIns="1174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800" spc="-5">
                <a:latin typeface="Times New Roman"/>
                <a:cs typeface="Times New Roman"/>
              </a:rPr>
              <a:t>For PPE, </a:t>
            </a:r>
            <a:r>
              <a:rPr dirty="0" sz="1800">
                <a:latin typeface="Times New Roman"/>
                <a:cs typeface="Times New Roman"/>
              </a:rPr>
              <a:t>Inc. the current core </a:t>
            </a:r>
            <a:r>
              <a:rPr dirty="0" sz="1800" spc="-5">
                <a:latin typeface="Times New Roman"/>
                <a:cs typeface="Times New Roman"/>
              </a:rPr>
              <a:t>RNOA </a:t>
            </a:r>
            <a:r>
              <a:rPr dirty="0" sz="1800">
                <a:latin typeface="Times New Roman"/>
                <a:cs typeface="Times New Roman"/>
              </a:rPr>
              <a:t>= 9.8/69.9 =</a:t>
            </a:r>
            <a:r>
              <a:rPr dirty="0" sz="1800" spc="-16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14.02%</a:t>
            </a:r>
            <a:endParaRPr sz="1800">
              <a:latin typeface="Times New Roman"/>
              <a:cs typeface="Times New Roman"/>
            </a:endParaRPr>
          </a:p>
          <a:p>
            <a:pPr algn="ctr" marL="2175510">
              <a:lnSpc>
                <a:spcPct val="100000"/>
              </a:lnSpc>
              <a:spcBef>
                <a:spcPts val="650"/>
              </a:spcBef>
            </a:pPr>
            <a:r>
              <a:rPr dirty="0" sz="1400" spc="-20">
                <a:latin typeface="Times New Roman"/>
                <a:cs typeface="Times New Roman"/>
              </a:rPr>
              <a:t>PPE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Inc.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2172970">
              <a:lnSpc>
                <a:spcPct val="100000"/>
              </a:lnSpc>
            </a:pPr>
            <a:r>
              <a:rPr dirty="0" u="sng" sz="14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 </a:t>
            </a:r>
            <a:r>
              <a:rPr dirty="0" u="sng" sz="14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Forma Income </a:t>
            </a:r>
            <a:r>
              <a:rPr dirty="0" u="sng" sz="14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Statement, </a:t>
            </a:r>
            <a:r>
              <a:rPr dirty="0" u="sng" sz="14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Year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4448" y="475945"/>
            <a:ext cx="443738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Forecasted </a:t>
            </a:r>
            <a:r>
              <a:rPr dirty="0" spc="-10"/>
              <a:t>Growth</a:t>
            </a:r>
            <a:r>
              <a:rPr dirty="0" spc="15"/>
              <a:t> </a:t>
            </a:r>
            <a:r>
              <a:rPr dirty="0" spc="-5"/>
              <a:t>Rate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6727" y="2644267"/>
            <a:ext cx="219265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If </a:t>
            </a:r>
            <a:r>
              <a:rPr dirty="0" sz="2000" spc="5">
                <a:latin typeface="Times New Roman"/>
                <a:cs typeface="Times New Roman"/>
              </a:rPr>
              <a:t>RNOA</a:t>
            </a:r>
            <a:r>
              <a:rPr dirty="0" baseline="-21367" sz="1950" spc="7">
                <a:latin typeface="Times New Roman"/>
                <a:cs typeface="Times New Roman"/>
              </a:rPr>
              <a:t>1 </a:t>
            </a:r>
            <a:r>
              <a:rPr dirty="0" sz="2000">
                <a:latin typeface="Times New Roman"/>
                <a:cs typeface="Times New Roman"/>
              </a:rPr>
              <a:t>=</a:t>
            </a:r>
            <a:r>
              <a:rPr dirty="0" sz="2000" spc="-245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RNOA</a:t>
            </a:r>
            <a:r>
              <a:rPr dirty="0" baseline="-21367" sz="1950" spc="7">
                <a:latin typeface="Times New Roman"/>
                <a:cs typeface="Times New Roman"/>
              </a:rPr>
              <a:t>0</a:t>
            </a:r>
            <a:endParaRPr baseline="-21367" sz="19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2127" y="4168521"/>
            <a:ext cx="7962265" cy="1855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144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Times New Roman"/>
                <a:cs typeface="Times New Roman"/>
              </a:rPr>
              <a:t>i.e. the forecasted growth in </a:t>
            </a:r>
            <a:r>
              <a:rPr dirty="0" sz="2000" spc="-5">
                <a:latin typeface="Times New Roman"/>
                <a:cs typeface="Times New Roman"/>
              </a:rPr>
              <a:t>ReOI </a:t>
            </a:r>
            <a:r>
              <a:rPr dirty="0" sz="2000">
                <a:latin typeface="Times New Roman"/>
                <a:cs typeface="Times New Roman"/>
              </a:rPr>
              <a:t>for the next year is given by the current  growth of NOA. The growth forecast is given by growth in the balance</a:t>
            </a:r>
            <a:r>
              <a:rPr dirty="0" sz="2000" spc="-19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sheet.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Times New Roman"/>
                <a:cs typeface="Times New Roman"/>
              </a:rPr>
              <a:t>For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PPE:</a:t>
            </a:r>
            <a:endParaRPr sz="2000">
              <a:latin typeface="Times New Roman"/>
              <a:cs typeface="Times New Roman"/>
            </a:endParaRPr>
          </a:p>
          <a:p>
            <a:pPr marL="902335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g = 74.4/69.9 =</a:t>
            </a:r>
            <a:r>
              <a:rPr dirty="0" sz="2000" spc="-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1.0644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13643" y="3486316"/>
            <a:ext cx="929640" cy="0"/>
          </a:xfrm>
          <a:custGeom>
            <a:avLst/>
            <a:gdLst/>
            <a:ahLst/>
            <a:cxnLst/>
            <a:rect l="l" t="t" r="r" b="b"/>
            <a:pathLst>
              <a:path w="929639" h="0">
                <a:moveTo>
                  <a:pt x="0" y="0"/>
                </a:moveTo>
                <a:lnTo>
                  <a:pt x="929536" y="0"/>
                </a:lnTo>
              </a:path>
            </a:pathLst>
          </a:custGeom>
          <a:ln w="129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305811" y="3629284"/>
            <a:ext cx="1155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5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15201" y="3425540"/>
            <a:ext cx="1155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5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18729" y="3113113"/>
            <a:ext cx="74993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000" spc="25">
                <a:latin typeface="Times New Roman"/>
                <a:cs typeface="Times New Roman"/>
              </a:rPr>
              <a:t>NOA</a:t>
            </a:r>
            <a:r>
              <a:rPr dirty="0" sz="2000" spc="-360">
                <a:latin typeface="Times New Roman"/>
                <a:cs typeface="Times New Roman"/>
              </a:rPr>
              <a:t> </a:t>
            </a:r>
            <a:r>
              <a:rPr dirty="0" baseline="-19841" sz="2100" spc="7">
                <a:latin typeface="Times New Roman"/>
                <a:cs typeface="Times New Roman"/>
              </a:rPr>
              <a:t>0</a:t>
            </a:r>
            <a:endParaRPr baseline="-19841" sz="2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03863" y="3488292"/>
            <a:ext cx="76073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000" spc="70">
                <a:latin typeface="Times New Roman"/>
                <a:cs typeface="Times New Roman"/>
              </a:rPr>
              <a:t>NOA</a:t>
            </a:r>
            <a:r>
              <a:rPr dirty="0" baseline="-19841" sz="2100" spc="104">
                <a:latin typeface="Symbol"/>
                <a:cs typeface="Symbol"/>
              </a:rPr>
              <a:t></a:t>
            </a:r>
            <a:endParaRPr baseline="-19841" sz="21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07637" y="3283889"/>
            <a:ext cx="25463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92680" algn="l"/>
              </a:tabLst>
            </a:pPr>
            <a:r>
              <a:rPr dirty="0" sz="2000" spc="30">
                <a:latin typeface="Times New Roman"/>
                <a:cs typeface="Times New Roman"/>
              </a:rPr>
              <a:t>G</a:t>
            </a:r>
            <a:r>
              <a:rPr dirty="0" sz="2000" spc="-20">
                <a:latin typeface="Times New Roman"/>
                <a:cs typeface="Times New Roman"/>
              </a:rPr>
              <a:t>r</a:t>
            </a:r>
            <a:r>
              <a:rPr dirty="0" sz="2000" spc="10">
                <a:latin typeface="Times New Roman"/>
                <a:cs typeface="Times New Roman"/>
              </a:rPr>
              <a:t>o</a:t>
            </a:r>
            <a:r>
              <a:rPr dirty="0" sz="2000" spc="-55">
                <a:latin typeface="Times New Roman"/>
                <a:cs typeface="Times New Roman"/>
              </a:rPr>
              <a:t>w</a:t>
            </a:r>
            <a:r>
              <a:rPr dirty="0" sz="2000" spc="5">
                <a:latin typeface="Times New Roman"/>
                <a:cs typeface="Times New Roman"/>
              </a:rPr>
              <a:t>th</a:t>
            </a:r>
            <a:r>
              <a:rPr dirty="0" sz="2000" spc="150">
                <a:latin typeface="Times New Roman"/>
                <a:cs typeface="Times New Roman"/>
              </a:rPr>
              <a:t> </a:t>
            </a:r>
            <a:r>
              <a:rPr dirty="0" sz="2000" spc="-40">
                <a:latin typeface="Times New Roman"/>
                <a:cs typeface="Times New Roman"/>
              </a:rPr>
              <a:t>R</a:t>
            </a:r>
            <a:r>
              <a:rPr dirty="0" sz="2000" spc="25">
                <a:latin typeface="Times New Roman"/>
                <a:cs typeface="Times New Roman"/>
              </a:rPr>
              <a:t>a</a:t>
            </a:r>
            <a:r>
              <a:rPr dirty="0" sz="2000" spc="5">
                <a:latin typeface="Times New Roman"/>
                <a:cs typeface="Times New Roman"/>
              </a:rPr>
              <a:t>te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i</a:t>
            </a:r>
            <a:r>
              <a:rPr dirty="0" sz="2000" spc="5">
                <a:latin typeface="Times New Roman"/>
                <a:cs typeface="Times New Roman"/>
              </a:rPr>
              <a:t>n</a:t>
            </a:r>
            <a:r>
              <a:rPr dirty="0" sz="2000" spc="25">
                <a:latin typeface="Times New Roman"/>
                <a:cs typeface="Times New Roman"/>
              </a:rPr>
              <a:t> </a:t>
            </a:r>
            <a:r>
              <a:rPr dirty="0" sz="2000" spc="-40">
                <a:latin typeface="Times New Roman"/>
                <a:cs typeface="Times New Roman"/>
              </a:rPr>
              <a:t>R</a:t>
            </a:r>
            <a:r>
              <a:rPr dirty="0" sz="2000" spc="25">
                <a:latin typeface="Times New Roman"/>
                <a:cs typeface="Times New Roman"/>
              </a:rPr>
              <a:t>e</a:t>
            </a:r>
            <a:r>
              <a:rPr dirty="0" sz="2000" spc="40">
                <a:latin typeface="Times New Roman"/>
                <a:cs typeface="Times New Roman"/>
              </a:rPr>
              <a:t>O</a:t>
            </a:r>
            <a:r>
              <a:rPr dirty="0" sz="2000" spc="5">
                <a:latin typeface="Times New Roman"/>
                <a:cs typeface="Times New Roman"/>
              </a:rPr>
              <a:t>I</a:t>
            </a:r>
            <a:r>
              <a:rPr dirty="0" sz="2000">
                <a:latin typeface="Times New Roman"/>
                <a:cs typeface="Times New Roman"/>
              </a:rPr>
              <a:t>	</a:t>
            </a:r>
            <a:r>
              <a:rPr dirty="0" sz="2000" spc="5">
                <a:latin typeface="Symbol"/>
                <a:cs typeface="Symbol"/>
              </a:rPr>
              <a:t></a:t>
            </a:r>
            <a:endParaRPr sz="200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9305" y="339293"/>
            <a:ext cx="348361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</a:t>
            </a:r>
            <a:r>
              <a:rPr dirty="0" spc="-10"/>
              <a:t>Growth</a:t>
            </a:r>
            <a:r>
              <a:rPr dirty="0" spc="-35"/>
              <a:t> </a:t>
            </a:r>
            <a:r>
              <a:rPr dirty="0"/>
              <a:t>Valuation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4091" y="1038225"/>
            <a:ext cx="8179434" cy="15506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Assuming RNOA will be </a:t>
            </a:r>
            <a:r>
              <a:rPr dirty="0" sz="2000" spc="-5">
                <a:latin typeface="Times New Roman"/>
                <a:cs typeface="Times New Roman"/>
              </a:rPr>
              <a:t>the </a:t>
            </a:r>
            <a:r>
              <a:rPr dirty="0" sz="2000" spc="-10">
                <a:latin typeface="Times New Roman"/>
                <a:cs typeface="Times New Roman"/>
              </a:rPr>
              <a:t>same </a:t>
            </a:r>
            <a:r>
              <a:rPr dirty="0" sz="2000">
                <a:latin typeface="Times New Roman"/>
                <a:cs typeface="Times New Roman"/>
              </a:rPr>
              <a:t>as current core RNOA </a:t>
            </a:r>
            <a:r>
              <a:rPr dirty="0" sz="2000" spc="-5">
                <a:latin typeface="Times New Roman"/>
                <a:cs typeface="Times New Roman"/>
              </a:rPr>
              <a:t>indefinitely </a:t>
            </a:r>
            <a:r>
              <a:rPr dirty="0" sz="2000" spc="5">
                <a:latin typeface="Times New Roman"/>
                <a:cs typeface="Times New Roman"/>
              </a:rPr>
              <a:t>but </a:t>
            </a:r>
            <a:r>
              <a:rPr dirty="0" sz="2000">
                <a:latin typeface="Times New Roman"/>
                <a:cs typeface="Times New Roman"/>
              </a:rPr>
              <a:t>NOA  </a:t>
            </a:r>
            <a:r>
              <a:rPr dirty="0" sz="2000" spc="-5">
                <a:latin typeface="Times New Roman"/>
                <a:cs typeface="Times New Roman"/>
              </a:rPr>
              <a:t>investments </a:t>
            </a:r>
            <a:r>
              <a:rPr dirty="0" sz="2000">
                <a:latin typeface="Times New Roman"/>
                <a:cs typeface="Times New Roman"/>
              </a:rPr>
              <a:t>will continue to grow at the current rate. ln this case, </a:t>
            </a:r>
            <a:r>
              <a:rPr dirty="0" sz="2000" spc="-5">
                <a:latin typeface="Times New Roman"/>
                <a:cs typeface="Times New Roman"/>
              </a:rPr>
              <a:t>ReOI </a:t>
            </a:r>
            <a:r>
              <a:rPr dirty="0" sz="2000">
                <a:latin typeface="Times New Roman"/>
                <a:cs typeface="Times New Roman"/>
              </a:rPr>
              <a:t>will</a:t>
            </a:r>
            <a:r>
              <a:rPr dirty="0" sz="2000" spc="-18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also  </a:t>
            </a:r>
            <a:r>
              <a:rPr dirty="0" sz="2000">
                <a:latin typeface="Times New Roman"/>
                <a:cs typeface="Times New Roman"/>
              </a:rPr>
              <a:t>grow indefinitely at </a:t>
            </a:r>
            <a:r>
              <a:rPr dirty="0" sz="2000" spc="-5">
                <a:latin typeface="Times New Roman"/>
                <a:cs typeface="Times New Roman"/>
              </a:rPr>
              <a:t>this</a:t>
            </a:r>
            <a:r>
              <a:rPr dirty="0" sz="2000" spc="-1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rate.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000" spc="-5">
                <a:latin typeface="Times New Roman"/>
                <a:cs typeface="Times New Roman"/>
              </a:rPr>
              <a:t>Capitalizing </a:t>
            </a:r>
            <a:r>
              <a:rPr dirty="0" sz="2000">
                <a:latin typeface="Times New Roman"/>
                <a:cs typeface="Times New Roman"/>
              </a:rPr>
              <a:t>the forecast of </a:t>
            </a:r>
            <a:r>
              <a:rPr dirty="0" sz="2000" spc="-5">
                <a:latin typeface="Times New Roman"/>
                <a:cs typeface="Times New Roman"/>
              </a:rPr>
              <a:t>ReOI </a:t>
            </a:r>
            <a:r>
              <a:rPr dirty="0" sz="2000">
                <a:latin typeface="Times New Roman"/>
                <a:cs typeface="Times New Roman"/>
              </a:rPr>
              <a:t>for </a:t>
            </a:r>
            <a:r>
              <a:rPr dirty="0" sz="2000" spc="-50">
                <a:latin typeface="Times New Roman"/>
                <a:cs typeface="Times New Roman"/>
              </a:rPr>
              <a:t>Year </a:t>
            </a:r>
            <a:r>
              <a:rPr dirty="0" sz="2000">
                <a:latin typeface="Times New Roman"/>
                <a:cs typeface="Times New Roman"/>
              </a:rPr>
              <a:t>1 as a perpetuity with</a:t>
            </a:r>
            <a:r>
              <a:rPr dirty="0" sz="2000" spc="-19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growth: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8691" y="4086859"/>
            <a:ext cx="256032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Times New Roman"/>
                <a:cs typeface="Times New Roman"/>
              </a:rPr>
              <a:t>where g =</a:t>
            </a:r>
            <a:r>
              <a:rPr dirty="0" sz="2000" spc="-70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NOA</a:t>
            </a:r>
            <a:r>
              <a:rPr dirty="0" baseline="-21367" sz="1950" spc="7">
                <a:latin typeface="Times New Roman"/>
                <a:cs typeface="Times New Roman"/>
              </a:rPr>
              <a:t>0</a:t>
            </a:r>
            <a:r>
              <a:rPr dirty="0" sz="2000" spc="5">
                <a:latin typeface="Times New Roman"/>
                <a:cs typeface="Times New Roman"/>
              </a:rPr>
              <a:t>/NOA</a:t>
            </a:r>
            <a:r>
              <a:rPr dirty="0" baseline="-21367" sz="1950" spc="7">
                <a:latin typeface="Times New Roman"/>
                <a:cs typeface="Times New Roman"/>
              </a:rPr>
              <a:t>-1</a:t>
            </a:r>
            <a:endParaRPr baseline="-21367" sz="19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16607" y="2910839"/>
            <a:ext cx="5205984" cy="7802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816607" y="4808220"/>
            <a:ext cx="4835652" cy="7802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9305" y="339293"/>
            <a:ext cx="348361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</a:t>
            </a:r>
            <a:r>
              <a:rPr dirty="0" spc="-10"/>
              <a:t>Growth</a:t>
            </a:r>
            <a:r>
              <a:rPr dirty="0" spc="-35"/>
              <a:t> </a:t>
            </a:r>
            <a:r>
              <a:rPr dirty="0"/>
              <a:t>Valuation</a:t>
            </a:r>
          </a:p>
        </p:txBody>
      </p:sp>
      <p:sp>
        <p:nvSpPr>
          <p:cNvPr id="3" name="object 3"/>
          <p:cNvSpPr/>
          <p:nvPr/>
        </p:nvSpPr>
        <p:spPr>
          <a:xfrm>
            <a:off x="4147918" y="1690899"/>
            <a:ext cx="774700" cy="0"/>
          </a:xfrm>
          <a:custGeom>
            <a:avLst/>
            <a:gdLst/>
            <a:ahLst/>
            <a:cxnLst/>
            <a:rect l="l" t="t" r="r" b="b"/>
            <a:pathLst>
              <a:path w="774700" h="0">
                <a:moveTo>
                  <a:pt x="0" y="0"/>
                </a:moveTo>
                <a:lnTo>
                  <a:pt x="774117" y="0"/>
                </a:lnTo>
              </a:path>
            </a:pathLst>
          </a:custGeom>
          <a:ln w="82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264492" y="1652042"/>
            <a:ext cx="529590" cy="338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50" spc="155">
                <a:latin typeface="Times New Roman"/>
                <a:cs typeface="Times New Roman"/>
              </a:rPr>
              <a:t>ρ</a:t>
            </a:r>
            <a:r>
              <a:rPr dirty="0" sz="2050" spc="-125">
                <a:latin typeface="Times New Roman"/>
                <a:cs typeface="Times New Roman"/>
              </a:rPr>
              <a:t> </a:t>
            </a:r>
            <a:r>
              <a:rPr dirty="0" sz="2050" spc="105">
                <a:latin typeface="Times New Roman"/>
                <a:cs typeface="Times New Roman"/>
              </a:rPr>
              <a:t>-</a:t>
            </a:r>
            <a:r>
              <a:rPr dirty="0" sz="2050" spc="-180">
                <a:latin typeface="Times New Roman"/>
                <a:cs typeface="Times New Roman"/>
              </a:rPr>
              <a:t> </a:t>
            </a:r>
            <a:r>
              <a:rPr dirty="0" sz="2050" spc="155">
                <a:latin typeface="Times New Roman"/>
                <a:cs typeface="Times New Roman"/>
              </a:rPr>
              <a:t>g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45722" y="1697136"/>
            <a:ext cx="91440" cy="1625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00" spc="65">
                <a:latin typeface="Times New Roman"/>
                <a:cs typeface="Times New Roman"/>
              </a:rPr>
              <a:t>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51645" y="1364721"/>
            <a:ext cx="604520" cy="338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25745" sz="3075" spc="337">
                <a:latin typeface="Times New Roman"/>
                <a:cs typeface="Times New Roman"/>
              </a:rPr>
              <a:t>V</a:t>
            </a:r>
            <a:r>
              <a:rPr dirty="0" baseline="-25745" sz="3075" spc="-494">
                <a:latin typeface="Times New Roman"/>
                <a:cs typeface="Times New Roman"/>
              </a:rPr>
              <a:t> </a:t>
            </a:r>
            <a:r>
              <a:rPr dirty="0" sz="900" spc="90">
                <a:latin typeface="Times New Roman"/>
                <a:cs typeface="Times New Roman"/>
              </a:rPr>
              <a:t>NOA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78184" y="1697136"/>
            <a:ext cx="91440" cy="1625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00" spc="65">
                <a:latin typeface="Times New Roman"/>
                <a:cs typeface="Times New Roman"/>
              </a:rPr>
              <a:t>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46925" y="2545730"/>
            <a:ext cx="554355" cy="338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50" spc="170">
                <a:latin typeface="Symbol"/>
                <a:cs typeface="Symbol"/>
              </a:rPr>
              <a:t></a:t>
            </a:r>
            <a:r>
              <a:rPr dirty="0" sz="2050" spc="-120">
                <a:latin typeface="Times New Roman"/>
                <a:cs typeface="Times New Roman"/>
              </a:rPr>
              <a:t> </a:t>
            </a:r>
            <a:r>
              <a:rPr dirty="0" sz="2050" spc="170">
                <a:latin typeface="Times New Roman"/>
                <a:cs typeface="Times New Roman"/>
              </a:rPr>
              <a:t>74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75813" y="1320136"/>
            <a:ext cx="1052195" cy="338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6385" indent="-248920">
              <a:lnSpc>
                <a:spcPct val="100000"/>
              </a:lnSpc>
              <a:spcBef>
                <a:spcPts val="100"/>
              </a:spcBef>
              <a:buFont typeface="Symbol"/>
              <a:buChar char=""/>
              <a:tabLst>
                <a:tab pos="287020" algn="l"/>
              </a:tabLst>
            </a:pPr>
            <a:r>
              <a:rPr dirty="0" sz="2050" spc="185">
                <a:latin typeface="Times New Roman"/>
                <a:cs typeface="Times New Roman"/>
              </a:rPr>
              <a:t>R</a:t>
            </a:r>
            <a:r>
              <a:rPr dirty="0" sz="2050" spc="100">
                <a:latin typeface="Times New Roman"/>
                <a:cs typeface="Times New Roman"/>
              </a:rPr>
              <a:t>e</a:t>
            </a:r>
            <a:r>
              <a:rPr dirty="0" sz="2050" spc="204">
                <a:latin typeface="Times New Roman"/>
                <a:cs typeface="Times New Roman"/>
              </a:rPr>
              <a:t>O</a:t>
            </a:r>
            <a:r>
              <a:rPr dirty="0" sz="2050" spc="265">
                <a:latin typeface="Times New Roman"/>
                <a:cs typeface="Times New Roman"/>
              </a:rPr>
              <a:t>I</a:t>
            </a:r>
            <a:r>
              <a:rPr dirty="0" baseline="-30864" sz="1350" spc="97">
                <a:latin typeface="Times New Roman"/>
                <a:cs typeface="Times New Roman"/>
              </a:rPr>
              <a:t>1</a:t>
            </a:r>
            <a:endParaRPr baseline="-30864" sz="13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18495" y="1483943"/>
            <a:ext cx="920115" cy="338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50" spc="170">
                <a:latin typeface="Symbol"/>
                <a:cs typeface="Symbol"/>
              </a:rPr>
              <a:t></a:t>
            </a:r>
            <a:r>
              <a:rPr dirty="0" sz="2050" spc="65">
                <a:latin typeface="Times New Roman"/>
                <a:cs typeface="Times New Roman"/>
              </a:rPr>
              <a:t> </a:t>
            </a:r>
            <a:r>
              <a:rPr dirty="0" sz="2050" spc="210">
                <a:latin typeface="Times New Roman"/>
                <a:cs typeface="Times New Roman"/>
              </a:rPr>
              <a:t>NOA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269045" y="5031665"/>
            <a:ext cx="1729105" cy="115252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050" spc="195">
                <a:latin typeface="Symbol"/>
                <a:cs typeface="Symbol"/>
              </a:rPr>
              <a:t></a:t>
            </a:r>
            <a:r>
              <a:rPr dirty="0" sz="2050" spc="-285">
                <a:latin typeface="Times New Roman"/>
                <a:cs typeface="Times New Roman"/>
              </a:rPr>
              <a:t> </a:t>
            </a:r>
            <a:r>
              <a:rPr dirty="0" sz="2050" spc="215">
                <a:latin typeface="Times New Roman"/>
                <a:cs typeface="Times New Roman"/>
              </a:rPr>
              <a:t>158.41</a:t>
            </a:r>
            <a:r>
              <a:rPr dirty="0" sz="2050" spc="215">
                <a:latin typeface="Symbol"/>
                <a:cs typeface="Symbol"/>
              </a:rPr>
              <a:t></a:t>
            </a:r>
            <a:r>
              <a:rPr dirty="0" sz="2050" spc="-65">
                <a:latin typeface="Times New Roman"/>
                <a:cs typeface="Times New Roman"/>
              </a:rPr>
              <a:t> </a:t>
            </a:r>
            <a:r>
              <a:rPr dirty="0" sz="2050" spc="160">
                <a:latin typeface="Times New Roman"/>
                <a:cs typeface="Times New Roman"/>
              </a:rPr>
              <a:t>7.7</a:t>
            </a:r>
            <a:endParaRPr sz="2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50" spc="195">
                <a:latin typeface="Symbol"/>
                <a:cs typeface="Symbol"/>
              </a:rPr>
              <a:t></a:t>
            </a:r>
            <a:r>
              <a:rPr dirty="0" sz="2050" spc="-200">
                <a:latin typeface="Times New Roman"/>
                <a:cs typeface="Times New Roman"/>
              </a:rPr>
              <a:t> </a:t>
            </a:r>
            <a:r>
              <a:rPr dirty="0" sz="2050" spc="185">
                <a:latin typeface="Times New Roman"/>
                <a:cs typeface="Times New Roman"/>
              </a:rPr>
              <a:t>150.71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00402" y="4217062"/>
            <a:ext cx="871219" cy="3435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250825" indent="-238760">
              <a:lnSpc>
                <a:spcPct val="100000"/>
              </a:lnSpc>
              <a:spcBef>
                <a:spcPts val="135"/>
              </a:spcBef>
              <a:buFont typeface="Symbol"/>
              <a:buChar char=""/>
              <a:tabLst>
                <a:tab pos="251460" algn="l"/>
              </a:tabLst>
            </a:pPr>
            <a:r>
              <a:rPr dirty="0" sz="2050" spc="240">
                <a:latin typeface="Times New Roman"/>
                <a:cs typeface="Times New Roman"/>
              </a:rPr>
              <a:t>N</a:t>
            </a:r>
            <a:r>
              <a:rPr dirty="0" sz="2050" spc="165">
                <a:latin typeface="Times New Roman"/>
                <a:cs typeface="Times New Roman"/>
              </a:rPr>
              <a:t>F</a:t>
            </a:r>
            <a:r>
              <a:rPr dirty="0" sz="2050" spc="260">
                <a:latin typeface="Times New Roman"/>
                <a:cs typeface="Times New Roman"/>
              </a:rPr>
              <a:t>O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139612" y="4049676"/>
            <a:ext cx="1323975" cy="548640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255904" marR="43180" indent="-205740">
              <a:lnSpc>
                <a:spcPct val="107100"/>
              </a:lnSpc>
              <a:spcBef>
                <a:spcPts val="320"/>
              </a:spcBef>
              <a:tabLst>
                <a:tab pos="939165" algn="l"/>
              </a:tabLst>
            </a:pPr>
            <a:r>
              <a:rPr dirty="0" baseline="-25745" sz="3075" spc="690">
                <a:latin typeface="Times New Roman"/>
                <a:cs typeface="Times New Roman"/>
              </a:rPr>
              <a:t>V</a:t>
            </a:r>
            <a:r>
              <a:rPr dirty="0" sz="900" spc="90">
                <a:latin typeface="Times New Roman"/>
                <a:cs typeface="Times New Roman"/>
              </a:rPr>
              <a:t>E</a:t>
            </a:r>
            <a:r>
              <a:rPr dirty="0" sz="900">
                <a:latin typeface="Times New Roman"/>
                <a:cs typeface="Times New Roman"/>
              </a:rPr>
              <a:t>   </a:t>
            </a:r>
            <a:r>
              <a:rPr dirty="0" sz="900" spc="-25">
                <a:latin typeface="Times New Roman"/>
                <a:cs typeface="Times New Roman"/>
              </a:rPr>
              <a:t> </a:t>
            </a:r>
            <a:r>
              <a:rPr dirty="0" baseline="-25745" sz="3075" spc="292">
                <a:latin typeface="Symbol"/>
                <a:cs typeface="Symbol"/>
              </a:rPr>
              <a:t></a:t>
            </a:r>
            <a:r>
              <a:rPr dirty="0" baseline="-25745" sz="3075" spc="120">
                <a:latin typeface="Times New Roman"/>
                <a:cs typeface="Times New Roman"/>
              </a:rPr>
              <a:t> </a:t>
            </a:r>
            <a:r>
              <a:rPr dirty="0" baseline="-25745" sz="3075" spc="390">
                <a:latin typeface="Times New Roman"/>
                <a:cs typeface="Times New Roman"/>
              </a:rPr>
              <a:t>V</a:t>
            </a:r>
            <a:r>
              <a:rPr dirty="0" baseline="-25745" sz="3075" spc="-427">
                <a:latin typeface="Times New Roman"/>
                <a:cs typeface="Times New Roman"/>
              </a:rPr>
              <a:t> </a:t>
            </a:r>
            <a:r>
              <a:rPr dirty="0" sz="900" spc="75">
                <a:latin typeface="Times New Roman"/>
                <a:cs typeface="Times New Roman"/>
              </a:rPr>
              <a:t>NOA  </a:t>
            </a:r>
            <a:r>
              <a:rPr dirty="0" sz="900" spc="75">
                <a:latin typeface="Times New Roman"/>
                <a:cs typeface="Times New Roman"/>
              </a:rPr>
              <a:t>0	0</a:t>
            </a:r>
            <a:endParaRPr sz="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5848" y="252475"/>
            <a:ext cx="489331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</a:t>
            </a:r>
            <a:r>
              <a:rPr dirty="0" spc="-10"/>
              <a:t>Growth </a:t>
            </a:r>
            <a:r>
              <a:rPr dirty="0" spc="-5"/>
              <a:t>Valuation</a:t>
            </a:r>
            <a:r>
              <a:rPr dirty="0" spc="35"/>
              <a:t> </a:t>
            </a:r>
            <a:r>
              <a:rPr dirty="0" spc="-5"/>
              <a:t>Restated</a:t>
            </a:r>
          </a:p>
        </p:txBody>
      </p:sp>
      <p:sp>
        <p:nvSpPr>
          <p:cNvPr id="3" name="object 3"/>
          <p:cNvSpPr/>
          <p:nvPr/>
        </p:nvSpPr>
        <p:spPr>
          <a:xfrm>
            <a:off x="4213700" y="1454576"/>
            <a:ext cx="2583815" cy="0"/>
          </a:xfrm>
          <a:custGeom>
            <a:avLst/>
            <a:gdLst/>
            <a:ahLst/>
            <a:cxnLst/>
            <a:rect l="l" t="t" r="r" b="b"/>
            <a:pathLst>
              <a:path w="2583815" h="0">
                <a:moveTo>
                  <a:pt x="0" y="0"/>
                </a:moveTo>
                <a:lnTo>
                  <a:pt x="2583799" y="0"/>
                </a:lnTo>
              </a:path>
            </a:pathLst>
          </a:custGeom>
          <a:ln w="8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313721" y="1677294"/>
            <a:ext cx="96520" cy="16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 spc="25">
                <a:latin typeface="Times New Roman"/>
                <a:cs typeface="Times New Roman"/>
              </a:rPr>
              <a:t>F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22668" y="1461289"/>
            <a:ext cx="88900" cy="16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 spc="20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92040" y="1111800"/>
            <a:ext cx="582930" cy="3549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baseline="-25839" sz="3225" spc="135">
                <a:latin typeface="Times New Roman"/>
                <a:cs typeface="Times New Roman"/>
              </a:rPr>
              <a:t>V</a:t>
            </a:r>
            <a:r>
              <a:rPr dirty="0" baseline="-25839" sz="3225" spc="-562">
                <a:latin typeface="Times New Roman"/>
                <a:cs typeface="Times New Roman"/>
              </a:rPr>
              <a:t> </a:t>
            </a:r>
            <a:r>
              <a:rPr dirty="0" sz="950" spc="25">
                <a:latin typeface="Times New Roman"/>
                <a:cs typeface="Times New Roman"/>
              </a:rPr>
              <a:t>NOA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10502" y="1461289"/>
            <a:ext cx="88900" cy="16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 spc="20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50349" y="1453194"/>
            <a:ext cx="700405" cy="3549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31470" algn="l"/>
              </a:tabLst>
            </a:pPr>
            <a:r>
              <a:rPr dirty="0" sz="2150" spc="65">
                <a:latin typeface="Times New Roman"/>
                <a:cs typeface="Times New Roman"/>
              </a:rPr>
              <a:t>ρ	</a:t>
            </a:r>
            <a:r>
              <a:rPr dirty="0" sz="2150" spc="70">
                <a:latin typeface="Symbol"/>
                <a:cs typeface="Symbol"/>
              </a:rPr>
              <a:t></a:t>
            </a:r>
            <a:r>
              <a:rPr dirty="0" sz="2150" spc="-210">
                <a:latin typeface="Times New Roman"/>
                <a:cs typeface="Times New Roman"/>
              </a:rPr>
              <a:t> </a:t>
            </a:r>
            <a:r>
              <a:rPr dirty="0" sz="2150" spc="65">
                <a:latin typeface="Times New Roman"/>
                <a:cs typeface="Times New Roman"/>
              </a:rPr>
              <a:t>g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56240" y="1063424"/>
            <a:ext cx="2875915" cy="3549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baseline="-34883" sz="3225" spc="97">
                <a:latin typeface="Times New Roman"/>
                <a:cs typeface="Times New Roman"/>
              </a:rPr>
              <a:t>x </a:t>
            </a:r>
            <a:r>
              <a:rPr dirty="0" sz="2150" spc="45">
                <a:latin typeface="Times New Roman"/>
                <a:cs typeface="Times New Roman"/>
              </a:rPr>
              <a:t>Core </a:t>
            </a:r>
            <a:r>
              <a:rPr dirty="0" sz="2150" spc="70">
                <a:latin typeface="Times New Roman"/>
                <a:cs typeface="Times New Roman"/>
              </a:rPr>
              <a:t>RNOA</a:t>
            </a:r>
            <a:r>
              <a:rPr dirty="0" sz="2150" spc="-450">
                <a:latin typeface="Times New Roman"/>
                <a:cs typeface="Times New Roman"/>
              </a:rPr>
              <a:t> </a:t>
            </a:r>
            <a:r>
              <a:rPr dirty="0" baseline="-32163" sz="1425" spc="30">
                <a:latin typeface="Times New Roman"/>
                <a:cs typeface="Times New Roman"/>
              </a:rPr>
              <a:t>0 </a:t>
            </a:r>
            <a:r>
              <a:rPr dirty="0" sz="2150" spc="70">
                <a:latin typeface="Symbol"/>
                <a:cs typeface="Symbol"/>
              </a:rPr>
              <a:t></a:t>
            </a:r>
            <a:r>
              <a:rPr dirty="0" sz="2150" spc="70">
                <a:latin typeface="Times New Roman"/>
                <a:cs typeface="Times New Roman"/>
              </a:rPr>
              <a:t> </a:t>
            </a:r>
            <a:r>
              <a:rPr dirty="0" sz="2150" spc="60">
                <a:latin typeface="Times New Roman"/>
                <a:cs typeface="Times New Roman"/>
              </a:rPr>
              <a:t>(g </a:t>
            </a:r>
            <a:r>
              <a:rPr dirty="0" sz="2150" spc="140">
                <a:latin typeface="Symbol"/>
                <a:cs typeface="Symbol"/>
              </a:rPr>
              <a:t></a:t>
            </a:r>
            <a:r>
              <a:rPr dirty="0" sz="2150" spc="140">
                <a:latin typeface="Times New Roman"/>
                <a:cs typeface="Times New Roman"/>
              </a:rPr>
              <a:t>1)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32675" y="1237634"/>
            <a:ext cx="885825" cy="3549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150" spc="70">
                <a:latin typeface="Symbol"/>
                <a:cs typeface="Symbol"/>
              </a:rPr>
              <a:t></a:t>
            </a:r>
            <a:r>
              <a:rPr dirty="0" sz="2150" spc="5">
                <a:latin typeface="Times New Roman"/>
                <a:cs typeface="Times New Roman"/>
              </a:rPr>
              <a:t> </a:t>
            </a:r>
            <a:r>
              <a:rPr dirty="0" sz="2150" spc="75">
                <a:latin typeface="Times New Roman"/>
                <a:cs typeface="Times New Roman"/>
              </a:rPr>
              <a:t>NOA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319232" y="3860301"/>
            <a:ext cx="2402840" cy="0"/>
          </a:xfrm>
          <a:custGeom>
            <a:avLst/>
            <a:gdLst/>
            <a:ahLst/>
            <a:cxnLst/>
            <a:rect l="l" t="t" r="r" b="b"/>
            <a:pathLst>
              <a:path w="2402840" h="0">
                <a:moveTo>
                  <a:pt x="0" y="0"/>
                </a:moveTo>
                <a:lnTo>
                  <a:pt x="2402729" y="0"/>
                </a:lnTo>
              </a:path>
            </a:pathLst>
          </a:custGeom>
          <a:ln w="870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2203242" y="3515041"/>
            <a:ext cx="721995" cy="3575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baseline="-25839" sz="3225" spc="817">
                <a:latin typeface="Times New Roman"/>
                <a:cs typeface="Times New Roman"/>
              </a:rPr>
              <a:t>V</a:t>
            </a:r>
            <a:r>
              <a:rPr dirty="0" baseline="-25839" sz="3225" spc="-480">
                <a:latin typeface="Times New Roman"/>
                <a:cs typeface="Times New Roman"/>
              </a:rPr>
              <a:t> </a:t>
            </a:r>
            <a:r>
              <a:rPr dirty="0" sz="950" spc="215">
                <a:latin typeface="Times New Roman"/>
                <a:cs typeface="Times New Roman"/>
              </a:rPr>
              <a:t>NOA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74505" y="3867161"/>
            <a:ext cx="10668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160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68526" y="4642255"/>
            <a:ext cx="1309370" cy="3575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150" spc="415">
                <a:latin typeface="Symbol"/>
                <a:cs typeface="Symbol"/>
              </a:rPr>
              <a:t></a:t>
            </a:r>
            <a:r>
              <a:rPr dirty="0" sz="2150" spc="-225">
                <a:latin typeface="Times New Roman"/>
                <a:cs typeface="Times New Roman"/>
              </a:rPr>
              <a:t> </a:t>
            </a:r>
            <a:r>
              <a:rPr dirty="0" sz="2150" spc="365">
                <a:latin typeface="Times New Roman"/>
                <a:cs typeface="Times New Roman"/>
              </a:rPr>
              <a:t>158.41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504741" y="3859447"/>
            <a:ext cx="2009139" cy="3575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150" spc="345">
                <a:latin typeface="Times New Roman"/>
                <a:cs typeface="Times New Roman"/>
              </a:rPr>
              <a:t>1.10</a:t>
            </a:r>
            <a:r>
              <a:rPr dirty="0" sz="2150" spc="-95">
                <a:latin typeface="Times New Roman"/>
                <a:cs typeface="Times New Roman"/>
              </a:rPr>
              <a:t> </a:t>
            </a:r>
            <a:r>
              <a:rPr dirty="0" sz="2150" spc="415">
                <a:latin typeface="Symbol"/>
                <a:cs typeface="Symbol"/>
              </a:rPr>
              <a:t></a:t>
            </a:r>
            <a:r>
              <a:rPr dirty="0" sz="2150" spc="-315">
                <a:latin typeface="Times New Roman"/>
                <a:cs typeface="Times New Roman"/>
              </a:rPr>
              <a:t> </a:t>
            </a:r>
            <a:r>
              <a:rPr dirty="0" sz="2150" spc="365">
                <a:latin typeface="Times New Roman"/>
                <a:cs typeface="Times New Roman"/>
              </a:rPr>
              <a:t>1.0644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986156" y="3466281"/>
            <a:ext cx="3775075" cy="3575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baseline="-36175" sz="3225" spc="622">
                <a:latin typeface="Symbol"/>
                <a:cs typeface="Symbol"/>
              </a:rPr>
              <a:t></a:t>
            </a:r>
            <a:r>
              <a:rPr dirty="0" baseline="-36175" sz="3225" spc="157">
                <a:latin typeface="Times New Roman"/>
                <a:cs typeface="Times New Roman"/>
              </a:rPr>
              <a:t> </a:t>
            </a:r>
            <a:r>
              <a:rPr dirty="0" baseline="-36175" sz="3225" spc="517">
                <a:latin typeface="Times New Roman"/>
                <a:cs typeface="Times New Roman"/>
              </a:rPr>
              <a:t>74.4</a:t>
            </a:r>
            <a:r>
              <a:rPr dirty="0" baseline="-36175" sz="3225" spc="52">
                <a:latin typeface="Times New Roman"/>
                <a:cs typeface="Times New Roman"/>
              </a:rPr>
              <a:t> </a:t>
            </a:r>
            <a:r>
              <a:rPr dirty="0" baseline="-36175" sz="3225" spc="562">
                <a:latin typeface="Times New Roman"/>
                <a:cs typeface="Times New Roman"/>
              </a:rPr>
              <a:t>x</a:t>
            </a:r>
            <a:r>
              <a:rPr dirty="0" baseline="-36175" sz="3225" spc="427">
                <a:latin typeface="Times New Roman"/>
                <a:cs typeface="Times New Roman"/>
              </a:rPr>
              <a:t> </a:t>
            </a:r>
            <a:r>
              <a:rPr dirty="0" sz="2150" spc="365">
                <a:latin typeface="Times New Roman"/>
                <a:cs typeface="Times New Roman"/>
              </a:rPr>
              <a:t>0.1402</a:t>
            </a:r>
            <a:r>
              <a:rPr dirty="0" sz="2150" spc="-90">
                <a:latin typeface="Times New Roman"/>
                <a:cs typeface="Times New Roman"/>
              </a:rPr>
              <a:t> </a:t>
            </a:r>
            <a:r>
              <a:rPr dirty="0" sz="2150" spc="415">
                <a:latin typeface="Symbol"/>
                <a:cs typeface="Symbol"/>
              </a:rPr>
              <a:t></a:t>
            </a:r>
            <a:r>
              <a:rPr dirty="0" sz="2150" spc="-25">
                <a:latin typeface="Times New Roman"/>
                <a:cs typeface="Times New Roman"/>
              </a:rPr>
              <a:t> </a:t>
            </a:r>
            <a:r>
              <a:rPr dirty="0" sz="2150" spc="365">
                <a:latin typeface="Times New Roman"/>
                <a:cs typeface="Times New Roman"/>
              </a:rPr>
              <a:t>0.0644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16939" y="2221484"/>
            <a:ext cx="5387975" cy="1134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04870" marR="5080" indent="558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The </a:t>
            </a:r>
            <a:r>
              <a:rPr dirty="0" sz="1800" spc="-5">
                <a:latin typeface="Times New Roman"/>
                <a:cs typeface="Times New Roman"/>
              </a:rPr>
              <a:t>NOA </a:t>
            </a:r>
            <a:r>
              <a:rPr dirty="0" sz="1800">
                <a:latin typeface="Times New Roman"/>
                <a:cs typeface="Times New Roman"/>
              </a:rPr>
              <a:t>multiplier  (Enterprise </a:t>
            </a:r>
            <a:r>
              <a:rPr dirty="0" sz="1800" spc="-5">
                <a:latin typeface="Times New Roman"/>
                <a:cs typeface="Times New Roman"/>
              </a:rPr>
              <a:t>P/B</a:t>
            </a:r>
            <a:r>
              <a:rPr dirty="0" sz="1800" spc="-8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ratio)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spc="5">
                <a:latin typeface="Times New Roman"/>
                <a:cs typeface="Times New Roman"/>
              </a:rPr>
              <a:t>For </a:t>
            </a:r>
            <a:r>
              <a:rPr dirty="0" sz="2000">
                <a:latin typeface="Times New Roman"/>
                <a:cs typeface="Times New Roman"/>
              </a:rPr>
              <a:t>PPE Inc., g = </a:t>
            </a:r>
            <a:r>
              <a:rPr dirty="0" sz="2000" spc="5">
                <a:latin typeface="Times New Roman"/>
                <a:cs typeface="Times New Roman"/>
              </a:rPr>
              <a:t>1.0644 (6.44%</a:t>
            </a:r>
            <a:r>
              <a:rPr dirty="0" sz="2000" spc="-1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growth)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16628" y="4531867"/>
            <a:ext cx="200913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Enterprise </a:t>
            </a:r>
            <a:r>
              <a:rPr dirty="0" sz="1800" spc="-5">
                <a:latin typeface="Times New Roman"/>
                <a:cs typeface="Times New Roman"/>
              </a:rPr>
              <a:t>P/B </a:t>
            </a:r>
            <a:r>
              <a:rPr dirty="0" sz="1800">
                <a:latin typeface="Times New Roman"/>
                <a:cs typeface="Times New Roman"/>
              </a:rPr>
              <a:t>=</a:t>
            </a:r>
            <a:r>
              <a:rPr dirty="0" sz="1800" spc="-8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2.13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223509" y="1865376"/>
            <a:ext cx="114300" cy="376555"/>
          </a:xfrm>
          <a:custGeom>
            <a:avLst/>
            <a:gdLst/>
            <a:ahLst/>
            <a:cxnLst/>
            <a:rect l="l" t="t" r="r" b="b"/>
            <a:pathLst>
              <a:path w="114300" h="376555">
                <a:moveTo>
                  <a:pt x="85725" y="85725"/>
                </a:moveTo>
                <a:lnTo>
                  <a:pt x="28575" y="85725"/>
                </a:lnTo>
                <a:lnTo>
                  <a:pt x="28575" y="376427"/>
                </a:lnTo>
                <a:lnTo>
                  <a:pt x="85725" y="376427"/>
                </a:lnTo>
                <a:lnTo>
                  <a:pt x="85725" y="85725"/>
                </a:lnTo>
                <a:close/>
              </a:path>
              <a:path w="114300" h="376555">
                <a:moveTo>
                  <a:pt x="57150" y="0"/>
                </a:moveTo>
                <a:lnTo>
                  <a:pt x="0" y="114300"/>
                </a:lnTo>
                <a:lnTo>
                  <a:pt x="28575" y="114300"/>
                </a:lnTo>
                <a:lnTo>
                  <a:pt x="28575" y="85725"/>
                </a:lnTo>
                <a:lnTo>
                  <a:pt x="100012" y="85725"/>
                </a:lnTo>
                <a:lnTo>
                  <a:pt x="57150" y="0"/>
                </a:lnTo>
                <a:close/>
              </a:path>
              <a:path w="114300" h="376555">
                <a:moveTo>
                  <a:pt x="100012" y="85725"/>
                </a:moveTo>
                <a:lnTo>
                  <a:pt x="85725" y="85725"/>
                </a:lnTo>
                <a:lnTo>
                  <a:pt x="85725" y="114300"/>
                </a:lnTo>
                <a:lnTo>
                  <a:pt x="114300" y="114300"/>
                </a:lnTo>
                <a:lnTo>
                  <a:pt x="100012" y="857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249417" y="4212335"/>
            <a:ext cx="114300" cy="285115"/>
          </a:xfrm>
          <a:custGeom>
            <a:avLst/>
            <a:gdLst/>
            <a:ahLst/>
            <a:cxnLst/>
            <a:rect l="l" t="t" r="r" b="b"/>
            <a:pathLst>
              <a:path w="114300" h="285114">
                <a:moveTo>
                  <a:pt x="85725" y="85725"/>
                </a:moveTo>
                <a:lnTo>
                  <a:pt x="28575" y="85725"/>
                </a:lnTo>
                <a:lnTo>
                  <a:pt x="28575" y="284988"/>
                </a:lnTo>
                <a:lnTo>
                  <a:pt x="85725" y="284988"/>
                </a:lnTo>
                <a:lnTo>
                  <a:pt x="85725" y="85725"/>
                </a:lnTo>
                <a:close/>
              </a:path>
              <a:path w="114300" h="285114">
                <a:moveTo>
                  <a:pt x="57150" y="0"/>
                </a:moveTo>
                <a:lnTo>
                  <a:pt x="0" y="114300"/>
                </a:lnTo>
                <a:lnTo>
                  <a:pt x="28575" y="114300"/>
                </a:lnTo>
                <a:lnTo>
                  <a:pt x="28575" y="85725"/>
                </a:lnTo>
                <a:lnTo>
                  <a:pt x="100012" y="85725"/>
                </a:lnTo>
                <a:lnTo>
                  <a:pt x="57150" y="0"/>
                </a:lnTo>
                <a:close/>
              </a:path>
              <a:path w="114300" h="285114">
                <a:moveTo>
                  <a:pt x="100012" y="85725"/>
                </a:moveTo>
                <a:lnTo>
                  <a:pt x="85725" y="85725"/>
                </a:lnTo>
                <a:lnTo>
                  <a:pt x="85725" y="114300"/>
                </a:lnTo>
                <a:lnTo>
                  <a:pt x="114300" y="114300"/>
                </a:lnTo>
                <a:lnTo>
                  <a:pt x="100012" y="857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6860" y="133349"/>
            <a:ext cx="448183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Growth </a:t>
            </a:r>
            <a:r>
              <a:rPr dirty="0" spc="-5"/>
              <a:t>Valuation: </a:t>
            </a:r>
            <a:r>
              <a:rPr dirty="0" spc="-10"/>
              <a:t>Nike,</a:t>
            </a:r>
            <a:r>
              <a:rPr dirty="0" spc="75"/>
              <a:t> </a:t>
            </a:r>
            <a:r>
              <a:rPr dirty="0" spc="-5"/>
              <a:t>Inc.</a:t>
            </a:r>
          </a:p>
        </p:txBody>
      </p:sp>
      <p:sp>
        <p:nvSpPr>
          <p:cNvPr id="3" name="object 3"/>
          <p:cNvSpPr/>
          <p:nvPr/>
        </p:nvSpPr>
        <p:spPr>
          <a:xfrm>
            <a:off x="1360932" y="714755"/>
            <a:ext cx="6553200" cy="57820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4330" y="255778"/>
            <a:ext cx="451993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AOIG </a:t>
            </a:r>
            <a:r>
              <a:rPr dirty="0" spc="-10"/>
              <a:t>Growth</a:t>
            </a:r>
            <a:r>
              <a:rPr dirty="0" spc="25"/>
              <a:t> </a:t>
            </a:r>
            <a:r>
              <a:rPr dirty="0" spc="-5"/>
              <a:t>Valuation</a:t>
            </a:r>
          </a:p>
        </p:txBody>
      </p:sp>
      <p:sp>
        <p:nvSpPr>
          <p:cNvPr id="3" name="object 3"/>
          <p:cNvSpPr/>
          <p:nvPr/>
        </p:nvSpPr>
        <p:spPr>
          <a:xfrm>
            <a:off x="4418361" y="1504950"/>
            <a:ext cx="338455" cy="0"/>
          </a:xfrm>
          <a:custGeom>
            <a:avLst/>
            <a:gdLst/>
            <a:ahLst/>
            <a:cxnLst/>
            <a:rect l="l" t="t" r="r" b="b"/>
            <a:pathLst>
              <a:path w="338454" h="0">
                <a:moveTo>
                  <a:pt x="0" y="0"/>
                </a:moveTo>
                <a:lnTo>
                  <a:pt x="337887" y="0"/>
                </a:lnTo>
              </a:path>
            </a:pathLst>
          </a:custGeom>
          <a:ln w="130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086535" y="1107669"/>
            <a:ext cx="126364" cy="338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50">
                <a:latin typeface="Symbol"/>
                <a:cs typeface="Symbol"/>
              </a:rPr>
              <a:t></a:t>
            </a:r>
            <a:endParaRPr sz="20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55648" y="1128348"/>
            <a:ext cx="1096645" cy="338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94080" algn="l"/>
              </a:tabLst>
            </a:pPr>
            <a:r>
              <a:rPr dirty="0" sz="2050" spc="5">
                <a:latin typeface="Times New Roman"/>
                <a:cs typeface="Times New Roman"/>
              </a:rPr>
              <a:t>1</a:t>
            </a:r>
            <a:r>
              <a:rPr dirty="0" sz="2050" spc="5">
                <a:latin typeface="Times New Roman"/>
                <a:cs typeface="Times New Roman"/>
              </a:rPr>
              <a:t>	</a:t>
            </a:r>
            <a:r>
              <a:rPr dirty="0" baseline="1355" sz="3075" spc="7">
                <a:latin typeface="Times New Roman"/>
                <a:cs typeface="Times New Roman"/>
              </a:rPr>
              <a:t>G</a:t>
            </a:r>
            <a:endParaRPr baseline="1355" sz="3075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49284" y="1297742"/>
            <a:ext cx="1576705" cy="399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855"/>
              </a:lnSpc>
              <a:spcBef>
                <a:spcPts val="100"/>
              </a:spcBef>
              <a:tabLst>
                <a:tab pos="1330325" algn="l"/>
              </a:tabLst>
            </a:pPr>
            <a:r>
              <a:rPr dirty="0" sz="2050" spc="60">
                <a:latin typeface="Times New Roman"/>
                <a:cs typeface="Times New Roman"/>
              </a:rPr>
              <a:t>V</a:t>
            </a:r>
            <a:r>
              <a:rPr dirty="0" baseline="39682" sz="2100" spc="89">
                <a:latin typeface="Times New Roman"/>
                <a:cs typeface="Times New Roman"/>
              </a:rPr>
              <a:t>NOA </a:t>
            </a:r>
            <a:r>
              <a:rPr dirty="0" baseline="39682" sz="2100" spc="97">
                <a:latin typeface="Times New Roman"/>
                <a:cs typeface="Times New Roman"/>
              </a:rPr>
              <a:t> </a:t>
            </a:r>
            <a:r>
              <a:rPr dirty="0" sz="2050" spc="5">
                <a:latin typeface="Symbol"/>
                <a:cs typeface="Symbol"/>
              </a:rPr>
              <a:t></a:t>
            </a:r>
            <a:r>
              <a:rPr dirty="0" sz="2050" spc="-5">
                <a:latin typeface="Times New Roman"/>
                <a:cs typeface="Times New Roman"/>
              </a:rPr>
              <a:t> </a:t>
            </a:r>
            <a:r>
              <a:rPr dirty="0" sz="2050" spc="5">
                <a:latin typeface="Times New Roman"/>
                <a:cs typeface="Times New Roman"/>
              </a:rPr>
              <a:t>OI	</a:t>
            </a:r>
            <a:r>
              <a:rPr dirty="0" sz="2050" spc="5">
                <a:latin typeface="Symbol"/>
                <a:cs typeface="Symbol"/>
              </a:rPr>
              <a:t></a:t>
            </a:r>
            <a:endParaRPr sz="2050">
              <a:latin typeface="Symbol"/>
              <a:cs typeface="Symbol"/>
            </a:endParaRPr>
          </a:p>
          <a:p>
            <a:pPr algn="ctr" marR="5080">
              <a:lnSpc>
                <a:spcPts val="1075"/>
              </a:lnSpc>
              <a:tabLst>
                <a:tab pos="1015365" algn="l"/>
              </a:tabLst>
            </a:pPr>
            <a:r>
              <a:rPr dirty="0" sz="1400" spc="20">
                <a:latin typeface="Times New Roman"/>
                <a:cs typeface="Times New Roman"/>
              </a:rPr>
              <a:t>0	</a:t>
            </a:r>
            <a:r>
              <a:rPr dirty="0" baseline="3968" sz="2100" spc="30">
                <a:latin typeface="Times New Roman"/>
                <a:cs typeface="Times New Roman"/>
              </a:rPr>
              <a:t>1</a:t>
            </a:r>
            <a:endParaRPr baseline="3968" sz="2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80945" y="2246757"/>
            <a:ext cx="5725160" cy="14331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442845" marR="1596390" indent="191770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latin typeface="Times New Roman"/>
                <a:cs typeface="Times New Roman"/>
              </a:rPr>
              <a:t>Growth multiplier  </a:t>
            </a:r>
            <a:r>
              <a:rPr dirty="0" sz="1400">
                <a:latin typeface="Times New Roman"/>
                <a:cs typeface="Times New Roman"/>
              </a:rPr>
              <a:t>Forward Enterprise</a:t>
            </a:r>
            <a:r>
              <a:rPr dirty="0" sz="1400" spc="-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P/E</a:t>
            </a:r>
            <a:endParaRPr sz="14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1235"/>
              </a:spcBef>
            </a:pPr>
            <a:r>
              <a:rPr dirty="0" sz="1800" spc="-5">
                <a:latin typeface="Times New Roman"/>
                <a:cs typeface="Times New Roman"/>
              </a:rPr>
              <a:t>G</a:t>
            </a:r>
            <a:r>
              <a:rPr dirty="0" baseline="-20833" sz="1800" spc="-7">
                <a:latin typeface="Times New Roman"/>
                <a:cs typeface="Times New Roman"/>
              </a:rPr>
              <a:t>2 </a:t>
            </a:r>
            <a:r>
              <a:rPr dirty="0" sz="1800">
                <a:latin typeface="Times New Roman"/>
                <a:cs typeface="Times New Roman"/>
              </a:rPr>
              <a:t>= 1+ </a:t>
            </a:r>
            <a:r>
              <a:rPr dirty="0" sz="1800" spc="-5">
                <a:latin typeface="Times New Roman"/>
                <a:cs typeface="Times New Roman"/>
              </a:rPr>
              <a:t>Cum-dividend growth </a:t>
            </a:r>
            <a:r>
              <a:rPr dirty="0" sz="1800">
                <a:latin typeface="Times New Roman"/>
                <a:cs typeface="Times New Roman"/>
              </a:rPr>
              <a:t>rate in OI for two </a:t>
            </a:r>
            <a:r>
              <a:rPr dirty="0" sz="1800" spc="5">
                <a:latin typeface="Times New Roman"/>
                <a:cs typeface="Times New Roman"/>
              </a:rPr>
              <a:t>years</a:t>
            </a:r>
            <a:r>
              <a:rPr dirty="0" sz="1800" spc="-19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ahead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</a:pPr>
            <a:r>
              <a:rPr dirty="0" sz="1800">
                <a:latin typeface="Times New Roman"/>
                <a:cs typeface="Times New Roman"/>
              </a:rPr>
              <a:t>g= growth rate in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NOA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882424" y="4387934"/>
            <a:ext cx="72390" cy="233045"/>
          </a:xfrm>
          <a:custGeom>
            <a:avLst/>
            <a:gdLst/>
            <a:ahLst/>
            <a:cxnLst/>
            <a:rect l="l" t="t" r="r" b="b"/>
            <a:pathLst>
              <a:path w="72389" h="233045">
                <a:moveTo>
                  <a:pt x="72217" y="0"/>
                </a:moveTo>
                <a:lnTo>
                  <a:pt x="0" y="232983"/>
                </a:lnTo>
              </a:path>
            </a:pathLst>
          </a:custGeom>
          <a:ln w="699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954222" y="5371153"/>
            <a:ext cx="402590" cy="0"/>
          </a:xfrm>
          <a:custGeom>
            <a:avLst/>
            <a:gdLst/>
            <a:ahLst/>
            <a:cxnLst/>
            <a:rect l="l" t="t" r="r" b="b"/>
            <a:pathLst>
              <a:path w="402589" h="0">
                <a:moveTo>
                  <a:pt x="0" y="0"/>
                </a:moveTo>
                <a:lnTo>
                  <a:pt x="402417" y="0"/>
                </a:lnTo>
              </a:path>
            </a:pathLst>
          </a:custGeom>
          <a:ln w="72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769669" y="5371153"/>
            <a:ext cx="1176020" cy="0"/>
          </a:xfrm>
          <a:custGeom>
            <a:avLst/>
            <a:gdLst/>
            <a:ahLst/>
            <a:cxnLst/>
            <a:rect l="l" t="t" r="r" b="b"/>
            <a:pathLst>
              <a:path w="1176020" h="0">
                <a:moveTo>
                  <a:pt x="0" y="0"/>
                </a:moveTo>
                <a:lnTo>
                  <a:pt x="1175556" y="0"/>
                </a:lnTo>
              </a:path>
            </a:pathLst>
          </a:custGeom>
          <a:ln w="72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5551611" y="4324878"/>
            <a:ext cx="15259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>
                <a:latin typeface="Times New Roman"/>
                <a:cs typeface="Times New Roman"/>
              </a:rPr>
              <a:t>(11.85%</a:t>
            </a:r>
            <a:r>
              <a:rPr dirty="0" sz="1800" spc="-210">
                <a:latin typeface="Times New Roman"/>
                <a:cs typeface="Times New Roman"/>
              </a:rPr>
              <a:t> </a:t>
            </a:r>
            <a:r>
              <a:rPr dirty="0" sz="1800" spc="-35">
                <a:latin typeface="Times New Roman"/>
                <a:cs typeface="Times New Roman"/>
              </a:rPr>
              <a:t>growth)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70780" y="5375100"/>
            <a:ext cx="73660" cy="1460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750">
                <a:latin typeface="Times New Roman"/>
                <a:cs typeface="Times New Roman"/>
              </a:rPr>
              <a:t>0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83334" y="6054563"/>
            <a:ext cx="79438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40">
                <a:latin typeface="Symbol"/>
                <a:cs typeface="Symbol"/>
              </a:rPr>
              <a:t></a:t>
            </a:r>
            <a:r>
              <a:rPr dirty="0" sz="1800" spc="-27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158.41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23104" y="5368295"/>
            <a:ext cx="215900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832485" algn="l"/>
              </a:tabLst>
            </a:pPr>
            <a:r>
              <a:rPr dirty="0" sz="1800" spc="-20">
                <a:latin typeface="Times New Roman"/>
                <a:cs typeface="Times New Roman"/>
              </a:rPr>
              <a:t>0.10</a:t>
            </a:r>
            <a:r>
              <a:rPr dirty="0" sz="1800" spc="-100">
                <a:latin typeface="Times New Roman"/>
                <a:cs typeface="Times New Roman"/>
              </a:rPr>
              <a:t> </a:t>
            </a:r>
            <a:r>
              <a:rPr dirty="0" baseline="18518" sz="2700" spc="-540">
                <a:latin typeface="Symbol"/>
                <a:cs typeface="Symbol"/>
              </a:rPr>
              <a:t></a:t>
            </a:r>
            <a:r>
              <a:rPr dirty="0" baseline="-6172" sz="2700" spc="-540">
                <a:latin typeface="Symbol"/>
                <a:cs typeface="Symbol"/>
              </a:rPr>
              <a:t></a:t>
            </a:r>
            <a:r>
              <a:rPr dirty="0" baseline="-6172" sz="2700" spc="-540">
                <a:latin typeface="Times New Roman"/>
                <a:cs typeface="Times New Roman"/>
              </a:rPr>
              <a:t>	</a:t>
            </a:r>
            <a:r>
              <a:rPr dirty="0" sz="1800" spc="-20">
                <a:latin typeface="Times New Roman"/>
                <a:cs typeface="Times New Roman"/>
              </a:rPr>
              <a:t>1.10</a:t>
            </a:r>
            <a:r>
              <a:rPr dirty="0" sz="1800" spc="-175">
                <a:latin typeface="Times New Roman"/>
                <a:cs typeface="Times New Roman"/>
              </a:rPr>
              <a:t> </a:t>
            </a:r>
            <a:r>
              <a:rPr dirty="0" sz="1800" spc="-70">
                <a:latin typeface="Symbol"/>
                <a:cs typeface="Symbol"/>
              </a:rPr>
              <a:t></a:t>
            </a:r>
            <a:r>
              <a:rPr dirty="0" sz="1800" spc="-70">
                <a:latin typeface="Times New Roman"/>
                <a:cs typeface="Times New Roman"/>
              </a:rPr>
              <a:t>1.0644</a:t>
            </a:r>
            <a:r>
              <a:rPr dirty="0" baseline="18518" sz="2700" spc="-104">
                <a:latin typeface="Symbol"/>
                <a:cs typeface="Symbol"/>
              </a:rPr>
              <a:t></a:t>
            </a:r>
            <a:r>
              <a:rPr dirty="0" baseline="-6172" sz="2700" spc="-104">
                <a:latin typeface="Symbol"/>
                <a:cs typeface="Symbol"/>
              </a:rPr>
              <a:t></a:t>
            </a:r>
            <a:endParaRPr baseline="-6172" sz="2700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061199" y="5042525"/>
            <a:ext cx="202057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37185" algn="l"/>
              </a:tabLst>
            </a:pPr>
            <a:r>
              <a:rPr dirty="0" sz="1800" spc="-35">
                <a:latin typeface="Times New Roman"/>
                <a:cs typeface="Times New Roman"/>
              </a:rPr>
              <a:t>1	</a:t>
            </a:r>
            <a:r>
              <a:rPr dirty="0" baseline="-4629" sz="2700" spc="-157">
                <a:latin typeface="Symbol"/>
                <a:cs typeface="Symbol"/>
              </a:rPr>
              <a:t></a:t>
            </a:r>
            <a:r>
              <a:rPr dirty="0" baseline="-35493" sz="2700" spc="-157">
                <a:latin typeface="Times New Roman"/>
                <a:cs typeface="Times New Roman"/>
              </a:rPr>
              <a:t>1</a:t>
            </a:r>
            <a:r>
              <a:rPr dirty="0" baseline="-35493" sz="2700" spc="-419">
                <a:latin typeface="Times New Roman"/>
                <a:cs typeface="Times New Roman"/>
              </a:rPr>
              <a:t> </a:t>
            </a:r>
            <a:r>
              <a:rPr dirty="0" baseline="-35493" sz="2700" spc="-60">
                <a:latin typeface="Symbol"/>
                <a:cs typeface="Symbol"/>
              </a:rPr>
              <a:t></a:t>
            </a:r>
            <a:r>
              <a:rPr dirty="0" baseline="-35493" sz="2700" spc="-254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1.1185</a:t>
            </a:r>
            <a:r>
              <a:rPr dirty="0" sz="1800" spc="-210">
                <a:latin typeface="Times New Roman"/>
                <a:cs typeface="Times New Roman"/>
              </a:rPr>
              <a:t> </a:t>
            </a:r>
            <a:r>
              <a:rPr dirty="0" sz="1800" spc="25">
                <a:latin typeface="Symbol"/>
                <a:cs typeface="Symbol"/>
              </a:rPr>
              <a:t></a:t>
            </a:r>
            <a:r>
              <a:rPr dirty="0" sz="1800" spc="25">
                <a:latin typeface="Times New Roman"/>
                <a:cs typeface="Times New Roman"/>
              </a:rPr>
              <a:t>1.10</a:t>
            </a:r>
            <a:r>
              <a:rPr dirty="0" baseline="-4629" sz="2700" spc="37">
                <a:latin typeface="Symbol"/>
                <a:cs typeface="Symbol"/>
              </a:rPr>
              <a:t></a:t>
            </a:r>
            <a:endParaRPr baseline="-4629" sz="270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497863" y="5188048"/>
            <a:ext cx="145161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800" spc="-50">
                <a:latin typeface="Times New Roman"/>
                <a:cs typeface="Times New Roman"/>
              </a:rPr>
              <a:t>V</a:t>
            </a:r>
            <a:r>
              <a:rPr dirty="0" sz="1800" spc="-295">
                <a:latin typeface="Times New Roman"/>
                <a:cs typeface="Times New Roman"/>
              </a:rPr>
              <a:t> </a:t>
            </a:r>
            <a:r>
              <a:rPr dirty="0" baseline="62962" sz="1125">
                <a:latin typeface="Times New Roman"/>
                <a:cs typeface="Times New Roman"/>
              </a:rPr>
              <a:t>NOA</a:t>
            </a:r>
            <a:r>
              <a:rPr dirty="0" baseline="62962" sz="1125" spc="82">
                <a:latin typeface="Times New Roman"/>
                <a:cs typeface="Times New Roman"/>
              </a:rPr>
              <a:t> </a:t>
            </a:r>
            <a:r>
              <a:rPr dirty="0" sz="1800" spc="-40">
                <a:latin typeface="Symbol"/>
                <a:cs typeface="Symbol"/>
              </a:rPr>
              <a:t></a:t>
            </a:r>
            <a:r>
              <a:rPr dirty="0" sz="1800" spc="-22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10.431</a:t>
            </a:r>
            <a:r>
              <a:rPr dirty="0" sz="1800" spc="-254">
                <a:latin typeface="Times New Roman"/>
                <a:cs typeface="Times New Roman"/>
              </a:rPr>
              <a:t> </a:t>
            </a:r>
            <a:r>
              <a:rPr dirty="0" sz="1800" spc="-35">
                <a:latin typeface="Times New Roman"/>
                <a:cs typeface="Times New Roman"/>
              </a:rPr>
              <a:t>x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31745" y="3806762"/>
            <a:ext cx="2845435" cy="850900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800" spc="-5">
                <a:latin typeface="Times New Roman"/>
                <a:cs typeface="Times New Roman"/>
              </a:rPr>
              <a:t>For PPE</a:t>
            </a:r>
            <a:r>
              <a:rPr dirty="0" sz="1800">
                <a:latin typeface="Times New Roman"/>
                <a:cs typeface="Times New Roman"/>
              </a:rPr>
              <a:t> Inc.</a:t>
            </a:r>
            <a:endParaRPr sz="1800">
              <a:latin typeface="Times New Roman"/>
              <a:cs typeface="Times New Roman"/>
            </a:endParaRPr>
          </a:p>
          <a:p>
            <a:pPr marL="280670">
              <a:lnSpc>
                <a:spcPts val="1835"/>
              </a:lnSpc>
              <a:spcBef>
                <a:spcPts val="960"/>
              </a:spcBef>
              <a:tabLst>
                <a:tab pos="586105" algn="l"/>
              </a:tabLst>
            </a:pPr>
            <a:r>
              <a:rPr dirty="0" sz="1800" spc="-50">
                <a:latin typeface="Times New Roman"/>
                <a:cs typeface="Times New Roman"/>
              </a:rPr>
              <a:t>G	</a:t>
            </a:r>
            <a:r>
              <a:rPr dirty="0" sz="1800" spc="-40">
                <a:latin typeface="Symbol"/>
                <a:cs typeface="Symbol"/>
              </a:rPr>
              <a:t></a:t>
            </a:r>
            <a:r>
              <a:rPr dirty="0" sz="1800" spc="-22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11.667</a:t>
            </a:r>
            <a:r>
              <a:rPr dirty="0" sz="1800" spc="1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10.431</a:t>
            </a:r>
            <a:r>
              <a:rPr dirty="0" sz="1800" spc="-229">
                <a:latin typeface="Times New Roman"/>
                <a:cs typeface="Times New Roman"/>
              </a:rPr>
              <a:t> </a:t>
            </a:r>
            <a:r>
              <a:rPr dirty="0" sz="1800" spc="-40">
                <a:latin typeface="Symbol"/>
                <a:cs typeface="Symbol"/>
              </a:rPr>
              <a:t></a:t>
            </a:r>
            <a:r>
              <a:rPr dirty="0" sz="1800" spc="-22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1.1185</a:t>
            </a:r>
            <a:endParaRPr sz="1800">
              <a:latin typeface="Times New Roman"/>
              <a:cs typeface="Times New Roman"/>
            </a:endParaRPr>
          </a:p>
          <a:p>
            <a:pPr marL="461009">
              <a:lnSpc>
                <a:spcPts val="575"/>
              </a:lnSpc>
            </a:pPr>
            <a:r>
              <a:rPr dirty="0" sz="750">
                <a:latin typeface="Times New Roman"/>
                <a:cs typeface="Times New Roman"/>
              </a:rPr>
              <a:t>2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840985" y="6143345"/>
            <a:ext cx="828675" cy="666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7874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Forward  Enterprise  P/E</a:t>
            </a:r>
            <a:r>
              <a:rPr dirty="0" sz="1400" spc="-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=15.20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191505" y="5747003"/>
            <a:ext cx="114300" cy="387350"/>
          </a:xfrm>
          <a:custGeom>
            <a:avLst/>
            <a:gdLst/>
            <a:ahLst/>
            <a:cxnLst/>
            <a:rect l="l" t="t" r="r" b="b"/>
            <a:pathLst>
              <a:path w="114300" h="387350">
                <a:moveTo>
                  <a:pt x="85725" y="85725"/>
                </a:moveTo>
                <a:lnTo>
                  <a:pt x="28575" y="85725"/>
                </a:lnTo>
                <a:lnTo>
                  <a:pt x="28575" y="387096"/>
                </a:lnTo>
                <a:lnTo>
                  <a:pt x="85725" y="387096"/>
                </a:lnTo>
                <a:lnTo>
                  <a:pt x="85725" y="85725"/>
                </a:lnTo>
                <a:close/>
              </a:path>
              <a:path w="114300" h="387350">
                <a:moveTo>
                  <a:pt x="57150" y="0"/>
                </a:moveTo>
                <a:lnTo>
                  <a:pt x="0" y="114300"/>
                </a:lnTo>
                <a:lnTo>
                  <a:pt x="28575" y="114300"/>
                </a:lnTo>
                <a:lnTo>
                  <a:pt x="28575" y="85725"/>
                </a:lnTo>
                <a:lnTo>
                  <a:pt x="100012" y="85725"/>
                </a:lnTo>
                <a:lnTo>
                  <a:pt x="57150" y="0"/>
                </a:lnTo>
                <a:close/>
              </a:path>
              <a:path w="114300" h="387350">
                <a:moveTo>
                  <a:pt x="100012" y="85725"/>
                </a:moveTo>
                <a:lnTo>
                  <a:pt x="85725" y="85725"/>
                </a:lnTo>
                <a:lnTo>
                  <a:pt x="85725" y="114300"/>
                </a:lnTo>
                <a:lnTo>
                  <a:pt x="114300" y="114300"/>
                </a:lnTo>
                <a:lnTo>
                  <a:pt x="100012" y="857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696458" y="1927860"/>
            <a:ext cx="114300" cy="358775"/>
          </a:xfrm>
          <a:custGeom>
            <a:avLst/>
            <a:gdLst/>
            <a:ahLst/>
            <a:cxnLst/>
            <a:rect l="l" t="t" r="r" b="b"/>
            <a:pathLst>
              <a:path w="114300" h="358775">
                <a:moveTo>
                  <a:pt x="28589" y="114046"/>
                </a:moveTo>
                <a:lnTo>
                  <a:pt x="26542" y="357886"/>
                </a:lnTo>
                <a:lnTo>
                  <a:pt x="83692" y="358393"/>
                </a:lnTo>
                <a:lnTo>
                  <a:pt x="85739" y="114554"/>
                </a:lnTo>
                <a:lnTo>
                  <a:pt x="28589" y="114046"/>
                </a:lnTo>
                <a:close/>
              </a:path>
              <a:path w="114300" h="358775">
                <a:moveTo>
                  <a:pt x="99956" y="85470"/>
                </a:moveTo>
                <a:lnTo>
                  <a:pt x="28828" y="85470"/>
                </a:lnTo>
                <a:lnTo>
                  <a:pt x="85978" y="85978"/>
                </a:lnTo>
                <a:lnTo>
                  <a:pt x="85739" y="114554"/>
                </a:lnTo>
                <a:lnTo>
                  <a:pt x="114300" y="114807"/>
                </a:lnTo>
                <a:lnTo>
                  <a:pt x="99956" y="85470"/>
                </a:lnTo>
                <a:close/>
              </a:path>
              <a:path w="114300" h="358775">
                <a:moveTo>
                  <a:pt x="28828" y="85470"/>
                </a:moveTo>
                <a:lnTo>
                  <a:pt x="28589" y="114046"/>
                </a:lnTo>
                <a:lnTo>
                  <a:pt x="85739" y="114554"/>
                </a:lnTo>
                <a:lnTo>
                  <a:pt x="85978" y="85978"/>
                </a:lnTo>
                <a:lnTo>
                  <a:pt x="28828" y="85470"/>
                </a:lnTo>
                <a:close/>
              </a:path>
              <a:path w="114300" h="358775">
                <a:moveTo>
                  <a:pt x="58165" y="0"/>
                </a:moveTo>
                <a:lnTo>
                  <a:pt x="0" y="113791"/>
                </a:lnTo>
                <a:lnTo>
                  <a:pt x="28589" y="114046"/>
                </a:lnTo>
                <a:lnTo>
                  <a:pt x="28828" y="85470"/>
                </a:lnTo>
                <a:lnTo>
                  <a:pt x="99956" y="85470"/>
                </a:lnTo>
                <a:lnTo>
                  <a:pt x="5816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0477" y="154050"/>
            <a:ext cx="612965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Simple Forecasts and Simple</a:t>
            </a:r>
            <a:r>
              <a:rPr dirty="0" spc="40"/>
              <a:t> </a:t>
            </a:r>
            <a:r>
              <a:rPr dirty="0" spc="-5"/>
              <a:t>Valuations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4629" y="2350694"/>
            <a:ext cx="719455" cy="2444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889"/>
              </a:lnSpc>
            </a:pPr>
            <a:r>
              <a:rPr dirty="0" sz="1700" spc="105">
                <a:latin typeface="Times New Roman"/>
                <a:cs typeface="Times New Roman"/>
              </a:rPr>
              <a:t>G</a:t>
            </a:r>
            <a:r>
              <a:rPr dirty="0" sz="1700" spc="50">
                <a:latin typeface="Times New Roman"/>
                <a:cs typeface="Times New Roman"/>
              </a:rPr>
              <a:t>r</a:t>
            </a:r>
            <a:r>
              <a:rPr dirty="0" sz="1700" spc="100">
                <a:latin typeface="Times New Roman"/>
                <a:cs typeface="Times New Roman"/>
              </a:rPr>
              <a:t>o</a:t>
            </a:r>
            <a:r>
              <a:rPr dirty="0" sz="1700" spc="60">
                <a:latin typeface="Times New Roman"/>
                <a:cs typeface="Times New Roman"/>
              </a:rPr>
              <a:t>w</a:t>
            </a:r>
            <a:r>
              <a:rPr dirty="0" sz="1700" spc="55">
                <a:latin typeface="Times New Roman"/>
                <a:cs typeface="Times New Roman"/>
              </a:rPr>
              <a:t>t</a:t>
            </a:r>
            <a:r>
              <a:rPr dirty="0" sz="1700" spc="70">
                <a:latin typeface="Times New Roman"/>
                <a:cs typeface="Times New Roman"/>
              </a:rPr>
              <a:t>h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4629" y="3369350"/>
            <a:ext cx="666115" cy="500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875"/>
              </a:lnSpc>
            </a:pPr>
            <a:r>
              <a:rPr dirty="0" sz="1700" spc="80">
                <a:latin typeface="Times New Roman"/>
                <a:cs typeface="Times New Roman"/>
              </a:rPr>
              <a:t>No-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ts val="2025"/>
              </a:lnSpc>
            </a:pPr>
            <a:r>
              <a:rPr dirty="0" sz="1700" spc="55">
                <a:latin typeface="Times New Roman"/>
                <a:cs typeface="Times New Roman"/>
              </a:rPr>
              <a:t>g</a:t>
            </a:r>
            <a:r>
              <a:rPr dirty="0" sz="1700" spc="50">
                <a:latin typeface="Times New Roman"/>
                <a:cs typeface="Times New Roman"/>
              </a:rPr>
              <a:t>r</a:t>
            </a:r>
            <a:r>
              <a:rPr dirty="0" sz="1700" spc="100">
                <a:latin typeface="Times New Roman"/>
                <a:cs typeface="Times New Roman"/>
              </a:rPr>
              <a:t>o</a:t>
            </a:r>
            <a:r>
              <a:rPr dirty="0" sz="1700" spc="60">
                <a:latin typeface="Times New Roman"/>
                <a:cs typeface="Times New Roman"/>
              </a:rPr>
              <a:t>w</a:t>
            </a:r>
            <a:r>
              <a:rPr dirty="0" sz="1700" spc="55">
                <a:latin typeface="Times New Roman"/>
                <a:cs typeface="Times New Roman"/>
              </a:rPr>
              <a:t>t</a:t>
            </a:r>
            <a:r>
              <a:rPr dirty="0" sz="1700" spc="70">
                <a:latin typeface="Times New Roman"/>
                <a:cs typeface="Times New Roman"/>
              </a:rPr>
              <a:t>h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816527" y="2571623"/>
            <a:ext cx="1092200" cy="0"/>
          </a:xfrm>
          <a:custGeom>
            <a:avLst/>
            <a:gdLst/>
            <a:ahLst/>
            <a:cxnLst/>
            <a:rect l="l" t="t" r="r" b="b"/>
            <a:pathLst>
              <a:path w="1092200" h="0">
                <a:moveTo>
                  <a:pt x="0" y="0"/>
                </a:moveTo>
                <a:lnTo>
                  <a:pt x="1091763" y="0"/>
                </a:lnTo>
              </a:path>
            </a:pathLst>
          </a:custGeom>
          <a:ln w="716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370417" y="2559347"/>
            <a:ext cx="965200" cy="0"/>
          </a:xfrm>
          <a:custGeom>
            <a:avLst/>
            <a:gdLst/>
            <a:ahLst/>
            <a:cxnLst/>
            <a:rect l="l" t="t" r="r" b="b"/>
            <a:pathLst>
              <a:path w="965200" h="0">
                <a:moveTo>
                  <a:pt x="0" y="0"/>
                </a:moveTo>
                <a:lnTo>
                  <a:pt x="965157" y="0"/>
                </a:lnTo>
              </a:path>
            </a:pathLst>
          </a:custGeom>
          <a:ln w="628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652884" y="2304442"/>
            <a:ext cx="220345" cy="0"/>
          </a:xfrm>
          <a:custGeom>
            <a:avLst/>
            <a:gdLst/>
            <a:ahLst/>
            <a:cxnLst/>
            <a:rect l="l" t="t" r="r" b="b"/>
            <a:pathLst>
              <a:path w="220345" h="0">
                <a:moveTo>
                  <a:pt x="0" y="0"/>
                </a:moveTo>
                <a:lnTo>
                  <a:pt x="219969" y="0"/>
                </a:lnTo>
              </a:path>
            </a:pathLst>
          </a:custGeom>
          <a:ln w="628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7552366" y="2559347"/>
            <a:ext cx="482600" cy="0"/>
          </a:xfrm>
          <a:custGeom>
            <a:avLst/>
            <a:gdLst/>
            <a:ahLst/>
            <a:cxnLst/>
            <a:rect l="l" t="t" r="r" b="b"/>
            <a:pathLst>
              <a:path w="482600" h="0">
                <a:moveTo>
                  <a:pt x="0" y="0"/>
                </a:moveTo>
                <a:lnTo>
                  <a:pt x="482000" y="0"/>
                </a:lnTo>
              </a:path>
            </a:pathLst>
          </a:custGeom>
          <a:ln w="628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454693" y="4164646"/>
            <a:ext cx="1715135" cy="0"/>
          </a:xfrm>
          <a:custGeom>
            <a:avLst/>
            <a:gdLst/>
            <a:ahLst/>
            <a:cxnLst/>
            <a:rect l="l" t="t" r="r" b="b"/>
            <a:pathLst>
              <a:path w="1715134" h="0">
                <a:moveTo>
                  <a:pt x="0" y="0"/>
                </a:moveTo>
                <a:lnTo>
                  <a:pt x="1715124" y="0"/>
                </a:lnTo>
              </a:path>
            </a:pathLst>
          </a:custGeom>
          <a:ln w="595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508426" y="5053600"/>
            <a:ext cx="405130" cy="0"/>
          </a:xfrm>
          <a:custGeom>
            <a:avLst/>
            <a:gdLst/>
            <a:ahLst/>
            <a:cxnLst/>
            <a:rect l="l" t="t" r="r" b="b"/>
            <a:pathLst>
              <a:path w="405129" h="0">
                <a:moveTo>
                  <a:pt x="0" y="0"/>
                </a:moveTo>
                <a:lnTo>
                  <a:pt x="405131" y="0"/>
                </a:lnTo>
              </a:path>
            </a:pathLst>
          </a:custGeom>
          <a:ln w="745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7240298" y="5053600"/>
            <a:ext cx="563880" cy="0"/>
          </a:xfrm>
          <a:custGeom>
            <a:avLst/>
            <a:gdLst/>
            <a:ahLst/>
            <a:cxnLst/>
            <a:rect l="l" t="t" r="r" b="b"/>
            <a:pathLst>
              <a:path w="563879" h="0">
                <a:moveTo>
                  <a:pt x="0" y="0"/>
                </a:moveTo>
                <a:lnTo>
                  <a:pt x="563774" y="0"/>
                </a:lnTo>
              </a:path>
            </a:pathLst>
          </a:custGeom>
          <a:ln w="745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40436" y="2229611"/>
            <a:ext cx="914400" cy="646430"/>
          </a:xfrm>
          <a:custGeom>
            <a:avLst/>
            <a:gdLst/>
            <a:ahLst/>
            <a:cxnLst/>
            <a:rect l="l" t="t" r="r" b="b"/>
            <a:pathLst>
              <a:path w="914400" h="646430">
                <a:moveTo>
                  <a:pt x="0" y="646176"/>
                </a:moveTo>
                <a:lnTo>
                  <a:pt x="914400" y="646176"/>
                </a:lnTo>
                <a:lnTo>
                  <a:pt x="914400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75487" y="3412235"/>
            <a:ext cx="914400" cy="646430"/>
          </a:xfrm>
          <a:custGeom>
            <a:avLst/>
            <a:gdLst/>
            <a:ahLst/>
            <a:cxnLst/>
            <a:rect l="l" t="t" r="r" b="b"/>
            <a:pathLst>
              <a:path w="914400" h="646429">
                <a:moveTo>
                  <a:pt x="0" y="646176"/>
                </a:moveTo>
                <a:lnTo>
                  <a:pt x="914400" y="646176"/>
                </a:lnTo>
                <a:lnTo>
                  <a:pt x="914400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381390" y="1033584"/>
          <a:ext cx="8512810" cy="5306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095"/>
                <a:gridCol w="1115059"/>
                <a:gridCol w="2395854"/>
                <a:gridCol w="3844925"/>
              </a:tblGrid>
              <a:tr h="537568">
                <a:tc>
                  <a:txBody>
                    <a:bodyPr/>
                    <a:lstStyle/>
                    <a:p>
                      <a:pPr marL="127000" marR="141605">
                        <a:lnSpc>
                          <a:spcPts val="2010"/>
                        </a:lnSpc>
                        <a:spcBef>
                          <a:spcPts val="115"/>
                        </a:spcBef>
                      </a:pPr>
                      <a:r>
                        <a:rPr dirty="0" sz="1700" spc="65" b="1">
                          <a:latin typeface="Times New Roman"/>
                          <a:cs typeface="Times New Roman"/>
                        </a:rPr>
                        <a:t>Simple  </a:t>
                      </a:r>
                      <a:r>
                        <a:rPr dirty="0" sz="1700" b="1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1700" spc="5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700" b="1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700" spc="5" b="1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700" b="1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700" spc="10" b="1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700" spc="-10" b="1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700" b="1">
                          <a:latin typeface="Times New Roman"/>
                          <a:cs typeface="Times New Roman"/>
                        </a:rPr>
                        <a:t>t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ED9E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dirty="0" sz="1700" spc="65" b="1">
                          <a:latin typeface="Times New Roman"/>
                          <a:cs typeface="Times New Roman"/>
                        </a:rPr>
                        <a:t>Simple </a:t>
                      </a:r>
                      <a:r>
                        <a:rPr dirty="0" sz="1700" spc="70" b="1">
                          <a:latin typeface="Times New Roman"/>
                          <a:cs typeface="Times New Roman"/>
                        </a:rPr>
                        <a:t>Valuation </a:t>
                      </a:r>
                      <a:r>
                        <a:rPr dirty="0" sz="1700" spc="65" b="1">
                          <a:latin typeface="Times New Roman"/>
                          <a:cs typeface="Times New Roman"/>
                        </a:rPr>
                        <a:t>of the</a:t>
                      </a:r>
                      <a:r>
                        <a:rPr dirty="0" sz="1700" spc="-5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70" b="1">
                          <a:latin typeface="Times New Roman"/>
                          <a:cs typeface="Times New Roman"/>
                        </a:rPr>
                        <a:t>Equity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0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ED9E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dirty="0" sz="1700" spc="65" b="1">
                          <a:latin typeface="Times New Roman"/>
                          <a:cs typeface="Times New Roman"/>
                        </a:rPr>
                        <a:t>Simple </a:t>
                      </a:r>
                      <a:r>
                        <a:rPr dirty="0" sz="1700" spc="70" b="1">
                          <a:latin typeface="Times New Roman"/>
                          <a:cs typeface="Times New Roman"/>
                        </a:rPr>
                        <a:t>Valuation </a:t>
                      </a:r>
                      <a:r>
                        <a:rPr dirty="0" sz="1700" spc="65" b="1">
                          <a:latin typeface="Times New Roman"/>
                          <a:cs typeface="Times New Roman"/>
                        </a:rPr>
                        <a:t>of the</a:t>
                      </a:r>
                      <a:r>
                        <a:rPr dirty="0" sz="1700" spc="-5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70" b="1">
                          <a:latin typeface="Times New Roman"/>
                          <a:cs typeface="Times New Roman"/>
                        </a:rPr>
                        <a:t>Operations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0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ED9E4"/>
                    </a:solidFill>
                  </a:tcPr>
                </a:tc>
              </a:tr>
              <a:tr h="484702">
                <a:tc>
                  <a:txBody>
                    <a:bodyPr/>
                    <a:lstStyle/>
                    <a:p>
                      <a:pPr marL="127000">
                        <a:lnSpc>
                          <a:spcPts val="1950"/>
                        </a:lnSpc>
                      </a:pPr>
                      <a:r>
                        <a:rPr dirty="0" sz="1700" spc="80">
                          <a:latin typeface="Times New Roman"/>
                          <a:cs typeface="Times New Roman"/>
                        </a:rPr>
                        <a:t>ReOI=0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gridSpan="2" rowSpan="4">
                  <a:txBody>
                    <a:bodyPr/>
                    <a:lstStyle/>
                    <a:p>
                      <a:pPr marL="84455">
                        <a:lnSpc>
                          <a:spcPts val="1720"/>
                        </a:lnSpc>
                        <a:spcBef>
                          <a:spcPts val="755"/>
                        </a:spcBef>
                      </a:pPr>
                      <a:r>
                        <a:rPr dirty="0" sz="1750" spc="114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baseline="52287" sz="1275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baseline="52287" sz="127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baseline="52287" sz="1275" spc="-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50">
                          <a:latin typeface="Symbol"/>
                          <a:cs typeface="Symbol"/>
                        </a:rPr>
                        <a:t></a:t>
                      </a:r>
                      <a:r>
                        <a:rPr dirty="0" sz="175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50" spc="-25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750" spc="-3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750">
                          <a:latin typeface="Times New Roman"/>
                          <a:cs typeface="Times New Roman"/>
                        </a:rPr>
                        <a:t>E</a:t>
                      </a: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235585">
                        <a:lnSpc>
                          <a:spcPts val="640"/>
                        </a:lnSpc>
                        <a:tabLst>
                          <a:tab pos="1032510" algn="l"/>
                        </a:tabLst>
                      </a:pPr>
                      <a:r>
                        <a:rPr dirty="0" sz="850" spc="25">
                          <a:latin typeface="Times New Roman"/>
                          <a:cs typeface="Times New Roman"/>
                        </a:rPr>
                        <a:t>0	0</a:t>
                      </a: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08279" marR="1153795" indent="-135890">
                        <a:lnSpc>
                          <a:spcPts val="2550"/>
                        </a:lnSpc>
                        <a:tabLst>
                          <a:tab pos="993775" algn="l"/>
                          <a:tab pos="1579880" algn="l"/>
                          <a:tab pos="1861820" algn="l"/>
                        </a:tabLst>
                      </a:pPr>
                      <a:r>
                        <a:rPr dirty="0" baseline="-35493" sz="2700" spc="-7" i="1">
                          <a:latin typeface="Times New Roman"/>
                          <a:cs typeface="Times New Roman"/>
                        </a:rPr>
                        <a:t>V </a:t>
                      </a:r>
                      <a:r>
                        <a:rPr dirty="0" baseline="-22222" sz="1125" spc="30" i="1">
                          <a:latin typeface="Times New Roman"/>
                          <a:cs typeface="Times New Roman"/>
                        </a:rPr>
                        <a:t>E </a:t>
                      </a:r>
                      <a:r>
                        <a:rPr dirty="0" baseline="-35493" sz="2700" spc="-7">
                          <a:latin typeface="Symbol"/>
                          <a:cs typeface="Symbol"/>
                        </a:rPr>
                        <a:t></a:t>
                      </a:r>
                      <a:r>
                        <a:rPr dirty="0" baseline="-35493" sz="2700" spc="-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5493" sz="2700" spc="-15" i="1">
                          <a:latin typeface="Times New Roman"/>
                          <a:cs typeface="Times New Roman"/>
                        </a:rPr>
                        <a:t>CSE </a:t>
                      </a:r>
                      <a:r>
                        <a:rPr dirty="0" baseline="-35493" sz="2700" spc="-7">
                          <a:latin typeface="Symbol"/>
                          <a:cs typeface="Symbol"/>
                        </a:rPr>
                        <a:t></a:t>
                      </a:r>
                      <a:r>
                        <a:rPr dirty="0" baseline="-35493" sz="2700" spc="-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20">
                          <a:latin typeface="Times New Roman"/>
                          <a:cs typeface="Times New Roman"/>
                        </a:rPr>
                        <a:t>Core </a:t>
                      </a:r>
                      <a:r>
                        <a:rPr dirty="0" sz="1800" spc="-25">
                          <a:latin typeface="Times New Roman"/>
                          <a:cs typeface="Times New Roman"/>
                        </a:rPr>
                        <a:t>ReOI</a:t>
                      </a:r>
                      <a:r>
                        <a:rPr dirty="0" sz="1800" spc="-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3333" sz="1125" spc="22">
                          <a:latin typeface="Times New Roman"/>
                          <a:cs typeface="Times New Roman"/>
                        </a:rPr>
                        <a:t>0 </a:t>
                      </a:r>
                      <a:r>
                        <a:rPr dirty="0" baseline="70370" sz="1125" spc="22">
                          <a:latin typeface="Times New Roman"/>
                          <a:cs typeface="Times New Roman"/>
                        </a:rPr>
                        <a:t> 0	0	</a:t>
                      </a:r>
                      <a:r>
                        <a:rPr dirty="0" sz="1850" spc="-35" i="1">
                          <a:latin typeface="Symbol"/>
                          <a:cs typeface="Symbol"/>
                        </a:rPr>
                        <a:t></a:t>
                      </a:r>
                      <a:r>
                        <a:rPr dirty="0" sz="1850" spc="-35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800" spc="70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800" spc="70">
                          <a:latin typeface="Times New Roman"/>
                          <a:cs typeface="Times New Roman"/>
                        </a:rPr>
                        <a:t>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90"/>
                        </a:lnSpc>
                      </a:pPr>
                      <a:r>
                        <a:rPr dirty="0" sz="750" i="1">
                          <a:latin typeface="Times New Roman"/>
                          <a:cs typeface="Times New Roman"/>
                        </a:rPr>
                        <a:t>F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45085">
                        <a:lnSpc>
                          <a:spcPct val="100000"/>
                        </a:lnSpc>
                      </a:pPr>
                      <a:r>
                        <a:rPr dirty="0" baseline="-34722" sz="2400" i="1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baseline="-34722" sz="2400" spc="-104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23809" sz="1050" i="1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baseline="-23809" sz="1050" i="1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baseline="-23809" sz="1050" spc="60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4722" sz="2400">
                          <a:latin typeface="Symbol"/>
                          <a:cs typeface="Symbol"/>
                        </a:rPr>
                        <a:t></a:t>
                      </a:r>
                      <a:r>
                        <a:rPr dirty="0" baseline="-34722" sz="2400" spc="-12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4722" sz="2400" spc="-30" i="1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baseline="-34722" sz="2400" spc="22" i="1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baseline="-34722" sz="2400" i="1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baseline="-34722" sz="2400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4722" sz="2400" spc="60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4722" sz="2400">
                          <a:latin typeface="Symbol"/>
                          <a:cs typeface="Symbol"/>
                        </a:rPr>
                        <a:t></a:t>
                      </a:r>
                      <a:r>
                        <a:rPr dirty="0" baseline="-34722" sz="240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100" spc="-85">
                          <a:latin typeface="Symbol"/>
                          <a:cs typeface="Symbol"/>
                        </a:rPr>
                        <a:t></a:t>
                      </a:r>
                      <a:r>
                        <a:rPr dirty="0" sz="1600" spc="-2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600" spc="-3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600" spc="1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6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2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600" spc="-2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600" spc="-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1746" sz="105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baseline="-31746" sz="105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baseline="-31746" sz="1050" spc="-112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600" spc="-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50" spc="40">
                          <a:latin typeface="Symbol"/>
                          <a:cs typeface="Symbol"/>
                        </a:rPr>
                        <a:t></a:t>
                      </a:r>
                      <a:r>
                        <a:rPr dirty="0" sz="1650" spc="110" i="1">
                          <a:latin typeface="Symbol"/>
                          <a:cs typeface="Symbol"/>
                        </a:rPr>
                        <a:t></a:t>
                      </a:r>
                      <a:r>
                        <a:rPr dirty="0" baseline="-31746" sz="1050" i="1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baseline="-31746" sz="1050" i="1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dirty="0" sz="1600" spc="125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600" spc="-6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2050" spc="-80">
                          <a:latin typeface="Symbol"/>
                          <a:cs typeface="Symbol"/>
                        </a:rPr>
                        <a:t></a:t>
                      </a:r>
                      <a:r>
                        <a:rPr dirty="0" sz="2100" spc="125">
                          <a:latin typeface="Symbol"/>
                          <a:cs typeface="Symbol"/>
                        </a:rPr>
                        <a:t></a:t>
                      </a:r>
                      <a:r>
                        <a:rPr dirty="0" sz="1600" spc="-20" i="1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600" spc="-20" i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600" spc="-40" i="1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baseline="-31746" sz="1050">
                          <a:latin typeface="Times New Roman"/>
                          <a:cs typeface="Times New Roman"/>
                        </a:rPr>
                        <a:t>0</a:t>
                      </a:r>
                      <a:endParaRPr baseline="-31746"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88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6">
                  <a:txBody>
                    <a:bodyPr/>
                    <a:lstStyle/>
                    <a:p>
                      <a:pPr marL="107314">
                        <a:lnSpc>
                          <a:spcPts val="2095"/>
                        </a:lnSpc>
                      </a:pPr>
                      <a:r>
                        <a:rPr dirty="0" baseline="-26315" sz="2850" spc="135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NOA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26315" sz="2850" spc="104">
                          <a:latin typeface="Symbol"/>
                          <a:cs typeface="Symbol"/>
                        </a:rPr>
                        <a:t></a:t>
                      </a:r>
                      <a:endParaRPr baseline="-26315" sz="2850">
                        <a:latin typeface="Symbol"/>
                        <a:cs typeface="Symbol"/>
                      </a:endParaRPr>
                    </a:p>
                    <a:p>
                      <a:pPr marL="27559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949960">
                        <a:lnSpc>
                          <a:spcPct val="100000"/>
                        </a:lnSpc>
                        <a:tabLst>
                          <a:tab pos="2510155" algn="l"/>
                        </a:tabLst>
                      </a:pPr>
                      <a:r>
                        <a:rPr dirty="0" baseline="-34050" sz="2325" spc="15" i="1">
                          <a:latin typeface="Times New Roman"/>
                          <a:cs typeface="Times New Roman"/>
                        </a:rPr>
                        <a:t>V </a:t>
                      </a:r>
                      <a:r>
                        <a:rPr dirty="0" baseline="-21367" sz="975" spc="30" i="1">
                          <a:latin typeface="Times New Roman"/>
                          <a:cs typeface="Times New Roman"/>
                        </a:rPr>
                        <a:t>NOA   </a:t>
                      </a:r>
                      <a:r>
                        <a:rPr dirty="0" baseline="-34050" sz="2325" spc="15">
                          <a:latin typeface="Symbol"/>
                          <a:cs typeface="Symbol"/>
                        </a:rPr>
                        <a:t></a:t>
                      </a:r>
                      <a:r>
                        <a:rPr dirty="0" baseline="-34050" sz="2325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4050" sz="2325" spc="7" i="1">
                          <a:latin typeface="Times New Roman"/>
                          <a:cs typeface="Times New Roman"/>
                        </a:rPr>
                        <a:t>NOA  </a:t>
                      </a:r>
                      <a:r>
                        <a:rPr dirty="0" baseline="-34050" sz="2325" spc="15">
                          <a:latin typeface="Symbol"/>
                          <a:cs typeface="Symbol"/>
                        </a:rPr>
                        <a:t></a:t>
                      </a:r>
                      <a:r>
                        <a:rPr dirty="0" baseline="-34050" sz="2325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1792" sz="2325" spc="7">
                          <a:latin typeface="Times New Roman"/>
                          <a:cs typeface="Times New Roman"/>
                        </a:rPr>
                        <a:t>Core </a:t>
                      </a:r>
                      <a:r>
                        <a:rPr dirty="0" baseline="1792" sz="2325">
                          <a:latin typeface="Times New Roman"/>
                          <a:cs typeface="Times New Roman"/>
                        </a:rPr>
                        <a:t>ReOI</a:t>
                      </a:r>
                      <a:r>
                        <a:rPr dirty="0" baseline="1792" sz="2325" spc="-18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29914" sz="975" spc="22">
                          <a:latin typeface="Times New Roman"/>
                          <a:cs typeface="Times New Roman"/>
                        </a:rPr>
                        <a:t>0  </a:t>
                      </a:r>
                      <a:r>
                        <a:rPr dirty="0" baseline="-29914" sz="975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4050" sz="2325" spc="15">
                          <a:latin typeface="Symbol"/>
                          <a:cs typeface="Symbol"/>
                        </a:rPr>
                        <a:t></a:t>
                      </a:r>
                      <a:r>
                        <a:rPr dirty="0" baseline="-34050" sz="2325" spc="15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baseline="1792" sz="2325" spc="7" i="1">
                          <a:latin typeface="Times New Roman"/>
                          <a:cs typeface="Times New Roman"/>
                        </a:rPr>
                        <a:t>OI</a:t>
                      </a:r>
                      <a:r>
                        <a:rPr dirty="0" baseline="1792" sz="2325" spc="-390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650" spc="15">
                          <a:latin typeface="Times New Roman"/>
                          <a:cs typeface="Times New Roman"/>
                        </a:rPr>
                        <a:t>1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214629">
                        <a:lnSpc>
                          <a:spcPts val="1689"/>
                        </a:lnSpc>
                        <a:spcBef>
                          <a:spcPts val="219"/>
                        </a:spcBef>
                        <a:tabLst>
                          <a:tab pos="1071245" algn="l"/>
                          <a:tab pos="1589405" algn="l"/>
                          <a:tab pos="1838325" algn="l"/>
                          <a:tab pos="2529840" algn="l"/>
                          <a:tab pos="2778760" algn="l"/>
                        </a:tabLst>
                      </a:pPr>
                      <a:r>
                        <a:rPr dirty="0" baseline="72649" sz="975" spc="22">
                          <a:latin typeface="Times New Roman"/>
                          <a:cs typeface="Times New Roman"/>
                        </a:rPr>
                        <a:t>0	0	</a:t>
                      </a:r>
                      <a:r>
                        <a:rPr dirty="0" sz="1650" spc="-45" i="1">
                          <a:latin typeface="Symbol"/>
                          <a:cs typeface="Symbol"/>
                        </a:rPr>
                        <a:t></a:t>
                      </a:r>
                      <a:r>
                        <a:rPr dirty="0" sz="1650" spc="-45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550" spc="10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550" spc="-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50" spc="10">
                          <a:latin typeface="Times New Roman"/>
                          <a:cs typeface="Times New Roman"/>
                        </a:rPr>
                        <a:t>1	</a:t>
                      </a:r>
                      <a:r>
                        <a:rPr dirty="0" sz="1650" spc="-45" i="1">
                          <a:latin typeface="Symbol"/>
                          <a:cs typeface="Symbol"/>
                        </a:rPr>
                        <a:t></a:t>
                      </a:r>
                      <a:r>
                        <a:rPr dirty="0" sz="1650" spc="-45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550" spc="10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550" spc="-25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50" spc="10">
                          <a:latin typeface="Times New Roman"/>
                          <a:cs typeface="Times New Roman"/>
                        </a:rPr>
                        <a:t>1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ctr" marL="580390">
                        <a:lnSpc>
                          <a:spcPts val="490"/>
                        </a:lnSpc>
                        <a:tabLst>
                          <a:tab pos="1520190" algn="l"/>
                        </a:tabLst>
                      </a:pPr>
                      <a:r>
                        <a:rPr dirty="0" sz="650" spc="20" i="1">
                          <a:latin typeface="Times New Roman"/>
                          <a:cs typeface="Times New Roman"/>
                        </a:rPr>
                        <a:t>F	F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229870" marR="102870" indent="-129539">
                        <a:lnSpc>
                          <a:spcPts val="2120"/>
                        </a:lnSpc>
                        <a:spcBef>
                          <a:spcPts val="580"/>
                        </a:spcBef>
                        <a:tabLst>
                          <a:tab pos="1108075" algn="l"/>
                          <a:tab pos="2311400" algn="l"/>
                        </a:tabLst>
                      </a:pPr>
                      <a:r>
                        <a:rPr dirty="0" baseline="-36398" sz="2175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baseline="-36398" sz="2175" spc="-33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21367" sz="975" spc="-15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dirty="0" baseline="-21367" sz="975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baseline="-21367" sz="97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baseline="-21367" sz="975" spc="112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6398" sz="2175">
                          <a:latin typeface="Symbol"/>
                          <a:cs typeface="Symbol"/>
                        </a:rPr>
                        <a:t></a:t>
                      </a:r>
                      <a:r>
                        <a:rPr dirty="0" baseline="-36398" sz="2175" spc="82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6398" sz="2175" spc="-3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dirty="0" baseline="-36398" sz="2175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baseline="-36398" sz="217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baseline="-36398" sz="2175" spc="-20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6398" sz="2175">
                          <a:latin typeface="Symbol"/>
                          <a:cs typeface="Symbol"/>
                        </a:rPr>
                        <a:t></a:t>
                      </a:r>
                      <a:r>
                        <a:rPr dirty="0" baseline="-36398" sz="2175" spc="-22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950" spc="-85">
                          <a:uFill>
                            <a:solidFill>
                              <a:srgbClr val="000000"/>
                            </a:solidFill>
                          </a:uFill>
                          <a:latin typeface="Symbol"/>
                          <a:cs typeface="Symbol"/>
                        </a:rPr>
                        <a:t></a:t>
                      </a:r>
                      <a:r>
                        <a:rPr dirty="0" u="sng" sz="145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u="sng" sz="145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u="sng" sz="145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u="sng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u="sng" sz="145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5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u="sng" sz="145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dirty="0" u="sng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u="sng" sz="1450" spc="-1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4188" sz="97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baseline="-34188" sz="97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baseline="-34188" sz="975" spc="-52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50">
                          <a:uFill>
                            <a:solidFill>
                              <a:srgbClr val="000000"/>
                            </a:solidFill>
                          </a:uFill>
                          <a:latin typeface="Symbol"/>
                          <a:cs typeface="Symbol"/>
                        </a:rPr>
                        <a:t></a:t>
                      </a:r>
                      <a:r>
                        <a:rPr dirty="0" u="sng" sz="1450" spc="-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900" spc="-55">
                          <a:uFill>
                            <a:solidFill>
                              <a:srgbClr val="000000"/>
                            </a:solidFill>
                          </a:uFill>
                          <a:latin typeface="Symbol"/>
                          <a:cs typeface="Symbol"/>
                        </a:rPr>
                        <a:t></a:t>
                      </a:r>
                      <a:r>
                        <a:rPr dirty="0" u="sng" sz="1450" spc="9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ρ</a:t>
                      </a:r>
                      <a:r>
                        <a:rPr dirty="0" baseline="-34188" sz="975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baseline="-34188" sz="97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baseline="-34188" sz="975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50" spc="125">
                          <a:uFill>
                            <a:solidFill>
                              <a:srgbClr val="000000"/>
                            </a:solidFill>
                          </a:uFill>
                          <a:latin typeface="Symbol"/>
                          <a:cs typeface="Symbol"/>
                        </a:rPr>
                        <a:t></a:t>
                      </a:r>
                      <a:r>
                        <a:rPr dirty="0" u="sng" sz="145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u="sng" sz="1900" spc="-80">
                          <a:uFill>
                            <a:solidFill>
                              <a:srgbClr val="000000"/>
                            </a:solidFill>
                          </a:uFill>
                          <a:latin typeface="Symbol"/>
                          <a:cs typeface="Symbol"/>
                        </a:rPr>
                        <a:t></a:t>
                      </a:r>
                      <a:r>
                        <a:rPr dirty="0" u="sng" sz="1950" spc="105">
                          <a:uFill>
                            <a:solidFill>
                              <a:srgbClr val="000000"/>
                            </a:solidFill>
                          </a:uFill>
                          <a:latin typeface="Symbol"/>
                          <a:cs typeface="Symbol"/>
                        </a:rPr>
                        <a:t></a:t>
                      </a:r>
                      <a:r>
                        <a:rPr dirty="0" u="sng" sz="145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dirty="0" u="sng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u="sng" sz="1450" spc="-204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4188" sz="975">
                          <a:latin typeface="Times New Roman"/>
                          <a:cs typeface="Times New Roman"/>
                        </a:rPr>
                        <a:t>0  </a:t>
                      </a:r>
                      <a:r>
                        <a:rPr dirty="0" baseline="68376" sz="975" spc="7">
                          <a:latin typeface="Times New Roman"/>
                          <a:cs typeface="Times New Roman"/>
                        </a:rPr>
                        <a:t>0	0	</a:t>
                      </a:r>
                      <a:r>
                        <a:rPr dirty="0" sz="1450" spc="35">
                          <a:latin typeface="Times New Roman"/>
                          <a:cs typeface="Times New Roman"/>
                        </a:rPr>
                        <a:t>ρ </a:t>
                      </a:r>
                      <a:r>
                        <a:rPr dirty="0" sz="1450" spc="40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45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 spc="35">
                          <a:latin typeface="Times New Roman"/>
                          <a:cs typeface="Times New Roman"/>
                        </a:rPr>
                        <a:t>g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 marL="1045210">
                        <a:lnSpc>
                          <a:spcPts val="5"/>
                        </a:lnSpc>
                      </a:pPr>
                      <a:r>
                        <a:rPr dirty="0" sz="650">
                          <a:latin typeface="Times New Roman"/>
                          <a:cs typeface="Times New Roman"/>
                        </a:rPr>
                        <a:t>F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591185">
                        <a:lnSpc>
                          <a:spcPts val="2260"/>
                        </a:lnSpc>
                      </a:pPr>
                      <a:r>
                        <a:rPr dirty="0" baseline="-36398" sz="2175" spc="60">
                          <a:latin typeface="Symbol"/>
                          <a:cs typeface="Symbol"/>
                        </a:rPr>
                        <a:t></a:t>
                      </a:r>
                      <a:r>
                        <a:rPr dirty="0" baseline="-36398" sz="2175" spc="60">
                          <a:latin typeface="Times New Roman"/>
                          <a:cs typeface="Times New Roman"/>
                        </a:rPr>
                        <a:t> NOA </a:t>
                      </a:r>
                      <a:r>
                        <a:rPr dirty="0" baseline="-36398" sz="2175" spc="60">
                          <a:latin typeface="Symbol"/>
                          <a:cs typeface="Symbol"/>
                        </a:rPr>
                        <a:t></a:t>
                      </a:r>
                      <a:r>
                        <a:rPr dirty="0" baseline="-36398" sz="2175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 spc="25">
                          <a:latin typeface="Times New Roman"/>
                          <a:cs typeface="Times New Roman"/>
                        </a:rPr>
                        <a:t>Core </a:t>
                      </a:r>
                      <a:r>
                        <a:rPr dirty="0" sz="1450" spc="40">
                          <a:latin typeface="Times New Roman"/>
                          <a:cs typeface="Times New Roman"/>
                        </a:rPr>
                        <a:t>RNOA </a:t>
                      </a:r>
                      <a:r>
                        <a:rPr dirty="0" baseline="-34188" sz="975" spc="7">
                          <a:latin typeface="Times New Roman"/>
                          <a:cs typeface="Times New Roman"/>
                        </a:rPr>
                        <a:t>0 </a:t>
                      </a:r>
                      <a:r>
                        <a:rPr dirty="0" sz="1450" spc="40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450" spc="-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950" spc="-100">
                          <a:latin typeface="Symbol"/>
                          <a:cs typeface="Symbol"/>
                        </a:rPr>
                        <a:t></a:t>
                      </a:r>
                      <a:r>
                        <a:rPr dirty="0" sz="1450" spc="-100">
                          <a:latin typeface="Times New Roman"/>
                          <a:cs typeface="Times New Roman"/>
                        </a:rPr>
                        <a:t>g </a:t>
                      </a:r>
                      <a:r>
                        <a:rPr dirty="0" sz="1450" spc="-15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450" spc="-1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950" spc="-15">
                          <a:latin typeface="Symbol"/>
                          <a:cs typeface="Symbol"/>
                        </a:rPr>
                        <a:t></a:t>
                      </a:r>
                      <a:endParaRPr sz="1950">
                        <a:latin typeface="Symbol"/>
                        <a:cs typeface="Symbol"/>
                      </a:endParaRPr>
                    </a:p>
                    <a:p>
                      <a:pPr marL="1186815">
                        <a:lnSpc>
                          <a:spcPts val="1460"/>
                        </a:lnSpc>
                        <a:spcBef>
                          <a:spcPts val="280"/>
                        </a:spcBef>
                        <a:tabLst>
                          <a:tab pos="2025650" algn="l"/>
                        </a:tabLst>
                      </a:pPr>
                      <a:r>
                        <a:rPr dirty="0" baseline="68376" sz="975" spc="7">
                          <a:latin typeface="Times New Roman"/>
                          <a:cs typeface="Times New Roman"/>
                        </a:rPr>
                        <a:t>0	</a:t>
                      </a:r>
                      <a:r>
                        <a:rPr dirty="0" sz="1450" spc="35">
                          <a:latin typeface="Times New Roman"/>
                          <a:cs typeface="Times New Roman"/>
                        </a:rPr>
                        <a:t>ρ </a:t>
                      </a:r>
                      <a:r>
                        <a:rPr dirty="0" sz="1450" spc="40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45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 spc="35">
                          <a:latin typeface="Times New Roman"/>
                          <a:cs typeface="Times New Roman"/>
                        </a:rPr>
                        <a:t>g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 marL="473709">
                        <a:lnSpc>
                          <a:spcPts val="500"/>
                        </a:lnSpc>
                      </a:pPr>
                      <a:r>
                        <a:rPr dirty="0" sz="650">
                          <a:latin typeface="Times New Roman"/>
                          <a:cs typeface="Times New Roman"/>
                        </a:rPr>
                        <a:t>F</a:t>
                      </a: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r" marR="990600">
                        <a:lnSpc>
                          <a:spcPct val="100000"/>
                        </a:lnSpc>
                        <a:spcBef>
                          <a:spcPts val="585"/>
                        </a:spcBef>
                        <a:tabLst>
                          <a:tab pos="701040" algn="l"/>
                          <a:tab pos="982980" algn="l"/>
                        </a:tabLst>
                      </a:pPr>
                      <a:r>
                        <a:rPr dirty="0" baseline="-35714" sz="2100" spc="-7">
                          <a:latin typeface="Symbol"/>
                          <a:cs typeface="Symbol"/>
                        </a:rPr>
                        <a:t></a:t>
                      </a:r>
                      <a:r>
                        <a:rPr dirty="0" baseline="-35714" sz="2100" spc="-52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5714" sz="2100" spc="-7">
                          <a:latin typeface="Times New Roman"/>
                          <a:cs typeface="Times New Roman"/>
                        </a:rPr>
                        <a:t>OI</a:t>
                      </a:r>
                      <a:r>
                        <a:rPr dirty="0" baseline="-35714" sz="2100" spc="49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5714" sz="2100" spc="-7">
                          <a:latin typeface="Symbol"/>
                          <a:cs typeface="Symbol"/>
                        </a:rPr>
                        <a:t></a:t>
                      </a:r>
                      <a:r>
                        <a:rPr dirty="0" baseline="-35714" sz="2100" spc="-7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1	</a:t>
                      </a:r>
                      <a:r>
                        <a:rPr dirty="0" baseline="3968" sz="2100" spc="-7">
                          <a:latin typeface="Symbol"/>
                          <a:cs typeface="Symbol"/>
                        </a:rPr>
                        <a:t></a:t>
                      </a:r>
                      <a:r>
                        <a:rPr dirty="0" baseline="3968" sz="2100" spc="-7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baseline="-35714" sz="2100" spc="-7">
                          <a:latin typeface="Symbol"/>
                          <a:cs typeface="Symbol"/>
                        </a:rPr>
                        <a:t></a:t>
                      </a:r>
                      <a:r>
                        <a:rPr dirty="0" baseline="-35714" sz="2100" spc="-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G </a:t>
                      </a:r>
                      <a:r>
                        <a:rPr dirty="0" baseline="-24305" sz="1200" spc="7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400" spc="-5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45">
                          <a:latin typeface="Times New Roman"/>
                          <a:cs typeface="Times New Roman"/>
                        </a:rPr>
                        <a:t>ρ</a:t>
                      </a:r>
                      <a:r>
                        <a:rPr dirty="0" baseline="-24305" sz="1200" spc="67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baseline="-24305" sz="1200" spc="-15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3968" sz="2100" spc="-7">
                          <a:latin typeface="Symbol"/>
                          <a:cs typeface="Symbol"/>
                        </a:rPr>
                        <a:t></a:t>
                      </a:r>
                      <a:endParaRPr baseline="3968" sz="2100">
                        <a:latin typeface="Symbol"/>
                        <a:cs typeface="Symbol"/>
                      </a:endParaRPr>
                    </a:p>
                    <a:p>
                      <a:pPr marL="1250315">
                        <a:lnSpc>
                          <a:spcPts val="1019"/>
                        </a:lnSpc>
                        <a:spcBef>
                          <a:spcPts val="320"/>
                        </a:spcBef>
                        <a:tabLst>
                          <a:tab pos="1476375" algn="l"/>
                          <a:tab pos="2269490" algn="l"/>
                        </a:tabLst>
                      </a:pPr>
                      <a:r>
                        <a:rPr dirty="0" baseline="52083" sz="1200" spc="7">
                          <a:latin typeface="Times New Roman"/>
                          <a:cs typeface="Times New Roman"/>
                        </a:rPr>
                        <a:t>1	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ρ </a:t>
                      </a:r>
                      <a:r>
                        <a:rPr dirty="0" sz="140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45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400" spc="4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400" spc="-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29761" sz="2100" spc="-89">
                          <a:latin typeface="Symbol"/>
                          <a:cs typeface="Symbol"/>
                        </a:rPr>
                        <a:t></a:t>
                      </a:r>
                      <a:r>
                        <a:rPr dirty="0" baseline="43650" sz="2100" spc="-89">
                          <a:latin typeface="Times New Roman"/>
                          <a:cs typeface="Times New Roman"/>
                        </a:rPr>
                        <a:t>1	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ρ   </a:t>
                      </a:r>
                      <a:r>
                        <a:rPr dirty="0" sz="1400" spc="-5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 g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29761" sz="2100" spc="-7">
                          <a:latin typeface="Symbol"/>
                          <a:cs typeface="Symbol"/>
                        </a:rPr>
                        <a:t></a:t>
                      </a:r>
                      <a:endParaRPr baseline="29761" sz="2100">
                        <a:latin typeface="Symbol"/>
                        <a:cs typeface="Symbol"/>
                      </a:endParaRPr>
                    </a:p>
                    <a:p>
                      <a:pPr algn="ctr" marL="577850">
                        <a:lnSpc>
                          <a:spcPts val="1019"/>
                        </a:lnSpc>
                        <a:tabLst>
                          <a:tab pos="909955" algn="l"/>
                          <a:tab pos="1370330" algn="l"/>
                          <a:tab pos="1778000" algn="l"/>
                        </a:tabLst>
                      </a:pPr>
                      <a:r>
                        <a:rPr dirty="0" sz="800" spc="5">
                          <a:latin typeface="Times New Roman"/>
                          <a:cs typeface="Times New Roman"/>
                        </a:rPr>
                        <a:t>F	</a:t>
                      </a:r>
                      <a:r>
                        <a:rPr dirty="0" sz="1400" spc="-5">
                          <a:latin typeface="Symbol"/>
                          <a:cs typeface="Symbol"/>
                        </a:rPr>
                        <a:t>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800" spc="5">
                          <a:latin typeface="Times New Roman"/>
                          <a:cs typeface="Times New Roman"/>
                        </a:rPr>
                        <a:t>F	</a:t>
                      </a:r>
                      <a:r>
                        <a:rPr dirty="0" sz="1400" spc="-5">
                          <a:latin typeface="Symbol"/>
                          <a:cs typeface="Symbol"/>
                        </a:rPr>
                        <a:t></a:t>
                      </a:r>
                      <a:endParaRPr sz="1400">
                        <a:latin typeface="Symbol"/>
                        <a:cs typeface="Symbo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495948"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1630"/>
                        </a:spcBef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No-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70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F8F8F8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588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590994">
                <a:tc>
                  <a:txBody>
                    <a:bodyPr/>
                    <a:lstStyle/>
                    <a:p>
                      <a:pPr marL="145415">
                        <a:lnSpc>
                          <a:spcPts val="2045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growth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F8F8F8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588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45131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179070">
                        <a:lnSpc>
                          <a:spcPct val="100000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Growth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F8F8F8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588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221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863600" algn="l"/>
                        </a:tabLst>
                      </a:pPr>
                      <a:r>
                        <a:rPr dirty="0" sz="700" spc="-15">
                          <a:latin typeface="Times New Roman"/>
                          <a:cs typeface="Times New Roman"/>
                        </a:rPr>
                        <a:t>0	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12700">
                      <a:solidFill>
                        <a:srgbClr val="000000"/>
                      </a:solidFill>
                      <a:prstDash val="solid"/>
                    </a:lnL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40005">
                        <a:lnSpc>
                          <a:spcPts val="1625"/>
                        </a:lnSpc>
                        <a:spcBef>
                          <a:spcPts val="20"/>
                        </a:spcBef>
                        <a:tabLst>
                          <a:tab pos="239395" algn="l"/>
                        </a:tabLst>
                      </a:pPr>
                      <a:r>
                        <a:rPr dirty="0" sz="1650" spc="-65" i="1">
                          <a:latin typeface="Symbol"/>
                          <a:cs typeface="Symbol"/>
                        </a:rPr>
                        <a:t></a:t>
                      </a:r>
                      <a:r>
                        <a:rPr dirty="0" sz="1650" spc="-65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600" spc="-40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6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35" i="1">
                          <a:latin typeface="Times New Roman"/>
                          <a:cs typeface="Times New Roman"/>
                        </a:rPr>
                        <a:t>g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513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36854">
                        <a:lnSpc>
                          <a:spcPts val="475"/>
                        </a:lnSpc>
                      </a:pPr>
                      <a:r>
                        <a:rPr dirty="0" sz="700" i="1">
                          <a:latin typeface="Times New Roman"/>
                          <a:cs typeface="Times New Roman"/>
                        </a:rPr>
                        <a:t>F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0100" y="339293"/>
            <a:ext cx="605155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Weighted-Average Forecasts of</a:t>
            </a:r>
            <a:r>
              <a:rPr dirty="0" spc="10"/>
              <a:t> </a:t>
            </a:r>
            <a:r>
              <a:rPr dirty="0" spc="-10"/>
              <a:t>Growth</a:t>
            </a:r>
          </a:p>
        </p:txBody>
      </p:sp>
      <p:sp>
        <p:nvSpPr>
          <p:cNvPr id="3" name="object 3"/>
          <p:cNvSpPr/>
          <p:nvPr/>
        </p:nvSpPr>
        <p:spPr>
          <a:xfrm>
            <a:off x="1248460" y="3047250"/>
            <a:ext cx="7315200" cy="0"/>
          </a:xfrm>
          <a:custGeom>
            <a:avLst/>
            <a:gdLst/>
            <a:ahLst/>
            <a:cxnLst/>
            <a:rect l="l" t="t" r="r" b="b"/>
            <a:pathLst>
              <a:path w="7315200" h="0">
                <a:moveTo>
                  <a:pt x="0" y="0"/>
                </a:moveTo>
                <a:lnTo>
                  <a:pt x="7315200" y="0"/>
                </a:lnTo>
              </a:path>
            </a:pathLst>
          </a:custGeom>
          <a:ln w="1440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248460" y="4394586"/>
            <a:ext cx="7290434" cy="0"/>
          </a:xfrm>
          <a:custGeom>
            <a:avLst/>
            <a:gdLst/>
            <a:ahLst/>
            <a:cxnLst/>
            <a:rect l="l" t="t" r="r" b="b"/>
            <a:pathLst>
              <a:path w="7290434" h="0">
                <a:moveTo>
                  <a:pt x="0" y="0"/>
                </a:moveTo>
                <a:lnTo>
                  <a:pt x="7290301" y="0"/>
                </a:lnTo>
              </a:path>
            </a:pathLst>
          </a:custGeom>
          <a:ln w="112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235760" y="1035177"/>
            <a:ext cx="6578600" cy="4843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Times New Roman"/>
                <a:cs typeface="Times New Roman"/>
              </a:rPr>
              <a:t>Weighted-average forecast of growth </a:t>
            </a:r>
            <a:r>
              <a:rPr dirty="0" sz="1800" spc="-5" b="1">
                <a:latin typeface="Times New Roman"/>
                <a:cs typeface="Times New Roman"/>
              </a:rPr>
              <a:t>in</a:t>
            </a:r>
            <a:r>
              <a:rPr dirty="0" sz="1800" spc="-4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ReOI:</a:t>
            </a:r>
            <a:endParaRPr sz="1800">
              <a:latin typeface="Times New Roman"/>
              <a:cs typeface="Times New Roman"/>
            </a:endParaRPr>
          </a:p>
          <a:p>
            <a:pPr marL="68580">
              <a:lnSpc>
                <a:spcPct val="100000"/>
              </a:lnSpc>
              <a:spcBef>
                <a:spcPts val="1725"/>
              </a:spcBef>
            </a:pPr>
            <a:r>
              <a:rPr dirty="0" sz="1800" b="1">
                <a:latin typeface="Times New Roman"/>
                <a:cs typeface="Times New Roman"/>
              </a:rPr>
              <a:t>Forecasted growth rate for ReOI</a:t>
            </a:r>
            <a:r>
              <a:rPr dirty="0" sz="1800" spc="-5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=</a:t>
            </a:r>
            <a:endParaRPr sz="1800">
              <a:latin typeface="Times New Roman"/>
              <a:cs typeface="Times New Roman"/>
            </a:endParaRPr>
          </a:p>
          <a:p>
            <a:pPr marL="12700" marR="1030605" indent="342265">
              <a:lnSpc>
                <a:spcPct val="180000"/>
              </a:lnSpc>
              <a:spcBef>
                <a:spcPts val="5"/>
              </a:spcBef>
            </a:pPr>
            <a:r>
              <a:rPr dirty="0" sz="1800" b="1">
                <a:latin typeface="Times New Roman"/>
                <a:cs typeface="Times New Roman"/>
              </a:rPr>
              <a:t>(0.70 × </a:t>
            </a:r>
            <a:r>
              <a:rPr dirty="0" sz="1800" spc="-5" b="1">
                <a:latin typeface="Times New Roman"/>
                <a:cs typeface="Times New Roman"/>
              </a:rPr>
              <a:t>Current </a:t>
            </a:r>
            <a:r>
              <a:rPr dirty="0" sz="1800" b="1">
                <a:latin typeface="Times New Roman"/>
                <a:cs typeface="Times New Roman"/>
              </a:rPr>
              <a:t>growth rate for </a:t>
            </a:r>
            <a:r>
              <a:rPr dirty="0" sz="1800" spc="-5" b="1">
                <a:latin typeface="Times New Roman"/>
                <a:cs typeface="Times New Roman"/>
              </a:rPr>
              <a:t>ReOI) </a:t>
            </a:r>
            <a:r>
              <a:rPr dirty="0" sz="1800" b="1">
                <a:latin typeface="Times New Roman"/>
                <a:cs typeface="Times New Roman"/>
              </a:rPr>
              <a:t>+ (0.30 ×</a:t>
            </a:r>
            <a:r>
              <a:rPr dirty="0" sz="1800" spc="-5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4%)  </a:t>
            </a:r>
            <a:r>
              <a:rPr dirty="0" sz="1800" b="1">
                <a:latin typeface="Times New Roman"/>
                <a:cs typeface="Times New Roman"/>
              </a:rPr>
              <a:t>where </a:t>
            </a:r>
            <a:r>
              <a:rPr dirty="0" sz="1800" spc="-5" b="1">
                <a:latin typeface="Times New Roman"/>
                <a:cs typeface="Times New Roman"/>
              </a:rPr>
              <a:t>4% is the historical </a:t>
            </a:r>
            <a:r>
              <a:rPr dirty="0" sz="1800" b="1">
                <a:latin typeface="Times New Roman"/>
                <a:cs typeface="Times New Roman"/>
              </a:rPr>
              <a:t>GDP growth</a:t>
            </a:r>
            <a:r>
              <a:rPr dirty="0" sz="1800" spc="-5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rate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89"/>
              </a:spcBef>
            </a:pPr>
            <a:r>
              <a:rPr dirty="0" sz="1400" b="1">
                <a:latin typeface="Times New Roman"/>
                <a:cs typeface="Times New Roman"/>
              </a:rPr>
              <a:t>For </a:t>
            </a:r>
            <a:r>
              <a:rPr dirty="0" sz="1400" spc="-10" b="1">
                <a:latin typeface="Times New Roman"/>
                <a:cs typeface="Times New Roman"/>
              </a:rPr>
              <a:t>Nike</a:t>
            </a:r>
            <a:r>
              <a:rPr dirty="0" sz="1400" b="1">
                <a:latin typeface="Times New Roman"/>
                <a:cs typeface="Times New Roman"/>
              </a:rPr>
              <a:t> Inc.,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95"/>
              </a:lnSpc>
              <a:spcBef>
                <a:spcPts val="1345"/>
              </a:spcBef>
            </a:pPr>
            <a:r>
              <a:rPr dirty="0" sz="1400" b="1">
                <a:latin typeface="Times New Roman"/>
                <a:cs typeface="Times New Roman"/>
              </a:rPr>
              <a:t>Forecasted </a:t>
            </a:r>
            <a:r>
              <a:rPr dirty="0" sz="1400" spc="-5" b="1">
                <a:latin typeface="Times New Roman"/>
                <a:cs typeface="Times New Roman"/>
              </a:rPr>
              <a:t>NOA </a:t>
            </a:r>
            <a:r>
              <a:rPr dirty="0" sz="1400" spc="5" b="1">
                <a:latin typeface="Times New Roman"/>
                <a:cs typeface="Times New Roman"/>
              </a:rPr>
              <a:t>growth </a:t>
            </a:r>
            <a:r>
              <a:rPr dirty="0" sz="1400" b="1">
                <a:latin typeface="Times New Roman"/>
                <a:cs typeface="Times New Roman"/>
              </a:rPr>
              <a:t>rate = (0.70 × 4.6%) + (0.30 ×</a:t>
            </a:r>
            <a:r>
              <a:rPr dirty="0" sz="1400" spc="-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4.0%)</a:t>
            </a:r>
            <a:endParaRPr sz="1400">
              <a:latin typeface="Times New Roman"/>
              <a:cs typeface="Times New Roman"/>
            </a:endParaRPr>
          </a:p>
          <a:p>
            <a:pPr algn="ctr" marR="1282065">
              <a:lnSpc>
                <a:spcPts val="1595"/>
              </a:lnSpc>
            </a:pPr>
            <a:r>
              <a:rPr dirty="0" sz="1400" b="1">
                <a:latin typeface="Times New Roman"/>
                <a:cs typeface="Times New Roman"/>
              </a:rPr>
              <a:t>=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4.42%</a:t>
            </a:r>
            <a:endParaRPr sz="1400">
              <a:latin typeface="Times New Roman"/>
              <a:cs typeface="Times New Roman"/>
            </a:endParaRPr>
          </a:p>
          <a:p>
            <a:pPr marL="1804670">
              <a:lnSpc>
                <a:spcPct val="100000"/>
              </a:lnSpc>
              <a:spcBef>
                <a:spcPts val="1345"/>
              </a:spcBef>
            </a:pPr>
            <a:r>
              <a:rPr dirty="0" sz="1400" b="1">
                <a:latin typeface="Times New Roman"/>
                <a:cs typeface="Times New Roman"/>
              </a:rPr>
              <a:t>(This </a:t>
            </a:r>
            <a:r>
              <a:rPr dirty="0" sz="1400" spc="-5" b="1">
                <a:latin typeface="Times New Roman"/>
                <a:cs typeface="Times New Roman"/>
              </a:rPr>
              <a:t>implies </a:t>
            </a:r>
            <a:r>
              <a:rPr dirty="0" sz="1400" b="1">
                <a:latin typeface="Times New Roman"/>
                <a:cs typeface="Times New Roman"/>
              </a:rPr>
              <a:t>a value for </a:t>
            </a:r>
            <a:r>
              <a:rPr dirty="0" sz="1400" spc="-10" b="1">
                <a:latin typeface="Times New Roman"/>
                <a:cs typeface="Times New Roman"/>
              </a:rPr>
              <a:t>Nike </a:t>
            </a:r>
            <a:r>
              <a:rPr dirty="0" sz="1400" b="1">
                <a:latin typeface="Times New Roman"/>
                <a:cs typeface="Times New Roman"/>
              </a:rPr>
              <a:t>of $71.54 per</a:t>
            </a:r>
            <a:r>
              <a:rPr dirty="0" sz="1400" spc="-11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share)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70"/>
              </a:spcBef>
            </a:pPr>
            <a:r>
              <a:rPr dirty="0" sz="1800" spc="-5" b="1">
                <a:latin typeface="Times New Roman"/>
                <a:cs typeface="Times New Roman"/>
              </a:rPr>
              <a:t>Recognize </a:t>
            </a:r>
            <a:r>
              <a:rPr dirty="0" sz="1800" b="1">
                <a:latin typeface="Times New Roman"/>
                <a:cs typeface="Times New Roman"/>
              </a:rPr>
              <a:t>an historical</a:t>
            </a:r>
            <a:r>
              <a:rPr dirty="0" sz="1800" spc="-5" b="1">
                <a:latin typeface="Times New Roman"/>
                <a:cs typeface="Times New Roman"/>
              </a:rPr>
              <a:t> fact:</a:t>
            </a:r>
            <a:endParaRPr sz="1800">
              <a:latin typeface="Times New Roman"/>
              <a:cs typeface="Times New Roman"/>
            </a:endParaRPr>
          </a:p>
          <a:p>
            <a:pPr marL="126364">
              <a:lnSpc>
                <a:spcPct val="100000"/>
              </a:lnSpc>
              <a:spcBef>
                <a:spcPts val="1730"/>
              </a:spcBef>
            </a:pPr>
            <a:r>
              <a:rPr dirty="0" sz="1800" spc="-5" b="1" i="1">
                <a:latin typeface="Times New Roman"/>
                <a:cs typeface="Times New Roman"/>
              </a:rPr>
              <a:t>Growth </a:t>
            </a:r>
            <a:r>
              <a:rPr dirty="0" sz="1800" b="1" i="1">
                <a:latin typeface="Times New Roman"/>
                <a:cs typeface="Times New Roman"/>
              </a:rPr>
              <a:t>rates </a:t>
            </a:r>
            <a:r>
              <a:rPr dirty="0" sz="1800" spc="-5" b="1" i="1">
                <a:latin typeface="Times New Roman"/>
                <a:cs typeface="Times New Roman"/>
              </a:rPr>
              <a:t>trend </a:t>
            </a:r>
            <a:r>
              <a:rPr dirty="0" sz="1800" b="1" i="1">
                <a:latin typeface="Times New Roman"/>
                <a:cs typeface="Times New Roman"/>
              </a:rPr>
              <a:t>towards </a:t>
            </a:r>
            <a:r>
              <a:rPr dirty="0" sz="1800" spc="-5" b="1" i="1">
                <a:latin typeface="Times New Roman"/>
                <a:cs typeface="Times New Roman"/>
              </a:rPr>
              <a:t>the </a:t>
            </a:r>
            <a:r>
              <a:rPr dirty="0" sz="1800" b="1" i="1">
                <a:latin typeface="Times New Roman"/>
                <a:cs typeface="Times New Roman"/>
              </a:rPr>
              <a:t>average </a:t>
            </a:r>
            <a:r>
              <a:rPr dirty="0" sz="1800" spc="-5" b="1" i="1">
                <a:latin typeface="Times New Roman"/>
                <a:cs typeface="Times New Roman"/>
              </a:rPr>
              <a:t>growth </a:t>
            </a:r>
            <a:r>
              <a:rPr dirty="0" sz="1800" b="1" i="1">
                <a:latin typeface="Times New Roman"/>
                <a:cs typeface="Times New Roman"/>
              </a:rPr>
              <a:t>rate </a:t>
            </a:r>
            <a:r>
              <a:rPr dirty="0" sz="1800" spc="-5" b="1" i="1">
                <a:latin typeface="Times New Roman"/>
                <a:cs typeface="Times New Roman"/>
              </a:rPr>
              <a:t>for the</a:t>
            </a:r>
            <a:r>
              <a:rPr dirty="0" sz="1800" spc="20" b="1" i="1">
                <a:latin typeface="Times New Roman"/>
                <a:cs typeface="Times New Roman"/>
              </a:rPr>
              <a:t> </a:t>
            </a:r>
            <a:r>
              <a:rPr dirty="0" sz="1800" b="1" i="1">
                <a:latin typeface="Times New Roman"/>
                <a:cs typeface="Times New Roman"/>
              </a:rPr>
              <a:t>economy</a:t>
            </a:r>
            <a:endParaRPr sz="1800">
              <a:latin typeface="Times New Roman"/>
              <a:cs typeface="Times New Roman"/>
            </a:endParaRPr>
          </a:p>
          <a:p>
            <a:pPr marL="1160145" indent="-212725">
              <a:lnSpc>
                <a:spcPct val="100000"/>
              </a:lnSpc>
              <a:spcBef>
                <a:spcPts val="200"/>
              </a:spcBef>
              <a:buClr>
                <a:srgbClr val="001F5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600" spc="-5" i="1">
                <a:latin typeface="Times New Roman"/>
                <a:cs typeface="Times New Roman"/>
              </a:rPr>
              <a:t>RNOA tends to decline over</a:t>
            </a:r>
            <a:r>
              <a:rPr dirty="0" sz="1600" spc="35" i="1">
                <a:latin typeface="Times New Roman"/>
                <a:cs typeface="Times New Roman"/>
              </a:rPr>
              <a:t> </a:t>
            </a:r>
            <a:r>
              <a:rPr dirty="0" sz="1600" spc="-5" i="1">
                <a:latin typeface="Times New Roman"/>
                <a:cs typeface="Times New Roman"/>
              </a:rPr>
              <a:t>time</a:t>
            </a:r>
            <a:endParaRPr sz="1600">
              <a:latin typeface="Times New Roman"/>
              <a:cs typeface="Times New Roman"/>
            </a:endParaRPr>
          </a:p>
          <a:p>
            <a:pPr marL="1160145" indent="-212725">
              <a:lnSpc>
                <a:spcPct val="100000"/>
              </a:lnSpc>
              <a:spcBef>
                <a:spcPts val="190"/>
              </a:spcBef>
              <a:buClr>
                <a:srgbClr val="001F5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600" spc="-5" i="1">
                <a:latin typeface="Times New Roman"/>
                <a:cs typeface="Times New Roman"/>
              </a:rPr>
              <a:t>Investment tends to slow down over</a:t>
            </a:r>
            <a:r>
              <a:rPr dirty="0" sz="1600" spc="40" i="1">
                <a:latin typeface="Times New Roman"/>
                <a:cs typeface="Times New Roman"/>
              </a:rPr>
              <a:t> </a:t>
            </a:r>
            <a:r>
              <a:rPr dirty="0" sz="1600" spc="-5" i="1">
                <a:latin typeface="Times New Roman"/>
                <a:cs typeface="Times New Roman"/>
              </a:rPr>
              <a:t>time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980055" marR="5080" indent="-291655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Simple </a:t>
            </a:r>
            <a:r>
              <a:rPr dirty="0"/>
              <a:t>Valuations </a:t>
            </a:r>
            <a:r>
              <a:rPr dirty="0" spc="-10"/>
              <a:t>with </a:t>
            </a:r>
            <a:r>
              <a:rPr dirty="0" spc="-5"/>
              <a:t>Short-Term and Long-Term  </a:t>
            </a:r>
            <a:r>
              <a:rPr dirty="0" spc="-10"/>
              <a:t>Growth</a:t>
            </a:r>
            <a:r>
              <a:rPr dirty="0" spc="30"/>
              <a:t> </a:t>
            </a:r>
            <a:r>
              <a:rPr dirty="0" spc="-5"/>
              <a:t>Rates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1451" y="1213484"/>
            <a:ext cx="8186420" cy="636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idea </a:t>
            </a:r>
            <a:r>
              <a:rPr dirty="0" sz="2000">
                <a:latin typeface="Times New Roman"/>
                <a:cs typeface="Times New Roman"/>
              </a:rPr>
              <a:t>that growth rates decline over the long </a:t>
            </a:r>
            <a:r>
              <a:rPr dirty="0" sz="2000" spc="-5">
                <a:latin typeface="Times New Roman"/>
                <a:cs typeface="Times New Roman"/>
              </a:rPr>
              <a:t>term </a:t>
            </a:r>
            <a:r>
              <a:rPr dirty="0" sz="2000">
                <a:latin typeface="Times New Roman"/>
                <a:cs typeface="Times New Roman"/>
              </a:rPr>
              <a:t>can </a:t>
            </a:r>
            <a:r>
              <a:rPr dirty="0" sz="2000" spc="-5">
                <a:latin typeface="Times New Roman"/>
                <a:cs typeface="Times New Roman"/>
              </a:rPr>
              <a:t>also </a:t>
            </a:r>
            <a:r>
              <a:rPr dirty="0" sz="2000">
                <a:latin typeface="Times New Roman"/>
                <a:cs typeface="Times New Roman"/>
              </a:rPr>
              <a:t>be</a:t>
            </a:r>
            <a:r>
              <a:rPr dirty="0" sz="2000" spc="-12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accommodated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with the abnormal operating </a:t>
            </a:r>
            <a:r>
              <a:rPr dirty="0" sz="2000" spc="-5">
                <a:latin typeface="Times New Roman"/>
                <a:cs typeface="Times New Roman"/>
              </a:rPr>
              <a:t>income </a:t>
            </a:r>
            <a:r>
              <a:rPr dirty="0" sz="2000">
                <a:latin typeface="Times New Roman"/>
                <a:cs typeface="Times New Roman"/>
              </a:rPr>
              <a:t>growth (AOIG)</a:t>
            </a:r>
            <a:r>
              <a:rPr dirty="0" sz="2000" spc="-18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model.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0652" y="3347720"/>
            <a:ext cx="7848600" cy="2160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63500" marR="84455">
              <a:lnSpc>
                <a:spcPct val="100000"/>
              </a:lnSpc>
              <a:spcBef>
                <a:spcPts val="105"/>
              </a:spcBef>
            </a:pPr>
            <a:r>
              <a:rPr dirty="0" sz="2000" spc="10">
                <a:latin typeface="Times New Roman"/>
                <a:cs typeface="Times New Roman"/>
              </a:rPr>
              <a:t>G</a:t>
            </a:r>
            <a:r>
              <a:rPr dirty="0" baseline="-21367" sz="1950" spc="15">
                <a:latin typeface="Times New Roman"/>
                <a:cs typeface="Times New Roman"/>
              </a:rPr>
              <a:t>2 </a:t>
            </a:r>
            <a:r>
              <a:rPr dirty="0" sz="2000">
                <a:latin typeface="Times New Roman"/>
                <a:cs typeface="Times New Roman"/>
              </a:rPr>
              <a:t>is (1+) the growth rate forecasted for cum-div. operating </a:t>
            </a:r>
            <a:r>
              <a:rPr dirty="0" sz="2000" spc="-5">
                <a:latin typeface="Times New Roman"/>
                <a:cs typeface="Times New Roman"/>
              </a:rPr>
              <a:t>income </a:t>
            </a:r>
            <a:r>
              <a:rPr dirty="0" sz="2000">
                <a:latin typeface="Times New Roman"/>
                <a:cs typeface="Times New Roman"/>
              </a:rPr>
              <a:t>two  </a:t>
            </a:r>
            <a:r>
              <a:rPr dirty="0" sz="2000" spc="-5">
                <a:latin typeface="Times New Roman"/>
                <a:cs typeface="Times New Roman"/>
              </a:rPr>
              <a:t>years </a:t>
            </a:r>
            <a:r>
              <a:rPr dirty="0" sz="2000">
                <a:latin typeface="Times New Roman"/>
                <a:cs typeface="Times New Roman"/>
              </a:rPr>
              <a:t>ahead.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</a:pPr>
            <a:r>
              <a:rPr dirty="0" sz="2000" spc="10">
                <a:latin typeface="Times New Roman"/>
                <a:cs typeface="Times New Roman"/>
              </a:rPr>
              <a:t>G</a:t>
            </a:r>
            <a:r>
              <a:rPr dirty="0" baseline="-21367" sz="1950" spc="15">
                <a:latin typeface="Times New Roman"/>
                <a:cs typeface="Times New Roman"/>
              </a:rPr>
              <a:t>long </a:t>
            </a:r>
            <a:r>
              <a:rPr dirty="0" sz="2000">
                <a:latin typeface="Times New Roman"/>
                <a:cs typeface="Times New Roman"/>
              </a:rPr>
              <a:t>is the growth rate for the long term usually set to the GDP growth</a:t>
            </a:r>
            <a:r>
              <a:rPr dirty="0" sz="2000" spc="-10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rate.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63500" marR="79375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model implies </a:t>
            </a:r>
            <a:r>
              <a:rPr dirty="0" sz="2000">
                <a:latin typeface="Times New Roman"/>
                <a:cs typeface="Times New Roman"/>
              </a:rPr>
              <a:t>a gradual </a:t>
            </a:r>
            <a:r>
              <a:rPr dirty="0" sz="2000" spc="-5">
                <a:latin typeface="Times New Roman"/>
                <a:cs typeface="Times New Roman"/>
              </a:rPr>
              <a:t>(geometric) </a:t>
            </a:r>
            <a:r>
              <a:rPr dirty="0" sz="2000">
                <a:latin typeface="Times New Roman"/>
                <a:cs typeface="Times New Roman"/>
              </a:rPr>
              <a:t>decay of the growth rate over</a:t>
            </a:r>
            <a:r>
              <a:rPr dirty="0" sz="2000" spc="-13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time  </a:t>
            </a:r>
            <a:r>
              <a:rPr dirty="0" sz="2000">
                <a:latin typeface="Times New Roman"/>
                <a:cs typeface="Times New Roman"/>
              </a:rPr>
              <a:t>from the short-term to the long-term</a:t>
            </a:r>
            <a:r>
              <a:rPr dirty="0" sz="2000" spc="-17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rate.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06039" y="2206751"/>
            <a:ext cx="3721608" cy="8229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1929" y="356438"/>
            <a:ext cx="117221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7956" y="1407921"/>
            <a:ext cx="7011034" cy="3379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A Simple Valuation</a:t>
            </a:r>
            <a:r>
              <a:rPr dirty="0" sz="2000" spc="-5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Model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The No-Growth Forecast and</a:t>
            </a:r>
            <a:r>
              <a:rPr dirty="0" sz="2000" spc="-8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Valuation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The Growth Forecast and</a:t>
            </a:r>
            <a:r>
              <a:rPr dirty="0" sz="2000" spc="-7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Valuation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Simple Forecasts and Simple</a:t>
            </a:r>
            <a:r>
              <a:rPr dirty="0" sz="2000" spc="-9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Valuations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81940" indent="-269875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81940" algn="l"/>
                <a:tab pos="282575" algn="l"/>
              </a:tabLst>
            </a:pPr>
            <a:r>
              <a:rPr dirty="0" sz="2000" b="1">
                <a:latin typeface="Times New Roman"/>
                <a:cs typeface="Times New Roman"/>
              </a:rPr>
              <a:t>Simple Valuation as an Analytical Device: Sensitivity</a:t>
            </a:r>
            <a:r>
              <a:rPr dirty="0" sz="2000" spc="-2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Analysis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Reverse Engineering the Forecasted Growth</a:t>
            </a:r>
            <a:r>
              <a:rPr dirty="0" sz="2000" spc="-114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Rate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0497" y="339293"/>
            <a:ext cx="581279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Two-Stage </a:t>
            </a:r>
            <a:r>
              <a:rPr dirty="0" spc="-10"/>
              <a:t>Growth </a:t>
            </a:r>
            <a:r>
              <a:rPr dirty="0"/>
              <a:t>Valuation for </a:t>
            </a:r>
            <a:r>
              <a:rPr dirty="0" spc="-10"/>
              <a:t>PPE</a:t>
            </a:r>
          </a:p>
        </p:txBody>
      </p:sp>
      <p:sp>
        <p:nvSpPr>
          <p:cNvPr id="3" name="object 3"/>
          <p:cNvSpPr/>
          <p:nvPr/>
        </p:nvSpPr>
        <p:spPr>
          <a:xfrm>
            <a:off x="356615" y="1022603"/>
            <a:ext cx="8121396" cy="54742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8161" y="339293"/>
            <a:ext cx="66147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Two-Stage </a:t>
            </a:r>
            <a:r>
              <a:rPr dirty="0" spc="-10"/>
              <a:t>Growth </a:t>
            </a:r>
            <a:r>
              <a:rPr dirty="0"/>
              <a:t>Valuation for </a:t>
            </a:r>
            <a:r>
              <a:rPr dirty="0" spc="-10"/>
              <a:t>Nike,</a:t>
            </a:r>
            <a:r>
              <a:rPr dirty="0" spc="50"/>
              <a:t> </a:t>
            </a:r>
            <a:r>
              <a:rPr dirty="0" spc="-5"/>
              <a:t>Inc.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1451" y="1213484"/>
            <a:ext cx="7802245" cy="1855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In early fiscal </a:t>
            </a:r>
            <a:r>
              <a:rPr dirty="0" sz="2000" spc="-5">
                <a:latin typeface="Times New Roman"/>
                <a:cs typeface="Times New Roman"/>
              </a:rPr>
              <a:t>year </a:t>
            </a:r>
            <a:r>
              <a:rPr dirty="0" sz="2000" spc="5">
                <a:latin typeface="Times New Roman"/>
                <a:cs typeface="Times New Roman"/>
              </a:rPr>
              <a:t>2011, </a:t>
            </a:r>
            <a:r>
              <a:rPr dirty="0" sz="2000">
                <a:latin typeface="Times New Roman"/>
                <a:cs typeface="Times New Roman"/>
              </a:rPr>
              <a:t>analysts following Nike were forecasting EPS</a:t>
            </a:r>
            <a:r>
              <a:rPr dirty="0" sz="2000" spc="-2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of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$4.39 for 2011 and $4.64 for 2012, up from $3.93 in 2010. Adjusting for  expected net interest </a:t>
            </a:r>
            <a:r>
              <a:rPr dirty="0" sz="2000" spc="-5">
                <a:latin typeface="Times New Roman"/>
                <a:cs typeface="Times New Roman"/>
              </a:rPr>
              <a:t>income </a:t>
            </a:r>
            <a:r>
              <a:rPr dirty="0" sz="2000">
                <a:latin typeface="Times New Roman"/>
                <a:cs typeface="Times New Roman"/>
              </a:rPr>
              <a:t>these forecasts translated into operating</a:t>
            </a:r>
            <a:r>
              <a:rPr dirty="0" sz="2000" spc="-2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income  </a:t>
            </a:r>
            <a:r>
              <a:rPr dirty="0" sz="2000">
                <a:latin typeface="Times New Roman"/>
                <a:cs typeface="Times New Roman"/>
              </a:rPr>
              <a:t>forecasts of $2,033 </a:t>
            </a:r>
            <a:r>
              <a:rPr dirty="0" sz="2000" spc="-5">
                <a:latin typeface="Times New Roman"/>
                <a:cs typeface="Times New Roman"/>
              </a:rPr>
              <a:t>million </a:t>
            </a:r>
            <a:r>
              <a:rPr dirty="0" sz="2000">
                <a:latin typeface="Times New Roman"/>
                <a:cs typeface="Times New Roman"/>
              </a:rPr>
              <a:t>and $2,140 </a:t>
            </a:r>
            <a:r>
              <a:rPr dirty="0" sz="2000" spc="-5">
                <a:latin typeface="Times New Roman"/>
                <a:cs typeface="Times New Roman"/>
              </a:rPr>
              <a:t>million. </a:t>
            </a:r>
            <a:r>
              <a:rPr dirty="0" sz="2000">
                <a:latin typeface="Times New Roman"/>
                <a:cs typeface="Times New Roman"/>
              </a:rPr>
              <a:t>With an </a:t>
            </a:r>
            <a:r>
              <a:rPr dirty="0" sz="2000" spc="-5">
                <a:latin typeface="Times New Roman"/>
                <a:cs typeface="Times New Roman"/>
              </a:rPr>
              <a:t>expectation </a:t>
            </a:r>
            <a:r>
              <a:rPr dirty="0" sz="2000">
                <a:latin typeface="Times New Roman"/>
                <a:cs typeface="Times New Roman"/>
              </a:rPr>
              <a:t>of net  operating </a:t>
            </a:r>
            <a:r>
              <a:rPr dirty="0" sz="2000" spc="-5">
                <a:latin typeface="Times New Roman"/>
                <a:cs typeface="Times New Roman"/>
              </a:rPr>
              <a:t>assets </a:t>
            </a:r>
            <a:r>
              <a:rPr dirty="0" sz="2000">
                <a:latin typeface="Times New Roman"/>
                <a:cs typeface="Times New Roman"/>
              </a:rPr>
              <a:t>in the 2011 balance sheet of $5,768 </a:t>
            </a:r>
            <a:r>
              <a:rPr dirty="0" sz="2000" spc="-5">
                <a:latin typeface="Times New Roman"/>
                <a:cs typeface="Times New Roman"/>
              </a:rPr>
              <a:t>million, </a:t>
            </a:r>
            <a:r>
              <a:rPr dirty="0" sz="2000">
                <a:latin typeface="Times New Roman"/>
                <a:cs typeface="Times New Roman"/>
              </a:rPr>
              <a:t>a two-year pro  </a:t>
            </a:r>
            <a:r>
              <a:rPr dirty="0" sz="2000" spc="-5">
                <a:latin typeface="Times New Roman"/>
                <a:cs typeface="Times New Roman"/>
              </a:rPr>
              <a:t>forma </a:t>
            </a:r>
            <a:r>
              <a:rPr dirty="0" sz="2000">
                <a:latin typeface="Times New Roman"/>
                <a:cs typeface="Times New Roman"/>
              </a:rPr>
              <a:t>is developed as</a:t>
            </a:r>
            <a:r>
              <a:rPr dirty="0" sz="2000" spc="-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follows: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32204" y="3194304"/>
            <a:ext cx="5987796" cy="32628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8161" y="339293"/>
            <a:ext cx="66147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Two-Stage </a:t>
            </a:r>
            <a:r>
              <a:rPr dirty="0" spc="-10"/>
              <a:t>Growth </a:t>
            </a:r>
            <a:r>
              <a:rPr dirty="0"/>
              <a:t>Valuation for </a:t>
            </a:r>
            <a:r>
              <a:rPr dirty="0" spc="-10"/>
              <a:t>Nike,</a:t>
            </a:r>
            <a:r>
              <a:rPr dirty="0" spc="50"/>
              <a:t> </a:t>
            </a:r>
            <a:r>
              <a:rPr dirty="0" spc="-5"/>
              <a:t>Inc.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3352" y="1213484"/>
            <a:ext cx="5546725" cy="15506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For the valuation: </a:t>
            </a:r>
            <a:r>
              <a:rPr dirty="0" sz="2000" spc="10">
                <a:latin typeface="Times New Roman"/>
                <a:cs typeface="Times New Roman"/>
              </a:rPr>
              <a:t>G</a:t>
            </a:r>
            <a:r>
              <a:rPr dirty="0" baseline="-21367" sz="1950" spc="15">
                <a:latin typeface="Times New Roman"/>
                <a:cs typeface="Times New Roman"/>
              </a:rPr>
              <a:t>2 </a:t>
            </a:r>
            <a:r>
              <a:rPr dirty="0" sz="2000">
                <a:latin typeface="Times New Roman"/>
                <a:cs typeface="Times New Roman"/>
              </a:rPr>
              <a:t>=</a:t>
            </a:r>
            <a:r>
              <a:rPr dirty="0" sz="2000" spc="-2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1.132</a:t>
            </a:r>
            <a:endParaRPr sz="2000">
              <a:latin typeface="Times New Roman"/>
              <a:cs typeface="Times New Roman"/>
            </a:endParaRPr>
          </a:p>
          <a:p>
            <a:pPr marL="1955800">
              <a:lnSpc>
                <a:spcPct val="100000"/>
              </a:lnSpc>
            </a:pPr>
            <a:r>
              <a:rPr dirty="0" sz="2000" spc="10">
                <a:latin typeface="Times New Roman"/>
                <a:cs typeface="Times New Roman"/>
              </a:rPr>
              <a:t>G</a:t>
            </a:r>
            <a:r>
              <a:rPr dirty="0" baseline="-21367" sz="1950" spc="15">
                <a:latin typeface="Times New Roman"/>
                <a:cs typeface="Times New Roman"/>
              </a:rPr>
              <a:t>long </a:t>
            </a:r>
            <a:r>
              <a:rPr dirty="0" sz="2000">
                <a:latin typeface="Times New Roman"/>
                <a:cs typeface="Times New Roman"/>
              </a:rPr>
              <a:t>= 1.04 (the GDP growth</a:t>
            </a:r>
            <a:r>
              <a:rPr dirty="0" sz="2000" spc="-3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rate)</a:t>
            </a:r>
            <a:endParaRPr sz="2000">
              <a:latin typeface="Times New Roman"/>
              <a:cs typeface="Times New Roman"/>
            </a:endParaRPr>
          </a:p>
          <a:p>
            <a:pPr marL="1955800">
              <a:lnSpc>
                <a:spcPct val="100000"/>
              </a:lnSpc>
            </a:pPr>
            <a:r>
              <a:rPr dirty="0" sz="2000" spc="5">
                <a:latin typeface="Times New Roman"/>
                <a:cs typeface="Times New Roman"/>
              </a:rPr>
              <a:t>ρ</a:t>
            </a:r>
            <a:r>
              <a:rPr dirty="0" baseline="-21367" sz="1950" spc="7">
                <a:latin typeface="Times New Roman"/>
                <a:cs typeface="Times New Roman"/>
              </a:rPr>
              <a:t>F  </a:t>
            </a:r>
            <a:r>
              <a:rPr dirty="0" sz="2000">
                <a:latin typeface="Times New Roman"/>
                <a:cs typeface="Times New Roman"/>
              </a:rPr>
              <a:t>=</a:t>
            </a:r>
            <a:r>
              <a:rPr dirty="0" sz="2000" spc="-2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1.091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value </a:t>
            </a:r>
            <a:r>
              <a:rPr dirty="0" sz="2000">
                <a:latin typeface="Times New Roman"/>
                <a:cs typeface="Times New Roman"/>
              </a:rPr>
              <a:t>of the operation</a:t>
            </a:r>
            <a:r>
              <a:rPr dirty="0" sz="2000" spc="-11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73427" y="2873501"/>
            <a:ext cx="459740" cy="2489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50" spc="45">
                <a:latin typeface="Cambria Math"/>
                <a:cs typeface="Cambria Math"/>
              </a:rPr>
              <a:t>2010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23060" y="2747010"/>
            <a:ext cx="546735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 spc="55">
                <a:latin typeface="Cambria Math"/>
                <a:cs typeface="Cambria Math"/>
              </a:rPr>
              <a:t>𝑉</a:t>
            </a:r>
            <a:r>
              <a:rPr dirty="0" baseline="28735" sz="2175" spc="82">
                <a:latin typeface="Cambria Math"/>
                <a:cs typeface="Cambria Math"/>
              </a:rPr>
              <a:t>𝑁𝑂𝐴 </a:t>
            </a:r>
            <a:r>
              <a:rPr dirty="0" sz="2000">
                <a:latin typeface="Times New Roman"/>
                <a:cs typeface="Times New Roman"/>
              </a:rPr>
              <a:t>= 2,033 * 1/0.091 *</a:t>
            </a:r>
            <a:r>
              <a:rPr dirty="0" sz="2000" spc="-2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[(1.132-1.04)/1.091-1.04)]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0059" y="3269995"/>
            <a:ext cx="36766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baseline="-20833" sz="3000" spc="97">
                <a:latin typeface="Cambria Math"/>
                <a:cs typeface="Cambria Math"/>
              </a:rPr>
              <a:t>𝑉</a:t>
            </a:r>
            <a:r>
              <a:rPr dirty="0" sz="1450" spc="65">
                <a:latin typeface="Cambria Math"/>
                <a:cs typeface="Cambria Math"/>
              </a:rPr>
              <a:t>𝐸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0427" y="3494023"/>
            <a:ext cx="1357630" cy="2489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911225" algn="l"/>
              </a:tabLst>
            </a:pPr>
            <a:r>
              <a:rPr dirty="0" sz="1450" spc="40">
                <a:latin typeface="Cambria Math"/>
                <a:cs typeface="Cambria Math"/>
              </a:rPr>
              <a:t>2010	2010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09472" y="3367532"/>
            <a:ext cx="448246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= </a:t>
            </a:r>
            <a:r>
              <a:rPr dirty="0" sz="2000" spc="55">
                <a:latin typeface="Cambria Math"/>
                <a:cs typeface="Cambria Math"/>
              </a:rPr>
              <a:t>𝑉</a:t>
            </a:r>
            <a:r>
              <a:rPr dirty="0" baseline="28735" sz="2175" spc="82">
                <a:latin typeface="Cambria Math"/>
                <a:cs typeface="Cambria Math"/>
              </a:rPr>
              <a:t>𝑁𝑂𝐴 </a:t>
            </a:r>
            <a:r>
              <a:rPr dirty="0" sz="2000">
                <a:latin typeface="Times New Roman"/>
                <a:cs typeface="Times New Roman"/>
              </a:rPr>
              <a:t>+ NFA = 40,301+4,370 =</a:t>
            </a:r>
            <a:r>
              <a:rPr dirty="0" sz="2000" spc="-2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$44,671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1451" y="3977132"/>
            <a:ext cx="7955915" cy="1855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Times New Roman"/>
                <a:cs typeface="Times New Roman"/>
              </a:rPr>
              <a:t>Value per share on </a:t>
            </a:r>
            <a:r>
              <a:rPr dirty="0" sz="2000" spc="5">
                <a:latin typeface="Times New Roman"/>
                <a:cs typeface="Times New Roman"/>
              </a:rPr>
              <a:t>484 </a:t>
            </a:r>
            <a:r>
              <a:rPr dirty="0" sz="2000" spc="-5">
                <a:latin typeface="Times New Roman"/>
                <a:cs typeface="Times New Roman"/>
              </a:rPr>
              <a:t>million </a:t>
            </a:r>
            <a:r>
              <a:rPr dirty="0" sz="2000">
                <a:latin typeface="Times New Roman"/>
                <a:cs typeface="Times New Roman"/>
              </a:rPr>
              <a:t>shares:</a:t>
            </a:r>
            <a:r>
              <a:rPr dirty="0" sz="2000" spc="-130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$92.30.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market </a:t>
            </a:r>
            <a:r>
              <a:rPr dirty="0" sz="2000">
                <a:latin typeface="Times New Roman"/>
                <a:cs typeface="Times New Roman"/>
              </a:rPr>
              <a:t>price was $74 at the</a:t>
            </a:r>
            <a:r>
              <a:rPr dirty="0" sz="2000" spc="-8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time.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Either the </a:t>
            </a:r>
            <a:r>
              <a:rPr dirty="0" sz="2000" spc="-5">
                <a:latin typeface="Times New Roman"/>
                <a:cs typeface="Times New Roman"/>
              </a:rPr>
              <a:t>market </a:t>
            </a:r>
            <a:r>
              <a:rPr dirty="0" sz="2000">
                <a:latin typeface="Times New Roman"/>
                <a:cs typeface="Times New Roman"/>
              </a:rPr>
              <a:t>price is too low, </a:t>
            </a:r>
            <a:r>
              <a:rPr dirty="0" sz="2000" spc="-5">
                <a:latin typeface="Times New Roman"/>
                <a:cs typeface="Times New Roman"/>
              </a:rPr>
              <a:t>analysts’ </a:t>
            </a:r>
            <a:r>
              <a:rPr dirty="0" sz="2000">
                <a:latin typeface="Times New Roman"/>
                <a:cs typeface="Times New Roman"/>
              </a:rPr>
              <a:t>forecasts are too </a:t>
            </a:r>
            <a:r>
              <a:rPr dirty="0" sz="2000" spc="-5">
                <a:latin typeface="Times New Roman"/>
                <a:cs typeface="Times New Roman"/>
              </a:rPr>
              <a:t>optimistic, </a:t>
            </a:r>
            <a:r>
              <a:rPr dirty="0" sz="2000">
                <a:latin typeface="Times New Roman"/>
                <a:cs typeface="Times New Roman"/>
              </a:rPr>
              <a:t>or</a:t>
            </a:r>
            <a:r>
              <a:rPr dirty="0" sz="2000" spc="-1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  LT growth rate is too</a:t>
            </a:r>
            <a:r>
              <a:rPr dirty="0" sz="2000" spc="-9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high….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16558" y="276224"/>
            <a:ext cx="624014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Sales </a:t>
            </a:r>
            <a:r>
              <a:rPr dirty="0" spc="-10"/>
              <a:t>Growth </a:t>
            </a:r>
            <a:r>
              <a:rPr dirty="0" spc="-5"/>
              <a:t>Can Replace NOA</a:t>
            </a:r>
            <a:r>
              <a:rPr dirty="0" spc="85"/>
              <a:t> </a:t>
            </a:r>
            <a:r>
              <a:rPr dirty="0" spc="-10"/>
              <a:t>Growth</a:t>
            </a:r>
          </a:p>
        </p:txBody>
      </p:sp>
      <p:sp>
        <p:nvSpPr>
          <p:cNvPr id="3" name="object 3"/>
          <p:cNvSpPr/>
          <p:nvPr/>
        </p:nvSpPr>
        <p:spPr>
          <a:xfrm>
            <a:off x="4336034" y="1281230"/>
            <a:ext cx="480059" cy="0"/>
          </a:xfrm>
          <a:custGeom>
            <a:avLst/>
            <a:gdLst/>
            <a:ahLst/>
            <a:cxnLst/>
            <a:rect l="l" t="t" r="r" b="b"/>
            <a:pathLst>
              <a:path w="480060" h="0">
                <a:moveTo>
                  <a:pt x="0" y="0"/>
                </a:moveTo>
                <a:lnTo>
                  <a:pt x="480045" y="0"/>
                </a:lnTo>
              </a:path>
            </a:pathLst>
          </a:custGeom>
          <a:ln w="470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329840" y="1276351"/>
            <a:ext cx="495934" cy="2952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750" spc="30">
                <a:latin typeface="Times New Roman"/>
                <a:cs typeface="Times New Roman"/>
              </a:rPr>
              <a:t>A</a:t>
            </a:r>
            <a:r>
              <a:rPr dirty="0" sz="1750" spc="30">
                <a:latin typeface="Times New Roman"/>
                <a:cs typeface="Times New Roman"/>
              </a:rPr>
              <a:t>T</a:t>
            </a:r>
            <a:r>
              <a:rPr dirty="0" sz="1750" spc="30">
                <a:latin typeface="Times New Roman"/>
                <a:cs typeface="Times New Roman"/>
              </a:rPr>
              <a:t>O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21248" y="1103172"/>
            <a:ext cx="1444625" cy="2952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750" spc="30">
                <a:latin typeface="Times New Roman"/>
                <a:cs typeface="Times New Roman"/>
              </a:rPr>
              <a:t>NOA </a:t>
            </a:r>
            <a:r>
              <a:rPr dirty="0" sz="1750" spc="25">
                <a:latin typeface="Symbol"/>
                <a:cs typeface="Symbol"/>
              </a:rPr>
              <a:t></a:t>
            </a:r>
            <a:r>
              <a:rPr dirty="0" sz="1750" spc="25">
                <a:latin typeface="Times New Roman"/>
                <a:cs typeface="Times New Roman"/>
              </a:rPr>
              <a:t> </a:t>
            </a:r>
            <a:r>
              <a:rPr dirty="0" sz="1750" spc="20">
                <a:latin typeface="Times New Roman"/>
                <a:cs typeface="Times New Roman"/>
              </a:rPr>
              <a:t>Sales</a:t>
            </a:r>
            <a:r>
              <a:rPr dirty="0" sz="1750" spc="40">
                <a:latin typeface="Times New Roman"/>
                <a:cs typeface="Times New Roman"/>
              </a:rPr>
              <a:t> </a:t>
            </a:r>
            <a:r>
              <a:rPr dirty="0" sz="1750" spc="25">
                <a:latin typeface="Symbol"/>
                <a:cs typeface="Symbol"/>
              </a:rPr>
              <a:t></a:t>
            </a:r>
            <a:endParaRPr sz="175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05480" y="960415"/>
            <a:ext cx="139700" cy="2952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750" spc="20">
                <a:latin typeface="Times New Roman"/>
                <a:cs typeface="Times New Roman"/>
              </a:rPr>
              <a:t>1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Arial"/>
              <a:buChar char="•"/>
              <a:tabLst>
                <a:tab pos="218440" algn="l"/>
              </a:tabLst>
            </a:pPr>
            <a:r>
              <a:rPr dirty="0"/>
              <a:t>If ATO is</a:t>
            </a:r>
            <a:r>
              <a:rPr dirty="0" spc="-20"/>
              <a:t> </a:t>
            </a:r>
            <a:r>
              <a:rPr dirty="0"/>
              <a:t>constant,</a:t>
            </a:r>
          </a:p>
          <a:p>
            <a:pPr marL="1597660">
              <a:lnSpc>
                <a:spcPct val="100000"/>
              </a:lnSpc>
              <a:spcBef>
                <a:spcPts val="1889"/>
              </a:spcBef>
            </a:pPr>
            <a:r>
              <a:rPr dirty="0" sz="1750" spc="15"/>
              <a:t>Growth </a:t>
            </a:r>
            <a:r>
              <a:rPr dirty="0" sz="1750" spc="10"/>
              <a:t>in </a:t>
            </a:r>
            <a:r>
              <a:rPr dirty="0" sz="1750" spc="15"/>
              <a:t>NOA </a:t>
            </a:r>
            <a:r>
              <a:rPr dirty="0" sz="1750" spc="10">
                <a:latin typeface="Symbol"/>
                <a:cs typeface="Symbol"/>
              </a:rPr>
              <a:t></a:t>
            </a:r>
            <a:r>
              <a:rPr dirty="0" sz="1750" spc="135"/>
              <a:t> </a:t>
            </a:r>
            <a:r>
              <a:rPr dirty="0" sz="1750" spc="15"/>
              <a:t>Grow</a:t>
            </a:r>
            <a:endParaRPr sz="1750">
              <a:latin typeface="Symbol"/>
              <a:cs typeface="Symbo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50"/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218440" algn="l"/>
              </a:tabLst>
            </a:pPr>
            <a:r>
              <a:rPr dirty="0"/>
              <a:t>Forecast growth in NOA with forecasted sales growth</a:t>
            </a:r>
            <a:r>
              <a:rPr dirty="0" spc="-210"/>
              <a:t> </a:t>
            </a:r>
            <a:r>
              <a:rPr dirty="0"/>
              <a:t>rate.</a:t>
            </a: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Arial"/>
              <a:buChar char="•"/>
            </a:pPr>
            <a:endParaRPr sz="2050"/>
          </a:p>
          <a:p>
            <a:pPr marL="218440" marR="5080" indent="-20574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218440" algn="l"/>
              </a:tabLst>
            </a:pPr>
            <a:r>
              <a:rPr dirty="0"/>
              <a:t>Recognize that RNOA = Profit Margin * ATO. If we forecast a constant</a:t>
            </a:r>
            <a:r>
              <a:rPr dirty="0" spc="-215"/>
              <a:t> </a:t>
            </a:r>
            <a:r>
              <a:rPr dirty="0"/>
              <a:t>ATO,  we forecast a constant RNOA with forecasted constant</a:t>
            </a:r>
            <a:r>
              <a:rPr dirty="0" spc="-165"/>
              <a:t> </a:t>
            </a:r>
            <a:r>
              <a:rPr dirty="0" spc="-5"/>
              <a:t>margins.</a:t>
            </a: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Arial"/>
              <a:buChar char="•"/>
            </a:pPr>
            <a:endParaRPr sz="2050"/>
          </a:p>
          <a:p>
            <a:pPr marL="218440" marR="413384" indent="-20574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218440" algn="l"/>
              </a:tabLst>
            </a:pPr>
            <a:r>
              <a:rPr dirty="0"/>
              <a:t>The </a:t>
            </a:r>
            <a:r>
              <a:rPr dirty="0" spc="-5"/>
              <a:t>simple </a:t>
            </a:r>
            <a:r>
              <a:rPr dirty="0"/>
              <a:t>growth valuation usually work best for </a:t>
            </a:r>
            <a:r>
              <a:rPr dirty="0" spc="-5"/>
              <a:t>firms </a:t>
            </a:r>
            <a:r>
              <a:rPr dirty="0"/>
              <a:t>w. constant</a:t>
            </a:r>
            <a:r>
              <a:rPr dirty="0" spc="-190"/>
              <a:t> </a:t>
            </a:r>
            <a:r>
              <a:rPr dirty="0"/>
              <a:t>profit  </a:t>
            </a:r>
            <a:r>
              <a:rPr dirty="0" spc="-5"/>
              <a:t>margins </a:t>
            </a:r>
            <a:r>
              <a:rPr dirty="0"/>
              <a:t>&amp; turnovers + steady </a:t>
            </a:r>
            <a:r>
              <a:rPr dirty="0" spc="-5"/>
              <a:t>sales </a:t>
            </a:r>
            <a:r>
              <a:rPr dirty="0"/>
              <a:t>growth, e.g.</a:t>
            </a:r>
            <a:r>
              <a:rPr dirty="0" spc="-140"/>
              <a:t> </a:t>
            </a:r>
            <a:r>
              <a:rPr dirty="0" spc="-5"/>
              <a:t>retailers</a:t>
            </a: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Arial"/>
              <a:buChar char="•"/>
            </a:pPr>
            <a:endParaRPr sz="2050"/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218440" algn="l"/>
              </a:tabLst>
            </a:pPr>
            <a:r>
              <a:rPr dirty="0" spc="-5"/>
              <a:t>Firms </a:t>
            </a:r>
            <a:r>
              <a:rPr dirty="0"/>
              <a:t>change their </a:t>
            </a:r>
            <a:r>
              <a:rPr dirty="0" spc="-5"/>
              <a:t>types </a:t>
            </a:r>
            <a:r>
              <a:rPr dirty="0"/>
              <a:t>of business are </a:t>
            </a:r>
            <a:r>
              <a:rPr dirty="0" spc="5"/>
              <a:t>not </a:t>
            </a:r>
            <a:r>
              <a:rPr dirty="0"/>
              <a:t>good candidates for a</a:t>
            </a:r>
            <a:r>
              <a:rPr dirty="0" spc="-220"/>
              <a:t> </a:t>
            </a:r>
            <a:r>
              <a:rPr dirty="0" spc="-5"/>
              <a:t>simple</a:t>
            </a:r>
          </a:p>
          <a:p>
            <a:pPr marL="218440">
              <a:lnSpc>
                <a:spcPct val="100000"/>
              </a:lnSpc>
              <a:spcBef>
                <a:spcPts val="5"/>
              </a:spcBef>
            </a:pPr>
            <a:r>
              <a:rPr dirty="0"/>
              <a:t>growth</a:t>
            </a:r>
            <a:r>
              <a:rPr dirty="0" spc="-40"/>
              <a:t> </a:t>
            </a:r>
            <a:r>
              <a:rPr dirty="0"/>
              <a:t>valuation.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2269" y="188721"/>
            <a:ext cx="8029575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341370" marR="5080" indent="-3329304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A </a:t>
            </a:r>
            <a:r>
              <a:rPr dirty="0" sz="2400"/>
              <a:t>Simple Valuation </a:t>
            </a:r>
            <a:r>
              <a:rPr dirty="0" sz="2400" spc="-5"/>
              <a:t>Based on </a:t>
            </a:r>
            <a:r>
              <a:rPr dirty="0" sz="2400"/>
              <a:t>Core </a:t>
            </a:r>
            <a:r>
              <a:rPr dirty="0" sz="2400" spc="-5"/>
              <a:t>RNOA and Sales Growth:  Coca Cola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2250948" y="1162811"/>
            <a:ext cx="4483608" cy="55214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0922" y="112521"/>
            <a:ext cx="6833870" cy="10344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A </a:t>
            </a:r>
            <a:r>
              <a:rPr dirty="0" sz="2400"/>
              <a:t>Simple </a:t>
            </a:r>
            <a:r>
              <a:rPr dirty="0" sz="2400" spc="-5"/>
              <a:t>Valuation Based on </a:t>
            </a:r>
            <a:r>
              <a:rPr dirty="0" sz="2400"/>
              <a:t>Core </a:t>
            </a:r>
            <a:r>
              <a:rPr dirty="0" sz="2400" spc="-5"/>
              <a:t>RNOA and Sales  Growth: </a:t>
            </a:r>
            <a:r>
              <a:rPr dirty="0" sz="2400"/>
              <a:t>Coca Cola</a:t>
            </a:r>
            <a:endParaRPr sz="2400"/>
          </a:p>
          <a:p>
            <a:pPr algn="ctr" marL="3810">
              <a:lnSpc>
                <a:spcPct val="100000"/>
              </a:lnSpc>
              <a:spcBef>
                <a:spcPts val="25"/>
              </a:spcBef>
            </a:pPr>
            <a:r>
              <a:rPr dirty="0" sz="1800"/>
              <a:t>Average sales growth rate, </a:t>
            </a:r>
            <a:r>
              <a:rPr dirty="0" sz="1800" spc="-5"/>
              <a:t>2002-2007 </a:t>
            </a:r>
            <a:r>
              <a:rPr dirty="0" sz="1800"/>
              <a:t>=</a:t>
            </a:r>
            <a:r>
              <a:rPr dirty="0" sz="1800" spc="-50"/>
              <a:t> </a:t>
            </a:r>
            <a:r>
              <a:rPr dirty="0" sz="1800"/>
              <a:t>5.4%</a:t>
            </a:r>
            <a:endParaRPr sz="1800"/>
          </a:p>
        </p:txBody>
      </p:sp>
      <p:sp>
        <p:nvSpPr>
          <p:cNvPr id="3" name="object 3"/>
          <p:cNvSpPr/>
          <p:nvPr/>
        </p:nvSpPr>
        <p:spPr>
          <a:xfrm>
            <a:off x="1783079" y="1429511"/>
            <a:ext cx="5782056" cy="25039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9176" y="339293"/>
            <a:ext cx="407606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Enhanced </a:t>
            </a:r>
            <a:r>
              <a:rPr dirty="0"/>
              <a:t>Stock</a:t>
            </a:r>
            <a:r>
              <a:rPr dirty="0" spc="-20"/>
              <a:t> </a:t>
            </a:r>
            <a:r>
              <a:rPr dirty="0" spc="-5"/>
              <a:t>Screening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84884" y="1184605"/>
            <a:ext cx="7138034" cy="27705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Rather than screen on P/E </a:t>
            </a:r>
            <a:r>
              <a:rPr dirty="0" sz="2000" spc="5" b="1">
                <a:latin typeface="Times New Roman"/>
                <a:cs typeface="Times New Roman"/>
              </a:rPr>
              <a:t>or </a:t>
            </a:r>
            <a:r>
              <a:rPr dirty="0" sz="2000" spc="-5" b="1">
                <a:latin typeface="Times New Roman"/>
                <a:cs typeface="Times New Roman"/>
              </a:rPr>
              <a:t>P/B, </a:t>
            </a:r>
            <a:r>
              <a:rPr dirty="0" sz="2000" b="1">
                <a:latin typeface="Times New Roman"/>
                <a:cs typeface="Times New Roman"/>
              </a:rPr>
              <a:t>screen as</a:t>
            </a:r>
            <a:r>
              <a:rPr dirty="0" sz="2000" spc="-13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follows: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393065" marR="471170" indent="-381000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 b="1">
                <a:latin typeface="Times New Roman"/>
                <a:cs typeface="Times New Roman"/>
              </a:rPr>
              <a:t>Unlever: Use </a:t>
            </a:r>
            <a:r>
              <a:rPr dirty="0" sz="2000" spc="-5" b="1">
                <a:latin typeface="Times New Roman"/>
                <a:cs typeface="Times New Roman"/>
              </a:rPr>
              <a:t>enterprise </a:t>
            </a:r>
            <a:r>
              <a:rPr dirty="0" sz="2000" b="1">
                <a:latin typeface="Times New Roman"/>
                <a:cs typeface="Times New Roman"/>
              </a:rPr>
              <a:t>multiples (and get </a:t>
            </a:r>
            <a:r>
              <a:rPr dirty="0" sz="2000" spc="-5" b="1">
                <a:latin typeface="Times New Roman"/>
                <a:cs typeface="Times New Roman"/>
              </a:rPr>
              <a:t>rid </a:t>
            </a:r>
            <a:r>
              <a:rPr dirty="0" sz="2000" b="1">
                <a:latin typeface="Times New Roman"/>
                <a:cs typeface="Times New Roman"/>
              </a:rPr>
              <a:t>of</a:t>
            </a:r>
            <a:r>
              <a:rPr dirty="0" sz="2000" spc="37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leverage  effects on the</a:t>
            </a:r>
            <a:r>
              <a:rPr dirty="0" sz="2000" spc="-6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ratios)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AutoNum type="arabicPeriod"/>
            </a:pPr>
            <a:endParaRPr sz="2050">
              <a:latin typeface="Times New Roman"/>
              <a:cs typeface="Times New Roman"/>
            </a:endParaRPr>
          </a:p>
          <a:p>
            <a:pPr marL="393065" indent="-381000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 b="1">
                <a:latin typeface="Times New Roman"/>
                <a:cs typeface="Times New Roman"/>
              </a:rPr>
              <a:t>Reverse engineer to the expected return or the </a:t>
            </a:r>
            <a:r>
              <a:rPr dirty="0" sz="2000" spc="-5" b="1">
                <a:latin typeface="Times New Roman"/>
                <a:cs typeface="Times New Roman"/>
              </a:rPr>
              <a:t>implied</a:t>
            </a:r>
            <a:r>
              <a:rPr dirty="0" sz="2000" spc="-14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growth</a:t>
            </a:r>
            <a:endParaRPr sz="2000">
              <a:latin typeface="Times New Roman"/>
              <a:cs typeface="Times New Roman"/>
            </a:endParaRPr>
          </a:p>
          <a:p>
            <a:pPr marL="393065">
              <a:lnSpc>
                <a:spcPct val="100000"/>
              </a:lnSpc>
              <a:spcBef>
                <a:spcPts val="5"/>
              </a:spcBef>
            </a:pPr>
            <a:r>
              <a:rPr dirty="0" sz="2000" b="1">
                <a:latin typeface="Times New Roman"/>
                <a:cs typeface="Times New Roman"/>
              </a:rPr>
              <a:t>rate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93065" indent="-381000">
              <a:lnSpc>
                <a:spcPct val="100000"/>
              </a:lnSpc>
              <a:buClr>
                <a:srgbClr val="001F5F"/>
              </a:buClr>
              <a:buAutoNum type="arabicPeriod" startAt="3"/>
              <a:tabLst>
                <a:tab pos="393065" algn="l"/>
                <a:tab pos="393700" algn="l"/>
              </a:tabLst>
            </a:pPr>
            <a:r>
              <a:rPr dirty="0" sz="2000" b="1">
                <a:latin typeface="Times New Roman"/>
                <a:cs typeface="Times New Roman"/>
              </a:rPr>
              <a:t>Screen on expected returns or </a:t>
            </a:r>
            <a:r>
              <a:rPr dirty="0" sz="2000" spc="-5" b="1">
                <a:latin typeface="Times New Roman"/>
                <a:cs typeface="Times New Roman"/>
              </a:rPr>
              <a:t>implied </a:t>
            </a:r>
            <a:r>
              <a:rPr dirty="0" sz="2000" b="1">
                <a:latin typeface="Times New Roman"/>
                <a:cs typeface="Times New Roman"/>
              </a:rPr>
              <a:t>growth</a:t>
            </a:r>
            <a:r>
              <a:rPr dirty="0" sz="2000" spc="-11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rates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668905" marR="5080" indent="-1715135">
              <a:lnSpc>
                <a:spcPct val="100000"/>
              </a:lnSpc>
              <a:spcBef>
                <a:spcPts val="100"/>
              </a:spcBef>
            </a:pPr>
            <a:r>
              <a:rPr dirty="0" sz="2600"/>
              <a:t>Simple Forecasting as an Analytical</a:t>
            </a:r>
            <a:r>
              <a:rPr dirty="0" sz="2600" spc="-114"/>
              <a:t> </a:t>
            </a:r>
            <a:r>
              <a:rPr dirty="0" sz="2600"/>
              <a:t>Device:  Sensitivity</a:t>
            </a:r>
            <a:r>
              <a:rPr dirty="0" sz="2600" spc="-5"/>
              <a:t> </a:t>
            </a:r>
            <a:r>
              <a:rPr dirty="0" sz="2600"/>
              <a:t>Analysis</a:t>
            </a:r>
            <a:endParaRPr sz="2600"/>
          </a:p>
        </p:txBody>
      </p:sp>
      <p:sp>
        <p:nvSpPr>
          <p:cNvPr id="3" name="object 3"/>
          <p:cNvSpPr txBox="1"/>
          <p:nvPr/>
        </p:nvSpPr>
        <p:spPr>
          <a:xfrm>
            <a:off x="460349" y="1299464"/>
            <a:ext cx="8130540" cy="4781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497205" indent="-343535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Char char="•"/>
              <a:tabLst>
                <a:tab pos="355600" algn="l"/>
                <a:tab pos="356235" algn="l"/>
              </a:tabLst>
            </a:pPr>
            <a:r>
              <a:rPr dirty="0" sz="2400">
                <a:latin typeface="Times New Roman"/>
                <a:cs typeface="Times New Roman"/>
              </a:rPr>
              <a:t>The </a:t>
            </a:r>
            <a:r>
              <a:rPr dirty="0" sz="2400" spc="-5">
                <a:latin typeface="Times New Roman"/>
                <a:cs typeface="Times New Roman"/>
              </a:rPr>
              <a:t>simple </a:t>
            </a:r>
            <a:r>
              <a:rPr dirty="0" sz="2400">
                <a:latin typeface="Times New Roman"/>
                <a:cs typeface="Times New Roman"/>
              </a:rPr>
              <a:t>valuation </a:t>
            </a:r>
            <a:r>
              <a:rPr dirty="0" sz="2400" spc="-5">
                <a:latin typeface="Times New Roman"/>
                <a:cs typeface="Times New Roman"/>
              </a:rPr>
              <a:t>formulas </a:t>
            </a:r>
            <a:r>
              <a:rPr dirty="0" sz="2400">
                <a:latin typeface="Times New Roman"/>
                <a:cs typeface="Times New Roman"/>
              </a:rPr>
              <a:t>allow </a:t>
            </a:r>
            <a:r>
              <a:rPr dirty="0" sz="2400" spc="-5">
                <a:latin typeface="Times New Roman"/>
                <a:cs typeface="Times New Roman"/>
              </a:rPr>
              <a:t>us </a:t>
            </a:r>
            <a:r>
              <a:rPr dirty="0" sz="2400">
                <a:latin typeface="Times New Roman"/>
                <a:cs typeface="Times New Roman"/>
              </a:rPr>
              <a:t>to enter any</a:t>
            </a:r>
            <a:r>
              <a:rPr dirty="0" sz="2400" spc="-1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values.  Accordingly </a:t>
            </a:r>
            <a:r>
              <a:rPr dirty="0" sz="2400" spc="-5">
                <a:latin typeface="Times New Roman"/>
                <a:cs typeface="Times New Roman"/>
              </a:rPr>
              <a:t>we can </a:t>
            </a:r>
            <a:r>
              <a:rPr dirty="0" sz="2400">
                <a:latin typeface="Times New Roman"/>
                <a:cs typeface="Times New Roman"/>
              </a:rPr>
              <a:t>entertain </a:t>
            </a:r>
            <a:r>
              <a:rPr dirty="0" sz="2400" spc="-5">
                <a:latin typeface="Times New Roman"/>
                <a:cs typeface="Times New Roman"/>
              </a:rPr>
              <a:t>what </a:t>
            </a:r>
            <a:r>
              <a:rPr dirty="0" sz="2400">
                <a:latin typeface="Times New Roman"/>
                <a:cs typeface="Times New Roman"/>
              </a:rPr>
              <a:t>the valuation </a:t>
            </a:r>
            <a:r>
              <a:rPr dirty="0" sz="2400" spc="-5">
                <a:latin typeface="Times New Roman"/>
                <a:cs typeface="Times New Roman"/>
              </a:rPr>
              <a:t>might be  under diff. </a:t>
            </a:r>
            <a:r>
              <a:rPr dirty="0" sz="2400">
                <a:latin typeface="Times New Roman"/>
                <a:cs typeface="Times New Roman"/>
              </a:rPr>
              <a:t>scenarios for </a:t>
            </a:r>
            <a:r>
              <a:rPr dirty="0" sz="2400" spc="-5">
                <a:latin typeface="Times New Roman"/>
                <a:cs typeface="Times New Roman"/>
              </a:rPr>
              <a:t>future profitability </a:t>
            </a:r>
            <a:r>
              <a:rPr dirty="0" sz="2400">
                <a:latin typeface="Times New Roman"/>
                <a:cs typeface="Times New Roman"/>
              </a:rPr>
              <a:t>and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growth.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355600" marR="356870" indent="-343535">
              <a:lnSpc>
                <a:spcPct val="100000"/>
              </a:lnSpc>
              <a:buClr>
                <a:srgbClr val="001F5F"/>
              </a:buClr>
              <a:buChar char="•"/>
              <a:tabLst>
                <a:tab pos="355600" algn="l"/>
                <a:tab pos="356235" algn="l"/>
              </a:tabLst>
            </a:pPr>
            <a:r>
              <a:rPr dirty="0" sz="2400">
                <a:latin typeface="Times New Roman"/>
                <a:cs typeface="Times New Roman"/>
              </a:rPr>
              <a:t>Setting </a:t>
            </a:r>
            <a:r>
              <a:rPr dirty="0" sz="2400" spc="-5">
                <a:latin typeface="Times New Roman"/>
                <a:cs typeface="Times New Roman"/>
              </a:rPr>
              <a:t>different </a:t>
            </a:r>
            <a:r>
              <a:rPr dirty="0" sz="2400">
                <a:latin typeface="Times New Roman"/>
                <a:cs typeface="Times New Roman"/>
              </a:rPr>
              <a:t>values for these features </a:t>
            </a:r>
            <a:r>
              <a:rPr dirty="0" sz="2400" spc="-5">
                <a:latin typeface="Times New Roman"/>
                <a:cs typeface="Times New Roman"/>
              </a:rPr>
              <a:t>is </a:t>
            </a:r>
            <a:r>
              <a:rPr dirty="0" sz="2400">
                <a:latin typeface="Times New Roman"/>
                <a:cs typeface="Times New Roman"/>
              </a:rPr>
              <a:t>called</a:t>
            </a:r>
            <a:r>
              <a:rPr dirty="0" sz="2400" spc="-105">
                <a:latin typeface="Times New Roman"/>
                <a:cs typeface="Times New Roman"/>
              </a:rPr>
              <a:t> </a:t>
            </a:r>
            <a:r>
              <a:rPr dirty="0" sz="2400" b="1" i="1">
                <a:latin typeface="Times New Roman"/>
                <a:cs typeface="Times New Roman"/>
              </a:rPr>
              <a:t>sensitivity  </a:t>
            </a:r>
            <a:r>
              <a:rPr dirty="0" sz="2400" b="1" i="1">
                <a:latin typeface="Times New Roman"/>
                <a:cs typeface="Times New Roman"/>
              </a:rPr>
              <a:t>analysis</a:t>
            </a:r>
            <a:r>
              <a:rPr dirty="0" sz="240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355600" marR="5080" indent="-343535">
              <a:lnSpc>
                <a:spcPct val="100000"/>
              </a:lnSpc>
              <a:buClr>
                <a:srgbClr val="001F5F"/>
              </a:buClr>
              <a:buChar char="•"/>
              <a:tabLst>
                <a:tab pos="355600" algn="l"/>
                <a:tab pos="356235" algn="l"/>
              </a:tabLst>
            </a:pPr>
            <a:r>
              <a:rPr dirty="0" sz="2400">
                <a:latin typeface="Times New Roman"/>
                <a:cs typeface="Times New Roman"/>
              </a:rPr>
              <a:t>This tests how a valuation changes </a:t>
            </a:r>
            <a:r>
              <a:rPr dirty="0" sz="2400" spc="-5">
                <a:latin typeface="Times New Roman"/>
                <a:cs typeface="Times New Roman"/>
              </a:rPr>
              <a:t>as </a:t>
            </a:r>
            <a:r>
              <a:rPr dirty="0" sz="2400">
                <a:latin typeface="Times New Roman"/>
                <a:cs typeface="Times New Roman"/>
              </a:rPr>
              <a:t>inputs to a </a:t>
            </a:r>
            <a:r>
              <a:rPr dirty="0" sz="2400" spc="-5">
                <a:latin typeface="Times New Roman"/>
                <a:cs typeface="Times New Roman"/>
              </a:rPr>
              <a:t>model</a:t>
            </a:r>
            <a:r>
              <a:rPr dirty="0" sz="2400" spc="-1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change,  how the </a:t>
            </a:r>
            <a:r>
              <a:rPr dirty="0" sz="2400" spc="-5">
                <a:latin typeface="Times New Roman"/>
                <a:cs typeface="Times New Roman"/>
              </a:rPr>
              <a:t>valuation is </a:t>
            </a:r>
            <a:r>
              <a:rPr dirty="0" sz="2400">
                <a:latin typeface="Times New Roman"/>
                <a:cs typeface="Times New Roman"/>
              </a:rPr>
              <a:t>sensitive to alternative forecasts of the  future.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355600" marR="39370" indent="-343535">
              <a:lnSpc>
                <a:spcPct val="100000"/>
              </a:lnSpc>
              <a:buClr>
                <a:srgbClr val="001F5F"/>
              </a:buClr>
              <a:buChar char="•"/>
              <a:tabLst>
                <a:tab pos="355600" algn="l"/>
                <a:tab pos="356235" algn="l"/>
              </a:tabLst>
            </a:pPr>
            <a:r>
              <a:rPr dirty="0" sz="2400">
                <a:latin typeface="Times New Roman"/>
                <a:cs typeface="Times New Roman"/>
              </a:rPr>
              <a:t>The </a:t>
            </a:r>
            <a:r>
              <a:rPr dirty="0" sz="2400" spc="-5">
                <a:latin typeface="Times New Roman"/>
                <a:cs typeface="Times New Roman"/>
              </a:rPr>
              <a:t>simple </a:t>
            </a:r>
            <a:r>
              <a:rPr dirty="0" sz="2400">
                <a:latin typeface="Times New Roman"/>
                <a:cs typeface="Times New Roman"/>
              </a:rPr>
              <a:t>valuation </a:t>
            </a:r>
            <a:r>
              <a:rPr dirty="0" sz="2400" spc="-5">
                <a:latin typeface="Times New Roman"/>
                <a:cs typeface="Times New Roman"/>
              </a:rPr>
              <a:t>model </a:t>
            </a:r>
            <a:r>
              <a:rPr dirty="0" sz="2400">
                <a:latin typeface="Times New Roman"/>
                <a:cs typeface="Times New Roman"/>
              </a:rPr>
              <a:t>gives the </a:t>
            </a:r>
            <a:r>
              <a:rPr dirty="0" sz="2400" spc="-5">
                <a:latin typeface="Times New Roman"/>
                <a:cs typeface="Times New Roman"/>
              </a:rPr>
              <a:t>form </a:t>
            </a:r>
            <a:r>
              <a:rPr dirty="0" sz="2400">
                <a:latin typeface="Times New Roman"/>
                <a:cs typeface="Times New Roman"/>
              </a:rPr>
              <a:t>in which to</a:t>
            </a:r>
            <a:r>
              <a:rPr dirty="0" sz="2400" spc="-1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conduct  sensitivity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analysis.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564130" marR="5080" indent="-184467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Simple Forecasting as an Analytical Device:  Sensitivity</a:t>
            </a:r>
            <a:r>
              <a:rPr dirty="0" spc="-15"/>
              <a:t> </a:t>
            </a:r>
            <a:r>
              <a:rPr dirty="0" spc="-5"/>
              <a:t>Analysis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883" y="1299464"/>
            <a:ext cx="6527165" cy="3317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Times New Roman"/>
                <a:cs typeface="Times New Roman"/>
              </a:rPr>
              <a:t>“As </a:t>
            </a:r>
            <a:r>
              <a:rPr dirty="0" sz="2400" spc="-5" b="1">
                <a:latin typeface="Times New Roman"/>
                <a:cs typeface="Times New Roman"/>
              </a:rPr>
              <a:t>If”</a:t>
            </a:r>
            <a:r>
              <a:rPr dirty="0" sz="2400" b="1">
                <a:latin typeface="Times New Roman"/>
                <a:cs typeface="Times New Roman"/>
              </a:rPr>
              <a:t> Questions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 spc="-5">
                <a:latin typeface="Times New Roman"/>
                <a:cs typeface="Times New Roman"/>
              </a:rPr>
              <a:t>Effect </a:t>
            </a:r>
            <a:r>
              <a:rPr dirty="0" sz="2400">
                <a:latin typeface="Times New Roman"/>
                <a:cs typeface="Times New Roman"/>
              </a:rPr>
              <a:t>of changes in </a:t>
            </a:r>
            <a:r>
              <a:rPr dirty="0" sz="2400" spc="-5">
                <a:latin typeface="Times New Roman"/>
                <a:cs typeface="Times New Roman"/>
              </a:rPr>
              <a:t>RNOA </a:t>
            </a:r>
            <a:r>
              <a:rPr dirty="0" sz="2400">
                <a:latin typeface="Times New Roman"/>
                <a:cs typeface="Times New Roman"/>
              </a:rPr>
              <a:t>on </a:t>
            </a:r>
            <a:r>
              <a:rPr dirty="0" sz="2400" spc="-5">
                <a:latin typeface="Times New Roman"/>
                <a:cs typeface="Times New Roman"/>
              </a:rPr>
              <a:t>forecasts </a:t>
            </a:r>
            <a:r>
              <a:rPr dirty="0" sz="2400">
                <a:latin typeface="Times New Roman"/>
                <a:cs typeface="Times New Roman"/>
              </a:rPr>
              <a:t>and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values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 spc="-5">
                <a:latin typeface="Times New Roman"/>
                <a:cs typeface="Times New Roman"/>
              </a:rPr>
              <a:t>Effect </a:t>
            </a:r>
            <a:r>
              <a:rPr dirty="0" sz="2400">
                <a:latin typeface="Times New Roman"/>
                <a:cs typeface="Times New Roman"/>
              </a:rPr>
              <a:t>of changes in </a:t>
            </a:r>
            <a:r>
              <a:rPr dirty="0" sz="2400" spc="-5">
                <a:latin typeface="Times New Roman"/>
                <a:cs typeface="Times New Roman"/>
              </a:rPr>
              <a:t>PM </a:t>
            </a:r>
            <a:r>
              <a:rPr dirty="0" sz="2400">
                <a:latin typeface="Times New Roman"/>
                <a:cs typeface="Times New Roman"/>
              </a:rPr>
              <a:t>and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ATO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 spc="-5">
                <a:latin typeface="Times New Roman"/>
                <a:cs typeface="Times New Roman"/>
              </a:rPr>
              <a:t>Effect </a:t>
            </a:r>
            <a:r>
              <a:rPr dirty="0" sz="2400">
                <a:latin typeface="Times New Roman"/>
                <a:cs typeface="Times New Roman"/>
              </a:rPr>
              <a:t>of changes in sales growth and in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NOA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 spc="-5">
                <a:latin typeface="Times New Roman"/>
                <a:cs typeface="Times New Roman"/>
              </a:rPr>
              <a:t>Effect </a:t>
            </a:r>
            <a:r>
              <a:rPr dirty="0" sz="2400">
                <a:latin typeface="Times New Roman"/>
                <a:cs typeface="Times New Roman"/>
              </a:rPr>
              <a:t>of leverage on </a:t>
            </a:r>
            <a:r>
              <a:rPr dirty="0" sz="2400" spc="-5">
                <a:latin typeface="Times New Roman"/>
                <a:cs typeface="Times New Roman"/>
              </a:rPr>
              <a:t>forecasts </a:t>
            </a:r>
            <a:r>
              <a:rPr dirty="0" sz="2400">
                <a:latin typeface="Times New Roman"/>
                <a:cs typeface="Times New Roman"/>
              </a:rPr>
              <a:t>of net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income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0627" y="365252"/>
            <a:ext cx="470789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</a:t>
            </a:r>
            <a:r>
              <a:rPr dirty="0"/>
              <a:t>Valuation </a:t>
            </a:r>
            <a:r>
              <a:rPr dirty="0" spc="-5"/>
              <a:t>Grid: Nike,</a:t>
            </a:r>
            <a:r>
              <a:rPr dirty="0" spc="-35"/>
              <a:t> </a:t>
            </a:r>
            <a:r>
              <a:rPr dirty="0" spc="-5"/>
              <a:t>Inc.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9176" y="1396111"/>
            <a:ext cx="8194675" cy="12458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What values are </a:t>
            </a:r>
            <a:r>
              <a:rPr dirty="0" sz="2000" spc="-5" b="1">
                <a:latin typeface="Times New Roman"/>
                <a:cs typeface="Times New Roman"/>
              </a:rPr>
              <a:t>implied </a:t>
            </a:r>
            <a:r>
              <a:rPr dirty="0" sz="2000" b="1">
                <a:latin typeface="Times New Roman"/>
                <a:cs typeface="Times New Roman"/>
              </a:rPr>
              <a:t>by different combinations of RNOA and growth</a:t>
            </a:r>
            <a:r>
              <a:rPr dirty="0" sz="2000" spc="-17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in</a:t>
            </a:r>
            <a:endParaRPr sz="20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NOA?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A Valuation Grid for Nike,</a:t>
            </a:r>
            <a:r>
              <a:rPr dirty="0" sz="2000" spc="-8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2010: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41119" y="3061716"/>
            <a:ext cx="6416039" cy="19766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5880" y="339293"/>
            <a:ext cx="49510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Big Picture </a:t>
            </a:r>
            <a:r>
              <a:rPr dirty="0"/>
              <a:t>for this</a:t>
            </a:r>
            <a:r>
              <a:rPr dirty="0" spc="-40"/>
              <a:t> </a:t>
            </a:r>
            <a:r>
              <a:rPr dirty="0" spc="-5"/>
              <a:t>Chapter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97635" y="1150112"/>
            <a:ext cx="6042025" cy="24650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0480" marR="151130" indent="-18415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The tenet: Anchor valuation on what you know</a:t>
            </a:r>
            <a:r>
              <a:rPr dirty="0" sz="2000" spc="-13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rather  than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speculation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The financial statements, appropriately formulated</a:t>
            </a:r>
            <a:r>
              <a:rPr dirty="0" sz="2000" spc="-204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and</a:t>
            </a:r>
            <a:endParaRPr sz="2000">
              <a:latin typeface="Times New Roman"/>
              <a:cs typeface="Times New Roman"/>
            </a:endParaRPr>
          </a:p>
          <a:p>
            <a:pPr marL="3048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analyzed, are “what </a:t>
            </a:r>
            <a:r>
              <a:rPr dirty="0" sz="2000" spc="-10" b="1">
                <a:latin typeface="Times New Roman"/>
                <a:cs typeface="Times New Roman"/>
              </a:rPr>
              <a:t>we</a:t>
            </a:r>
            <a:r>
              <a:rPr dirty="0" sz="2000" spc="-4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know”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30480" marR="323215" indent="-1841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Therefore, anchor a valuation on what </a:t>
            </a:r>
            <a:r>
              <a:rPr dirty="0" sz="2000" spc="5" b="1">
                <a:latin typeface="Times New Roman"/>
                <a:cs typeface="Times New Roman"/>
              </a:rPr>
              <a:t>you </a:t>
            </a:r>
            <a:r>
              <a:rPr dirty="0" sz="2000" b="1">
                <a:latin typeface="Times New Roman"/>
                <a:cs typeface="Times New Roman"/>
              </a:rPr>
              <a:t>see in</a:t>
            </a:r>
            <a:r>
              <a:rPr dirty="0" sz="2000" spc="-18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the  financial statements before adding</a:t>
            </a:r>
            <a:r>
              <a:rPr dirty="0" sz="2000" spc="-16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speculation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77687" y="3936406"/>
            <a:ext cx="127635" cy="3117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spc="90">
                <a:latin typeface="Symbol"/>
                <a:cs typeface="Symbol"/>
              </a:rPr>
              <a:t>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34513" y="3913642"/>
            <a:ext cx="2110740" cy="3117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258445" algn="l"/>
              </a:tabLst>
            </a:pPr>
            <a:r>
              <a:rPr dirty="0" baseline="-6006" sz="2775" spc="135">
                <a:latin typeface="Symbol"/>
                <a:cs typeface="Symbol"/>
              </a:rPr>
              <a:t></a:t>
            </a:r>
            <a:r>
              <a:rPr dirty="0" baseline="-6006" sz="2775" spc="135">
                <a:latin typeface="Times New Roman"/>
                <a:cs typeface="Times New Roman"/>
              </a:rPr>
              <a:t>	</a:t>
            </a:r>
            <a:r>
              <a:rPr dirty="0" sz="1850" spc="114">
                <a:latin typeface="Times New Roman"/>
                <a:cs typeface="Times New Roman"/>
              </a:rPr>
              <a:t>Value </a:t>
            </a:r>
            <a:r>
              <a:rPr dirty="0" sz="1850" spc="85">
                <a:latin typeface="Times New Roman"/>
                <a:cs typeface="Times New Roman"/>
              </a:rPr>
              <a:t>implied</a:t>
            </a:r>
            <a:r>
              <a:rPr dirty="0" sz="1850" spc="-45">
                <a:latin typeface="Times New Roman"/>
                <a:cs typeface="Times New Roman"/>
              </a:rPr>
              <a:t> </a:t>
            </a:r>
            <a:r>
              <a:rPr dirty="0" sz="1850" spc="135">
                <a:latin typeface="Times New Roman"/>
                <a:cs typeface="Times New Roman"/>
              </a:rPr>
              <a:t>by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16441" y="4248739"/>
            <a:ext cx="1502410" cy="3848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50800">
              <a:lnSpc>
                <a:spcPts val="1390"/>
              </a:lnSpc>
              <a:spcBef>
                <a:spcPts val="135"/>
              </a:spcBef>
            </a:pPr>
            <a:r>
              <a:rPr dirty="0" baseline="25641" sz="2925" spc="7">
                <a:latin typeface="Symbol"/>
                <a:cs typeface="Symbol"/>
              </a:rPr>
              <a:t></a:t>
            </a:r>
            <a:r>
              <a:rPr dirty="0" sz="1950" spc="5">
                <a:latin typeface="Times New Roman"/>
                <a:cs typeface="Times New Roman"/>
              </a:rPr>
              <a:t>speculation</a:t>
            </a:r>
            <a:r>
              <a:rPr dirty="0" sz="1950" spc="-25">
                <a:latin typeface="Times New Roman"/>
                <a:cs typeface="Times New Roman"/>
              </a:rPr>
              <a:t> </a:t>
            </a:r>
            <a:r>
              <a:rPr dirty="0" baseline="25641" sz="2925" spc="-7">
                <a:latin typeface="Symbol"/>
                <a:cs typeface="Symbol"/>
              </a:rPr>
              <a:t></a:t>
            </a:r>
            <a:endParaRPr baseline="25641" sz="2925">
              <a:latin typeface="Symbol"/>
              <a:cs typeface="Symbol"/>
            </a:endParaRPr>
          </a:p>
          <a:p>
            <a:pPr marL="50800">
              <a:lnSpc>
                <a:spcPts val="1390"/>
              </a:lnSpc>
              <a:tabLst>
                <a:tab pos="1356360" algn="l"/>
              </a:tabLst>
            </a:pPr>
            <a:r>
              <a:rPr dirty="0" sz="1950" spc="-5">
                <a:latin typeface="Symbol"/>
                <a:cs typeface="Symbol"/>
              </a:rPr>
              <a:t></a:t>
            </a:r>
            <a:r>
              <a:rPr dirty="0" sz="1950" spc="-5">
                <a:latin typeface="Times New Roman"/>
                <a:cs typeface="Times New Roman"/>
              </a:rPr>
              <a:t>	</a:t>
            </a:r>
            <a:r>
              <a:rPr dirty="0" sz="1950" spc="-5">
                <a:latin typeface="Symbol"/>
                <a:cs typeface="Symbol"/>
              </a:rPr>
              <a:t></a:t>
            </a:r>
            <a:endParaRPr sz="19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4541" y="3862933"/>
            <a:ext cx="1426210" cy="32893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baseline="-5698" sz="2925" spc="7">
                <a:latin typeface="Symbol"/>
                <a:cs typeface="Symbol"/>
              </a:rPr>
              <a:t></a:t>
            </a:r>
            <a:r>
              <a:rPr dirty="0" sz="1950" spc="5">
                <a:latin typeface="Times New Roman"/>
                <a:cs typeface="Times New Roman"/>
              </a:rPr>
              <a:t>Value </a:t>
            </a:r>
            <a:r>
              <a:rPr dirty="0" sz="1950" spc="-15">
                <a:latin typeface="Times New Roman"/>
                <a:cs typeface="Times New Roman"/>
              </a:rPr>
              <a:t>from</a:t>
            </a:r>
            <a:r>
              <a:rPr dirty="0" sz="1950" spc="20">
                <a:latin typeface="Times New Roman"/>
                <a:cs typeface="Times New Roman"/>
              </a:rPr>
              <a:t> </a:t>
            </a:r>
            <a:r>
              <a:rPr dirty="0" baseline="-5698" sz="2925" spc="-7">
                <a:latin typeface="Symbol"/>
                <a:cs typeface="Symbol"/>
              </a:rPr>
              <a:t></a:t>
            </a:r>
            <a:endParaRPr baseline="-5698" sz="2925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61970" y="5216144"/>
            <a:ext cx="183578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5" i="1">
                <a:latin typeface="Times New Roman"/>
                <a:cs typeface="Times New Roman"/>
              </a:rPr>
              <a:t>This </a:t>
            </a:r>
            <a:r>
              <a:rPr dirty="0" sz="1800" i="1">
                <a:latin typeface="Times New Roman"/>
                <a:cs typeface="Times New Roman"/>
              </a:rPr>
              <a:t>Chapter  </a:t>
            </a:r>
            <a:r>
              <a:rPr dirty="0" sz="1800" spc="-5" i="1">
                <a:latin typeface="Times New Roman"/>
                <a:cs typeface="Times New Roman"/>
              </a:rPr>
              <a:t>“Simple</a:t>
            </a:r>
            <a:r>
              <a:rPr dirty="0" sz="1800" spc="-95" i="1">
                <a:latin typeface="Times New Roman"/>
                <a:cs typeface="Times New Roman"/>
              </a:rPr>
              <a:t> </a:t>
            </a:r>
            <a:r>
              <a:rPr dirty="0" sz="1800" spc="-20" i="1">
                <a:latin typeface="Times New Roman"/>
                <a:cs typeface="Times New Roman"/>
              </a:rPr>
              <a:t>Valuation”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07584" y="5162169"/>
            <a:ext cx="1502410" cy="8489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82880">
              <a:lnSpc>
                <a:spcPct val="100000"/>
              </a:lnSpc>
              <a:spcBef>
                <a:spcPts val="100"/>
              </a:spcBef>
            </a:pPr>
            <a:r>
              <a:rPr dirty="0" sz="1800" i="1">
                <a:latin typeface="Times New Roman"/>
                <a:cs typeface="Times New Roman"/>
              </a:rPr>
              <a:t>Next Chapter  </a:t>
            </a:r>
            <a:r>
              <a:rPr dirty="0" sz="1800" spc="-5" i="1">
                <a:latin typeface="Times New Roman"/>
                <a:cs typeface="Times New Roman"/>
              </a:rPr>
              <a:t>“Full </a:t>
            </a:r>
            <a:r>
              <a:rPr dirty="0" sz="1800" spc="-30" i="1">
                <a:latin typeface="Times New Roman"/>
                <a:cs typeface="Times New Roman"/>
              </a:rPr>
              <a:t>pro</a:t>
            </a:r>
            <a:r>
              <a:rPr dirty="0" sz="1800" spc="-85" i="1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forma</a:t>
            </a:r>
            <a:endParaRPr sz="1800">
              <a:latin typeface="Times New Roman"/>
              <a:cs typeface="Times New Roman"/>
            </a:endParaRPr>
          </a:p>
          <a:p>
            <a:pPr marL="295910">
              <a:lnSpc>
                <a:spcPct val="100000"/>
              </a:lnSpc>
            </a:pPr>
            <a:r>
              <a:rPr dirty="0" sz="1800" i="1">
                <a:latin typeface="Times New Roman"/>
                <a:cs typeface="Times New Roman"/>
              </a:rPr>
              <a:t>valuations”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57953" y="4109161"/>
            <a:ext cx="19748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+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324478" y="4661534"/>
            <a:ext cx="290195" cy="488315"/>
          </a:xfrm>
          <a:custGeom>
            <a:avLst/>
            <a:gdLst/>
            <a:ahLst/>
            <a:cxnLst/>
            <a:rect l="l" t="t" r="r" b="b"/>
            <a:pathLst>
              <a:path w="290195" h="488314">
                <a:moveTo>
                  <a:pt x="144907" y="0"/>
                </a:moveTo>
                <a:lnTo>
                  <a:pt x="0" y="144906"/>
                </a:lnTo>
                <a:lnTo>
                  <a:pt x="75057" y="144906"/>
                </a:lnTo>
                <a:lnTo>
                  <a:pt x="75057" y="487806"/>
                </a:lnTo>
                <a:lnTo>
                  <a:pt x="214757" y="487806"/>
                </a:lnTo>
                <a:lnTo>
                  <a:pt x="214757" y="472566"/>
                </a:lnTo>
                <a:lnTo>
                  <a:pt x="90297" y="472566"/>
                </a:lnTo>
                <a:lnTo>
                  <a:pt x="90297" y="129666"/>
                </a:lnTo>
                <a:lnTo>
                  <a:pt x="36703" y="129666"/>
                </a:lnTo>
                <a:lnTo>
                  <a:pt x="144907" y="21462"/>
                </a:lnTo>
                <a:lnTo>
                  <a:pt x="166370" y="21462"/>
                </a:lnTo>
                <a:lnTo>
                  <a:pt x="144907" y="0"/>
                </a:lnTo>
                <a:close/>
              </a:path>
              <a:path w="290195" h="488314">
                <a:moveTo>
                  <a:pt x="166370" y="21462"/>
                </a:moveTo>
                <a:lnTo>
                  <a:pt x="144907" y="21462"/>
                </a:lnTo>
                <a:lnTo>
                  <a:pt x="253111" y="129666"/>
                </a:lnTo>
                <a:lnTo>
                  <a:pt x="199517" y="129666"/>
                </a:lnTo>
                <a:lnTo>
                  <a:pt x="199517" y="472566"/>
                </a:lnTo>
                <a:lnTo>
                  <a:pt x="214757" y="472566"/>
                </a:lnTo>
                <a:lnTo>
                  <a:pt x="214757" y="144906"/>
                </a:lnTo>
                <a:lnTo>
                  <a:pt x="289813" y="144906"/>
                </a:lnTo>
                <a:lnTo>
                  <a:pt x="166370" y="21462"/>
                </a:lnTo>
                <a:close/>
              </a:path>
              <a:path w="290195" h="488314">
                <a:moveTo>
                  <a:pt x="144907" y="28701"/>
                </a:moveTo>
                <a:lnTo>
                  <a:pt x="49022" y="124587"/>
                </a:lnTo>
                <a:lnTo>
                  <a:pt x="95376" y="124587"/>
                </a:lnTo>
                <a:lnTo>
                  <a:pt x="95376" y="467487"/>
                </a:lnTo>
                <a:lnTo>
                  <a:pt x="194437" y="467487"/>
                </a:lnTo>
                <a:lnTo>
                  <a:pt x="194437" y="462406"/>
                </a:lnTo>
                <a:lnTo>
                  <a:pt x="100457" y="462406"/>
                </a:lnTo>
                <a:lnTo>
                  <a:pt x="100457" y="119506"/>
                </a:lnTo>
                <a:lnTo>
                  <a:pt x="61213" y="119506"/>
                </a:lnTo>
                <a:lnTo>
                  <a:pt x="144907" y="35813"/>
                </a:lnTo>
                <a:lnTo>
                  <a:pt x="152019" y="35813"/>
                </a:lnTo>
                <a:lnTo>
                  <a:pt x="144907" y="28701"/>
                </a:lnTo>
                <a:close/>
              </a:path>
              <a:path w="290195" h="488314">
                <a:moveTo>
                  <a:pt x="152019" y="35813"/>
                </a:moveTo>
                <a:lnTo>
                  <a:pt x="144907" y="35813"/>
                </a:lnTo>
                <a:lnTo>
                  <a:pt x="228600" y="119506"/>
                </a:lnTo>
                <a:lnTo>
                  <a:pt x="189357" y="119506"/>
                </a:lnTo>
                <a:lnTo>
                  <a:pt x="189357" y="462406"/>
                </a:lnTo>
                <a:lnTo>
                  <a:pt x="194437" y="462406"/>
                </a:lnTo>
                <a:lnTo>
                  <a:pt x="194437" y="124587"/>
                </a:lnTo>
                <a:lnTo>
                  <a:pt x="240792" y="124587"/>
                </a:lnTo>
                <a:lnTo>
                  <a:pt x="152019" y="358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991478" y="4661534"/>
            <a:ext cx="290195" cy="488315"/>
          </a:xfrm>
          <a:custGeom>
            <a:avLst/>
            <a:gdLst/>
            <a:ahLst/>
            <a:cxnLst/>
            <a:rect l="l" t="t" r="r" b="b"/>
            <a:pathLst>
              <a:path w="290195" h="488314">
                <a:moveTo>
                  <a:pt x="144907" y="0"/>
                </a:moveTo>
                <a:lnTo>
                  <a:pt x="0" y="144906"/>
                </a:lnTo>
                <a:lnTo>
                  <a:pt x="75057" y="144906"/>
                </a:lnTo>
                <a:lnTo>
                  <a:pt x="75057" y="487806"/>
                </a:lnTo>
                <a:lnTo>
                  <a:pt x="214757" y="487806"/>
                </a:lnTo>
                <a:lnTo>
                  <a:pt x="214757" y="472566"/>
                </a:lnTo>
                <a:lnTo>
                  <a:pt x="90297" y="472566"/>
                </a:lnTo>
                <a:lnTo>
                  <a:pt x="90297" y="129666"/>
                </a:lnTo>
                <a:lnTo>
                  <a:pt x="36703" y="129666"/>
                </a:lnTo>
                <a:lnTo>
                  <a:pt x="144907" y="21462"/>
                </a:lnTo>
                <a:lnTo>
                  <a:pt x="166370" y="21462"/>
                </a:lnTo>
                <a:lnTo>
                  <a:pt x="144907" y="0"/>
                </a:lnTo>
                <a:close/>
              </a:path>
              <a:path w="290195" h="488314">
                <a:moveTo>
                  <a:pt x="166370" y="21462"/>
                </a:moveTo>
                <a:lnTo>
                  <a:pt x="144907" y="21462"/>
                </a:lnTo>
                <a:lnTo>
                  <a:pt x="253111" y="129666"/>
                </a:lnTo>
                <a:lnTo>
                  <a:pt x="199517" y="129666"/>
                </a:lnTo>
                <a:lnTo>
                  <a:pt x="199517" y="472566"/>
                </a:lnTo>
                <a:lnTo>
                  <a:pt x="214757" y="472566"/>
                </a:lnTo>
                <a:lnTo>
                  <a:pt x="214757" y="144906"/>
                </a:lnTo>
                <a:lnTo>
                  <a:pt x="289813" y="144906"/>
                </a:lnTo>
                <a:lnTo>
                  <a:pt x="166370" y="21462"/>
                </a:lnTo>
                <a:close/>
              </a:path>
              <a:path w="290195" h="488314">
                <a:moveTo>
                  <a:pt x="144907" y="28701"/>
                </a:moveTo>
                <a:lnTo>
                  <a:pt x="49022" y="124587"/>
                </a:lnTo>
                <a:lnTo>
                  <a:pt x="95376" y="124587"/>
                </a:lnTo>
                <a:lnTo>
                  <a:pt x="95376" y="467487"/>
                </a:lnTo>
                <a:lnTo>
                  <a:pt x="194437" y="467487"/>
                </a:lnTo>
                <a:lnTo>
                  <a:pt x="194437" y="462406"/>
                </a:lnTo>
                <a:lnTo>
                  <a:pt x="100457" y="462406"/>
                </a:lnTo>
                <a:lnTo>
                  <a:pt x="100457" y="119506"/>
                </a:lnTo>
                <a:lnTo>
                  <a:pt x="61213" y="119506"/>
                </a:lnTo>
                <a:lnTo>
                  <a:pt x="144907" y="35813"/>
                </a:lnTo>
                <a:lnTo>
                  <a:pt x="152019" y="35813"/>
                </a:lnTo>
                <a:lnTo>
                  <a:pt x="144907" y="28701"/>
                </a:lnTo>
                <a:close/>
              </a:path>
              <a:path w="290195" h="488314">
                <a:moveTo>
                  <a:pt x="152019" y="35813"/>
                </a:moveTo>
                <a:lnTo>
                  <a:pt x="144907" y="35813"/>
                </a:lnTo>
                <a:lnTo>
                  <a:pt x="228600" y="119506"/>
                </a:lnTo>
                <a:lnTo>
                  <a:pt x="189357" y="119506"/>
                </a:lnTo>
                <a:lnTo>
                  <a:pt x="189357" y="462406"/>
                </a:lnTo>
                <a:lnTo>
                  <a:pt x="194437" y="462406"/>
                </a:lnTo>
                <a:lnTo>
                  <a:pt x="194437" y="124587"/>
                </a:lnTo>
                <a:lnTo>
                  <a:pt x="240792" y="124587"/>
                </a:lnTo>
                <a:lnTo>
                  <a:pt x="152019" y="358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1363217" y="4262001"/>
            <a:ext cx="3380104" cy="381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ts val="1485"/>
              </a:lnSpc>
              <a:spcBef>
                <a:spcPts val="100"/>
              </a:spcBef>
              <a:tabLst>
                <a:tab pos="983615" algn="l"/>
              </a:tabLst>
            </a:pPr>
            <a:r>
              <a:rPr dirty="0" baseline="34722" sz="3000" spc="-67">
                <a:latin typeface="Times New Roman"/>
                <a:cs typeface="Times New Roman"/>
              </a:rPr>
              <a:t>Value</a:t>
            </a:r>
            <a:r>
              <a:rPr dirty="0" baseline="34722" sz="3000" spc="-22">
                <a:latin typeface="Times New Roman"/>
                <a:cs typeface="Times New Roman"/>
              </a:rPr>
              <a:t> </a:t>
            </a:r>
            <a:r>
              <a:rPr dirty="0" baseline="34722" sz="3000">
                <a:latin typeface="Times New Roman"/>
                <a:cs typeface="Times New Roman"/>
              </a:rPr>
              <a:t>=	</a:t>
            </a:r>
            <a:r>
              <a:rPr dirty="0" baseline="25525" sz="2775" spc="135">
                <a:latin typeface="Symbol"/>
                <a:cs typeface="Symbol"/>
              </a:rPr>
              <a:t></a:t>
            </a:r>
            <a:r>
              <a:rPr dirty="0" sz="1850" spc="90">
                <a:latin typeface="Times New Roman"/>
                <a:cs typeface="Times New Roman"/>
              </a:rPr>
              <a:t>financial</a:t>
            </a:r>
            <a:r>
              <a:rPr dirty="0" sz="1850">
                <a:latin typeface="Times New Roman"/>
                <a:cs typeface="Times New Roman"/>
              </a:rPr>
              <a:t> </a:t>
            </a:r>
            <a:r>
              <a:rPr dirty="0" sz="1850" spc="114">
                <a:latin typeface="Times New Roman"/>
                <a:cs typeface="Times New Roman"/>
              </a:rPr>
              <a:t>statements</a:t>
            </a:r>
            <a:r>
              <a:rPr dirty="0" baseline="25525" sz="2775" spc="172">
                <a:latin typeface="Symbol"/>
                <a:cs typeface="Symbol"/>
              </a:rPr>
              <a:t></a:t>
            </a:r>
            <a:endParaRPr baseline="25525" sz="2775">
              <a:latin typeface="Symbol"/>
              <a:cs typeface="Symbol"/>
            </a:endParaRPr>
          </a:p>
          <a:p>
            <a:pPr marL="983615">
              <a:lnSpc>
                <a:spcPts val="1305"/>
              </a:lnSpc>
              <a:tabLst>
                <a:tab pos="3227070" algn="l"/>
              </a:tabLst>
            </a:pPr>
            <a:r>
              <a:rPr dirty="0" sz="1850" spc="90">
                <a:latin typeface="Symbol"/>
                <a:cs typeface="Symbol"/>
              </a:rPr>
              <a:t></a:t>
            </a:r>
            <a:r>
              <a:rPr dirty="0" sz="1850" spc="90">
                <a:latin typeface="Times New Roman"/>
                <a:cs typeface="Times New Roman"/>
              </a:rPr>
              <a:t>	</a:t>
            </a:r>
            <a:r>
              <a:rPr dirty="0" sz="1850" spc="90">
                <a:latin typeface="Symbol"/>
                <a:cs typeface="Symbol"/>
              </a:rPr>
              <a:t></a:t>
            </a:r>
            <a:endParaRPr sz="185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2353" y="90296"/>
            <a:ext cx="822325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R="6985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Simple</a:t>
            </a:r>
            <a:r>
              <a:rPr dirty="0" sz="2400" spc="-15"/>
              <a:t> </a:t>
            </a:r>
            <a:r>
              <a:rPr dirty="0" sz="2400" spc="-5"/>
              <a:t>Valuation:</a:t>
            </a:r>
            <a:endParaRPr sz="2400"/>
          </a:p>
          <a:p>
            <a:pPr algn="ctr">
              <a:lnSpc>
                <a:spcPct val="100000"/>
              </a:lnSpc>
            </a:pPr>
            <a:r>
              <a:rPr dirty="0" sz="2400"/>
              <a:t>Reverse Engineering the Forecasted </a:t>
            </a:r>
            <a:r>
              <a:rPr dirty="0" sz="2400" spc="-5"/>
              <a:t>Growth </a:t>
            </a:r>
            <a:r>
              <a:rPr dirty="0" sz="2400"/>
              <a:t>Rate for Nike</a:t>
            </a:r>
            <a:r>
              <a:rPr dirty="0" sz="2400" spc="-15"/>
              <a:t> </a:t>
            </a:r>
            <a:r>
              <a:rPr dirty="0" sz="2400"/>
              <a:t>Inc.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7810485" y="4486468"/>
            <a:ext cx="770255" cy="0"/>
          </a:xfrm>
          <a:custGeom>
            <a:avLst/>
            <a:gdLst/>
            <a:ahLst/>
            <a:cxnLst/>
            <a:rect l="l" t="t" r="r" b="b"/>
            <a:pathLst>
              <a:path w="770254" h="0">
                <a:moveTo>
                  <a:pt x="0" y="0"/>
                </a:moveTo>
                <a:lnTo>
                  <a:pt x="770230" y="0"/>
                </a:lnTo>
              </a:path>
            </a:pathLst>
          </a:custGeom>
          <a:ln w="609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832379" y="5344897"/>
            <a:ext cx="1194435" cy="0"/>
          </a:xfrm>
          <a:custGeom>
            <a:avLst/>
            <a:gdLst/>
            <a:ahLst/>
            <a:cxnLst/>
            <a:rect l="l" t="t" r="r" b="b"/>
            <a:pathLst>
              <a:path w="1194434" h="0">
                <a:moveTo>
                  <a:pt x="0" y="0"/>
                </a:moveTo>
                <a:lnTo>
                  <a:pt x="1194244" y="0"/>
                </a:lnTo>
              </a:path>
            </a:pathLst>
          </a:custGeom>
          <a:ln w="609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7782897" y="4482065"/>
            <a:ext cx="798195" cy="255904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00" spc="165">
                <a:latin typeface="Times New Roman"/>
                <a:cs typeface="Times New Roman"/>
              </a:rPr>
              <a:t>1.091-</a:t>
            </a:r>
            <a:r>
              <a:rPr dirty="0" sz="1500" spc="-145">
                <a:latin typeface="Times New Roman"/>
                <a:cs typeface="Times New Roman"/>
              </a:rPr>
              <a:t> </a:t>
            </a:r>
            <a:r>
              <a:rPr dirty="0" sz="1500" spc="150">
                <a:latin typeface="Times New Roman"/>
                <a:cs typeface="Times New Roman"/>
              </a:rPr>
              <a:t>g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12655" y="4209135"/>
            <a:ext cx="553085" cy="255904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00" spc="175">
                <a:latin typeface="Times New Roman"/>
                <a:cs typeface="Times New Roman"/>
              </a:rPr>
              <a:t>1</a:t>
            </a:r>
            <a:r>
              <a:rPr dirty="0" sz="1500" spc="85">
                <a:latin typeface="Times New Roman"/>
                <a:cs typeface="Times New Roman"/>
              </a:rPr>
              <a:t>,</a:t>
            </a:r>
            <a:r>
              <a:rPr dirty="0" sz="1500" spc="175">
                <a:latin typeface="Times New Roman"/>
                <a:cs typeface="Times New Roman"/>
              </a:rPr>
              <a:t>15</a:t>
            </a:r>
            <a:r>
              <a:rPr dirty="0" sz="1500" spc="150">
                <a:latin typeface="Times New Roman"/>
                <a:cs typeface="Times New Roman"/>
              </a:rPr>
              <a:t>8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59470" y="5024995"/>
            <a:ext cx="3428365" cy="115379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56030">
              <a:lnSpc>
                <a:spcPct val="100000"/>
              </a:lnSpc>
              <a:spcBef>
                <a:spcPts val="445"/>
              </a:spcBef>
            </a:pPr>
            <a:r>
              <a:rPr dirty="0" baseline="-35185" sz="2250" spc="247">
                <a:latin typeface="Symbol"/>
                <a:cs typeface="Symbol"/>
              </a:rPr>
              <a:t></a:t>
            </a:r>
            <a:r>
              <a:rPr dirty="0" baseline="-35185" sz="2250" spc="-82">
                <a:latin typeface="Times New Roman"/>
                <a:cs typeface="Times New Roman"/>
              </a:rPr>
              <a:t> </a:t>
            </a:r>
            <a:r>
              <a:rPr dirty="0" baseline="-35185" sz="2250" spc="225">
                <a:latin typeface="Times New Roman"/>
                <a:cs typeface="Times New Roman"/>
              </a:rPr>
              <a:t>5,514</a:t>
            </a:r>
            <a:r>
              <a:rPr dirty="0" baseline="-35185" sz="2250" spc="-22">
                <a:latin typeface="Times New Roman"/>
                <a:cs typeface="Times New Roman"/>
              </a:rPr>
              <a:t> </a:t>
            </a:r>
            <a:r>
              <a:rPr dirty="0" baseline="-35185" sz="2250" spc="225">
                <a:latin typeface="Times New Roman"/>
                <a:cs typeface="Times New Roman"/>
              </a:rPr>
              <a:t>x</a:t>
            </a:r>
            <a:r>
              <a:rPr dirty="0" baseline="-35185" sz="2250" spc="217">
                <a:latin typeface="Times New Roman"/>
                <a:cs typeface="Times New Roman"/>
              </a:rPr>
              <a:t> </a:t>
            </a:r>
            <a:r>
              <a:rPr dirty="0" sz="1500" spc="165">
                <a:latin typeface="Times New Roman"/>
                <a:cs typeface="Times New Roman"/>
              </a:rPr>
              <a:t>0.301-</a:t>
            </a:r>
            <a:r>
              <a:rPr dirty="0" sz="1500" spc="-90">
                <a:latin typeface="Times New Roman"/>
                <a:cs typeface="Times New Roman"/>
              </a:rPr>
              <a:t> </a:t>
            </a:r>
            <a:r>
              <a:rPr dirty="0" sz="1500" spc="135">
                <a:latin typeface="Times New Roman"/>
                <a:cs typeface="Times New Roman"/>
              </a:rPr>
              <a:t>(g</a:t>
            </a:r>
            <a:r>
              <a:rPr dirty="0" sz="1500" spc="-45">
                <a:latin typeface="Times New Roman"/>
                <a:cs typeface="Times New Roman"/>
              </a:rPr>
              <a:t> </a:t>
            </a:r>
            <a:r>
              <a:rPr dirty="0" sz="1500" spc="170">
                <a:latin typeface="Times New Roman"/>
                <a:cs typeface="Times New Roman"/>
              </a:rPr>
              <a:t>-1)</a:t>
            </a:r>
            <a:endParaRPr sz="1500">
              <a:latin typeface="Times New Roman"/>
              <a:cs typeface="Times New Roman"/>
            </a:endParaRPr>
          </a:p>
          <a:p>
            <a:pPr algn="r" marR="277495">
              <a:lnSpc>
                <a:spcPct val="100000"/>
              </a:lnSpc>
              <a:spcBef>
                <a:spcPts val="345"/>
              </a:spcBef>
            </a:pPr>
            <a:r>
              <a:rPr dirty="0" sz="1500" spc="165">
                <a:latin typeface="Times New Roman"/>
                <a:cs typeface="Times New Roman"/>
              </a:rPr>
              <a:t>1.091-</a:t>
            </a:r>
            <a:r>
              <a:rPr dirty="0" sz="1500" spc="-175">
                <a:latin typeface="Times New Roman"/>
                <a:cs typeface="Times New Roman"/>
              </a:rPr>
              <a:t> </a:t>
            </a:r>
            <a:r>
              <a:rPr dirty="0" sz="1500" spc="150">
                <a:latin typeface="Times New Roman"/>
                <a:cs typeface="Times New Roman"/>
              </a:rPr>
              <a:t>g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950"/>
              </a:spcBef>
            </a:pPr>
            <a:r>
              <a:rPr dirty="0" sz="1500" spc="150">
                <a:latin typeface="Times New Roman"/>
                <a:cs typeface="Times New Roman"/>
              </a:rPr>
              <a:t>g </a:t>
            </a:r>
            <a:r>
              <a:rPr dirty="0" sz="1500" spc="165">
                <a:latin typeface="Symbol"/>
                <a:cs typeface="Symbol"/>
              </a:rPr>
              <a:t></a:t>
            </a:r>
            <a:r>
              <a:rPr dirty="0" sz="1500" spc="165">
                <a:latin typeface="Times New Roman"/>
                <a:cs typeface="Times New Roman"/>
              </a:rPr>
              <a:t> </a:t>
            </a:r>
            <a:r>
              <a:rPr dirty="0" sz="1500" spc="150">
                <a:latin typeface="Times New Roman"/>
                <a:cs typeface="Times New Roman"/>
              </a:rPr>
              <a:t>1.046 </a:t>
            </a:r>
            <a:r>
              <a:rPr dirty="0" sz="1500" spc="125">
                <a:latin typeface="Times New Roman"/>
                <a:cs typeface="Times New Roman"/>
              </a:rPr>
              <a:t>(a </a:t>
            </a:r>
            <a:r>
              <a:rPr dirty="0" sz="1500" spc="170">
                <a:latin typeface="Times New Roman"/>
                <a:cs typeface="Times New Roman"/>
              </a:rPr>
              <a:t>4.6%</a:t>
            </a:r>
            <a:r>
              <a:rPr dirty="0" sz="1500" spc="-190">
                <a:latin typeface="Times New Roman"/>
                <a:cs typeface="Times New Roman"/>
              </a:rPr>
              <a:t> </a:t>
            </a:r>
            <a:r>
              <a:rPr dirty="0" sz="1500" spc="135">
                <a:latin typeface="Times New Roman"/>
                <a:cs typeface="Times New Roman"/>
              </a:rPr>
              <a:t>growth </a:t>
            </a:r>
            <a:r>
              <a:rPr dirty="0" sz="1500" spc="114">
                <a:latin typeface="Times New Roman"/>
                <a:cs typeface="Times New Roman"/>
              </a:rPr>
              <a:t>rate)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07093" y="4330898"/>
            <a:ext cx="3259454" cy="255904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00" spc="125">
                <a:latin typeface="Times New Roman"/>
                <a:cs typeface="Times New Roman"/>
              </a:rPr>
              <a:t>Enterprise</a:t>
            </a:r>
            <a:r>
              <a:rPr dirty="0" sz="1500" spc="65">
                <a:latin typeface="Times New Roman"/>
                <a:cs typeface="Times New Roman"/>
              </a:rPr>
              <a:t> </a:t>
            </a:r>
            <a:r>
              <a:rPr dirty="0" sz="1500" spc="114">
                <a:latin typeface="Times New Roman"/>
                <a:cs typeface="Times New Roman"/>
              </a:rPr>
              <a:t>price</a:t>
            </a:r>
            <a:r>
              <a:rPr dirty="0" sz="1500" spc="55">
                <a:latin typeface="Times New Roman"/>
                <a:cs typeface="Times New Roman"/>
              </a:rPr>
              <a:t> </a:t>
            </a:r>
            <a:r>
              <a:rPr dirty="0" sz="1500" spc="165">
                <a:latin typeface="Symbol"/>
                <a:cs typeface="Symbol"/>
              </a:rPr>
              <a:t></a:t>
            </a:r>
            <a:r>
              <a:rPr dirty="0" sz="1500" spc="-50">
                <a:latin typeface="Times New Roman"/>
                <a:cs typeface="Times New Roman"/>
              </a:rPr>
              <a:t> </a:t>
            </a:r>
            <a:r>
              <a:rPr dirty="0" sz="1500" spc="155">
                <a:latin typeface="Times New Roman"/>
                <a:cs typeface="Times New Roman"/>
              </a:rPr>
              <a:t>31,446</a:t>
            </a:r>
            <a:r>
              <a:rPr dirty="0" sz="1500" spc="-55">
                <a:latin typeface="Times New Roman"/>
                <a:cs typeface="Times New Roman"/>
              </a:rPr>
              <a:t> </a:t>
            </a:r>
            <a:r>
              <a:rPr dirty="0" sz="1500" spc="165">
                <a:latin typeface="Symbol"/>
                <a:cs typeface="Symbol"/>
              </a:rPr>
              <a:t></a:t>
            </a:r>
            <a:r>
              <a:rPr dirty="0" sz="1500" spc="-50">
                <a:latin typeface="Times New Roman"/>
                <a:cs typeface="Times New Roman"/>
              </a:rPr>
              <a:t> </a:t>
            </a:r>
            <a:r>
              <a:rPr dirty="0" sz="1500" spc="150">
                <a:latin typeface="Times New Roman"/>
                <a:cs typeface="Times New Roman"/>
              </a:rPr>
              <a:t>5,514</a:t>
            </a:r>
            <a:r>
              <a:rPr dirty="0" sz="1500" spc="-45">
                <a:latin typeface="Times New Roman"/>
                <a:cs typeface="Times New Roman"/>
              </a:rPr>
              <a:t> </a:t>
            </a:r>
            <a:r>
              <a:rPr dirty="0" sz="1500" spc="165">
                <a:latin typeface="Symbol"/>
                <a:cs typeface="Symbol"/>
              </a:rPr>
              <a:t></a:t>
            </a:r>
            <a:endParaRPr sz="15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07093" y="3619353"/>
            <a:ext cx="3908425" cy="28321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1520"/>
              </a:lnSpc>
              <a:spcBef>
                <a:spcPts val="110"/>
              </a:spcBef>
              <a:tabLst>
                <a:tab pos="805180" algn="l"/>
              </a:tabLst>
            </a:pPr>
            <a:r>
              <a:rPr dirty="0" sz="1500" spc="150">
                <a:latin typeface="Times New Roman"/>
                <a:cs typeface="Times New Roman"/>
              </a:rPr>
              <a:t>ReOI	</a:t>
            </a:r>
            <a:r>
              <a:rPr dirty="0" sz="1500" spc="165">
                <a:latin typeface="Symbol"/>
                <a:cs typeface="Symbol"/>
              </a:rPr>
              <a:t></a:t>
            </a:r>
            <a:r>
              <a:rPr dirty="0" sz="1500" spc="35">
                <a:latin typeface="Times New Roman"/>
                <a:cs typeface="Times New Roman"/>
              </a:rPr>
              <a:t> </a:t>
            </a:r>
            <a:r>
              <a:rPr dirty="0" sz="1500" spc="145">
                <a:latin typeface="Times New Roman"/>
                <a:cs typeface="Times New Roman"/>
              </a:rPr>
              <a:t>(0.301</a:t>
            </a:r>
            <a:r>
              <a:rPr dirty="0" sz="1500" spc="-210">
                <a:latin typeface="Times New Roman"/>
                <a:cs typeface="Times New Roman"/>
              </a:rPr>
              <a:t> </a:t>
            </a:r>
            <a:r>
              <a:rPr dirty="0" sz="1500" spc="165">
                <a:latin typeface="Symbol"/>
                <a:cs typeface="Symbol"/>
              </a:rPr>
              <a:t></a:t>
            </a:r>
            <a:r>
              <a:rPr dirty="0" sz="1500" spc="-45">
                <a:latin typeface="Times New Roman"/>
                <a:cs typeface="Times New Roman"/>
              </a:rPr>
              <a:t> </a:t>
            </a:r>
            <a:r>
              <a:rPr dirty="0" sz="1500" spc="114">
                <a:latin typeface="Times New Roman"/>
                <a:cs typeface="Times New Roman"/>
              </a:rPr>
              <a:t>0.091)</a:t>
            </a:r>
            <a:r>
              <a:rPr dirty="0" sz="1500" spc="-145">
                <a:latin typeface="Times New Roman"/>
                <a:cs typeface="Times New Roman"/>
              </a:rPr>
              <a:t> </a:t>
            </a:r>
            <a:r>
              <a:rPr dirty="0" sz="1500" spc="165">
                <a:latin typeface="Symbol"/>
                <a:cs typeface="Symbol"/>
              </a:rPr>
              <a:t></a:t>
            </a:r>
            <a:r>
              <a:rPr dirty="0" sz="1500" spc="-130">
                <a:latin typeface="Times New Roman"/>
                <a:cs typeface="Times New Roman"/>
              </a:rPr>
              <a:t> </a:t>
            </a:r>
            <a:r>
              <a:rPr dirty="0" sz="1500" spc="130">
                <a:latin typeface="Times New Roman"/>
                <a:cs typeface="Times New Roman"/>
              </a:rPr>
              <a:t>5,514</a:t>
            </a:r>
            <a:r>
              <a:rPr dirty="0" sz="1500" spc="20">
                <a:latin typeface="Times New Roman"/>
                <a:cs typeface="Times New Roman"/>
              </a:rPr>
              <a:t> </a:t>
            </a:r>
            <a:r>
              <a:rPr dirty="0" sz="1500" spc="165">
                <a:latin typeface="Symbol"/>
                <a:cs typeface="Symbol"/>
              </a:rPr>
              <a:t></a:t>
            </a:r>
            <a:r>
              <a:rPr dirty="0" sz="1500" spc="15">
                <a:latin typeface="Times New Roman"/>
                <a:cs typeface="Times New Roman"/>
              </a:rPr>
              <a:t> </a:t>
            </a:r>
            <a:r>
              <a:rPr dirty="0" sz="1500" spc="100">
                <a:latin typeface="Times New Roman"/>
                <a:cs typeface="Times New Roman"/>
              </a:rPr>
              <a:t>$1,158</a:t>
            </a:r>
            <a:endParaRPr sz="1500">
              <a:latin typeface="Times New Roman"/>
              <a:cs typeface="Times New Roman"/>
            </a:endParaRPr>
          </a:p>
          <a:p>
            <a:pPr marL="529590">
              <a:lnSpc>
                <a:spcPts val="500"/>
              </a:lnSpc>
            </a:pPr>
            <a:r>
              <a:rPr dirty="0" sz="650" spc="40">
                <a:latin typeface="Times New Roman"/>
                <a:cs typeface="Times New Roman"/>
              </a:rPr>
              <a:t>2011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11145" y="1184529"/>
            <a:ext cx="1972310" cy="1244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125095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Nike share price  Shares outstanding  Market price of equity  Net </a:t>
            </a:r>
            <a:r>
              <a:rPr dirty="0" sz="1600">
                <a:latin typeface="Times New Roman"/>
                <a:cs typeface="Times New Roman"/>
              </a:rPr>
              <a:t>financial</a:t>
            </a:r>
            <a:r>
              <a:rPr dirty="0" sz="1600" spc="-1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assets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Enterprise </a:t>
            </a:r>
            <a:r>
              <a:rPr dirty="0" sz="1600" spc="-10">
                <a:latin typeface="Times New Roman"/>
                <a:cs typeface="Times New Roman"/>
              </a:rPr>
              <a:t>market</a:t>
            </a:r>
            <a:r>
              <a:rPr dirty="0" sz="1600" spc="6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value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32487" y="1184529"/>
            <a:ext cx="1478280" cy="1244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34645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=</a:t>
            </a:r>
            <a:r>
              <a:rPr dirty="0" sz="1600" spc="-15">
                <a:latin typeface="Times New Roman"/>
                <a:cs typeface="Times New Roman"/>
              </a:rPr>
              <a:t> </a:t>
            </a:r>
            <a:r>
              <a:rPr dirty="0" baseline="26455" sz="1575" spc="7">
                <a:latin typeface="Times New Roman"/>
                <a:cs typeface="Times New Roman"/>
              </a:rPr>
              <a:t>$</a:t>
            </a:r>
            <a:r>
              <a:rPr dirty="0" sz="1600" spc="5">
                <a:latin typeface="Times New Roman"/>
                <a:cs typeface="Times New Roman"/>
              </a:rPr>
              <a:t>74</a:t>
            </a:r>
            <a:endParaRPr sz="1600">
              <a:latin typeface="Times New Roman"/>
              <a:cs typeface="Times New Roman"/>
            </a:endParaRPr>
          </a:p>
          <a:p>
            <a:pPr marL="334645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= </a:t>
            </a:r>
            <a:r>
              <a:rPr dirty="0" sz="1600">
                <a:latin typeface="Times New Roman"/>
                <a:cs typeface="Times New Roman"/>
              </a:rPr>
              <a:t>484</a:t>
            </a:r>
            <a:r>
              <a:rPr dirty="0" sz="1600" spc="-45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million</a:t>
            </a:r>
            <a:endParaRPr sz="1600">
              <a:latin typeface="Times New Roman"/>
              <a:cs typeface="Times New Roman"/>
            </a:endParaRPr>
          </a:p>
          <a:p>
            <a:pPr marL="334645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=</a:t>
            </a:r>
            <a:r>
              <a:rPr dirty="0" sz="1600" spc="-20">
                <a:latin typeface="Times New Roman"/>
                <a:cs typeface="Times New Roman"/>
              </a:rPr>
              <a:t> </a:t>
            </a:r>
            <a:r>
              <a:rPr dirty="0" baseline="26455" sz="1575">
                <a:latin typeface="Times New Roman"/>
                <a:cs typeface="Times New Roman"/>
              </a:rPr>
              <a:t>$</a:t>
            </a:r>
            <a:r>
              <a:rPr dirty="0" sz="1600">
                <a:latin typeface="Times New Roman"/>
                <a:cs typeface="Times New Roman"/>
              </a:rPr>
              <a:t>35,816</a:t>
            </a:r>
            <a:endParaRPr sz="1600">
              <a:latin typeface="Times New Roman"/>
              <a:cs typeface="Times New Roman"/>
            </a:endParaRPr>
          </a:p>
          <a:p>
            <a:pPr algn="r" marR="652145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=</a:t>
            </a:r>
            <a:r>
              <a:rPr dirty="0" u="sng" sz="1600" spc="3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4,370</a:t>
            </a:r>
            <a:endParaRPr sz="1600">
              <a:latin typeface="Times New Roman"/>
              <a:cs typeface="Times New Roman"/>
            </a:endParaRPr>
          </a:p>
          <a:p>
            <a:pPr algn="r" marR="608965">
              <a:lnSpc>
                <a:spcPct val="100000"/>
              </a:lnSpc>
            </a:pPr>
            <a:r>
              <a:rPr dirty="0" sz="1600" spc="15">
                <a:latin typeface="Times New Roman"/>
                <a:cs typeface="Times New Roman"/>
              </a:rPr>
              <a:t>$</a:t>
            </a:r>
            <a:r>
              <a:rPr dirty="0" u="sng" sz="16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31,4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</a:t>
            </a:r>
            <a:r>
              <a:rPr dirty="0" u="sng" sz="16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6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85745" y="2696717"/>
            <a:ext cx="1372235" cy="46418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ts val="1730"/>
              </a:lnSpc>
              <a:spcBef>
                <a:spcPts val="95"/>
              </a:spcBef>
            </a:pPr>
            <a:r>
              <a:rPr dirty="0" baseline="13888" sz="2400">
                <a:latin typeface="Times New Roman"/>
                <a:cs typeface="Times New Roman"/>
              </a:rPr>
              <a:t>NOA</a:t>
            </a:r>
            <a:r>
              <a:rPr dirty="0" sz="1050">
                <a:latin typeface="Times New Roman"/>
                <a:cs typeface="Times New Roman"/>
              </a:rPr>
              <a:t>2010</a:t>
            </a:r>
            <a:endParaRPr sz="1050">
              <a:latin typeface="Times New Roman"/>
              <a:cs typeface="Times New Roman"/>
            </a:endParaRPr>
          </a:p>
          <a:p>
            <a:pPr marL="38100">
              <a:lnSpc>
                <a:spcPts val="1730"/>
              </a:lnSpc>
            </a:pPr>
            <a:r>
              <a:rPr dirty="0" sz="1600" spc="-5">
                <a:latin typeface="Times New Roman"/>
                <a:cs typeface="Times New Roman"/>
              </a:rPr>
              <a:t>Core</a:t>
            </a:r>
            <a:r>
              <a:rPr dirty="0" sz="1600" spc="-45">
                <a:latin typeface="Times New Roman"/>
                <a:cs typeface="Times New Roman"/>
              </a:rPr>
              <a:t> </a:t>
            </a:r>
            <a:r>
              <a:rPr dirty="0" sz="1600" spc="5">
                <a:latin typeface="Times New Roman"/>
                <a:cs typeface="Times New Roman"/>
              </a:rPr>
              <a:t>RNOA</a:t>
            </a:r>
            <a:r>
              <a:rPr dirty="0" baseline="-21164" sz="1575" spc="7">
                <a:latin typeface="Times New Roman"/>
                <a:cs typeface="Times New Roman"/>
              </a:rPr>
              <a:t>2010</a:t>
            </a:r>
            <a:endParaRPr baseline="-21164" sz="1575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54600" y="2647949"/>
            <a:ext cx="751205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=</a:t>
            </a:r>
            <a:r>
              <a:rPr dirty="0" sz="1600" spc="-8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$5,514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=</a:t>
            </a:r>
            <a:r>
              <a:rPr dirty="0" sz="1600" spc="-4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30.1%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9915" y="3639311"/>
            <a:ext cx="4283964" cy="10942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7841" y="323545"/>
            <a:ext cx="40671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 Simple </a:t>
            </a:r>
            <a:r>
              <a:rPr dirty="0"/>
              <a:t>Valuation</a:t>
            </a:r>
            <a:r>
              <a:rPr dirty="0" spc="-40"/>
              <a:t> </a:t>
            </a:r>
            <a:r>
              <a:rPr dirty="0" spc="-5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5032" y="3258692"/>
            <a:ext cx="7098030" cy="17335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We can get the ingredients from the financial</a:t>
            </a:r>
            <a:r>
              <a:rPr dirty="0" sz="2000" spc="-18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statements: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500">
              <a:latin typeface="Times New Roman"/>
              <a:cs typeface="Times New Roman"/>
            </a:endParaRPr>
          </a:p>
          <a:p>
            <a:pPr marL="969644" indent="-212090">
              <a:lnSpc>
                <a:spcPct val="100000"/>
              </a:lnSpc>
              <a:spcBef>
                <a:spcPts val="5"/>
              </a:spcBef>
              <a:buClr>
                <a:srgbClr val="00AFEF"/>
              </a:buClr>
              <a:buFont typeface="Wingdings"/>
              <a:buChar char=""/>
              <a:tabLst>
                <a:tab pos="970280" algn="l"/>
              </a:tabLst>
            </a:pPr>
            <a:r>
              <a:rPr dirty="0" sz="2000">
                <a:latin typeface="Times New Roman"/>
                <a:cs typeface="Times New Roman"/>
              </a:rPr>
              <a:t>Date 0 </a:t>
            </a:r>
            <a:r>
              <a:rPr dirty="0" sz="2000" spc="-10">
                <a:latin typeface="Times New Roman"/>
                <a:cs typeface="Times New Roman"/>
              </a:rPr>
              <a:t>items </a:t>
            </a:r>
            <a:r>
              <a:rPr dirty="0" sz="2000">
                <a:latin typeface="Times New Roman"/>
                <a:cs typeface="Times New Roman"/>
              </a:rPr>
              <a:t>are in the financial</a:t>
            </a:r>
            <a:r>
              <a:rPr dirty="0" sz="2000" spc="-9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statements</a:t>
            </a:r>
            <a:endParaRPr sz="2000">
              <a:latin typeface="Times New Roman"/>
              <a:cs typeface="Times New Roman"/>
            </a:endParaRPr>
          </a:p>
          <a:p>
            <a:pPr marL="969644" indent="-212090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970280" algn="l"/>
              </a:tabLst>
            </a:pPr>
            <a:r>
              <a:rPr dirty="0" sz="2000">
                <a:latin typeface="Times New Roman"/>
                <a:cs typeface="Times New Roman"/>
              </a:rPr>
              <a:t>Date 1 </a:t>
            </a:r>
            <a:r>
              <a:rPr dirty="0" sz="2000" spc="-10">
                <a:latin typeface="Times New Roman"/>
                <a:cs typeface="Times New Roman"/>
              </a:rPr>
              <a:t>items </a:t>
            </a:r>
            <a:r>
              <a:rPr dirty="0" sz="2000">
                <a:latin typeface="Times New Roman"/>
                <a:cs typeface="Times New Roman"/>
              </a:rPr>
              <a:t>can be forecasted from the financial</a:t>
            </a:r>
            <a:r>
              <a:rPr dirty="0" sz="2000" spc="-15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statements</a:t>
            </a:r>
            <a:endParaRPr sz="2000">
              <a:latin typeface="Times New Roman"/>
              <a:cs typeface="Times New Roman"/>
            </a:endParaRPr>
          </a:p>
          <a:p>
            <a:pPr marL="969644" indent="-212090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970280" algn="l"/>
              </a:tabLst>
            </a:pPr>
            <a:r>
              <a:rPr dirty="0" sz="2000">
                <a:latin typeface="Times New Roman"/>
                <a:cs typeface="Times New Roman"/>
              </a:rPr>
              <a:t>Growth, g, can be forecasted from the financial</a:t>
            </a:r>
            <a:r>
              <a:rPr dirty="0" sz="2000" spc="-17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statements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72611" y="1647444"/>
            <a:ext cx="2400300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086100" y="2481072"/>
            <a:ext cx="2971800" cy="3855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03273" y="161924"/>
            <a:ext cx="553466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PPE, Inc.: The Financial</a:t>
            </a:r>
            <a:r>
              <a:rPr dirty="0" spc="15"/>
              <a:t> </a:t>
            </a:r>
            <a:r>
              <a:rPr dirty="0" spc="-5"/>
              <a:t>Statements</a:t>
            </a:r>
          </a:p>
        </p:txBody>
      </p:sp>
      <p:sp>
        <p:nvSpPr>
          <p:cNvPr id="3" name="object 3"/>
          <p:cNvSpPr/>
          <p:nvPr/>
        </p:nvSpPr>
        <p:spPr>
          <a:xfrm>
            <a:off x="1277111" y="699516"/>
            <a:ext cx="6400799" cy="52562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283969" y="5984544"/>
            <a:ext cx="2118995" cy="361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744980" algn="l"/>
              </a:tabLst>
            </a:pPr>
            <a:r>
              <a:rPr dirty="0" sz="1100">
                <a:latin typeface="Times New Roman"/>
                <a:cs typeface="Times New Roman"/>
              </a:rPr>
              <a:t>Required return for operations =</a:t>
            </a:r>
            <a:r>
              <a:rPr dirty="0" sz="1100" spc="-1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10%  Required return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for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debt	=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4%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66822" y="314324"/>
            <a:ext cx="373634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No-growth</a:t>
            </a:r>
            <a:r>
              <a:rPr dirty="0" spc="-30"/>
              <a:t> </a:t>
            </a:r>
            <a:r>
              <a:rPr dirty="0" spc="-5"/>
              <a:t>Forecast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49394" y="2635050"/>
            <a:ext cx="2520315" cy="6235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120"/>
              </a:spcBef>
            </a:pPr>
            <a:r>
              <a:rPr dirty="0" sz="1300" spc="10">
                <a:latin typeface="Times New Roman"/>
                <a:cs typeface="Times New Roman"/>
              </a:rPr>
              <a:t>PPE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00" spc="-5">
                <a:latin typeface="Times New Roman"/>
                <a:cs typeface="Times New Roman"/>
              </a:rPr>
              <a:t>Inc.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u="sng" sz="130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 Forma </a:t>
            </a:r>
            <a:r>
              <a:rPr dirty="0" u="sng" sz="13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Income </a:t>
            </a:r>
            <a:r>
              <a:rPr dirty="0" u="sng" sz="130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Statement, </a:t>
            </a:r>
            <a:r>
              <a:rPr dirty="0" u="sng" sz="13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Year</a:t>
            </a:r>
            <a:r>
              <a:rPr dirty="0" u="sng" sz="1300" spc="-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09255" y="3427726"/>
            <a:ext cx="40259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">
                <a:latin typeface="Times New Roman"/>
                <a:cs typeface="Times New Roman"/>
              </a:rPr>
              <a:t>10.25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09255" y="3823993"/>
            <a:ext cx="44450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u="sng" sz="130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0.308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89711" y="3427725"/>
            <a:ext cx="2527935" cy="10198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">
                <a:latin typeface="Times New Roman"/>
                <a:cs typeface="Times New Roman"/>
              </a:rPr>
              <a:t>Operating income: 9.8 </a:t>
            </a:r>
            <a:r>
              <a:rPr dirty="0" sz="1300" spc="10">
                <a:latin typeface="Times New Roman"/>
                <a:cs typeface="Times New Roman"/>
              </a:rPr>
              <a:t>+ </a:t>
            </a:r>
            <a:r>
              <a:rPr dirty="0" sz="1300" spc="5">
                <a:latin typeface="Times New Roman"/>
                <a:cs typeface="Times New Roman"/>
              </a:rPr>
              <a:t>(0.10 x</a:t>
            </a:r>
            <a:r>
              <a:rPr dirty="0" sz="1300" spc="-5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4.5)</a:t>
            </a:r>
            <a:endParaRPr sz="1300">
              <a:latin typeface="Times New Roman"/>
              <a:cs typeface="Times New Roman"/>
            </a:endParaRPr>
          </a:p>
          <a:p>
            <a:pPr marL="12700" marR="491490">
              <a:lnSpc>
                <a:spcPct val="200000"/>
              </a:lnSpc>
              <a:tabLst>
                <a:tab pos="1346835" algn="l"/>
              </a:tabLst>
            </a:pPr>
            <a:r>
              <a:rPr dirty="0" sz="1300">
                <a:latin typeface="Times New Roman"/>
                <a:cs typeface="Times New Roman"/>
              </a:rPr>
              <a:t>Interest</a:t>
            </a:r>
            <a:r>
              <a:rPr dirty="0" sz="1300" spc="5">
                <a:latin typeface="Times New Roman"/>
                <a:cs typeface="Times New Roman"/>
              </a:rPr>
              <a:t> expense:	</a:t>
            </a:r>
            <a:r>
              <a:rPr dirty="0" sz="1300" spc="10">
                <a:latin typeface="Times New Roman"/>
                <a:cs typeface="Times New Roman"/>
              </a:rPr>
              <a:t>7.7 ×</a:t>
            </a:r>
            <a:r>
              <a:rPr dirty="0" sz="1300" spc="-9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0.04  Earnings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09255" y="4220260"/>
            <a:ext cx="44450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u="dbl" sz="130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9.942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51611" y="4814634"/>
            <a:ext cx="2567305" cy="6235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20"/>
              </a:spcBef>
            </a:pPr>
            <a:r>
              <a:rPr dirty="0" sz="1300">
                <a:latin typeface="Times New Roman"/>
                <a:cs typeface="Times New Roman"/>
              </a:rPr>
              <a:t>ReOI</a:t>
            </a:r>
            <a:r>
              <a:rPr dirty="0" baseline="-9803" sz="1275">
                <a:latin typeface="Times New Roman"/>
                <a:cs typeface="Times New Roman"/>
              </a:rPr>
              <a:t>0 </a:t>
            </a:r>
            <a:r>
              <a:rPr dirty="0" sz="1300" spc="10">
                <a:latin typeface="Times New Roman"/>
                <a:cs typeface="Times New Roman"/>
              </a:rPr>
              <a:t>= </a:t>
            </a:r>
            <a:r>
              <a:rPr dirty="0" sz="1300" spc="5">
                <a:latin typeface="Times New Roman"/>
                <a:cs typeface="Times New Roman"/>
              </a:rPr>
              <a:t>(9.8 – (0.10 </a:t>
            </a:r>
            <a:r>
              <a:rPr dirty="0" sz="1300" spc="10">
                <a:latin typeface="Times New Roman"/>
                <a:cs typeface="Times New Roman"/>
              </a:rPr>
              <a:t>× </a:t>
            </a:r>
            <a:r>
              <a:rPr dirty="0" sz="1300" spc="5">
                <a:latin typeface="Times New Roman"/>
                <a:cs typeface="Times New Roman"/>
              </a:rPr>
              <a:t>69.9) </a:t>
            </a:r>
            <a:r>
              <a:rPr dirty="0" sz="1300" spc="10">
                <a:latin typeface="Times New Roman"/>
                <a:cs typeface="Times New Roman"/>
              </a:rPr>
              <a:t>=</a:t>
            </a:r>
            <a:r>
              <a:rPr dirty="0" sz="1300" spc="-9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2.81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5"/>
              </a:spcBef>
            </a:pPr>
            <a:r>
              <a:rPr dirty="0" sz="1300">
                <a:latin typeface="Times New Roman"/>
                <a:cs typeface="Times New Roman"/>
              </a:rPr>
              <a:t>ReOI</a:t>
            </a:r>
            <a:r>
              <a:rPr dirty="0" baseline="-9803" sz="1275">
                <a:latin typeface="Times New Roman"/>
                <a:cs typeface="Times New Roman"/>
              </a:rPr>
              <a:t>1 </a:t>
            </a:r>
            <a:r>
              <a:rPr dirty="0" sz="1300" spc="10">
                <a:latin typeface="Times New Roman"/>
                <a:cs typeface="Times New Roman"/>
              </a:rPr>
              <a:t>= </a:t>
            </a:r>
            <a:r>
              <a:rPr dirty="0" sz="1300" spc="5">
                <a:latin typeface="Times New Roman"/>
                <a:cs typeface="Times New Roman"/>
              </a:rPr>
              <a:t>10.25 – (0.10 </a:t>
            </a:r>
            <a:r>
              <a:rPr dirty="0" sz="1300" spc="10">
                <a:latin typeface="Times New Roman"/>
                <a:cs typeface="Times New Roman"/>
              </a:rPr>
              <a:t>× </a:t>
            </a:r>
            <a:r>
              <a:rPr dirty="0" sz="1300" spc="5">
                <a:latin typeface="Times New Roman"/>
                <a:cs typeface="Times New Roman"/>
              </a:rPr>
              <a:t>74.4) </a:t>
            </a:r>
            <a:r>
              <a:rPr dirty="0" sz="1300" spc="10">
                <a:latin typeface="Times New Roman"/>
                <a:cs typeface="Times New Roman"/>
              </a:rPr>
              <a:t>=</a:t>
            </a:r>
            <a:r>
              <a:rPr dirty="0" sz="1300" spc="-8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2.81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04135" y="419227"/>
            <a:ext cx="486029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No-growth ReOI</a:t>
            </a:r>
            <a:r>
              <a:rPr dirty="0"/>
              <a:t> Valuation</a:t>
            </a:r>
          </a:p>
        </p:txBody>
      </p:sp>
      <p:sp>
        <p:nvSpPr>
          <p:cNvPr id="3" name="object 3"/>
          <p:cNvSpPr/>
          <p:nvPr/>
        </p:nvSpPr>
        <p:spPr>
          <a:xfrm>
            <a:off x="4886246" y="1657777"/>
            <a:ext cx="1433830" cy="0"/>
          </a:xfrm>
          <a:custGeom>
            <a:avLst/>
            <a:gdLst/>
            <a:ahLst/>
            <a:cxnLst/>
            <a:rect l="l" t="t" r="r" b="b"/>
            <a:pathLst>
              <a:path w="1433829" h="0">
                <a:moveTo>
                  <a:pt x="0" y="0"/>
                </a:moveTo>
                <a:lnTo>
                  <a:pt x="1433235" y="0"/>
                </a:lnTo>
              </a:path>
            </a:pathLst>
          </a:custGeom>
          <a:ln w="86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435707" y="1878655"/>
            <a:ext cx="97790" cy="1682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00" spc="65">
                <a:latin typeface="Times New Roman"/>
                <a:cs typeface="Times New Roman"/>
              </a:rPr>
              <a:t>F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87016" y="1664451"/>
            <a:ext cx="90805" cy="1682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00" spc="60">
                <a:latin typeface="Times New Roman"/>
                <a:cs typeface="Times New Roman"/>
              </a:rPr>
              <a:t>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07255" y="1318100"/>
            <a:ext cx="599440" cy="3517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dirty="0" baseline="-26455" sz="3150" spc="247">
                <a:latin typeface="Times New Roman"/>
                <a:cs typeface="Times New Roman"/>
              </a:rPr>
              <a:t>V</a:t>
            </a:r>
            <a:r>
              <a:rPr dirty="0" baseline="-26455" sz="3150" spc="-509">
                <a:latin typeface="Times New Roman"/>
                <a:cs typeface="Times New Roman"/>
              </a:rPr>
              <a:t> </a:t>
            </a:r>
            <a:r>
              <a:rPr dirty="0" sz="900" spc="80">
                <a:latin typeface="Times New Roman"/>
                <a:cs typeface="Times New Roman"/>
              </a:rPr>
              <a:t>NOA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32019" y="1664450"/>
            <a:ext cx="90805" cy="1682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00" spc="60">
                <a:latin typeface="Times New Roman"/>
                <a:cs typeface="Times New Roman"/>
              </a:rPr>
              <a:t>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67002" y="1656762"/>
            <a:ext cx="692785" cy="3517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341630" algn="l"/>
              </a:tabLst>
            </a:pPr>
            <a:r>
              <a:rPr dirty="0" sz="2100" spc="114">
                <a:latin typeface="Times New Roman"/>
                <a:cs typeface="Times New Roman"/>
              </a:rPr>
              <a:t>ρ	</a:t>
            </a:r>
            <a:r>
              <a:rPr dirty="0" sz="2100" spc="125">
                <a:latin typeface="Symbol"/>
                <a:cs typeface="Symbol"/>
              </a:rPr>
              <a:t></a:t>
            </a:r>
            <a:r>
              <a:rPr dirty="0" sz="2100" spc="-380">
                <a:latin typeface="Times New Roman"/>
                <a:cs typeface="Times New Roman"/>
              </a:rPr>
              <a:t> </a:t>
            </a:r>
            <a:r>
              <a:rPr dirty="0" sz="2100" spc="114">
                <a:latin typeface="Times New Roman"/>
                <a:cs typeface="Times New Roman"/>
              </a:rPr>
              <a:t>1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16206" y="1270150"/>
            <a:ext cx="1698625" cy="3517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279400" indent="-241935">
              <a:lnSpc>
                <a:spcPct val="100000"/>
              </a:lnSpc>
              <a:spcBef>
                <a:spcPts val="135"/>
              </a:spcBef>
              <a:buFont typeface="Symbol"/>
              <a:buChar char=""/>
              <a:tabLst>
                <a:tab pos="280035" algn="l"/>
              </a:tabLst>
            </a:pPr>
            <a:r>
              <a:rPr dirty="0" sz="2100" spc="105">
                <a:latin typeface="Times New Roman"/>
                <a:cs typeface="Times New Roman"/>
              </a:rPr>
              <a:t>Core </a:t>
            </a:r>
            <a:r>
              <a:rPr dirty="0" sz="2100" spc="110">
                <a:latin typeface="Times New Roman"/>
                <a:cs typeface="Times New Roman"/>
              </a:rPr>
              <a:t>ReOI</a:t>
            </a:r>
            <a:r>
              <a:rPr dirty="0" sz="2100" spc="-375">
                <a:latin typeface="Times New Roman"/>
                <a:cs typeface="Times New Roman"/>
              </a:rPr>
              <a:t> </a:t>
            </a:r>
            <a:r>
              <a:rPr dirty="0" baseline="-33950" sz="1350" spc="89">
                <a:latin typeface="Times New Roman"/>
                <a:cs typeface="Times New Roman"/>
              </a:rPr>
              <a:t>0</a:t>
            </a:r>
            <a:endParaRPr baseline="-33950" sz="13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68443" y="1442575"/>
            <a:ext cx="911225" cy="3517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100" spc="125">
                <a:latin typeface="Symbol"/>
                <a:cs typeface="Symbol"/>
              </a:rPr>
              <a:t></a:t>
            </a:r>
            <a:r>
              <a:rPr dirty="0" sz="2100" spc="45">
                <a:latin typeface="Times New Roman"/>
                <a:cs typeface="Times New Roman"/>
              </a:rPr>
              <a:t> </a:t>
            </a:r>
            <a:r>
              <a:rPr dirty="0" sz="2100" spc="160">
                <a:latin typeface="Times New Roman"/>
                <a:cs typeface="Times New Roman"/>
              </a:rPr>
              <a:t>NOA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793682" y="3176064"/>
            <a:ext cx="597535" cy="0"/>
          </a:xfrm>
          <a:custGeom>
            <a:avLst/>
            <a:gdLst/>
            <a:ahLst/>
            <a:cxnLst/>
            <a:rect l="l" t="t" r="r" b="b"/>
            <a:pathLst>
              <a:path w="597535" h="0">
                <a:moveTo>
                  <a:pt x="0" y="0"/>
                </a:moveTo>
                <a:lnTo>
                  <a:pt x="596989" y="0"/>
                </a:lnTo>
              </a:path>
            </a:pathLst>
          </a:custGeom>
          <a:ln w="84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4791337" y="3174793"/>
            <a:ext cx="608330" cy="3448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100" spc="265">
                <a:latin typeface="Times New Roman"/>
                <a:cs typeface="Times New Roman"/>
              </a:rPr>
              <a:t>0</a:t>
            </a:r>
            <a:r>
              <a:rPr dirty="0" sz="2100" spc="130">
                <a:latin typeface="Times New Roman"/>
                <a:cs typeface="Times New Roman"/>
              </a:rPr>
              <a:t>.</a:t>
            </a:r>
            <a:r>
              <a:rPr dirty="0" sz="2100" spc="265">
                <a:latin typeface="Times New Roman"/>
                <a:cs typeface="Times New Roman"/>
              </a:rPr>
              <a:t>1</a:t>
            </a:r>
            <a:r>
              <a:rPr dirty="0" sz="2100" spc="235">
                <a:latin typeface="Times New Roman"/>
                <a:cs typeface="Times New Roman"/>
              </a:rPr>
              <a:t>0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68660" y="2391151"/>
            <a:ext cx="1953260" cy="3448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629920" algn="l"/>
                <a:tab pos="1362710" algn="l"/>
              </a:tabLst>
            </a:pPr>
            <a:r>
              <a:rPr dirty="0" sz="2100" spc="225">
                <a:latin typeface="Times New Roman"/>
                <a:cs typeface="Times New Roman"/>
              </a:rPr>
              <a:t>F</a:t>
            </a:r>
            <a:r>
              <a:rPr dirty="0" sz="2100" spc="200">
                <a:latin typeface="Times New Roman"/>
                <a:cs typeface="Times New Roman"/>
              </a:rPr>
              <a:t>o</a:t>
            </a:r>
            <a:r>
              <a:rPr dirty="0" sz="2100" spc="155">
                <a:latin typeface="Times New Roman"/>
                <a:cs typeface="Times New Roman"/>
              </a:rPr>
              <a:t>r</a:t>
            </a:r>
            <a:r>
              <a:rPr dirty="0" sz="2100">
                <a:latin typeface="Times New Roman"/>
                <a:cs typeface="Times New Roman"/>
              </a:rPr>
              <a:t>	</a:t>
            </a:r>
            <a:r>
              <a:rPr dirty="0" sz="2100" spc="300">
                <a:latin typeface="Times New Roman"/>
                <a:cs typeface="Times New Roman"/>
              </a:rPr>
              <a:t>PP</a:t>
            </a:r>
            <a:r>
              <a:rPr dirty="0" sz="2100" spc="285">
                <a:latin typeface="Times New Roman"/>
                <a:cs typeface="Times New Roman"/>
              </a:rPr>
              <a:t>E</a:t>
            </a:r>
            <a:r>
              <a:rPr dirty="0" sz="2100">
                <a:latin typeface="Times New Roman"/>
                <a:cs typeface="Times New Roman"/>
              </a:rPr>
              <a:t>	</a:t>
            </a:r>
            <a:r>
              <a:rPr dirty="0" sz="2100" spc="105">
                <a:latin typeface="Times New Roman"/>
                <a:cs typeface="Times New Roman"/>
              </a:rPr>
              <a:t>I</a:t>
            </a:r>
            <a:r>
              <a:rPr dirty="0" sz="2100" spc="275">
                <a:latin typeface="Times New Roman"/>
                <a:cs typeface="Times New Roman"/>
              </a:rPr>
              <a:t>n</a:t>
            </a:r>
            <a:r>
              <a:rPr dirty="0" sz="2100" spc="170">
                <a:latin typeface="Times New Roman"/>
                <a:cs typeface="Times New Roman"/>
              </a:rPr>
              <a:t>c</a:t>
            </a:r>
            <a:r>
              <a:rPr dirty="0" sz="2100" spc="130">
                <a:latin typeface="Times New Roman"/>
                <a:cs typeface="Times New Roman"/>
              </a:rPr>
              <a:t>.</a:t>
            </a:r>
            <a:r>
              <a:rPr dirty="0" sz="2100" spc="114">
                <a:latin typeface="Times New Roman"/>
                <a:cs typeface="Times New Roman"/>
              </a:rPr>
              <a:t>,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910543" y="2844088"/>
            <a:ext cx="652780" cy="3448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dirty="0" baseline="-25132" sz="3150" spc="869">
                <a:latin typeface="Times New Roman"/>
                <a:cs typeface="Times New Roman"/>
              </a:rPr>
              <a:t>V</a:t>
            </a:r>
            <a:r>
              <a:rPr dirty="0" sz="900" spc="150">
                <a:latin typeface="Times New Roman"/>
                <a:cs typeface="Times New Roman"/>
              </a:rPr>
              <a:t>N</a:t>
            </a:r>
            <a:r>
              <a:rPr dirty="0" sz="900" spc="160">
                <a:latin typeface="Times New Roman"/>
                <a:cs typeface="Times New Roman"/>
              </a:rPr>
              <a:t>OA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54653" y="3182695"/>
            <a:ext cx="97155" cy="16510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900" spc="110">
                <a:latin typeface="Times New Roman"/>
                <a:cs typeface="Times New Roman"/>
              </a:rPr>
              <a:t>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07608" y="2965476"/>
            <a:ext cx="1832610" cy="3448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dirty="0" sz="2100" spc="260">
                <a:latin typeface="Symbol"/>
                <a:cs typeface="Symbol"/>
              </a:rPr>
              <a:t></a:t>
            </a:r>
            <a:r>
              <a:rPr dirty="0" sz="2100" spc="260">
                <a:latin typeface="Times New Roman"/>
                <a:cs typeface="Times New Roman"/>
              </a:rPr>
              <a:t> </a:t>
            </a:r>
            <a:r>
              <a:rPr dirty="0" sz="2100" spc="225">
                <a:latin typeface="Times New Roman"/>
                <a:cs typeface="Times New Roman"/>
              </a:rPr>
              <a:t>74.4</a:t>
            </a:r>
            <a:r>
              <a:rPr dirty="0" sz="2100" spc="-350">
                <a:latin typeface="Times New Roman"/>
                <a:cs typeface="Times New Roman"/>
              </a:rPr>
              <a:t> </a:t>
            </a:r>
            <a:r>
              <a:rPr dirty="0" sz="2100" spc="260">
                <a:latin typeface="Symbol"/>
                <a:cs typeface="Symbol"/>
              </a:rPr>
              <a:t></a:t>
            </a:r>
            <a:r>
              <a:rPr dirty="0" sz="2100" spc="260">
                <a:latin typeface="Times New Roman"/>
                <a:cs typeface="Times New Roman"/>
              </a:rPr>
              <a:t> </a:t>
            </a:r>
            <a:r>
              <a:rPr dirty="0" baseline="35714" sz="3150" spc="337">
                <a:latin typeface="Times New Roman"/>
                <a:cs typeface="Times New Roman"/>
              </a:rPr>
              <a:t>2.81</a:t>
            </a:r>
            <a:endParaRPr baseline="35714" sz="31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957311" y="3521369"/>
            <a:ext cx="2148840" cy="1926589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739140">
              <a:lnSpc>
                <a:spcPct val="100000"/>
              </a:lnSpc>
              <a:spcBef>
                <a:spcPts val="90"/>
              </a:spcBef>
            </a:pPr>
            <a:r>
              <a:rPr dirty="0" sz="2100" spc="260">
                <a:latin typeface="Symbol"/>
                <a:cs typeface="Symbol"/>
              </a:rPr>
              <a:t></a:t>
            </a:r>
            <a:r>
              <a:rPr dirty="0" sz="2100" spc="-190">
                <a:latin typeface="Times New Roman"/>
                <a:cs typeface="Times New Roman"/>
              </a:rPr>
              <a:t> </a:t>
            </a:r>
            <a:r>
              <a:rPr dirty="0" sz="2100" spc="235">
                <a:latin typeface="Times New Roman"/>
                <a:cs typeface="Times New Roman"/>
              </a:rPr>
              <a:t>102.5</a:t>
            </a:r>
            <a:endParaRPr sz="2100">
              <a:latin typeface="Times New Roman"/>
              <a:cs typeface="Times New Roman"/>
            </a:endParaRPr>
          </a:p>
          <a:p>
            <a:pPr marL="264795" marR="55880" indent="-201930">
              <a:lnSpc>
                <a:spcPct val="106200"/>
              </a:lnSpc>
              <a:spcBef>
                <a:spcPts val="2065"/>
              </a:spcBef>
              <a:tabLst>
                <a:tab pos="927100" algn="l"/>
                <a:tab pos="1781810" algn="l"/>
              </a:tabLst>
            </a:pPr>
            <a:r>
              <a:rPr dirty="0" baseline="-25839" sz="3225" spc="532">
                <a:latin typeface="Times New Roman"/>
                <a:cs typeface="Times New Roman"/>
              </a:rPr>
              <a:t>V</a:t>
            </a:r>
            <a:r>
              <a:rPr dirty="0" sz="950" spc="50">
                <a:latin typeface="Times New Roman"/>
                <a:cs typeface="Times New Roman"/>
              </a:rPr>
              <a:t>E</a:t>
            </a:r>
            <a:r>
              <a:rPr dirty="0" sz="950">
                <a:latin typeface="Times New Roman"/>
                <a:cs typeface="Times New Roman"/>
              </a:rPr>
              <a:t>   </a:t>
            </a:r>
            <a:r>
              <a:rPr dirty="0" sz="950" spc="-90">
                <a:latin typeface="Times New Roman"/>
                <a:cs typeface="Times New Roman"/>
              </a:rPr>
              <a:t> </a:t>
            </a:r>
            <a:r>
              <a:rPr dirty="0" baseline="-25839" sz="3225" spc="172">
                <a:latin typeface="Symbol"/>
                <a:cs typeface="Symbol"/>
              </a:rPr>
              <a:t></a:t>
            </a:r>
            <a:r>
              <a:rPr dirty="0" baseline="-25839" sz="3225" spc="-37">
                <a:latin typeface="Times New Roman"/>
                <a:cs typeface="Times New Roman"/>
              </a:rPr>
              <a:t> </a:t>
            </a:r>
            <a:r>
              <a:rPr dirty="0" baseline="-25839" sz="3225" spc="232">
                <a:latin typeface="Times New Roman"/>
                <a:cs typeface="Times New Roman"/>
              </a:rPr>
              <a:t>V</a:t>
            </a:r>
            <a:r>
              <a:rPr dirty="0" baseline="-25839" sz="3225" spc="-465">
                <a:latin typeface="Times New Roman"/>
                <a:cs typeface="Times New Roman"/>
              </a:rPr>
              <a:t> </a:t>
            </a:r>
            <a:r>
              <a:rPr dirty="0" sz="950" spc="55">
                <a:latin typeface="Times New Roman"/>
                <a:cs typeface="Times New Roman"/>
              </a:rPr>
              <a:t>NO</a:t>
            </a:r>
            <a:r>
              <a:rPr dirty="0" sz="950" spc="60">
                <a:latin typeface="Times New Roman"/>
                <a:cs typeface="Times New Roman"/>
              </a:rPr>
              <a:t>A</a:t>
            </a:r>
            <a:r>
              <a:rPr dirty="0" sz="950">
                <a:latin typeface="Times New Roman"/>
                <a:cs typeface="Times New Roman"/>
              </a:rPr>
              <a:t>  </a:t>
            </a:r>
            <a:r>
              <a:rPr dirty="0" sz="950" spc="60">
                <a:latin typeface="Times New Roman"/>
                <a:cs typeface="Times New Roman"/>
              </a:rPr>
              <a:t> </a:t>
            </a:r>
            <a:r>
              <a:rPr dirty="0" baseline="-25839" sz="3225" spc="172">
                <a:latin typeface="Symbol"/>
                <a:cs typeface="Symbol"/>
              </a:rPr>
              <a:t></a:t>
            </a:r>
            <a:r>
              <a:rPr dirty="0" baseline="-25839" sz="3225" spc="-97">
                <a:latin typeface="Times New Roman"/>
                <a:cs typeface="Times New Roman"/>
              </a:rPr>
              <a:t> </a:t>
            </a:r>
            <a:r>
              <a:rPr dirty="0" baseline="-25839" sz="3225" spc="577">
                <a:latin typeface="Times New Roman"/>
                <a:cs typeface="Times New Roman"/>
              </a:rPr>
              <a:t>V</a:t>
            </a:r>
            <a:r>
              <a:rPr dirty="0" sz="950" spc="55">
                <a:latin typeface="Times New Roman"/>
                <a:cs typeface="Times New Roman"/>
              </a:rPr>
              <a:t>N</a:t>
            </a:r>
            <a:r>
              <a:rPr dirty="0" sz="950" spc="10">
                <a:latin typeface="Times New Roman"/>
                <a:cs typeface="Times New Roman"/>
              </a:rPr>
              <a:t>F</a:t>
            </a:r>
            <a:r>
              <a:rPr dirty="0" sz="950" spc="35">
                <a:latin typeface="Times New Roman"/>
                <a:cs typeface="Times New Roman"/>
              </a:rPr>
              <a:t>O  </a:t>
            </a:r>
            <a:r>
              <a:rPr dirty="0" sz="950" spc="40">
                <a:latin typeface="Times New Roman"/>
                <a:cs typeface="Times New Roman"/>
              </a:rPr>
              <a:t>0	0	0</a:t>
            </a:r>
            <a:endParaRPr sz="950">
              <a:latin typeface="Times New Roman"/>
              <a:cs typeface="Times New Roman"/>
            </a:endParaRPr>
          </a:p>
          <a:p>
            <a:pPr marL="523240">
              <a:lnSpc>
                <a:spcPct val="100000"/>
              </a:lnSpc>
              <a:spcBef>
                <a:spcPts val="459"/>
              </a:spcBef>
            </a:pPr>
            <a:r>
              <a:rPr dirty="0" sz="2150" spc="114">
                <a:latin typeface="Symbol"/>
                <a:cs typeface="Symbol"/>
              </a:rPr>
              <a:t></a:t>
            </a:r>
            <a:r>
              <a:rPr dirty="0" sz="2150" spc="-300">
                <a:latin typeface="Times New Roman"/>
                <a:cs typeface="Times New Roman"/>
              </a:rPr>
              <a:t> </a:t>
            </a:r>
            <a:r>
              <a:rPr dirty="0" sz="2150" spc="120">
                <a:latin typeface="Times New Roman"/>
                <a:cs typeface="Times New Roman"/>
              </a:rPr>
              <a:t>102.5</a:t>
            </a:r>
            <a:r>
              <a:rPr dirty="0" sz="2150" spc="-185">
                <a:latin typeface="Times New Roman"/>
                <a:cs typeface="Times New Roman"/>
              </a:rPr>
              <a:t> </a:t>
            </a:r>
            <a:r>
              <a:rPr dirty="0" sz="2150" spc="70">
                <a:latin typeface="Times New Roman"/>
                <a:cs typeface="Times New Roman"/>
              </a:rPr>
              <a:t>-</a:t>
            </a:r>
            <a:r>
              <a:rPr dirty="0" sz="2150" spc="-135">
                <a:latin typeface="Times New Roman"/>
                <a:cs typeface="Times New Roman"/>
              </a:rPr>
              <a:t> </a:t>
            </a:r>
            <a:r>
              <a:rPr dirty="0" sz="2150" spc="105">
                <a:latin typeface="Times New Roman"/>
                <a:cs typeface="Times New Roman"/>
              </a:rPr>
              <a:t>7.7</a:t>
            </a:r>
            <a:endParaRPr sz="2150">
              <a:latin typeface="Times New Roman"/>
              <a:cs typeface="Times New Roman"/>
            </a:endParaRPr>
          </a:p>
          <a:p>
            <a:pPr marL="523240">
              <a:lnSpc>
                <a:spcPct val="100000"/>
              </a:lnSpc>
              <a:spcBef>
                <a:spcPts val="730"/>
              </a:spcBef>
            </a:pPr>
            <a:r>
              <a:rPr dirty="0" sz="2150" spc="114">
                <a:latin typeface="Symbol"/>
                <a:cs typeface="Symbol"/>
              </a:rPr>
              <a:t></a:t>
            </a:r>
            <a:r>
              <a:rPr dirty="0" sz="2150" spc="-35">
                <a:latin typeface="Times New Roman"/>
                <a:cs typeface="Times New Roman"/>
              </a:rPr>
              <a:t> </a:t>
            </a:r>
            <a:r>
              <a:rPr dirty="0" sz="2150" spc="105">
                <a:latin typeface="Times New Roman"/>
                <a:cs typeface="Times New Roman"/>
              </a:rPr>
              <a:t>94.8</a:t>
            </a:r>
            <a:endParaRPr sz="2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4700" y="419227"/>
            <a:ext cx="49764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No-growth AOIG</a:t>
            </a:r>
            <a:r>
              <a:rPr dirty="0" spc="25"/>
              <a:t> </a:t>
            </a:r>
            <a:r>
              <a:rPr dirty="0" spc="-5"/>
              <a:t>Valuation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96059"/>
            <a:ext cx="7938770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The no-growth enterprise value </a:t>
            </a:r>
            <a:r>
              <a:rPr dirty="0" sz="2400" spc="-5">
                <a:latin typeface="Times New Roman"/>
                <a:cs typeface="Times New Roman"/>
              </a:rPr>
              <a:t>is </a:t>
            </a:r>
            <a:r>
              <a:rPr dirty="0" sz="2400">
                <a:latin typeface="Times New Roman"/>
                <a:cs typeface="Times New Roman"/>
              </a:rPr>
              <a:t>also </a:t>
            </a:r>
            <a:r>
              <a:rPr dirty="0" sz="2400" spc="-5">
                <a:latin typeface="Times New Roman"/>
                <a:cs typeface="Times New Roman"/>
              </a:rPr>
              <a:t>forward </a:t>
            </a:r>
            <a:r>
              <a:rPr dirty="0" sz="2400">
                <a:latin typeface="Times New Roman"/>
                <a:cs typeface="Times New Roman"/>
              </a:rPr>
              <a:t>operating</a:t>
            </a:r>
            <a:r>
              <a:rPr dirty="0" sz="2400" spc="-13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income  capitalized: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22675" y="2392172"/>
            <a:ext cx="15430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40">
                <a:latin typeface="Cambria Math"/>
                <a:cs typeface="Cambria Math"/>
              </a:rPr>
              <a:t>0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35195" y="2416555"/>
            <a:ext cx="58039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54659" algn="l"/>
              </a:tabLst>
            </a:pPr>
            <a:r>
              <a:rPr dirty="0" sz="1600" spc="-5">
                <a:latin typeface="Times New Roman"/>
                <a:cs typeface="Times New Roman"/>
              </a:rPr>
              <a:t>1</a:t>
            </a:r>
            <a:r>
              <a:rPr dirty="0" sz="1600" spc="-5">
                <a:latin typeface="Times New Roman"/>
                <a:cs typeface="Times New Roman"/>
              </a:rPr>
              <a:t>	</a:t>
            </a:r>
            <a:r>
              <a:rPr dirty="0" sz="1600" spc="-5">
                <a:latin typeface="Times New Roman"/>
                <a:cs typeface="Times New Roman"/>
              </a:rPr>
              <a:t>F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47922" y="2239771"/>
            <a:ext cx="232410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929130" algn="l"/>
              </a:tabLst>
            </a:pPr>
            <a:r>
              <a:rPr dirty="0" sz="2400" spc="75">
                <a:latin typeface="Cambria Math"/>
                <a:cs typeface="Cambria Math"/>
              </a:rPr>
              <a:t>𝑉</a:t>
            </a:r>
            <a:r>
              <a:rPr dirty="0" baseline="28571" sz="2625" spc="112">
                <a:latin typeface="Cambria Math"/>
                <a:cs typeface="Cambria Math"/>
              </a:rPr>
              <a:t>𝑁𝑂𝐴</a:t>
            </a:r>
            <a:r>
              <a:rPr dirty="0" sz="2400" spc="75">
                <a:latin typeface="Times New Roman"/>
                <a:cs typeface="Times New Roman"/>
              </a:rPr>
              <a:t>=</a:t>
            </a:r>
            <a:r>
              <a:rPr dirty="0" sz="2400" spc="-5">
                <a:latin typeface="Times New Roman"/>
                <a:cs typeface="Times New Roman"/>
              </a:rPr>
              <a:t> OI</a:t>
            </a:r>
            <a:r>
              <a:rPr dirty="0" sz="2400" spc="204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/(ρ	-1)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2971546"/>
            <a:ext cx="6706870" cy="2952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Constant </a:t>
            </a:r>
            <a:r>
              <a:rPr dirty="0" sz="2400" spc="-5">
                <a:latin typeface="Times New Roman"/>
                <a:cs typeface="Times New Roman"/>
              </a:rPr>
              <a:t>ReOI implies AOIG </a:t>
            </a:r>
            <a:r>
              <a:rPr dirty="0" sz="2400">
                <a:latin typeface="Times New Roman"/>
                <a:cs typeface="Times New Roman"/>
              </a:rPr>
              <a:t>=</a:t>
            </a:r>
            <a:r>
              <a:rPr dirty="0" sz="2400" spc="-1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0</a:t>
            </a:r>
            <a:endParaRPr sz="2400">
              <a:latin typeface="Times New Roman"/>
              <a:cs typeface="Times New Roman"/>
            </a:endParaRPr>
          </a:p>
          <a:p>
            <a:pPr marL="12700" marR="664210">
              <a:lnSpc>
                <a:spcPts val="5760"/>
              </a:lnSpc>
              <a:spcBef>
                <a:spcPts val="670"/>
              </a:spcBef>
            </a:pPr>
            <a:r>
              <a:rPr dirty="0" sz="2400">
                <a:latin typeface="Times New Roman"/>
                <a:cs typeface="Times New Roman"/>
              </a:rPr>
              <a:t>Zero </a:t>
            </a:r>
            <a:r>
              <a:rPr dirty="0" sz="2400" spc="-5">
                <a:latin typeface="Times New Roman"/>
                <a:cs typeface="Times New Roman"/>
              </a:rPr>
              <a:t>AOIG implies </a:t>
            </a:r>
            <a:r>
              <a:rPr dirty="0" sz="2400">
                <a:latin typeface="Times New Roman"/>
                <a:cs typeface="Times New Roman"/>
              </a:rPr>
              <a:t>a </a:t>
            </a:r>
            <a:r>
              <a:rPr dirty="0" sz="2400" spc="-5">
                <a:latin typeface="Times New Roman"/>
                <a:cs typeface="Times New Roman"/>
              </a:rPr>
              <a:t>normal </a:t>
            </a:r>
            <a:r>
              <a:rPr dirty="0" sz="2400">
                <a:latin typeface="Times New Roman"/>
                <a:cs typeface="Times New Roman"/>
              </a:rPr>
              <a:t>enterprise </a:t>
            </a:r>
            <a:r>
              <a:rPr dirty="0" sz="2400" spc="-5">
                <a:latin typeface="Times New Roman"/>
                <a:cs typeface="Times New Roman"/>
              </a:rPr>
              <a:t>P/E</a:t>
            </a:r>
            <a:r>
              <a:rPr dirty="0" sz="2400" spc="-19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ratio.  </a:t>
            </a:r>
            <a:r>
              <a:rPr dirty="0" sz="2400" spc="-5">
                <a:latin typeface="Times New Roman"/>
                <a:cs typeface="Times New Roman"/>
              </a:rPr>
              <a:t>For PPE</a:t>
            </a:r>
            <a:r>
              <a:rPr dirty="0" sz="2400">
                <a:latin typeface="Times New Roman"/>
                <a:cs typeface="Times New Roman"/>
              </a:rPr>
              <a:t> Inc.</a:t>
            </a:r>
            <a:endParaRPr sz="2400">
              <a:latin typeface="Times New Roman"/>
              <a:cs typeface="Times New Roman"/>
            </a:endParaRPr>
          </a:p>
          <a:p>
            <a:pPr marL="1536700">
              <a:lnSpc>
                <a:spcPts val="2210"/>
              </a:lnSpc>
            </a:pPr>
            <a:r>
              <a:rPr dirty="0" sz="2400" spc="-5">
                <a:latin typeface="Times New Roman"/>
                <a:cs typeface="Times New Roman"/>
              </a:rPr>
              <a:t>Forward </a:t>
            </a:r>
            <a:r>
              <a:rPr dirty="0" sz="2400">
                <a:latin typeface="Times New Roman"/>
                <a:cs typeface="Times New Roman"/>
              </a:rPr>
              <a:t>enterprise </a:t>
            </a:r>
            <a:r>
              <a:rPr dirty="0" sz="2400" spc="-5">
                <a:latin typeface="Times New Roman"/>
                <a:cs typeface="Times New Roman"/>
              </a:rPr>
              <a:t>P/E </a:t>
            </a:r>
            <a:r>
              <a:rPr dirty="0" sz="2400">
                <a:latin typeface="Times New Roman"/>
                <a:cs typeface="Times New Roman"/>
              </a:rPr>
              <a:t>= 102.5/10.25</a:t>
            </a:r>
            <a:r>
              <a:rPr dirty="0" sz="2400" spc="-9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=10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400" spc="-5">
                <a:latin typeface="Times New Roman"/>
                <a:cs typeface="Times New Roman"/>
              </a:rPr>
              <a:t>which </a:t>
            </a:r>
            <a:r>
              <a:rPr dirty="0" sz="2400">
                <a:latin typeface="Times New Roman"/>
                <a:cs typeface="Times New Roman"/>
              </a:rPr>
              <a:t>is </a:t>
            </a:r>
            <a:r>
              <a:rPr dirty="0" sz="2400" spc="-5">
                <a:latin typeface="Times New Roman"/>
                <a:cs typeface="Times New Roman"/>
              </a:rPr>
              <a:t>normal </a:t>
            </a:r>
            <a:r>
              <a:rPr dirty="0" sz="2400">
                <a:latin typeface="Times New Roman"/>
                <a:cs typeface="Times New Roman"/>
              </a:rPr>
              <a:t>for a required return of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10%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9785" y="133349"/>
            <a:ext cx="493776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No-growth Valuation: </a:t>
            </a:r>
            <a:r>
              <a:rPr dirty="0" spc="-10"/>
              <a:t>Nike,</a:t>
            </a:r>
            <a:r>
              <a:rPr dirty="0" spc="65"/>
              <a:t> </a:t>
            </a:r>
            <a:r>
              <a:rPr dirty="0" spc="-5"/>
              <a:t>Inc.</a:t>
            </a:r>
          </a:p>
        </p:txBody>
      </p:sp>
      <p:sp>
        <p:nvSpPr>
          <p:cNvPr id="3" name="object 3"/>
          <p:cNvSpPr/>
          <p:nvPr/>
        </p:nvSpPr>
        <p:spPr>
          <a:xfrm>
            <a:off x="1252727" y="891539"/>
            <a:ext cx="6553200" cy="5334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Peter D. Easton &amp; Gregory A. Sommers</dc:creator>
  <dc:subject>Chapter 2</dc:subject>
  <dc:title>Financial Statement Analysis and Security Valuation</dc:title>
  <dcterms:created xsi:type="dcterms:W3CDTF">2022-10-08T03:44:04Z</dcterms:created>
  <dcterms:modified xsi:type="dcterms:W3CDTF">2022-10-08T03:44:04Z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2022-10-08T00:00:00Z</vt:filetime>
  </property>
</Properties>
</file>