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96949" y="119583"/>
            <a:ext cx="6150101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1498" y="1171853"/>
            <a:ext cx="7381875" cy="321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
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2332" y="391655"/>
            <a:ext cx="3469386" cy="8557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65275" y="1996439"/>
            <a:ext cx="7787640" cy="20589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38094" y="233883"/>
            <a:ext cx="311721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29845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Driver Patterns:  Unusual</a:t>
            </a:r>
            <a:r>
              <a:rPr dirty="0" spc="-40"/>
              <a:t> </a:t>
            </a:r>
            <a:r>
              <a:rPr dirty="0" spc="-5"/>
              <a:t>Items/NOA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1770" y="2585480"/>
            <a:ext cx="250190" cy="180530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839"/>
              </a:lnSpc>
            </a:pPr>
            <a:r>
              <a:rPr dirty="0" sz="1600" spc="-5">
                <a:latin typeface="Times New Roman"/>
                <a:cs typeface="Times New Roman"/>
              </a:rPr>
              <a:t>Unusual </a:t>
            </a:r>
            <a:r>
              <a:rPr dirty="0" sz="1600" spc="-15">
                <a:latin typeface="Times New Roman"/>
                <a:cs typeface="Times New Roman"/>
              </a:rPr>
              <a:t>Items </a:t>
            </a:r>
            <a:r>
              <a:rPr dirty="0" sz="1600" spc="-5">
                <a:latin typeface="Times New Roman"/>
                <a:cs typeface="Times New Roman"/>
              </a:rPr>
              <a:t>/</a:t>
            </a:r>
            <a:r>
              <a:rPr dirty="0" sz="1600" spc="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NOA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33446" y="1439162"/>
            <a:ext cx="7745095" cy="0"/>
          </a:xfrm>
          <a:custGeom>
            <a:avLst/>
            <a:gdLst/>
            <a:ahLst/>
            <a:cxnLst/>
            <a:rect l="l" t="t" r="r" b="b"/>
            <a:pathLst>
              <a:path w="7745095" h="0">
                <a:moveTo>
                  <a:pt x="0" y="0"/>
                </a:moveTo>
                <a:lnTo>
                  <a:pt x="7744921" y="0"/>
                </a:lnTo>
              </a:path>
            </a:pathLst>
          </a:custGeom>
          <a:ln w="7861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886207" y="1439162"/>
            <a:ext cx="0" cy="4700270"/>
          </a:xfrm>
          <a:custGeom>
            <a:avLst/>
            <a:gdLst/>
            <a:ahLst/>
            <a:cxnLst/>
            <a:rect l="l" t="t" r="r" b="b"/>
            <a:pathLst>
              <a:path w="0" h="4700270">
                <a:moveTo>
                  <a:pt x="0" y="0"/>
                </a:moveTo>
                <a:lnTo>
                  <a:pt x="0" y="4700208"/>
                </a:lnTo>
              </a:path>
            </a:pathLst>
          </a:custGeom>
          <a:ln w="7839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141547" y="6147494"/>
            <a:ext cx="7745095" cy="0"/>
          </a:xfrm>
          <a:custGeom>
            <a:avLst/>
            <a:gdLst/>
            <a:ahLst/>
            <a:cxnLst/>
            <a:rect l="l" t="t" r="r" b="b"/>
            <a:pathLst>
              <a:path w="7745095" h="0">
                <a:moveTo>
                  <a:pt x="0" y="0"/>
                </a:moveTo>
                <a:lnTo>
                  <a:pt x="7744659" y="0"/>
                </a:lnTo>
              </a:path>
            </a:pathLst>
          </a:custGeom>
          <a:ln w="7861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133446" y="1447023"/>
            <a:ext cx="0" cy="4700905"/>
          </a:xfrm>
          <a:custGeom>
            <a:avLst/>
            <a:gdLst/>
            <a:ahLst/>
            <a:cxnLst/>
            <a:rect l="l" t="t" r="r" b="b"/>
            <a:pathLst>
              <a:path w="0" h="4700905">
                <a:moveTo>
                  <a:pt x="0" y="0"/>
                </a:moveTo>
                <a:lnTo>
                  <a:pt x="0" y="4700470"/>
                </a:lnTo>
              </a:path>
            </a:pathLst>
          </a:custGeom>
          <a:ln w="7839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133446" y="1439162"/>
            <a:ext cx="0" cy="4700270"/>
          </a:xfrm>
          <a:custGeom>
            <a:avLst/>
            <a:gdLst/>
            <a:ahLst/>
            <a:cxnLst/>
            <a:rect l="l" t="t" r="r" b="b"/>
            <a:pathLst>
              <a:path w="0" h="4700270">
                <a:moveTo>
                  <a:pt x="0" y="0"/>
                </a:moveTo>
                <a:lnTo>
                  <a:pt x="0" y="4700208"/>
                </a:lnTo>
              </a:path>
            </a:pathLst>
          </a:custGeom>
          <a:ln w="783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062891" y="6143563"/>
            <a:ext cx="62865" cy="8255"/>
          </a:xfrm>
          <a:custGeom>
            <a:avLst/>
            <a:gdLst/>
            <a:ahLst/>
            <a:cxnLst/>
            <a:rect l="l" t="t" r="r" b="b"/>
            <a:pathLst>
              <a:path w="62865" h="8254">
                <a:moveTo>
                  <a:pt x="0" y="7861"/>
                </a:moveTo>
                <a:lnTo>
                  <a:pt x="62715" y="7861"/>
                </a:lnTo>
                <a:lnTo>
                  <a:pt x="62715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062891" y="5474307"/>
            <a:ext cx="62865" cy="8255"/>
          </a:xfrm>
          <a:custGeom>
            <a:avLst/>
            <a:gdLst/>
            <a:ahLst/>
            <a:cxnLst/>
            <a:rect l="l" t="t" r="r" b="b"/>
            <a:pathLst>
              <a:path w="62865" h="8254">
                <a:moveTo>
                  <a:pt x="0" y="7861"/>
                </a:moveTo>
                <a:lnTo>
                  <a:pt x="62715" y="7861"/>
                </a:lnTo>
                <a:lnTo>
                  <a:pt x="62715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062891" y="4797232"/>
            <a:ext cx="62865" cy="8255"/>
          </a:xfrm>
          <a:custGeom>
            <a:avLst/>
            <a:gdLst/>
            <a:ahLst/>
            <a:cxnLst/>
            <a:rect l="l" t="t" r="r" b="b"/>
            <a:pathLst>
              <a:path w="62865" h="8254">
                <a:moveTo>
                  <a:pt x="0" y="7861"/>
                </a:moveTo>
                <a:lnTo>
                  <a:pt x="62715" y="7861"/>
                </a:lnTo>
                <a:lnTo>
                  <a:pt x="62715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062891" y="4127977"/>
            <a:ext cx="62865" cy="8255"/>
          </a:xfrm>
          <a:custGeom>
            <a:avLst/>
            <a:gdLst/>
            <a:ahLst/>
            <a:cxnLst/>
            <a:rect l="l" t="t" r="r" b="b"/>
            <a:pathLst>
              <a:path w="62865" h="8254">
                <a:moveTo>
                  <a:pt x="0" y="7861"/>
                </a:moveTo>
                <a:lnTo>
                  <a:pt x="62715" y="7861"/>
                </a:lnTo>
                <a:lnTo>
                  <a:pt x="62715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062891" y="3450860"/>
            <a:ext cx="62865" cy="8255"/>
          </a:xfrm>
          <a:custGeom>
            <a:avLst/>
            <a:gdLst/>
            <a:ahLst/>
            <a:cxnLst/>
            <a:rect l="l" t="t" r="r" b="b"/>
            <a:pathLst>
              <a:path w="62865" h="8254">
                <a:moveTo>
                  <a:pt x="0" y="7861"/>
                </a:moveTo>
                <a:lnTo>
                  <a:pt x="62715" y="7861"/>
                </a:lnTo>
                <a:lnTo>
                  <a:pt x="62715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062891" y="2781604"/>
            <a:ext cx="62865" cy="8255"/>
          </a:xfrm>
          <a:custGeom>
            <a:avLst/>
            <a:gdLst/>
            <a:ahLst/>
            <a:cxnLst/>
            <a:rect l="l" t="t" r="r" b="b"/>
            <a:pathLst>
              <a:path w="62865" h="8255">
                <a:moveTo>
                  <a:pt x="0" y="7861"/>
                </a:moveTo>
                <a:lnTo>
                  <a:pt x="62715" y="7861"/>
                </a:lnTo>
                <a:lnTo>
                  <a:pt x="62715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062891" y="2104487"/>
            <a:ext cx="62865" cy="8255"/>
          </a:xfrm>
          <a:custGeom>
            <a:avLst/>
            <a:gdLst/>
            <a:ahLst/>
            <a:cxnLst/>
            <a:rect l="l" t="t" r="r" b="b"/>
            <a:pathLst>
              <a:path w="62865" h="8255">
                <a:moveTo>
                  <a:pt x="0" y="7861"/>
                </a:moveTo>
                <a:lnTo>
                  <a:pt x="62715" y="7861"/>
                </a:lnTo>
                <a:lnTo>
                  <a:pt x="62715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062891" y="1435231"/>
            <a:ext cx="62865" cy="8255"/>
          </a:xfrm>
          <a:custGeom>
            <a:avLst/>
            <a:gdLst/>
            <a:ahLst/>
            <a:cxnLst/>
            <a:rect l="l" t="t" r="r" b="b"/>
            <a:pathLst>
              <a:path w="62865" h="8255">
                <a:moveTo>
                  <a:pt x="0" y="7861"/>
                </a:moveTo>
                <a:lnTo>
                  <a:pt x="62715" y="7861"/>
                </a:lnTo>
                <a:lnTo>
                  <a:pt x="62715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777066" y="4092601"/>
            <a:ext cx="1287145" cy="1543685"/>
          </a:xfrm>
          <a:custGeom>
            <a:avLst/>
            <a:gdLst/>
            <a:ahLst/>
            <a:cxnLst/>
            <a:rect l="l" t="t" r="r" b="b"/>
            <a:pathLst>
              <a:path w="1287145" h="1543685">
                <a:moveTo>
                  <a:pt x="0" y="1543124"/>
                </a:moveTo>
                <a:lnTo>
                  <a:pt x="1286717" y="0"/>
                </a:lnTo>
              </a:path>
            </a:pathLst>
          </a:custGeom>
          <a:ln w="7848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071623" y="4037258"/>
            <a:ext cx="1287145" cy="47625"/>
          </a:xfrm>
          <a:custGeom>
            <a:avLst/>
            <a:gdLst/>
            <a:ahLst/>
            <a:cxnLst/>
            <a:rect l="l" t="t" r="r" b="b"/>
            <a:pathLst>
              <a:path w="1287145" h="47625">
                <a:moveTo>
                  <a:pt x="0" y="47482"/>
                </a:moveTo>
                <a:lnTo>
                  <a:pt x="1287031" y="0"/>
                </a:lnTo>
              </a:path>
            </a:pathLst>
          </a:custGeom>
          <a:ln w="7861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366494" y="4013674"/>
            <a:ext cx="1278890" cy="24130"/>
          </a:xfrm>
          <a:custGeom>
            <a:avLst/>
            <a:gdLst/>
            <a:ahLst/>
            <a:cxnLst/>
            <a:rect l="l" t="t" r="r" b="b"/>
            <a:pathLst>
              <a:path w="1278889" h="24129">
                <a:moveTo>
                  <a:pt x="0" y="23583"/>
                </a:moveTo>
                <a:lnTo>
                  <a:pt x="1278878" y="0"/>
                </a:lnTo>
              </a:path>
            </a:pathLst>
          </a:custGeom>
          <a:ln w="7861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653211" y="4013674"/>
            <a:ext cx="1287145" cy="15875"/>
          </a:xfrm>
          <a:custGeom>
            <a:avLst/>
            <a:gdLst/>
            <a:ahLst/>
            <a:cxnLst/>
            <a:rect l="l" t="t" r="r" b="b"/>
            <a:pathLst>
              <a:path w="1287145" h="15875">
                <a:moveTo>
                  <a:pt x="0" y="0"/>
                </a:moveTo>
                <a:lnTo>
                  <a:pt x="1286926" y="15722"/>
                </a:lnTo>
              </a:path>
            </a:pathLst>
          </a:custGeom>
          <a:ln w="7861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6947978" y="4029396"/>
            <a:ext cx="1287145" cy="0"/>
          </a:xfrm>
          <a:custGeom>
            <a:avLst/>
            <a:gdLst/>
            <a:ahLst/>
            <a:cxnLst/>
            <a:rect l="l" t="t" r="r" b="b"/>
            <a:pathLst>
              <a:path w="1287145" h="0">
                <a:moveTo>
                  <a:pt x="0" y="0"/>
                </a:moveTo>
                <a:lnTo>
                  <a:pt x="1286717" y="0"/>
                </a:lnTo>
              </a:path>
            </a:pathLst>
          </a:custGeom>
          <a:ln w="7861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777066" y="4139769"/>
            <a:ext cx="1287145" cy="212725"/>
          </a:xfrm>
          <a:custGeom>
            <a:avLst/>
            <a:gdLst/>
            <a:ahLst/>
            <a:cxnLst/>
            <a:rect l="l" t="t" r="r" b="b"/>
            <a:pathLst>
              <a:path w="1287145" h="212725">
                <a:moveTo>
                  <a:pt x="0" y="212463"/>
                </a:moveTo>
                <a:lnTo>
                  <a:pt x="1286717" y="0"/>
                </a:lnTo>
              </a:path>
            </a:pathLst>
          </a:custGeom>
          <a:ln w="7860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3071623" y="4124046"/>
            <a:ext cx="1287145" cy="15875"/>
          </a:xfrm>
          <a:custGeom>
            <a:avLst/>
            <a:gdLst/>
            <a:ahLst/>
            <a:cxnLst/>
            <a:rect l="l" t="t" r="r" b="b"/>
            <a:pathLst>
              <a:path w="1287145" h="15875">
                <a:moveTo>
                  <a:pt x="0" y="15722"/>
                </a:moveTo>
                <a:lnTo>
                  <a:pt x="1287031" y="0"/>
                </a:lnTo>
              </a:path>
            </a:pathLst>
          </a:custGeom>
          <a:ln w="7861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366494" y="4076878"/>
            <a:ext cx="1278890" cy="47625"/>
          </a:xfrm>
          <a:custGeom>
            <a:avLst/>
            <a:gdLst/>
            <a:ahLst/>
            <a:cxnLst/>
            <a:rect l="l" t="t" r="r" b="b"/>
            <a:pathLst>
              <a:path w="1278889" h="47625">
                <a:moveTo>
                  <a:pt x="0" y="47167"/>
                </a:moveTo>
                <a:lnTo>
                  <a:pt x="1278878" y="0"/>
                </a:lnTo>
              </a:path>
            </a:pathLst>
          </a:custGeom>
          <a:ln w="7861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653211" y="4076878"/>
            <a:ext cx="1287145" cy="8255"/>
          </a:xfrm>
          <a:custGeom>
            <a:avLst/>
            <a:gdLst/>
            <a:ahLst/>
            <a:cxnLst/>
            <a:rect l="l" t="t" r="r" b="b"/>
            <a:pathLst>
              <a:path w="1287145" h="8254">
                <a:moveTo>
                  <a:pt x="0" y="0"/>
                </a:moveTo>
                <a:lnTo>
                  <a:pt x="1286926" y="7861"/>
                </a:lnTo>
              </a:path>
            </a:pathLst>
          </a:custGeom>
          <a:ln w="7861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6947978" y="4052980"/>
            <a:ext cx="1287145" cy="32384"/>
          </a:xfrm>
          <a:custGeom>
            <a:avLst/>
            <a:gdLst/>
            <a:ahLst/>
            <a:cxnLst/>
            <a:rect l="l" t="t" r="r" b="b"/>
            <a:pathLst>
              <a:path w="1287145" h="32385">
                <a:moveTo>
                  <a:pt x="0" y="31759"/>
                </a:moveTo>
                <a:lnTo>
                  <a:pt x="1286717" y="0"/>
                </a:lnTo>
              </a:path>
            </a:pathLst>
          </a:custGeom>
          <a:ln w="7861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777066" y="4116185"/>
            <a:ext cx="1287145" cy="39370"/>
          </a:xfrm>
          <a:custGeom>
            <a:avLst/>
            <a:gdLst/>
            <a:ahLst/>
            <a:cxnLst/>
            <a:rect l="l" t="t" r="r" b="b"/>
            <a:pathLst>
              <a:path w="1287145" h="39370">
                <a:moveTo>
                  <a:pt x="0" y="39306"/>
                </a:moveTo>
                <a:lnTo>
                  <a:pt x="1286717" y="0"/>
                </a:lnTo>
              </a:path>
            </a:pathLst>
          </a:custGeom>
          <a:ln w="786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3071623" y="4116185"/>
            <a:ext cx="1287145" cy="0"/>
          </a:xfrm>
          <a:custGeom>
            <a:avLst/>
            <a:gdLst/>
            <a:ahLst/>
            <a:cxnLst/>
            <a:rect l="l" t="t" r="r" b="b"/>
            <a:pathLst>
              <a:path w="1287145" h="0">
                <a:moveTo>
                  <a:pt x="0" y="0"/>
                </a:moveTo>
                <a:lnTo>
                  <a:pt x="1287031" y="0"/>
                </a:lnTo>
              </a:path>
            </a:pathLst>
          </a:custGeom>
          <a:ln w="786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4366494" y="4100462"/>
            <a:ext cx="1278890" cy="15875"/>
          </a:xfrm>
          <a:custGeom>
            <a:avLst/>
            <a:gdLst/>
            <a:ahLst/>
            <a:cxnLst/>
            <a:rect l="l" t="t" r="r" b="b"/>
            <a:pathLst>
              <a:path w="1278889" h="15875">
                <a:moveTo>
                  <a:pt x="0" y="15722"/>
                </a:moveTo>
                <a:lnTo>
                  <a:pt x="1278878" y="0"/>
                </a:lnTo>
              </a:path>
            </a:pathLst>
          </a:custGeom>
          <a:ln w="786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653211" y="4100462"/>
            <a:ext cx="1287145" cy="8255"/>
          </a:xfrm>
          <a:custGeom>
            <a:avLst/>
            <a:gdLst/>
            <a:ahLst/>
            <a:cxnLst/>
            <a:rect l="l" t="t" r="r" b="b"/>
            <a:pathLst>
              <a:path w="1287145" h="8254">
                <a:moveTo>
                  <a:pt x="0" y="0"/>
                </a:moveTo>
                <a:lnTo>
                  <a:pt x="1286926" y="7861"/>
                </a:lnTo>
              </a:path>
            </a:pathLst>
          </a:custGeom>
          <a:ln w="786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947978" y="4100462"/>
            <a:ext cx="1287145" cy="8255"/>
          </a:xfrm>
          <a:custGeom>
            <a:avLst/>
            <a:gdLst/>
            <a:ahLst/>
            <a:cxnLst/>
            <a:rect l="l" t="t" r="r" b="b"/>
            <a:pathLst>
              <a:path w="1287145" h="8254">
                <a:moveTo>
                  <a:pt x="0" y="7861"/>
                </a:moveTo>
                <a:lnTo>
                  <a:pt x="1286717" y="0"/>
                </a:lnTo>
              </a:path>
            </a:pathLst>
          </a:custGeom>
          <a:ln w="786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777066" y="4092601"/>
            <a:ext cx="1287145" cy="0"/>
          </a:xfrm>
          <a:custGeom>
            <a:avLst/>
            <a:gdLst/>
            <a:ahLst/>
            <a:cxnLst/>
            <a:rect l="l" t="t" r="r" b="b"/>
            <a:pathLst>
              <a:path w="1287145" h="0">
                <a:moveTo>
                  <a:pt x="0" y="0"/>
                </a:moveTo>
                <a:lnTo>
                  <a:pt x="1286717" y="0"/>
                </a:lnTo>
              </a:path>
            </a:pathLst>
          </a:custGeom>
          <a:ln w="7861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3071623" y="4092601"/>
            <a:ext cx="1287145" cy="0"/>
          </a:xfrm>
          <a:custGeom>
            <a:avLst/>
            <a:gdLst/>
            <a:ahLst/>
            <a:cxnLst/>
            <a:rect l="l" t="t" r="r" b="b"/>
            <a:pathLst>
              <a:path w="1287145" h="0">
                <a:moveTo>
                  <a:pt x="0" y="0"/>
                </a:moveTo>
                <a:lnTo>
                  <a:pt x="1287031" y="0"/>
                </a:lnTo>
              </a:path>
            </a:pathLst>
          </a:custGeom>
          <a:ln w="7861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4366494" y="4076878"/>
            <a:ext cx="1278890" cy="15875"/>
          </a:xfrm>
          <a:custGeom>
            <a:avLst/>
            <a:gdLst/>
            <a:ahLst/>
            <a:cxnLst/>
            <a:rect l="l" t="t" r="r" b="b"/>
            <a:pathLst>
              <a:path w="1278889" h="15875">
                <a:moveTo>
                  <a:pt x="0" y="15722"/>
                </a:moveTo>
                <a:lnTo>
                  <a:pt x="1278878" y="0"/>
                </a:lnTo>
              </a:path>
            </a:pathLst>
          </a:custGeom>
          <a:ln w="7861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653211" y="4076878"/>
            <a:ext cx="1287145" cy="0"/>
          </a:xfrm>
          <a:custGeom>
            <a:avLst/>
            <a:gdLst/>
            <a:ahLst/>
            <a:cxnLst/>
            <a:rect l="l" t="t" r="r" b="b"/>
            <a:pathLst>
              <a:path w="1287145" h="0">
                <a:moveTo>
                  <a:pt x="0" y="0"/>
                </a:moveTo>
                <a:lnTo>
                  <a:pt x="1286926" y="0"/>
                </a:lnTo>
              </a:path>
            </a:pathLst>
          </a:custGeom>
          <a:ln w="7861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6947978" y="4069017"/>
            <a:ext cx="1287145" cy="8255"/>
          </a:xfrm>
          <a:custGeom>
            <a:avLst/>
            <a:gdLst/>
            <a:ahLst/>
            <a:cxnLst/>
            <a:rect l="l" t="t" r="r" b="b"/>
            <a:pathLst>
              <a:path w="1287145" h="8254">
                <a:moveTo>
                  <a:pt x="0" y="7861"/>
                </a:moveTo>
                <a:lnTo>
                  <a:pt x="1286717" y="0"/>
                </a:lnTo>
              </a:path>
            </a:pathLst>
          </a:custGeom>
          <a:ln w="7861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777066" y="4021535"/>
            <a:ext cx="1287145" cy="15875"/>
          </a:xfrm>
          <a:custGeom>
            <a:avLst/>
            <a:gdLst/>
            <a:ahLst/>
            <a:cxnLst/>
            <a:rect l="l" t="t" r="r" b="b"/>
            <a:pathLst>
              <a:path w="1287145" h="15875">
                <a:moveTo>
                  <a:pt x="0" y="0"/>
                </a:moveTo>
                <a:lnTo>
                  <a:pt x="1286717" y="15722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3071623" y="4037258"/>
            <a:ext cx="1287145" cy="8255"/>
          </a:xfrm>
          <a:custGeom>
            <a:avLst/>
            <a:gdLst/>
            <a:ahLst/>
            <a:cxnLst/>
            <a:rect l="l" t="t" r="r" b="b"/>
            <a:pathLst>
              <a:path w="1287145" h="8254">
                <a:moveTo>
                  <a:pt x="0" y="0"/>
                </a:moveTo>
                <a:lnTo>
                  <a:pt x="1287031" y="7861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4366494" y="4013674"/>
            <a:ext cx="1278890" cy="31750"/>
          </a:xfrm>
          <a:custGeom>
            <a:avLst/>
            <a:gdLst/>
            <a:ahLst/>
            <a:cxnLst/>
            <a:rect l="l" t="t" r="r" b="b"/>
            <a:pathLst>
              <a:path w="1278889" h="31750">
                <a:moveTo>
                  <a:pt x="0" y="31445"/>
                </a:moveTo>
                <a:lnTo>
                  <a:pt x="1278878" y="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5653211" y="4013674"/>
            <a:ext cx="1287145" cy="15875"/>
          </a:xfrm>
          <a:custGeom>
            <a:avLst/>
            <a:gdLst/>
            <a:ahLst/>
            <a:cxnLst/>
            <a:rect l="l" t="t" r="r" b="b"/>
            <a:pathLst>
              <a:path w="1287145" h="15875">
                <a:moveTo>
                  <a:pt x="0" y="0"/>
                </a:moveTo>
                <a:lnTo>
                  <a:pt x="1286926" y="15722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6947978" y="4021535"/>
            <a:ext cx="1287145" cy="8255"/>
          </a:xfrm>
          <a:custGeom>
            <a:avLst/>
            <a:gdLst/>
            <a:ahLst/>
            <a:cxnLst/>
            <a:rect l="l" t="t" r="r" b="b"/>
            <a:pathLst>
              <a:path w="1287145" h="8254">
                <a:moveTo>
                  <a:pt x="0" y="7861"/>
                </a:moveTo>
                <a:lnTo>
                  <a:pt x="1286717" y="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777066" y="3919339"/>
            <a:ext cx="1287145" cy="39370"/>
          </a:xfrm>
          <a:custGeom>
            <a:avLst/>
            <a:gdLst/>
            <a:ahLst/>
            <a:cxnLst/>
            <a:rect l="l" t="t" r="r" b="b"/>
            <a:pathLst>
              <a:path w="1287145" h="39370">
                <a:moveTo>
                  <a:pt x="0" y="0"/>
                </a:moveTo>
                <a:lnTo>
                  <a:pt x="1286717" y="39306"/>
                </a:lnTo>
              </a:path>
            </a:pathLst>
          </a:custGeom>
          <a:ln w="7861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3071623" y="3958645"/>
            <a:ext cx="1287145" cy="24130"/>
          </a:xfrm>
          <a:custGeom>
            <a:avLst/>
            <a:gdLst/>
            <a:ahLst/>
            <a:cxnLst/>
            <a:rect l="l" t="t" r="r" b="b"/>
            <a:pathLst>
              <a:path w="1287145" h="24129">
                <a:moveTo>
                  <a:pt x="0" y="0"/>
                </a:moveTo>
                <a:lnTo>
                  <a:pt x="1287031" y="23583"/>
                </a:lnTo>
              </a:path>
            </a:pathLst>
          </a:custGeom>
          <a:ln w="7861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4366494" y="3982229"/>
            <a:ext cx="1278890" cy="0"/>
          </a:xfrm>
          <a:custGeom>
            <a:avLst/>
            <a:gdLst/>
            <a:ahLst/>
            <a:cxnLst/>
            <a:rect l="l" t="t" r="r" b="b"/>
            <a:pathLst>
              <a:path w="1278889" h="0">
                <a:moveTo>
                  <a:pt x="0" y="0"/>
                </a:moveTo>
                <a:lnTo>
                  <a:pt x="1278878" y="0"/>
                </a:lnTo>
              </a:path>
            </a:pathLst>
          </a:custGeom>
          <a:ln w="7861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653211" y="3982229"/>
            <a:ext cx="1287145" cy="8255"/>
          </a:xfrm>
          <a:custGeom>
            <a:avLst/>
            <a:gdLst/>
            <a:ahLst/>
            <a:cxnLst/>
            <a:rect l="l" t="t" r="r" b="b"/>
            <a:pathLst>
              <a:path w="1287145" h="8254">
                <a:moveTo>
                  <a:pt x="0" y="0"/>
                </a:moveTo>
                <a:lnTo>
                  <a:pt x="1286926" y="7861"/>
                </a:lnTo>
              </a:path>
            </a:pathLst>
          </a:custGeom>
          <a:ln w="7861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6947978" y="3974367"/>
            <a:ext cx="1287145" cy="15875"/>
          </a:xfrm>
          <a:custGeom>
            <a:avLst/>
            <a:gdLst/>
            <a:ahLst/>
            <a:cxnLst/>
            <a:rect l="l" t="t" r="r" b="b"/>
            <a:pathLst>
              <a:path w="1287145" h="15875">
                <a:moveTo>
                  <a:pt x="0" y="15722"/>
                </a:moveTo>
                <a:lnTo>
                  <a:pt x="1286717" y="0"/>
                </a:lnTo>
              </a:path>
            </a:pathLst>
          </a:custGeom>
          <a:ln w="7861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777066" y="3793349"/>
            <a:ext cx="1287145" cy="71120"/>
          </a:xfrm>
          <a:custGeom>
            <a:avLst/>
            <a:gdLst/>
            <a:ahLst/>
            <a:cxnLst/>
            <a:rect l="l" t="t" r="r" b="b"/>
            <a:pathLst>
              <a:path w="1287145" h="71120">
                <a:moveTo>
                  <a:pt x="0" y="0"/>
                </a:moveTo>
                <a:lnTo>
                  <a:pt x="1286717" y="70751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3071623" y="3864100"/>
            <a:ext cx="1287145" cy="24130"/>
          </a:xfrm>
          <a:custGeom>
            <a:avLst/>
            <a:gdLst/>
            <a:ahLst/>
            <a:cxnLst/>
            <a:rect l="l" t="t" r="r" b="b"/>
            <a:pathLst>
              <a:path w="1287145" h="24129">
                <a:moveTo>
                  <a:pt x="0" y="0"/>
                </a:moveTo>
                <a:lnTo>
                  <a:pt x="1287031" y="23583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4366494" y="3887684"/>
            <a:ext cx="1278890" cy="55244"/>
          </a:xfrm>
          <a:custGeom>
            <a:avLst/>
            <a:gdLst/>
            <a:ahLst/>
            <a:cxnLst/>
            <a:rect l="l" t="t" r="r" b="b"/>
            <a:pathLst>
              <a:path w="1278889" h="55245">
                <a:moveTo>
                  <a:pt x="0" y="0"/>
                </a:moveTo>
                <a:lnTo>
                  <a:pt x="1278878" y="55238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5653211" y="3942922"/>
            <a:ext cx="1287145" cy="0"/>
          </a:xfrm>
          <a:custGeom>
            <a:avLst/>
            <a:gdLst/>
            <a:ahLst/>
            <a:cxnLst/>
            <a:rect l="l" t="t" r="r" b="b"/>
            <a:pathLst>
              <a:path w="1287145" h="0">
                <a:moveTo>
                  <a:pt x="0" y="0"/>
                </a:moveTo>
                <a:lnTo>
                  <a:pt x="1286926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6947978" y="3942922"/>
            <a:ext cx="1287145" cy="0"/>
          </a:xfrm>
          <a:custGeom>
            <a:avLst/>
            <a:gdLst/>
            <a:ahLst/>
            <a:cxnLst/>
            <a:rect l="l" t="t" r="r" b="b"/>
            <a:pathLst>
              <a:path w="1287145" h="0">
                <a:moveTo>
                  <a:pt x="0" y="0"/>
                </a:moveTo>
                <a:lnTo>
                  <a:pt x="1286717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1777066" y="3596503"/>
            <a:ext cx="1287145" cy="133985"/>
          </a:xfrm>
          <a:custGeom>
            <a:avLst/>
            <a:gdLst/>
            <a:ahLst/>
            <a:cxnLst/>
            <a:rect l="l" t="t" r="r" b="b"/>
            <a:pathLst>
              <a:path w="1287145" h="133985">
                <a:moveTo>
                  <a:pt x="0" y="0"/>
                </a:moveTo>
                <a:lnTo>
                  <a:pt x="1286717" y="133955"/>
                </a:lnTo>
              </a:path>
            </a:pathLst>
          </a:custGeom>
          <a:ln w="786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3071623" y="3730459"/>
            <a:ext cx="1287145" cy="55244"/>
          </a:xfrm>
          <a:custGeom>
            <a:avLst/>
            <a:gdLst/>
            <a:ahLst/>
            <a:cxnLst/>
            <a:rect l="l" t="t" r="r" b="b"/>
            <a:pathLst>
              <a:path w="1287145" h="55245">
                <a:moveTo>
                  <a:pt x="0" y="0"/>
                </a:moveTo>
                <a:lnTo>
                  <a:pt x="1287031" y="55028"/>
                </a:lnTo>
              </a:path>
            </a:pathLst>
          </a:custGeom>
          <a:ln w="786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4366494" y="3785487"/>
            <a:ext cx="1278890" cy="71120"/>
          </a:xfrm>
          <a:custGeom>
            <a:avLst/>
            <a:gdLst/>
            <a:ahLst/>
            <a:cxnLst/>
            <a:rect l="l" t="t" r="r" b="b"/>
            <a:pathLst>
              <a:path w="1278889" h="71120">
                <a:moveTo>
                  <a:pt x="0" y="0"/>
                </a:moveTo>
                <a:lnTo>
                  <a:pt x="1278878" y="70751"/>
                </a:lnTo>
              </a:path>
            </a:pathLst>
          </a:custGeom>
          <a:ln w="786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5653211" y="3856239"/>
            <a:ext cx="1287145" cy="15875"/>
          </a:xfrm>
          <a:custGeom>
            <a:avLst/>
            <a:gdLst/>
            <a:ahLst/>
            <a:cxnLst/>
            <a:rect l="l" t="t" r="r" b="b"/>
            <a:pathLst>
              <a:path w="1287145" h="15875">
                <a:moveTo>
                  <a:pt x="0" y="0"/>
                </a:moveTo>
                <a:lnTo>
                  <a:pt x="1286926" y="15722"/>
                </a:lnTo>
              </a:path>
            </a:pathLst>
          </a:custGeom>
          <a:ln w="786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6947978" y="3824794"/>
            <a:ext cx="1287145" cy="47625"/>
          </a:xfrm>
          <a:custGeom>
            <a:avLst/>
            <a:gdLst/>
            <a:ahLst/>
            <a:cxnLst/>
            <a:rect l="l" t="t" r="r" b="b"/>
            <a:pathLst>
              <a:path w="1287145" h="47625">
                <a:moveTo>
                  <a:pt x="0" y="47167"/>
                </a:moveTo>
                <a:lnTo>
                  <a:pt x="1286717" y="0"/>
                </a:lnTo>
              </a:path>
            </a:pathLst>
          </a:custGeom>
          <a:ln w="786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1777066" y="3234360"/>
            <a:ext cx="1287145" cy="346710"/>
          </a:xfrm>
          <a:custGeom>
            <a:avLst/>
            <a:gdLst/>
            <a:ahLst/>
            <a:cxnLst/>
            <a:rect l="l" t="t" r="r" b="b"/>
            <a:pathLst>
              <a:path w="1287145" h="346710">
                <a:moveTo>
                  <a:pt x="0" y="0"/>
                </a:moveTo>
                <a:lnTo>
                  <a:pt x="1286717" y="346419"/>
                </a:lnTo>
              </a:path>
            </a:pathLst>
          </a:custGeom>
          <a:ln w="7859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3071623" y="3580780"/>
            <a:ext cx="1287145" cy="118110"/>
          </a:xfrm>
          <a:custGeom>
            <a:avLst/>
            <a:gdLst/>
            <a:ahLst/>
            <a:cxnLst/>
            <a:rect l="l" t="t" r="r" b="b"/>
            <a:pathLst>
              <a:path w="1287145" h="118110">
                <a:moveTo>
                  <a:pt x="0" y="0"/>
                </a:moveTo>
                <a:lnTo>
                  <a:pt x="1287031" y="117918"/>
                </a:lnTo>
              </a:path>
            </a:pathLst>
          </a:custGeom>
          <a:ln w="7861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4366494" y="3698699"/>
            <a:ext cx="1278890" cy="79375"/>
          </a:xfrm>
          <a:custGeom>
            <a:avLst/>
            <a:gdLst/>
            <a:ahLst/>
            <a:cxnLst/>
            <a:rect l="l" t="t" r="r" b="b"/>
            <a:pathLst>
              <a:path w="1278889" h="79375">
                <a:moveTo>
                  <a:pt x="0" y="0"/>
                </a:moveTo>
                <a:lnTo>
                  <a:pt x="1278878" y="78927"/>
                </a:lnTo>
              </a:path>
            </a:pathLst>
          </a:custGeom>
          <a:ln w="7861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5653211" y="3761904"/>
            <a:ext cx="1287145" cy="15875"/>
          </a:xfrm>
          <a:custGeom>
            <a:avLst/>
            <a:gdLst/>
            <a:ahLst/>
            <a:cxnLst/>
            <a:rect l="l" t="t" r="r" b="b"/>
            <a:pathLst>
              <a:path w="1287145" h="15875">
                <a:moveTo>
                  <a:pt x="0" y="15722"/>
                </a:moveTo>
                <a:lnTo>
                  <a:pt x="1286926" y="0"/>
                </a:lnTo>
              </a:path>
            </a:pathLst>
          </a:custGeom>
          <a:ln w="7861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6947978" y="3761904"/>
            <a:ext cx="1287145" cy="15875"/>
          </a:xfrm>
          <a:custGeom>
            <a:avLst/>
            <a:gdLst/>
            <a:ahLst/>
            <a:cxnLst/>
            <a:rect l="l" t="t" r="r" b="b"/>
            <a:pathLst>
              <a:path w="1287145" h="15875">
                <a:moveTo>
                  <a:pt x="0" y="0"/>
                </a:moveTo>
                <a:lnTo>
                  <a:pt x="1286717" y="15722"/>
                </a:lnTo>
              </a:path>
            </a:pathLst>
          </a:custGeom>
          <a:ln w="7861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1777066" y="1785582"/>
            <a:ext cx="1287145" cy="1141730"/>
          </a:xfrm>
          <a:custGeom>
            <a:avLst/>
            <a:gdLst/>
            <a:ahLst/>
            <a:cxnLst/>
            <a:rect l="l" t="t" r="r" b="b"/>
            <a:pathLst>
              <a:path w="1287145" h="1141730">
                <a:moveTo>
                  <a:pt x="0" y="0"/>
                </a:moveTo>
                <a:lnTo>
                  <a:pt x="1286717" y="1141665"/>
                </a:lnTo>
              </a:path>
            </a:pathLst>
          </a:custGeom>
          <a:ln w="78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3071623" y="2935108"/>
            <a:ext cx="1287145" cy="339090"/>
          </a:xfrm>
          <a:custGeom>
            <a:avLst/>
            <a:gdLst/>
            <a:ahLst/>
            <a:cxnLst/>
            <a:rect l="l" t="t" r="r" b="b"/>
            <a:pathLst>
              <a:path w="1287145" h="339089">
                <a:moveTo>
                  <a:pt x="0" y="0"/>
                </a:moveTo>
                <a:lnTo>
                  <a:pt x="1287031" y="338558"/>
                </a:lnTo>
              </a:path>
            </a:pathLst>
          </a:custGeom>
          <a:ln w="785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4366494" y="3273667"/>
            <a:ext cx="1278890" cy="236220"/>
          </a:xfrm>
          <a:custGeom>
            <a:avLst/>
            <a:gdLst/>
            <a:ahLst/>
            <a:cxnLst/>
            <a:rect l="l" t="t" r="r" b="b"/>
            <a:pathLst>
              <a:path w="1278889" h="236220">
                <a:moveTo>
                  <a:pt x="0" y="0"/>
                </a:moveTo>
                <a:lnTo>
                  <a:pt x="1278878" y="236152"/>
                </a:lnTo>
              </a:path>
            </a:pathLst>
          </a:custGeom>
          <a:ln w="786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5653211" y="3509819"/>
            <a:ext cx="1287145" cy="47625"/>
          </a:xfrm>
          <a:custGeom>
            <a:avLst/>
            <a:gdLst/>
            <a:ahLst/>
            <a:cxnLst/>
            <a:rect l="l" t="t" r="r" b="b"/>
            <a:pathLst>
              <a:path w="1287145" h="47625">
                <a:moveTo>
                  <a:pt x="0" y="0"/>
                </a:moveTo>
                <a:lnTo>
                  <a:pt x="1286926" y="47377"/>
                </a:lnTo>
              </a:path>
            </a:pathLst>
          </a:custGeom>
          <a:ln w="786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6947978" y="3557196"/>
            <a:ext cx="1287145" cy="31750"/>
          </a:xfrm>
          <a:custGeom>
            <a:avLst/>
            <a:gdLst/>
            <a:ahLst/>
            <a:cxnLst/>
            <a:rect l="l" t="t" r="r" b="b"/>
            <a:pathLst>
              <a:path w="1287145" h="31750">
                <a:moveTo>
                  <a:pt x="0" y="0"/>
                </a:moveTo>
                <a:lnTo>
                  <a:pt x="1286717" y="31445"/>
                </a:lnTo>
              </a:path>
            </a:pathLst>
          </a:custGeom>
          <a:ln w="786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1761387" y="5619741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984"/>
                </a:lnTo>
                <a:lnTo>
                  <a:pt x="15678" y="31707"/>
                </a:lnTo>
                <a:lnTo>
                  <a:pt x="31357" y="15984"/>
                </a:lnTo>
                <a:lnTo>
                  <a:pt x="15678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761387" y="5619741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984"/>
                </a:lnTo>
                <a:lnTo>
                  <a:pt x="15678" y="31707"/>
                </a:lnTo>
                <a:lnTo>
                  <a:pt x="0" y="15984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3055944" y="4069017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357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3055944" y="4069017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4350815" y="4021535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357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4350815" y="4021535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5637533" y="3997951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357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5637533" y="3997951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6932299" y="4013674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357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6932299" y="4013674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8226855" y="4013674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671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8226855" y="4013674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671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1757415" y="4332632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30" h="24129">
                <a:moveTo>
                  <a:pt x="0" y="23583"/>
                </a:moveTo>
                <a:lnTo>
                  <a:pt x="23518" y="23583"/>
                </a:lnTo>
                <a:lnTo>
                  <a:pt x="23518" y="0"/>
                </a:lnTo>
                <a:lnTo>
                  <a:pt x="0" y="0"/>
                </a:lnTo>
                <a:lnTo>
                  <a:pt x="0" y="2358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3052077" y="4120063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30" h="24129">
                <a:moveTo>
                  <a:pt x="0" y="23583"/>
                </a:moveTo>
                <a:lnTo>
                  <a:pt x="23518" y="23583"/>
                </a:lnTo>
                <a:lnTo>
                  <a:pt x="23518" y="0"/>
                </a:lnTo>
                <a:lnTo>
                  <a:pt x="0" y="0"/>
                </a:lnTo>
                <a:lnTo>
                  <a:pt x="0" y="2358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4346843" y="4104340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0" y="23583"/>
                </a:moveTo>
                <a:lnTo>
                  <a:pt x="23518" y="23583"/>
                </a:lnTo>
                <a:lnTo>
                  <a:pt x="23518" y="0"/>
                </a:lnTo>
                <a:lnTo>
                  <a:pt x="0" y="0"/>
                </a:lnTo>
                <a:lnTo>
                  <a:pt x="0" y="2358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5633561" y="4056911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0" y="23845"/>
                </a:moveTo>
                <a:lnTo>
                  <a:pt x="23518" y="23845"/>
                </a:lnTo>
                <a:lnTo>
                  <a:pt x="23518" y="0"/>
                </a:lnTo>
                <a:lnTo>
                  <a:pt x="0" y="0"/>
                </a:lnTo>
                <a:lnTo>
                  <a:pt x="0" y="23845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6928431" y="4065034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0" y="23583"/>
                </a:moveTo>
                <a:lnTo>
                  <a:pt x="23518" y="23583"/>
                </a:lnTo>
                <a:lnTo>
                  <a:pt x="23518" y="0"/>
                </a:lnTo>
                <a:lnTo>
                  <a:pt x="0" y="0"/>
                </a:lnTo>
                <a:lnTo>
                  <a:pt x="0" y="2358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8222884" y="4033379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0" y="23583"/>
                </a:moveTo>
                <a:lnTo>
                  <a:pt x="23779" y="23583"/>
                </a:lnTo>
                <a:lnTo>
                  <a:pt x="23779" y="0"/>
                </a:lnTo>
                <a:lnTo>
                  <a:pt x="0" y="0"/>
                </a:lnTo>
                <a:lnTo>
                  <a:pt x="0" y="2358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1761387" y="413976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31445"/>
                </a:lnTo>
                <a:lnTo>
                  <a:pt x="31357" y="31445"/>
                </a:lnTo>
                <a:lnTo>
                  <a:pt x="15678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1761387" y="413976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31445"/>
                </a:lnTo>
                <a:lnTo>
                  <a:pt x="0" y="31445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3055944" y="4100462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31445"/>
                </a:lnTo>
                <a:lnTo>
                  <a:pt x="31357" y="31445"/>
                </a:lnTo>
                <a:lnTo>
                  <a:pt x="15678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3055944" y="4100462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31445"/>
                </a:lnTo>
                <a:lnTo>
                  <a:pt x="0" y="31445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4350815" y="4100462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31445"/>
                </a:lnTo>
                <a:lnTo>
                  <a:pt x="31357" y="31445"/>
                </a:lnTo>
                <a:lnTo>
                  <a:pt x="15678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4350815" y="4100462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31445"/>
                </a:lnTo>
                <a:lnTo>
                  <a:pt x="0" y="31445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5637533" y="4084740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31445"/>
                </a:lnTo>
                <a:lnTo>
                  <a:pt x="31357" y="31445"/>
                </a:lnTo>
                <a:lnTo>
                  <a:pt x="15678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5637533" y="4084740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31445"/>
                </a:lnTo>
                <a:lnTo>
                  <a:pt x="0" y="31445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6932299" y="4092601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31445"/>
                </a:lnTo>
                <a:lnTo>
                  <a:pt x="31357" y="31445"/>
                </a:lnTo>
                <a:lnTo>
                  <a:pt x="15678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6932299" y="4092601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31445"/>
                </a:lnTo>
                <a:lnTo>
                  <a:pt x="0" y="31445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8226855" y="4084740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31445"/>
                </a:lnTo>
                <a:lnTo>
                  <a:pt x="31671" y="31445"/>
                </a:lnTo>
                <a:lnTo>
                  <a:pt x="15678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8226855" y="4084740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671" y="31445"/>
                </a:lnTo>
                <a:lnTo>
                  <a:pt x="0" y="31445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1761387" y="407687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357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1761387" y="4076878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3055944" y="407687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357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3055944" y="4076878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4350815" y="407687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357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4350815" y="4076878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5637533" y="4060842"/>
            <a:ext cx="31750" cy="32384"/>
          </a:xfrm>
          <a:custGeom>
            <a:avLst/>
            <a:gdLst/>
            <a:ahLst/>
            <a:cxnLst/>
            <a:rect l="l" t="t" r="r" b="b"/>
            <a:pathLst>
              <a:path w="31750" h="32385">
                <a:moveTo>
                  <a:pt x="15678" y="0"/>
                </a:moveTo>
                <a:lnTo>
                  <a:pt x="0" y="16036"/>
                </a:lnTo>
                <a:lnTo>
                  <a:pt x="15678" y="31759"/>
                </a:lnTo>
                <a:lnTo>
                  <a:pt x="31357" y="16036"/>
                </a:lnTo>
                <a:lnTo>
                  <a:pt x="15678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5637533" y="4060842"/>
            <a:ext cx="31750" cy="32384"/>
          </a:xfrm>
          <a:custGeom>
            <a:avLst/>
            <a:gdLst/>
            <a:ahLst/>
            <a:cxnLst/>
            <a:rect l="l" t="t" r="r" b="b"/>
            <a:pathLst>
              <a:path w="31750" h="32385">
                <a:moveTo>
                  <a:pt x="15678" y="0"/>
                </a:moveTo>
                <a:lnTo>
                  <a:pt x="31357" y="16036"/>
                </a:lnTo>
                <a:lnTo>
                  <a:pt x="15678" y="31759"/>
                </a:lnTo>
                <a:lnTo>
                  <a:pt x="0" y="16036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6932299" y="4060842"/>
            <a:ext cx="31750" cy="32384"/>
          </a:xfrm>
          <a:custGeom>
            <a:avLst/>
            <a:gdLst/>
            <a:ahLst/>
            <a:cxnLst/>
            <a:rect l="l" t="t" r="r" b="b"/>
            <a:pathLst>
              <a:path w="31750" h="32385">
                <a:moveTo>
                  <a:pt x="15678" y="0"/>
                </a:moveTo>
                <a:lnTo>
                  <a:pt x="0" y="16036"/>
                </a:lnTo>
                <a:lnTo>
                  <a:pt x="15678" y="31759"/>
                </a:lnTo>
                <a:lnTo>
                  <a:pt x="31357" y="16036"/>
                </a:lnTo>
                <a:lnTo>
                  <a:pt x="15678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6932299" y="4060842"/>
            <a:ext cx="31750" cy="32384"/>
          </a:xfrm>
          <a:custGeom>
            <a:avLst/>
            <a:gdLst/>
            <a:ahLst/>
            <a:cxnLst/>
            <a:rect l="l" t="t" r="r" b="b"/>
            <a:pathLst>
              <a:path w="31750" h="32385">
                <a:moveTo>
                  <a:pt x="15678" y="0"/>
                </a:moveTo>
                <a:lnTo>
                  <a:pt x="31357" y="16036"/>
                </a:lnTo>
                <a:lnTo>
                  <a:pt x="15678" y="31759"/>
                </a:lnTo>
                <a:lnTo>
                  <a:pt x="0" y="16036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8226855" y="4052980"/>
            <a:ext cx="31750" cy="32384"/>
          </a:xfrm>
          <a:custGeom>
            <a:avLst/>
            <a:gdLst/>
            <a:ahLst/>
            <a:cxnLst/>
            <a:rect l="l" t="t" r="r" b="b"/>
            <a:pathLst>
              <a:path w="31750" h="32385">
                <a:moveTo>
                  <a:pt x="15678" y="0"/>
                </a:moveTo>
                <a:lnTo>
                  <a:pt x="0" y="16036"/>
                </a:lnTo>
                <a:lnTo>
                  <a:pt x="15678" y="31759"/>
                </a:lnTo>
                <a:lnTo>
                  <a:pt x="31671" y="16036"/>
                </a:lnTo>
                <a:lnTo>
                  <a:pt x="15678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8226855" y="4052980"/>
            <a:ext cx="31750" cy="32384"/>
          </a:xfrm>
          <a:custGeom>
            <a:avLst/>
            <a:gdLst/>
            <a:ahLst/>
            <a:cxnLst/>
            <a:rect l="l" t="t" r="r" b="b"/>
            <a:pathLst>
              <a:path w="31750" h="32385">
                <a:moveTo>
                  <a:pt x="15678" y="0"/>
                </a:moveTo>
                <a:lnTo>
                  <a:pt x="31671" y="16036"/>
                </a:lnTo>
                <a:lnTo>
                  <a:pt x="15678" y="31759"/>
                </a:lnTo>
                <a:lnTo>
                  <a:pt x="0" y="16036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1769227" y="4013674"/>
            <a:ext cx="8255" cy="8255"/>
          </a:xfrm>
          <a:custGeom>
            <a:avLst/>
            <a:gdLst/>
            <a:ahLst/>
            <a:cxnLst/>
            <a:rect l="l" t="t" r="r" b="b"/>
            <a:pathLst>
              <a:path w="8255" h="8254">
                <a:moveTo>
                  <a:pt x="7839" y="7861"/>
                </a:moveTo>
                <a:lnTo>
                  <a:pt x="0" y="0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1777066" y="4021535"/>
            <a:ext cx="8255" cy="8255"/>
          </a:xfrm>
          <a:custGeom>
            <a:avLst/>
            <a:gdLst/>
            <a:ahLst/>
            <a:cxnLst/>
            <a:rect l="l" t="t" r="r" b="b"/>
            <a:pathLst>
              <a:path w="8255" h="8254">
                <a:moveTo>
                  <a:pt x="0" y="0"/>
                </a:moveTo>
                <a:lnTo>
                  <a:pt x="7839" y="7861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1769227" y="4021535"/>
            <a:ext cx="8255" cy="8255"/>
          </a:xfrm>
          <a:custGeom>
            <a:avLst/>
            <a:gdLst/>
            <a:ahLst/>
            <a:cxnLst/>
            <a:rect l="l" t="t" r="r" b="b"/>
            <a:pathLst>
              <a:path w="8255" h="8254">
                <a:moveTo>
                  <a:pt x="7839" y="0"/>
                </a:moveTo>
                <a:lnTo>
                  <a:pt x="0" y="7861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1777066" y="4013674"/>
            <a:ext cx="8255" cy="8255"/>
          </a:xfrm>
          <a:custGeom>
            <a:avLst/>
            <a:gdLst/>
            <a:ahLst/>
            <a:cxnLst/>
            <a:rect l="l" t="t" r="r" b="b"/>
            <a:pathLst>
              <a:path w="8255" h="8254">
                <a:moveTo>
                  <a:pt x="0" y="7861"/>
                </a:moveTo>
                <a:lnTo>
                  <a:pt x="7839" y="0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1777066" y="4013674"/>
            <a:ext cx="0" cy="8255"/>
          </a:xfrm>
          <a:custGeom>
            <a:avLst/>
            <a:gdLst/>
            <a:ahLst/>
            <a:cxnLst/>
            <a:rect l="l" t="t" r="r" b="b"/>
            <a:pathLst>
              <a:path w="0" h="8254">
                <a:moveTo>
                  <a:pt x="-3919" y="3930"/>
                </a:moveTo>
                <a:lnTo>
                  <a:pt x="3919" y="393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1777066" y="4021535"/>
            <a:ext cx="0" cy="8255"/>
          </a:xfrm>
          <a:custGeom>
            <a:avLst/>
            <a:gdLst/>
            <a:ahLst/>
            <a:cxnLst/>
            <a:rect l="l" t="t" r="r" b="b"/>
            <a:pathLst>
              <a:path w="0" h="8254">
                <a:moveTo>
                  <a:pt x="-3919" y="3930"/>
                </a:moveTo>
                <a:lnTo>
                  <a:pt x="3919" y="393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3063784" y="4029396"/>
            <a:ext cx="8255" cy="8255"/>
          </a:xfrm>
          <a:custGeom>
            <a:avLst/>
            <a:gdLst/>
            <a:ahLst/>
            <a:cxnLst/>
            <a:rect l="l" t="t" r="r" b="b"/>
            <a:pathLst>
              <a:path w="8255" h="8254">
                <a:moveTo>
                  <a:pt x="7839" y="7861"/>
                </a:moveTo>
                <a:lnTo>
                  <a:pt x="0" y="0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3071623" y="4037258"/>
            <a:ext cx="8255" cy="8255"/>
          </a:xfrm>
          <a:custGeom>
            <a:avLst/>
            <a:gdLst/>
            <a:ahLst/>
            <a:cxnLst/>
            <a:rect l="l" t="t" r="r" b="b"/>
            <a:pathLst>
              <a:path w="8255" h="8254">
                <a:moveTo>
                  <a:pt x="0" y="0"/>
                </a:moveTo>
                <a:lnTo>
                  <a:pt x="7839" y="7861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3063784" y="4037258"/>
            <a:ext cx="8255" cy="8255"/>
          </a:xfrm>
          <a:custGeom>
            <a:avLst/>
            <a:gdLst/>
            <a:ahLst/>
            <a:cxnLst/>
            <a:rect l="l" t="t" r="r" b="b"/>
            <a:pathLst>
              <a:path w="8255" h="8254">
                <a:moveTo>
                  <a:pt x="7839" y="0"/>
                </a:moveTo>
                <a:lnTo>
                  <a:pt x="0" y="7861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3071623" y="4029396"/>
            <a:ext cx="8255" cy="8255"/>
          </a:xfrm>
          <a:custGeom>
            <a:avLst/>
            <a:gdLst/>
            <a:ahLst/>
            <a:cxnLst/>
            <a:rect l="l" t="t" r="r" b="b"/>
            <a:pathLst>
              <a:path w="8255" h="8254">
                <a:moveTo>
                  <a:pt x="0" y="7861"/>
                </a:moveTo>
                <a:lnTo>
                  <a:pt x="7839" y="0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3071623" y="4029396"/>
            <a:ext cx="0" cy="8255"/>
          </a:xfrm>
          <a:custGeom>
            <a:avLst/>
            <a:gdLst/>
            <a:ahLst/>
            <a:cxnLst/>
            <a:rect l="l" t="t" r="r" b="b"/>
            <a:pathLst>
              <a:path w="0" h="8254">
                <a:moveTo>
                  <a:pt x="-3919" y="3930"/>
                </a:moveTo>
                <a:lnTo>
                  <a:pt x="3919" y="393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3071623" y="4037258"/>
            <a:ext cx="0" cy="8255"/>
          </a:xfrm>
          <a:custGeom>
            <a:avLst/>
            <a:gdLst/>
            <a:ahLst/>
            <a:cxnLst/>
            <a:rect l="l" t="t" r="r" b="b"/>
            <a:pathLst>
              <a:path w="0" h="8254">
                <a:moveTo>
                  <a:pt x="-3919" y="3930"/>
                </a:moveTo>
                <a:lnTo>
                  <a:pt x="3919" y="393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4358654" y="4037258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7839" y="7861"/>
                </a:moveTo>
                <a:lnTo>
                  <a:pt x="0" y="0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4366494" y="4045119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0" y="0"/>
                </a:moveTo>
                <a:lnTo>
                  <a:pt x="7839" y="7861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4358654" y="4045119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7839" y="0"/>
                </a:moveTo>
                <a:lnTo>
                  <a:pt x="0" y="7861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4366494" y="4037258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0" y="7861"/>
                </a:moveTo>
                <a:lnTo>
                  <a:pt x="7839" y="0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4366494" y="4037258"/>
            <a:ext cx="0" cy="8255"/>
          </a:xfrm>
          <a:custGeom>
            <a:avLst/>
            <a:gdLst/>
            <a:ahLst/>
            <a:cxnLst/>
            <a:rect l="l" t="t" r="r" b="b"/>
            <a:pathLst>
              <a:path w="0" h="8254">
                <a:moveTo>
                  <a:pt x="-3919" y="3930"/>
                </a:moveTo>
                <a:lnTo>
                  <a:pt x="3919" y="393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4366494" y="4045119"/>
            <a:ext cx="0" cy="8255"/>
          </a:xfrm>
          <a:custGeom>
            <a:avLst/>
            <a:gdLst/>
            <a:ahLst/>
            <a:cxnLst/>
            <a:rect l="l" t="t" r="r" b="b"/>
            <a:pathLst>
              <a:path w="0" h="8254">
                <a:moveTo>
                  <a:pt x="-3919" y="3930"/>
                </a:moveTo>
                <a:lnTo>
                  <a:pt x="3919" y="393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5645372" y="4005812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7839" y="7861"/>
                </a:moveTo>
                <a:lnTo>
                  <a:pt x="0" y="0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5653211" y="4013674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0" y="0"/>
                </a:moveTo>
                <a:lnTo>
                  <a:pt x="7839" y="7861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5645372" y="4013674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7839" y="0"/>
                </a:moveTo>
                <a:lnTo>
                  <a:pt x="0" y="7861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5653211" y="4005812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0" y="7861"/>
                </a:moveTo>
                <a:lnTo>
                  <a:pt x="7839" y="0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5653211" y="4005812"/>
            <a:ext cx="0" cy="8255"/>
          </a:xfrm>
          <a:custGeom>
            <a:avLst/>
            <a:gdLst/>
            <a:ahLst/>
            <a:cxnLst/>
            <a:rect l="l" t="t" r="r" b="b"/>
            <a:pathLst>
              <a:path w="0" h="8254">
                <a:moveTo>
                  <a:pt x="-3919" y="3930"/>
                </a:moveTo>
                <a:lnTo>
                  <a:pt x="3919" y="393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5653211" y="4013674"/>
            <a:ext cx="0" cy="8255"/>
          </a:xfrm>
          <a:custGeom>
            <a:avLst/>
            <a:gdLst/>
            <a:ahLst/>
            <a:cxnLst/>
            <a:rect l="l" t="t" r="r" b="b"/>
            <a:pathLst>
              <a:path w="0" h="8254">
                <a:moveTo>
                  <a:pt x="-3919" y="3930"/>
                </a:moveTo>
                <a:lnTo>
                  <a:pt x="3919" y="393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6940138" y="4021535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7839" y="7861"/>
                </a:moveTo>
                <a:lnTo>
                  <a:pt x="0" y="0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6947978" y="4029396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0" y="0"/>
                </a:moveTo>
                <a:lnTo>
                  <a:pt x="7839" y="7861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6940138" y="4029396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7839" y="0"/>
                </a:moveTo>
                <a:lnTo>
                  <a:pt x="0" y="7861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6947978" y="4021535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0" y="7861"/>
                </a:moveTo>
                <a:lnTo>
                  <a:pt x="7839" y="0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6947978" y="4021535"/>
            <a:ext cx="0" cy="8255"/>
          </a:xfrm>
          <a:custGeom>
            <a:avLst/>
            <a:gdLst/>
            <a:ahLst/>
            <a:cxnLst/>
            <a:rect l="l" t="t" r="r" b="b"/>
            <a:pathLst>
              <a:path w="0" h="8254">
                <a:moveTo>
                  <a:pt x="-3919" y="3930"/>
                </a:moveTo>
                <a:lnTo>
                  <a:pt x="3919" y="393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6947978" y="4029396"/>
            <a:ext cx="0" cy="8255"/>
          </a:xfrm>
          <a:custGeom>
            <a:avLst/>
            <a:gdLst/>
            <a:ahLst/>
            <a:cxnLst/>
            <a:rect l="l" t="t" r="r" b="b"/>
            <a:pathLst>
              <a:path w="0" h="8254">
                <a:moveTo>
                  <a:pt x="-3919" y="3930"/>
                </a:moveTo>
                <a:lnTo>
                  <a:pt x="3919" y="393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8234695" y="4013674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7839" y="7861"/>
                </a:moveTo>
                <a:lnTo>
                  <a:pt x="0" y="0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8242534" y="4021535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0" y="0"/>
                </a:moveTo>
                <a:lnTo>
                  <a:pt x="8153" y="7861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8234695" y="4021535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7839" y="0"/>
                </a:moveTo>
                <a:lnTo>
                  <a:pt x="0" y="7861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8242534" y="4013674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4">
                <a:moveTo>
                  <a:pt x="0" y="7861"/>
                </a:moveTo>
                <a:lnTo>
                  <a:pt x="8153" y="0"/>
                </a:lnTo>
              </a:path>
            </a:pathLst>
          </a:custGeom>
          <a:ln w="785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8242534" y="4013674"/>
            <a:ext cx="0" cy="8255"/>
          </a:xfrm>
          <a:custGeom>
            <a:avLst/>
            <a:gdLst/>
            <a:ahLst/>
            <a:cxnLst/>
            <a:rect l="l" t="t" r="r" b="b"/>
            <a:pathLst>
              <a:path w="0" h="8254">
                <a:moveTo>
                  <a:pt x="-3919" y="3930"/>
                </a:moveTo>
                <a:lnTo>
                  <a:pt x="3919" y="393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8242534" y="4021535"/>
            <a:ext cx="0" cy="8255"/>
          </a:xfrm>
          <a:custGeom>
            <a:avLst/>
            <a:gdLst/>
            <a:ahLst/>
            <a:cxnLst/>
            <a:rect l="l" t="t" r="r" b="b"/>
            <a:pathLst>
              <a:path w="0" h="8254">
                <a:moveTo>
                  <a:pt x="-3919" y="3930"/>
                </a:moveTo>
                <a:lnTo>
                  <a:pt x="3919" y="3930"/>
                </a:lnTo>
              </a:path>
            </a:pathLst>
          </a:custGeom>
          <a:ln w="786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1757415" y="3899738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30" h="24129">
                <a:moveTo>
                  <a:pt x="23622" y="0"/>
                </a:moveTo>
                <a:lnTo>
                  <a:pt x="0" y="0"/>
                </a:lnTo>
                <a:lnTo>
                  <a:pt x="0" y="23583"/>
                </a:lnTo>
                <a:lnTo>
                  <a:pt x="15783" y="23583"/>
                </a:lnTo>
                <a:lnTo>
                  <a:pt x="23622" y="15722"/>
                </a:lnTo>
                <a:lnTo>
                  <a:pt x="23622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1757415" y="3899738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30" h="24129">
                <a:moveTo>
                  <a:pt x="0" y="7861"/>
                </a:moveTo>
                <a:lnTo>
                  <a:pt x="0" y="15722"/>
                </a:lnTo>
                <a:lnTo>
                  <a:pt x="0" y="23583"/>
                </a:lnTo>
                <a:lnTo>
                  <a:pt x="7839" y="23583"/>
                </a:lnTo>
                <a:lnTo>
                  <a:pt x="15783" y="23583"/>
                </a:lnTo>
                <a:lnTo>
                  <a:pt x="23622" y="15722"/>
                </a:lnTo>
                <a:lnTo>
                  <a:pt x="23622" y="7861"/>
                </a:lnTo>
                <a:lnTo>
                  <a:pt x="23622" y="0"/>
                </a:lnTo>
                <a:lnTo>
                  <a:pt x="15783" y="0"/>
                </a:lnTo>
                <a:lnTo>
                  <a:pt x="7839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ln w="785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3052077" y="3939044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30" h="24129">
                <a:moveTo>
                  <a:pt x="23518" y="0"/>
                </a:moveTo>
                <a:lnTo>
                  <a:pt x="0" y="0"/>
                </a:lnTo>
                <a:lnTo>
                  <a:pt x="0" y="23583"/>
                </a:lnTo>
                <a:lnTo>
                  <a:pt x="15678" y="23583"/>
                </a:lnTo>
                <a:lnTo>
                  <a:pt x="23518" y="15722"/>
                </a:lnTo>
                <a:lnTo>
                  <a:pt x="23518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3052077" y="3939044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30" h="24129">
                <a:moveTo>
                  <a:pt x="0" y="7861"/>
                </a:moveTo>
                <a:lnTo>
                  <a:pt x="0" y="15722"/>
                </a:lnTo>
                <a:lnTo>
                  <a:pt x="0" y="23583"/>
                </a:lnTo>
                <a:lnTo>
                  <a:pt x="7839" y="23583"/>
                </a:lnTo>
                <a:lnTo>
                  <a:pt x="15678" y="23583"/>
                </a:lnTo>
                <a:lnTo>
                  <a:pt x="23518" y="15722"/>
                </a:lnTo>
                <a:lnTo>
                  <a:pt x="23518" y="7861"/>
                </a:lnTo>
                <a:lnTo>
                  <a:pt x="23518" y="0"/>
                </a:lnTo>
                <a:lnTo>
                  <a:pt x="15678" y="0"/>
                </a:lnTo>
                <a:lnTo>
                  <a:pt x="7839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ln w="785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4346843" y="3962628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23518" y="0"/>
                </a:moveTo>
                <a:lnTo>
                  <a:pt x="0" y="0"/>
                </a:lnTo>
                <a:lnTo>
                  <a:pt x="0" y="23583"/>
                </a:lnTo>
                <a:lnTo>
                  <a:pt x="15678" y="23583"/>
                </a:lnTo>
                <a:lnTo>
                  <a:pt x="23518" y="15722"/>
                </a:lnTo>
                <a:lnTo>
                  <a:pt x="23518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4346843" y="3962628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0" y="7861"/>
                </a:moveTo>
                <a:lnTo>
                  <a:pt x="0" y="15722"/>
                </a:lnTo>
                <a:lnTo>
                  <a:pt x="0" y="23583"/>
                </a:lnTo>
                <a:lnTo>
                  <a:pt x="7839" y="23583"/>
                </a:lnTo>
                <a:lnTo>
                  <a:pt x="15678" y="23583"/>
                </a:lnTo>
                <a:lnTo>
                  <a:pt x="23518" y="15722"/>
                </a:lnTo>
                <a:lnTo>
                  <a:pt x="23518" y="7861"/>
                </a:lnTo>
                <a:lnTo>
                  <a:pt x="23518" y="0"/>
                </a:lnTo>
                <a:lnTo>
                  <a:pt x="15678" y="0"/>
                </a:lnTo>
                <a:lnTo>
                  <a:pt x="7839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ln w="785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5633561" y="3962628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23518" y="0"/>
                </a:moveTo>
                <a:lnTo>
                  <a:pt x="0" y="0"/>
                </a:lnTo>
                <a:lnTo>
                  <a:pt x="0" y="23583"/>
                </a:lnTo>
                <a:lnTo>
                  <a:pt x="15678" y="23583"/>
                </a:lnTo>
                <a:lnTo>
                  <a:pt x="23518" y="15722"/>
                </a:lnTo>
                <a:lnTo>
                  <a:pt x="23518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5633561" y="3962628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0" y="7861"/>
                </a:moveTo>
                <a:lnTo>
                  <a:pt x="0" y="15722"/>
                </a:lnTo>
                <a:lnTo>
                  <a:pt x="0" y="23583"/>
                </a:lnTo>
                <a:lnTo>
                  <a:pt x="7839" y="23583"/>
                </a:lnTo>
                <a:lnTo>
                  <a:pt x="15678" y="23583"/>
                </a:lnTo>
                <a:lnTo>
                  <a:pt x="23518" y="15722"/>
                </a:lnTo>
                <a:lnTo>
                  <a:pt x="23518" y="7861"/>
                </a:lnTo>
                <a:lnTo>
                  <a:pt x="23518" y="0"/>
                </a:lnTo>
                <a:lnTo>
                  <a:pt x="15678" y="0"/>
                </a:lnTo>
                <a:lnTo>
                  <a:pt x="7839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ln w="785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6928431" y="3970489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23518" y="0"/>
                </a:moveTo>
                <a:lnTo>
                  <a:pt x="0" y="0"/>
                </a:lnTo>
                <a:lnTo>
                  <a:pt x="0" y="23583"/>
                </a:lnTo>
                <a:lnTo>
                  <a:pt x="15678" y="23583"/>
                </a:lnTo>
                <a:lnTo>
                  <a:pt x="23518" y="15722"/>
                </a:lnTo>
                <a:lnTo>
                  <a:pt x="23518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6928431" y="3970489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0" y="7861"/>
                </a:moveTo>
                <a:lnTo>
                  <a:pt x="0" y="15722"/>
                </a:lnTo>
                <a:lnTo>
                  <a:pt x="0" y="23583"/>
                </a:lnTo>
                <a:lnTo>
                  <a:pt x="7839" y="23583"/>
                </a:lnTo>
                <a:lnTo>
                  <a:pt x="15678" y="23583"/>
                </a:lnTo>
                <a:lnTo>
                  <a:pt x="23518" y="15722"/>
                </a:lnTo>
                <a:lnTo>
                  <a:pt x="23518" y="7861"/>
                </a:lnTo>
                <a:lnTo>
                  <a:pt x="23518" y="0"/>
                </a:lnTo>
                <a:lnTo>
                  <a:pt x="15678" y="0"/>
                </a:lnTo>
                <a:lnTo>
                  <a:pt x="7839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ln w="785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8222884" y="3954767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23831" y="0"/>
                </a:moveTo>
                <a:lnTo>
                  <a:pt x="0" y="0"/>
                </a:lnTo>
                <a:lnTo>
                  <a:pt x="0" y="23583"/>
                </a:lnTo>
                <a:lnTo>
                  <a:pt x="15678" y="23583"/>
                </a:lnTo>
                <a:lnTo>
                  <a:pt x="23831" y="15722"/>
                </a:lnTo>
                <a:lnTo>
                  <a:pt x="23831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8222884" y="3954767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0" y="7861"/>
                </a:moveTo>
                <a:lnTo>
                  <a:pt x="0" y="15722"/>
                </a:lnTo>
                <a:lnTo>
                  <a:pt x="0" y="23583"/>
                </a:lnTo>
                <a:lnTo>
                  <a:pt x="7839" y="23583"/>
                </a:lnTo>
                <a:lnTo>
                  <a:pt x="15678" y="23583"/>
                </a:lnTo>
                <a:lnTo>
                  <a:pt x="23831" y="15722"/>
                </a:lnTo>
                <a:lnTo>
                  <a:pt x="23831" y="7861"/>
                </a:lnTo>
                <a:lnTo>
                  <a:pt x="23831" y="0"/>
                </a:lnTo>
                <a:lnTo>
                  <a:pt x="15678" y="0"/>
                </a:lnTo>
                <a:lnTo>
                  <a:pt x="7839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ln w="785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1777066" y="3777626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22"/>
                </a:moveTo>
                <a:lnTo>
                  <a:pt x="0" y="0"/>
                </a:lnTo>
              </a:path>
            </a:pathLst>
          </a:custGeom>
          <a:ln w="783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1777066" y="3793349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22"/>
                </a:lnTo>
              </a:path>
            </a:pathLst>
          </a:custGeom>
          <a:ln w="783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1761387" y="3793349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15678" y="0"/>
                </a:moveTo>
                <a:lnTo>
                  <a:pt x="0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1777066" y="3793349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678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3071623" y="3848378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22"/>
                </a:moveTo>
                <a:lnTo>
                  <a:pt x="0" y="0"/>
                </a:lnTo>
              </a:path>
            </a:pathLst>
          </a:custGeom>
          <a:ln w="783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3071623" y="3864100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22"/>
                </a:lnTo>
              </a:path>
            </a:pathLst>
          </a:custGeom>
          <a:ln w="783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3055944" y="3864100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15678" y="0"/>
                </a:moveTo>
                <a:lnTo>
                  <a:pt x="0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3071623" y="3864100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678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4366494" y="3871961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22"/>
                </a:moveTo>
                <a:lnTo>
                  <a:pt x="0" y="0"/>
                </a:lnTo>
              </a:path>
            </a:pathLst>
          </a:custGeom>
          <a:ln w="783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4366494" y="3887684"/>
            <a:ext cx="0" cy="16510"/>
          </a:xfrm>
          <a:custGeom>
            <a:avLst/>
            <a:gdLst/>
            <a:ahLst/>
            <a:cxnLst/>
            <a:rect l="l" t="t" r="r" b="b"/>
            <a:pathLst>
              <a:path w="0" h="16510">
                <a:moveTo>
                  <a:pt x="0" y="0"/>
                </a:moveTo>
                <a:lnTo>
                  <a:pt x="0" y="15932"/>
                </a:lnTo>
              </a:path>
            </a:pathLst>
          </a:custGeom>
          <a:ln w="783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4350815" y="3887684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15678" y="0"/>
                </a:moveTo>
                <a:lnTo>
                  <a:pt x="0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4366494" y="3887684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678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5653211" y="3927200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22"/>
                </a:moveTo>
                <a:lnTo>
                  <a:pt x="0" y="0"/>
                </a:lnTo>
              </a:path>
            </a:pathLst>
          </a:custGeom>
          <a:ln w="783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5653211" y="3942922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22"/>
                </a:lnTo>
              </a:path>
            </a:pathLst>
          </a:custGeom>
          <a:ln w="783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5637533" y="3942922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15678" y="0"/>
                </a:moveTo>
                <a:lnTo>
                  <a:pt x="0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5653211" y="3942922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678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6947978" y="3927200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22"/>
                </a:moveTo>
                <a:lnTo>
                  <a:pt x="0" y="0"/>
                </a:lnTo>
              </a:path>
            </a:pathLst>
          </a:custGeom>
          <a:ln w="783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6947978" y="3942922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22"/>
                </a:lnTo>
              </a:path>
            </a:pathLst>
          </a:custGeom>
          <a:ln w="783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6932299" y="3942922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15678" y="0"/>
                </a:moveTo>
                <a:lnTo>
                  <a:pt x="0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6947978" y="3942922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678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8242534" y="3927200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15722"/>
                </a:moveTo>
                <a:lnTo>
                  <a:pt x="0" y="0"/>
                </a:lnTo>
              </a:path>
            </a:pathLst>
          </a:custGeom>
          <a:ln w="783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8242534" y="3942922"/>
            <a:ext cx="0" cy="15875"/>
          </a:xfrm>
          <a:custGeom>
            <a:avLst/>
            <a:gdLst/>
            <a:ahLst/>
            <a:cxnLst/>
            <a:rect l="l" t="t" r="r" b="b"/>
            <a:pathLst>
              <a:path w="0" h="15875">
                <a:moveTo>
                  <a:pt x="0" y="0"/>
                </a:moveTo>
                <a:lnTo>
                  <a:pt x="0" y="15722"/>
                </a:lnTo>
              </a:path>
            </a:pathLst>
          </a:custGeom>
          <a:ln w="783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8226855" y="3942922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15678" y="0"/>
                </a:moveTo>
                <a:lnTo>
                  <a:pt x="0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8242534" y="3942922"/>
            <a:ext cx="16510" cy="0"/>
          </a:xfrm>
          <a:custGeom>
            <a:avLst/>
            <a:gdLst/>
            <a:ahLst/>
            <a:cxnLst/>
            <a:rect l="l" t="t" r="r" b="b"/>
            <a:pathLst>
              <a:path w="16509" h="0">
                <a:moveTo>
                  <a:pt x="0" y="0"/>
                </a:moveTo>
                <a:lnTo>
                  <a:pt x="15992" y="0"/>
                </a:lnTo>
              </a:path>
            </a:pathLst>
          </a:custGeom>
          <a:ln w="78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1773199" y="3584763"/>
            <a:ext cx="24130" cy="8255"/>
          </a:xfrm>
          <a:custGeom>
            <a:avLst/>
            <a:gdLst/>
            <a:ahLst/>
            <a:cxnLst/>
            <a:rect l="l" t="t" r="r" b="b"/>
            <a:pathLst>
              <a:path w="24130" h="8254">
                <a:moveTo>
                  <a:pt x="0" y="7861"/>
                </a:moveTo>
                <a:lnTo>
                  <a:pt x="23518" y="7861"/>
                </a:lnTo>
                <a:lnTo>
                  <a:pt x="23518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3067756" y="3718614"/>
            <a:ext cx="24130" cy="8255"/>
          </a:xfrm>
          <a:custGeom>
            <a:avLst/>
            <a:gdLst/>
            <a:ahLst/>
            <a:cxnLst/>
            <a:rect l="l" t="t" r="r" b="b"/>
            <a:pathLst>
              <a:path w="24130" h="8254">
                <a:moveTo>
                  <a:pt x="0" y="7861"/>
                </a:moveTo>
                <a:lnTo>
                  <a:pt x="23518" y="7861"/>
                </a:lnTo>
                <a:lnTo>
                  <a:pt x="23518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4362522" y="3773643"/>
            <a:ext cx="24130" cy="8255"/>
          </a:xfrm>
          <a:custGeom>
            <a:avLst/>
            <a:gdLst/>
            <a:ahLst/>
            <a:cxnLst/>
            <a:rect l="l" t="t" r="r" b="b"/>
            <a:pathLst>
              <a:path w="24129" h="8254">
                <a:moveTo>
                  <a:pt x="0" y="7861"/>
                </a:moveTo>
                <a:lnTo>
                  <a:pt x="23518" y="7861"/>
                </a:lnTo>
                <a:lnTo>
                  <a:pt x="23518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5649240" y="3844395"/>
            <a:ext cx="24130" cy="8255"/>
          </a:xfrm>
          <a:custGeom>
            <a:avLst/>
            <a:gdLst/>
            <a:ahLst/>
            <a:cxnLst/>
            <a:rect l="l" t="t" r="r" b="b"/>
            <a:pathLst>
              <a:path w="24129" h="8254">
                <a:moveTo>
                  <a:pt x="0" y="7861"/>
                </a:moveTo>
                <a:lnTo>
                  <a:pt x="23518" y="7861"/>
                </a:lnTo>
                <a:lnTo>
                  <a:pt x="23518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6944110" y="3860117"/>
            <a:ext cx="24130" cy="8255"/>
          </a:xfrm>
          <a:custGeom>
            <a:avLst/>
            <a:gdLst/>
            <a:ahLst/>
            <a:cxnLst/>
            <a:rect l="l" t="t" r="r" b="b"/>
            <a:pathLst>
              <a:path w="24129" h="8254">
                <a:moveTo>
                  <a:pt x="0" y="7861"/>
                </a:moveTo>
                <a:lnTo>
                  <a:pt x="23518" y="7861"/>
                </a:lnTo>
                <a:lnTo>
                  <a:pt x="23518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8238563" y="3812950"/>
            <a:ext cx="24130" cy="8255"/>
          </a:xfrm>
          <a:custGeom>
            <a:avLst/>
            <a:gdLst/>
            <a:ahLst/>
            <a:cxnLst/>
            <a:rect l="l" t="t" r="r" b="b"/>
            <a:pathLst>
              <a:path w="24129" h="8254">
                <a:moveTo>
                  <a:pt x="0" y="7861"/>
                </a:moveTo>
                <a:lnTo>
                  <a:pt x="23779" y="7861"/>
                </a:lnTo>
                <a:lnTo>
                  <a:pt x="23779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1749576" y="3222621"/>
            <a:ext cx="47625" cy="8255"/>
          </a:xfrm>
          <a:custGeom>
            <a:avLst/>
            <a:gdLst/>
            <a:ahLst/>
            <a:cxnLst/>
            <a:rect l="l" t="t" r="r" b="b"/>
            <a:pathLst>
              <a:path w="47625" h="8255">
                <a:moveTo>
                  <a:pt x="0" y="7861"/>
                </a:moveTo>
                <a:lnTo>
                  <a:pt x="47036" y="7861"/>
                </a:lnTo>
                <a:lnTo>
                  <a:pt x="47036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3044238" y="3569041"/>
            <a:ext cx="47625" cy="8255"/>
          </a:xfrm>
          <a:custGeom>
            <a:avLst/>
            <a:gdLst/>
            <a:ahLst/>
            <a:cxnLst/>
            <a:rect l="l" t="t" r="r" b="b"/>
            <a:pathLst>
              <a:path w="47625" h="8254">
                <a:moveTo>
                  <a:pt x="0" y="7861"/>
                </a:moveTo>
                <a:lnTo>
                  <a:pt x="47036" y="7861"/>
                </a:lnTo>
                <a:lnTo>
                  <a:pt x="47036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4339004" y="3686960"/>
            <a:ext cx="47625" cy="8255"/>
          </a:xfrm>
          <a:custGeom>
            <a:avLst/>
            <a:gdLst/>
            <a:ahLst/>
            <a:cxnLst/>
            <a:rect l="l" t="t" r="r" b="b"/>
            <a:pathLst>
              <a:path w="47625" h="8254">
                <a:moveTo>
                  <a:pt x="0" y="7861"/>
                </a:moveTo>
                <a:lnTo>
                  <a:pt x="47036" y="7861"/>
                </a:lnTo>
                <a:lnTo>
                  <a:pt x="47036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5625721" y="3765782"/>
            <a:ext cx="47625" cy="8255"/>
          </a:xfrm>
          <a:custGeom>
            <a:avLst/>
            <a:gdLst/>
            <a:ahLst/>
            <a:cxnLst/>
            <a:rect l="l" t="t" r="r" b="b"/>
            <a:pathLst>
              <a:path w="47625" h="8254">
                <a:moveTo>
                  <a:pt x="0" y="7861"/>
                </a:moveTo>
                <a:lnTo>
                  <a:pt x="47036" y="7861"/>
                </a:lnTo>
                <a:lnTo>
                  <a:pt x="47036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6920592" y="3750059"/>
            <a:ext cx="47625" cy="8255"/>
          </a:xfrm>
          <a:custGeom>
            <a:avLst/>
            <a:gdLst/>
            <a:ahLst/>
            <a:cxnLst/>
            <a:rect l="l" t="t" r="r" b="b"/>
            <a:pathLst>
              <a:path w="47625" h="8254">
                <a:moveTo>
                  <a:pt x="0" y="7861"/>
                </a:moveTo>
                <a:lnTo>
                  <a:pt x="47036" y="7861"/>
                </a:lnTo>
                <a:lnTo>
                  <a:pt x="47036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8215044" y="3765782"/>
            <a:ext cx="47625" cy="8255"/>
          </a:xfrm>
          <a:custGeom>
            <a:avLst/>
            <a:gdLst/>
            <a:ahLst/>
            <a:cxnLst/>
            <a:rect l="l" t="t" r="r" b="b"/>
            <a:pathLst>
              <a:path w="47625" h="8254">
                <a:moveTo>
                  <a:pt x="0" y="7861"/>
                </a:moveTo>
                <a:lnTo>
                  <a:pt x="47298" y="7861"/>
                </a:lnTo>
                <a:lnTo>
                  <a:pt x="47298" y="0"/>
                </a:lnTo>
                <a:lnTo>
                  <a:pt x="0" y="0"/>
                </a:lnTo>
                <a:lnTo>
                  <a:pt x="0" y="7861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1761387" y="176985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357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1761387" y="176985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3055944" y="2919386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357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3055944" y="2919386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4350815" y="3257944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357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4350815" y="3257944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5637533" y="3494097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357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5637533" y="3494097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6932299" y="3541264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932"/>
                </a:lnTo>
                <a:lnTo>
                  <a:pt x="15678" y="31654"/>
                </a:lnTo>
                <a:lnTo>
                  <a:pt x="31357" y="15932"/>
                </a:lnTo>
                <a:lnTo>
                  <a:pt x="1567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6932299" y="3541264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357" y="15932"/>
                </a:lnTo>
                <a:lnTo>
                  <a:pt x="15678" y="31654"/>
                </a:lnTo>
                <a:lnTo>
                  <a:pt x="0" y="1593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8226855" y="35729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0" y="15722"/>
                </a:lnTo>
                <a:lnTo>
                  <a:pt x="15678" y="31445"/>
                </a:lnTo>
                <a:lnTo>
                  <a:pt x="31671" y="15722"/>
                </a:lnTo>
                <a:lnTo>
                  <a:pt x="1567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8226855" y="35729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15678" y="0"/>
                </a:moveTo>
                <a:lnTo>
                  <a:pt x="31671" y="15722"/>
                </a:lnTo>
                <a:lnTo>
                  <a:pt x="15678" y="31445"/>
                </a:lnTo>
                <a:lnTo>
                  <a:pt x="0" y="15722"/>
                </a:lnTo>
                <a:lnTo>
                  <a:pt x="15678" y="0"/>
                </a:lnTo>
                <a:close/>
              </a:path>
            </a:pathLst>
          </a:custGeom>
          <a:ln w="78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 txBox="1"/>
          <p:nvPr/>
        </p:nvSpPr>
        <p:spPr>
          <a:xfrm>
            <a:off x="489147" y="1958146"/>
            <a:ext cx="476884" cy="43192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20"/>
              </a:spcBef>
            </a:pP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10">
                <a:latin typeface="Times New Roman"/>
                <a:cs typeface="Times New Roman"/>
              </a:rPr>
              <a:t>.</a:t>
            </a: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5">
                <a:latin typeface="Times New Roman"/>
                <a:cs typeface="Times New Roman"/>
              </a:rPr>
              <a:t>6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285"/>
              </a:spcBef>
            </a:pP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10">
                <a:latin typeface="Times New Roman"/>
                <a:cs typeface="Times New Roman"/>
              </a:rPr>
              <a:t>.</a:t>
            </a: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5">
                <a:latin typeface="Times New Roman"/>
                <a:cs typeface="Times New Roman"/>
              </a:rPr>
              <a:t>4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215"/>
              </a:spcBef>
            </a:pP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10">
                <a:latin typeface="Times New Roman"/>
                <a:cs typeface="Times New Roman"/>
              </a:rPr>
              <a:t>.</a:t>
            </a: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5">
                <a:latin typeface="Times New Roman"/>
                <a:cs typeface="Times New Roman"/>
              </a:rPr>
              <a:t>2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285"/>
              </a:spcBef>
            </a:pPr>
            <a:r>
              <a:rPr dirty="0" sz="1650" spc="5">
                <a:latin typeface="Times New Roman"/>
                <a:cs typeface="Times New Roman"/>
              </a:rPr>
              <a:t>0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  <a:spcBef>
                <a:spcPts val="1220"/>
              </a:spcBef>
            </a:pPr>
            <a:r>
              <a:rPr dirty="0" sz="1650" spc="5">
                <a:latin typeface="Times New Roman"/>
                <a:cs typeface="Times New Roman"/>
              </a:rPr>
              <a:t>-</a:t>
            </a: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10">
                <a:latin typeface="Times New Roman"/>
                <a:cs typeface="Times New Roman"/>
              </a:rPr>
              <a:t>.</a:t>
            </a: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5">
                <a:latin typeface="Times New Roman"/>
                <a:cs typeface="Times New Roman"/>
              </a:rPr>
              <a:t>2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  <a:spcBef>
                <a:spcPts val="1280"/>
              </a:spcBef>
            </a:pPr>
            <a:r>
              <a:rPr dirty="0" sz="1650" spc="5">
                <a:latin typeface="Times New Roman"/>
                <a:cs typeface="Times New Roman"/>
              </a:rPr>
              <a:t>-</a:t>
            </a: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10">
                <a:latin typeface="Times New Roman"/>
                <a:cs typeface="Times New Roman"/>
              </a:rPr>
              <a:t>.</a:t>
            </a: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5">
                <a:latin typeface="Times New Roman"/>
                <a:cs typeface="Times New Roman"/>
              </a:rPr>
              <a:t>4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algn="r" marR="5715">
              <a:lnSpc>
                <a:spcPct val="100000"/>
              </a:lnSpc>
              <a:spcBef>
                <a:spcPts val="1220"/>
              </a:spcBef>
            </a:pPr>
            <a:r>
              <a:rPr dirty="0" sz="1650" spc="5">
                <a:latin typeface="Times New Roman"/>
                <a:cs typeface="Times New Roman"/>
              </a:rPr>
              <a:t>-</a:t>
            </a: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10">
                <a:latin typeface="Times New Roman"/>
                <a:cs typeface="Times New Roman"/>
              </a:rPr>
              <a:t>.</a:t>
            </a: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5">
                <a:latin typeface="Times New Roman"/>
                <a:cs typeface="Times New Roman"/>
              </a:rPr>
              <a:t>6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06" name="object 206"/>
          <p:cNvSpPr txBox="1"/>
          <p:nvPr/>
        </p:nvSpPr>
        <p:spPr>
          <a:xfrm>
            <a:off x="559963" y="1288890"/>
            <a:ext cx="405765" cy="2806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10">
                <a:latin typeface="Times New Roman"/>
                <a:cs typeface="Times New Roman"/>
              </a:rPr>
              <a:t>.</a:t>
            </a:r>
            <a:r>
              <a:rPr dirty="0" sz="1650" spc="30">
                <a:latin typeface="Times New Roman"/>
                <a:cs typeface="Times New Roman"/>
              </a:rPr>
              <a:t>0</a:t>
            </a:r>
            <a:r>
              <a:rPr dirty="0" sz="1650" spc="5">
                <a:latin typeface="Times New Roman"/>
                <a:cs typeface="Times New Roman"/>
              </a:rPr>
              <a:t>8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4165472" y="6274714"/>
            <a:ext cx="9721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40">
                <a:latin typeface="Times New Roman"/>
                <a:cs typeface="Times New Roman"/>
              </a:rPr>
              <a:t>Year</a:t>
            </a:r>
            <a:r>
              <a:rPr dirty="0" sz="1600" spc="-155">
                <a:latin typeface="Times New Roman"/>
                <a:cs typeface="Times New Roman"/>
              </a:rPr>
              <a:t> </a:t>
            </a:r>
            <a:r>
              <a:rPr dirty="0" sz="1600">
                <a:latin typeface="Times New Roman"/>
                <a:cs typeface="Times New Roman"/>
              </a:rPr>
              <a:t>Ahead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8" name="object 208"/>
          <p:cNvSpPr/>
          <p:nvPr/>
        </p:nvSpPr>
        <p:spPr>
          <a:xfrm>
            <a:off x="2779776" y="1487424"/>
            <a:ext cx="5843270" cy="585470"/>
          </a:xfrm>
          <a:custGeom>
            <a:avLst/>
            <a:gdLst/>
            <a:ahLst/>
            <a:cxnLst/>
            <a:rect l="l" t="t" r="r" b="b"/>
            <a:pathLst>
              <a:path w="5843270" h="585469">
                <a:moveTo>
                  <a:pt x="0" y="585215"/>
                </a:moveTo>
                <a:lnTo>
                  <a:pt x="5843016" y="585215"/>
                </a:lnTo>
                <a:lnTo>
                  <a:pt x="5843016" y="0"/>
                </a:lnTo>
                <a:lnTo>
                  <a:pt x="0" y="0"/>
                </a:lnTo>
                <a:lnTo>
                  <a:pt x="0" y="58521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 txBox="1"/>
          <p:nvPr/>
        </p:nvSpPr>
        <p:spPr>
          <a:xfrm>
            <a:off x="2858770" y="1514297"/>
            <a:ext cx="5630545" cy="5137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Unusual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Items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tend to disappear very quickly – as expected for</a:t>
            </a:r>
            <a:r>
              <a:rPr dirty="0" sz="1600" spc="185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a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transitory</a:t>
            </a:r>
            <a:r>
              <a:rPr dirty="0" sz="1600" spc="15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item.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85111" y="1233750"/>
            <a:ext cx="7604125" cy="0"/>
          </a:xfrm>
          <a:custGeom>
            <a:avLst/>
            <a:gdLst/>
            <a:ahLst/>
            <a:cxnLst/>
            <a:rect l="l" t="t" r="r" b="b"/>
            <a:pathLst>
              <a:path w="7604125" h="0">
                <a:moveTo>
                  <a:pt x="0" y="0"/>
                </a:moveTo>
                <a:lnTo>
                  <a:pt x="7604000" y="0"/>
                </a:lnTo>
              </a:path>
            </a:pathLst>
          </a:custGeom>
          <a:ln w="8658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8698363" y="1233750"/>
            <a:ext cx="0" cy="4857115"/>
          </a:xfrm>
          <a:custGeom>
            <a:avLst/>
            <a:gdLst/>
            <a:ahLst/>
            <a:cxnLst/>
            <a:rect l="l" t="t" r="r" b="b"/>
            <a:pathLst>
              <a:path w="0" h="4857115">
                <a:moveTo>
                  <a:pt x="0" y="0"/>
                </a:moveTo>
                <a:lnTo>
                  <a:pt x="0" y="4857003"/>
                </a:lnTo>
              </a:path>
            </a:pathLst>
          </a:custGeom>
          <a:ln w="9251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094363" y="6099413"/>
            <a:ext cx="7604125" cy="0"/>
          </a:xfrm>
          <a:custGeom>
            <a:avLst/>
            <a:gdLst/>
            <a:ahLst/>
            <a:cxnLst/>
            <a:rect l="l" t="t" r="r" b="b"/>
            <a:pathLst>
              <a:path w="7604125" h="0">
                <a:moveTo>
                  <a:pt x="7604000" y="0"/>
                </a:moveTo>
                <a:lnTo>
                  <a:pt x="0" y="0"/>
                </a:lnTo>
              </a:path>
            </a:pathLst>
          </a:custGeom>
          <a:ln w="8658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085111" y="1242409"/>
            <a:ext cx="0" cy="4857115"/>
          </a:xfrm>
          <a:custGeom>
            <a:avLst/>
            <a:gdLst/>
            <a:ahLst/>
            <a:cxnLst/>
            <a:rect l="l" t="t" r="r" b="b"/>
            <a:pathLst>
              <a:path w="0" h="4857115">
                <a:moveTo>
                  <a:pt x="0" y="4857003"/>
                </a:moveTo>
                <a:lnTo>
                  <a:pt x="0" y="0"/>
                </a:lnTo>
              </a:path>
            </a:pathLst>
          </a:custGeom>
          <a:ln w="9251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085111" y="1233750"/>
            <a:ext cx="0" cy="4857115"/>
          </a:xfrm>
          <a:custGeom>
            <a:avLst/>
            <a:gdLst/>
            <a:ahLst/>
            <a:cxnLst/>
            <a:rect l="l" t="t" r="r" b="b"/>
            <a:pathLst>
              <a:path w="0" h="4857115">
                <a:moveTo>
                  <a:pt x="0" y="0"/>
                </a:moveTo>
                <a:lnTo>
                  <a:pt x="0" y="4857003"/>
                </a:lnTo>
              </a:path>
            </a:pathLst>
          </a:custGeom>
          <a:ln w="925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011101" y="6099413"/>
            <a:ext cx="64769" cy="0"/>
          </a:xfrm>
          <a:custGeom>
            <a:avLst/>
            <a:gdLst/>
            <a:ahLst/>
            <a:cxnLst/>
            <a:rect l="l" t="t" r="r" b="b"/>
            <a:pathLst>
              <a:path w="64769" h="0">
                <a:moveTo>
                  <a:pt x="0" y="0"/>
                </a:moveTo>
                <a:lnTo>
                  <a:pt x="64758" y="0"/>
                </a:lnTo>
              </a:path>
            </a:pathLst>
          </a:custGeom>
          <a:ln w="86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11101" y="5561701"/>
            <a:ext cx="64769" cy="0"/>
          </a:xfrm>
          <a:custGeom>
            <a:avLst/>
            <a:gdLst/>
            <a:ahLst/>
            <a:cxnLst/>
            <a:rect l="l" t="t" r="r" b="b"/>
            <a:pathLst>
              <a:path w="64769" h="0">
                <a:moveTo>
                  <a:pt x="0" y="0"/>
                </a:moveTo>
                <a:lnTo>
                  <a:pt x="64758" y="0"/>
                </a:lnTo>
              </a:path>
            </a:pathLst>
          </a:custGeom>
          <a:ln w="86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011101" y="5015341"/>
            <a:ext cx="64769" cy="0"/>
          </a:xfrm>
          <a:custGeom>
            <a:avLst/>
            <a:gdLst/>
            <a:ahLst/>
            <a:cxnLst/>
            <a:rect l="l" t="t" r="r" b="b"/>
            <a:pathLst>
              <a:path w="64769" h="0">
                <a:moveTo>
                  <a:pt x="0" y="0"/>
                </a:moveTo>
                <a:lnTo>
                  <a:pt x="64758" y="0"/>
                </a:lnTo>
              </a:path>
            </a:pathLst>
          </a:custGeom>
          <a:ln w="86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011101" y="4477572"/>
            <a:ext cx="64769" cy="0"/>
          </a:xfrm>
          <a:custGeom>
            <a:avLst/>
            <a:gdLst/>
            <a:ahLst/>
            <a:cxnLst/>
            <a:rect l="l" t="t" r="r" b="b"/>
            <a:pathLst>
              <a:path w="64769" h="0">
                <a:moveTo>
                  <a:pt x="0" y="0"/>
                </a:moveTo>
                <a:lnTo>
                  <a:pt x="64758" y="0"/>
                </a:lnTo>
              </a:path>
            </a:pathLst>
          </a:custGeom>
          <a:ln w="86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011101" y="3939917"/>
            <a:ext cx="64769" cy="0"/>
          </a:xfrm>
          <a:custGeom>
            <a:avLst/>
            <a:gdLst/>
            <a:ahLst/>
            <a:cxnLst/>
            <a:rect l="l" t="t" r="r" b="b"/>
            <a:pathLst>
              <a:path w="64769" h="0">
                <a:moveTo>
                  <a:pt x="0" y="0"/>
                </a:moveTo>
                <a:lnTo>
                  <a:pt x="64758" y="0"/>
                </a:lnTo>
              </a:path>
            </a:pathLst>
          </a:custGeom>
          <a:ln w="86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011101" y="3393257"/>
            <a:ext cx="64769" cy="0"/>
          </a:xfrm>
          <a:custGeom>
            <a:avLst/>
            <a:gdLst/>
            <a:ahLst/>
            <a:cxnLst/>
            <a:rect l="l" t="t" r="r" b="b"/>
            <a:pathLst>
              <a:path w="64769" h="0">
                <a:moveTo>
                  <a:pt x="0" y="0"/>
                </a:moveTo>
                <a:lnTo>
                  <a:pt x="64758" y="0"/>
                </a:lnTo>
              </a:path>
            </a:pathLst>
          </a:custGeom>
          <a:ln w="86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011101" y="2855488"/>
            <a:ext cx="64769" cy="0"/>
          </a:xfrm>
          <a:custGeom>
            <a:avLst/>
            <a:gdLst/>
            <a:ahLst/>
            <a:cxnLst/>
            <a:rect l="l" t="t" r="r" b="b"/>
            <a:pathLst>
              <a:path w="64769" h="0">
                <a:moveTo>
                  <a:pt x="0" y="0"/>
                </a:moveTo>
                <a:lnTo>
                  <a:pt x="64758" y="0"/>
                </a:lnTo>
              </a:path>
            </a:pathLst>
          </a:custGeom>
          <a:ln w="86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011101" y="2317833"/>
            <a:ext cx="64769" cy="0"/>
          </a:xfrm>
          <a:custGeom>
            <a:avLst/>
            <a:gdLst/>
            <a:ahLst/>
            <a:cxnLst/>
            <a:rect l="l" t="t" r="r" b="b"/>
            <a:pathLst>
              <a:path w="64769" h="0">
                <a:moveTo>
                  <a:pt x="0" y="0"/>
                </a:moveTo>
                <a:lnTo>
                  <a:pt x="64758" y="0"/>
                </a:lnTo>
              </a:path>
            </a:pathLst>
          </a:custGeom>
          <a:ln w="86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011101" y="1771405"/>
            <a:ext cx="64769" cy="0"/>
          </a:xfrm>
          <a:custGeom>
            <a:avLst/>
            <a:gdLst/>
            <a:ahLst/>
            <a:cxnLst/>
            <a:rect l="l" t="t" r="r" b="b"/>
            <a:pathLst>
              <a:path w="64769" h="0">
                <a:moveTo>
                  <a:pt x="0" y="0"/>
                </a:moveTo>
                <a:lnTo>
                  <a:pt x="64758" y="0"/>
                </a:lnTo>
              </a:path>
            </a:pathLst>
          </a:custGeom>
          <a:ln w="86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011101" y="1233750"/>
            <a:ext cx="64769" cy="0"/>
          </a:xfrm>
          <a:custGeom>
            <a:avLst/>
            <a:gdLst/>
            <a:ahLst/>
            <a:cxnLst/>
            <a:rect l="l" t="t" r="r" b="b"/>
            <a:pathLst>
              <a:path w="64769" h="0">
                <a:moveTo>
                  <a:pt x="0" y="0"/>
                </a:moveTo>
                <a:lnTo>
                  <a:pt x="64758" y="0"/>
                </a:lnTo>
              </a:path>
            </a:pathLst>
          </a:custGeom>
          <a:ln w="86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724005" y="4312823"/>
            <a:ext cx="1259840" cy="1153795"/>
          </a:xfrm>
          <a:custGeom>
            <a:avLst/>
            <a:gdLst/>
            <a:ahLst/>
            <a:cxnLst/>
            <a:rect l="l" t="t" r="r" b="b"/>
            <a:pathLst>
              <a:path w="1259839" h="1153795">
                <a:moveTo>
                  <a:pt x="0" y="1153341"/>
                </a:moveTo>
                <a:lnTo>
                  <a:pt x="1259778" y="0"/>
                </a:lnTo>
              </a:path>
            </a:pathLst>
          </a:custGeom>
          <a:ln w="8928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993035" y="4061140"/>
            <a:ext cx="1259840" cy="243204"/>
          </a:xfrm>
          <a:custGeom>
            <a:avLst/>
            <a:gdLst/>
            <a:ahLst/>
            <a:cxnLst/>
            <a:rect l="l" t="t" r="r" b="b"/>
            <a:pathLst>
              <a:path w="1259839" h="243204">
                <a:moveTo>
                  <a:pt x="0" y="243023"/>
                </a:moveTo>
                <a:lnTo>
                  <a:pt x="1259778" y="0"/>
                </a:lnTo>
              </a:path>
            </a:pathLst>
          </a:custGeom>
          <a:ln w="868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262064" y="3818347"/>
            <a:ext cx="1259840" cy="243204"/>
          </a:xfrm>
          <a:custGeom>
            <a:avLst/>
            <a:gdLst/>
            <a:ahLst/>
            <a:cxnLst/>
            <a:rect l="l" t="t" r="r" b="b"/>
            <a:pathLst>
              <a:path w="1259839" h="243204">
                <a:moveTo>
                  <a:pt x="0" y="242793"/>
                </a:moveTo>
                <a:lnTo>
                  <a:pt x="1259408" y="0"/>
                </a:lnTo>
              </a:path>
            </a:pathLst>
          </a:custGeom>
          <a:ln w="868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530724" y="3818347"/>
            <a:ext cx="1259840" cy="26034"/>
          </a:xfrm>
          <a:custGeom>
            <a:avLst/>
            <a:gdLst/>
            <a:ahLst/>
            <a:cxnLst/>
            <a:rect l="l" t="t" r="r" b="b"/>
            <a:pathLst>
              <a:path w="1259840" h="26035">
                <a:moveTo>
                  <a:pt x="0" y="0"/>
                </a:moveTo>
                <a:lnTo>
                  <a:pt x="1259654" y="25976"/>
                </a:lnTo>
              </a:path>
            </a:pathLst>
          </a:custGeom>
          <a:ln w="8659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6799630" y="3844324"/>
            <a:ext cx="1259840" cy="425450"/>
          </a:xfrm>
          <a:custGeom>
            <a:avLst/>
            <a:gdLst/>
            <a:ahLst/>
            <a:cxnLst/>
            <a:rect l="l" t="t" r="r" b="b"/>
            <a:pathLst>
              <a:path w="1259840" h="425450">
                <a:moveTo>
                  <a:pt x="0" y="0"/>
                </a:moveTo>
                <a:lnTo>
                  <a:pt x="1259408" y="424858"/>
                </a:lnTo>
              </a:path>
            </a:pathLst>
          </a:custGeom>
          <a:ln w="8719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724005" y="4295506"/>
            <a:ext cx="1259840" cy="485775"/>
          </a:xfrm>
          <a:custGeom>
            <a:avLst/>
            <a:gdLst/>
            <a:ahLst/>
            <a:cxnLst/>
            <a:rect l="l" t="t" r="r" b="b"/>
            <a:pathLst>
              <a:path w="1259839" h="485775">
                <a:moveTo>
                  <a:pt x="0" y="485470"/>
                </a:moveTo>
                <a:lnTo>
                  <a:pt x="1259778" y="0"/>
                </a:lnTo>
              </a:path>
            </a:pathLst>
          </a:custGeom>
          <a:ln w="8735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993035" y="4191253"/>
            <a:ext cx="1259840" cy="104775"/>
          </a:xfrm>
          <a:custGeom>
            <a:avLst/>
            <a:gdLst/>
            <a:ahLst/>
            <a:cxnLst/>
            <a:rect l="l" t="t" r="r" b="b"/>
            <a:pathLst>
              <a:path w="1259839" h="104775">
                <a:moveTo>
                  <a:pt x="0" y="104252"/>
                </a:moveTo>
                <a:lnTo>
                  <a:pt x="1259778" y="0"/>
                </a:lnTo>
              </a:path>
            </a:pathLst>
          </a:custGeom>
          <a:ln w="8662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262064" y="3931258"/>
            <a:ext cx="1259840" cy="260350"/>
          </a:xfrm>
          <a:custGeom>
            <a:avLst/>
            <a:gdLst/>
            <a:ahLst/>
            <a:cxnLst/>
            <a:rect l="l" t="t" r="r" b="b"/>
            <a:pathLst>
              <a:path w="1259839" h="260350">
                <a:moveTo>
                  <a:pt x="0" y="259995"/>
                </a:moveTo>
                <a:lnTo>
                  <a:pt x="1259408" y="0"/>
                </a:lnTo>
              </a:path>
            </a:pathLst>
          </a:custGeom>
          <a:ln w="8683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530724" y="3931258"/>
            <a:ext cx="1259840" cy="0"/>
          </a:xfrm>
          <a:custGeom>
            <a:avLst/>
            <a:gdLst/>
            <a:ahLst/>
            <a:cxnLst/>
            <a:rect l="l" t="t" r="r" b="b"/>
            <a:pathLst>
              <a:path w="1259840" h="0">
                <a:moveTo>
                  <a:pt x="0" y="0"/>
                </a:moveTo>
                <a:lnTo>
                  <a:pt x="1259654" y="0"/>
                </a:lnTo>
              </a:path>
            </a:pathLst>
          </a:custGeom>
          <a:ln w="8658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6799630" y="3931258"/>
            <a:ext cx="1259840" cy="277495"/>
          </a:xfrm>
          <a:custGeom>
            <a:avLst/>
            <a:gdLst/>
            <a:ahLst/>
            <a:cxnLst/>
            <a:rect l="l" t="t" r="r" b="b"/>
            <a:pathLst>
              <a:path w="1259840" h="277495">
                <a:moveTo>
                  <a:pt x="0" y="0"/>
                </a:moveTo>
                <a:lnTo>
                  <a:pt x="1259408" y="277312"/>
                </a:lnTo>
              </a:path>
            </a:pathLst>
          </a:custGeom>
          <a:ln w="8686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724005" y="4217230"/>
            <a:ext cx="1259840" cy="286385"/>
          </a:xfrm>
          <a:custGeom>
            <a:avLst/>
            <a:gdLst/>
            <a:ahLst/>
            <a:cxnLst/>
            <a:rect l="l" t="t" r="r" b="b"/>
            <a:pathLst>
              <a:path w="1259839" h="286385">
                <a:moveTo>
                  <a:pt x="0" y="286317"/>
                </a:moveTo>
                <a:lnTo>
                  <a:pt x="1259778" y="0"/>
                </a:lnTo>
              </a:path>
            </a:pathLst>
          </a:custGeom>
          <a:ln w="8687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993035" y="4130642"/>
            <a:ext cx="1259840" cy="86995"/>
          </a:xfrm>
          <a:custGeom>
            <a:avLst/>
            <a:gdLst/>
            <a:ahLst/>
            <a:cxnLst/>
            <a:rect l="l" t="t" r="r" b="b"/>
            <a:pathLst>
              <a:path w="1259839" h="86995">
                <a:moveTo>
                  <a:pt x="0" y="86588"/>
                </a:moveTo>
                <a:lnTo>
                  <a:pt x="1259778" y="0"/>
                </a:lnTo>
              </a:path>
            </a:pathLst>
          </a:custGeom>
          <a:ln w="866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4262064" y="3965893"/>
            <a:ext cx="1259840" cy="165100"/>
          </a:xfrm>
          <a:custGeom>
            <a:avLst/>
            <a:gdLst/>
            <a:ahLst/>
            <a:cxnLst/>
            <a:rect l="l" t="t" r="r" b="b"/>
            <a:pathLst>
              <a:path w="1259839" h="165100">
                <a:moveTo>
                  <a:pt x="0" y="164748"/>
                </a:moveTo>
                <a:lnTo>
                  <a:pt x="1259408" y="0"/>
                </a:lnTo>
              </a:path>
            </a:pathLst>
          </a:custGeom>
          <a:ln w="8668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530724" y="3904936"/>
            <a:ext cx="1259840" cy="60960"/>
          </a:xfrm>
          <a:custGeom>
            <a:avLst/>
            <a:gdLst/>
            <a:ahLst/>
            <a:cxnLst/>
            <a:rect l="l" t="t" r="r" b="b"/>
            <a:pathLst>
              <a:path w="1259840" h="60960">
                <a:moveTo>
                  <a:pt x="0" y="60958"/>
                </a:moveTo>
                <a:lnTo>
                  <a:pt x="1259654" y="0"/>
                </a:lnTo>
              </a:path>
            </a:pathLst>
          </a:custGeom>
          <a:ln w="866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799630" y="3904936"/>
            <a:ext cx="1259840" cy="278130"/>
          </a:xfrm>
          <a:custGeom>
            <a:avLst/>
            <a:gdLst/>
            <a:ahLst/>
            <a:cxnLst/>
            <a:rect l="l" t="t" r="r" b="b"/>
            <a:pathLst>
              <a:path w="1259840" h="278129">
                <a:moveTo>
                  <a:pt x="0" y="0"/>
                </a:moveTo>
                <a:lnTo>
                  <a:pt x="1259408" y="277659"/>
                </a:lnTo>
              </a:path>
            </a:pathLst>
          </a:custGeom>
          <a:ln w="8686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724005" y="4130642"/>
            <a:ext cx="1259840" cy="165100"/>
          </a:xfrm>
          <a:custGeom>
            <a:avLst/>
            <a:gdLst/>
            <a:ahLst/>
            <a:cxnLst/>
            <a:rect l="l" t="t" r="r" b="b"/>
            <a:pathLst>
              <a:path w="1259839" h="165100">
                <a:moveTo>
                  <a:pt x="0" y="164863"/>
                </a:moveTo>
                <a:lnTo>
                  <a:pt x="1259778" y="0"/>
                </a:lnTo>
              </a:path>
            </a:pathLst>
          </a:custGeom>
          <a:ln w="8668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993035" y="4087117"/>
            <a:ext cx="1259840" cy="43815"/>
          </a:xfrm>
          <a:custGeom>
            <a:avLst/>
            <a:gdLst/>
            <a:ahLst/>
            <a:cxnLst/>
            <a:rect l="l" t="t" r="r" b="b"/>
            <a:pathLst>
              <a:path w="1259839" h="43814">
                <a:moveTo>
                  <a:pt x="0" y="43524"/>
                </a:moveTo>
                <a:lnTo>
                  <a:pt x="1259778" y="0"/>
                </a:lnTo>
              </a:path>
            </a:pathLst>
          </a:custGeom>
          <a:ln w="8659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4262064" y="3957235"/>
            <a:ext cx="1259840" cy="130175"/>
          </a:xfrm>
          <a:custGeom>
            <a:avLst/>
            <a:gdLst/>
            <a:ahLst/>
            <a:cxnLst/>
            <a:rect l="l" t="t" r="r" b="b"/>
            <a:pathLst>
              <a:path w="1259839" h="130175">
                <a:moveTo>
                  <a:pt x="0" y="129882"/>
                </a:moveTo>
                <a:lnTo>
                  <a:pt x="1259408" y="0"/>
                </a:lnTo>
              </a:path>
            </a:pathLst>
          </a:custGeom>
          <a:ln w="8665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530724" y="3913594"/>
            <a:ext cx="1259840" cy="43815"/>
          </a:xfrm>
          <a:custGeom>
            <a:avLst/>
            <a:gdLst/>
            <a:ahLst/>
            <a:cxnLst/>
            <a:rect l="l" t="t" r="r" b="b"/>
            <a:pathLst>
              <a:path w="1259840" h="43814">
                <a:moveTo>
                  <a:pt x="0" y="43640"/>
                </a:moveTo>
                <a:lnTo>
                  <a:pt x="1259654" y="0"/>
                </a:lnTo>
              </a:path>
            </a:pathLst>
          </a:custGeom>
          <a:ln w="8659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6799630" y="3913594"/>
            <a:ext cx="1259840" cy="269240"/>
          </a:xfrm>
          <a:custGeom>
            <a:avLst/>
            <a:gdLst/>
            <a:ahLst/>
            <a:cxnLst/>
            <a:rect l="l" t="t" r="r" b="b"/>
            <a:pathLst>
              <a:path w="1259840" h="269239">
                <a:moveTo>
                  <a:pt x="0" y="0"/>
                </a:moveTo>
                <a:lnTo>
                  <a:pt x="1259408" y="269000"/>
                </a:lnTo>
              </a:path>
            </a:pathLst>
          </a:custGeom>
          <a:ln w="8684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724005" y="4087117"/>
            <a:ext cx="1259840" cy="43815"/>
          </a:xfrm>
          <a:custGeom>
            <a:avLst/>
            <a:gdLst/>
            <a:ahLst/>
            <a:cxnLst/>
            <a:rect l="l" t="t" r="r" b="b"/>
            <a:pathLst>
              <a:path w="1259839" h="43814">
                <a:moveTo>
                  <a:pt x="0" y="43524"/>
                </a:moveTo>
                <a:lnTo>
                  <a:pt x="1259778" y="0"/>
                </a:lnTo>
              </a:path>
            </a:pathLst>
          </a:custGeom>
          <a:ln w="8659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993035" y="4087117"/>
            <a:ext cx="1259840" cy="8890"/>
          </a:xfrm>
          <a:custGeom>
            <a:avLst/>
            <a:gdLst/>
            <a:ahLst/>
            <a:cxnLst/>
            <a:rect l="l" t="t" r="r" b="b"/>
            <a:pathLst>
              <a:path w="1259839" h="8889">
                <a:moveTo>
                  <a:pt x="0" y="0"/>
                </a:moveTo>
                <a:lnTo>
                  <a:pt x="1259778" y="8658"/>
                </a:lnTo>
              </a:path>
            </a:pathLst>
          </a:custGeom>
          <a:ln w="865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4262064" y="3939917"/>
            <a:ext cx="1259840" cy="156210"/>
          </a:xfrm>
          <a:custGeom>
            <a:avLst/>
            <a:gdLst/>
            <a:ahLst/>
            <a:cxnLst/>
            <a:rect l="l" t="t" r="r" b="b"/>
            <a:pathLst>
              <a:path w="1259839" h="156210">
                <a:moveTo>
                  <a:pt x="0" y="155858"/>
                </a:moveTo>
                <a:lnTo>
                  <a:pt x="1259408" y="0"/>
                </a:lnTo>
              </a:path>
            </a:pathLst>
          </a:custGeom>
          <a:ln w="8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5530724" y="3870300"/>
            <a:ext cx="1259840" cy="69850"/>
          </a:xfrm>
          <a:custGeom>
            <a:avLst/>
            <a:gdLst/>
            <a:ahLst/>
            <a:cxnLst/>
            <a:rect l="l" t="t" r="r" b="b"/>
            <a:pathLst>
              <a:path w="1259840" h="69850">
                <a:moveTo>
                  <a:pt x="0" y="69616"/>
                </a:moveTo>
                <a:lnTo>
                  <a:pt x="1259654" y="0"/>
                </a:lnTo>
              </a:path>
            </a:pathLst>
          </a:custGeom>
          <a:ln w="866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6799630" y="3870300"/>
            <a:ext cx="1259840" cy="234315"/>
          </a:xfrm>
          <a:custGeom>
            <a:avLst/>
            <a:gdLst/>
            <a:ahLst/>
            <a:cxnLst/>
            <a:rect l="l" t="t" r="r" b="b"/>
            <a:pathLst>
              <a:path w="1259840" h="234314">
                <a:moveTo>
                  <a:pt x="0" y="0"/>
                </a:moveTo>
                <a:lnTo>
                  <a:pt x="1259408" y="234134"/>
                </a:lnTo>
              </a:path>
            </a:pathLst>
          </a:custGeom>
          <a:ln w="867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724005" y="3965893"/>
            <a:ext cx="1259840" cy="34925"/>
          </a:xfrm>
          <a:custGeom>
            <a:avLst/>
            <a:gdLst/>
            <a:ahLst/>
            <a:cxnLst/>
            <a:rect l="l" t="t" r="r" b="b"/>
            <a:pathLst>
              <a:path w="1259839" h="34925">
                <a:moveTo>
                  <a:pt x="0" y="0"/>
                </a:moveTo>
                <a:lnTo>
                  <a:pt x="1259778" y="34635"/>
                </a:lnTo>
              </a:path>
            </a:pathLst>
          </a:custGeom>
          <a:ln w="8659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993035" y="4000529"/>
            <a:ext cx="1259840" cy="26034"/>
          </a:xfrm>
          <a:custGeom>
            <a:avLst/>
            <a:gdLst/>
            <a:ahLst/>
            <a:cxnLst/>
            <a:rect l="l" t="t" r="r" b="b"/>
            <a:pathLst>
              <a:path w="1259839" h="26035">
                <a:moveTo>
                  <a:pt x="0" y="0"/>
                </a:moveTo>
                <a:lnTo>
                  <a:pt x="1259778" y="25976"/>
                </a:lnTo>
              </a:path>
            </a:pathLst>
          </a:custGeom>
          <a:ln w="8659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4262064" y="3913594"/>
            <a:ext cx="1259840" cy="113030"/>
          </a:xfrm>
          <a:custGeom>
            <a:avLst/>
            <a:gdLst/>
            <a:ahLst/>
            <a:cxnLst/>
            <a:rect l="l" t="t" r="r" b="b"/>
            <a:pathLst>
              <a:path w="1259839" h="113029">
                <a:moveTo>
                  <a:pt x="0" y="112910"/>
                </a:moveTo>
                <a:lnTo>
                  <a:pt x="1259408" y="0"/>
                </a:lnTo>
              </a:path>
            </a:pathLst>
          </a:custGeom>
          <a:ln w="8663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530724" y="3861642"/>
            <a:ext cx="1259840" cy="52069"/>
          </a:xfrm>
          <a:custGeom>
            <a:avLst/>
            <a:gdLst/>
            <a:ahLst/>
            <a:cxnLst/>
            <a:rect l="l" t="t" r="r" b="b"/>
            <a:pathLst>
              <a:path w="1259840" h="52070">
                <a:moveTo>
                  <a:pt x="0" y="51952"/>
                </a:moveTo>
                <a:lnTo>
                  <a:pt x="1259654" y="0"/>
                </a:lnTo>
              </a:path>
            </a:pathLst>
          </a:custGeom>
          <a:ln w="8659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6799630" y="3861642"/>
            <a:ext cx="1259840" cy="191135"/>
          </a:xfrm>
          <a:custGeom>
            <a:avLst/>
            <a:gdLst/>
            <a:ahLst/>
            <a:cxnLst/>
            <a:rect l="l" t="t" r="r" b="b"/>
            <a:pathLst>
              <a:path w="1259840" h="191135">
                <a:moveTo>
                  <a:pt x="0" y="0"/>
                </a:moveTo>
                <a:lnTo>
                  <a:pt x="1259408" y="190840"/>
                </a:lnTo>
              </a:path>
            </a:pathLst>
          </a:custGeom>
          <a:ln w="8672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724005" y="3766394"/>
            <a:ext cx="1259840" cy="113030"/>
          </a:xfrm>
          <a:custGeom>
            <a:avLst/>
            <a:gdLst/>
            <a:ahLst/>
            <a:cxnLst/>
            <a:rect l="l" t="t" r="r" b="b"/>
            <a:pathLst>
              <a:path w="1259839" h="113029">
                <a:moveTo>
                  <a:pt x="0" y="0"/>
                </a:moveTo>
                <a:lnTo>
                  <a:pt x="1259778" y="112564"/>
                </a:lnTo>
              </a:path>
            </a:pathLst>
          </a:custGeom>
          <a:ln w="8663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993035" y="3878959"/>
            <a:ext cx="1259840" cy="113030"/>
          </a:xfrm>
          <a:custGeom>
            <a:avLst/>
            <a:gdLst/>
            <a:ahLst/>
            <a:cxnLst/>
            <a:rect l="l" t="t" r="r" b="b"/>
            <a:pathLst>
              <a:path w="1259839" h="113029">
                <a:moveTo>
                  <a:pt x="0" y="0"/>
                </a:moveTo>
                <a:lnTo>
                  <a:pt x="1259778" y="112910"/>
                </a:lnTo>
              </a:path>
            </a:pathLst>
          </a:custGeom>
          <a:ln w="8663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4262064" y="3931258"/>
            <a:ext cx="1259840" cy="60960"/>
          </a:xfrm>
          <a:custGeom>
            <a:avLst/>
            <a:gdLst/>
            <a:ahLst/>
            <a:cxnLst/>
            <a:rect l="l" t="t" r="r" b="b"/>
            <a:pathLst>
              <a:path w="1259839" h="60960">
                <a:moveTo>
                  <a:pt x="0" y="60611"/>
                </a:moveTo>
                <a:lnTo>
                  <a:pt x="1259408" y="0"/>
                </a:lnTo>
              </a:path>
            </a:pathLst>
          </a:custGeom>
          <a:ln w="866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5530724" y="3844324"/>
            <a:ext cx="1259840" cy="86995"/>
          </a:xfrm>
          <a:custGeom>
            <a:avLst/>
            <a:gdLst/>
            <a:ahLst/>
            <a:cxnLst/>
            <a:rect l="l" t="t" r="r" b="b"/>
            <a:pathLst>
              <a:path w="1259840" h="86995">
                <a:moveTo>
                  <a:pt x="0" y="86934"/>
                </a:moveTo>
                <a:lnTo>
                  <a:pt x="1259654" y="0"/>
                </a:lnTo>
              </a:path>
            </a:pathLst>
          </a:custGeom>
          <a:ln w="866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6799630" y="3844324"/>
            <a:ext cx="1259840" cy="182245"/>
          </a:xfrm>
          <a:custGeom>
            <a:avLst/>
            <a:gdLst/>
            <a:ahLst/>
            <a:cxnLst/>
            <a:rect l="l" t="t" r="r" b="b"/>
            <a:pathLst>
              <a:path w="1259840" h="182245">
                <a:moveTo>
                  <a:pt x="0" y="0"/>
                </a:moveTo>
                <a:lnTo>
                  <a:pt x="1259408" y="182181"/>
                </a:lnTo>
              </a:path>
            </a:pathLst>
          </a:custGeom>
          <a:ln w="867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1724005" y="3514712"/>
            <a:ext cx="1259840" cy="304165"/>
          </a:xfrm>
          <a:custGeom>
            <a:avLst/>
            <a:gdLst/>
            <a:ahLst/>
            <a:cxnLst/>
            <a:rect l="l" t="t" r="r" b="b"/>
            <a:pathLst>
              <a:path w="1259839" h="304164">
                <a:moveTo>
                  <a:pt x="0" y="0"/>
                </a:moveTo>
                <a:lnTo>
                  <a:pt x="1259778" y="303635"/>
                </a:lnTo>
              </a:path>
            </a:pathLst>
          </a:custGeom>
          <a:ln w="869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993035" y="3818347"/>
            <a:ext cx="1259840" cy="104139"/>
          </a:xfrm>
          <a:custGeom>
            <a:avLst/>
            <a:gdLst/>
            <a:ahLst/>
            <a:cxnLst/>
            <a:rect l="l" t="t" r="r" b="b"/>
            <a:pathLst>
              <a:path w="1259839" h="104139">
                <a:moveTo>
                  <a:pt x="0" y="0"/>
                </a:moveTo>
                <a:lnTo>
                  <a:pt x="1259778" y="103905"/>
                </a:lnTo>
              </a:path>
            </a:pathLst>
          </a:custGeom>
          <a:ln w="8662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4262064" y="3827006"/>
            <a:ext cx="1259840" cy="95250"/>
          </a:xfrm>
          <a:custGeom>
            <a:avLst/>
            <a:gdLst/>
            <a:ahLst/>
            <a:cxnLst/>
            <a:rect l="l" t="t" r="r" b="b"/>
            <a:pathLst>
              <a:path w="1259839" h="95250">
                <a:moveTo>
                  <a:pt x="0" y="95246"/>
                </a:moveTo>
                <a:lnTo>
                  <a:pt x="1259408" y="0"/>
                </a:lnTo>
              </a:path>
            </a:pathLst>
          </a:custGeom>
          <a:ln w="8662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5530724" y="3792371"/>
            <a:ext cx="1259840" cy="34925"/>
          </a:xfrm>
          <a:custGeom>
            <a:avLst/>
            <a:gdLst/>
            <a:ahLst/>
            <a:cxnLst/>
            <a:rect l="l" t="t" r="r" b="b"/>
            <a:pathLst>
              <a:path w="1259840" h="34925">
                <a:moveTo>
                  <a:pt x="0" y="34635"/>
                </a:moveTo>
                <a:lnTo>
                  <a:pt x="1259654" y="0"/>
                </a:lnTo>
              </a:path>
            </a:pathLst>
          </a:custGeom>
          <a:ln w="8659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6799630" y="3792371"/>
            <a:ext cx="1259840" cy="226060"/>
          </a:xfrm>
          <a:custGeom>
            <a:avLst/>
            <a:gdLst/>
            <a:ahLst/>
            <a:cxnLst/>
            <a:rect l="l" t="t" r="r" b="b"/>
            <a:pathLst>
              <a:path w="1259840" h="226060">
                <a:moveTo>
                  <a:pt x="0" y="0"/>
                </a:moveTo>
                <a:lnTo>
                  <a:pt x="1259408" y="225475"/>
                </a:lnTo>
              </a:path>
            </a:pathLst>
          </a:custGeom>
          <a:ln w="8677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1724005" y="3089853"/>
            <a:ext cx="1259840" cy="555625"/>
          </a:xfrm>
          <a:custGeom>
            <a:avLst/>
            <a:gdLst/>
            <a:ahLst/>
            <a:cxnLst/>
            <a:rect l="l" t="t" r="r" b="b"/>
            <a:pathLst>
              <a:path w="1259839" h="555625">
                <a:moveTo>
                  <a:pt x="0" y="0"/>
                </a:moveTo>
                <a:lnTo>
                  <a:pt x="1259778" y="555087"/>
                </a:lnTo>
              </a:path>
            </a:pathLst>
          </a:custGeom>
          <a:ln w="8755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2993035" y="3644940"/>
            <a:ext cx="1259840" cy="217170"/>
          </a:xfrm>
          <a:custGeom>
            <a:avLst/>
            <a:gdLst/>
            <a:ahLst/>
            <a:cxnLst/>
            <a:rect l="l" t="t" r="r" b="b"/>
            <a:pathLst>
              <a:path w="1259839" h="217170">
                <a:moveTo>
                  <a:pt x="0" y="0"/>
                </a:moveTo>
                <a:lnTo>
                  <a:pt x="1259778" y="216701"/>
                </a:lnTo>
              </a:path>
            </a:pathLst>
          </a:custGeom>
          <a:ln w="8675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4262064" y="3783712"/>
            <a:ext cx="1259840" cy="78105"/>
          </a:xfrm>
          <a:custGeom>
            <a:avLst/>
            <a:gdLst/>
            <a:ahLst/>
            <a:cxnLst/>
            <a:rect l="l" t="t" r="r" b="b"/>
            <a:pathLst>
              <a:path w="1259839" h="78104">
                <a:moveTo>
                  <a:pt x="0" y="77929"/>
                </a:moveTo>
                <a:lnTo>
                  <a:pt x="1259408" y="0"/>
                </a:lnTo>
              </a:path>
            </a:pathLst>
          </a:custGeom>
          <a:ln w="8661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5530724" y="3696893"/>
            <a:ext cx="1259840" cy="86995"/>
          </a:xfrm>
          <a:custGeom>
            <a:avLst/>
            <a:gdLst/>
            <a:ahLst/>
            <a:cxnLst/>
            <a:rect l="l" t="t" r="r" b="b"/>
            <a:pathLst>
              <a:path w="1259840" h="86995">
                <a:moveTo>
                  <a:pt x="0" y="86819"/>
                </a:moveTo>
                <a:lnTo>
                  <a:pt x="1259654" y="0"/>
                </a:lnTo>
              </a:path>
            </a:pathLst>
          </a:custGeom>
          <a:ln w="8661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6799630" y="3696893"/>
            <a:ext cx="1259840" cy="278130"/>
          </a:xfrm>
          <a:custGeom>
            <a:avLst/>
            <a:gdLst/>
            <a:ahLst/>
            <a:cxnLst/>
            <a:rect l="l" t="t" r="r" b="b"/>
            <a:pathLst>
              <a:path w="1259840" h="278129">
                <a:moveTo>
                  <a:pt x="0" y="0"/>
                </a:moveTo>
                <a:lnTo>
                  <a:pt x="1259408" y="277659"/>
                </a:lnTo>
              </a:path>
            </a:pathLst>
          </a:custGeom>
          <a:ln w="8686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1724005" y="1702134"/>
            <a:ext cx="1259840" cy="1682750"/>
          </a:xfrm>
          <a:custGeom>
            <a:avLst/>
            <a:gdLst/>
            <a:ahLst/>
            <a:cxnLst/>
            <a:rect l="l" t="t" r="r" b="b"/>
            <a:pathLst>
              <a:path w="1259839" h="1682750">
                <a:moveTo>
                  <a:pt x="0" y="0"/>
                </a:moveTo>
                <a:lnTo>
                  <a:pt x="1259778" y="1682464"/>
                </a:lnTo>
              </a:path>
            </a:pathLst>
          </a:custGeom>
          <a:ln w="90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2993035" y="3393257"/>
            <a:ext cx="1259840" cy="390525"/>
          </a:xfrm>
          <a:custGeom>
            <a:avLst/>
            <a:gdLst/>
            <a:ahLst/>
            <a:cxnLst/>
            <a:rect l="l" t="t" r="r" b="b"/>
            <a:pathLst>
              <a:path w="1259839" h="390525">
                <a:moveTo>
                  <a:pt x="0" y="0"/>
                </a:moveTo>
                <a:lnTo>
                  <a:pt x="1259778" y="390454"/>
                </a:lnTo>
              </a:path>
            </a:pathLst>
          </a:custGeom>
          <a:ln w="871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4262064" y="3688234"/>
            <a:ext cx="1259840" cy="95885"/>
          </a:xfrm>
          <a:custGeom>
            <a:avLst/>
            <a:gdLst/>
            <a:ahLst/>
            <a:cxnLst/>
            <a:rect l="l" t="t" r="r" b="b"/>
            <a:pathLst>
              <a:path w="1259839" h="95885">
                <a:moveTo>
                  <a:pt x="0" y="95477"/>
                </a:moveTo>
                <a:lnTo>
                  <a:pt x="1259408" y="0"/>
                </a:lnTo>
              </a:path>
            </a:pathLst>
          </a:custGeom>
          <a:ln w="866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5530724" y="3688234"/>
            <a:ext cx="1259840" cy="8890"/>
          </a:xfrm>
          <a:custGeom>
            <a:avLst/>
            <a:gdLst/>
            <a:ahLst/>
            <a:cxnLst/>
            <a:rect l="l" t="t" r="r" b="b"/>
            <a:pathLst>
              <a:path w="1259840" h="8889">
                <a:moveTo>
                  <a:pt x="0" y="0"/>
                </a:moveTo>
                <a:lnTo>
                  <a:pt x="1259654" y="8658"/>
                </a:lnTo>
              </a:path>
            </a:pathLst>
          </a:custGeom>
          <a:ln w="865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6799630" y="3696893"/>
            <a:ext cx="1259840" cy="208279"/>
          </a:xfrm>
          <a:custGeom>
            <a:avLst/>
            <a:gdLst/>
            <a:ahLst/>
            <a:cxnLst/>
            <a:rect l="l" t="t" r="r" b="b"/>
            <a:pathLst>
              <a:path w="1259840" h="208279">
                <a:moveTo>
                  <a:pt x="0" y="0"/>
                </a:moveTo>
                <a:lnTo>
                  <a:pt x="1259408" y="208042"/>
                </a:lnTo>
              </a:path>
            </a:pathLst>
          </a:custGeom>
          <a:ln w="86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1705564" y="5448848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440" y="0"/>
                </a:moveTo>
                <a:lnTo>
                  <a:pt x="0" y="17317"/>
                </a:lnTo>
                <a:lnTo>
                  <a:pt x="18440" y="34635"/>
                </a:lnTo>
                <a:lnTo>
                  <a:pt x="37313" y="17317"/>
                </a:lnTo>
                <a:lnTo>
                  <a:pt x="18440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705564" y="5448848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440" y="0"/>
                </a:moveTo>
                <a:lnTo>
                  <a:pt x="37313" y="17317"/>
                </a:lnTo>
                <a:lnTo>
                  <a:pt x="18440" y="34635"/>
                </a:lnTo>
                <a:lnTo>
                  <a:pt x="0" y="17317"/>
                </a:lnTo>
                <a:lnTo>
                  <a:pt x="18440" y="0"/>
                </a:lnTo>
                <a:close/>
              </a:path>
            </a:pathLst>
          </a:custGeom>
          <a:ln w="8933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2974532" y="4286501"/>
            <a:ext cx="37465" cy="35560"/>
          </a:xfrm>
          <a:custGeom>
            <a:avLst/>
            <a:gdLst/>
            <a:ahLst/>
            <a:cxnLst/>
            <a:rect l="l" t="t" r="r" b="b"/>
            <a:pathLst>
              <a:path w="37464" h="35560">
                <a:moveTo>
                  <a:pt x="18502" y="0"/>
                </a:moveTo>
                <a:lnTo>
                  <a:pt x="0" y="17663"/>
                </a:lnTo>
                <a:lnTo>
                  <a:pt x="18502" y="34981"/>
                </a:lnTo>
                <a:lnTo>
                  <a:pt x="37005" y="17663"/>
                </a:lnTo>
                <a:lnTo>
                  <a:pt x="18502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2974532" y="4286501"/>
            <a:ext cx="37465" cy="35560"/>
          </a:xfrm>
          <a:custGeom>
            <a:avLst/>
            <a:gdLst/>
            <a:ahLst/>
            <a:cxnLst/>
            <a:rect l="l" t="t" r="r" b="b"/>
            <a:pathLst>
              <a:path w="37464" h="35560">
                <a:moveTo>
                  <a:pt x="18502" y="0"/>
                </a:moveTo>
                <a:lnTo>
                  <a:pt x="37005" y="17663"/>
                </a:lnTo>
                <a:lnTo>
                  <a:pt x="18502" y="34981"/>
                </a:lnTo>
                <a:lnTo>
                  <a:pt x="0" y="17663"/>
                </a:lnTo>
                <a:lnTo>
                  <a:pt x="18502" y="0"/>
                </a:lnTo>
                <a:close/>
              </a:path>
            </a:pathLst>
          </a:custGeom>
          <a:ln w="8938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4243562" y="4043823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0" y="17317"/>
                </a:lnTo>
                <a:lnTo>
                  <a:pt x="18502" y="34635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4243561" y="4043823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37005" y="17317"/>
                </a:lnTo>
                <a:lnTo>
                  <a:pt x="18502" y="34635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5512221" y="3801030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0" y="17317"/>
                </a:lnTo>
                <a:lnTo>
                  <a:pt x="18502" y="34635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5512221" y="3801030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37005" y="17317"/>
                </a:lnTo>
                <a:lnTo>
                  <a:pt x="18502" y="34635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6781127" y="3827006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0" y="17317"/>
                </a:lnTo>
                <a:lnTo>
                  <a:pt x="18502" y="34635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6781127" y="3827006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37005" y="17317"/>
                </a:lnTo>
                <a:lnTo>
                  <a:pt x="18502" y="34635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8049787" y="4251865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0" y="17317"/>
                </a:lnTo>
                <a:lnTo>
                  <a:pt x="18502" y="34635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8049786" y="4251865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37005" y="17317"/>
                </a:lnTo>
                <a:lnTo>
                  <a:pt x="18502" y="34635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1700939" y="4759271"/>
            <a:ext cx="28575" cy="26034"/>
          </a:xfrm>
          <a:custGeom>
            <a:avLst/>
            <a:gdLst/>
            <a:ahLst/>
            <a:cxnLst/>
            <a:rect l="l" t="t" r="r" b="b"/>
            <a:pathLst>
              <a:path w="28575" h="26035">
                <a:moveTo>
                  <a:pt x="0" y="25976"/>
                </a:moveTo>
                <a:lnTo>
                  <a:pt x="28062" y="25976"/>
                </a:lnTo>
                <a:lnTo>
                  <a:pt x="28062" y="0"/>
                </a:lnTo>
                <a:lnTo>
                  <a:pt x="0" y="0"/>
                </a:lnTo>
                <a:lnTo>
                  <a:pt x="0" y="25976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2969968" y="4273512"/>
            <a:ext cx="27940" cy="26670"/>
          </a:xfrm>
          <a:custGeom>
            <a:avLst/>
            <a:gdLst/>
            <a:ahLst/>
            <a:cxnLst/>
            <a:rect l="l" t="t" r="r" b="b"/>
            <a:pathLst>
              <a:path w="27939" h="26670">
                <a:moveTo>
                  <a:pt x="0" y="26265"/>
                </a:moveTo>
                <a:lnTo>
                  <a:pt x="27753" y="26265"/>
                </a:lnTo>
                <a:lnTo>
                  <a:pt x="27753" y="0"/>
                </a:lnTo>
                <a:lnTo>
                  <a:pt x="0" y="0"/>
                </a:lnTo>
                <a:lnTo>
                  <a:pt x="0" y="26265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4238874" y="4169664"/>
            <a:ext cx="27940" cy="26034"/>
          </a:xfrm>
          <a:custGeom>
            <a:avLst/>
            <a:gdLst/>
            <a:ahLst/>
            <a:cxnLst/>
            <a:rect l="l" t="t" r="r" b="b"/>
            <a:pathLst>
              <a:path w="27939" h="26035">
                <a:moveTo>
                  <a:pt x="0" y="25976"/>
                </a:moveTo>
                <a:lnTo>
                  <a:pt x="27753" y="25976"/>
                </a:lnTo>
                <a:lnTo>
                  <a:pt x="27753" y="0"/>
                </a:lnTo>
                <a:lnTo>
                  <a:pt x="0" y="0"/>
                </a:lnTo>
                <a:lnTo>
                  <a:pt x="0" y="25976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5507534" y="3909265"/>
            <a:ext cx="27940" cy="26670"/>
          </a:xfrm>
          <a:custGeom>
            <a:avLst/>
            <a:gdLst/>
            <a:ahLst/>
            <a:cxnLst/>
            <a:rect l="l" t="t" r="r" b="b"/>
            <a:pathLst>
              <a:path w="27939" h="26670">
                <a:moveTo>
                  <a:pt x="0" y="26265"/>
                </a:moveTo>
                <a:lnTo>
                  <a:pt x="27753" y="26265"/>
                </a:lnTo>
                <a:lnTo>
                  <a:pt x="27753" y="0"/>
                </a:lnTo>
                <a:lnTo>
                  <a:pt x="0" y="0"/>
                </a:lnTo>
                <a:lnTo>
                  <a:pt x="0" y="26265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6776563" y="3909265"/>
            <a:ext cx="27940" cy="26670"/>
          </a:xfrm>
          <a:custGeom>
            <a:avLst/>
            <a:gdLst/>
            <a:ahLst/>
            <a:cxnLst/>
            <a:rect l="l" t="t" r="r" b="b"/>
            <a:pathLst>
              <a:path w="27940" h="26670">
                <a:moveTo>
                  <a:pt x="0" y="26265"/>
                </a:moveTo>
                <a:lnTo>
                  <a:pt x="27753" y="26265"/>
                </a:lnTo>
                <a:lnTo>
                  <a:pt x="27753" y="0"/>
                </a:lnTo>
                <a:lnTo>
                  <a:pt x="0" y="0"/>
                </a:lnTo>
                <a:lnTo>
                  <a:pt x="0" y="26265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8045100" y="4186982"/>
            <a:ext cx="27940" cy="26034"/>
          </a:xfrm>
          <a:custGeom>
            <a:avLst/>
            <a:gdLst/>
            <a:ahLst/>
            <a:cxnLst/>
            <a:rect l="l" t="t" r="r" b="b"/>
            <a:pathLst>
              <a:path w="27940" h="26035">
                <a:moveTo>
                  <a:pt x="0" y="25976"/>
                </a:moveTo>
                <a:lnTo>
                  <a:pt x="27753" y="25976"/>
                </a:lnTo>
                <a:lnTo>
                  <a:pt x="27753" y="0"/>
                </a:lnTo>
                <a:lnTo>
                  <a:pt x="0" y="0"/>
                </a:lnTo>
                <a:lnTo>
                  <a:pt x="0" y="25976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1705564" y="4486230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440" y="0"/>
                </a:moveTo>
                <a:lnTo>
                  <a:pt x="0" y="34635"/>
                </a:lnTo>
                <a:lnTo>
                  <a:pt x="37313" y="34635"/>
                </a:lnTo>
                <a:lnTo>
                  <a:pt x="18440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1705564" y="4486230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440" y="0"/>
                </a:moveTo>
                <a:lnTo>
                  <a:pt x="37313" y="34635"/>
                </a:lnTo>
                <a:lnTo>
                  <a:pt x="0" y="34635"/>
                </a:lnTo>
                <a:lnTo>
                  <a:pt x="18440" y="0"/>
                </a:lnTo>
                <a:close/>
              </a:path>
            </a:pathLst>
          </a:custGeom>
          <a:ln w="8933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2974532" y="4199913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0" y="34635"/>
                </a:lnTo>
                <a:lnTo>
                  <a:pt x="37005" y="34635"/>
                </a:lnTo>
                <a:lnTo>
                  <a:pt x="18502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2974532" y="4199913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37005" y="34635"/>
                </a:lnTo>
                <a:lnTo>
                  <a:pt x="0" y="34635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4243562" y="4113324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0" y="34635"/>
                </a:lnTo>
                <a:lnTo>
                  <a:pt x="37005" y="34635"/>
                </a:lnTo>
                <a:lnTo>
                  <a:pt x="18502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4243561" y="4113324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37005" y="34635"/>
                </a:lnTo>
                <a:lnTo>
                  <a:pt x="0" y="34635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5512221" y="3948576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0" y="34635"/>
                </a:lnTo>
                <a:lnTo>
                  <a:pt x="37005" y="34635"/>
                </a:lnTo>
                <a:lnTo>
                  <a:pt x="18502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5512221" y="3948576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37005" y="34635"/>
                </a:lnTo>
                <a:lnTo>
                  <a:pt x="0" y="34635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6781127" y="3887618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0" y="34635"/>
                </a:lnTo>
                <a:lnTo>
                  <a:pt x="37005" y="34635"/>
                </a:lnTo>
                <a:lnTo>
                  <a:pt x="18502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6781127" y="3887618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37005" y="34635"/>
                </a:lnTo>
                <a:lnTo>
                  <a:pt x="0" y="34635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8049787" y="4165277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0" y="34635"/>
                </a:lnTo>
                <a:lnTo>
                  <a:pt x="37005" y="34635"/>
                </a:lnTo>
                <a:lnTo>
                  <a:pt x="18502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8049786" y="4165277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37005" y="34635"/>
                </a:lnTo>
                <a:lnTo>
                  <a:pt x="0" y="34635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1705564" y="4277841"/>
            <a:ext cx="37465" cy="35560"/>
          </a:xfrm>
          <a:custGeom>
            <a:avLst/>
            <a:gdLst/>
            <a:ahLst/>
            <a:cxnLst/>
            <a:rect l="l" t="t" r="r" b="b"/>
            <a:pathLst>
              <a:path w="37464" h="35560">
                <a:moveTo>
                  <a:pt x="18440" y="0"/>
                </a:moveTo>
                <a:lnTo>
                  <a:pt x="0" y="17663"/>
                </a:lnTo>
                <a:lnTo>
                  <a:pt x="18440" y="34981"/>
                </a:lnTo>
                <a:lnTo>
                  <a:pt x="37313" y="17663"/>
                </a:lnTo>
                <a:lnTo>
                  <a:pt x="18440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1705564" y="4277841"/>
            <a:ext cx="37465" cy="35560"/>
          </a:xfrm>
          <a:custGeom>
            <a:avLst/>
            <a:gdLst/>
            <a:ahLst/>
            <a:cxnLst/>
            <a:rect l="l" t="t" r="r" b="b"/>
            <a:pathLst>
              <a:path w="37464" h="35560">
                <a:moveTo>
                  <a:pt x="18440" y="0"/>
                </a:moveTo>
                <a:lnTo>
                  <a:pt x="37313" y="17663"/>
                </a:lnTo>
                <a:lnTo>
                  <a:pt x="18440" y="34981"/>
                </a:lnTo>
                <a:lnTo>
                  <a:pt x="0" y="17663"/>
                </a:lnTo>
                <a:lnTo>
                  <a:pt x="18440" y="0"/>
                </a:lnTo>
                <a:close/>
              </a:path>
            </a:pathLst>
          </a:custGeom>
          <a:ln w="8935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2974532" y="4113324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0" y="17317"/>
                </a:lnTo>
                <a:lnTo>
                  <a:pt x="18502" y="34635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2974532" y="4113324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37005" y="17317"/>
                </a:lnTo>
                <a:lnTo>
                  <a:pt x="18502" y="34635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4243562" y="4069799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0" y="17317"/>
                </a:lnTo>
                <a:lnTo>
                  <a:pt x="18502" y="34635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4243561" y="4069799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37005" y="17317"/>
                </a:lnTo>
                <a:lnTo>
                  <a:pt x="18502" y="34635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5512221" y="3939917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0" y="17317"/>
                </a:lnTo>
                <a:lnTo>
                  <a:pt x="18502" y="34635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5512221" y="3939917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37005" y="17317"/>
                </a:lnTo>
                <a:lnTo>
                  <a:pt x="18502" y="34635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6781127" y="3896277"/>
            <a:ext cx="37465" cy="35560"/>
          </a:xfrm>
          <a:custGeom>
            <a:avLst/>
            <a:gdLst/>
            <a:ahLst/>
            <a:cxnLst/>
            <a:rect l="l" t="t" r="r" b="b"/>
            <a:pathLst>
              <a:path w="37465" h="35560">
                <a:moveTo>
                  <a:pt x="18502" y="0"/>
                </a:moveTo>
                <a:lnTo>
                  <a:pt x="0" y="17317"/>
                </a:lnTo>
                <a:lnTo>
                  <a:pt x="18502" y="34981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6781127" y="3896277"/>
            <a:ext cx="37465" cy="35560"/>
          </a:xfrm>
          <a:custGeom>
            <a:avLst/>
            <a:gdLst/>
            <a:ahLst/>
            <a:cxnLst/>
            <a:rect l="l" t="t" r="r" b="b"/>
            <a:pathLst>
              <a:path w="37465" h="35560">
                <a:moveTo>
                  <a:pt x="18502" y="0"/>
                </a:moveTo>
                <a:lnTo>
                  <a:pt x="37005" y="17317"/>
                </a:lnTo>
                <a:lnTo>
                  <a:pt x="18502" y="34981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8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8049787" y="4165277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0" y="17317"/>
                </a:lnTo>
                <a:lnTo>
                  <a:pt x="18502" y="34635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8049786" y="4165277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37005" y="17317"/>
                </a:lnTo>
                <a:lnTo>
                  <a:pt x="18502" y="34635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1714754" y="4121983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251" y="8658"/>
                </a:moveTo>
                <a:lnTo>
                  <a:pt x="0" y="0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1724005" y="4130642"/>
            <a:ext cx="10160" cy="8890"/>
          </a:xfrm>
          <a:custGeom>
            <a:avLst/>
            <a:gdLst/>
            <a:ahLst/>
            <a:cxnLst/>
            <a:rect l="l" t="t" r="r" b="b"/>
            <a:pathLst>
              <a:path w="10160" h="8889">
                <a:moveTo>
                  <a:pt x="0" y="0"/>
                </a:moveTo>
                <a:lnTo>
                  <a:pt x="9621" y="8658"/>
                </a:lnTo>
              </a:path>
            </a:pathLst>
          </a:custGeom>
          <a:ln w="892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1714754" y="4130642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251" y="0"/>
                </a:moveTo>
                <a:lnTo>
                  <a:pt x="0" y="8658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1724005" y="4121983"/>
            <a:ext cx="10160" cy="8890"/>
          </a:xfrm>
          <a:custGeom>
            <a:avLst/>
            <a:gdLst/>
            <a:ahLst/>
            <a:cxnLst/>
            <a:rect l="l" t="t" r="r" b="b"/>
            <a:pathLst>
              <a:path w="10160" h="8889">
                <a:moveTo>
                  <a:pt x="0" y="8658"/>
                </a:moveTo>
                <a:lnTo>
                  <a:pt x="9621" y="0"/>
                </a:lnTo>
              </a:path>
            </a:pathLst>
          </a:custGeom>
          <a:ln w="892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1724005" y="4121983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625" y="4329"/>
                </a:moveTo>
                <a:lnTo>
                  <a:pt x="4625" y="4329"/>
                </a:lnTo>
              </a:path>
            </a:pathLst>
          </a:custGeom>
          <a:ln w="865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1724005" y="4130642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625" y="4329"/>
                </a:moveTo>
                <a:lnTo>
                  <a:pt x="4625" y="4329"/>
                </a:lnTo>
              </a:path>
            </a:pathLst>
          </a:custGeom>
          <a:ln w="865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2983783" y="4078458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251" y="8658"/>
                </a:moveTo>
                <a:lnTo>
                  <a:pt x="0" y="0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2993035" y="4087117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0"/>
                </a:moveTo>
                <a:lnTo>
                  <a:pt x="9251" y="8658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2983783" y="4087117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251" y="0"/>
                </a:moveTo>
                <a:lnTo>
                  <a:pt x="0" y="8658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2993035" y="4078458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8658"/>
                </a:moveTo>
                <a:lnTo>
                  <a:pt x="9251" y="0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2993035" y="4078458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625" y="4329"/>
                </a:moveTo>
                <a:lnTo>
                  <a:pt x="4625" y="4329"/>
                </a:lnTo>
              </a:path>
            </a:pathLst>
          </a:custGeom>
          <a:ln w="865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2993035" y="408711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625" y="4329"/>
                </a:moveTo>
                <a:lnTo>
                  <a:pt x="4625" y="4329"/>
                </a:lnTo>
              </a:path>
            </a:pathLst>
          </a:custGeom>
          <a:ln w="865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4252813" y="4087117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251" y="8658"/>
                </a:moveTo>
                <a:lnTo>
                  <a:pt x="0" y="0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4262064" y="4095776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0"/>
                </a:moveTo>
                <a:lnTo>
                  <a:pt x="9251" y="8658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4252813" y="4095776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251" y="0"/>
                </a:moveTo>
                <a:lnTo>
                  <a:pt x="0" y="8658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4262064" y="4087117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8658"/>
                </a:moveTo>
                <a:lnTo>
                  <a:pt x="9251" y="0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4262064" y="408711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625" y="4329"/>
                </a:moveTo>
                <a:lnTo>
                  <a:pt x="4625" y="4329"/>
                </a:lnTo>
              </a:path>
            </a:pathLst>
          </a:custGeom>
          <a:ln w="865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4262064" y="4095776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625" y="4329"/>
                </a:moveTo>
                <a:lnTo>
                  <a:pt x="4625" y="4329"/>
                </a:lnTo>
              </a:path>
            </a:pathLst>
          </a:custGeom>
          <a:ln w="865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5521472" y="3931258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251" y="8658"/>
                </a:moveTo>
                <a:lnTo>
                  <a:pt x="0" y="0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5530724" y="3939917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0"/>
                </a:moveTo>
                <a:lnTo>
                  <a:pt x="9251" y="8658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5521472" y="3939917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251" y="0"/>
                </a:moveTo>
                <a:lnTo>
                  <a:pt x="0" y="8658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5530724" y="3931258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8658"/>
                </a:moveTo>
                <a:lnTo>
                  <a:pt x="9251" y="0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5530724" y="3931258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625" y="4329"/>
                </a:moveTo>
                <a:lnTo>
                  <a:pt x="4625" y="4329"/>
                </a:lnTo>
              </a:path>
            </a:pathLst>
          </a:custGeom>
          <a:ln w="865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5530724" y="393991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625" y="4329"/>
                </a:moveTo>
                <a:lnTo>
                  <a:pt x="4625" y="4329"/>
                </a:lnTo>
              </a:path>
            </a:pathLst>
          </a:custGeom>
          <a:ln w="865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6790379" y="3861642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251" y="8658"/>
                </a:moveTo>
                <a:lnTo>
                  <a:pt x="0" y="0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6799630" y="3870300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0"/>
                </a:moveTo>
                <a:lnTo>
                  <a:pt x="9251" y="8658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6790379" y="3870300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251" y="0"/>
                </a:moveTo>
                <a:lnTo>
                  <a:pt x="0" y="8658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6799630" y="3861642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8658"/>
                </a:moveTo>
                <a:lnTo>
                  <a:pt x="9251" y="0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6799630" y="3861642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625" y="4329"/>
                </a:moveTo>
                <a:lnTo>
                  <a:pt x="4625" y="4329"/>
                </a:lnTo>
              </a:path>
            </a:pathLst>
          </a:custGeom>
          <a:ln w="865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6799630" y="387030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625" y="4329"/>
                </a:moveTo>
                <a:lnTo>
                  <a:pt x="4625" y="4329"/>
                </a:lnTo>
              </a:path>
            </a:pathLst>
          </a:custGeom>
          <a:ln w="865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8059038" y="4095776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251" y="8658"/>
                </a:moveTo>
                <a:lnTo>
                  <a:pt x="0" y="0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8068289" y="4104435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0"/>
                </a:moveTo>
                <a:lnTo>
                  <a:pt x="9251" y="8889"/>
                </a:lnTo>
              </a:path>
            </a:pathLst>
          </a:custGeom>
          <a:ln w="894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8059038" y="4104435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251" y="0"/>
                </a:moveTo>
                <a:lnTo>
                  <a:pt x="0" y="8889"/>
                </a:lnTo>
              </a:path>
            </a:pathLst>
          </a:custGeom>
          <a:ln w="894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8068289" y="4095776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8658"/>
                </a:moveTo>
                <a:lnTo>
                  <a:pt x="9251" y="0"/>
                </a:lnTo>
              </a:path>
            </a:pathLst>
          </a:custGeom>
          <a:ln w="893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8068289" y="4095776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625" y="4329"/>
                </a:moveTo>
                <a:lnTo>
                  <a:pt x="4625" y="4329"/>
                </a:lnTo>
              </a:path>
            </a:pathLst>
          </a:custGeom>
          <a:ln w="865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8068289" y="4104435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625" y="4444"/>
                </a:moveTo>
                <a:lnTo>
                  <a:pt x="4625" y="4444"/>
                </a:lnTo>
              </a:path>
            </a:pathLst>
          </a:custGeom>
          <a:ln w="8889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1700939" y="3944189"/>
            <a:ext cx="28575" cy="26034"/>
          </a:xfrm>
          <a:custGeom>
            <a:avLst/>
            <a:gdLst/>
            <a:ahLst/>
            <a:cxnLst/>
            <a:rect l="l" t="t" r="r" b="b"/>
            <a:pathLst>
              <a:path w="28575" h="26035">
                <a:moveTo>
                  <a:pt x="28000" y="0"/>
                </a:moveTo>
                <a:lnTo>
                  <a:pt x="0" y="0"/>
                </a:lnTo>
                <a:lnTo>
                  <a:pt x="0" y="25976"/>
                </a:lnTo>
                <a:lnTo>
                  <a:pt x="9251" y="25976"/>
                </a:lnTo>
                <a:lnTo>
                  <a:pt x="16083" y="24488"/>
                </a:lnTo>
                <a:lnTo>
                  <a:pt x="22095" y="20564"/>
                </a:lnTo>
                <a:lnTo>
                  <a:pt x="26371" y="15017"/>
                </a:lnTo>
                <a:lnTo>
                  <a:pt x="28000" y="8658"/>
                </a:lnTo>
                <a:lnTo>
                  <a:pt x="28000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1700939" y="3944189"/>
            <a:ext cx="28575" cy="26034"/>
          </a:xfrm>
          <a:custGeom>
            <a:avLst/>
            <a:gdLst/>
            <a:ahLst/>
            <a:cxnLst/>
            <a:rect l="l" t="t" r="r" b="b"/>
            <a:pathLst>
              <a:path w="28575" h="26035">
                <a:moveTo>
                  <a:pt x="0" y="8658"/>
                </a:moveTo>
                <a:lnTo>
                  <a:pt x="0" y="17317"/>
                </a:lnTo>
                <a:lnTo>
                  <a:pt x="0" y="25976"/>
                </a:lnTo>
                <a:lnTo>
                  <a:pt x="9251" y="25976"/>
                </a:lnTo>
                <a:lnTo>
                  <a:pt x="16083" y="24488"/>
                </a:lnTo>
                <a:lnTo>
                  <a:pt x="22095" y="20564"/>
                </a:lnTo>
                <a:lnTo>
                  <a:pt x="26371" y="15017"/>
                </a:lnTo>
                <a:lnTo>
                  <a:pt x="28000" y="8658"/>
                </a:lnTo>
                <a:lnTo>
                  <a:pt x="28000" y="0"/>
                </a:lnTo>
                <a:lnTo>
                  <a:pt x="18502" y="0"/>
                </a:lnTo>
                <a:lnTo>
                  <a:pt x="9251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ln w="8932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2969968" y="3978824"/>
            <a:ext cx="27940" cy="26034"/>
          </a:xfrm>
          <a:custGeom>
            <a:avLst/>
            <a:gdLst/>
            <a:ahLst/>
            <a:cxnLst/>
            <a:rect l="l" t="t" r="r" b="b"/>
            <a:pathLst>
              <a:path w="27939" h="26035">
                <a:moveTo>
                  <a:pt x="27753" y="0"/>
                </a:moveTo>
                <a:lnTo>
                  <a:pt x="0" y="0"/>
                </a:lnTo>
                <a:lnTo>
                  <a:pt x="0" y="25976"/>
                </a:lnTo>
                <a:lnTo>
                  <a:pt x="18502" y="25976"/>
                </a:lnTo>
                <a:lnTo>
                  <a:pt x="27753" y="17317"/>
                </a:lnTo>
                <a:lnTo>
                  <a:pt x="27753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2969968" y="3978824"/>
            <a:ext cx="27940" cy="26034"/>
          </a:xfrm>
          <a:custGeom>
            <a:avLst/>
            <a:gdLst/>
            <a:ahLst/>
            <a:cxnLst/>
            <a:rect l="l" t="t" r="r" b="b"/>
            <a:pathLst>
              <a:path w="27939" h="26035">
                <a:moveTo>
                  <a:pt x="0" y="8658"/>
                </a:moveTo>
                <a:lnTo>
                  <a:pt x="0" y="17317"/>
                </a:lnTo>
                <a:lnTo>
                  <a:pt x="0" y="25976"/>
                </a:lnTo>
                <a:lnTo>
                  <a:pt x="9251" y="25976"/>
                </a:lnTo>
                <a:lnTo>
                  <a:pt x="18502" y="25976"/>
                </a:lnTo>
                <a:lnTo>
                  <a:pt x="27753" y="17317"/>
                </a:lnTo>
                <a:lnTo>
                  <a:pt x="27753" y="8658"/>
                </a:lnTo>
                <a:lnTo>
                  <a:pt x="27753" y="0"/>
                </a:lnTo>
                <a:lnTo>
                  <a:pt x="18502" y="0"/>
                </a:lnTo>
                <a:lnTo>
                  <a:pt x="9251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ln w="8935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4238874" y="4004800"/>
            <a:ext cx="27940" cy="26034"/>
          </a:xfrm>
          <a:custGeom>
            <a:avLst/>
            <a:gdLst/>
            <a:ahLst/>
            <a:cxnLst/>
            <a:rect l="l" t="t" r="r" b="b"/>
            <a:pathLst>
              <a:path w="27939" h="26035">
                <a:moveTo>
                  <a:pt x="27753" y="0"/>
                </a:moveTo>
                <a:lnTo>
                  <a:pt x="0" y="0"/>
                </a:lnTo>
                <a:lnTo>
                  <a:pt x="0" y="25976"/>
                </a:lnTo>
                <a:lnTo>
                  <a:pt x="18502" y="25976"/>
                </a:lnTo>
                <a:lnTo>
                  <a:pt x="27753" y="17317"/>
                </a:lnTo>
                <a:lnTo>
                  <a:pt x="27753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4238874" y="4004800"/>
            <a:ext cx="27940" cy="26034"/>
          </a:xfrm>
          <a:custGeom>
            <a:avLst/>
            <a:gdLst/>
            <a:ahLst/>
            <a:cxnLst/>
            <a:rect l="l" t="t" r="r" b="b"/>
            <a:pathLst>
              <a:path w="27939" h="26035">
                <a:moveTo>
                  <a:pt x="0" y="8658"/>
                </a:moveTo>
                <a:lnTo>
                  <a:pt x="0" y="17317"/>
                </a:lnTo>
                <a:lnTo>
                  <a:pt x="0" y="25976"/>
                </a:lnTo>
                <a:lnTo>
                  <a:pt x="9251" y="25976"/>
                </a:lnTo>
                <a:lnTo>
                  <a:pt x="18502" y="25976"/>
                </a:lnTo>
                <a:lnTo>
                  <a:pt x="27753" y="17317"/>
                </a:lnTo>
                <a:lnTo>
                  <a:pt x="27753" y="8658"/>
                </a:lnTo>
                <a:lnTo>
                  <a:pt x="27753" y="0"/>
                </a:lnTo>
                <a:lnTo>
                  <a:pt x="18502" y="0"/>
                </a:lnTo>
                <a:lnTo>
                  <a:pt x="9251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ln w="8935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5507534" y="3892005"/>
            <a:ext cx="27940" cy="26034"/>
          </a:xfrm>
          <a:custGeom>
            <a:avLst/>
            <a:gdLst/>
            <a:ahLst/>
            <a:cxnLst/>
            <a:rect l="l" t="t" r="r" b="b"/>
            <a:pathLst>
              <a:path w="27939" h="26035">
                <a:moveTo>
                  <a:pt x="27753" y="0"/>
                </a:moveTo>
                <a:lnTo>
                  <a:pt x="0" y="0"/>
                </a:lnTo>
                <a:lnTo>
                  <a:pt x="0" y="25976"/>
                </a:lnTo>
                <a:lnTo>
                  <a:pt x="18502" y="25976"/>
                </a:lnTo>
                <a:lnTo>
                  <a:pt x="27753" y="17317"/>
                </a:lnTo>
                <a:lnTo>
                  <a:pt x="27753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5507534" y="3892005"/>
            <a:ext cx="27940" cy="26034"/>
          </a:xfrm>
          <a:custGeom>
            <a:avLst/>
            <a:gdLst/>
            <a:ahLst/>
            <a:cxnLst/>
            <a:rect l="l" t="t" r="r" b="b"/>
            <a:pathLst>
              <a:path w="27939" h="26035">
                <a:moveTo>
                  <a:pt x="0" y="8658"/>
                </a:moveTo>
                <a:lnTo>
                  <a:pt x="0" y="17317"/>
                </a:lnTo>
                <a:lnTo>
                  <a:pt x="0" y="25976"/>
                </a:lnTo>
                <a:lnTo>
                  <a:pt x="9251" y="25976"/>
                </a:lnTo>
                <a:lnTo>
                  <a:pt x="18502" y="25976"/>
                </a:lnTo>
                <a:lnTo>
                  <a:pt x="27753" y="17317"/>
                </a:lnTo>
                <a:lnTo>
                  <a:pt x="27753" y="8658"/>
                </a:lnTo>
                <a:lnTo>
                  <a:pt x="27753" y="0"/>
                </a:lnTo>
                <a:lnTo>
                  <a:pt x="18502" y="0"/>
                </a:lnTo>
                <a:lnTo>
                  <a:pt x="9251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ln w="8935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6776563" y="3840052"/>
            <a:ext cx="27940" cy="26034"/>
          </a:xfrm>
          <a:custGeom>
            <a:avLst/>
            <a:gdLst/>
            <a:ahLst/>
            <a:cxnLst/>
            <a:rect l="l" t="t" r="r" b="b"/>
            <a:pathLst>
              <a:path w="27940" h="26035">
                <a:moveTo>
                  <a:pt x="27753" y="0"/>
                </a:moveTo>
                <a:lnTo>
                  <a:pt x="0" y="0"/>
                </a:lnTo>
                <a:lnTo>
                  <a:pt x="0" y="25976"/>
                </a:lnTo>
                <a:lnTo>
                  <a:pt x="18502" y="25976"/>
                </a:lnTo>
                <a:lnTo>
                  <a:pt x="27753" y="17317"/>
                </a:lnTo>
                <a:lnTo>
                  <a:pt x="27753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6776563" y="3840052"/>
            <a:ext cx="27940" cy="26034"/>
          </a:xfrm>
          <a:custGeom>
            <a:avLst/>
            <a:gdLst/>
            <a:ahLst/>
            <a:cxnLst/>
            <a:rect l="l" t="t" r="r" b="b"/>
            <a:pathLst>
              <a:path w="27940" h="26035">
                <a:moveTo>
                  <a:pt x="0" y="8658"/>
                </a:moveTo>
                <a:lnTo>
                  <a:pt x="0" y="17317"/>
                </a:lnTo>
                <a:lnTo>
                  <a:pt x="0" y="25976"/>
                </a:lnTo>
                <a:lnTo>
                  <a:pt x="9251" y="25976"/>
                </a:lnTo>
                <a:lnTo>
                  <a:pt x="18502" y="25976"/>
                </a:lnTo>
                <a:lnTo>
                  <a:pt x="27753" y="17317"/>
                </a:lnTo>
                <a:lnTo>
                  <a:pt x="27753" y="8658"/>
                </a:lnTo>
                <a:lnTo>
                  <a:pt x="27753" y="0"/>
                </a:lnTo>
                <a:lnTo>
                  <a:pt x="18502" y="0"/>
                </a:lnTo>
                <a:lnTo>
                  <a:pt x="9251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ln w="8935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8045100" y="4030777"/>
            <a:ext cx="27940" cy="26034"/>
          </a:xfrm>
          <a:custGeom>
            <a:avLst/>
            <a:gdLst/>
            <a:ahLst/>
            <a:cxnLst/>
            <a:rect l="l" t="t" r="r" b="b"/>
            <a:pathLst>
              <a:path w="27940" h="26035">
                <a:moveTo>
                  <a:pt x="27753" y="0"/>
                </a:moveTo>
                <a:lnTo>
                  <a:pt x="0" y="0"/>
                </a:lnTo>
                <a:lnTo>
                  <a:pt x="0" y="25976"/>
                </a:lnTo>
                <a:lnTo>
                  <a:pt x="18502" y="25976"/>
                </a:lnTo>
                <a:lnTo>
                  <a:pt x="27753" y="17317"/>
                </a:lnTo>
                <a:lnTo>
                  <a:pt x="27753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8045099" y="4030777"/>
            <a:ext cx="27940" cy="26034"/>
          </a:xfrm>
          <a:custGeom>
            <a:avLst/>
            <a:gdLst/>
            <a:ahLst/>
            <a:cxnLst/>
            <a:rect l="l" t="t" r="r" b="b"/>
            <a:pathLst>
              <a:path w="27940" h="26035">
                <a:moveTo>
                  <a:pt x="0" y="8658"/>
                </a:moveTo>
                <a:lnTo>
                  <a:pt x="0" y="17317"/>
                </a:lnTo>
                <a:lnTo>
                  <a:pt x="0" y="25976"/>
                </a:lnTo>
                <a:lnTo>
                  <a:pt x="9251" y="25976"/>
                </a:lnTo>
                <a:lnTo>
                  <a:pt x="18502" y="25976"/>
                </a:lnTo>
                <a:lnTo>
                  <a:pt x="27753" y="17317"/>
                </a:lnTo>
                <a:lnTo>
                  <a:pt x="27753" y="8658"/>
                </a:lnTo>
                <a:lnTo>
                  <a:pt x="27753" y="0"/>
                </a:lnTo>
                <a:lnTo>
                  <a:pt x="18502" y="0"/>
                </a:lnTo>
                <a:lnTo>
                  <a:pt x="9251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ln w="8935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1719379" y="3748846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548"/>
                </a:moveTo>
                <a:lnTo>
                  <a:pt x="9251" y="17548"/>
                </a:lnTo>
                <a:lnTo>
                  <a:pt x="9251" y="0"/>
                </a:lnTo>
                <a:lnTo>
                  <a:pt x="0" y="0"/>
                </a:lnTo>
                <a:lnTo>
                  <a:pt x="0" y="17548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1719379" y="3766394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317"/>
                </a:moveTo>
                <a:lnTo>
                  <a:pt x="9251" y="17317"/>
                </a:lnTo>
                <a:lnTo>
                  <a:pt x="9251" y="0"/>
                </a:lnTo>
                <a:lnTo>
                  <a:pt x="0" y="0"/>
                </a:lnTo>
                <a:lnTo>
                  <a:pt x="0" y="17317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1705564" y="376639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440" y="0"/>
                </a:moveTo>
                <a:lnTo>
                  <a:pt x="0" y="0"/>
                </a:lnTo>
              </a:path>
            </a:pathLst>
          </a:custGeom>
          <a:ln w="865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1724005" y="376639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872" y="0"/>
                </a:lnTo>
              </a:path>
            </a:pathLst>
          </a:custGeom>
          <a:ln w="865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2988409" y="3861642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317"/>
                </a:moveTo>
                <a:lnTo>
                  <a:pt x="9251" y="17317"/>
                </a:lnTo>
                <a:lnTo>
                  <a:pt x="9251" y="0"/>
                </a:lnTo>
                <a:lnTo>
                  <a:pt x="0" y="0"/>
                </a:lnTo>
                <a:lnTo>
                  <a:pt x="0" y="17317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2988409" y="3878959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317"/>
                </a:moveTo>
                <a:lnTo>
                  <a:pt x="9251" y="17317"/>
                </a:lnTo>
                <a:lnTo>
                  <a:pt x="9251" y="0"/>
                </a:lnTo>
                <a:lnTo>
                  <a:pt x="0" y="0"/>
                </a:lnTo>
                <a:lnTo>
                  <a:pt x="0" y="17317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2974532" y="3878959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02" y="0"/>
                </a:moveTo>
                <a:lnTo>
                  <a:pt x="0" y="0"/>
                </a:lnTo>
              </a:path>
            </a:pathLst>
          </a:custGeom>
          <a:ln w="865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2993035" y="3878959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02" y="0"/>
                </a:lnTo>
              </a:path>
            </a:pathLst>
          </a:custGeom>
          <a:ln w="865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4257438" y="3974552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317"/>
                </a:moveTo>
                <a:lnTo>
                  <a:pt x="9251" y="17317"/>
                </a:lnTo>
                <a:lnTo>
                  <a:pt x="9251" y="0"/>
                </a:lnTo>
                <a:lnTo>
                  <a:pt x="0" y="0"/>
                </a:lnTo>
                <a:lnTo>
                  <a:pt x="0" y="17317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4257438" y="3991870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317"/>
                </a:moveTo>
                <a:lnTo>
                  <a:pt x="9251" y="17317"/>
                </a:lnTo>
                <a:lnTo>
                  <a:pt x="9251" y="0"/>
                </a:lnTo>
                <a:lnTo>
                  <a:pt x="0" y="0"/>
                </a:lnTo>
                <a:lnTo>
                  <a:pt x="0" y="17317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4243561" y="399187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02" y="0"/>
                </a:moveTo>
                <a:lnTo>
                  <a:pt x="0" y="0"/>
                </a:lnTo>
              </a:path>
            </a:pathLst>
          </a:custGeom>
          <a:ln w="865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4262064" y="3991870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02" y="0"/>
                </a:lnTo>
              </a:path>
            </a:pathLst>
          </a:custGeom>
          <a:ln w="865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5526098" y="3913594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663"/>
                </a:moveTo>
                <a:lnTo>
                  <a:pt x="9251" y="17663"/>
                </a:lnTo>
                <a:lnTo>
                  <a:pt x="9251" y="0"/>
                </a:lnTo>
                <a:lnTo>
                  <a:pt x="0" y="0"/>
                </a:lnTo>
                <a:lnTo>
                  <a:pt x="0" y="17663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5526098" y="3931258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317"/>
                </a:moveTo>
                <a:lnTo>
                  <a:pt x="9251" y="17317"/>
                </a:lnTo>
                <a:lnTo>
                  <a:pt x="9251" y="0"/>
                </a:lnTo>
                <a:lnTo>
                  <a:pt x="0" y="0"/>
                </a:lnTo>
                <a:lnTo>
                  <a:pt x="0" y="17317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5512221" y="393125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02" y="0"/>
                </a:moveTo>
                <a:lnTo>
                  <a:pt x="0" y="0"/>
                </a:lnTo>
              </a:path>
            </a:pathLst>
          </a:custGeom>
          <a:ln w="865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5530724" y="3931258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02" y="0"/>
                </a:lnTo>
              </a:path>
            </a:pathLst>
          </a:custGeom>
          <a:ln w="865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6795004" y="3827006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317"/>
                </a:moveTo>
                <a:lnTo>
                  <a:pt x="9251" y="17317"/>
                </a:lnTo>
                <a:lnTo>
                  <a:pt x="9251" y="0"/>
                </a:lnTo>
                <a:lnTo>
                  <a:pt x="0" y="0"/>
                </a:lnTo>
                <a:lnTo>
                  <a:pt x="0" y="17317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6795004" y="3844324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317"/>
                </a:moveTo>
                <a:lnTo>
                  <a:pt x="9251" y="17317"/>
                </a:lnTo>
                <a:lnTo>
                  <a:pt x="9251" y="0"/>
                </a:lnTo>
                <a:lnTo>
                  <a:pt x="0" y="0"/>
                </a:lnTo>
                <a:lnTo>
                  <a:pt x="0" y="17317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6781127" y="384432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02" y="0"/>
                </a:moveTo>
                <a:lnTo>
                  <a:pt x="0" y="0"/>
                </a:lnTo>
              </a:path>
            </a:pathLst>
          </a:custGeom>
          <a:ln w="865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6799630" y="3844324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02" y="0"/>
                </a:lnTo>
              </a:path>
            </a:pathLst>
          </a:custGeom>
          <a:ln w="865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8063664" y="4009188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317"/>
                </a:moveTo>
                <a:lnTo>
                  <a:pt x="9251" y="17317"/>
                </a:lnTo>
                <a:lnTo>
                  <a:pt x="9251" y="0"/>
                </a:lnTo>
                <a:lnTo>
                  <a:pt x="0" y="0"/>
                </a:lnTo>
                <a:lnTo>
                  <a:pt x="0" y="17317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8063664" y="4026505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317"/>
                </a:moveTo>
                <a:lnTo>
                  <a:pt x="9251" y="17317"/>
                </a:lnTo>
                <a:lnTo>
                  <a:pt x="9251" y="0"/>
                </a:lnTo>
                <a:lnTo>
                  <a:pt x="0" y="0"/>
                </a:lnTo>
                <a:lnTo>
                  <a:pt x="0" y="17317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8049786" y="402650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18502" y="0"/>
                </a:moveTo>
                <a:lnTo>
                  <a:pt x="0" y="0"/>
                </a:lnTo>
              </a:path>
            </a:pathLst>
          </a:custGeom>
          <a:ln w="865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8068289" y="4026505"/>
            <a:ext cx="19050" cy="0"/>
          </a:xfrm>
          <a:custGeom>
            <a:avLst/>
            <a:gdLst/>
            <a:ahLst/>
            <a:cxnLst/>
            <a:rect l="l" t="t" r="r" b="b"/>
            <a:pathLst>
              <a:path w="19050" h="0">
                <a:moveTo>
                  <a:pt x="0" y="0"/>
                </a:moveTo>
                <a:lnTo>
                  <a:pt x="18502" y="0"/>
                </a:lnTo>
              </a:path>
            </a:pathLst>
          </a:custGeom>
          <a:ln w="865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1719441" y="3501781"/>
            <a:ext cx="28575" cy="8890"/>
          </a:xfrm>
          <a:custGeom>
            <a:avLst/>
            <a:gdLst/>
            <a:ahLst/>
            <a:cxnLst/>
            <a:rect l="l" t="t" r="r" b="b"/>
            <a:pathLst>
              <a:path w="28575" h="8889">
                <a:moveTo>
                  <a:pt x="0" y="8658"/>
                </a:moveTo>
                <a:lnTo>
                  <a:pt x="28062" y="8658"/>
                </a:lnTo>
                <a:lnTo>
                  <a:pt x="28062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2988471" y="3805417"/>
            <a:ext cx="27940" cy="8890"/>
          </a:xfrm>
          <a:custGeom>
            <a:avLst/>
            <a:gdLst/>
            <a:ahLst/>
            <a:cxnLst/>
            <a:rect l="l" t="t" r="r" b="b"/>
            <a:pathLst>
              <a:path w="27939" h="8889">
                <a:moveTo>
                  <a:pt x="0" y="8658"/>
                </a:moveTo>
                <a:lnTo>
                  <a:pt x="27753" y="8658"/>
                </a:lnTo>
                <a:lnTo>
                  <a:pt x="27753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4257377" y="3909323"/>
            <a:ext cx="27940" cy="8890"/>
          </a:xfrm>
          <a:custGeom>
            <a:avLst/>
            <a:gdLst/>
            <a:ahLst/>
            <a:cxnLst/>
            <a:rect l="l" t="t" r="r" b="b"/>
            <a:pathLst>
              <a:path w="27939" h="8889">
                <a:moveTo>
                  <a:pt x="0" y="8658"/>
                </a:moveTo>
                <a:lnTo>
                  <a:pt x="27753" y="8658"/>
                </a:lnTo>
                <a:lnTo>
                  <a:pt x="27753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5526037" y="3814076"/>
            <a:ext cx="27940" cy="8890"/>
          </a:xfrm>
          <a:custGeom>
            <a:avLst/>
            <a:gdLst/>
            <a:ahLst/>
            <a:cxnLst/>
            <a:rect l="l" t="t" r="r" b="b"/>
            <a:pathLst>
              <a:path w="27939" h="8889">
                <a:moveTo>
                  <a:pt x="0" y="8658"/>
                </a:moveTo>
                <a:lnTo>
                  <a:pt x="27753" y="8658"/>
                </a:lnTo>
                <a:lnTo>
                  <a:pt x="27753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6795066" y="3779441"/>
            <a:ext cx="27940" cy="8890"/>
          </a:xfrm>
          <a:custGeom>
            <a:avLst/>
            <a:gdLst/>
            <a:ahLst/>
            <a:cxnLst/>
            <a:rect l="l" t="t" r="r" b="b"/>
            <a:pathLst>
              <a:path w="27940" h="8889">
                <a:moveTo>
                  <a:pt x="0" y="8658"/>
                </a:moveTo>
                <a:lnTo>
                  <a:pt x="27753" y="8658"/>
                </a:lnTo>
                <a:lnTo>
                  <a:pt x="27753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8063603" y="4004800"/>
            <a:ext cx="27940" cy="8890"/>
          </a:xfrm>
          <a:custGeom>
            <a:avLst/>
            <a:gdLst/>
            <a:ahLst/>
            <a:cxnLst/>
            <a:rect l="l" t="t" r="r" b="b"/>
            <a:pathLst>
              <a:path w="27940" h="8889">
                <a:moveTo>
                  <a:pt x="0" y="8658"/>
                </a:moveTo>
                <a:lnTo>
                  <a:pt x="27753" y="8658"/>
                </a:lnTo>
                <a:lnTo>
                  <a:pt x="27753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1691687" y="3076922"/>
            <a:ext cx="55880" cy="8890"/>
          </a:xfrm>
          <a:custGeom>
            <a:avLst/>
            <a:gdLst/>
            <a:ahLst/>
            <a:cxnLst/>
            <a:rect l="l" t="t" r="r" b="b"/>
            <a:pathLst>
              <a:path w="55880" h="8889">
                <a:moveTo>
                  <a:pt x="0" y="8658"/>
                </a:moveTo>
                <a:lnTo>
                  <a:pt x="55816" y="8658"/>
                </a:lnTo>
                <a:lnTo>
                  <a:pt x="55816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2960717" y="3631894"/>
            <a:ext cx="55880" cy="8890"/>
          </a:xfrm>
          <a:custGeom>
            <a:avLst/>
            <a:gdLst/>
            <a:ahLst/>
            <a:cxnLst/>
            <a:rect l="l" t="t" r="r" b="b"/>
            <a:pathLst>
              <a:path w="55880" h="8889">
                <a:moveTo>
                  <a:pt x="0" y="8658"/>
                </a:moveTo>
                <a:lnTo>
                  <a:pt x="55507" y="8658"/>
                </a:lnTo>
                <a:lnTo>
                  <a:pt x="55507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4229623" y="3848711"/>
            <a:ext cx="55880" cy="8890"/>
          </a:xfrm>
          <a:custGeom>
            <a:avLst/>
            <a:gdLst/>
            <a:ahLst/>
            <a:cxnLst/>
            <a:rect l="l" t="t" r="r" b="b"/>
            <a:pathLst>
              <a:path w="55879" h="8889">
                <a:moveTo>
                  <a:pt x="0" y="8658"/>
                </a:moveTo>
                <a:lnTo>
                  <a:pt x="55507" y="8658"/>
                </a:lnTo>
                <a:lnTo>
                  <a:pt x="55507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6767312" y="3683847"/>
            <a:ext cx="55880" cy="8890"/>
          </a:xfrm>
          <a:custGeom>
            <a:avLst/>
            <a:gdLst/>
            <a:ahLst/>
            <a:cxnLst/>
            <a:rect l="l" t="t" r="r" b="b"/>
            <a:pathLst>
              <a:path w="55879" h="8889">
                <a:moveTo>
                  <a:pt x="0" y="8658"/>
                </a:moveTo>
                <a:lnTo>
                  <a:pt x="55507" y="8658"/>
                </a:lnTo>
                <a:lnTo>
                  <a:pt x="55507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8035849" y="3961507"/>
            <a:ext cx="55880" cy="8890"/>
          </a:xfrm>
          <a:custGeom>
            <a:avLst/>
            <a:gdLst/>
            <a:ahLst/>
            <a:cxnLst/>
            <a:rect l="l" t="t" r="r" b="b"/>
            <a:pathLst>
              <a:path w="55879" h="8889">
                <a:moveTo>
                  <a:pt x="0" y="8658"/>
                </a:moveTo>
                <a:lnTo>
                  <a:pt x="55507" y="8658"/>
                </a:lnTo>
                <a:lnTo>
                  <a:pt x="55507" y="0"/>
                </a:lnTo>
                <a:lnTo>
                  <a:pt x="0" y="0"/>
                </a:lnTo>
                <a:lnTo>
                  <a:pt x="0" y="8658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1705564" y="1684817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440" y="0"/>
                </a:moveTo>
                <a:lnTo>
                  <a:pt x="0" y="17317"/>
                </a:lnTo>
                <a:lnTo>
                  <a:pt x="18440" y="34635"/>
                </a:lnTo>
                <a:lnTo>
                  <a:pt x="37313" y="17317"/>
                </a:lnTo>
                <a:lnTo>
                  <a:pt x="184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1705564" y="1684817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440" y="0"/>
                </a:moveTo>
                <a:lnTo>
                  <a:pt x="37313" y="17317"/>
                </a:lnTo>
                <a:lnTo>
                  <a:pt x="18440" y="34635"/>
                </a:lnTo>
                <a:lnTo>
                  <a:pt x="0" y="17317"/>
                </a:lnTo>
                <a:lnTo>
                  <a:pt x="18440" y="0"/>
                </a:lnTo>
                <a:close/>
              </a:path>
            </a:pathLst>
          </a:custGeom>
          <a:ln w="89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2974532" y="3375940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0" y="17317"/>
                </a:lnTo>
                <a:lnTo>
                  <a:pt x="18502" y="34866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2974532" y="3375940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37005" y="17317"/>
                </a:lnTo>
                <a:lnTo>
                  <a:pt x="18502" y="34866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4243562" y="3766394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0" y="17317"/>
                </a:lnTo>
                <a:lnTo>
                  <a:pt x="18502" y="34635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4243561" y="3766394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37005" y="17317"/>
                </a:lnTo>
                <a:lnTo>
                  <a:pt x="18502" y="34635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5512221" y="3670917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0" y="17317"/>
                </a:lnTo>
                <a:lnTo>
                  <a:pt x="18502" y="34635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5512221" y="3670917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4" h="34925">
                <a:moveTo>
                  <a:pt x="18502" y="0"/>
                </a:moveTo>
                <a:lnTo>
                  <a:pt x="37005" y="17317"/>
                </a:lnTo>
                <a:lnTo>
                  <a:pt x="18502" y="34635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6781127" y="3679576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0" y="17317"/>
                </a:lnTo>
                <a:lnTo>
                  <a:pt x="18502" y="34635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6781127" y="3679576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37005" y="17317"/>
                </a:lnTo>
                <a:lnTo>
                  <a:pt x="18502" y="34635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8049787" y="3887618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0" y="17317"/>
                </a:lnTo>
                <a:lnTo>
                  <a:pt x="18502" y="34635"/>
                </a:lnTo>
                <a:lnTo>
                  <a:pt x="37005" y="17317"/>
                </a:lnTo>
                <a:lnTo>
                  <a:pt x="1850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8049786" y="3887618"/>
            <a:ext cx="37465" cy="34925"/>
          </a:xfrm>
          <a:custGeom>
            <a:avLst/>
            <a:gdLst/>
            <a:ahLst/>
            <a:cxnLst/>
            <a:rect l="l" t="t" r="r" b="b"/>
            <a:pathLst>
              <a:path w="37465" h="34925">
                <a:moveTo>
                  <a:pt x="18502" y="0"/>
                </a:moveTo>
                <a:lnTo>
                  <a:pt x="37005" y="17317"/>
                </a:lnTo>
                <a:lnTo>
                  <a:pt x="18502" y="34635"/>
                </a:lnTo>
                <a:lnTo>
                  <a:pt x="0" y="17317"/>
                </a:lnTo>
                <a:lnTo>
                  <a:pt x="18502" y="0"/>
                </a:lnTo>
                <a:close/>
              </a:path>
            </a:pathLst>
          </a:custGeom>
          <a:ln w="89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 txBox="1"/>
          <p:nvPr/>
        </p:nvSpPr>
        <p:spPr>
          <a:xfrm>
            <a:off x="539846" y="3784000"/>
            <a:ext cx="382270" cy="24453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5"/>
              </a:spcBef>
            </a:pPr>
            <a:r>
              <a:rPr dirty="0" sz="1700" spc="20">
                <a:latin typeface="Times New Roman"/>
                <a:cs typeface="Times New Roman"/>
              </a:rPr>
              <a:t>0</a:t>
            </a:r>
            <a:r>
              <a:rPr dirty="0" sz="1700" spc="10">
                <a:latin typeface="Times New Roman"/>
                <a:cs typeface="Times New Roman"/>
              </a:rPr>
              <a:t>.</a:t>
            </a:r>
            <a:r>
              <a:rPr dirty="0" sz="1700" spc="60">
                <a:latin typeface="Times New Roman"/>
                <a:cs typeface="Times New Roman"/>
              </a:rPr>
              <a:t>1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700" spc="60">
                <a:latin typeface="Times New Roman"/>
                <a:cs typeface="Times New Roman"/>
              </a:rPr>
              <a:t>0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700" spc="15">
                <a:latin typeface="Times New Roman"/>
                <a:cs typeface="Times New Roman"/>
              </a:rPr>
              <a:t>-</a:t>
            </a:r>
            <a:r>
              <a:rPr dirty="0" sz="1700" spc="20">
                <a:latin typeface="Times New Roman"/>
                <a:cs typeface="Times New Roman"/>
              </a:rPr>
              <a:t>0</a:t>
            </a:r>
            <a:r>
              <a:rPr dirty="0" sz="1700" spc="10">
                <a:latin typeface="Times New Roman"/>
                <a:cs typeface="Times New Roman"/>
              </a:rPr>
              <a:t>.</a:t>
            </a:r>
            <a:r>
              <a:rPr dirty="0" sz="1700" spc="60">
                <a:latin typeface="Times New Roman"/>
                <a:cs typeface="Times New Roman"/>
              </a:rPr>
              <a:t>1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700" spc="15">
                <a:latin typeface="Times New Roman"/>
                <a:cs typeface="Times New Roman"/>
              </a:rPr>
              <a:t>-</a:t>
            </a:r>
            <a:r>
              <a:rPr dirty="0" sz="1700" spc="20">
                <a:latin typeface="Times New Roman"/>
                <a:cs typeface="Times New Roman"/>
              </a:rPr>
              <a:t>0</a:t>
            </a:r>
            <a:r>
              <a:rPr dirty="0" sz="1700" spc="10">
                <a:latin typeface="Times New Roman"/>
                <a:cs typeface="Times New Roman"/>
              </a:rPr>
              <a:t>.</a:t>
            </a:r>
            <a:r>
              <a:rPr dirty="0" sz="1700" spc="60">
                <a:latin typeface="Times New Roman"/>
                <a:cs typeface="Times New Roman"/>
              </a:rPr>
              <a:t>2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5"/>
              </a:spcBef>
            </a:pPr>
            <a:r>
              <a:rPr dirty="0" sz="1700" spc="15">
                <a:latin typeface="Times New Roman"/>
                <a:cs typeface="Times New Roman"/>
              </a:rPr>
              <a:t>-</a:t>
            </a:r>
            <a:r>
              <a:rPr dirty="0" sz="1700" spc="20">
                <a:latin typeface="Times New Roman"/>
                <a:cs typeface="Times New Roman"/>
              </a:rPr>
              <a:t>0</a:t>
            </a:r>
            <a:r>
              <a:rPr dirty="0" sz="1700" spc="10">
                <a:latin typeface="Times New Roman"/>
                <a:cs typeface="Times New Roman"/>
              </a:rPr>
              <a:t>.</a:t>
            </a:r>
            <a:r>
              <a:rPr dirty="0" sz="1700" spc="60">
                <a:latin typeface="Times New Roman"/>
                <a:cs typeface="Times New Roman"/>
              </a:rPr>
              <a:t>3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05" name="object 205"/>
          <p:cNvSpPr txBox="1"/>
          <p:nvPr/>
        </p:nvSpPr>
        <p:spPr>
          <a:xfrm>
            <a:off x="614164" y="2162263"/>
            <a:ext cx="307975" cy="13614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00" spc="20">
                <a:latin typeface="Times New Roman"/>
                <a:cs typeface="Times New Roman"/>
              </a:rPr>
              <a:t>0</a:t>
            </a:r>
            <a:r>
              <a:rPr dirty="0" sz="1700" spc="10">
                <a:latin typeface="Times New Roman"/>
                <a:cs typeface="Times New Roman"/>
              </a:rPr>
              <a:t>.</a:t>
            </a:r>
            <a:r>
              <a:rPr dirty="0" sz="1700" spc="60">
                <a:latin typeface="Times New Roman"/>
                <a:cs typeface="Times New Roman"/>
              </a:rPr>
              <a:t>4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700" spc="20">
                <a:latin typeface="Times New Roman"/>
                <a:cs typeface="Times New Roman"/>
              </a:rPr>
              <a:t>0</a:t>
            </a:r>
            <a:r>
              <a:rPr dirty="0" sz="1700" spc="10">
                <a:latin typeface="Times New Roman"/>
                <a:cs typeface="Times New Roman"/>
              </a:rPr>
              <a:t>.</a:t>
            </a:r>
            <a:r>
              <a:rPr dirty="0" sz="1700" spc="60">
                <a:latin typeface="Times New Roman"/>
                <a:cs typeface="Times New Roman"/>
              </a:rPr>
              <a:t>3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700" spc="20">
                <a:latin typeface="Times New Roman"/>
                <a:cs typeface="Times New Roman"/>
              </a:rPr>
              <a:t>0</a:t>
            </a:r>
            <a:r>
              <a:rPr dirty="0" sz="1700" spc="10">
                <a:latin typeface="Times New Roman"/>
                <a:cs typeface="Times New Roman"/>
              </a:rPr>
              <a:t>.</a:t>
            </a:r>
            <a:r>
              <a:rPr dirty="0" sz="1700" spc="60">
                <a:latin typeface="Times New Roman"/>
                <a:cs typeface="Times New Roman"/>
              </a:rPr>
              <a:t>2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06" name="object 206"/>
          <p:cNvSpPr txBox="1"/>
          <p:nvPr/>
        </p:nvSpPr>
        <p:spPr>
          <a:xfrm>
            <a:off x="614164" y="1615834"/>
            <a:ext cx="307975" cy="2857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00" spc="20">
                <a:latin typeface="Times New Roman"/>
                <a:cs typeface="Times New Roman"/>
              </a:rPr>
              <a:t>0</a:t>
            </a:r>
            <a:r>
              <a:rPr dirty="0" sz="1700" spc="10">
                <a:latin typeface="Times New Roman"/>
                <a:cs typeface="Times New Roman"/>
              </a:rPr>
              <a:t>.</a:t>
            </a:r>
            <a:r>
              <a:rPr dirty="0" sz="1700" spc="60">
                <a:latin typeface="Times New Roman"/>
                <a:cs typeface="Times New Roman"/>
              </a:rPr>
              <a:t>5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614164" y="1078180"/>
            <a:ext cx="307975" cy="2857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00" spc="20">
                <a:latin typeface="Times New Roman"/>
                <a:cs typeface="Times New Roman"/>
              </a:rPr>
              <a:t>0</a:t>
            </a:r>
            <a:r>
              <a:rPr dirty="0" sz="1700" spc="10">
                <a:latin typeface="Times New Roman"/>
                <a:cs typeface="Times New Roman"/>
              </a:rPr>
              <a:t>.</a:t>
            </a:r>
            <a:r>
              <a:rPr dirty="0" sz="1700" spc="60">
                <a:latin typeface="Times New Roman"/>
                <a:cs typeface="Times New Roman"/>
              </a:rPr>
              <a:t>6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08" name="object 208"/>
          <p:cNvSpPr txBox="1"/>
          <p:nvPr/>
        </p:nvSpPr>
        <p:spPr>
          <a:xfrm>
            <a:off x="4689109" y="3653887"/>
            <a:ext cx="59055" cy="1612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850" spc="25">
                <a:latin typeface="Arial"/>
                <a:cs typeface="Arial"/>
              </a:rPr>
              <a:t>t</a:t>
            </a:r>
            <a:endParaRPr sz="850">
              <a:latin typeface="Arial"/>
              <a:cs typeface="Arial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5485582" y="3653887"/>
            <a:ext cx="111125" cy="1612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u="sng" sz="850" spc="25">
                <a:uFill>
                  <a:solidFill>
                    <a:srgbClr val="00CCFF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50" spc="-65">
                <a:uFill>
                  <a:solidFill>
                    <a:srgbClr val="00CCFF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</p:txBody>
      </p:sp>
      <p:sp>
        <p:nvSpPr>
          <p:cNvPr id="210" name="object 210"/>
          <p:cNvSpPr txBox="1">
            <a:spLocks noGrp="1"/>
          </p:cNvSpPr>
          <p:nvPr>
            <p:ph type="title"/>
          </p:nvPr>
        </p:nvSpPr>
        <p:spPr>
          <a:xfrm>
            <a:off x="2708529" y="233883"/>
            <a:ext cx="378206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96875" marR="5080" indent="-38481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Driver </a:t>
            </a:r>
            <a:r>
              <a:rPr dirty="0"/>
              <a:t>Change</a:t>
            </a:r>
            <a:r>
              <a:rPr dirty="0" spc="-55"/>
              <a:t> </a:t>
            </a:r>
            <a:r>
              <a:rPr dirty="0"/>
              <a:t>Patterns:  </a:t>
            </a:r>
            <a:r>
              <a:rPr dirty="0" spc="-5"/>
              <a:t>Sales </a:t>
            </a:r>
            <a:r>
              <a:rPr dirty="0" spc="-10"/>
              <a:t>Growth</a:t>
            </a:r>
            <a:r>
              <a:rPr dirty="0" spc="15"/>
              <a:t> </a:t>
            </a:r>
            <a:r>
              <a:rPr dirty="0" spc="-5"/>
              <a:t>Rates</a:t>
            </a:r>
          </a:p>
        </p:txBody>
      </p:sp>
      <p:sp>
        <p:nvSpPr>
          <p:cNvPr id="211" name="object 211"/>
          <p:cNvSpPr txBox="1"/>
          <p:nvPr/>
        </p:nvSpPr>
        <p:spPr>
          <a:xfrm>
            <a:off x="177619" y="2646978"/>
            <a:ext cx="250190" cy="155257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839"/>
              </a:lnSpc>
            </a:pPr>
            <a:r>
              <a:rPr dirty="0" sz="1600" spc="-5">
                <a:latin typeface="Times New Roman"/>
                <a:cs typeface="Times New Roman"/>
              </a:rPr>
              <a:t>Sales Growth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Rate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2" name="object 212"/>
          <p:cNvSpPr txBox="1"/>
          <p:nvPr/>
        </p:nvSpPr>
        <p:spPr>
          <a:xfrm>
            <a:off x="3992626" y="6151270"/>
            <a:ext cx="96964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45">
                <a:latin typeface="Times New Roman"/>
                <a:cs typeface="Times New Roman"/>
              </a:rPr>
              <a:t>Year</a:t>
            </a:r>
            <a:r>
              <a:rPr dirty="0" sz="1600" spc="-1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Ahead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3" name="object 213"/>
          <p:cNvSpPr/>
          <p:nvPr/>
        </p:nvSpPr>
        <p:spPr>
          <a:xfrm>
            <a:off x="2779776" y="1280160"/>
            <a:ext cx="5843270" cy="829310"/>
          </a:xfrm>
          <a:custGeom>
            <a:avLst/>
            <a:gdLst/>
            <a:ahLst/>
            <a:cxnLst/>
            <a:rect l="l" t="t" r="r" b="b"/>
            <a:pathLst>
              <a:path w="5843270" h="829310">
                <a:moveTo>
                  <a:pt x="0" y="829056"/>
                </a:moveTo>
                <a:lnTo>
                  <a:pt x="5843016" y="829056"/>
                </a:lnTo>
                <a:lnTo>
                  <a:pt x="5843016" y="0"/>
                </a:lnTo>
                <a:lnTo>
                  <a:pt x="0" y="0"/>
                </a:lnTo>
                <a:lnTo>
                  <a:pt x="0" y="829056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 txBox="1"/>
          <p:nvPr/>
        </p:nvSpPr>
        <p:spPr>
          <a:xfrm>
            <a:off x="2858770" y="1306829"/>
            <a:ext cx="5624830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Sales growth tends to fade quickly: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Firms </a:t>
            </a:r>
            <a:r>
              <a:rPr dirty="0" sz="1600" b="1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high sales growth 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currently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have </a:t>
            </a:r>
            <a:r>
              <a:rPr dirty="0" sz="1600" b="1">
                <a:solidFill>
                  <a:srgbClr val="001F5F"/>
                </a:solidFill>
                <a:latin typeface="Times New Roman"/>
                <a:cs typeface="Times New Roman"/>
              </a:rPr>
              <a:t>lower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sales growth subsequently;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firms </a:t>
            </a:r>
            <a:r>
              <a:rPr dirty="0" sz="1600" b="1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low 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current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sales growth have higher sales growth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 subsequently.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16779" y="1393943"/>
            <a:ext cx="7402195" cy="0"/>
          </a:xfrm>
          <a:custGeom>
            <a:avLst/>
            <a:gdLst/>
            <a:ahLst/>
            <a:cxnLst/>
            <a:rect l="l" t="t" r="r" b="b"/>
            <a:pathLst>
              <a:path w="7402195" h="0">
                <a:moveTo>
                  <a:pt x="0" y="0"/>
                </a:moveTo>
                <a:lnTo>
                  <a:pt x="7401695" y="0"/>
                </a:lnTo>
              </a:path>
            </a:pathLst>
          </a:custGeom>
          <a:ln w="8520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8727662" y="1393943"/>
            <a:ext cx="0" cy="4847590"/>
          </a:xfrm>
          <a:custGeom>
            <a:avLst/>
            <a:gdLst/>
            <a:ahLst/>
            <a:cxnLst/>
            <a:rect l="l" t="t" r="r" b="b"/>
            <a:pathLst>
              <a:path w="0" h="4847590">
                <a:moveTo>
                  <a:pt x="0" y="0"/>
                </a:moveTo>
                <a:lnTo>
                  <a:pt x="0" y="4847481"/>
                </a:lnTo>
              </a:path>
            </a:pathLst>
          </a:custGeom>
          <a:ln w="883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325613" y="6249945"/>
            <a:ext cx="7402195" cy="0"/>
          </a:xfrm>
          <a:custGeom>
            <a:avLst/>
            <a:gdLst/>
            <a:ahLst/>
            <a:cxnLst/>
            <a:rect l="l" t="t" r="r" b="b"/>
            <a:pathLst>
              <a:path w="7402195" h="0">
                <a:moveTo>
                  <a:pt x="7402049" y="0"/>
                </a:moveTo>
                <a:lnTo>
                  <a:pt x="0" y="0"/>
                </a:lnTo>
              </a:path>
            </a:pathLst>
          </a:custGeom>
          <a:ln w="8520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316779" y="1402463"/>
            <a:ext cx="0" cy="4847590"/>
          </a:xfrm>
          <a:custGeom>
            <a:avLst/>
            <a:gdLst/>
            <a:ahLst/>
            <a:cxnLst/>
            <a:rect l="l" t="t" r="r" b="b"/>
            <a:pathLst>
              <a:path w="0" h="4847590">
                <a:moveTo>
                  <a:pt x="0" y="4847481"/>
                </a:moveTo>
                <a:lnTo>
                  <a:pt x="0" y="0"/>
                </a:lnTo>
              </a:path>
            </a:pathLst>
          </a:custGeom>
          <a:ln w="883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16779" y="1393943"/>
            <a:ext cx="0" cy="4847590"/>
          </a:xfrm>
          <a:custGeom>
            <a:avLst/>
            <a:gdLst/>
            <a:ahLst/>
            <a:cxnLst/>
            <a:rect l="l" t="t" r="r" b="b"/>
            <a:pathLst>
              <a:path w="0" h="4847590">
                <a:moveTo>
                  <a:pt x="0" y="0"/>
                </a:moveTo>
                <a:lnTo>
                  <a:pt x="0" y="4847481"/>
                </a:lnTo>
              </a:path>
            </a:pathLst>
          </a:custGeom>
          <a:ln w="883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254944" y="6249945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 h="0">
                <a:moveTo>
                  <a:pt x="0" y="0"/>
                </a:moveTo>
                <a:lnTo>
                  <a:pt x="53001" y="0"/>
                </a:lnTo>
              </a:path>
            </a:pathLst>
          </a:custGeom>
          <a:ln w="85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254944" y="5558663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 h="0">
                <a:moveTo>
                  <a:pt x="0" y="0"/>
                </a:moveTo>
                <a:lnTo>
                  <a:pt x="53001" y="0"/>
                </a:lnTo>
              </a:path>
            </a:pathLst>
          </a:custGeom>
          <a:ln w="85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254944" y="4858872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 h="0">
                <a:moveTo>
                  <a:pt x="0" y="0"/>
                </a:moveTo>
                <a:lnTo>
                  <a:pt x="53001" y="0"/>
                </a:lnTo>
              </a:path>
            </a:pathLst>
          </a:custGeom>
          <a:ln w="85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254944" y="4167590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 h="0">
                <a:moveTo>
                  <a:pt x="0" y="0"/>
                </a:moveTo>
                <a:lnTo>
                  <a:pt x="53001" y="0"/>
                </a:lnTo>
              </a:path>
            </a:pathLst>
          </a:custGeom>
          <a:ln w="85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254944" y="3476309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 h="0">
                <a:moveTo>
                  <a:pt x="0" y="0"/>
                </a:moveTo>
                <a:lnTo>
                  <a:pt x="53001" y="0"/>
                </a:lnTo>
              </a:path>
            </a:pathLst>
          </a:custGeom>
          <a:ln w="85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254944" y="2785027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 h="0">
                <a:moveTo>
                  <a:pt x="0" y="0"/>
                </a:moveTo>
                <a:lnTo>
                  <a:pt x="53001" y="0"/>
                </a:lnTo>
              </a:path>
            </a:pathLst>
          </a:custGeom>
          <a:ln w="85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254944" y="2085225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 h="0">
                <a:moveTo>
                  <a:pt x="0" y="0"/>
                </a:moveTo>
                <a:lnTo>
                  <a:pt x="53001" y="0"/>
                </a:lnTo>
              </a:path>
            </a:pathLst>
          </a:custGeom>
          <a:ln w="85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254944" y="1393943"/>
            <a:ext cx="53340" cy="0"/>
          </a:xfrm>
          <a:custGeom>
            <a:avLst/>
            <a:gdLst/>
            <a:ahLst/>
            <a:cxnLst/>
            <a:rect l="l" t="t" r="r" b="b"/>
            <a:pathLst>
              <a:path w="53340" h="0">
                <a:moveTo>
                  <a:pt x="0" y="0"/>
                </a:moveTo>
                <a:lnTo>
                  <a:pt x="53001" y="0"/>
                </a:lnTo>
              </a:path>
            </a:pathLst>
          </a:custGeom>
          <a:ln w="85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936016" y="2981221"/>
            <a:ext cx="1238250" cy="2748280"/>
          </a:xfrm>
          <a:custGeom>
            <a:avLst/>
            <a:gdLst/>
            <a:ahLst/>
            <a:cxnLst/>
            <a:rect l="l" t="t" r="r" b="b"/>
            <a:pathLst>
              <a:path w="1238250" h="2748279">
                <a:moveTo>
                  <a:pt x="0" y="2748132"/>
                </a:moveTo>
                <a:lnTo>
                  <a:pt x="1237885" y="0"/>
                </a:lnTo>
              </a:path>
            </a:pathLst>
          </a:custGeom>
          <a:ln w="878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173902" y="2972701"/>
            <a:ext cx="1221105" cy="264795"/>
          </a:xfrm>
          <a:custGeom>
            <a:avLst/>
            <a:gdLst/>
            <a:ahLst/>
            <a:cxnLst/>
            <a:rect l="l" t="t" r="r" b="b"/>
            <a:pathLst>
              <a:path w="1221104" h="264794">
                <a:moveTo>
                  <a:pt x="0" y="0"/>
                </a:moveTo>
                <a:lnTo>
                  <a:pt x="1220571" y="264697"/>
                </a:lnTo>
              </a:path>
            </a:pathLst>
          </a:custGeom>
          <a:ln w="8534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403307" y="3211838"/>
            <a:ext cx="1229360" cy="26034"/>
          </a:xfrm>
          <a:custGeom>
            <a:avLst/>
            <a:gdLst/>
            <a:ahLst/>
            <a:cxnLst/>
            <a:rect l="l" t="t" r="r" b="b"/>
            <a:pathLst>
              <a:path w="1229360" h="26035">
                <a:moveTo>
                  <a:pt x="0" y="25560"/>
                </a:moveTo>
                <a:lnTo>
                  <a:pt x="1229051" y="0"/>
                </a:lnTo>
              </a:path>
            </a:pathLst>
          </a:custGeom>
          <a:ln w="852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641193" y="3211838"/>
            <a:ext cx="1229360" cy="76835"/>
          </a:xfrm>
          <a:custGeom>
            <a:avLst/>
            <a:gdLst/>
            <a:ahLst/>
            <a:cxnLst/>
            <a:rect l="l" t="t" r="r" b="b"/>
            <a:pathLst>
              <a:path w="1229359" h="76835">
                <a:moveTo>
                  <a:pt x="0" y="0"/>
                </a:moveTo>
                <a:lnTo>
                  <a:pt x="1229287" y="76682"/>
                </a:lnTo>
              </a:path>
            </a:pathLst>
          </a:custGeom>
          <a:ln w="8521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6879314" y="3288521"/>
            <a:ext cx="1220470" cy="299085"/>
          </a:xfrm>
          <a:custGeom>
            <a:avLst/>
            <a:gdLst/>
            <a:ahLst/>
            <a:cxnLst/>
            <a:rect l="l" t="t" r="r" b="b"/>
            <a:pathLst>
              <a:path w="1220470" h="299085">
                <a:moveTo>
                  <a:pt x="0" y="0"/>
                </a:moveTo>
                <a:lnTo>
                  <a:pt x="1220218" y="298779"/>
                </a:lnTo>
              </a:path>
            </a:pathLst>
          </a:custGeom>
          <a:ln w="8538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936016" y="3442227"/>
            <a:ext cx="1229360" cy="810895"/>
          </a:xfrm>
          <a:custGeom>
            <a:avLst/>
            <a:gdLst/>
            <a:ahLst/>
            <a:cxnLst/>
            <a:rect l="l" t="t" r="r" b="b"/>
            <a:pathLst>
              <a:path w="1229360" h="810895">
                <a:moveTo>
                  <a:pt x="0" y="810566"/>
                </a:moveTo>
                <a:lnTo>
                  <a:pt x="1229051" y="0"/>
                </a:lnTo>
              </a:path>
            </a:pathLst>
          </a:custGeom>
          <a:ln w="8615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173902" y="3399626"/>
            <a:ext cx="1221105" cy="34290"/>
          </a:xfrm>
          <a:custGeom>
            <a:avLst/>
            <a:gdLst/>
            <a:ahLst/>
            <a:cxnLst/>
            <a:rect l="l" t="t" r="r" b="b"/>
            <a:pathLst>
              <a:path w="1221104" h="34289">
                <a:moveTo>
                  <a:pt x="0" y="34081"/>
                </a:moveTo>
                <a:lnTo>
                  <a:pt x="1220571" y="0"/>
                </a:lnTo>
              </a:path>
            </a:pathLst>
          </a:custGeom>
          <a:ln w="8520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4403307" y="3331123"/>
            <a:ext cx="1229360" cy="68580"/>
          </a:xfrm>
          <a:custGeom>
            <a:avLst/>
            <a:gdLst/>
            <a:ahLst/>
            <a:cxnLst/>
            <a:rect l="l" t="t" r="r" b="b"/>
            <a:pathLst>
              <a:path w="1229360" h="68579">
                <a:moveTo>
                  <a:pt x="0" y="68503"/>
                </a:moveTo>
                <a:lnTo>
                  <a:pt x="1229051" y="0"/>
                </a:lnTo>
              </a:path>
            </a:pathLst>
          </a:custGeom>
          <a:ln w="8521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641193" y="3331123"/>
            <a:ext cx="1229360" cy="128270"/>
          </a:xfrm>
          <a:custGeom>
            <a:avLst/>
            <a:gdLst/>
            <a:ahLst/>
            <a:cxnLst/>
            <a:rect l="l" t="t" r="r" b="b"/>
            <a:pathLst>
              <a:path w="1229359" h="128270">
                <a:moveTo>
                  <a:pt x="0" y="0"/>
                </a:moveTo>
                <a:lnTo>
                  <a:pt x="1229287" y="128145"/>
                </a:lnTo>
              </a:path>
            </a:pathLst>
          </a:custGeom>
          <a:ln w="8523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6879314" y="3459268"/>
            <a:ext cx="1220470" cy="51435"/>
          </a:xfrm>
          <a:custGeom>
            <a:avLst/>
            <a:gdLst/>
            <a:ahLst/>
            <a:cxnLst/>
            <a:rect l="l" t="t" r="r" b="b"/>
            <a:pathLst>
              <a:path w="1220470" h="51435">
                <a:moveTo>
                  <a:pt x="0" y="0"/>
                </a:moveTo>
                <a:lnTo>
                  <a:pt x="1220218" y="51121"/>
                </a:lnTo>
              </a:path>
            </a:pathLst>
          </a:custGeom>
          <a:ln w="8520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936016" y="3510390"/>
            <a:ext cx="1229360" cy="401320"/>
          </a:xfrm>
          <a:custGeom>
            <a:avLst/>
            <a:gdLst/>
            <a:ahLst/>
            <a:cxnLst/>
            <a:rect l="l" t="t" r="r" b="b"/>
            <a:pathLst>
              <a:path w="1229360" h="401320">
                <a:moveTo>
                  <a:pt x="0" y="401250"/>
                </a:moveTo>
                <a:lnTo>
                  <a:pt x="1229051" y="0"/>
                </a:lnTo>
              </a:path>
            </a:pathLst>
          </a:custGeom>
          <a:ln w="855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173902" y="3476309"/>
            <a:ext cx="1221105" cy="34290"/>
          </a:xfrm>
          <a:custGeom>
            <a:avLst/>
            <a:gdLst/>
            <a:ahLst/>
            <a:cxnLst/>
            <a:rect l="l" t="t" r="r" b="b"/>
            <a:pathLst>
              <a:path w="1221104" h="34289">
                <a:moveTo>
                  <a:pt x="0" y="34081"/>
                </a:moveTo>
                <a:lnTo>
                  <a:pt x="1220571" y="0"/>
                </a:lnTo>
              </a:path>
            </a:pathLst>
          </a:custGeom>
          <a:ln w="852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4403307" y="3399626"/>
            <a:ext cx="1229360" cy="76835"/>
          </a:xfrm>
          <a:custGeom>
            <a:avLst/>
            <a:gdLst/>
            <a:ahLst/>
            <a:cxnLst/>
            <a:rect l="l" t="t" r="r" b="b"/>
            <a:pathLst>
              <a:path w="1229360" h="76835">
                <a:moveTo>
                  <a:pt x="0" y="76682"/>
                </a:moveTo>
                <a:lnTo>
                  <a:pt x="1229051" y="0"/>
                </a:lnTo>
              </a:path>
            </a:pathLst>
          </a:custGeom>
          <a:ln w="852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641193" y="3399626"/>
            <a:ext cx="1229360" cy="26034"/>
          </a:xfrm>
          <a:custGeom>
            <a:avLst/>
            <a:gdLst/>
            <a:ahLst/>
            <a:cxnLst/>
            <a:rect l="l" t="t" r="r" b="b"/>
            <a:pathLst>
              <a:path w="1229359" h="26035">
                <a:moveTo>
                  <a:pt x="0" y="0"/>
                </a:moveTo>
                <a:lnTo>
                  <a:pt x="1229287" y="25560"/>
                </a:lnTo>
              </a:path>
            </a:pathLst>
          </a:custGeom>
          <a:ln w="852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6879314" y="3425187"/>
            <a:ext cx="1220470" cy="68580"/>
          </a:xfrm>
          <a:custGeom>
            <a:avLst/>
            <a:gdLst/>
            <a:ahLst/>
            <a:cxnLst/>
            <a:rect l="l" t="t" r="r" b="b"/>
            <a:pathLst>
              <a:path w="1220470" h="68579">
                <a:moveTo>
                  <a:pt x="0" y="0"/>
                </a:moveTo>
                <a:lnTo>
                  <a:pt x="1220218" y="68162"/>
                </a:lnTo>
              </a:path>
            </a:pathLst>
          </a:custGeom>
          <a:ln w="852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936016" y="3518910"/>
            <a:ext cx="1229360" cy="196215"/>
          </a:xfrm>
          <a:custGeom>
            <a:avLst/>
            <a:gdLst/>
            <a:ahLst/>
            <a:cxnLst/>
            <a:rect l="l" t="t" r="r" b="b"/>
            <a:pathLst>
              <a:path w="1229360" h="196214">
                <a:moveTo>
                  <a:pt x="0" y="196194"/>
                </a:moveTo>
                <a:lnTo>
                  <a:pt x="1229051" y="0"/>
                </a:lnTo>
              </a:path>
            </a:pathLst>
          </a:custGeom>
          <a:ln w="8528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173902" y="3459268"/>
            <a:ext cx="1221105" cy="59690"/>
          </a:xfrm>
          <a:custGeom>
            <a:avLst/>
            <a:gdLst/>
            <a:ahLst/>
            <a:cxnLst/>
            <a:rect l="l" t="t" r="r" b="b"/>
            <a:pathLst>
              <a:path w="1221104" h="59689">
                <a:moveTo>
                  <a:pt x="0" y="59642"/>
                </a:moveTo>
                <a:lnTo>
                  <a:pt x="1220571" y="0"/>
                </a:lnTo>
              </a:path>
            </a:pathLst>
          </a:custGeom>
          <a:ln w="8521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403307" y="3408146"/>
            <a:ext cx="1229360" cy="51435"/>
          </a:xfrm>
          <a:custGeom>
            <a:avLst/>
            <a:gdLst/>
            <a:ahLst/>
            <a:cxnLst/>
            <a:rect l="l" t="t" r="r" b="b"/>
            <a:pathLst>
              <a:path w="1229360" h="51435">
                <a:moveTo>
                  <a:pt x="0" y="51121"/>
                </a:moveTo>
                <a:lnTo>
                  <a:pt x="1229051" y="0"/>
                </a:lnTo>
              </a:path>
            </a:pathLst>
          </a:custGeom>
          <a:ln w="8520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641193" y="3408146"/>
            <a:ext cx="1229360" cy="51435"/>
          </a:xfrm>
          <a:custGeom>
            <a:avLst/>
            <a:gdLst/>
            <a:ahLst/>
            <a:cxnLst/>
            <a:rect l="l" t="t" r="r" b="b"/>
            <a:pathLst>
              <a:path w="1229359" h="51435">
                <a:moveTo>
                  <a:pt x="0" y="0"/>
                </a:moveTo>
                <a:lnTo>
                  <a:pt x="1229287" y="51121"/>
                </a:lnTo>
              </a:path>
            </a:pathLst>
          </a:custGeom>
          <a:ln w="8520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6879314" y="3459268"/>
            <a:ext cx="1220470" cy="102870"/>
          </a:xfrm>
          <a:custGeom>
            <a:avLst/>
            <a:gdLst/>
            <a:ahLst/>
            <a:cxnLst/>
            <a:rect l="l" t="t" r="r" b="b"/>
            <a:pathLst>
              <a:path w="1220470" h="102870">
                <a:moveTo>
                  <a:pt x="0" y="0"/>
                </a:moveTo>
                <a:lnTo>
                  <a:pt x="1220218" y="102471"/>
                </a:lnTo>
              </a:path>
            </a:pathLst>
          </a:custGeom>
          <a:ln w="8522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1936016" y="3510390"/>
            <a:ext cx="1229360" cy="68580"/>
          </a:xfrm>
          <a:custGeom>
            <a:avLst/>
            <a:gdLst/>
            <a:ahLst/>
            <a:cxnLst/>
            <a:rect l="l" t="t" r="r" b="b"/>
            <a:pathLst>
              <a:path w="1229360" h="68579">
                <a:moveTo>
                  <a:pt x="0" y="68389"/>
                </a:moveTo>
                <a:lnTo>
                  <a:pt x="1229051" y="0"/>
                </a:lnTo>
              </a:path>
            </a:pathLst>
          </a:custGeom>
          <a:ln w="852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3173902" y="3459268"/>
            <a:ext cx="1221105" cy="51435"/>
          </a:xfrm>
          <a:custGeom>
            <a:avLst/>
            <a:gdLst/>
            <a:ahLst/>
            <a:cxnLst/>
            <a:rect l="l" t="t" r="r" b="b"/>
            <a:pathLst>
              <a:path w="1221104" h="51435">
                <a:moveTo>
                  <a:pt x="0" y="51121"/>
                </a:moveTo>
                <a:lnTo>
                  <a:pt x="1220571" y="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4403307" y="3408146"/>
            <a:ext cx="1229360" cy="51435"/>
          </a:xfrm>
          <a:custGeom>
            <a:avLst/>
            <a:gdLst/>
            <a:ahLst/>
            <a:cxnLst/>
            <a:rect l="l" t="t" r="r" b="b"/>
            <a:pathLst>
              <a:path w="1229360" h="51435">
                <a:moveTo>
                  <a:pt x="0" y="51121"/>
                </a:moveTo>
                <a:lnTo>
                  <a:pt x="1229051" y="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5641193" y="3408146"/>
            <a:ext cx="1229360" cy="76835"/>
          </a:xfrm>
          <a:custGeom>
            <a:avLst/>
            <a:gdLst/>
            <a:ahLst/>
            <a:cxnLst/>
            <a:rect l="l" t="t" r="r" b="b"/>
            <a:pathLst>
              <a:path w="1229359" h="76835">
                <a:moveTo>
                  <a:pt x="0" y="0"/>
                </a:moveTo>
                <a:lnTo>
                  <a:pt x="1229287" y="76682"/>
                </a:lnTo>
              </a:path>
            </a:pathLst>
          </a:custGeom>
          <a:ln w="852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6879314" y="3484829"/>
            <a:ext cx="1220470" cy="51435"/>
          </a:xfrm>
          <a:custGeom>
            <a:avLst/>
            <a:gdLst/>
            <a:ahLst/>
            <a:cxnLst/>
            <a:rect l="l" t="t" r="r" b="b"/>
            <a:pathLst>
              <a:path w="1220470" h="51435">
                <a:moveTo>
                  <a:pt x="0" y="0"/>
                </a:moveTo>
                <a:lnTo>
                  <a:pt x="1220218" y="51121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1936016" y="3467789"/>
            <a:ext cx="1229360" cy="8890"/>
          </a:xfrm>
          <a:custGeom>
            <a:avLst/>
            <a:gdLst/>
            <a:ahLst/>
            <a:cxnLst/>
            <a:rect l="l" t="t" r="r" b="b"/>
            <a:pathLst>
              <a:path w="1229360" h="8889">
                <a:moveTo>
                  <a:pt x="0" y="0"/>
                </a:moveTo>
                <a:lnTo>
                  <a:pt x="1229051" y="8520"/>
                </a:lnTo>
              </a:path>
            </a:pathLst>
          </a:custGeom>
          <a:ln w="852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3173902" y="3467789"/>
            <a:ext cx="1221105" cy="8890"/>
          </a:xfrm>
          <a:custGeom>
            <a:avLst/>
            <a:gdLst/>
            <a:ahLst/>
            <a:cxnLst/>
            <a:rect l="l" t="t" r="r" b="b"/>
            <a:pathLst>
              <a:path w="1221104" h="8889">
                <a:moveTo>
                  <a:pt x="0" y="8520"/>
                </a:moveTo>
                <a:lnTo>
                  <a:pt x="1220571" y="0"/>
                </a:lnTo>
              </a:path>
            </a:pathLst>
          </a:custGeom>
          <a:ln w="852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4403307" y="3459268"/>
            <a:ext cx="1229360" cy="8890"/>
          </a:xfrm>
          <a:custGeom>
            <a:avLst/>
            <a:gdLst/>
            <a:ahLst/>
            <a:cxnLst/>
            <a:rect l="l" t="t" r="r" b="b"/>
            <a:pathLst>
              <a:path w="1229360" h="8889">
                <a:moveTo>
                  <a:pt x="0" y="8520"/>
                </a:moveTo>
                <a:lnTo>
                  <a:pt x="1229051" y="0"/>
                </a:lnTo>
              </a:path>
            </a:pathLst>
          </a:custGeom>
          <a:ln w="852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5641193" y="3459268"/>
            <a:ext cx="1229360" cy="17145"/>
          </a:xfrm>
          <a:custGeom>
            <a:avLst/>
            <a:gdLst/>
            <a:ahLst/>
            <a:cxnLst/>
            <a:rect l="l" t="t" r="r" b="b"/>
            <a:pathLst>
              <a:path w="1229359" h="17145">
                <a:moveTo>
                  <a:pt x="0" y="0"/>
                </a:moveTo>
                <a:lnTo>
                  <a:pt x="1229287" y="17040"/>
                </a:lnTo>
              </a:path>
            </a:pathLst>
          </a:custGeom>
          <a:ln w="852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6879314" y="3476309"/>
            <a:ext cx="1220470" cy="26034"/>
          </a:xfrm>
          <a:custGeom>
            <a:avLst/>
            <a:gdLst/>
            <a:ahLst/>
            <a:cxnLst/>
            <a:rect l="l" t="t" r="r" b="b"/>
            <a:pathLst>
              <a:path w="1220470" h="26035">
                <a:moveTo>
                  <a:pt x="0" y="0"/>
                </a:moveTo>
                <a:lnTo>
                  <a:pt x="1220218" y="25560"/>
                </a:lnTo>
              </a:path>
            </a:pathLst>
          </a:custGeom>
          <a:ln w="852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1936016" y="3382585"/>
            <a:ext cx="1229360" cy="76835"/>
          </a:xfrm>
          <a:custGeom>
            <a:avLst/>
            <a:gdLst/>
            <a:ahLst/>
            <a:cxnLst/>
            <a:rect l="l" t="t" r="r" b="b"/>
            <a:pathLst>
              <a:path w="1229360" h="76835">
                <a:moveTo>
                  <a:pt x="0" y="0"/>
                </a:moveTo>
                <a:lnTo>
                  <a:pt x="1229051" y="76682"/>
                </a:lnTo>
              </a:path>
            </a:pathLst>
          </a:custGeom>
          <a:ln w="8521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3173902" y="3459268"/>
            <a:ext cx="1221105" cy="17145"/>
          </a:xfrm>
          <a:custGeom>
            <a:avLst/>
            <a:gdLst/>
            <a:ahLst/>
            <a:cxnLst/>
            <a:rect l="l" t="t" r="r" b="b"/>
            <a:pathLst>
              <a:path w="1221104" h="17145">
                <a:moveTo>
                  <a:pt x="0" y="0"/>
                </a:moveTo>
                <a:lnTo>
                  <a:pt x="1220571" y="1704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4403307" y="3450748"/>
            <a:ext cx="1229360" cy="26034"/>
          </a:xfrm>
          <a:custGeom>
            <a:avLst/>
            <a:gdLst/>
            <a:ahLst/>
            <a:cxnLst/>
            <a:rect l="l" t="t" r="r" b="b"/>
            <a:pathLst>
              <a:path w="1229360" h="26035">
                <a:moveTo>
                  <a:pt x="0" y="25560"/>
                </a:moveTo>
                <a:lnTo>
                  <a:pt x="1229051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5641193" y="3450748"/>
            <a:ext cx="1229360" cy="26034"/>
          </a:xfrm>
          <a:custGeom>
            <a:avLst/>
            <a:gdLst/>
            <a:ahLst/>
            <a:cxnLst/>
            <a:rect l="l" t="t" r="r" b="b"/>
            <a:pathLst>
              <a:path w="1229359" h="26035">
                <a:moveTo>
                  <a:pt x="0" y="0"/>
                </a:moveTo>
                <a:lnTo>
                  <a:pt x="1229287" y="2556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6879314" y="3476309"/>
            <a:ext cx="1220470" cy="43180"/>
          </a:xfrm>
          <a:custGeom>
            <a:avLst/>
            <a:gdLst/>
            <a:ahLst/>
            <a:cxnLst/>
            <a:rect l="l" t="t" r="r" b="b"/>
            <a:pathLst>
              <a:path w="1220470" h="43179">
                <a:moveTo>
                  <a:pt x="0" y="0"/>
                </a:moveTo>
                <a:lnTo>
                  <a:pt x="1220218" y="42601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1936016" y="3262960"/>
            <a:ext cx="1229360" cy="205104"/>
          </a:xfrm>
          <a:custGeom>
            <a:avLst/>
            <a:gdLst/>
            <a:ahLst/>
            <a:cxnLst/>
            <a:rect l="l" t="t" r="r" b="b"/>
            <a:pathLst>
              <a:path w="1229360" h="205104">
                <a:moveTo>
                  <a:pt x="0" y="0"/>
                </a:moveTo>
                <a:lnTo>
                  <a:pt x="1229051" y="204828"/>
                </a:lnTo>
              </a:path>
            </a:pathLst>
          </a:custGeom>
          <a:ln w="8528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3173902" y="3467789"/>
            <a:ext cx="1221105" cy="43180"/>
          </a:xfrm>
          <a:custGeom>
            <a:avLst/>
            <a:gdLst/>
            <a:ahLst/>
            <a:cxnLst/>
            <a:rect l="l" t="t" r="r" b="b"/>
            <a:pathLst>
              <a:path w="1221104" h="43179">
                <a:moveTo>
                  <a:pt x="0" y="0"/>
                </a:moveTo>
                <a:lnTo>
                  <a:pt x="1220571" y="42601"/>
                </a:lnTo>
              </a:path>
            </a:pathLst>
          </a:custGeom>
          <a:ln w="8520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4403307" y="3476309"/>
            <a:ext cx="1229360" cy="34290"/>
          </a:xfrm>
          <a:custGeom>
            <a:avLst/>
            <a:gdLst/>
            <a:ahLst/>
            <a:cxnLst/>
            <a:rect l="l" t="t" r="r" b="b"/>
            <a:pathLst>
              <a:path w="1229360" h="34289">
                <a:moveTo>
                  <a:pt x="0" y="34081"/>
                </a:moveTo>
                <a:lnTo>
                  <a:pt x="1229051" y="0"/>
                </a:lnTo>
              </a:path>
            </a:pathLst>
          </a:custGeom>
          <a:ln w="8520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5641193" y="3476309"/>
            <a:ext cx="1229360" cy="8890"/>
          </a:xfrm>
          <a:custGeom>
            <a:avLst/>
            <a:gdLst/>
            <a:ahLst/>
            <a:cxnLst/>
            <a:rect l="l" t="t" r="r" b="b"/>
            <a:pathLst>
              <a:path w="1229359" h="8889">
                <a:moveTo>
                  <a:pt x="0" y="0"/>
                </a:moveTo>
                <a:lnTo>
                  <a:pt x="1229287" y="8520"/>
                </a:lnTo>
              </a:path>
            </a:pathLst>
          </a:custGeom>
          <a:ln w="8520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6879314" y="3484829"/>
            <a:ext cx="1220470" cy="34290"/>
          </a:xfrm>
          <a:custGeom>
            <a:avLst/>
            <a:gdLst/>
            <a:ahLst/>
            <a:cxnLst/>
            <a:rect l="l" t="t" r="r" b="b"/>
            <a:pathLst>
              <a:path w="1220470" h="34289">
                <a:moveTo>
                  <a:pt x="0" y="0"/>
                </a:moveTo>
                <a:lnTo>
                  <a:pt x="1220218" y="34081"/>
                </a:lnTo>
              </a:path>
            </a:pathLst>
          </a:custGeom>
          <a:ln w="8520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1936016" y="3032684"/>
            <a:ext cx="1229360" cy="461009"/>
          </a:xfrm>
          <a:custGeom>
            <a:avLst/>
            <a:gdLst/>
            <a:ahLst/>
            <a:cxnLst/>
            <a:rect l="l" t="t" r="r" b="b"/>
            <a:pathLst>
              <a:path w="1229360" h="461010">
                <a:moveTo>
                  <a:pt x="0" y="0"/>
                </a:moveTo>
                <a:lnTo>
                  <a:pt x="1229051" y="460665"/>
                </a:lnTo>
              </a:path>
            </a:pathLst>
          </a:custGeom>
          <a:ln w="8558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3173902" y="3493349"/>
            <a:ext cx="1221105" cy="34290"/>
          </a:xfrm>
          <a:custGeom>
            <a:avLst/>
            <a:gdLst/>
            <a:ahLst/>
            <a:cxnLst/>
            <a:rect l="l" t="t" r="r" b="b"/>
            <a:pathLst>
              <a:path w="1221104" h="34289">
                <a:moveTo>
                  <a:pt x="0" y="0"/>
                </a:moveTo>
                <a:lnTo>
                  <a:pt x="1220571" y="34081"/>
                </a:lnTo>
              </a:path>
            </a:pathLst>
          </a:custGeom>
          <a:ln w="8520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4403307" y="3476309"/>
            <a:ext cx="1229360" cy="51435"/>
          </a:xfrm>
          <a:custGeom>
            <a:avLst/>
            <a:gdLst/>
            <a:ahLst/>
            <a:cxnLst/>
            <a:rect l="l" t="t" r="r" b="b"/>
            <a:pathLst>
              <a:path w="1229360" h="51435">
                <a:moveTo>
                  <a:pt x="0" y="51121"/>
                </a:moveTo>
                <a:lnTo>
                  <a:pt x="1229051" y="0"/>
                </a:lnTo>
              </a:path>
            </a:pathLst>
          </a:custGeom>
          <a:ln w="8520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5641193" y="3476309"/>
            <a:ext cx="1229360" cy="26034"/>
          </a:xfrm>
          <a:custGeom>
            <a:avLst/>
            <a:gdLst/>
            <a:ahLst/>
            <a:cxnLst/>
            <a:rect l="l" t="t" r="r" b="b"/>
            <a:pathLst>
              <a:path w="1229359" h="26035">
                <a:moveTo>
                  <a:pt x="0" y="0"/>
                </a:moveTo>
                <a:lnTo>
                  <a:pt x="1229287" y="25560"/>
                </a:lnTo>
              </a:path>
            </a:pathLst>
          </a:custGeom>
          <a:ln w="8520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6879314" y="3501870"/>
            <a:ext cx="1220470" cy="34290"/>
          </a:xfrm>
          <a:custGeom>
            <a:avLst/>
            <a:gdLst/>
            <a:ahLst/>
            <a:cxnLst/>
            <a:rect l="l" t="t" r="r" b="b"/>
            <a:pathLst>
              <a:path w="1220470" h="34289">
                <a:moveTo>
                  <a:pt x="0" y="0"/>
                </a:moveTo>
                <a:lnTo>
                  <a:pt x="1220218" y="34081"/>
                </a:lnTo>
              </a:path>
            </a:pathLst>
          </a:custGeom>
          <a:ln w="8520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1936016" y="2042623"/>
            <a:ext cx="1229360" cy="1468120"/>
          </a:xfrm>
          <a:custGeom>
            <a:avLst/>
            <a:gdLst/>
            <a:ahLst/>
            <a:cxnLst/>
            <a:rect l="l" t="t" r="r" b="b"/>
            <a:pathLst>
              <a:path w="1229360" h="1468120">
                <a:moveTo>
                  <a:pt x="0" y="0"/>
                </a:moveTo>
                <a:lnTo>
                  <a:pt x="1229051" y="1467766"/>
                </a:lnTo>
              </a:path>
            </a:pathLst>
          </a:custGeom>
          <a:ln w="870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3173902" y="3501870"/>
            <a:ext cx="1221105" cy="17145"/>
          </a:xfrm>
          <a:custGeom>
            <a:avLst/>
            <a:gdLst/>
            <a:ahLst/>
            <a:cxnLst/>
            <a:rect l="l" t="t" r="r" b="b"/>
            <a:pathLst>
              <a:path w="1221104" h="17145">
                <a:moveTo>
                  <a:pt x="0" y="17040"/>
                </a:moveTo>
                <a:lnTo>
                  <a:pt x="1220571" y="0"/>
                </a:lnTo>
              </a:path>
            </a:pathLst>
          </a:custGeom>
          <a:ln w="852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4403307" y="3416667"/>
            <a:ext cx="1229360" cy="85725"/>
          </a:xfrm>
          <a:custGeom>
            <a:avLst/>
            <a:gdLst/>
            <a:ahLst/>
            <a:cxnLst/>
            <a:rect l="l" t="t" r="r" b="b"/>
            <a:pathLst>
              <a:path w="1229360" h="85725">
                <a:moveTo>
                  <a:pt x="0" y="85203"/>
                </a:moveTo>
                <a:lnTo>
                  <a:pt x="1229051" y="0"/>
                </a:lnTo>
              </a:path>
            </a:pathLst>
          </a:custGeom>
          <a:ln w="852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5641193" y="3416667"/>
            <a:ext cx="1229360" cy="68580"/>
          </a:xfrm>
          <a:custGeom>
            <a:avLst/>
            <a:gdLst/>
            <a:ahLst/>
            <a:cxnLst/>
            <a:rect l="l" t="t" r="r" b="b"/>
            <a:pathLst>
              <a:path w="1229359" h="68579">
                <a:moveTo>
                  <a:pt x="0" y="0"/>
                </a:moveTo>
                <a:lnTo>
                  <a:pt x="1229287" y="68162"/>
                </a:lnTo>
              </a:path>
            </a:pathLst>
          </a:custGeom>
          <a:ln w="852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6879314" y="3484829"/>
            <a:ext cx="1220470" cy="77470"/>
          </a:xfrm>
          <a:custGeom>
            <a:avLst/>
            <a:gdLst/>
            <a:ahLst/>
            <a:cxnLst/>
            <a:rect l="l" t="t" r="r" b="b"/>
            <a:pathLst>
              <a:path w="1220470" h="77470">
                <a:moveTo>
                  <a:pt x="0" y="0"/>
                </a:moveTo>
                <a:lnTo>
                  <a:pt x="1220218" y="76910"/>
                </a:lnTo>
              </a:path>
            </a:pathLst>
          </a:custGeom>
          <a:ln w="852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1918349" y="5712313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1918349" y="5712313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3156235" y="2955661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3156235" y="2955661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4385640" y="3220358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4385640" y="3220358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5623525" y="3194570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60" h="34925">
                <a:moveTo>
                  <a:pt x="17667" y="0"/>
                </a:moveTo>
                <a:lnTo>
                  <a:pt x="0" y="17267"/>
                </a:lnTo>
                <a:lnTo>
                  <a:pt x="17667" y="34308"/>
                </a:lnTo>
                <a:lnTo>
                  <a:pt x="35334" y="17267"/>
                </a:lnTo>
                <a:lnTo>
                  <a:pt x="17667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5623526" y="3194570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60" h="34925">
                <a:moveTo>
                  <a:pt x="17667" y="0"/>
                </a:moveTo>
                <a:lnTo>
                  <a:pt x="35334" y="17267"/>
                </a:lnTo>
                <a:lnTo>
                  <a:pt x="17667" y="34308"/>
                </a:lnTo>
                <a:lnTo>
                  <a:pt x="0" y="17267"/>
                </a:lnTo>
                <a:lnTo>
                  <a:pt x="17667" y="0"/>
                </a:lnTo>
                <a:close/>
              </a:path>
            </a:pathLst>
          </a:custGeom>
          <a:ln w="8672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6861647" y="3271480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59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6861647" y="3271480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59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8090699" y="3570259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59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8090699" y="3570259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59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1913873" y="4231493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69" h="26035">
                <a:moveTo>
                  <a:pt x="0" y="25844"/>
                </a:moveTo>
                <a:lnTo>
                  <a:pt x="26500" y="25844"/>
                </a:lnTo>
                <a:lnTo>
                  <a:pt x="26500" y="0"/>
                </a:lnTo>
                <a:lnTo>
                  <a:pt x="0" y="0"/>
                </a:lnTo>
                <a:lnTo>
                  <a:pt x="0" y="25844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3151877" y="3412350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69" h="26035">
                <a:moveTo>
                  <a:pt x="0" y="25560"/>
                </a:moveTo>
                <a:lnTo>
                  <a:pt x="26500" y="25560"/>
                </a:lnTo>
                <a:lnTo>
                  <a:pt x="26500" y="0"/>
                </a:lnTo>
                <a:lnTo>
                  <a:pt x="0" y="0"/>
                </a:lnTo>
                <a:lnTo>
                  <a:pt x="0" y="25560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4381164" y="3378268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5">
                <a:moveTo>
                  <a:pt x="0" y="25560"/>
                </a:moveTo>
                <a:lnTo>
                  <a:pt x="26500" y="25560"/>
                </a:lnTo>
                <a:lnTo>
                  <a:pt x="26500" y="0"/>
                </a:lnTo>
                <a:lnTo>
                  <a:pt x="0" y="0"/>
                </a:lnTo>
                <a:lnTo>
                  <a:pt x="0" y="25560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5619050" y="3309878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5">
                <a:moveTo>
                  <a:pt x="0" y="25560"/>
                </a:moveTo>
                <a:lnTo>
                  <a:pt x="26500" y="25560"/>
                </a:lnTo>
                <a:lnTo>
                  <a:pt x="26500" y="0"/>
                </a:lnTo>
                <a:lnTo>
                  <a:pt x="0" y="0"/>
                </a:lnTo>
                <a:lnTo>
                  <a:pt x="0" y="25560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6857289" y="3437911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5">
                <a:moveTo>
                  <a:pt x="0" y="25560"/>
                </a:moveTo>
                <a:lnTo>
                  <a:pt x="26500" y="25560"/>
                </a:lnTo>
                <a:lnTo>
                  <a:pt x="26500" y="0"/>
                </a:lnTo>
                <a:lnTo>
                  <a:pt x="0" y="0"/>
                </a:lnTo>
                <a:lnTo>
                  <a:pt x="0" y="25560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8086223" y="3489032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5">
                <a:moveTo>
                  <a:pt x="0" y="25560"/>
                </a:moveTo>
                <a:lnTo>
                  <a:pt x="26500" y="25560"/>
                </a:lnTo>
                <a:lnTo>
                  <a:pt x="26500" y="0"/>
                </a:lnTo>
                <a:lnTo>
                  <a:pt x="0" y="0"/>
                </a:lnTo>
                <a:lnTo>
                  <a:pt x="0" y="25560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1918349" y="3894372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60" h="34925">
                <a:moveTo>
                  <a:pt x="17667" y="0"/>
                </a:moveTo>
                <a:lnTo>
                  <a:pt x="0" y="34308"/>
                </a:lnTo>
                <a:lnTo>
                  <a:pt x="35334" y="34308"/>
                </a:lnTo>
                <a:lnTo>
                  <a:pt x="17667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1918349" y="3894372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60" h="34925">
                <a:moveTo>
                  <a:pt x="17667" y="0"/>
                </a:moveTo>
                <a:lnTo>
                  <a:pt x="35334" y="34308"/>
                </a:lnTo>
                <a:lnTo>
                  <a:pt x="0" y="34308"/>
                </a:lnTo>
                <a:lnTo>
                  <a:pt x="17667" y="0"/>
                </a:lnTo>
                <a:close/>
              </a:path>
            </a:pathLst>
          </a:custGeom>
          <a:ln w="8672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3156235" y="3493349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34081"/>
                </a:lnTo>
                <a:lnTo>
                  <a:pt x="35334" y="34081"/>
                </a:lnTo>
                <a:lnTo>
                  <a:pt x="17667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3156235" y="3493349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34081"/>
                </a:lnTo>
                <a:lnTo>
                  <a:pt x="0" y="34081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4385640" y="3459268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34081"/>
                </a:lnTo>
                <a:lnTo>
                  <a:pt x="35334" y="34081"/>
                </a:lnTo>
                <a:lnTo>
                  <a:pt x="17667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4385640" y="3459268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34081"/>
                </a:lnTo>
                <a:lnTo>
                  <a:pt x="0" y="34081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5623525" y="3382585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34081"/>
                </a:lnTo>
                <a:lnTo>
                  <a:pt x="35334" y="34081"/>
                </a:lnTo>
                <a:lnTo>
                  <a:pt x="17667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5623526" y="3382585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34081"/>
                </a:lnTo>
                <a:lnTo>
                  <a:pt x="0" y="34081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6861647" y="3408146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59" h="34289">
                <a:moveTo>
                  <a:pt x="17667" y="0"/>
                </a:moveTo>
                <a:lnTo>
                  <a:pt x="0" y="34081"/>
                </a:lnTo>
                <a:lnTo>
                  <a:pt x="35334" y="34081"/>
                </a:lnTo>
                <a:lnTo>
                  <a:pt x="17667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6861647" y="3408146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59" h="34289">
                <a:moveTo>
                  <a:pt x="17667" y="0"/>
                </a:moveTo>
                <a:lnTo>
                  <a:pt x="35334" y="34081"/>
                </a:lnTo>
                <a:lnTo>
                  <a:pt x="0" y="34081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8090699" y="3476309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59" h="34289">
                <a:moveTo>
                  <a:pt x="17667" y="0"/>
                </a:moveTo>
                <a:lnTo>
                  <a:pt x="0" y="34081"/>
                </a:lnTo>
                <a:lnTo>
                  <a:pt x="35334" y="34081"/>
                </a:lnTo>
                <a:lnTo>
                  <a:pt x="17667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8090699" y="3476309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59" h="34289">
                <a:moveTo>
                  <a:pt x="17667" y="0"/>
                </a:moveTo>
                <a:lnTo>
                  <a:pt x="35334" y="34081"/>
                </a:lnTo>
                <a:lnTo>
                  <a:pt x="0" y="34081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1918349" y="3698064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60" h="34925">
                <a:moveTo>
                  <a:pt x="17667" y="0"/>
                </a:moveTo>
                <a:lnTo>
                  <a:pt x="0" y="17040"/>
                </a:lnTo>
                <a:lnTo>
                  <a:pt x="17667" y="34422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1918349" y="3698064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60" h="34925">
                <a:moveTo>
                  <a:pt x="17667" y="0"/>
                </a:moveTo>
                <a:lnTo>
                  <a:pt x="35334" y="17040"/>
                </a:lnTo>
                <a:lnTo>
                  <a:pt x="17667" y="34422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2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3156235" y="3501870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3156235" y="3501870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4385640" y="3442227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4385640" y="3442227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5623525" y="3391106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5623526" y="3391106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6861647" y="3442227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59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6861647" y="3442227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59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8090699" y="3544471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59" h="34925">
                <a:moveTo>
                  <a:pt x="17667" y="0"/>
                </a:moveTo>
                <a:lnTo>
                  <a:pt x="0" y="17267"/>
                </a:lnTo>
                <a:lnTo>
                  <a:pt x="17667" y="34308"/>
                </a:lnTo>
                <a:lnTo>
                  <a:pt x="35334" y="17267"/>
                </a:lnTo>
                <a:lnTo>
                  <a:pt x="17667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8090699" y="3544471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59" h="34925">
                <a:moveTo>
                  <a:pt x="17667" y="0"/>
                </a:moveTo>
                <a:lnTo>
                  <a:pt x="35334" y="17267"/>
                </a:lnTo>
                <a:lnTo>
                  <a:pt x="17667" y="34308"/>
                </a:lnTo>
                <a:lnTo>
                  <a:pt x="0" y="17267"/>
                </a:lnTo>
                <a:lnTo>
                  <a:pt x="17667" y="0"/>
                </a:lnTo>
                <a:close/>
              </a:path>
            </a:pathLst>
          </a:custGeom>
          <a:ln w="8672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1927183" y="3570259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833" y="8520"/>
                </a:moveTo>
                <a:lnTo>
                  <a:pt x="0" y="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1936016" y="3578780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0"/>
                </a:moveTo>
                <a:lnTo>
                  <a:pt x="8833" y="852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1927183" y="3578780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833" y="0"/>
                </a:moveTo>
                <a:lnTo>
                  <a:pt x="0" y="852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1936016" y="3570259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8520"/>
                </a:moveTo>
                <a:lnTo>
                  <a:pt x="8833" y="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1936016" y="357025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416" y="4260"/>
                </a:moveTo>
                <a:lnTo>
                  <a:pt x="4416" y="426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1936016" y="357878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416" y="4260"/>
                </a:moveTo>
                <a:lnTo>
                  <a:pt x="4416" y="426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3165068" y="3501870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833" y="8520"/>
                </a:moveTo>
                <a:lnTo>
                  <a:pt x="0" y="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3173902" y="3510390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0"/>
                </a:moveTo>
                <a:lnTo>
                  <a:pt x="8833" y="852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3165068" y="3510390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833" y="0"/>
                </a:moveTo>
                <a:lnTo>
                  <a:pt x="0" y="852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3173902" y="3501870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8520"/>
                </a:moveTo>
                <a:lnTo>
                  <a:pt x="8833" y="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3173902" y="350187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416" y="4260"/>
                </a:moveTo>
                <a:lnTo>
                  <a:pt x="4416" y="426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3173902" y="351039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416" y="4260"/>
                </a:moveTo>
                <a:lnTo>
                  <a:pt x="4416" y="426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4394474" y="3450748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833" y="8520"/>
                </a:moveTo>
                <a:lnTo>
                  <a:pt x="0" y="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4403307" y="3459268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0"/>
                </a:moveTo>
                <a:lnTo>
                  <a:pt x="8833" y="852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4394474" y="3459268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833" y="0"/>
                </a:moveTo>
                <a:lnTo>
                  <a:pt x="0" y="852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4403307" y="3450748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8520"/>
                </a:moveTo>
                <a:lnTo>
                  <a:pt x="8833" y="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4403307" y="3450748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416" y="4260"/>
                </a:moveTo>
                <a:lnTo>
                  <a:pt x="4416" y="426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4403307" y="3459268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416" y="4260"/>
                </a:moveTo>
                <a:lnTo>
                  <a:pt x="4416" y="426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5632359" y="3399626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833" y="8520"/>
                </a:moveTo>
                <a:lnTo>
                  <a:pt x="0" y="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5641193" y="3408146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0"/>
                </a:moveTo>
                <a:lnTo>
                  <a:pt x="8833" y="852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5632359" y="3408146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8833" y="0"/>
                </a:moveTo>
                <a:lnTo>
                  <a:pt x="0" y="852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5641193" y="3399626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0" y="8520"/>
                </a:moveTo>
                <a:lnTo>
                  <a:pt x="8833" y="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5641193" y="3399626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416" y="4260"/>
                </a:moveTo>
                <a:lnTo>
                  <a:pt x="4416" y="426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5641193" y="3408146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416" y="4260"/>
                </a:moveTo>
                <a:lnTo>
                  <a:pt x="4416" y="426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6870480" y="3476309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8833" y="8520"/>
                </a:moveTo>
                <a:lnTo>
                  <a:pt x="0" y="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6879314" y="3484829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0"/>
                </a:moveTo>
                <a:lnTo>
                  <a:pt x="8833" y="852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6870480" y="3484829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8833" y="0"/>
                </a:moveTo>
                <a:lnTo>
                  <a:pt x="0" y="852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6879314" y="3476309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8520"/>
                </a:moveTo>
                <a:lnTo>
                  <a:pt x="8833" y="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6879314" y="347630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416" y="4260"/>
                </a:moveTo>
                <a:lnTo>
                  <a:pt x="4416" y="426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6879314" y="3484829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416" y="4260"/>
                </a:moveTo>
                <a:lnTo>
                  <a:pt x="4416" y="426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8099532" y="3527431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8833" y="8520"/>
                </a:moveTo>
                <a:lnTo>
                  <a:pt x="0" y="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8108366" y="3535951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0"/>
                </a:moveTo>
                <a:lnTo>
                  <a:pt x="8833" y="852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8099532" y="3535951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8833" y="0"/>
                </a:moveTo>
                <a:lnTo>
                  <a:pt x="0" y="852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8108366" y="3527431"/>
            <a:ext cx="8890" cy="8890"/>
          </a:xfrm>
          <a:custGeom>
            <a:avLst/>
            <a:gdLst/>
            <a:ahLst/>
            <a:cxnLst/>
            <a:rect l="l" t="t" r="r" b="b"/>
            <a:pathLst>
              <a:path w="8890" h="8889">
                <a:moveTo>
                  <a:pt x="0" y="8520"/>
                </a:moveTo>
                <a:lnTo>
                  <a:pt x="8833" y="0"/>
                </a:lnTo>
              </a:path>
            </a:pathLst>
          </a:custGeom>
          <a:ln w="8671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8108366" y="3527431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416" y="4260"/>
                </a:moveTo>
                <a:lnTo>
                  <a:pt x="4416" y="426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8108366" y="3535951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416" y="4260"/>
                </a:moveTo>
                <a:lnTo>
                  <a:pt x="4416" y="4260"/>
                </a:lnTo>
              </a:path>
            </a:pathLst>
          </a:custGeom>
          <a:ln w="85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1913873" y="3446431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69" h="26035">
                <a:moveTo>
                  <a:pt x="26500" y="0"/>
                </a:moveTo>
                <a:lnTo>
                  <a:pt x="0" y="0"/>
                </a:lnTo>
                <a:lnTo>
                  <a:pt x="0" y="25560"/>
                </a:lnTo>
                <a:lnTo>
                  <a:pt x="17667" y="25560"/>
                </a:lnTo>
                <a:lnTo>
                  <a:pt x="26500" y="17040"/>
                </a:lnTo>
                <a:lnTo>
                  <a:pt x="26500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1913873" y="3446431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69" h="26035">
                <a:moveTo>
                  <a:pt x="0" y="8520"/>
                </a:moveTo>
                <a:lnTo>
                  <a:pt x="0" y="17040"/>
                </a:lnTo>
                <a:lnTo>
                  <a:pt x="0" y="25560"/>
                </a:lnTo>
                <a:lnTo>
                  <a:pt x="8833" y="25560"/>
                </a:lnTo>
                <a:lnTo>
                  <a:pt x="17667" y="25560"/>
                </a:lnTo>
                <a:lnTo>
                  <a:pt x="26500" y="17040"/>
                </a:lnTo>
                <a:lnTo>
                  <a:pt x="26500" y="8520"/>
                </a:lnTo>
                <a:lnTo>
                  <a:pt x="26500" y="0"/>
                </a:lnTo>
                <a:lnTo>
                  <a:pt x="17667" y="0"/>
                </a:lnTo>
                <a:lnTo>
                  <a:pt x="8833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ln w="8671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3151877" y="3454951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69" h="26035">
                <a:moveTo>
                  <a:pt x="26500" y="0"/>
                </a:moveTo>
                <a:lnTo>
                  <a:pt x="0" y="0"/>
                </a:lnTo>
                <a:lnTo>
                  <a:pt x="0" y="25560"/>
                </a:lnTo>
                <a:lnTo>
                  <a:pt x="17667" y="25560"/>
                </a:lnTo>
                <a:lnTo>
                  <a:pt x="26500" y="17040"/>
                </a:lnTo>
                <a:lnTo>
                  <a:pt x="26500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3151877" y="3454951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69" h="26035">
                <a:moveTo>
                  <a:pt x="0" y="8520"/>
                </a:moveTo>
                <a:lnTo>
                  <a:pt x="0" y="17040"/>
                </a:lnTo>
                <a:lnTo>
                  <a:pt x="0" y="25560"/>
                </a:lnTo>
                <a:lnTo>
                  <a:pt x="8833" y="25560"/>
                </a:lnTo>
                <a:lnTo>
                  <a:pt x="17667" y="25560"/>
                </a:lnTo>
                <a:lnTo>
                  <a:pt x="26500" y="17040"/>
                </a:lnTo>
                <a:lnTo>
                  <a:pt x="26500" y="8520"/>
                </a:lnTo>
                <a:lnTo>
                  <a:pt x="26500" y="0"/>
                </a:lnTo>
                <a:lnTo>
                  <a:pt x="17667" y="0"/>
                </a:lnTo>
                <a:lnTo>
                  <a:pt x="8833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ln w="8671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4381164" y="3446431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5">
                <a:moveTo>
                  <a:pt x="26500" y="0"/>
                </a:moveTo>
                <a:lnTo>
                  <a:pt x="0" y="0"/>
                </a:lnTo>
                <a:lnTo>
                  <a:pt x="0" y="25560"/>
                </a:lnTo>
                <a:lnTo>
                  <a:pt x="17667" y="25560"/>
                </a:lnTo>
                <a:lnTo>
                  <a:pt x="26500" y="17040"/>
                </a:lnTo>
                <a:lnTo>
                  <a:pt x="26500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4381164" y="3446431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5">
                <a:moveTo>
                  <a:pt x="0" y="8520"/>
                </a:moveTo>
                <a:lnTo>
                  <a:pt x="0" y="17040"/>
                </a:lnTo>
                <a:lnTo>
                  <a:pt x="0" y="25560"/>
                </a:lnTo>
                <a:lnTo>
                  <a:pt x="8833" y="25560"/>
                </a:lnTo>
                <a:lnTo>
                  <a:pt x="17667" y="25560"/>
                </a:lnTo>
                <a:lnTo>
                  <a:pt x="26500" y="17040"/>
                </a:lnTo>
                <a:lnTo>
                  <a:pt x="26500" y="8520"/>
                </a:lnTo>
                <a:lnTo>
                  <a:pt x="26500" y="0"/>
                </a:lnTo>
                <a:lnTo>
                  <a:pt x="17667" y="0"/>
                </a:lnTo>
                <a:lnTo>
                  <a:pt x="8833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ln w="8671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5619050" y="3437911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5">
                <a:moveTo>
                  <a:pt x="26500" y="0"/>
                </a:moveTo>
                <a:lnTo>
                  <a:pt x="0" y="0"/>
                </a:lnTo>
                <a:lnTo>
                  <a:pt x="0" y="25560"/>
                </a:lnTo>
                <a:lnTo>
                  <a:pt x="17667" y="25560"/>
                </a:lnTo>
                <a:lnTo>
                  <a:pt x="26500" y="17040"/>
                </a:lnTo>
                <a:lnTo>
                  <a:pt x="26500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5619050" y="3437911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5">
                <a:moveTo>
                  <a:pt x="0" y="8520"/>
                </a:moveTo>
                <a:lnTo>
                  <a:pt x="0" y="17040"/>
                </a:lnTo>
                <a:lnTo>
                  <a:pt x="0" y="25560"/>
                </a:lnTo>
                <a:lnTo>
                  <a:pt x="8833" y="25560"/>
                </a:lnTo>
                <a:lnTo>
                  <a:pt x="17667" y="25560"/>
                </a:lnTo>
                <a:lnTo>
                  <a:pt x="26500" y="17040"/>
                </a:lnTo>
                <a:lnTo>
                  <a:pt x="26500" y="8520"/>
                </a:lnTo>
                <a:lnTo>
                  <a:pt x="26500" y="0"/>
                </a:lnTo>
                <a:lnTo>
                  <a:pt x="17667" y="0"/>
                </a:lnTo>
                <a:lnTo>
                  <a:pt x="8833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ln w="8671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6857289" y="3454951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5">
                <a:moveTo>
                  <a:pt x="26500" y="0"/>
                </a:moveTo>
                <a:lnTo>
                  <a:pt x="0" y="0"/>
                </a:lnTo>
                <a:lnTo>
                  <a:pt x="0" y="25560"/>
                </a:lnTo>
                <a:lnTo>
                  <a:pt x="17667" y="25560"/>
                </a:lnTo>
                <a:lnTo>
                  <a:pt x="26500" y="17040"/>
                </a:lnTo>
                <a:lnTo>
                  <a:pt x="26500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6857289" y="3454951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5">
                <a:moveTo>
                  <a:pt x="0" y="8520"/>
                </a:moveTo>
                <a:lnTo>
                  <a:pt x="0" y="17040"/>
                </a:lnTo>
                <a:lnTo>
                  <a:pt x="0" y="25560"/>
                </a:lnTo>
                <a:lnTo>
                  <a:pt x="8833" y="25560"/>
                </a:lnTo>
                <a:lnTo>
                  <a:pt x="17667" y="25560"/>
                </a:lnTo>
                <a:lnTo>
                  <a:pt x="26500" y="17040"/>
                </a:lnTo>
                <a:lnTo>
                  <a:pt x="26500" y="8520"/>
                </a:lnTo>
                <a:lnTo>
                  <a:pt x="26500" y="0"/>
                </a:lnTo>
                <a:lnTo>
                  <a:pt x="17667" y="0"/>
                </a:lnTo>
                <a:lnTo>
                  <a:pt x="8833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ln w="8671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8086223" y="3480512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5">
                <a:moveTo>
                  <a:pt x="26500" y="0"/>
                </a:moveTo>
                <a:lnTo>
                  <a:pt x="0" y="0"/>
                </a:lnTo>
                <a:lnTo>
                  <a:pt x="0" y="25560"/>
                </a:lnTo>
                <a:lnTo>
                  <a:pt x="17667" y="25560"/>
                </a:lnTo>
                <a:lnTo>
                  <a:pt x="26500" y="17040"/>
                </a:lnTo>
                <a:lnTo>
                  <a:pt x="26500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8086223" y="3480512"/>
            <a:ext cx="26670" cy="26034"/>
          </a:xfrm>
          <a:custGeom>
            <a:avLst/>
            <a:gdLst/>
            <a:ahLst/>
            <a:cxnLst/>
            <a:rect l="l" t="t" r="r" b="b"/>
            <a:pathLst>
              <a:path w="26670" h="26035">
                <a:moveTo>
                  <a:pt x="0" y="8520"/>
                </a:moveTo>
                <a:lnTo>
                  <a:pt x="0" y="17040"/>
                </a:lnTo>
                <a:lnTo>
                  <a:pt x="0" y="25560"/>
                </a:lnTo>
                <a:lnTo>
                  <a:pt x="8833" y="25560"/>
                </a:lnTo>
                <a:lnTo>
                  <a:pt x="17667" y="25560"/>
                </a:lnTo>
                <a:lnTo>
                  <a:pt x="26500" y="17040"/>
                </a:lnTo>
                <a:lnTo>
                  <a:pt x="26500" y="8520"/>
                </a:lnTo>
                <a:lnTo>
                  <a:pt x="26500" y="0"/>
                </a:lnTo>
                <a:lnTo>
                  <a:pt x="17667" y="0"/>
                </a:lnTo>
                <a:lnTo>
                  <a:pt x="8833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ln w="8671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1931599" y="3365204"/>
            <a:ext cx="8890" cy="17780"/>
          </a:xfrm>
          <a:custGeom>
            <a:avLst/>
            <a:gdLst/>
            <a:ahLst/>
            <a:cxnLst/>
            <a:rect l="l" t="t" r="r" b="b"/>
            <a:pathLst>
              <a:path w="8889" h="17779">
                <a:moveTo>
                  <a:pt x="0" y="17381"/>
                </a:moveTo>
                <a:lnTo>
                  <a:pt x="8833" y="17381"/>
                </a:lnTo>
                <a:lnTo>
                  <a:pt x="8833" y="0"/>
                </a:lnTo>
                <a:lnTo>
                  <a:pt x="0" y="0"/>
                </a:lnTo>
                <a:lnTo>
                  <a:pt x="0" y="17381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1931599" y="3382585"/>
            <a:ext cx="8890" cy="17145"/>
          </a:xfrm>
          <a:custGeom>
            <a:avLst/>
            <a:gdLst/>
            <a:ahLst/>
            <a:cxnLst/>
            <a:rect l="l" t="t" r="r" b="b"/>
            <a:pathLst>
              <a:path w="8889" h="17145">
                <a:moveTo>
                  <a:pt x="0" y="17040"/>
                </a:moveTo>
                <a:lnTo>
                  <a:pt x="8833" y="17040"/>
                </a:lnTo>
                <a:lnTo>
                  <a:pt x="8833" y="0"/>
                </a:lnTo>
                <a:lnTo>
                  <a:pt x="0" y="0"/>
                </a:lnTo>
                <a:lnTo>
                  <a:pt x="0" y="1704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1918349" y="3382585"/>
            <a:ext cx="17780" cy="0"/>
          </a:xfrm>
          <a:custGeom>
            <a:avLst/>
            <a:gdLst/>
            <a:ahLst/>
            <a:cxnLst/>
            <a:rect l="l" t="t" r="r" b="b"/>
            <a:pathLst>
              <a:path w="17780" h="0">
                <a:moveTo>
                  <a:pt x="17667" y="0"/>
                </a:moveTo>
                <a:lnTo>
                  <a:pt x="0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1936016" y="3382585"/>
            <a:ext cx="17780" cy="0"/>
          </a:xfrm>
          <a:custGeom>
            <a:avLst/>
            <a:gdLst/>
            <a:ahLst/>
            <a:cxnLst/>
            <a:rect l="l" t="t" r="r" b="b"/>
            <a:pathLst>
              <a:path w="17780" h="0">
                <a:moveTo>
                  <a:pt x="0" y="0"/>
                </a:moveTo>
                <a:lnTo>
                  <a:pt x="17667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3169485" y="3442227"/>
            <a:ext cx="8890" cy="17145"/>
          </a:xfrm>
          <a:custGeom>
            <a:avLst/>
            <a:gdLst/>
            <a:ahLst/>
            <a:cxnLst/>
            <a:rect l="l" t="t" r="r" b="b"/>
            <a:pathLst>
              <a:path w="8889" h="17145">
                <a:moveTo>
                  <a:pt x="0" y="17040"/>
                </a:moveTo>
                <a:lnTo>
                  <a:pt x="8833" y="17040"/>
                </a:lnTo>
                <a:lnTo>
                  <a:pt x="8833" y="0"/>
                </a:lnTo>
                <a:lnTo>
                  <a:pt x="0" y="0"/>
                </a:lnTo>
                <a:lnTo>
                  <a:pt x="0" y="1704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3169485" y="3459268"/>
            <a:ext cx="8890" cy="17145"/>
          </a:xfrm>
          <a:custGeom>
            <a:avLst/>
            <a:gdLst/>
            <a:ahLst/>
            <a:cxnLst/>
            <a:rect l="l" t="t" r="r" b="b"/>
            <a:pathLst>
              <a:path w="8889" h="17145">
                <a:moveTo>
                  <a:pt x="0" y="17040"/>
                </a:moveTo>
                <a:lnTo>
                  <a:pt x="8833" y="17040"/>
                </a:lnTo>
                <a:lnTo>
                  <a:pt x="8833" y="0"/>
                </a:lnTo>
                <a:lnTo>
                  <a:pt x="0" y="0"/>
                </a:lnTo>
                <a:lnTo>
                  <a:pt x="0" y="1704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3156235" y="3459268"/>
            <a:ext cx="17780" cy="0"/>
          </a:xfrm>
          <a:custGeom>
            <a:avLst/>
            <a:gdLst/>
            <a:ahLst/>
            <a:cxnLst/>
            <a:rect l="l" t="t" r="r" b="b"/>
            <a:pathLst>
              <a:path w="17780" h="0">
                <a:moveTo>
                  <a:pt x="17667" y="0"/>
                </a:moveTo>
                <a:lnTo>
                  <a:pt x="0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3173902" y="3459268"/>
            <a:ext cx="17780" cy="0"/>
          </a:xfrm>
          <a:custGeom>
            <a:avLst/>
            <a:gdLst/>
            <a:ahLst/>
            <a:cxnLst/>
            <a:rect l="l" t="t" r="r" b="b"/>
            <a:pathLst>
              <a:path w="17780" h="0">
                <a:moveTo>
                  <a:pt x="0" y="0"/>
                </a:moveTo>
                <a:lnTo>
                  <a:pt x="17667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4398890" y="3459268"/>
            <a:ext cx="8890" cy="17145"/>
          </a:xfrm>
          <a:custGeom>
            <a:avLst/>
            <a:gdLst/>
            <a:ahLst/>
            <a:cxnLst/>
            <a:rect l="l" t="t" r="r" b="b"/>
            <a:pathLst>
              <a:path w="8889" h="17145">
                <a:moveTo>
                  <a:pt x="0" y="17040"/>
                </a:moveTo>
                <a:lnTo>
                  <a:pt x="8833" y="17040"/>
                </a:lnTo>
                <a:lnTo>
                  <a:pt x="8833" y="0"/>
                </a:lnTo>
                <a:lnTo>
                  <a:pt x="0" y="0"/>
                </a:lnTo>
                <a:lnTo>
                  <a:pt x="0" y="1704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4398890" y="3476309"/>
            <a:ext cx="8890" cy="17145"/>
          </a:xfrm>
          <a:custGeom>
            <a:avLst/>
            <a:gdLst/>
            <a:ahLst/>
            <a:cxnLst/>
            <a:rect l="l" t="t" r="r" b="b"/>
            <a:pathLst>
              <a:path w="8889" h="17145">
                <a:moveTo>
                  <a:pt x="0" y="17040"/>
                </a:moveTo>
                <a:lnTo>
                  <a:pt x="8833" y="17040"/>
                </a:lnTo>
                <a:lnTo>
                  <a:pt x="8833" y="0"/>
                </a:lnTo>
                <a:lnTo>
                  <a:pt x="0" y="0"/>
                </a:lnTo>
                <a:lnTo>
                  <a:pt x="0" y="1704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4385640" y="3476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 h="0">
                <a:moveTo>
                  <a:pt x="17667" y="0"/>
                </a:moveTo>
                <a:lnTo>
                  <a:pt x="0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4403307" y="3476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 h="0">
                <a:moveTo>
                  <a:pt x="0" y="0"/>
                </a:moveTo>
                <a:lnTo>
                  <a:pt x="17667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5636776" y="3433707"/>
            <a:ext cx="8890" cy="17145"/>
          </a:xfrm>
          <a:custGeom>
            <a:avLst/>
            <a:gdLst/>
            <a:ahLst/>
            <a:cxnLst/>
            <a:rect l="l" t="t" r="r" b="b"/>
            <a:pathLst>
              <a:path w="8889" h="17145">
                <a:moveTo>
                  <a:pt x="0" y="17040"/>
                </a:moveTo>
                <a:lnTo>
                  <a:pt x="8833" y="17040"/>
                </a:lnTo>
                <a:lnTo>
                  <a:pt x="8833" y="0"/>
                </a:lnTo>
                <a:lnTo>
                  <a:pt x="0" y="0"/>
                </a:lnTo>
                <a:lnTo>
                  <a:pt x="0" y="1704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5636776" y="3450748"/>
            <a:ext cx="8890" cy="17145"/>
          </a:xfrm>
          <a:custGeom>
            <a:avLst/>
            <a:gdLst/>
            <a:ahLst/>
            <a:cxnLst/>
            <a:rect l="l" t="t" r="r" b="b"/>
            <a:pathLst>
              <a:path w="8889" h="17145">
                <a:moveTo>
                  <a:pt x="0" y="17040"/>
                </a:moveTo>
                <a:lnTo>
                  <a:pt x="8833" y="17040"/>
                </a:lnTo>
                <a:lnTo>
                  <a:pt x="8833" y="0"/>
                </a:lnTo>
                <a:lnTo>
                  <a:pt x="0" y="0"/>
                </a:lnTo>
                <a:lnTo>
                  <a:pt x="0" y="1704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5623526" y="3450748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 h="0">
                <a:moveTo>
                  <a:pt x="17667" y="0"/>
                </a:moveTo>
                <a:lnTo>
                  <a:pt x="0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5641193" y="3450748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 h="0">
                <a:moveTo>
                  <a:pt x="0" y="0"/>
                </a:moveTo>
                <a:lnTo>
                  <a:pt x="17667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6874897" y="3459268"/>
            <a:ext cx="8890" cy="17145"/>
          </a:xfrm>
          <a:custGeom>
            <a:avLst/>
            <a:gdLst/>
            <a:ahLst/>
            <a:cxnLst/>
            <a:rect l="l" t="t" r="r" b="b"/>
            <a:pathLst>
              <a:path w="8890" h="17145">
                <a:moveTo>
                  <a:pt x="0" y="17040"/>
                </a:moveTo>
                <a:lnTo>
                  <a:pt x="8833" y="17040"/>
                </a:lnTo>
                <a:lnTo>
                  <a:pt x="8833" y="0"/>
                </a:lnTo>
                <a:lnTo>
                  <a:pt x="0" y="0"/>
                </a:lnTo>
                <a:lnTo>
                  <a:pt x="0" y="1704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6874897" y="3476309"/>
            <a:ext cx="8890" cy="17145"/>
          </a:xfrm>
          <a:custGeom>
            <a:avLst/>
            <a:gdLst/>
            <a:ahLst/>
            <a:cxnLst/>
            <a:rect l="l" t="t" r="r" b="b"/>
            <a:pathLst>
              <a:path w="8890" h="17145">
                <a:moveTo>
                  <a:pt x="0" y="17040"/>
                </a:moveTo>
                <a:lnTo>
                  <a:pt x="8833" y="17040"/>
                </a:lnTo>
                <a:lnTo>
                  <a:pt x="8833" y="0"/>
                </a:lnTo>
                <a:lnTo>
                  <a:pt x="0" y="0"/>
                </a:lnTo>
                <a:lnTo>
                  <a:pt x="0" y="1704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6861647" y="3476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 h="0">
                <a:moveTo>
                  <a:pt x="17667" y="0"/>
                </a:moveTo>
                <a:lnTo>
                  <a:pt x="0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6879314" y="3476309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 h="0">
                <a:moveTo>
                  <a:pt x="0" y="0"/>
                </a:moveTo>
                <a:lnTo>
                  <a:pt x="17667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8103949" y="3501870"/>
            <a:ext cx="8890" cy="17145"/>
          </a:xfrm>
          <a:custGeom>
            <a:avLst/>
            <a:gdLst/>
            <a:ahLst/>
            <a:cxnLst/>
            <a:rect l="l" t="t" r="r" b="b"/>
            <a:pathLst>
              <a:path w="8890" h="17145">
                <a:moveTo>
                  <a:pt x="0" y="17040"/>
                </a:moveTo>
                <a:lnTo>
                  <a:pt x="8833" y="17040"/>
                </a:lnTo>
                <a:lnTo>
                  <a:pt x="8833" y="0"/>
                </a:lnTo>
                <a:lnTo>
                  <a:pt x="0" y="0"/>
                </a:lnTo>
                <a:lnTo>
                  <a:pt x="0" y="1704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8103949" y="3518910"/>
            <a:ext cx="8890" cy="17145"/>
          </a:xfrm>
          <a:custGeom>
            <a:avLst/>
            <a:gdLst/>
            <a:ahLst/>
            <a:cxnLst/>
            <a:rect l="l" t="t" r="r" b="b"/>
            <a:pathLst>
              <a:path w="8890" h="17145">
                <a:moveTo>
                  <a:pt x="0" y="17040"/>
                </a:moveTo>
                <a:lnTo>
                  <a:pt x="8833" y="17040"/>
                </a:lnTo>
                <a:lnTo>
                  <a:pt x="8833" y="0"/>
                </a:lnTo>
                <a:lnTo>
                  <a:pt x="0" y="0"/>
                </a:lnTo>
                <a:lnTo>
                  <a:pt x="0" y="1704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8090699" y="3518910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 h="0">
                <a:moveTo>
                  <a:pt x="17667" y="0"/>
                </a:moveTo>
                <a:lnTo>
                  <a:pt x="0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8108366" y="3518910"/>
            <a:ext cx="17780" cy="0"/>
          </a:xfrm>
          <a:custGeom>
            <a:avLst/>
            <a:gdLst/>
            <a:ahLst/>
            <a:cxnLst/>
            <a:rect l="l" t="t" r="r" b="b"/>
            <a:pathLst>
              <a:path w="17779" h="0">
                <a:moveTo>
                  <a:pt x="0" y="0"/>
                </a:moveTo>
                <a:lnTo>
                  <a:pt x="17667" y="0"/>
                </a:lnTo>
              </a:path>
            </a:pathLst>
          </a:custGeom>
          <a:ln w="8520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1931541" y="3250236"/>
            <a:ext cx="26670" cy="8890"/>
          </a:xfrm>
          <a:custGeom>
            <a:avLst/>
            <a:gdLst/>
            <a:ahLst/>
            <a:cxnLst/>
            <a:rect l="l" t="t" r="r" b="b"/>
            <a:pathLst>
              <a:path w="26669" h="8889">
                <a:moveTo>
                  <a:pt x="0" y="8520"/>
                </a:moveTo>
                <a:lnTo>
                  <a:pt x="26500" y="8520"/>
                </a:lnTo>
                <a:lnTo>
                  <a:pt x="26500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3169544" y="3454951"/>
            <a:ext cx="26670" cy="8890"/>
          </a:xfrm>
          <a:custGeom>
            <a:avLst/>
            <a:gdLst/>
            <a:ahLst/>
            <a:cxnLst/>
            <a:rect l="l" t="t" r="r" b="b"/>
            <a:pathLst>
              <a:path w="26669" h="8889">
                <a:moveTo>
                  <a:pt x="0" y="8520"/>
                </a:moveTo>
                <a:lnTo>
                  <a:pt x="26500" y="8520"/>
                </a:lnTo>
                <a:lnTo>
                  <a:pt x="26500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4398831" y="3497553"/>
            <a:ext cx="26670" cy="8890"/>
          </a:xfrm>
          <a:custGeom>
            <a:avLst/>
            <a:gdLst/>
            <a:ahLst/>
            <a:cxnLst/>
            <a:rect l="l" t="t" r="r" b="b"/>
            <a:pathLst>
              <a:path w="26670" h="8889">
                <a:moveTo>
                  <a:pt x="0" y="8520"/>
                </a:moveTo>
                <a:lnTo>
                  <a:pt x="26500" y="8520"/>
                </a:lnTo>
                <a:lnTo>
                  <a:pt x="26500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5636717" y="3463471"/>
            <a:ext cx="26670" cy="8890"/>
          </a:xfrm>
          <a:custGeom>
            <a:avLst/>
            <a:gdLst/>
            <a:ahLst/>
            <a:cxnLst/>
            <a:rect l="l" t="t" r="r" b="b"/>
            <a:pathLst>
              <a:path w="26670" h="8889">
                <a:moveTo>
                  <a:pt x="0" y="8520"/>
                </a:moveTo>
                <a:lnTo>
                  <a:pt x="26500" y="8520"/>
                </a:lnTo>
                <a:lnTo>
                  <a:pt x="26500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6874956" y="3471992"/>
            <a:ext cx="26670" cy="8890"/>
          </a:xfrm>
          <a:custGeom>
            <a:avLst/>
            <a:gdLst/>
            <a:ahLst/>
            <a:cxnLst/>
            <a:rect l="l" t="t" r="r" b="b"/>
            <a:pathLst>
              <a:path w="26670" h="8889">
                <a:moveTo>
                  <a:pt x="0" y="8520"/>
                </a:moveTo>
                <a:lnTo>
                  <a:pt x="26500" y="8520"/>
                </a:lnTo>
                <a:lnTo>
                  <a:pt x="26500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8103890" y="3506073"/>
            <a:ext cx="26670" cy="8890"/>
          </a:xfrm>
          <a:custGeom>
            <a:avLst/>
            <a:gdLst/>
            <a:ahLst/>
            <a:cxnLst/>
            <a:rect l="l" t="t" r="r" b="b"/>
            <a:pathLst>
              <a:path w="26670" h="8889">
                <a:moveTo>
                  <a:pt x="0" y="8520"/>
                </a:moveTo>
                <a:lnTo>
                  <a:pt x="26500" y="8520"/>
                </a:lnTo>
                <a:lnTo>
                  <a:pt x="26500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1904804" y="3019563"/>
            <a:ext cx="53340" cy="8890"/>
          </a:xfrm>
          <a:custGeom>
            <a:avLst/>
            <a:gdLst/>
            <a:ahLst/>
            <a:cxnLst/>
            <a:rect l="l" t="t" r="r" b="b"/>
            <a:pathLst>
              <a:path w="53339" h="8889">
                <a:moveTo>
                  <a:pt x="0" y="8804"/>
                </a:moveTo>
                <a:lnTo>
                  <a:pt x="53296" y="8804"/>
                </a:lnTo>
                <a:lnTo>
                  <a:pt x="53296" y="0"/>
                </a:lnTo>
                <a:lnTo>
                  <a:pt x="0" y="0"/>
                </a:lnTo>
                <a:lnTo>
                  <a:pt x="0" y="8804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3143043" y="3480512"/>
            <a:ext cx="53340" cy="8890"/>
          </a:xfrm>
          <a:custGeom>
            <a:avLst/>
            <a:gdLst/>
            <a:ahLst/>
            <a:cxnLst/>
            <a:rect l="l" t="t" r="r" b="b"/>
            <a:pathLst>
              <a:path w="53339" h="8889">
                <a:moveTo>
                  <a:pt x="0" y="8520"/>
                </a:moveTo>
                <a:lnTo>
                  <a:pt x="53001" y="8520"/>
                </a:lnTo>
                <a:lnTo>
                  <a:pt x="53001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4372331" y="3514594"/>
            <a:ext cx="53340" cy="8890"/>
          </a:xfrm>
          <a:custGeom>
            <a:avLst/>
            <a:gdLst/>
            <a:ahLst/>
            <a:cxnLst/>
            <a:rect l="l" t="t" r="r" b="b"/>
            <a:pathLst>
              <a:path w="53339" h="8889">
                <a:moveTo>
                  <a:pt x="0" y="8520"/>
                </a:moveTo>
                <a:lnTo>
                  <a:pt x="53001" y="8520"/>
                </a:lnTo>
                <a:lnTo>
                  <a:pt x="53001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5610216" y="3463471"/>
            <a:ext cx="53340" cy="8890"/>
          </a:xfrm>
          <a:custGeom>
            <a:avLst/>
            <a:gdLst/>
            <a:ahLst/>
            <a:cxnLst/>
            <a:rect l="l" t="t" r="r" b="b"/>
            <a:pathLst>
              <a:path w="53339" h="8889">
                <a:moveTo>
                  <a:pt x="0" y="8520"/>
                </a:moveTo>
                <a:lnTo>
                  <a:pt x="53001" y="8520"/>
                </a:lnTo>
                <a:lnTo>
                  <a:pt x="53001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6848455" y="3489032"/>
            <a:ext cx="53340" cy="8890"/>
          </a:xfrm>
          <a:custGeom>
            <a:avLst/>
            <a:gdLst/>
            <a:ahLst/>
            <a:cxnLst/>
            <a:rect l="l" t="t" r="r" b="b"/>
            <a:pathLst>
              <a:path w="53340" h="8889">
                <a:moveTo>
                  <a:pt x="0" y="8520"/>
                </a:moveTo>
                <a:lnTo>
                  <a:pt x="53001" y="8520"/>
                </a:lnTo>
                <a:lnTo>
                  <a:pt x="53001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8077389" y="3523114"/>
            <a:ext cx="53340" cy="8890"/>
          </a:xfrm>
          <a:custGeom>
            <a:avLst/>
            <a:gdLst/>
            <a:ahLst/>
            <a:cxnLst/>
            <a:rect l="l" t="t" r="r" b="b"/>
            <a:pathLst>
              <a:path w="53340" h="8889">
                <a:moveTo>
                  <a:pt x="0" y="8520"/>
                </a:moveTo>
                <a:lnTo>
                  <a:pt x="53001" y="8520"/>
                </a:lnTo>
                <a:lnTo>
                  <a:pt x="53001" y="0"/>
                </a:lnTo>
                <a:lnTo>
                  <a:pt x="0" y="0"/>
                </a:lnTo>
                <a:lnTo>
                  <a:pt x="0" y="8520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1918349" y="2025583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1918349" y="2025583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3156235" y="3501870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3156235" y="3501870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4385640" y="3484829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4385640" y="3484829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5623525" y="3399626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5623526" y="3399626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60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6861647" y="3467789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59" h="34289">
                <a:moveTo>
                  <a:pt x="17667" y="0"/>
                </a:moveTo>
                <a:lnTo>
                  <a:pt x="0" y="17040"/>
                </a:lnTo>
                <a:lnTo>
                  <a:pt x="17667" y="34081"/>
                </a:lnTo>
                <a:lnTo>
                  <a:pt x="35334" y="17040"/>
                </a:lnTo>
                <a:lnTo>
                  <a:pt x="176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6861647" y="3467789"/>
            <a:ext cx="35560" cy="34290"/>
          </a:xfrm>
          <a:custGeom>
            <a:avLst/>
            <a:gdLst/>
            <a:ahLst/>
            <a:cxnLst/>
            <a:rect l="l" t="t" r="r" b="b"/>
            <a:pathLst>
              <a:path w="35559" h="34289">
                <a:moveTo>
                  <a:pt x="17667" y="0"/>
                </a:moveTo>
                <a:lnTo>
                  <a:pt x="35334" y="17040"/>
                </a:lnTo>
                <a:lnTo>
                  <a:pt x="17667" y="34081"/>
                </a:lnTo>
                <a:lnTo>
                  <a:pt x="0" y="17040"/>
                </a:lnTo>
                <a:lnTo>
                  <a:pt x="17667" y="0"/>
                </a:lnTo>
                <a:close/>
              </a:path>
            </a:pathLst>
          </a:custGeom>
          <a:ln w="86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8090699" y="3544471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59" h="34925">
                <a:moveTo>
                  <a:pt x="17667" y="0"/>
                </a:moveTo>
                <a:lnTo>
                  <a:pt x="0" y="17267"/>
                </a:lnTo>
                <a:lnTo>
                  <a:pt x="17667" y="34308"/>
                </a:lnTo>
                <a:lnTo>
                  <a:pt x="35334" y="17267"/>
                </a:lnTo>
                <a:lnTo>
                  <a:pt x="176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8090699" y="3544471"/>
            <a:ext cx="35560" cy="34925"/>
          </a:xfrm>
          <a:custGeom>
            <a:avLst/>
            <a:gdLst/>
            <a:ahLst/>
            <a:cxnLst/>
            <a:rect l="l" t="t" r="r" b="b"/>
            <a:pathLst>
              <a:path w="35559" h="34925">
                <a:moveTo>
                  <a:pt x="17667" y="0"/>
                </a:moveTo>
                <a:lnTo>
                  <a:pt x="35334" y="17267"/>
                </a:lnTo>
                <a:lnTo>
                  <a:pt x="17667" y="34308"/>
                </a:lnTo>
                <a:lnTo>
                  <a:pt x="0" y="17267"/>
                </a:lnTo>
                <a:lnTo>
                  <a:pt x="17667" y="0"/>
                </a:lnTo>
                <a:close/>
              </a:path>
            </a:pathLst>
          </a:custGeom>
          <a:ln w="867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 txBox="1"/>
          <p:nvPr/>
        </p:nvSpPr>
        <p:spPr>
          <a:xfrm>
            <a:off x="751389" y="1957160"/>
            <a:ext cx="419100" cy="440563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10"/>
              </a:spcBef>
            </a:pP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-5">
                <a:latin typeface="Times New Roman"/>
                <a:cs typeface="Times New Roman"/>
              </a:rPr>
              <a:t>.</a:t>
            </a: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30">
                <a:latin typeface="Times New Roman"/>
                <a:cs typeface="Times New Roman"/>
              </a:rPr>
              <a:t>4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-5">
                <a:latin typeface="Times New Roman"/>
                <a:cs typeface="Times New Roman"/>
              </a:rPr>
              <a:t>.</a:t>
            </a: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3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400" spc="3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400" spc="20">
                <a:latin typeface="Times New Roman"/>
                <a:cs typeface="Times New Roman"/>
              </a:rPr>
              <a:t>-</a:t>
            </a: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-5">
                <a:latin typeface="Times New Roman"/>
                <a:cs typeface="Times New Roman"/>
              </a:rPr>
              <a:t>.</a:t>
            </a: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3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5"/>
              </a:spcBef>
            </a:pPr>
            <a:r>
              <a:rPr dirty="0" sz="1400" spc="20">
                <a:latin typeface="Times New Roman"/>
                <a:cs typeface="Times New Roman"/>
              </a:rPr>
              <a:t>-</a:t>
            </a: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-5">
                <a:latin typeface="Times New Roman"/>
                <a:cs typeface="Times New Roman"/>
              </a:rPr>
              <a:t>.</a:t>
            </a: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30">
                <a:latin typeface="Times New Roman"/>
                <a:cs typeface="Times New Roman"/>
              </a:rPr>
              <a:t>4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400" spc="20">
                <a:latin typeface="Times New Roman"/>
                <a:cs typeface="Times New Roman"/>
              </a:rPr>
              <a:t>-</a:t>
            </a: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-5">
                <a:latin typeface="Times New Roman"/>
                <a:cs typeface="Times New Roman"/>
              </a:rPr>
              <a:t>.</a:t>
            </a: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30">
                <a:latin typeface="Times New Roman"/>
                <a:cs typeface="Times New Roman"/>
              </a:rPr>
              <a:t>6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400" spc="20">
                <a:latin typeface="Times New Roman"/>
                <a:cs typeface="Times New Roman"/>
              </a:rPr>
              <a:t>-</a:t>
            </a: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-5">
                <a:latin typeface="Times New Roman"/>
                <a:cs typeface="Times New Roman"/>
              </a:rPr>
              <a:t>.</a:t>
            </a: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30">
                <a:latin typeface="Times New Roman"/>
                <a:cs typeface="Times New Roman"/>
              </a:rPr>
              <a:t>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4" name="object 204"/>
          <p:cNvSpPr txBox="1"/>
          <p:nvPr/>
        </p:nvSpPr>
        <p:spPr>
          <a:xfrm>
            <a:off x="813518" y="1266219"/>
            <a:ext cx="356870" cy="24066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-5">
                <a:latin typeface="Times New Roman"/>
                <a:cs typeface="Times New Roman"/>
              </a:rPr>
              <a:t>.</a:t>
            </a:r>
            <a:r>
              <a:rPr dirty="0" sz="1400" spc="60">
                <a:latin typeface="Times New Roman"/>
                <a:cs typeface="Times New Roman"/>
              </a:rPr>
              <a:t>0</a:t>
            </a:r>
            <a:r>
              <a:rPr dirty="0" sz="1400" spc="30">
                <a:latin typeface="Times New Roman"/>
                <a:cs typeface="Times New Roman"/>
              </a:rPr>
              <a:t>6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5" name="object 205"/>
          <p:cNvSpPr txBox="1">
            <a:spLocks noGrp="1"/>
          </p:cNvSpPr>
          <p:nvPr>
            <p:ph type="title"/>
          </p:nvPr>
        </p:nvSpPr>
        <p:spPr>
          <a:xfrm>
            <a:off x="2638805" y="233883"/>
            <a:ext cx="391477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6985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Driver Change Patterns:  Change in Core Sales</a:t>
            </a:r>
            <a:r>
              <a:rPr dirty="0" spc="-35"/>
              <a:t> </a:t>
            </a:r>
            <a:r>
              <a:rPr dirty="0" spc="-5"/>
              <a:t>PM</a:t>
            </a:r>
          </a:p>
        </p:txBody>
      </p:sp>
      <p:sp>
        <p:nvSpPr>
          <p:cNvPr id="206" name="object 206"/>
          <p:cNvSpPr txBox="1"/>
          <p:nvPr/>
        </p:nvSpPr>
        <p:spPr>
          <a:xfrm>
            <a:off x="4546853" y="6289344"/>
            <a:ext cx="96964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45">
                <a:latin typeface="Times New Roman"/>
                <a:cs typeface="Times New Roman"/>
              </a:rPr>
              <a:t>Year</a:t>
            </a:r>
            <a:r>
              <a:rPr dirty="0" sz="1600" spc="-1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Ahead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333372" y="2362143"/>
            <a:ext cx="250190" cy="212471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839"/>
              </a:lnSpc>
            </a:pPr>
            <a:r>
              <a:rPr dirty="0" sz="1600" spc="-5">
                <a:latin typeface="Times New Roman"/>
                <a:cs typeface="Times New Roman"/>
              </a:rPr>
              <a:t>Change in Core Sales</a:t>
            </a:r>
            <a:r>
              <a:rPr dirty="0" sz="1600" spc="-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PM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08" name="object 208"/>
          <p:cNvSpPr/>
          <p:nvPr/>
        </p:nvSpPr>
        <p:spPr>
          <a:xfrm>
            <a:off x="2779776" y="1487424"/>
            <a:ext cx="5843270" cy="585470"/>
          </a:xfrm>
          <a:custGeom>
            <a:avLst/>
            <a:gdLst/>
            <a:ahLst/>
            <a:cxnLst/>
            <a:rect l="l" t="t" r="r" b="b"/>
            <a:pathLst>
              <a:path w="5843270" h="585469">
                <a:moveTo>
                  <a:pt x="0" y="585215"/>
                </a:moveTo>
                <a:lnTo>
                  <a:pt x="5843016" y="585215"/>
                </a:lnTo>
                <a:lnTo>
                  <a:pt x="5843016" y="0"/>
                </a:lnTo>
                <a:lnTo>
                  <a:pt x="0" y="0"/>
                </a:lnTo>
                <a:lnTo>
                  <a:pt x="0" y="58521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 txBox="1"/>
          <p:nvPr/>
        </p:nvSpPr>
        <p:spPr>
          <a:xfrm>
            <a:off x="2858770" y="1514297"/>
            <a:ext cx="5625465" cy="5137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Changes in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core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sales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profit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margins tend to fade quickly</a:t>
            </a:r>
            <a:r>
              <a:rPr dirty="0" sz="1600" spc="175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b="1">
                <a:solidFill>
                  <a:srgbClr val="001F5F"/>
                </a:solidFill>
                <a:latin typeface="Times New Roman"/>
                <a:cs typeface="Times New Roman"/>
              </a:rPr>
              <a:t>toward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5" b="1">
                <a:solidFill>
                  <a:srgbClr val="001F5F"/>
                </a:solidFill>
                <a:latin typeface="Times New Roman"/>
                <a:cs typeface="Times New Roman"/>
              </a:rPr>
              <a:t>common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levels close to</a:t>
            </a:r>
            <a:r>
              <a:rPr dirty="0" sz="1600" spc="100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15" b="1">
                <a:solidFill>
                  <a:srgbClr val="001F5F"/>
                </a:solidFill>
                <a:latin typeface="Times New Roman"/>
                <a:cs typeface="Times New Roman"/>
              </a:rPr>
              <a:t>zero.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81083" y="1227413"/>
            <a:ext cx="7607934" cy="0"/>
          </a:xfrm>
          <a:custGeom>
            <a:avLst/>
            <a:gdLst/>
            <a:ahLst/>
            <a:cxnLst/>
            <a:rect l="l" t="t" r="r" b="b"/>
            <a:pathLst>
              <a:path w="7607934" h="0">
                <a:moveTo>
                  <a:pt x="0" y="0"/>
                </a:moveTo>
                <a:lnTo>
                  <a:pt x="7607738" y="0"/>
                </a:lnTo>
              </a:path>
            </a:pathLst>
          </a:custGeom>
          <a:ln w="8874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8697922" y="1227413"/>
            <a:ext cx="0" cy="4987290"/>
          </a:xfrm>
          <a:custGeom>
            <a:avLst/>
            <a:gdLst/>
            <a:ahLst/>
            <a:cxnLst/>
            <a:rect l="l" t="t" r="r" b="b"/>
            <a:pathLst>
              <a:path w="0" h="4987290">
                <a:moveTo>
                  <a:pt x="0" y="0"/>
                </a:moveTo>
                <a:lnTo>
                  <a:pt x="0" y="4986926"/>
                </a:lnTo>
              </a:path>
            </a:pathLst>
          </a:custGeom>
          <a:ln w="9100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090184" y="6223214"/>
            <a:ext cx="7607934" cy="0"/>
          </a:xfrm>
          <a:custGeom>
            <a:avLst/>
            <a:gdLst/>
            <a:ahLst/>
            <a:cxnLst/>
            <a:rect l="l" t="t" r="r" b="b"/>
            <a:pathLst>
              <a:path w="7607934" h="0">
                <a:moveTo>
                  <a:pt x="7607738" y="0"/>
                </a:moveTo>
                <a:lnTo>
                  <a:pt x="0" y="0"/>
                </a:lnTo>
              </a:path>
            </a:pathLst>
          </a:custGeom>
          <a:ln w="8874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081083" y="1236288"/>
            <a:ext cx="0" cy="4987290"/>
          </a:xfrm>
          <a:custGeom>
            <a:avLst/>
            <a:gdLst/>
            <a:ahLst/>
            <a:cxnLst/>
            <a:rect l="l" t="t" r="r" b="b"/>
            <a:pathLst>
              <a:path w="0" h="4987290">
                <a:moveTo>
                  <a:pt x="0" y="4986926"/>
                </a:moveTo>
                <a:lnTo>
                  <a:pt x="0" y="0"/>
                </a:lnTo>
              </a:path>
            </a:pathLst>
          </a:custGeom>
          <a:ln w="9100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081083" y="1227413"/>
            <a:ext cx="0" cy="4987290"/>
          </a:xfrm>
          <a:custGeom>
            <a:avLst/>
            <a:gdLst/>
            <a:ahLst/>
            <a:cxnLst/>
            <a:rect l="l" t="t" r="r" b="b"/>
            <a:pathLst>
              <a:path w="0" h="4987290">
                <a:moveTo>
                  <a:pt x="0" y="0"/>
                </a:moveTo>
                <a:lnTo>
                  <a:pt x="0" y="4986926"/>
                </a:lnTo>
              </a:path>
            </a:pathLst>
          </a:custGeom>
          <a:ln w="91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008276" y="6223214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705" y="0"/>
                </a:lnTo>
              </a:path>
            </a:pathLst>
          </a:custGeom>
          <a:ln w="88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008276" y="5672100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705" y="0"/>
                </a:lnTo>
              </a:path>
            </a:pathLst>
          </a:custGeom>
          <a:ln w="88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008276" y="5112134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705" y="0"/>
                </a:lnTo>
              </a:path>
            </a:pathLst>
          </a:custGeom>
          <a:ln w="88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008276" y="4560961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705" y="0"/>
                </a:lnTo>
              </a:path>
            </a:pathLst>
          </a:custGeom>
          <a:ln w="88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008276" y="4000676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705" y="0"/>
                </a:lnTo>
              </a:path>
            </a:pathLst>
          </a:custGeom>
          <a:ln w="88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008276" y="3449621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705" y="0"/>
                </a:lnTo>
              </a:path>
            </a:pathLst>
          </a:custGeom>
          <a:ln w="88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008276" y="2889572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705" y="0"/>
                </a:lnTo>
              </a:path>
            </a:pathLst>
          </a:custGeom>
          <a:ln w="88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008276" y="2338517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705" y="0"/>
                </a:lnTo>
              </a:path>
            </a:pathLst>
          </a:custGeom>
          <a:ln w="88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008276" y="1778469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705" y="0"/>
                </a:lnTo>
              </a:path>
            </a:pathLst>
          </a:custGeom>
          <a:ln w="88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008276" y="1227413"/>
            <a:ext cx="64135" cy="0"/>
          </a:xfrm>
          <a:custGeom>
            <a:avLst/>
            <a:gdLst/>
            <a:ahLst/>
            <a:cxnLst/>
            <a:rect l="l" t="t" r="r" b="b"/>
            <a:pathLst>
              <a:path w="64134" h="0">
                <a:moveTo>
                  <a:pt x="0" y="0"/>
                </a:moveTo>
                <a:lnTo>
                  <a:pt x="63705" y="0"/>
                </a:lnTo>
              </a:path>
            </a:pathLst>
          </a:custGeom>
          <a:ln w="88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719050" y="3849807"/>
            <a:ext cx="1266825" cy="2000250"/>
          </a:xfrm>
          <a:custGeom>
            <a:avLst/>
            <a:gdLst/>
            <a:ahLst/>
            <a:cxnLst/>
            <a:rect l="l" t="t" r="r" b="b"/>
            <a:pathLst>
              <a:path w="1266825" h="2000250">
                <a:moveTo>
                  <a:pt x="0" y="2000081"/>
                </a:moveTo>
                <a:lnTo>
                  <a:pt x="1266227" y="0"/>
                </a:lnTo>
              </a:path>
            </a:pathLst>
          </a:custGeom>
          <a:ln w="9036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985277" y="3298752"/>
            <a:ext cx="1257935" cy="542290"/>
          </a:xfrm>
          <a:custGeom>
            <a:avLst/>
            <a:gdLst/>
            <a:ahLst/>
            <a:cxnLst/>
            <a:rect l="l" t="t" r="r" b="b"/>
            <a:pathLst>
              <a:path w="1257935" h="542289">
                <a:moveTo>
                  <a:pt x="0" y="542180"/>
                </a:moveTo>
                <a:lnTo>
                  <a:pt x="1257490" y="0"/>
                </a:lnTo>
              </a:path>
            </a:pathLst>
          </a:custGeom>
          <a:ln w="891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251869" y="3262898"/>
            <a:ext cx="1266825" cy="36195"/>
          </a:xfrm>
          <a:custGeom>
            <a:avLst/>
            <a:gdLst/>
            <a:ahLst/>
            <a:cxnLst/>
            <a:rect l="l" t="t" r="r" b="b"/>
            <a:pathLst>
              <a:path w="1266825" h="36195">
                <a:moveTo>
                  <a:pt x="0" y="35853"/>
                </a:moveTo>
                <a:lnTo>
                  <a:pt x="1266469" y="0"/>
                </a:lnTo>
              </a:path>
            </a:pathLst>
          </a:custGeom>
          <a:ln w="8874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527439" y="3262898"/>
            <a:ext cx="1257300" cy="187325"/>
          </a:xfrm>
          <a:custGeom>
            <a:avLst/>
            <a:gdLst/>
            <a:ahLst/>
            <a:cxnLst/>
            <a:rect l="l" t="t" r="r" b="b"/>
            <a:pathLst>
              <a:path w="1257300" h="187325">
                <a:moveTo>
                  <a:pt x="0" y="0"/>
                </a:moveTo>
                <a:lnTo>
                  <a:pt x="1257126" y="186722"/>
                </a:lnTo>
              </a:path>
            </a:pathLst>
          </a:custGeom>
          <a:ln w="8879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6793666" y="3449621"/>
            <a:ext cx="1257935" cy="240665"/>
          </a:xfrm>
          <a:custGeom>
            <a:avLst/>
            <a:gdLst/>
            <a:ahLst/>
            <a:cxnLst/>
            <a:rect l="l" t="t" r="r" b="b"/>
            <a:pathLst>
              <a:path w="1257934" h="240664">
                <a:moveTo>
                  <a:pt x="0" y="0"/>
                </a:moveTo>
                <a:lnTo>
                  <a:pt x="1257490" y="240206"/>
                </a:lnTo>
              </a:path>
            </a:pathLst>
          </a:custGeom>
          <a:ln w="8882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719050" y="3538604"/>
            <a:ext cx="1257300" cy="986790"/>
          </a:xfrm>
          <a:custGeom>
            <a:avLst/>
            <a:gdLst/>
            <a:ahLst/>
            <a:cxnLst/>
            <a:rect l="l" t="t" r="r" b="b"/>
            <a:pathLst>
              <a:path w="1257300" h="986789">
                <a:moveTo>
                  <a:pt x="0" y="986622"/>
                </a:moveTo>
                <a:lnTo>
                  <a:pt x="1257126" y="0"/>
                </a:lnTo>
              </a:path>
            </a:pathLst>
          </a:custGeom>
          <a:ln w="8960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985277" y="3405247"/>
            <a:ext cx="1257935" cy="125095"/>
          </a:xfrm>
          <a:custGeom>
            <a:avLst/>
            <a:gdLst/>
            <a:ahLst/>
            <a:cxnLst/>
            <a:rect l="l" t="t" r="r" b="b"/>
            <a:pathLst>
              <a:path w="1257935" h="125095">
                <a:moveTo>
                  <a:pt x="0" y="124481"/>
                </a:moveTo>
                <a:lnTo>
                  <a:pt x="1257490" y="0"/>
                </a:lnTo>
              </a:path>
            </a:pathLst>
          </a:custGeom>
          <a:ln w="8876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251869" y="3289877"/>
            <a:ext cx="1266825" cy="115570"/>
          </a:xfrm>
          <a:custGeom>
            <a:avLst/>
            <a:gdLst/>
            <a:ahLst/>
            <a:cxnLst/>
            <a:rect l="l" t="t" r="r" b="b"/>
            <a:pathLst>
              <a:path w="1266825" h="115570">
                <a:moveTo>
                  <a:pt x="0" y="115370"/>
                </a:moveTo>
                <a:lnTo>
                  <a:pt x="1266469" y="0"/>
                </a:lnTo>
              </a:path>
            </a:pathLst>
          </a:custGeom>
          <a:ln w="8876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527439" y="3289877"/>
            <a:ext cx="1257300" cy="26670"/>
          </a:xfrm>
          <a:custGeom>
            <a:avLst/>
            <a:gdLst/>
            <a:ahLst/>
            <a:cxnLst/>
            <a:rect l="l" t="t" r="r" b="b"/>
            <a:pathLst>
              <a:path w="1257300" h="26670">
                <a:moveTo>
                  <a:pt x="0" y="0"/>
                </a:moveTo>
                <a:lnTo>
                  <a:pt x="1257126" y="26623"/>
                </a:lnTo>
              </a:path>
            </a:pathLst>
          </a:custGeom>
          <a:ln w="8874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6793666" y="3316501"/>
            <a:ext cx="1257935" cy="293370"/>
          </a:xfrm>
          <a:custGeom>
            <a:avLst/>
            <a:gdLst/>
            <a:ahLst/>
            <a:cxnLst/>
            <a:rect l="l" t="t" r="r" b="b"/>
            <a:pathLst>
              <a:path w="1257934" h="293370">
                <a:moveTo>
                  <a:pt x="0" y="0"/>
                </a:moveTo>
                <a:lnTo>
                  <a:pt x="1257490" y="293099"/>
                </a:lnTo>
              </a:path>
            </a:pathLst>
          </a:custGeom>
          <a:ln w="8886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719050" y="3494230"/>
            <a:ext cx="1257300" cy="577850"/>
          </a:xfrm>
          <a:custGeom>
            <a:avLst/>
            <a:gdLst/>
            <a:ahLst/>
            <a:cxnLst/>
            <a:rect l="l" t="t" r="r" b="b"/>
            <a:pathLst>
              <a:path w="1257300" h="577850">
                <a:moveTo>
                  <a:pt x="0" y="577797"/>
                </a:moveTo>
                <a:lnTo>
                  <a:pt x="1257126" y="0"/>
                </a:lnTo>
              </a:path>
            </a:pathLst>
          </a:custGeom>
          <a:ln w="8914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985277" y="3369749"/>
            <a:ext cx="1257935" cy="125095"/>
          </a:xfrm>
          <a:custGeom>
            <a:avLst/>
            <a:gdLst/>
            <a:ahLst/>
            <a:cxnLst/>
            <a:rect l="l" t="t" r="r" b="b"/>
            <a:pathLst>
              <a:path w="1257935" h="125095">
                <a:moveTo>
                  <a:pt x="0" y="124481"/>
                </a:moveTo>
                <a:lnTo>
                  <a:pt x="1257490" y="0"/>
                </a:lnTo>
              </a:path>
            </a:pathLst>
          </a:custGeom>
          <a:ln w="8876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4251869" y="3281003"/>
            <a:ext cx="1266825" cy="88900"/>
          </a:xfrm>
          <a:custGeom>
            <a:avLst/>
            <a:gdLst/>
            <a:ahLst/>
            <a:cxnLst/>
            <a:rect l="l" t="t" r="r" b="b"/>
            <a:pathLst>
              <a:path w="1266825" h="88900">
                <a:moveTo>
                  <a:pt x="0" y="88746"/>
                </a:moveTo>
                <a:lnTo>
                  <a:pt x="1266469" y="0"/>
                </a:lnTo>
              </a:path>
            </a:pathLst>
          </a:custGeom>
          <a:ln w="8875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527439" y="3281003"/>
            <a:ext cx="1257300" cy="80010"/>
          </a:xfrm>
          <a:custGeom>
            <a:avLst/>
            <a:gdLst/>
            <a:ahLst/>
            <a:cxnLst/>
            <a:rect l="l" t="t" r="r" b="b"/>
            <a:pathLst>
              <a:path w="1257300" h="80010">
                <a:moveTo>
                  <a:pt x="0" y="0"/>
                </a:moveTo>
                <a:lnTo>
                  <a:pt x="1257126" y="79871"/>
                </a:lnTo>
              </a:path>
            </a:pathLst>
          </a:custGeom>
          <a:ln w="8875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793666" y="3360874"/>
            <a:ext cx="1257935" cy="213360"/>
          </a:xfrm>
          <a:custGeom>
            <a:avLst/>
            <a:gdLst/>
            <a:ahLst/>
            <a:cxnLst/>
            <a:rect l="l" t="t" r="r" b="b"/>
            <a:pathLst>
              <a:path w="1257934" h="213360">
                <a:moveTo>
                  <a:pt x="0" y="0"/>
                </a:moveTo>
                <a:lnTo>
                  <a:pt x="1257490" y="213227"/>
                </a:lnTo>
              </a:path>
            </a:pathLst>
          </a:custGeom>
          <a:ln w="888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719050" y="3511980"/>
            <a:ext cx="1257300" cy="293370"/>
          </a:xfrm>
          <a:custGeom>
            <a:avLst/>
            <a:gdLst/>
            <a:ahLst/>
            <a:cxnLst/>
            <a:rect l="l" t="t" r="r" b="b"/>
            <a:pathLst>
              <a:path w="1257300" h="293370">
                <a:moveTo>
                  <a:pt x="0" y="293217"/>
                </a:moveTo>
                <a:lnTo>
                  <a:pt x="1257126" y="0"/>
                </a:lnTo>
              </a:path>
            </a:pathLst>
          </a:custGeom>
          <a:ln w="8886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985277" y="3369749"/>
            <a:ext cx="1257935" cy="142240"/>
          </a:xfrm>
          <a:custGeom>
            <a:avLst/>
            <a:gdLst/>
            <a:ahLst/>
            <a:cxnLst/>
            <a:rect l="l" t="t" r="r" b="b"/>
            <a:pathLst>
              <a:path w="1257935" h="142239">
                <a:moveTo>
                  <a:pt x="0" y="142230"/>
                </a:moveTo>
                <a:lnTo>
                  <a:pt x="1257490" y="0"/>
                </a:lnTo>
              </a:path>
            </a:pathLst>
          </a:custGeom>
          <a:ln w="8877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4251869" y="3316501"/>
            <a:ext cx="1266825" cy="53340"/>
          </a:xfrm>
          <a:custGeom>
            <a:avLst/>
            <a:gdLst/>
            <a:ahLst/>
            <a:cxnLst/>
            <a:rect l="l" t="t" r="r" b="b"/>
            <a:pathLst>
              <a:path w="1266825" h="53339">
                <a:moveTo>
                  <a:pt x="0" y="53247"/>
                </a:moveTo>
                <a:lnTo>
                  <a:pt x="1266469" y="0"/>
                </a:lnTo>
              </a:path>
            </a:pathLst>
          </a:custGeom>
          <a:ln w="8875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527439" y="3307627"/>
            <a:ext cx="1257300" cy="8890"/>
          </a:xfrm>
          <a:custGeom>
            <a:avLst/>
            <a:gdLst/>
            <a:ahLst/>
            <a:cxnLst/>
            <a:rect l="l" t="t" r="r" b="b"/>
            <a:pathLst>
              <a:path w="1257300" h="8889">
                <a:moveTo>
                  <a:pt x="0" y="8874"/>
                </a:moveTo>
                <a:lnTo>
                  <a:pt x="1257126" y="0"/>
                </a:lnTo>
              </a:path>
            </a:pathLst>
          </a:custGeom>
          <a:ln w="8874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6793666" y="3307627"/>
            <a:ext cx="1257935" cy="222250"/>
          </a:xfrm>
          <a:custGeom>
            <a:avLst/>
            <a:gdLst/>
            <a:ahLst/>
            <a:cxnLst/>
            <a:rect l="l" t="t" r="r" b="b"/>
            <a:pathLst>
              <a:path w="1257934" h="222250">
                <a:moveTo>
                  <a:pt x="0" y="0"/>
                </a:moveTo>
                <a:lnTo>
                  <a:pt x="1257490" y="222102"/>
                </a:lnTo>
              </a:path>
            </a:pathLst>
          </a:custGeom>
          <a:ln w="8881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719050" y="3467606"/>
            <a:ext cx="1257300" cy="151130"/>
          </a:xfrm>
          <a:custGeom>
            <a:avLst/>
            <a:gdLst/>
            <a:ahLst/>
            <a:cxnLst/>
            <a:rect l="l" t="t" r="r" b="b"/>
            <a:pathLst>
              <a:path w="1257300" h="151129">
                <a:moveTo>
                  <a:pt x="0" y="150868"/>
                </a:moveTo>
                <a:lnTo>
                  <a:pt x="1257126" y="0"/>
                </a:lnTo>
              </a:path>
            </a:pathLst>
          </a:custGeom>
          <a:ln w="887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985277" y="3405247"/>
            <a:ext cx="1257935" cy="62865"/>
          </a:xfrm>
          <a:custGeom>
            <a:avLst/>
            <a:gdLst/>
            <a:ahLst/>
            <a:cxnLst/>
            <a:rect l="l" t="t" r="r" b="b"/>
            <a:pathLst>
              <a:path w="1257935" h="62864">
                <a:moveTo>
                  <a:pt x="0" y="62359"/>
                </a:moveTo>
                <a:lnTo>
                  <a:pt x="1257490" y="0"/>
                </a:lnTo>
              </a:path>
            </a:pathLst>
          </a:custGeom>
          <a:ln w="887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4251869" y="3343125"/>
            <a:ext cx="1266825" cy="62230"/>
          </a:xfrm>
          <a:custGeom>
            <a:avLst/>
            <a:gdLst/>
            <a:ahLst/>
            <a:cxnLst/>
            <a:rect l="l" t="t" r="r" b="b"/>
            <a:pathLst>
              <a:path w="1266825" h="62229">
                <a:moveTo>
                  <a:pt x="0" y="62122"/>
                </a:moveTo>
                <a:lnTo>
                  <a:pt x="1266469" y="0"/>
                </a:lnTo>
              </a:path>
            </a:pathLst>
          </a:custGeom>
          <a:ln w="887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5527439" y="3343125"/>
            <a:ext cx="1257300" cy="17780"/>
          </a:xfrm>
          <a:custGeom>
            <a:avLst/>
            <a:gdLst/>
            <a:ahLst/>
            <a:cxnLst/>
            <a:rect l="l" t="t" r="r" b="b"/>
            <a:pathLst>
              <a:path w="1257300" h="17779">
                <a:moveTo>
                  <a:pt x="0" y="0"/>
                </a:moveTo>
                <a:lnTo>
                  <a:pt x="1257126" y="17749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6793666" y="3360874"/>
            <a:ext cx="1257935" cy="125095"/>
          </a:xfrm>
          <a:custGeom>
            <a:avLst/>
            <a:gdLst/>
            <a:ahLst/>
            <a:cxnLst/>
            <a:rect l="l" t="t" r="r" b="b"/>
            <a:pathLst>
              <a:path w="1257934" h="125095">
                <a:moveTo>
                  <a:pt x="0" y="0"/>
                </a:moveTo>
                <a:lnTo>
                  <a:pt x="1257490" y="124481"/>
                </a:lnTo>
              </a:path>
            </a:pathLst>
          </a:custGeom>
          <a:ln w="8876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719050" y="3440746"/>
            <a:ext cx="1257300" cy="45085"/>
          </a:xfrm>
          <a:custGeom>
            <a:avLst/>
            <a:gdLst/>
            <a:ahLst/>
            <a:cxnLst/>
            <a:rect l="l" t="t" r="r" b="b"/>
            <a:pathLst>
              <a:path w="1257300" h="45085">
                <a:moveTo>
                  <a:pt x="0" y="44609"/>
                </a:moveTo>
                <a:lnTo>
                  <a:pt x="1257126" y="0"/>
                </a:lnTo>
              </a:path>
            </a:pathLst>
          </a:custGeom>
          <a:ln w="8874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985277" y="3396373"/>
            <a:ext cx="1257935" cy="44450"/>
          </a:xfrm>
          <a:custGeom>
            <a:avLst/>
            <a:gdLst/>
            <a:ahLst/>
            <a:cxnLst/>
            <a:rect l="l" t="t" r="r" b="b"/>
            <a:pathLst>
              <a:path w="1257935" h="44450">
                <a:moveTo>
                  <a:pt x="0" y="44373"/>
                </a:moveTo>
                <a:lnTo>
                  <a:pt x="1257490" y="0"/>
                </a:lnTo>
              </a:path>
            </a:pathLst>
          </a:custGeom>
          <a:ln w="8874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4251869" y="3352000"/>
            <a:ext cx="1266825" cy="44450"/>
          </a:xfrm>
          <a:custGeom>
            <a:avLst/>
            <a:gdLst/>
            <a:ahLst/>
            <a:cxnLst/>
            <a:rect l="l" t="t" r="r" b="b"/>
            <a:pathLst>
              <a:path w="1266825" h="44450">
                <a:moveTo>
                  <a:pt x="0" y="44373"/>
                </a:moveTo>
                <a:lnTo>
                  <a:pt x="1266469" y="0"/>
                </a:lnTo>
              </a:path>
            </a:pathLst>
          </a:custGeom>
          <a:ln w="8874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527439" y="3352000"/>
            <a:ext cx="1257300" cy="26670"/>
          </a:xfrm>
          <a:custGeom>
            <a:avLst/>
            <a:gdLst/>
            <a:ahLst/>
            <a:cxnLst/>
            <a:rect l="l" t="t" r="r" b="b"/>
            <a:pathLst>
              <a:path w="1257300" h="26670">
                <a:moveTo>
                  <a:pt x="0" y="0"/>
                </a:moveTo>
                <a:lnTo>
                  <a:pt x="1257126" y="26623"/>
                </a:lnTo>
              </a:path>
            </a:pathLst>
          </a:custGeom>
          <a:ln w="8874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6793666" y="3378624"/>
            <a:ext cx="1257935" cy="98425"/>
          </a:xfrm>
          <a:custGeom>
            <a:avLst/>
            <a:gdLst/>
            <a:ahLst/>
            <a:cxnLst/>
            <a:rect l="l" t="t" r="r" b="b"/>
            <a:pathLst>
              <a:path w="1257934" h="98425">
                <a:moveTo>
                  <a:pt x="0" y="0"/>
                </a:moveTo>
                <a:lnTo>
                  <a:pt x="1257490" y="97857"/>
                </a:lnTo>
              </a:path>
            </a:pathLst>
          </a:custGeom>
          <a:ln w="8875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719050" y="3352000"/>
            <a:ext cx="1257300" cy="44450"/>
          </a:xfrm>
          <a:custGeom>
            <a:avLst/>
            <a:gdLst/>
            <a:ahLst/>
            <a:cxnLst/>
            <a:rect l="l" t="t" r="r" b="b"/>
            <a:pathLst>
              <a:path w="1257300" h="44450">
                <a:moveTo>
                  <a:pt x="0" y="0"/>
                </a:moveTo>
                <a:lnTo>
                  <a:pt x="1257126" y="44373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985277" y="3396373"/>
            <a:ext cx="1257935" cy="53340"/>
          </a:xfrm>
          <a:custGeom>
            <a:avLst/>
            <a:gdLst/>
            <a:ahLst/>
            <a:cxnLst/>
            <a:rect l="l" t="t" r="r" b="b"/>
            <a:pathLst>
              <a:path w="1257935" h="53339">
                <a:moveTo>
                  <a:pt x="0" y="0"/>
                </a:moveTo>
                <a:lnTo>
                  <a:pt x="1257490" y="53247"/>
                </a:lnTo>
              </a:path>
            </a:pathLst>
          </a:custGeom>
          <a:ln w="887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4251869" y="3405247"/>
            <a:ext cx="1266825" cy="44450"/>
          </a:xfrm>
          <a:custGeom>
            <a:avLst/>
            <a:gdLst/>
            <a:ahLst/>
            <a:cxnLst/>
            <a:rect l="l" t="t" r="r" b="b"/>
            <a:pathLst>
              <a:path w="1266825" h="44450">
                <a:moveTo>
                  <a:pt x="0" y="44373"/>
                </a:moveTo>
                <a:lnTo>
                  <a:pt x="1266469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5527439" y="3396373"/>
            <a:ext cx="1257300" cy="8890"/>
          </a:xfrm>
          <a:custGeom>
            <a:avLst/>
            <a:gdLst/>
            <a:ahLst/>
            <a:cxnLst/>
            <a:rect l="l" t="t" r="r" b="b"/>
            <a:pathLst>
              <a:path w="1257300" h="8889">
                <a:moveTo>
                  <a:pt x="0" y="8874"/>
                </a:moveTo>
                <a:lnTo>
                  <a:pt x="1257126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6793666" y="3396373"/>
            <a:ext cx="1257935" cy="62865"/>
          </a:xfrm>
          <a:custGeom>
            <a:avLst/>
            <a:gdLst/>
            <a:ahLst/>
            <a:cxnLst/>
            <a:rect l="l" t="t" r="r" b="b"/>
            <a:pathLst>
              <a:path w="1257934" h="62864">
                <a:moveTo>
                  <a:pt x="0" y="0"/>
                </a:moveTo>
                <a:lnTo>
                  <a:pt x="1257490" y="62359"/>
                </a:lnTo>
              </a:path>
            </a:pathLst>
          </a:custGeom>
          <a:ln w="887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1719050" y="3174152"/>
            <a:ext cx="1257300" cy="178435"/>
          </a:xfrm>
          <a:custGeom>
            <a:avLst/>
            <a:gdLst/>
            <a:ahLst/>
            <a:cxnLst/>
            <a:rect l="l" t="t" r="r" b="b"/>
            <a:pathLst>
              <a:path w="1257300" h="178435">
                <a:moveTo>
                  <a:pt x="0" y="0"/>
                </a:moveTo>
                <a:lnTo>
                  <a:pt x="1257126" y="177847"/>
                </a:lnTo>
              </a:path>
            </a:pathLst>
          </a:custGeom>
          <a:ln w="8879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985277" y="3352000"/>
            <a:ext cx="1257935" cy="107314"/>
          </a:xfrm>
          <a:custGeom>
            <a:avLst/>
            <a:gdLst/>
            <a:ahLst/>
            <a:cxnLst/>
            <a:rect l="l" t="t" r="r" b="b"/>
            <a:pathLst>
              <a:path w="1257935" h="107314">
                <a:moveTo>
                  <a:pt x="0" y="0"/>
                </a:moveTo>
                <a:lnTo>
                  <a:pt x="1257490" y="106732"/>
                </a:lnTo>
              </a:path>
            </a:pathLst>
          </a:custGeom>
          <a:ln w="8876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4251869" y="3422997"/>
            <a:ext cx="1266825" cy="36195"/>
          </a:xfrm>
          <a:custGeom>
            <a:avLst/>
            <a:gdLst/>
            <a:ahLst/>
            <a:cxnLst/>
            <a:rect l="l" t="t" r="r" b="b"/>
            <a:pathLst>
              <a:path w="1266825" h="36195">
                <a:moveTo>
                  <a:pt x="0" y="35735"/>
                </a:moveTo>
                <a:lnTo>
                  <a:pt x="1266469" y="0"/>
                </a:lnTo>
              </a:path>
            </a:pathLst>
          </a:custGeom>
          <a:ln w="8874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5527439" y="3405247"/>
            <a:ext cx="1257300" cy="17780"/>
          </a:xfrm>
          <a:custGeom>
            <a:avLst/>
            <a:gdLst/>
            <a:ahLst/>
            <a:cxnLst/>
            <a:rect l="l" t="t" r="r" b="b"/>
            <a:pathLst>
              <a:path w="1257300" h="17779">
                <a:moveTo>
                  <a:pt x="0" y="17749"/>
                </a:moveTo>
                <a:lnTo>
                  <a:pt x="1257126" y="0"/>
                </a:lnTo>
              </a:path>
            </a:pathLst>
          </a:custGeom>
          <a:ln w="8874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6793666" y="3405247"/>
            <a:ext cx="1257935" cy="125095"/>
          </a:xfrm>
          <a:custGeom>
            <a:avLst/>
            <a:gdLst/>
            <a:ahLst/>
            <a:cxnLst/>
            <a:rect l="l" t="t" r="r" b="b"/>
            <a:pathLst>
              <a:path w="1257934" h="125095">
                <a:moveTo>
                  <a:pt x="0" y="0"/>
                </a:moveTo>
                <a:lnTo>
                  <a:pt x="1257490" y="124481"/>
                </a:lnTo>
              </a:path>
            </a:pathLst>
          </a:custGeom>
          <a:ln w="8876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1719050" y="2845199"/>
            <a:ext cx="1257300" cy="427355"/>
          </a:xfrm>
          <a:custGeom>
            <a:avLst/>
            <a:gdLst/>
            <a:ahLst/>
            <a:cxnLst/>
            <a:rect l="l" t="t" r="r" b="b"/>
            <a:pathLst>
              <a:path w="1257300" h="427354">
                <a:moveTo>
                  <a:pt x="0" y="0"/>
                </a:moveTo>
                <a:lnTo>
                  <a:pt x="1257126" y="426928"/>
                </a:lnTo>
              </a:path>
            </a:pathLst>
          </a:custGeom>
          <a:ln w="8898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2985277" y="3272128"/>
            <a:ext cx="1257935" cy="275590"/>
          </a:xfrm>
          <a:custGeom>
            <a:avLst/>
            <a:gdLst/>
            <a:ahLst/>
            <a:cxnLst/>
            <a:rect l="l" t="t" r="r" b="b"/>
            <a:pathLst>
              <a:path w="1257935" h="275589">
                <a:moveTo>
                  <a:pt x="0" y="0"/>
                </a:moveTo>
                <a:lnTo>
                  <a:pt x="1257490" y="275350"/>
                </a:lnTo>
              </a:path>
            </a:pathLst>
          </a:custGeom>
          <a:ln w="8884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4251869" y="3431871"/>
            <a:ext cx="1266825" cy="116205"/>
          </a:xfrm>
          <a:custGeom>
            <a:avLst/>
            <a:gdLst/>
            <a:ahLst/>
            <a:cxnLst/>
            <a:rect l="l" t="t" r="r" b="b"/>
            <a:pathLst>
              <a:path w="1266825" h="116204">
                <a:moveTo>
                  <a:pt x="0" y="115606"/>
                </a:moveTo>
                <a:lnTo>
                  <a:pt x="1266469" y="0"/>
                </a:lnTo>
              </a:path>
            </a:pathLst>
          </a:custGeom>
          <a:ln w="8876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5527439" y="3387498"/>
            <a:ext cx="1257300" cy="44450"/>
          </a:xfrm>
          <a:custGeom>
            <a:avLst/>
            <a:gdLst/>
            <a:ahLst/>
            <a:cxnLst/>
            <a:rect l="l" t="t" r="r" b="b"/>
            <a:pathLst>
              <a:path w="1257300" h="44450">
                <a:moveTo>
                  <a:pt x="0" y="44373"/>
                </a:moveTo>
                <a:lnTo>
                  <a:pt x="1257126" y="0"/>
                </a:lnTo>
              </a:path>
            </a:pathLst>
          </a:custGeom>
          <a:ln w="8874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6793666" y="3387498"/>
            <a:ext cx="1257935" cy="195580"/>
          </a:xfrm>
          <a:custGeom>
            <a:avLst/>
            <a:gdLst/>
            <a:ahLst/>
            <a:cxnLst/>
            <a:rect l="l" t="t" r="r" b="b"/>
            <a:pathLst>
              <a:path w="1257934" h="195579">
                <a:moveTo>
                  <a:pt x="0" y="0"/>
                </a:moveTo>
                <a:lnTo>
                  <a:pt x="1257490" y="195478"/>
                </a:lnTo>
              </a:path>
            </a:pathLst>
          </a:custGeom>
          <a:ln w="8879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1719050" y="1680848"/>
            <a:ext cx="1257300" cy="1600200"/>
          </a:xfrm>
          <a:custGeom>
            <a:avLst/>
            <a:gdLst/>
            <a:ahLst/>
            <a:cxnLst/>
            <a:rect l="l" t="t" r="r" b="b"/>
            <a:pathLst>
              <a:path w="1257300" h="1600200">
                <a:moveTo>
                  <a:pt x="0" y="0"/>
                </a:moveTo>
                <a:lnTo>
                  <a:pt x="1257126" y="1600154"/>
                </a:lnTo>
              </a:path>
            </a:pathLst>
          </a:custGeom>
          <a:ln w="901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2985277" y="3289877"/>
            <a:ext cx="1257935" cy="515620"/>
          </a:xfrm>
          <a:custGeom>
            <a:avLst/>
            <a:gdLst/>
            <a:ahLst/>
            <a:cxnLst/>
            <a:rect l="l" t="t" r="r" b="b"/>
            <a:pathLst>
              <a:path w="1257935" h="515620">
                <a:moveTo>
                  <a:pt x="0" y="0"/>
                </a:moveTo>
                <a:lnTo>
                  <a:pt x="1257490" y="515320"/>
                </a:lnTo>
              </a:path>
            </a:pathLst>
          </a:custGeom>
          <a:ln w="89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4251869" y="3582977"/>
            <a:ext cx="1266825" cy="222250"/>
          </a:xfrm>
          <a:custGeom>
            <a:avLst/>
            <a:gdLst/>
            <a:ahLst/>
            <a:cxnLst/>
            <a:rect l="l" t="t" r="r" b="b"/>
            <a:pathLst>
              <a:path w="1266825" h="222250">
                <a:moveTo>
                  <a:pt x="0" y="222220"/>
                </a:moveTo>
                <a:lnTo>
                  <a:pt x="1266469" y="0"/>
                </a:lnTo>
              </a:path>
            </a:pathLst>
          </a:custGeom>
          <a:ln w="888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5527439" y="3582977"/>
            <a:ext cx="1257300" cy="116205"/>
          </a:xfrm>
          <a:custGeom>
            <a:avLst/>
            <a:gdLst/>
            <a:ahLst/>
            <a:cxnLst/>
            <a:rect l="l" t="t" r="r" b="b"/>
            <a:pathLst>
              <a:path w="1257300" h="116204">
                <a:moveTo>
                  <a:pt x="0" y="0"/>
                </a:moveTo>
                <a:lnTo>
                  <a:pt x="1257126" y="115725"/>
                </a:lnTo>
              </a:path>
            </a:pathLst>
          </a:custGeom>
          <a:ln w="88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6793666" y="3672078"/>
            <a:ext cx="1257935" cy="26670"/>
          </a:xfrm>
          <a:custGeom>
            <a:avLst/>
            <a:gdLst/>
            <a:ahLst/>
            <a:cxnLst/>
            <a:rect l="l" t="t" r="r" b="b"/>
            <a:pathLst>
              <a:path w="1257934" h="26670">
                <a:moveTo>
                  <a:pt x="0" y="26623"/>
                </a:moveTo>
                <a:lnTo>
                  <a:pt x="1257490" y="0"/>
                </a:lnTo>
              </a:path>
            </a:pathLst>
          </a:custGeom>
          <a:ln w="88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1700848" y="5831843"/>
            <a:ext cx="36830" cy="36195"/>
          </a:xfrm>
          <a:custGeom>
            <a:avLst/>
            <a:gdLst/>
            <a:ahLst/>
            <a:cxnLst/>
            <a:rect l="l" t="t" r="r" b="b"/>
            <a:pathLst>
              <a:path w="36830" h="36195">
                <a:moveTo>
                  <a:pt x="18201" y="0"/>
                </a:moveTo>
                <a:lnTo>
                  <a:pt x="0" y="18045"/>
                </a:lnTo>
                <a:lnTo>
                  <a:pt x="18201" y="35794"/>
                </a:lnTo>
                <a:lnTo>
                  <a:pt x="36403" y="18045"/>
                </a:lnTo>
                <a:lnTo>
                  <a:pt x="18201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700848" y="5831843"/>
            <a:ext cx="36830" cy="36195"/>
          </a:xfrm>
          <a:custGeom>
            <a:avLst/>
            <a:gdLst/>
            <a:ahLst/>
            <a:cxnLst/>
            <a:rect l="l" t="t" r="r" b="b"/>
            <a:pathLst>
              <a:path w="36830" h="36195">
                <a:moveTo>
                  <a:pt x="18201" y="0"/>
                </a:moveTo>
                <a:lnTo>
                  <a:pt x="36403" y="18045"/>
                </a:lnTo>
                <a:lnTo>
                  <a:pt x="18201" y="35794"/>
                </a:lnTo>
                <a:lnTo>
                  <a:pt x="0" y="18045"/>
                </a:lnTo>
                <a:lnTo>
                  <a:pt x="18201" y="0"/>
                </a:lnTo>
                <a:close/>
              </a:path>
            </a:pathLst>
          </a:custGeom>
          <a:ln w="8985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2967076" y="3823183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30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2967076" y="3823183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30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4233667" y="3281003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4233667" y="3281003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5509238" y="3245149"/>
            <a:ext cx="36830" cy="36195"/>
          </a:xfrm>
          <a:custGeom>
            <a:avLst/>
            <a:gdLst/>
            <a:ahLst/>
            <a:cxnLst/>
            <a:rect l="l" t="t" r="r" b="b"/>
            <a:pathLst>
              <a:path w="36829" h="36195">
                <a:moveTo>
                  <a:pt x="18201" y="0"/>
                </a:moveTo>
                <a:lnTo>
                  <a:pt x="0" y="17749"/>
                </a:lnTo>
                <a:lnTo>
                  <a:pt x="18201" y="35853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5509238" y="3245149"/>
            <a:ext cx="36830" cy="36195"/>
          </a:xfrm>
          <a:custGeom>
            <a:avLst/>
            <a:gdLst/>
            <a:ahLst/>
            <a:cxnLst/>
            <a:rect l="l" t="t" r="r" b="b"/>
            <a:pathLst>
              <a:path w="36829" h="36195">
                <a:moveTo>
                  <a:pt x="18201" y="0"/>
                </a:moveTo>
                <a:lnTo>
                  <a:pt x="36403" y="17749"/>
                </a:lnTo>
                <a:lnTo>
                  <a:pt x="18201" y="35853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6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6775465" y="3431871"/>
            <a:ext cx="36830" cy="36195"/>
          </a:xfrm>
          <a:custGeom>
            <a:avLst/>
            <a:gdLst/>
            <a:ahLst/>
            <a:cxnLst/>
            <a:rect l="l" t="t" r="r" b="b"/>
            <a:pathLst>
              <a:path w="36829" h="36195">
                <a:moveTo>
                  <a:pt x="18201" y="0"/>
                </a:moveTo>
                <a:lnTo>
                  <a:pt x="0" y="17749"/>
                </a:lnTo>
                <a:lnTo>
                  <a:pt x="18201" y="35735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6775465" y="3431871"/>
            <a:ext cx="36830" cy="36195"/>
          </a:xfrm>
          <a:custGeom>
            <a:avLst/>
            <a:gdLst/>
            <a:ahLst/>
            <a:cxnLst/>
            <a:rect l="l" t="t" r="r" b="b"/>
            <a:pathLst>
              <a:path w="36829" h="36195">
                <a:moveTo>
                  <a:pt x="18201" y="0"/>
                </a:moveTo>
                <a:lnTo>
                  <a:pt x="36403" y="17749"/>
                </a:lnTo>
                <a:lnTo>
                  <a:pt x="18201" y="35735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5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8042056" y="3672078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8042056" y="3672078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1696237" y="4502980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5" h="26670">
                <a:moveTo>
                  <a:pt x="0" y="26623"/>
                </a:moveTo>
                <a:lnTo>
                  <a:pt x="27302" y="26623"/>
                </a:lnTo>
                <a:lnTo>
                  <a:pt x="27302" y="0"/>
                </a:lnTo>
                <a:lnTo>
                  <a:pt x="0" y="0"/>
                </a:lnTo>
                <a:lnTo>
                  <a:pt x="0" y="2662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2962586" y="3507602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5" h="26670">
                <a:moveTo>
                  <a:pt x="0" y="26623"/>
                </a:moveTo>
                <a:lnTo>
                  <a:pt x="27302" y="26623"/>
                </a:lnTo>
                <a:lnTo>
                  <a:pt x="27302" y="0"/>
                </a:lnTo>
                <a:lnTo>
                  <a:pt x="0" y="0"/>
                </a:lnTo>
                <a:lnTo>
                  <a:pt x="0" y="2662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4229056" y="3383002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4" h="26670">
                <a:moveTo>
                  <a:pt x="0" y="26623"/>
                </a:moveTo>
                <a:lnTo>
                  <a:pt x="27302" y="26623"/>
                </a:lnTo>
                <a:lnTo>
                  <a:pt x="27302" y="0"/>
                </a:lnTo>
                <a:lnTo>
                  <a:pt x="0" y="0"/>
                </a:lnTo>
                <a:lnTo>
                  <a:pt x="0" y="2662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5504748" y="3267631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4" h="26670">
                <a:moveTo>
                  <a:pt x="0" y="26623"/>
                </a:moveTo>
                <a:lnTo>
                  <a:pt x="27302" y="26623"/>
                </a:lnTo>
                <a:lnTo>
                  <a:pt x="27302" y="0"/>
                </a:lnTo>
                <a:lnTo>
                  <a:pt x="0" y="0"/>
                </a:lnTo>
                <a:lnTo>
                  <a:pt x="0" y="2662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6770975" y="3294255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4" h="26670">
                <a:moveTo>
                  <a:pt x="0" y="26623"/>
                </a:moveTo>
                <a:lnTo>
                  <a:pt x="27302" y="26623"/>
                </a:lnTo>
                <a:lnTo>
                  <a:pt x="27302" y="0"/>
                </a:lnTo>
                <a:lnTo>
                  <a:pt x="0" y="0"/>
                </a:lnTo>
                <a:lnTo>
                  <a:pt x="0" y="2662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8037445" y="3587473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4" h="26670">
                <a:moveTo>
                  <a:pt x="0" y="26623"/>
                </a:moveTo>
                <a:lnTo>
                  <a:pt x="27302" y="26623"/>
                </a:lnTo>
                <a:lnTo>
                  <a:pt x="27302" y="0"/>
                </a:lnTo>
                <a:lnTo>
                  <a:pt x="0" y="0"/>
                </a:lnTo>
                <a:lnTo>
                  <a:pt x="0" y="2662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1700848" y="4054279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30" h="35560">
                <a:moveTo>
                  <a:pt x="18201" y="0"/>
                </a:moveTo>
                <a:lnTo>
                  <a:pt x="0" y="35498"/>
                </a:lnTo>
                <a:lnTo>
                  <a:pt x="36403" y="35498"/>
                </a:lnTo>
                <a:lnTo>
                  <a:pt x="18201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1700848" y="4054279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30" h="35560">
                <a:moveTo>
                  <a:pt x="18201" y="0"/>
                </a:moveTo>
                <a:lnTo>
                  <a:pt x="36403" y="35498"/>
                </a:lnTo>
                <a:lnTo>
                  <a:pt x="0" y="35498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2967076" y="3476481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30" h="35560">
                <a:moveTo>
                  <a:pt x="18201" y="0"/>
                </a:moveTo>
                <a:lnTo>
                  <a:pt x="0" y="35498"/>
                </a:lnTo>
                <a:lnTo>
                  <a:pt x="36403" y="35498"/>
                </a:lnTo>
                <a:lnTo>
                  <a:pt x="18201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2967076" y="3476481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30" h="35560">
                <a:moveTo>
                  <a:pt x="18201" y="0"/>
                </a:moveTo>
                <a:lnTo>
                  <a:pt x="36403" y="35498"/>
                </a:lnTo>
                <a:lnTo>
                  <a:pt x="0" y="35498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4233667" y="3352000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0" y="35498"/>
                </a:lnTo>
                <a:lnTo>
                  <a:pt x="36403" y="35498"/>
                </a:lnTo>
                <a:lnTo>
                  <a:pt x="18201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4233667" y="3352000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36403" y="35498"/>
                </a:lnTo>
                <a:lnTo>
                  <a:pt x="0" y="35498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5509238" y="3262898"/>
            <a:ext cx="36830" cy="36195"/>
          </a:xfrm>
          <a:custGeom>
            <a:avLst/>
            <a:gdLst/>
            <a:ahLst/>
            <a:cxnLst/>
            <a:rect l="l" t="t" r="r" b="b"/>
            <a:pathLst>
              <a:path w="36829" h="36195">
                <a:moveTo>
                  <a:pt x="18201" y="0"/>
                </a:moveTo>
                <a:lnTo>
                  <a:pt x="0" y="35853"/>
                </a:lnTo>
                <a:lnTo>
                  <a:pt x="36403" y="35853"/>
                </a:lnTo>
                <a:lnTo>
                  <a:pt x="18201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5509238" y="3262898"/>
            <a:ext cx="36830" cy="36195"/>
          </a:xfrm>
          <a:custGeom>
            <a:avLst/>
            <a:gdLst/>
            <a:ahLst/>
            <a:cxnLst/>
            <a:rect l="l" t="t" r="r" b="b"/>
            <a:pathLst>
              <a:path w="36829" h="36195">
                <a:moveTo>
                  <a:pt x="18201" y="0"/>
                </a:moveTo>
                <a:lnTo>
                  <a:pt x="36403" y="35853"/>
                </a:lnTo>
                <a:lnTo>
                  <a:pt x="0" y="35853"/>
                </a:lnTo>
                <a:lnTo>
                  <a:pt x="18201" y="0"/>
                </a:lnTo>
                <a:close/>
              </a:path>
            </a:pathLst>
          </a:custGeom>
          <a:ln w="8986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6775465" y="3343125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0" y="35498"/>
                </a:lnTo>
                <a:lnTo>
                  <a:pt x="36403" y="35498"/>
                </a:lnTo>
                <a:lnTo>
                  <a:pt x="18201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6775465" y="3343125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36403" y="35498"/>
                </a:lnTo>
                <a:lnTo>
                  <a:pt x="0" y="35498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8042056" y="3556353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0" y="35498"/>
                </a:lnTo>
                <a:lnTo>
                  <a:pt x="36403" y="35498"/>
                </a:lnTo>
                <a:lnTo>
                  <a:pt x="18201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8042056" y="3556353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36403" y="35498"/>
                </a:lnTo>
                <a:lnTo>
                  <a:pt x="0" y="35498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1700848" y="3787448"/>
            <a:ext cx="36830" cy="36195"/>
          </a:xfrm>
          <a:custGeom>
            <a:avLst/>
            <a:gdLst/>
            <a:ahLst/>
            <a:cxnLst/>
            <a:rect l="l" t="t" r="r" b="b"/>
            <a:pathLst>
              <a:path w="36830" h="36195">
                <a:moveTo>
                  <a:pt x="18201" y="0"/>
                </a:moveTo>
                <a:lnTo>
                  <a:pt x="0" y="17749"/>
                </a:lnTo>
                <a:lnTo>
                  <a:pt x="18201" y="35735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1700848" y="3787448"/>
            <a:ext cx="36830" cy="36195"/>
          </a:xfrm>
          <a:custGeom>
            <a:avLst/>
            <a:gdLst/>
            <a:ahLst/>
            <a:cxnLst/>
            <a:rect l="l" t="t" r="r" b="b"/>
            <a:pathLst>
              <a:path w="36830" h="36195">
                <a:moveTo>
                  <a:pt x="18201" y="0"/>
                </a:moveTo>
                <a:lnTo>
                  <a:pt x="36403" y="17749"/>
                </a:lnTo>
                <a:lnTo>
                  <a:pt x="18201" y="35735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5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2967076" y="3494230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30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2967076" y="3494230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30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4233667" y="3352000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4233667" y="3352000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5509238" y="3298752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5509238" y="3298752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6775465" y="3289877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6775465" y="3289877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8042056" y="3511980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8042056" y="3511980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1709949" y="3609600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100" y="8874"/>
                </a:moveTo>
                <a:lnTo>
                  <a:pt x="0" y="0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1719050" y="3618475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0"/>
                </a:moveTo>
                <a:lnTo>
                  <a:pt x="9100" y="8874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1709949" y="3618475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100" y="0"/>
                </a:moveTo>
                <a:lnTo>
                  <a:pt x="0" y="8874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1719050" y="3609600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8874"/>
                </a:moveTo>
                <a:lnTo>
                  <a:pt x="9100" y="0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1719050" y="360960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550" y="4437"/>
                </a:moveTo>
                <a:lnTo>
                  <a:pt x="4550" y="4437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1719050" y="3618475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550" y="4437"/>
                </a:moveTo>
                <a:lnTo>
                  <a:pt x="4550" y="4437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2976177" y="3458732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100" y="8874"/>
                </a:moveTo>
                <a:lnTo>
                  <a:pt x="0" y="0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2985277" y="3467606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0"/>
                </a:moveTo>
                <a:lnTo>
                  <a:pt x="9100" y="8874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2976177" y="3467606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100" y="0"/>
                </a:moveTo>
                <a:lnTo>
                  <a:pt x="0" y="8874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2985277" y="3458732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8874"/>
                </a:moveTo>
                <a:lnTo>
                  <a:pt x="9100" y="0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2985277" y="3458732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550" y="4437"/>
                </a:moveTo>
                <a:lnTo>
                  <a:pt x="4550" y="4437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2985277" y="3467606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550" y="4437"/>
                </a:moveTo>
                <a:lnTo>
                  <a:pt x="4550" y="4437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4242768" y="3396373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100" y="8874"/>
                </a:moveTo>
                <a:lnTo>
                  <a:pt x="0" y="0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4251869" y="3405247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0"/>
                </a:moveTo>
                <a:lnTo>
                  <a:pt x="9100" y="8874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4242768" y="3405247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100" y="0"/>
                </a:moveTo>
                <a:lnTo>
                  <a:pt x="0" y="8874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4251869" y="3396373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8874"/>
                </a:moveTo>
                <a:lnTo>
                  <a:pt x="9100" y="0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4251869" y="3396373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550" y="4437"/>
                </a:moveTo>
                <a:lnTo>
                  <a:pt x="4550" y="4437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4251869" y="3405247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550" y="4437"/>
                </a:moveTo>
                <a:lnTo>
                  <a:pt x="4550" y="4437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5518339" y="3334250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100" y="8874"/>
                </a:moveTo>
                <a:lnTo>
                  <a:pt x="0" y="0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5527439" y="3343125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0"/>
                </a:moveTo>
                <a:lnTo>
                  <a:pt x="9100" y="8874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5518339" y="3343125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100" y="0"/>
                </a:moveTo>
                <a:lnTo>
                  <a:pt x="0" y="8874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5527439" y="3334250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8874"/>
                </a:moveTo>
                <a:lnTo>
                  <a:pt x="9100" y="0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5527439" y="333425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550" y="4437"/>
                </a:moveTo>
                <a:lnTo>
                  <a:pt x="4550" y="4437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5527439" y="3343125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550" y="4437"/>
                </a:moveTo>
                <a:lnTo>
                  <a:pt x="4550" y="4437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6784566" y="3352000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100" y="8874"/>
                </a:moveTo>
                <a:lnTo>
                  <a:pt x="0" y="0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6793666" y="3360874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0"/>
                </a:moveTo>
                <a:lnTo>
                  <a:pt x="9100" y="8874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6784566" y="3360874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100" y="0"/>
                </a:moveTo>
                <a:lnTo>
                  <a:pt x="0" y="8874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6793666" y="3352000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8874"/>
                </a:moveTo>
                <a:lnTo>
                  <a:pt x="9100" y="0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6793666" y="3352000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550" y="4437"/>
                </a:moveTo>
                <a:lnTo>
                  <a:pt x="4550" y="4437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6793666" y="3360874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550" y="4437"/>
                </a:moveTo>
                <a:lnTo>
                  <a:pt x="4550" y="4437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8051157" y="3476481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100" y="8874"/>
                </a:moveTo>
                <a:lnTo>
                  <a:pt x="0" y="0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8060258" y="3485356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0"/>
                </a:moveTo>
                <a:lnTo>
                  <a:pt x="9100" y="8874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8051157" y="3485356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9100" y="0"/>
                </a:moveTo>
                <a:lnTo>
                  <a:pt x="0" y="8874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8060258" y="3476481"/>
            <a:ext cx="9525" cy="8890"/>
          </a:xfrm>
          <a:custGeom>
            <a:avLst/>
            <a:gdLst/>
            <a:ahLst/>
            <a:cxnLst/>
            <a:rect l="l" t="t" r="r" b="b"/>
            <a:pathLst>
              <a:path w="9525" h="8889">
                <a:moveTo>
                  <a:pt x="0" y="8874"/>
                </a:moveTo>
                <a:lnTo>
                  <a:pt x="9100" y="0"/>
                </a:lnTo>
              </a:path>
            </a:pathLst>
          </a:custGeom>
          <a:ln w="898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8060258" y="3476481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550" y="4437"/>
                </a:moveTo>
                <a:lnTo>
                  <a:pt x="4550" y="4437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8060258" y="3485356"/>
            <a:ext cx="0" cy="8890"/>
          </a:xfrm>
          <a:custGeom>
            <a:avLst/>
            <a:gdLst/>
            <a:ahLst/>
            <a:cxnLst/>
            <a:rect l="l" t="t" r="r" b="b"/>
            <a:pathLst>
              <a:path w="0" h="8889">
                <a:moveTo>
                  <a:pt x="-4550" y="4437"/>
                </a:moveTo>
                <a:lnTo>
                  <a:pt x="4550" y="4437"/>
                </a:lnTo>
              </a:path>
            </a:pathLst>
          </a:custGeom>
          <a:ln w="8874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1696237" y="3463228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5" h="26670">
                <a:moveTo>
                  <a:pt x="27302" y="0"/>
                </a:moveTo>
                <a:lnTo>
                  <a:pt x="0" y="0"/>
                </a:lnTo>
                <a:lnTo>
                  <a:pt x="0" y="26623"/>
                </a:lnTo>
                <a:lnTo>
                  <a:pt x="9100" y="26623"/>
                </a:lnTo>
                <a:lnTo>
                  <a:pt x="15784" y="25098"/>
                </a:lnTo>
                <a:lnTo>
                  <a:pt x="21614" y="21077"/>
                </a:lnTo>
                <a:lnTo>
                  <a:pt x="25738" y="15391"/>
                </a:lnTo>
                <a:lnTo>
                  <a:pt x="27302" y="8874"/>
                </a:lnTo>
                <a:lnTo>
                  <a:pt x="27302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1696237" y="3463228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5" h="26670">
                <a:moveTo>
                  <a:pt x="0" y="8874"/>
                </a:moveTo>
                <a:lnTo>
                  <a:pt x="0" y="17749"/>
                </a:lnTo>
                <a:lnTo>
                  <a:pt x="0" y="26623"/>
                </a:lnTo>
                <a:lnTo>
                  <a:pt x="9100" y="26623"/>
                </a:lnTo>
                <a:lnTo>
                  <a:pt x="15784" y="25098"/>
                </a:lnTo>
                <a:lnTo>
                  <a:pt x="21614" y="21077"/>
                </a:lnTo>
                <a:lnTo>
                  <a:pt x="25738" y="15391"/>
                </a:lnTo>
                <a:lnTo>
                  <a:pt x="27302" y="8874"/>
                </a:lnTo>
                <a:lnTo>
                  <a:pt x="27302" y="0"/>
                </a:lnTo>
                <a:lnTo>
                  <a:pt x="18201" y="0"/>
                </a:lnTo>
                <a:lnTo>
                  <a:pt x="9100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ln w="8984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2962586" y="3418500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5" h="26670">
                <a:moveTo>
                  <a:pt x="27302" y="0"/>
                </a:moveTo>
                <a:lnTo>
                  <a:pt x="0" y="0"/>
                </a:lnTo>
                <a:lnTo>
                  <a:pt x="0" y="26623"/>
                </a:lnTo>
                <a:lnTo>
                  <a:pt x="9100" y="26623"/>
                </a:lnTo>
                <a:lnTo>
                  <a:pt x="15784" y="25098"/>
                </a:lnTo>
                <a:lnTo>
                  <a:pt x="21614" y="21077"/>
                </a:lnTo>
                <a:lnTo>
                  <a:pt x="25738" y="15391"/>
                </a:lnTo>
                <a:lnTo>
                  <a:pt x="27302" y="8874"/>
                </a:lnTo>
                <a:lnTo>
                  <a:pt x="27302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2962586" y="3418500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5" h="26670">
                <a:moveTo>
                  <a:pt x="0" y="8874"/>
                </a:moveTo>
                <a:lnTo>
                  <a:pt x="0" y="17749"/>
                </a:lnTo>
                <a:lnTo>
                  <a:pt x="0" y="26623"/>
                </a:lnTo>
                <a:lnTo>
                  <a:pt x="9100" y="26623"/>
                </a:lnTo>
                <a:lnTo>
                  <a:pt x="15784" y="25098"/>
                </a:lnTo>
                <a:lnTo>
                  <a:pt x="21614" y="21077"/>
                </a:lnTo>
                <a:lnTo>
                  <a:pt x="25738" y="15391"/>
                </a:lnTo>
                <a:lnTo>
                  <a:pt x="27302" y="8874"/>
                </a:lnTo>
                <a:lnTo>
                  <a:pt x="27302" y="0"/>
                </a:lnTo>
                <a:lnTo>
                  <a:pt x="18201" y="0"/>
                </a:lnTo>
                <a:lnTo>
                  <a:pt x="9100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ln w="8984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4229056" y="3374127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4" h="26670">
                <a:moveTo>
                  <a:pt x="27302" y="0"/>
                </a:moveTo>
                <a:lnTo>
                  <a:pt x="0" y="0"/>
                </a:lnTo>
                <a:lnTo>
                  <a:pt x="0" y="26623"/>
                </a:lnTo>
                <a:lnTo>
                  <a:pt x="9100" y="26623"/>
                </a:lnTo>
                <a:lnTo>
                  <a:pt x="15784" y="25098"/>
                </a:lnTo>
                <a:lnTo>
                  <a:pt x="21614" y="21077"/>
                </a:lnTo>
                <a:lnTo>
                  <a:pt x="25738" y="15391"/>
                </a:lnTo>
                <a:lnTo>
                  <a:pt x="27302" y="8874"/>
                </a:lnTo>
                <a:lnTo>
                  <a:pt x="27302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4229056" y="3374127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4" h="26670">
                <a:moveTo>
                  <a:pt x="0" y="8874"/>
                </a:moveTo>
                <a:lnTo>
                  <a:pt x="0" y="17749"/>
                </a:lnTo>
                <a:lnTo>
                  <a:pt x="0" y="26623"/>
                </a:lnTo>
                <a:lnTo>
                  <a:pt x="9100" y="26623"/>
                </a:lnTo>
                <a:lnTo>
                  <a:pt x="15784" y="25098"/>
                </a:lnTo>
                <a:lnTo>
                  <a:pt x="21614" y="21077"/>
                </a:lnTo>
                <a:lnTo>
                  <a:pt x="25738" y="15391"/>
                </a:lnTo>
                <a:lnTo>
                  <a:pt x="27302" y="8874"/>
                </a:lnTo>
                <a:lnTo>
                  <a:pt x="27302" y="0"/>
                </a:lnTo>
                <a:lnTo>
                  <a:pt x="18201" y="0"/>
                </a:lnTo>
                <a:lnTo>
                  <a:pt x="9100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ln w="8984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5504748" y="3329754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4" h="26670">
                <a:moveTo>
                  <a:pt x="27302" y="0"/>
                </a:moveTo>
                <a:lnTo>
                  <a:pt x="0" y="0"/>
                </a:lnTo>
                <a:lnTo>
                  <a:pt x="0" y="26623"/>
                </a:lnTo>
                <a:lnTo>
                  <a:pt x="9100" y="26623"/>
                </a:lnTo>
                <a:lnTo>
                  <a:pt x="15784" y="25098"/>
                </a:lnTo>
                <a:lnTo>
                  <a:pt x="21614" y="21077"/>
                </a:lnTo>
                <a:lnTo>
                  <a:pt x="25738" y="15391"/>
                </a:lnTo>
                <a:lnTo>
                  <a:pt x="27302" y="8874"/>
                </a:lnTo>
                <a:lnTo>
                  <a:pt x="27302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5504748" y="3329754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4" h="26670">
                <a:moveTo>
                  <a:pt x="0" y="8874"/>
                </a:moveTo>
                <a:lnTo>
                  <a:pt x="0" y="17749"/>
                </a:lnTo>
                <a:lnTo>
                  <a:pt x="0" y="26623"/>
                </a:lnTo>
                <a:lnTo>
                  <a:pt x="9100" y="26623"/>
                </a:lnTo>
                <a:lnTo>
                  <a:pt x="15784" y="25098"/>
                </a:lnTo>
                <a:lnTo>
                  <a:pt x="21614" y="21077"/>
                </a:lnTo>
                <a:lnTo>
                  <a:pt x="25738" y="15391"/>
                </a:lnTo>
                <a:lnTo>
                  <a:pt x="27302" y="8874"/>
                </a:lnTo>
                <a:lnTo>
                  <a:pt x="27302" y="0"/>
                </a:lnTo>
                <a:lnTo>
                  <a:pt x="18201" y="0"/>
                </a:lnTo>
                <a:lnTo>
                  <a:pt x="9100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ln w="8984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6770975" y="3356378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4" h="26670">
                <a:moveTo>
                  <a:pt x="27302" y="0"/>
                </a:moveTo>
                <a:lnTo>
                  <a:pt x="0" y="0"/>
                </a:lnTo>
                <a:lnTo>
                  <a:pt x="0" y="26623"/>
                </a:lnTo>
                <a:lnTo>
                  <a:pt x="9100" y="26623"/>
                </a:lnTo>
                <a:lnTo>
                  <a:pt x="15784" y="25098"/>
                </a:lnTo>
                <a:lnTo>
                  <a:pt x="21614" y="21077"/>
                </a:lnTo>
                <a:lnTo>
                  <a:pt x="25738" y="15391"/>
                </a:lnTo>
                <a:lnTo>
                  <a:pt x="27302" y="8874"/>
                </a:lnTo>
                <a:lnTo>
                  <a:pt x="27302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6770975" y="3356378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4" h="26670">
                <a:moveTo>
                  <a:pt x="0" y="8874"/>
                </a:moveTo>
                <a:lnTo>
                  <a:pt x="0" y="17749"/>
                </a:lnTo>
                <a:lnTo>
                  <a:pt x="0" y="26623"/>
                </a:lnTo>
                <a:lnTo>
                  <a:pt x="9100" y="26623"/>
                </a:lnTo>
                <a:lnTo>
                  <a:pt x="15784" y="25098"/>
                </a:lnTo>
                <a:lnTo>
                  <a:pt x="21614" y="21077"/>
                </a:lnTo>
                <a:lnTo>
                  <a:pt x="25738" y="15391"/>
                </a:lnTo>
                <a:lnTo>
                  <a:pt x="27302" y="8874"/>
                </a:lnTo>
                <a:lnTo>
                  <a:pt x="27302" y="0"/>
                </a:lnTo>
                <a:lnTo>
                  <a:pt x="18201" y="0"/>
                </a:lnTo>
                <a:lnTo>
                  <a:pt x="9100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ln w="8984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8037445" y="3454354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4" h="26670">
                <a:moveTo>
                  <a:pt x="27302" y="0"/>
                </a:moveTo>
                <a:lnTo>
                  <a:pt x="0" y="0"/>
                </a:lnTo>
                <a:lnTo>
                  <a:pt x="0" y="26623"/>
                </a:lnTo>
                <a:lnTo>
                  <a:pt x="9100" y="26623"/>
                </a:lnTo>
                <a:lnTo>
                  <a:pt x="15784" y="25098"/>
                </a:lnTo>
                <a:lnTo>
                  <a:pt x="21614" y="21077"/>
                </a:lnTo>
                <a:lnTo>
                  <a:pt x="25738" y="15391"/>
                </a:lnTo>
                <a:lnTo>
                  <a:pt x="27302" y="8874"/>
                </a:lnTo>
                <a:lnTo>
                  <a:pt x="27302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8037445" y="3454354"/>
            <a:ext cx="27305" cy="26670"/>
          </a:xfrm>
          <a:custGeom>
            <a:avLst/>
            <a:gdLst/>
            <a:ahLst/>
            <a:cxnLst/>
            <a:rect l="l" t="t" r="r" b="b"/>
            <a:pathLst>
              <a:path w="27304" h="26670">
                <a:moveTo>
                  <a:pt x="0" y="8874"/>
                </a:moveTo>
                <a:lnTo>
                  <a:pt x="0" y="17749"/>
                </a:lnTo>
                <a:lnTo>
                  <a:pt x="0" y="26623"/>
                </a:lnTo>
                <a:lnTo>
                  <a:pt x="9100" y="26623"/>
                </a:lnTo>
                <a:lnTo>
                  <a:pt x="15784" y="25098"/>
                </a:lnTo>
                <a:lnTo>
                  <a:pt x="21614" y="21077"/>
                </a:lnTo>
                <a:lnTo>
                  <a:pt x="25738" y="15391"/>
                </a:lnTo>
                <a:lnTo>
                  <a:pt x="27302" y="8874"/>
                </a:lnTo>
                <a:lnTo>
                  <a:pt x="27302" y="0"/>
                </a:lnTo>
                <a:lnTo>
                  <a:pt x="18201" y="0"/>
                </a:lnTo>
                <a:lnTo>
                  <a:pt x="9100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ln w="8984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1714500" y="3334250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749"/>
                </a:moveTo>
                <a:lnTo>
                  <a:pt x="9100" y="17749"/>
                </a:lnTo>
                <a:lnTo>
                  <a:pt x="9100" y="0"/>
                </a:lnTo>
                <a:lnTo>
                  <a:pt x="0" y="0"/>
                </a:lnTo>
                <a:lnTo>
                  <a:pt x="0" y="17749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1714500" y="3352000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749"/>
                </a:moveTo>
                <a:lnTo>
                  <a:pt x="9100" y="17749"/>
                </a:lnTo>
                <a:lnTo>
                  <a:pt x="9100" y="0"/>
                </a:lnTo>
                <a:lnTo>
                  <a:pt x="0" y="0"/>
                </a:lnTo>
                <a:lnTo>
                  <a:pt x="0" y="17749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1700848" y="3352000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201" y="0"/>
                </a:moveTo>
                <a:lnTo>
                  <a:pt x="0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1719050" y="3352000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0" y="0"/>
                </a:moveTo>
                <a:lnTo>
                  <a:pt x="18201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2980727" y="3378624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749"/>
                </a:moveTo>
                <a:lnTo>
                  <a:pt x="9100" y="17749"/>
                </a:lnTo>
                <a:lnTo>
                  <a:pt x="9100" y="0"/>
                </a:lnTo>
                <a:lnTo>
                  <a:pt x="0" y="0"/>
                </a:lnTo>
                <a:lnTo>
                  <a:pt x="0" y="17749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2980727" y="3396373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749"/>
                </a:moveTo>
                <a:lnTo>
                  <a:pt x="9100" y="17749"/>
                </a:lnTo>
                <a:lnTo>
                  <a:pt x="9100" y="0"/>
                </a:lnTo>
                <a:lnTo>
                  <a:pt x="0" y="0"/>
                </a:lnTo>
                <a:lnTo>
                  <a:pt x="0" y="17749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2967076" y="3396373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201" y="0"/>
                </a:moveTo>
                <a:lnTo>
                  <a:pt x="0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2985277" y="3396373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0" y="0"/>
                </a:moveTo>
                <a:lnTo>
                  <a:pt x="18201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4247318" y="3431871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749"/>
                </a:moveTo>
                <a:lnTo>
                  <a:pt x="9100" y="17749"/>
                </a:lnTo>
                <a:lnTo>
                  <a:pt x="9100" y="0"/>
                </a:lnTo>
                <a:lnTo>
                  <a:pt x="0" y="0"/>
                </a:lnTo>
                <a:lnTo>
                  <a:pt x="0" y="17749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4247318" y="3449621"/>
            <a:ext cx="9525" cy="18415"/>
          </a:xfrm>
          <a:custGeom>
            <a:avLst/>
            <a:gdLst/>
            <a:ahLst/>
            <a:cxnLst/>
            <a:rect l="l" t="t" r="r" b="b"/>
            <a:pathLst>
              <a:path w="9525" h="18414">
                <a:moveTo>
                  <a:pt x="0" y="17985"/>
                </a:moveTo>
                <a:lnTo>
                  <a:pt x="9100" y="17985"/>
                </a:lnTo>
                <a:lnTo>
                  <a:pt x="9100" y="0"/>
                </a:lnTo>
                <a:lnTo>
                  <a:pt x="0" y="0"/>
                </a:lnTo>
                <a:lnTo>
                  <a:pt x="0" y="1798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4233667" y="3449621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201" y="0"/>
                </a:moveTo>
                <a:lnTo>
                  <a:pt x="0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4251869" y="3449621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0" y="0"/>
                </a:moveTo>
                <a:lnTo>
                  <a:pt x="18201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5522889" y="3387498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749"/>
                </a:moveTo>
                <a:lnTo>
                  <a:pt x="9100" y="17749"/>
                </a:lnTo>
                <a:lnTo>
                  <a:pt x="9100" y="0"/>
                </a:lnTo>
                <a:lnTo>
                  <a:pt x="0" y="0"/>
                </a:lnTo>
                <a:lnTo>
                  <a:pt x="0" y="17749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5522889" y="3405247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749"/>
                </a:moveTo>
                <a:lnTo>
                  <a:pt x="9100" y="17749"/>
                </a:lnTo>
                <a:lnTo>
                  <a:pt x="9100" y="0"/>
                </a:lnTo>
                <a:lnTo>
                  <a:pt x="0" y="0"/>
                </a:lnTo>
                <a:lnTo>
                  <a:pt x="0" y="17749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5509238" y="3405247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18201" y="0"/>
                </a:moveTo>
                <a:lnTo>
                  <a:pt x="0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5527439" y="3405247"/>
            <a:ext cx="18415" cy="0"/>
          </a:xfrm>
          <a:custGeom>
            <a:avLst/>
            <a:gdLst/>
            <a:ahLst/>
            <a:cxnLst/>
            <a:rect l="l" t="t" r="r" b="b"/>
            <a:pathLst>
              <a:path w="18414" h="0">
                <a:moveTo>
                  <a:pt x="0" y="0"/>
                </a:moveTo>
                <a:lnTo>
                  <a:pt x="18201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6789116" y="3378624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749"/>
                </a:moveTo>
                <a:lnTo>
                  <a:pt x="9100" y="17749"/>
                </a:lnTo>
                <a:lnTo>
                  <a:pt x="9100" y="0"/>
                </a:lnTo>
                <a:lnTo>
                  <a:pt x="0" y="0"/>
                </a:lnTo>
                <a:lnTo>
                  <a:pt x="0" y="17749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6789116" y="3396373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749"/>
                </a:moveTo>
                <a:lnTo>
                  <a:pt x="9100" y="17749"/>
                </a:lnTo>
                <a:lnTo>
                  <a:pt x="9100" y="0"/>
                </a:lnTo>
                <a:lnTo>
                  <a:pt x="0" y="0"/>
                </a:lnTo>
                <a:lnTo>
                  <a:pt x="0" y="17749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6775465" y="3396373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18201" y="0"/>
                </a:moveTo>
                <a:lnTo>
                  <a:pt x="0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6793666" y="3396373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201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8055707" y="3440746"/>
            <a:ext cx="9525" cy="18415"/>
          </a:xfrm>
          <a:custGeom>
            <a:avLst/>
            <a:gdLst/>
            <a:ahLst/>
            <a:cxnLst/>
            <a:rect l="l" t="t" r="r" b="b"/>
            <a:pathLst>
              <a:path w="9525" h="18414">
                <a:moveTo>
                  <a:pt x="0" y="17985"/>
                </a:moveTo>
                <a:lnTo>
                  <a:pt x="9100" y="17985"/>
                </a:lnTo>
                <a:lnTo>
                  <a:pt x="9100" y="0"/>
                </a:lnTo>
                <a:lnTo>
                  <a:pt x="0" y="0"/>
                </a:lnTo>
                <a:lnTo>
                  <a:pt x="0" y="1798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8055707" y="3458732"/>
            <a:ext cx="9525" cy="17780"/>
          </a:xfrm>
          <a:custGeom>
            <a:avLst/>
            <a:gdLst/>
            <a:ahLst/>
            <a:cxnLst/>
            <a:rect l="l" t="t" r="r" b="b"/>
            <a:pathLst>
              <a:path w="9525" h="17779">
                <a:moveTo>
                  <a:pt x="0" y="17749"/>
                </a:moveTo>
                <a:lnTo>
                  <a:pt x="9100" y="17749"/>
                </a:lnTo>
                <a:lnTo>
                  <a:pt x="9100" y="0"/>
                </a:lnTo>
                <a:lnTo>
                  <a:pt x="0" y="0"/>
                </a:lnTo>
                <a:lnTo>
                  <a:pt x="0" y="17749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8042056" y="3458732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18201" y="0"/>
                </a:moveTo>
                <a:lnTo>
                  <a:pt x="0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8060258" y="3458732"/>
            <a:ext cx="18415" cy="0"/>
          </a:xfrm>
          <a:custGeom>
            <a:avLst/>
            <a:gdLst/>
            <a:ahLst/>
            <a:cxnLst/>
            <a:rect l="l" t="t" r="r" b="b"/>
            <a:pathLst>
              <a:path w="18415" h="0">
                <a:moveTo>
                  <a:pt x="0" y="0"/>
                </a:moveTo>
                <a:lnTo>
                  <a:pt x="18201" y="0"/>
                </a:lnTo>
              </a:path>
            </a:pathLst>
          </a:custGeom>
          <a:ln w="8874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1714439" y="3160899"/>
            <a:ext cx="27305" cy="8890"/>
          </a:xfrm>
          <a:custGeom>
            <a:avLst/>
            <a:gdLst/>
            <a:ahLst/>
            <a:cxnLst/>
            <a:rect l="l" t="t" r="r" b="b"/>
            <a:pathLst>
              <a:path w="27305" h="8889">
                <a:moveTo>
                  <a:pt x="0" y="8874"/>
                </a:moveTo>
                <a:lnTo>
                  <a:pt x="27302" y="8874"/>
                </a:lnTo>
                <a:lnTo>
                  <a:pt x="27302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2980788" y="3338629"/>
            <a:ext cx="27305" cy="8890"/>
          </a:xfrm>
          <a:custGeom>
            <a:avLst/>
            <a:gdLst/>
            <a:ahLst/>
            <a:cxnLst/>
            <a:rect l="l" t="t" r="r" b="b"/>
            <a:pathLst>
              <a:path w="27305" h="8889">
                <a:moveTo>
                  <a:pt x="0" y="8874"/>
                </a:moveTo>
                <a:lnTo>
                  <a:pt x="27302" y="8874"/>
                </a:lnTo>
                <a:lnTo>
                  <a:pt x="27302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4247258" y="3445183"/>
            <a:ext cx="27305" cy="9525"/>
          </a:xfrm>
          <a:custGeom>
            <a:avLst/>
            <a:gdLst/>
            <a:ahLst/>
            <a:cxnLst/>
            <a:rect l="l" t="t" r="r" b="b"/>
            <a:pathLst>
              <a:path w="27304" h="9525">
                <a:moveTo>
                  <a:pt x="0" y="9170"/>
                </a:moveTo>
                <a:lnTo>
                  <a:pt x="27302" y="9170"/>
                </a:lnTo>
                <a:lnTo>
                  <a:pt x="27302" y="0"/>
                </a:lnTo>
                <a:lnTo>
                  <a:pt x="0" y="0"/>
                </a:lnTo>
                <a:lnTo>
                  <a:pt x="0" y="917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5522950" y="3409625"/>
            <a:ext cx="27305" cy="8890"/>
          </a:xfrm>
          <a:custGeom>
            <a:avLst/>
            <a:gdLst/>
            <a:ahLst/>
            <a:cxnLst/>
            <a:rect l="l" t="t" r="r" b="b"/>
            <a:pathLst>
              <a:path w="27304" h="8889">
                <a:moveTo>
                  <a:pt x="0" y="8874"/>
                </a:moveTo>
                <a:lnTo>
                  <a:pt x="27302" y="8874"/>
                </a:lnTo>
                <a:lnTo>
                  <a:pt x="27302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6789177" y="3391876"/>
            <a:ext cx="27305" cy="8890"/>
          </a:xfrm>
          <a:custGeom>
            <a:avLst/>
            <a:gdLst/>
            <a:ahLst/>
            <a:cxnLst/>
            <a:rect l="l" t="t" r="r" b="b"/>
            <a:pathLst>
              <a:path w="27304" h="8889">
                <a:moveTo>
                  <a:pt x="0" y="8874"/>
                </a:moveTo>
                <a:lnTo>
                  <a:pt x="27302" y="8874"/>
                </a:lnTo>
                <a:lnTo>
                  <a:pt x="27302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8055647" y="3516476"/>
            <a:ext cx="27305" cy="8890"/>
          </a:xfrm>
          <a:custGeom>
            <a:avLst/>
            <a:gdLst/>
            <a:ahLst/>
            <a:cxnLst/>
            <a:rect l="l" t="t" r="r" b="b"/>
            <a:pathLst>
              <a:path w="27304" h="8889">
                <a:moveTo>
                  <a:pt x="0" y="8874"/>
                </a:moveTo>
                <a:lnTo>
                  <a:pt x="27302" y="8874"/>
                </a:lnTo>
                <a:lnTo>
                  <a:pt x="27302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1687137" y="2831946"/>
            <a:ext cx="54610" cy="8890"/>
          </a:xfrm>
          <a:custGeom>
            <a:avLst/>
            <a:gdLst/>
            <a:ahLst/>
            <a:cxnLst/>
            <a:rect l="l" t="t" r="r" b="b"/>
            <a:pathLst>
              <a:path w="54610" h="8889">
                <a:moveTo>
                  <a:pt x="0" y="8874"/>
                </a:moveTo>
                <a:lnTo>
                  <a:pt x="54604" y="8874"/>
                </a:lnTo>
                <a:lnTo>
                  <a:pt x="54604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2953485" y="3258461"/>
            <a:ext cx="54610" cy="9525"/>
          </a:xfrm>
          <a:custGeom>
            <a:avLst/>
            <a:gdLst/>
            <a:ahLst/>
            <a:cxnLst/>
            <a:rect l="l" t="t" r="r" b="b"/>
            <a:pathLst>
              <a:path w="54610" h="9525">
                <a:moveTo>
                  <a:pt x="0" y="9170"/>
                </a:moveTo>
                <a:lnTo>
                  <a:pt x="54604" y="9170"/>
                </a:lnTo>
                <a:lnTo>
                  <a:pt x="54604" y="0"/>
                </a:lnTo>
                <a:lnTo>
                  <a:pt x="0" y="0"/>
                </a:lnTo>
                <a:lnTo>
                  <a:pt x="0" y="9170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4219955" y="3534225"/>
            <a:ext cx="54610" cy="8890"/>
          </a:xfrm>
          <a:custGeom>
            <a:avLst/>
            <a:gdLst/>
            <a:ahLst/>
            <a:cxnLst/>
            <a:rect l="l" t="t" r="r" b="b"/>
            <a:pathLst>
              <a:path w="54610" h="8889">
                <a:moveTo>
                  <a:pt x="0" y="8874"/>
                </a:moveTo>
                <a:lnTo>
                  <a:pt x="54604" y="8874"/>
                </a:lnTo>
                <a:lnTo>
                  <a:pt x="54604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5495647" y="3418500"/>
            <a:ext cx="54610" cy="8890"/>
          </a:xfrm>
          <a:custGeom>
            <a:avLst/>
            <a:gdLst/>
            <a:ahLst/>
            <a:cxnLst/>
            <a:rect l="l" t="t" r="r" b="b"/>
            <a:pathLst>
              <a:path w="54610" h="8889">
                <a:moveTo>
                  <a:pt x="0" y="8874"/>
                </a:moveTo>
                <a:lnTo>
                  <a:pt x="54604" y="8874"/>
                </a:lnTo>
                <a:lnTo>
                  <a:pt x="54604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6761874" y="3374127"/>
            <a:ext cx="54610" cy="8890"/>
          </a:xfrm>
          <a:custGeom>
            <a:avLst/>
            <a:gdLst/>
            <a:ahLst/>
            <a:cxnLst/>
            <a:rect l="l" t="t" r="r" b="b"/>
            <a:pathLst>
              <a:path w="54609" h="8889">
                <a:moveTo>
                  <a:pt x="0" y="8874"/>
                </a:moveTo>
                <a:lnTo>
                  <a:pt x="54604" y="8874"/>
                </a:lnTo>
                <a:lnTo>
                  <a:pt x="54604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8028344" y="3569724"/>
            <a:ext cx="54610" cy="8890"/>
          </a:xfrm>
          <a:custGeom>
            <a:avLst/>
            <a:gdLst/>
            <a:ahLst/>
            <a:cxnLst/>
            <a:rect l="l" t="t" r="r" b="b"/>
            <a:pathLst>
              <a:path w="54609" h="8889">
                <a:moveTo>
                  <a:pt x="0" y="8874"/>
                </a:moveTo>
                <a:lnTo>
                  <a:pt x="54604" y="8874"/>
                </a:lnTo>
                <a:lnTo>
                  <a:pt x="54604" y="0"/>
                </a:lnTo>
                <a:lnTo>
                  <a:pt x="0" y="0"/>
                </a:lnTo>
                <a:lnTo>
                  <a:pt x="0" y="8874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1700848" y="1663099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30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1700848" y="1663099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30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2967076" y="3272128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30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2967076" y="3272128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30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4233667" y="3787448"/>
            <a:ext cx="36830" cy="36195"/>
          </a:xfrm>
          <a:custGeom>
            <a:avLst/>
            <a:gdLst/>
            <a:ahLst/>
            <a:cxnLst/>
            <a:rect l="l" t="t" r="r" b="b"/>
            <a:pathLst>
              <a:path w="36829" h="36195">
                <a:moveTo>
                  <a:pt x="18201" y="0"/>
                </a:moveTo>
                <a:lnTo>
                  <a:pt x="0" y="17749"/>
                </a:lnTo>
                <a:lnTo>
                  <a:pt x="18201" y="35735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4233667" y="3787448"/>
            <a:ext cx="36830" cy="36195"/>
          </a:xfrm>
          <a:custGeom>
            <a:avLst/>
            <a:gdLst/>
            <a:ahLst/>
            <a:cxnLst/>
            <a:rect l="l" t="t" r="r" b="b"/>
            <a:pathLst>
              <a:path w="36829" h="36195">
                <a:moveTo>
                  <a:pt x="18201" y="0"/>
                </a:moveTo>
                <a:lnTo>
                  <a:pt x="36403" y="17749"/>
                </a:lnTo>
                <a:lnTo>
                  <a:pt x="18201" y="35735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5509238" y="3565227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5509238" y="3565227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6775465" y="3680953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6775465" y="3680953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8042056" y="3654329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0" y="17749"/>
                </a:lnTo>
                <a:lnTo>
                  <a:pt x="18201" y="35498"/>
                </a:lnTo>
                <a:lnTo>
                  <a:pt x="36403" y="17749"/>
                </a:lnTo>
                <a:lnTo>
                  <a:pt x="182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8042056" y="3654329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60">
                <a:moveTo>
                  <a:pt x="18201" y="0"/>
                </a:moveTo>
                <a:lnTo>
                  <a:pt x="36403" y="17749"/>
                </a:lnTo>
                <a:lnTo>
                  <a:pt x="18201" y="35498"/>
                </a:lnTo>
                <a:lnTo>
                  <a:pt x="0" y="17749"/>
                </a:lnTo>
                <a:lnTo>
                  <a:pt x="18201" y="0"/>
                </a:lnTo>
                <a:close/>
              </a:path>
            </a:pathLst>
          </a:custGeom>
          <a:ln w="898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 txBox="1"/>
          <p:nvPr/>
        </p:nvSpPr>
        <p:spPr>
          <a:xfrm>
            <a:off x="498975" y="2179386"/>
            <a:ext cx="411480" cy="41871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120"/>
              </a:spcBef>
            </a:pPr>
            <a:r>
              <a:rPr dirty="0" sz="1800" spc="30">
                <a:latin typeface="Times New Roman"/>
                <a:cs typeface="Times New Roman"/>
              </a:rPr>
              <a:t>0</a:t>
            </a:r>
            <a:r>
              <a:rPr dirty="0" sz="1800" spc="45">
                <a:latin typeface="Times New Roman"/>
                <a:cs typeface="Times New Roman"/>
              </a:rPr>
              <a:t>.</a:t>
            </a:r>
            <a:r>
              <a:rPr dirty="0" sz="1800" spc="30">
                <a:latin typeface="Times New Roman"/>
                <a:cs typeface="Times New Roman"/>
              </a:rPr>
              <a:t>4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>
              <a:latin typeface="Times New Roman"/>
              <a:cs typeface="Times New Roman"/>
            </a:endParaRPr>
          </a:p>
          <a:p>
            <a:pPr algn="r" marR="8255">
              <a:lnSpc>
                <a:spcPct val="100000"/>
              </a:lnSpc>
            </a:pPr>
            <a:r>
              <a:rPr dirty="0" sz="1800" spc="30">
                <a:latin typeface="Times New Roman"/>
                <a:cs typeface="Times New Roman"/>
              </a:rPr>
              <a:t>0</a:t>
            </a:r>
            <a:r>
              <a:rPr dirty="0" sz="1800" spc="45">
                <a:latin typeface="Times New Roman"/>
                <a:cs typeface="Times New Roman"/>
              </a:rPr>
              <a:t>.</a:t>
            </a:r>
            <a:r>
              <a:rPr dirty="0" sz="1800" spc="3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50">
              <a:latin typeface="Times New Roman"/>
              <a:cs typeface="Times New Roman"/>
            </a:endParaRPr>
          </a:p>
          <a:p>
            <a:pPr algn="r" marR="7620">
              <a:lnSpc>
                <a:spcPct val="100000"/>
              </a:lnSpc>
            </a:pPr>
            <a:r>
              <a:rPr dirty="0" sz="1800" spc="30">
                <a:latin typeface="Times New Roman"/>
                <a:cs typeface="Times New Roman"/>
              </a:rPr>
              <a:t>0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850">
              <a:latin typeface="Times New Roman"/>
              <a:cs typeface="Times New Roman"/>
            </a:endParaRPr>
          </a:p>
          <a:p>
            <a:pPr algn="r" marR="8255">
              <a:lnSpc>
                <a:spcPct val="100000"/>
              </a:lnSpc>
            </a:pPr>
            <a:r>
              <a:rPr dirty="0" sz="1800" spc="40">
                <a:latin typeface="Times New Roman"/>
                <a:cs typeface="Times New Roman"/>
              </a:rPr>
              <a:t>-</a:t>
            </a:r>
            <a:r>
              <a:rPr dirty="0" sz="1800" spc="30">
                <a:latin typeface="Times New Roman"/>
                <a:cs typeface="Times New Roman"/>
              </a:rPr>
              <a:t>0</a:t>
            </a:r>
            <a:r>
              <a:rPr dirty="0" sz="1800" spc="45">
                <a:latin typeface="Times New Roman"/>
                <a:cs typeface="Times New Roman"/>
              </a:rPr>
              <a:t>.</a:t>
            </a:r>
            <a:r>
              <a:rPr dirty="0" sz="1800" spc="30"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50">
              <a:latin typeface="Times New Roman"/>
              <a:cs typeface="Times New Roman"/>
            </a:endParaRPr>
          </a:p>
          <a:p>
            <a:pPr algn="r" marR="8255">
              <a:lnSpc>
                <a:spcPct val="100000"/>
              </a:lnSpc>
            </a:pPr>
            <a:r>
              <a:rPr dirty="0" sz="1800" spc="40">
                <a:latin typeface="Times New Roman"/>
                <a:cs typeface="Times New Roman"/>
              </a:rPr>
              <a:t>-</a:t>
            </a:r>
            <a:r>
              <a:rPr dirty="0" sz="1800" spc="30">
                <a:latin typeface="Times New Roman"/>
                <a:cs typeface="Times New Roman"/>
              </a:rPr>
              <a:t>0</a:t>
            </a:r>
            <a:r>
              <a:rPr dirty="0" sz="1800" spc="45">
                <a:latin typeface="Times New Roman"/>
                <a:cs typeface="Times New Roman"/>
              </a:rPr>
              <a:t>.</a:t>
            </a:r>
            <a:r>
              <a:rPr dirty="0" sz="1800" spc="30">
                <a:latin typeface="Times New Roman"/>
                <a:cs typeface="Times New Roman"/>
              </a:rPr>
              <a:t>4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>
              <a:latin typeface="Times New Roman"/>
              <a:cs typeface="Times New Roman"/>
            </a:endParaRPr>
          </a:p>
          <a:p>
            <a:pPr algn="r" marR="8255">
              <a:lnSpc>
                <a:spcPct val="100000"/>
              </a:lnSpc>
              <a:spcBef>
                <a:spcPts val="5"/>
              </a:spcBef>
            </a:pPr>
            <a:r>
              <a:rPr dirty="0" sz="1800" spc="40">
                <a:latin typeface="Times New Roman"/>
                <a:cs typeface="Times New Roman"/>
              </a:rPr>
              <a:t>-</a:t>
            </a:r>
            <a:r>
              <a:rPr dirty="0" sz="1800" spc="30">
                <a:latin typeface="Times New Roman"/>
                <a:cs typeface="Times New Roman"/>
              </a:rPr>
              <a:t>0</a:t>
            </a:r>
            <a:r>
              <a:rPr dirty="0" sz="1800" spc="45">
                <a:latin typeface="Times New Roman"/>
                <a:cs typeface="Times New Roman"/>
              </a:rPr>
              <a:t>.</a:t>
            </a:r>
            <a:r>
              <a:rPr dirty="0" sz="1800" spc="30">
                <a:latin typeface="Times New Roman"/>
                <a:cs typeface="Times New Roman"/>
              </a:rPr>
              <a:t>6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50">
              <a:latin typeface="Times New Roman"/>
              <a:cs typeface="Times New Roman"/>
            </a:endParaRPr>
          </a:p>
          <a:p>
            <a:pPr algn="r" marR="8255">
              <a:lnSpc>
                <a:spcPct val="100000"/>
              </a:lnSpc>
            </a:pPr>
            <a:r>
              <a:rPr dirty="0" sz="1800" spc="40">
                <a:latin typeface="Times New Roman"/>
                <a:cs typeface="Times New Roman"/>
              </a:rPr>
              <a:t>-</a:t>
            </a:r>
            <a:r>
              <a:rPr dirty="0" sz="1800" spc="30">
                <a:latin typeface="Times New Roman"/>
                <a:cs typeface="Times New Roman"/>
              </a:rPr>
              <a:t>0</a:t>
            </a:r>
            <a:r>
              <a:rPr dirty="0" sz="1800" spc="45">
                <a:latin typeface="Times New Roman"/>
                <a:cs typeface="Times New Roman"/>
              </a:rPr>
              <a:t>.</a:t>
            </a:r>
            <a:r>
              <a:rPr dirty="0" sz="1800" spc="30">
                <a:latin typeface="Times New Roman"/>
                <a:cs typeface="Times New Roman"/>
              </a:rPr>
              <a:t>8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800" spc="45">
                <a:latin typeface="Times New Roman"/>
                <a:cs typeface="Times New Roman"/>
              </a:rPr>
              <a:t>-1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6" name="object 206"/>
          <p:cNvSpPr txBox="1"/>
          <p:nvPr/>
        </p:nvSpPr>
        <p:spPr>
          <a:xfrm>
            <a:off x="581186" y="1619338"/>
            <a:ext cx="325755" cy="3028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800" spc="30">
                <a:latin typeface="Times New Roman"/>
                <a:cs typeface="Times New Roman"/>
              </a:rPr>
              <a:t>0</a:t>
            </a:r>
            <a:r>
              <a:rPr dirty="0" sz="1800" spc="45">
                <a:latin typeface="Times New Roman"/>
                <a:cs typeface="Times New Roman"/>
              </a:rPr>
              <a:t>.</a:t>
            </a:r>
            <a:r>
              <a:rPr dirty="0" sz="1800" spc="30">
                <a:latin typeface="Times New Roman"/>
                <a:cs typeface="Times New Roman"/>
              </a:rPr>
              <a:t>6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581186" y="1068282"/>
            <a:ext cx="325755" cy="3028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800" spc="30">
                <a:latin typeface="Times New Roman"/>
                <a:cs typeface="Times New Roman"/>
              </a:rPr>
              <a:t>0</a:t>
            </a:r>
            <a:r>
              <a:rPr dirty="0" sz="1800" spc="45">
                <a:latin typeface="Times New Roman"/>
                <a:cs typeface="Times New Roman"/>
              </a:rPr>
              <a:t>.</a:t>
            </a:r>
            <a:r>
              <a:rPr dirty="0" sz="1800" spc="30">
                <a:latin typeface="Times New Roman"/>
                <a:cs typeface="Times New Roman"/>
              </a:rPr>
              <a:t>8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8" name="object 208"/>
          <p:cNvSpPr txBox="1">
            <a:spLocks noGrp="1"/>
          </p:cNvSpPr>
          <p:nvPr>
            <p:ph type="title"/>
          </p:nvPr>
        </p:nvSpPr>
        <p:spPr>
          <a:xfrm>
            <a:off x="2708529" y="126237"/>
            <a:ext cx="378142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683260" marR="5080" indent="-67119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Driver </a:t>
            </a:r>
            <a:r>
              <a:rPr dirty="0"/>
              <a:t>Change</a:t>
            </a:r>
            <a:r>
              <a:rPr dirty="0" spc="-65"/>
              <a:t> </a:t>
            </a:r>
            <a:r>
              <a:rPr dirty="0"/>
              <a:t>Patterns:  </a:t>
            </a:r>
            <a:r>
              <a:rPr dirty="0" spc="-5"/>
              <a:t>Change in</a:t>
            </a:r>
            <a:r>
              <a:rPr dirty="0" spc="-10"/>
              <a:t> ATO</a:t>
            </a:r>
          </a:p>
        </p:txBody>
      </p:sp>
      <p:sp>
        <p:nvSpPr>
          <p:cNvPr id="209" name="object 209"/>
          <p:cNvSpPr txBox="1"/>
          <p:nvPr/>
        </p:nvSpPr>
        <p:spPr>
          <a:xfrm>
            <a:off x="4037203" y="6312814"/>
            <a:ext cx="97028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45">
                <a:latin typeface="Times New Roman"/>
                <a:cs typeface="Times New Roman"/>
              </a:rPr>
              <a:t>Year</a:t>
            </a:r>
            <a:r>
              <a:rPr dirty="0" sz="1600" spc="-1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Ahead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0" name="object 210"/>
          <p:cNvSpPr txBox="1"/>
          <p:nvPr/>
        </p:nvSpPr>
        <p:spPr>
          <a:xfrm>
            <a:off x="145920" y="2785709"/>
            <a:ext cx="250190" cy="128524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839"/>
              </a:lnSpc>
            </a:pPr>
            <a:r>
              <a:rPr dirty="0" sz="1600" spc="-5">
                <a:latin typeface="Times New Roman"/>
                <a:cs typeface="Times New Roman"/>
              </a:rPr>
              <a:t>Change in</a:t>
            </a:r>
            <a:r>
              <a:rPr dirty="0" sz="1600" spc="-150">
                <a:latin typeface="Times New Roman"/>
                <a:cs typeface="Times New Roman"/>
              </a:rPr>
              <a:t> </a:t>
            </a:r>
            <a:r>
              <a:rPr dirty="0" sz="1600" spc="-75">
                <a:latin typeface="Times New Roman"/>
                <a:cs typeface="Times New Roman"/>
              </a:rPr>
              <a:t>ATO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1" name="object 211"/>
          <p:cNvSpPr/>
          <p:nvPr/>
        </p:nvSpPr>
        <p:spPr>
          <a:xfrm>
            <a:off x="2779776" y="1310639"/>
            <a:ext cx="5843270" cy="832485"/>
          </a:xfrm>
          <a:custGeom>
            <a:avLst/>
            <a:gdLst/>
            <a:ahLst/>
            <a:cxnLst/>
            <a:rect l="l" t="t" r="r" b="b"/>
            <a:pathLst>
              <a:path w="5843270" h="832485">
                <a:moveTo>
                  <a:pt x="0" y="832103"/>
                </a:moveTo>
                <a:lnTo>
                  <a:pt x="5843016" y="832103"/>
                </a:lnTo>
                <a:lnTo>
                  <a:pt x="5843016" y="0"/>
                </a:lnTo>
                <a:lnTo>
                  <a:pt x="0" y="0"/>
                </a:lnTo>
                <a:lnTo>
                  <a:pt x="0" y="83210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 txBox="1"/>
          <p:nvPr/>
        </p:nvSpPr>
        <p:spPr>
          <a:xfrm>
            <a:off x="2858770" y="1338453"/>
            <a:ext cx="5591175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Changes in asset turnovers tend to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revert </a:t>
            </a:r>
            <a:r>
              <a:rPr dirty="0" sz="1600" b="1">
                <a:solidFill>
                  <a:srgbClr val="001F5F"/>
                </a:solidFill>
                <a:latin typeface="Times New Roman"/>
                <a:cs typeface="Times New Roman"/>
              </a:rPr>
              <a:t>toward </a:t>
            </a:r>
            <a:r>
              <a:rPr dirty="0" sz="1600" spc="-15" b="1">
                <a:solidFill>
                  <a:srgbClr val="001F5F"/>
                </a:solidFill>
                <a:latin typeface="Times New Roman"/>
                <a:cs typeface="Times New Roman"/>
              </a:rPr>
              <a:t>common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levels  very quickly; </a:t>
            </a:r>
            <a:r>
              <a:rPr dirty="0" sz="1600" b="1">
                <a:solidFill>
                  <a:srgbClr val="001F5F"/>
                </a:solidFill>
                <a:latin typeface="Times New Roman"/>
                <a:cs typeface="Times New Roman"/>
              </a:rPr>
              <a:t>large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increase in asset turnovers </a:t>
            </a:r>
            <a:r>
              <a:rPr dirty="0" sz="1600" spc="-15" b="1">
                <a:solidFill>
                  <a:srgbClr val="001F5F"/>
                </a:solidFill>
                <a:latin typeface="Times New Roman"/>
                <a:cs typeface="Times New Roman"/>
              </a:rPr>
              <a:t>are temporary,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as  </a:t>
            </a:r>
            <a:r>
              <a:rPr dirty="0" sz="1600" spc="-15" b="1">
                <a:solidFill>
                  <a:srgbClr val="001F5F"/>
                </a:solidFill>
                <a:latin typeface="Times New Roman"/>
                <a:cs typeface="Times New Roman"/>
              </a:rPr>
              <a:t>are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large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decreases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in asset</a:t>
            </a:r>
            <a:r>
              <a:rPr dirty="0" sz="1600" spc="60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turnovers.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848994" marR="5080" indent="-439420">
              <a:lnSpc>
                <a:spcPct val="100000"/>
              </a:lnSpc>
              <a:spcBef>
                <a:spcPts val="100"/>
              </a:spcBef>
            </a:pPr>
            <a:r>
              <a:rPr dirty="0" sz="2400"/>
              <a:t>Forecasting How a Firm’s </a:t>
            </a:r>
            <a:r>
              <a:rPr dirty="0" sz="2400" spc="-5"/>
              <a:t>Drivers will</a:t>
            </a:r>
            <a:r>
              <a:rPr dirty="0" sz="2400" spc="-150"/>
              <a:t> </a:t>
            </a:r>
            <a:r>
              <a:rPr dirty="0" sz="2400" spc="-5"/>
              <a:t>be  </a:t>
            </a:r>
            <a:r>
              <a:rPr dirty="0" sz="2400"/>
              <a:t>Different from the </a:t>
            </a:r>
            <a:r>
              <a:rPr dirty="0" sz="2400" spc="-5"/>
              <a:t>Typical</a:t>
            </a:r>
            <a:r>
              <a:rPr dirty="0" sz="2400" spc="-65"/>
              <a:t> </a:t>
            </a:r>
            <a:r>
              <a:rPr dirty="0" sz="2400"/>
              <a:t>Pattern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392684" y="1073911"/>
            <a:ext cx="8655685" cy="5508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7804" marR="508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The </a:t>
            </a:r>
            <a:r>
              <a:rPr dirty="0" sz="1800" b="1">
                <a:latin typeface="Times New Roman"/>
                <a:cs typeface="Times New Roman"/>
              </a:rPr>
              <a:t>tension between the forces of </a:t>
            </a:r>
            <a:r>
              <a:rPr dirty="0" sz="1800" spc="-5" b="1">
                <a:latin typeface="Times New Roman"/>
                <a:cs typeface="Times New Roman"/>
              </a:rPr>
              <a:t>competition </a:t>
            </a:r>
            <a:r>
              <a:rPr dirty="0" sz="1800" b="1">
                <a:latin typeface="Times New Roman"/>
                <a:cs typeface="Times New Roman"/>
              </a:rPr>
              <a:t>and the firm’s </a:t>
            </a:r>
            <a:r>
              <a:rPr dirty="0" sz="1800" spc="-5" b="1">
                <a:latin typeface="Times New Roman"/>
                <a:cs typeface="Times New Roman"/>
              </a:rPr>
              <a:t>responses </a:t>
            </a:r>
            <a:r>
              <a:rPr dirty="0" sz="1800" b="1">
                <a:latin typeface="Times New Roman"/>
                <a:cs typeface="Times New Roman"/>
              </a:rPr>
              <a:t>to </a:t>
            </a:r>
            <a:r>
              <a:rPr dirty="0" sz="1800" spc="-5" b="1">
                <a:latin typeface="Times New Roman"/>
                <a:cs typeface="Times New Roman"/>
              </a:rPr>
              <a:t>those forces:  </a:t>
            </a:r>
            <a:r>
              <a:rPr dirty="0" sz="1800" b="1">
                <a:latin typeface="Times New Roman"/>
                <a:cs typeface="Times New Roman"/>
              </a:rPr>
              <a:t>challenge </a:t>
            </a:r>
            <a:r>
              <a:rPr dirty="0" sz="1800" spc="-5" b="1">
                <a:latin typeface="Times New Roman"/>
                <a:cs typeface="Times New Roman"/>
              </a:rPr>
              <a:t>and </a:t>
            </a:r>
            <a:r>
              <a:rPr dirty="0" sz="1800" b="1">
                <a:latin typeface="Times New Roman"/>
                <a:cs typeface="Times New Roman"/>
              </a:rPr>
              <a:t>counter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challenge</a:t>
            </a:r>
            <a:endParaRPr sz="18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96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1800" b="1">
                <a:latin typeface="Times New Roman"/>
                <a:cs typeface="Times New Roman"/>
              </a:rPr>
              <a:t>Firms challenge other</a:t>
            </a:r>
            <a:r>
              <a:rPr dirty="0" sz="1800" spc="-3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firms:</a:t>
            </a:r>
            <a:endParaRPr sz="18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7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Product price</a:t>
            </a:r>
            <a:r>
              <a:rPr dirty="0" sz="1500" spc="-5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reduction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6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Product</a:t>
            </a:r>
            <a:r>
              <a:rPr dirty="0" sz="1500" spc="-3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innovation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6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Lower production</a:t>
            </a:r>
            <a:r>
              <a:rPr dirty="0" sz="1500" spc="-35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costs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65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Imitation </a:t>
            </a:r>
            <a:r>
              <a:rPr dirty="0" sz="1500">
                <a:latin typeface="Times New Roman"/>
                <a:cs typeface="Times New Roman"/>
              </a:rPr>
              <a:t>of </a:t>
            </a:r>
            <a:r>
              <a:rPr dirty="0" sz="1500" spc="-5">
                <a:latin typeface="Times New Roman"/>
                <a:cs typeface="Times New Roman"/>
              </a:rPr>
              <a:t>successful</a:t>
            </a:r>
            <a:r>
              <a:rPr dirty="0" sz="1500" spc="-5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firms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59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>
                <a:latin typeface="Times New Roman"/>
                <a:cs typeface="Times New Roman"/>
              </a:rPr>
              <a:t>Entering industries where </a:t>
            </a:r>
            <a:r>
              <a:rPr dirty="0" sz="1500" spc="-5">
                <a:latin typeface="Times New Roman"/>
                <a:cs typeface="Times New Roman"/>
              </a:rPr>
              <a:t>firms are earning abnormal</a:t>
            </a:r>
            <a:r>
              <a:rPr dirty="0" sz="1500" spc="-110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profits</a:t>
            </a:r>
            <a:endParaRPr sz="15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14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1800" b="1">
                <a:latin typeface="Times New Roman"/>
                <a:cs typeface="Times New Roman"/>
              </a:rPr>
              <a:t>Firms counter</a:t>
            </a:r>
            <a:r>
              <a:rPr dirty="0" sz="1800" spc="-2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challenge:</a:t>
            </a:r>
            <a:endParaRPr sz="18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7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Brand</a:t>
            </a:r>
            <a:r>
              <a:rPr dirty="0" sz="1500" spc="-15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creation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6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Patent</a:t>
            </a:r>
            <a:r>
              <a:rPr dirty="0" sz="1500" spc="-2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protection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65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Managing consumer</a:t>
            </a:r>
            <a:r>
              <a:rPr dirty="0" sz="1500" spc="-25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expectations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55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Alliances and agreements with competitors, suppliers and firms </a:t>
            </a:r>
            <a:r>
              <a:rPr dirty="0" sz="1500">
                <a:latin typeface="Times New Roman"/>
                <a:cs typeface="Times New Roman"/>
              </a:rPr>
              <a:t>with </a:t>
            </a:r>
            <a:r>
              <a:rPr dirty="0" sz="1500" spc="-5">
                <a:latin typeface="Times New Roman"/>
                <a:cs typeface="Times New Roman"/>
              </a:rPr>
              <a:t>related</a:t>
            </a:r>
            <a:r>
              <a:rPr dirty="0" sz="1500" spc="-55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technology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65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Exploiting </a:t>
            </a:r>
            <a:r>
              <a:rPr dirty="0" sz="1500">
                <a:latin typeface="Times New Roman"/>
                <a:cs typeface="Times New Roman"/>
              </a:rPr>
              <a:t>first-mover</a:t>
            </a:r>
            <a:r>
              <a:rPr dirty="0" sz="1500" spc="-7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advantages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59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Mergers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6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Creating </a:t>
            </a:r>
            <a:r>
              <a:rPr dirty="0" sz="1500">
                <a:latin typeface="Times New Roman"/>
                <a:cs typeface="Times New Roman"/>
              </a:rPr>
              <a:t>superior </a:t>
            </a:r>
            <a:r>
              <a:rPr dirty="0" sz="1500" spc="-5">
                <a:latin typeface="Times New Roman"/>
                <a:cs typeface="Times New Roman"/>
              </a:rPr>
              <a:t>production and marketing</a:t>
            </a:r>
            <a:r>
              <a:rPr dirty="0" sz="1500" spc="-10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technologies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6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Creating economies </a:t>
            </a:r>
            <a:r>
              <a:rPr dirty="0" sz="1500">
                <a:latin typeface="Times New Roman"/>
                <a:cs typeface="Times New Roman"/>
              </a:rPr>
              <a:t>of </a:t>
            </a:r>
            <a:r>
              <a:rPr dirty="0" sz="1500" spc="-5">
                <a:latin typeface="Times New Roman"/>
                <a:cs typeface="Times New Roman"/>
              </a:rPr>
              <a:t>scale that are difficult </a:t>
            </a:r>
            <a:r>
              <a:rPr dirty="0" sz="1500">
                <a:latin typeface="Times New Roman"/>
                <a:cs typeface="Times New Roman"/>
              </a:rPr>
              <a:t>to</a:t>
            </a:r>
            <a:r>
              <a:rPr dirty="0" sz="1500" spc="-8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replicate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6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Creating </a:t>
            </a:r>
            <a:r>
              <a:rPr dirty="0" sz="1500">
                <a:latin typeface="Times New Roman"/>
                <a:cs typeface="Times New Roman"/>
              </a:rPr>
              <a:t>a </a:t>
            </a:r>
            <a:r>
              <a:rPr dirty="0" sz="1500" spc="-5">
                <a:latin typeface="Times New Roman"/>
                <a:cs typeface="Times New Roman"/>
              </a:rPr>
              <a:t>technological standard that consumers and other firms must </a:t>
            </a:r>
            <a:r>
              <a:rPr dirty="0" sz="1500">
                <a:latin typeface="Times New Roman"/>
                <a:cs typeface="Times New Roman"/>
              </a:rPr>
              <a:t>tie</a:t>
            </a:r>
            <a:r>
              <a:rPr dirty="0" sz="1500" spc="-95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into</a:t>
            </a:r>
            <a:endParaRPr sz="15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36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500" spc="-5">
                <a:latin typeface="Times New Roman"/>
                <a:cs typeface="Times New Roman"/>
              </a:rPr>
              <a:t>Government</a:t>
            </a:r>
            <a:r>
              <a:rPr dirty="0" sz="1500" spc="-20">
                <a:latin typeface="Times New Roman"/>
                <a:cs typeface="Times New Roman"/>
              </a:rPr>
              <a:t> </a:t>
            </a:r>
            <a:r>
              <a:rPr dirty="0" sz="1500" spc="-5">
                <a:latin typeface="Times New Roman"/>
                <a:cs typeface="Times New Roman"/>
              </a:rPr>
              <a:t>protection</a:t>
            </a:r>
            <a:endParaRPr sz="1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2082" y="339293"/>
            <a:ext cx="3310254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Focus on Key</a:t>
            </a:r>
            <a:r>
              <a:rPr dirty="0" spc="-45"/>
              <a:t> </a:t>
            </a:r>
            <a:r>
              <a:rPr dirty="0" spc="-5"/>
              <a:t>Drivers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4481" y="1396111"/>
            <a:ext cx="7289800" cy="636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6375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sz="2000" b="1">
                <a:latin typeface="Times New Roman"/>
                <a:cs typeface="Times New Roman"/>
              </a:rPr>
              <a:t>Some firms have one or </a:t>
            </a:r>
            <a:r>
              <a:rPr dirty="0" sz="2000" spc="-5" b="1">
                <a:latin typeface="Times New Roman"/>
                <a:cs typeface="Times New Roman"/>
              </a:rPr>
              <a:t>two </a:t>
            </a:r>
            <a:r>
              <a:rPr dirty="0" sz="2000" b="1">
                <a:latin typeface="Times New Roman"/>
                <a:cs typeface="Times New Roman"/>
              </a:rPr>
              <a:t>drivers that are key to driving</a:t>
            </a:r>
            <a:r>
              <a:rPr dirty="0" sz="2000" spc="-14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ReOI.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Analysts focus on these key</a:t>
            </a:r>
            <a:r>
              <a:rPr dirty="0" sz="2000" spc="-1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drivers</a:t>
            </a:r>
            <a:endParaRPr sz="20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49351" y="2356551"/>
          <a:ext cx="8395335" cy="3265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69185"/>
                <a:gridCol w="4198620"/>
                <a:gridCol w="1827529"/>
              </a:tblGrid>
              <a:tr h="373183">
                <a:tc>
                  <a:txBody>
                    <a:bodyPr/>
                    <a:lstStyle/>
                    <a:p>
                      <a:pPr marL="31750">
                        <a:lnSpc>
                          <a:spcPts val="1875"/>
                        </a:lnSpc>
                      </a:pPr>
                      <a:r>
                        <a:rPr dirty="0" u="sng" sz="17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Industry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875"/>
                        </a:lnSpc>
                      </a:pPr>
                      <a:r>
                        <a:rPr dirty="0" u="sng" sz="1700" spc="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Key </a:t>
                      </a:r>
                      <a:r>
                        <a:rPr dirty="0" u="sng" sz="17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Economic</a:t>
                      </a:r>
                      <a:r>
                        <a:rPr dirty="0" u="sng" sz="1700" spc="-4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7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Factors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875"/>
                        </a:lnSpc>
                      </a:pPr>
                      <a:r>
                        <a:rPr dirty="0" u="sng" sz="1700" spc="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Key </a:t>
                      </a:r>
                      <a:r>
                        <a:rPr dirty="0" u="sng" sz="17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ReOI</a:t>
                      </a:r>
                      <a:r>
                        <a:rPr dirty="0" u="sng" sz="1700" spc="-12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1700" spc="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Drivers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77844">
                <a:tc>
                  <a:txBody>
                    <a:bodyPr/>
                    <a:lstStyle/>
                    <a:p>
                      <a:pPr marL="31750">
                        <a:lnSpc>
                          <a:spcPts val="2010"/>
                        </a:lnSpc>
                        <a:spcBef>
                          <a:spcPts val="865"/>
                        </a:spcBef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Airlines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985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2010"/>
                        </a:lnSpc>
                        <a:spcBef>
                          <a:spcPts val="865"/>
                        </a:spcBef>
                      </a:pPr>
                      <a:r>
                        <a:rPr dirty="0" sz="1700">
                          <a:latin typeface="Times New Roman"/>
                          <a:cs typeface="Times New Roman"/>
                        </a:rPr>
                        <a:t>Load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factors and</a:t>
                      </a:r>
                      <a:r>
                        <a:rPr dirty="0" sz="17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>
                          <a:latin typeface="Times New Roman"/>
                          <a:cs typeface="Times New Roman"/>
                        </a:rPr>
                        <a:t>fares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985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2010"/>
                        </a:lnSpc>
                        <a:spcBef>
                          <a:spcPts val="865"/>
                        </a:spcBef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Sales and</a:t>
                      </a:r>
                      <a:r>
                        <a:rPr dirty="0" sz="17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ATO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9855">
                    <a:solidFill>
                      <a:srgbClr val="F8F8F8"/>
                    </a:solidFill>
                  </a:tcPr>
                </a:tc>
              </a:tr>
              <a:tr h="251774">
                <a:tc>
                  <a:txBody>
                    <a:bodyPr/>
                    <a:lstStyle/>
                    <a:p>
                      <a:pPr marL="31750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Automobiles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Model design and production</a:t>
                      </a:r>
                      <a:r>
                        <a:rPr dirty="0" sz="17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efficiency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Sales and</a:t>
                      </a:r>
                      <a:r>
                        <a:rPr dirty="0" sz="17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margins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51774">
                <a:tc>
                  <a:txBody>
                    <a:bodyPr/>
                    <a:lstStyle/>
                    <a:p>
                      <a:pPr marL="31750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Beverages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880"/>
                        </a:lnSpc>
                      </a:pPr>
                      <a:r>
                        <a:rPr dirty="0" sz="1700">
                          <a:latin typeface="Times New Roman"/>
                          <a:cs typeface="Times New Roman"/>
                        </a:rPr>
                        <a:t>Brand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management and product innovation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Sales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51774">
                <a:tc>
                  <a:txBody>
                    <a:bodyPr/>
                    <a:lstStyle/>
                    <a:p>
                      <a:pPr marL="31750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Cellular</a:t>
                      </a:r>
                      <a:r>
                        <a:rPr dirty="0" sz="17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Phones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Population </a:t>
                      </a:r>
                      <a:r>
                        <a:rPr dirty="0" sz="1700">
                          <a:latin typeface="Times New Roman"/>
                          <a:cs typeface="Times New Roman"/>
                        </a:rPr>
                        <a:t>covered </a:t>
                      </a:r>
                      <a:r>
                        <a:rPr dirty="0" sz="1700" spc="10">
                          <a:latin typeface="Times New Roman"/>
                          <a:cs typeface="Times New Roman"/>
                        </a:rPr>
                        <a:t>(POP) </a:t>
                      </a:r>
                      <a:r>
                        <a:rPr dirty="0" sz="170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churn</a:t>
                      </a:r>
                      <a:r>
                        <a:rPr dirty="0" sz="17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>
                          <a:latin typeface="Times New Roman"/>
                          <a:cs typeface="Times New Roman"/>
                        </a:rPr>
                        <a:t>rates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Sales and</a:t>
                      </a:r>
                      <a:r>
                        <a:rPr dirty="0" sz="17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ATO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52011">
                <a:tc>
                  <a:txBody>
                    <a:bodyPr/>
                    <a:lstStyle/>
                    <a:p>
                      <a:pPr marL="31750">
                        <a:lnSpc>
                          <a:spcPts val="1885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Commercial </a:t>
                      </a:r>
                      <a:r>
                        <a:rPr dirty="0" sz="1700">
                          <a:latin typeface="Times New Roman"/>
                          <a:cs typeface="Times New Roman"/>
                        </a:rPr>
                        <a:t>Real</a:t>
                      </a:r>
                      <a:r>
                        <a:rPr dirty="0" sz="17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Estate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885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Square footage and </a:t>
                      </a:r>
                      <a:r>
                        <a:rPr dirty="0" sz="1700" spc="10">
                          <a:latin typeface="Times New Roman"/>
                          <a:cs typeface="Times New Roman"/>
                        </a:rPr>
                        <a:t>occupancy</a:t>
                      </a:r>
                      <a:r>
                        <a:rPr dirty="0" sz="17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rates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885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Sales and</a:t>
                      </a:r>
                      <a:r>
                        <a:rPr dirty="0" sz="17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ATO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52011">
                <a:tc>
                  <a:txBody>
                    <a:bodyPr/>
                    <a:lstStyle/>
                    <a:p>
                      <a:pPr marL="31750">
                        <a:lnSpc>
                          <a:spcPts val="1885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Computers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885"/>
                        </a:lnSpc>
                      </a:pPr>
                      <a:r>
                        <a:rPr dirty="0" sz="1700" spc="10">
                          <a:latin typeface="Times New Roman"/>
                          <a:cs typeface="Times New Roman"/>
                        </a:rPr>
                        <a:t>Technology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path and</a:t>
                      </a:r>
                      <a:r>
                        <a:rPr dirty="0" sz="17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competition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885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Sales and</a:t>
                      </a:r>
                      <a:r>
                        <a:rPr dirty="0" sz="17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margins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51774">
                <a:tc>
                  <a:txBody>
                    <a:bodyPr/>
                    <a:lstStyle/>
                    <a:p>
                      <a:pPr marL="31750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Fashion</a:t>
                      </a:r>
                      <a:r>
                        <a:rPr dirty="0" sz="17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Clothing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880"/>
                        </a:lnSpc>
                      </a:pPr>
                      <a:r>
                        <a:rPr dirty="0" sz="1700">
                          <a:latin typeface="Times New Roman"/>
                          <a:cs typeface="Times New Roman"/>
                        </a:rPr>
                        <a:t>Brand</a:t>
                      </a:r>
                      <a:r>
                        <a:rPr dirty="0" sz="17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management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Sales,</a:t>
                      </a:r>
                      <a:r>
                        <a:rPr dirty="0" sz="17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advertising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51774">
                <a:tc>
                  <a:txBody>
                    <a:bodyPr/>
                    <a:lstStyle/>
                    <a:p>
                      <a:pPr marL="31750">
                        <a:lnSpc>
                          <a:spcPts val="1880"/>
                        </a:lnSpc>
                      </a:pPr>
                      <a:r>
                        <a:rPr dirty="0" sz="1700">
                          <a:latin typeface="Times New Roman"/>
                          <a:cs typeface="Times New Roman"/>
                        </a:rPr>
                        <a:t>Internet</a:t>
                      </a:r>
                      <a:r>
                        <a:rPr dirty="0" sz="17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10">
                          <a:latin typeface="Times New Roman"/>
                          <a:cs typeface="Times New Roman"/>
                        </a:rPr>
                        <a:t>Commerce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Hits </a:t>
                      </a:r>
                      <a:r>
                        <a:rPr dirty="0" sz="1700">
                          <a:latin typeface="Times New Roman"/>
                          <a:cs typeface="Times New Roman"/>
                        </a:rPr>
                        <a:t>per</a:t>
                      </a:r>
                      <a:r>
                        <a:rPr dirty="0" sz="17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hour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Sales and</a:t>
                      </a:r>
                      <a:r>
                        <a:rPr dirty="0" sz="17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ATO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51774">
                <a:tc>
                  <a:txBody>
                    <a:bodyPr/>
                    <a:lstStyle/>
                    <a:p>
                      <a:pPr marL="31750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Non-fashion</a:t>
                      </a:r>
                      <a:r>
                        <a:rPr dirty="0" sz="17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clothing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Production</a:t>
                      </a:r>
                      <a:r>
                        <a:rPr dirty="0" sz="17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efficiency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88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Margins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51993">
                <a:tc>
                  <a:txBody>
                    <a:bodyPr/>
                    <a:lstStyle/>
                    <a:p>
                      <a:pPr marL="31750">
                        <a:lnSpc>
                          <a:spcPts val="1885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Pharmaceuticals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885"/>
                        </a:lnSpc>
                      </a:pPr>
                      <a:r>
                        <a:rPr dirty="0" sz="1700">
                          <a:latin typeface="Times New Roman"/>
                          <a:cs typeface="Times New Roman"/>
                        </a:rPr>
                        <a:t>Research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dirty="0" sz="17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development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885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Sales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47332">
                <a:tc>
                  <a:txBody>
                    <a:bodyPr/>
                    <a:lstStyle/>
                    <a:p>
                      <a:pPr marL="31750">
                        <a:lnSpc>
                          <a:spcPts val="185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Retail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85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Retail </a:t>
                      </a:r>
                      <a:r>
                        <a:rPr dirty="0" sz="1700">
                          <a:latin typeface="Times New Roman"/>
                          <a:cs typeface="Times New Roman"/>
                        </a:rPr>
                        <a:t>space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and sales per square</a:t>
                      </a:r>
                      <a:r>
                        <a:rPr dirty="0" sz="17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foot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1850"/>
                        </a:lnSpc>
                      </a:pPr>
                      <a:r>
                        <a:rPr dirty="0" sz="1700" spc="5">
                          <a:latin typeface="Times New Roman"/>
                          <a:cs typeface="Times New Roman"/>
                        </a:rPr>
                        <a:t>Sales and</a:t>
                      </a:r>
                      <a:r>
                        <a:rPr dirty="0" sz="17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700" spc="5">
                          <a:latin typeface="Times New Roman"/>
                          <a:cs typeface="Times New Roman"/>
                        </a:rPr>
                        <a:t>ATO</a:t>
                      </a: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190" y="237490"/>
            <a:ext cx="728154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/>
              <a:t>Driver </a:t>
            </a:r>
            <a:r>
              <a:rPr dirty="0" sz="2400"/>
              <a:t>History </a:t>
            </a:r>
            <a:r>
              <a:rPr dirty="0" sz="2400" spc="-5"/>
              <a:t>for a Brand Name Company:</a:t>
            </a:r>
            <a:r>
              <a:rPr dirty="0" sz="2400" spc="35"/>
              <a:t> </a:t>
            </a:r>
            <a:r>
              <a:rPr dirty="0" sz="2400"/>
              <a:t>Coca-Cola</a:t>
            </a:r>
            <a:endParaRPr sz="2400"/>
          </a:p>
        </p:txBody>
      </p:sp>
      <p:sp>
        <p:nvSpPr>
          <p:cNvPr id="3" name="object 3"/>
          <p:cNvSpPr/>
          <p:nvPr/>
        </p:nvSpPr>
        <p:spPr>
          <a:xfrm>
            <a:off x="204215" y="1103375"/>
            <a:ext cx="8735568" cy="51617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0201" y="619124"/>
            <a:ext cx="44500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Full </a:t>
            </a:r>
            <a:r>
              <a:rPr dirty="0"/>
              <a:t>Information</a:t>
            </a:r>
            <a:r>
              <a:rPr dirty="0" spc="-45"/>
              <a:t> </a:t>
            </a:r>
            <a:r>
              <a:rPr dirty="0" spc="-5"/>
              <a:t>Forecasting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423161"/>
            <a:ext cx="6746875" cy="3198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 marR="508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Forecast all </a:t>
            </a:r>
            <a:r>
              <a:rPr dirty="0" sz="2400" spc="-5">
                <a:latin typeface="Times New Roman"/>
                <a:cs typeface="Times New Roman"/>
              </a:rPr>
              <a:t>economic factors </a:t>
            </a:r>
            <a:r>
              <a:rPr dirty="0" sz="2400">
                <a:latin typeface="Times New Roman"/>
                <a:cs typeface="Times New Roman"/>
              </a:rPr>
              <a:t>and the </a:t>
            </a:r>
            <a:r>
              <a:rPr dirty="0" sz="2400" spc="-5">
                <a:latin typeface="Times New Roman"/>
                <a:cs typeface="Times New Roman"/>
              </a:rPr>
              <a:t>full set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ReOI  drivers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/>
              <a:buChar char="•"/>
            </a:pPr>
            <a:endParaRPr sz="2400">
              <a:latin typeface="Times New Roman"/>
              <a:cs typeface="Times New Roman"/>
            </a:endParaRPr>
          </a:p>
          <a:p>
            <a:pPr marL="218440" marR="69977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Express forecasts in a </a:t>
            </a:r>
            <a:r>
              <a:rPr dirty="0" sz="2400" spc="-5">
                <a:latin typeface="Times New Roman"/>
                <a:cs typeface="Times New Roman"/>
              </a:rPr>
              <a:t>set </a:t>
            </a:r>
            <a:r>
              <a:rPr dirty="0" sz="2400">
                <a:latin typeface="Times New Roman"/>
                <a:cs typeface="Times New Roman"/>
              </a:rPr>
              <a:t>of pro </a:t>
            </a:r>
            <a:r>
              <a:rPr dirty="0" sz="2400" spc="-5">
                <a:latin typeface="Times New Roman"/>
                <a:cs typeface="Times New Roman"/>
              </a:rPr>
              <a:t>forma</a:t>
            </a:r>
            <a:r>
              <a:rPr dirty="0" sz="2400" spc="-9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financial  </a:t>
            </a:r>
            <a:r>
              <a:rPr dirty="0" sz="2400" spc="-5">
                <a:latin typeface="Times New Roman"/>
                <a:cs typeface="Times New Roman"/>
              </a:rPr>
              <a:t>statements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1911350">
              <a:lnSpc>
                <a:spcPct val="100000"/>
              </a:lnSpc>
              <a:spcBef>
                <a:spcPts val="2310"/>
              </a:spcBef>
            </a:pPr>
            <a:r>
              <a:rPr dirty="0" sz="2000">
                <a:latin typeface="Times New Roman"/>
                <a:cs typeface="Times New Roman"/>
              </a:rPr>
              <a:t>An </a:t>
            </a:r>
            <a:r>
              <a:rPr dirty="0" sz="2000" spc="-5">
                <a:latin typeface="Times New Roman"/>
                <a:cs typeface="Times New Roman"/>
              </a:rPr>
              <a:t>Example </a:t>
            </a:r>
            <a:r>
              <a:rPr dirty="0" sz="2000">
                <a:latin typeface="Times New Roman"/>
                <a:cs typeface="Times New Roman"/>
              </a:rPr>
              <a:t>with PPE Inc.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follows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9872" y="224993"/>
            <a:ext cx="6601459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PPE, Inc.: Initializing Financial</a:t>
            </a:r>
            <a:r>
              <a:rPr dirty="0" spc="55"/>
              <a:t> </a:t>
            </a:r>
            <a:r>
              <a:rPr dirty="0" spc="-5"/>
              <a:t>Statements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58036" y="6219850"/>
            <a:ext cx="3354704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latin typeface="Times New Roman"/>
                <a:cs typeface="Times New Roman"/>
              </a:rPr>
              <a:t>Required return </a:t>
            </a:r>
            <a:r>
              <a:rPr dirty="0" sz="1600" spc="-5" b="1">
                <a:latin typeface="Times New Roman"/>
                <a:cs typeface="Times New Roman"/>
              </a:rPr>
              <a:t>for </a:t>
            </a:r>
            <a:r>
              <a:rPr dirty="0" sz="1600" spc="-10" b="1">
                <a:latin typeface="Times New Roman"/>
                <a:cs typeface="Times New Roman"/>
              </a:rPr>
              <a:t>operations </a:t>
            </a:r>
            <a:r>
              <a:rPr dirty="0" sz="1600" spc="-5" b="1">
                <a:latin typeface="Times New Roman"/>
                <a:cs typeface="Times New Roman"/>
              </a:rPr>
              <a:t>= 10%  </a:t>
            </a:r>
            <a:r>
              <a:rPr dirty="0" sz="1600" spc="-10" b="1">
                <a:latin typeface="Times New Roman"/>
                <a:cs typeface="Times New Roman"/>
              </a:rPr>
              <a:t>Required return </a:t>
            </a:r>
            <a:r>
              <a:rPr dirty="0" sz="1600" spc="-5" b="1">
                <a:latin typeface="Times New Roman"/>
                <a:cs typeface="Times New Roman"/>
              </a:rPr>
              <a:t>for </a:t>
            </a:r>
            <a:r>
              <a:rPr dirty="0" sz="1600" spc="-10" b="1">
                <a:latin typeface="Times New Roman"/>
                <a:cs typeface="Times New Roman"/>
              </a:rPr>
              <a:t>debt </a:t>
            </a:r>
            <a:r>
              <a:rPr dirty="0" sz="1600" spc="-5" b="1">
                <a:latin typeface="Times New Roman"/>
                <a:cs typeface="Times New Roman"/>
              </a:rPr>
              <a:t>=</a:t>
            </a:r>
            <a:r>
              <a:rPr dirty="0" sz="1600" spc="7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4%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70432" y="868680"/>
            <a:ext cx="6812280" cy="53660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8910" y="349377"/>
            <a:ext cx="37763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Forecasting for </a:t>
            </a:r>
            <a:r>
              <a:rPr dirty="0" spc="-10"/>
              <a:t>PPE</a:t>
            </a:r>
            <a:r>
              <a:rPr dirty="0" spc="-5"/>
              <a:t> Inc.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05383" y="1423161"/>
            <a:ext cx="7008495" cy="408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forecasts: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91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 spc="-5">
                <a:latin typeface="Times New Roman"/>
                <a:cs typeface="Times New Roman"/>
              </a:rPr>
              <a:t>Sales </a:t>
            </a:r>
            <a:r>
              <a:rPr dirty="0" sz="2400">
                <a:latin typeface="Times New Roman"/>
                <a:cs typeface="Times New Roman"/>
              </a:rPr>
              <a:t>are forecasted to grow at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5%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Forecasted Core </a:t>
            </a:r>
            <a:r>
              <a:rPr dirty="0" sz="2400" spc="-5">
                <a:latin typeface="Times New Roman"/>
                <a:cs typeface="Times New Roman"/>
              </a:rPr>
              <a:t>PM is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7.85%</a:t>
            </a:r>
            <a:endParaRPr sz="2400">
              <a:latin typeface="Times New Roman"/>
              <a:cs typeface="Times New Roman"/>
            </a:endParaRPr>
          </a:p>
          <a:p>
            <a:pPr marL="218440" marR="5080" indent="-205740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To produce sales, an </a:t>
            </a:r>
            <a:r>
              <a:rPr dirty="0" sz="2400" spc="-5">
                <a:latin typeface="Times New Roman"/>
                <a:cs typeface="Times New Roman"/>
              </a:rPr>
              <a:t>investment </a:t>
            </a:r>
            <a:r>
              <a:rPr dirty="0" sz="2400">
                <a:latin typeface="Times New Roman"/>
                <a:cs typeface="Times New Roman"/>
              </a:rPr>
              <a:t>of </a:t>
            </a:r>
            <a:r>
              <a:rPr dirty="0" sz="2400" spc="-5">
                <a:latin typeface="Times New Roman"/>
                <a:cs typeface="Times New Roman"/>
              </a:rPr>
              <a:t>NOA </a:t>
            </a:r>
            <a:r>
              <a:rPr dirty="0" sz="2400">
                <a:latin typeface="Times New Roman"/>
                <a:cs typeface="Times New Roman"/>
              </a:rPr>
              <a:t>of 56.75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cents  for each $ of sales </a:t>
            </a:r>
            <a:r>
              <a:rPr dirty="0" sz="2400" spc="-5">
                <a:latin typeface="Times New Roman"/>
                <a:cs typeface="Times New Roman"/>
              </a:rPr>
              <a:t>will </a:t>
            </a:r>
            <a:r>
              <a:rPr dirty="0" sz="2400">
                <a:latin typeface="Times New Roman"/>
                <a:cs typeface="Times New Roman"/>
              </a:rPr>
              <a:t>have to be put in place at the  beginning of each year =&gt; Forecasted </a:t>
            </a:r>
            <a:r>
              <a:rPr dirty="0" sz="2400" spc="-5">
                <a:latin typeface="Times New Roman"/>
                <a:cs typeface="Times New Roman"/>
              </a:rPr>
              <a:t>ATO </a:t>
            </a:r>
            <a:r>
              <a:rPr dirty="0" sz="2400">
                <a:latin typeface="Times New Roman"/>
                <a:cs typeface="Times New Roman"/>
              </a:rPr>
              <a:t>is</a:t>
            </a:r>
            <a:r>
              <a:rPr dirty="0" sz="2400" spc="-1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1.762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 marL="165100">
              <a:lnSpc>
                <a:spcPct val="100000"/>
              </a:lnSpc>
              <a:spcBef>
                <a:spcPts val="1910"/>
              </a:spcBef>
            </a:pPr>
            <a:r>
              <a:rPr dirty="0" sz="2400" spc="-5">
                <a:latin typeface="Times New Roman"/>
                <a:cs typeface="Times New Roman"/>
              </a:rPr>
              <a:t>With </a:t>
            </a:r>
            <a:r>
              <a:rPr dirty="0" sz="2400">
                <a:latin typeface="Times New Roman"/>
                <a:cs typeface="Times New Roman"/>
              </a:rPr>
              <a:t>these three forecasts </a:t>
            </a:r>
            <a:r>
              <a:rPr dirty="0" sz="2400" spc="-10">
                <a:latin typeface="Times New Roman"/>
                <a:cs typeface="Times New Roman"/>
              </a:rPr>
              <a:t>we </a:t>
            </a:r>
            <a:r>
              <a:rPr dirty="0" sz="2400">
                <a:latin typeface="Times New Roman"/>
                <a:cs typeface="Times New Roman"/>
              </a:rPr>
              <a:t>can value the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firm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11929" y="333502"/>
            <a:ext cx="11709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Out</a:t>
            </a:r>
            <a:r>
              <a:rPr dirty="0"/>
              <a:t>l</a:t>
            </a:r>
            <a:r>
              <a:rPr dirty="0" spc="-5"/>
              <a:t>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9960" y="1076325"/>
            <a:ext cx="7237095" cy="38068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Financial Statement Analysis: Focusing the Lens on the</a:t>
            </a:r>
            <a:r>
              <a:rPr dirty="0" sz="2000" spc="-10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Business</a:t>
            </a:r>
            <a:endParaRPr sz="2000">
              <a:latin typeface="Times New Roman"/>
              <a:cs typeface="Times New Roman"/>
            </a:endParaRPr>
          </a:p>
          <a:p>
            <a:pPr lvl="1" marL="442595" indent="-211454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443230" algn="l"/>
              </a:tabLst>
            </a:pPr>
            <a:r>
              <a:rPr dirty="0" sz="2000">
                <a:latin typeface="Times New Roman"/>
                <a:cs typeface="Times New Roman"/>
              </a:rPr>
              <a:t>Focus on </a:t>
            </a:r>
            <a:r>
              <a:rPr dirty="0" sz="2000" spc="-5">
                <a:latin typeface="Times New Roman"/>
                <a:cs typeface="Times New Roman"/>
              </a:rPr>
              <a:t>ReOI </a:t>
            </a:r>
            <a:r>
              <a:rPr dirty="0" sz="2000">
                <a:latin typeface="Times New Roman"/>
                <a:cs typeface="Times New Roman"/>
              </a:rPr>
              <a:t>and Its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Drivers</a:t>
            </a:r>
            <a:endParaRPr sz="2000">
              <a:latin typeface="Times New Roman"/>
              <a:cs typeface="Times New Roman"/>
            </a:endParaRPr>
          </a:p>
          <a:p>
            <a:pPr lvl="1" marL="442595" indent="-211454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443230" algn="l"/>
              </a:tabLst>
            </a:pPr>
            <a:r>
              <a:rPr dirty="0" sz="2000">
                <a:latin typeface="Times New Roman"/>
                <a:cs typeface="Times New Roman"/>
              </a:rPr>
              <a:t>Focus on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Change</a:t>
            </a:r>
            <a:endParaRPr sz="2000">
              <a:latin typeface="Times New Roman"/>
              <a:cs typeface="Times New Roman"/>
            </a:endParaRPr>
          </a:p>
          <a:p>
            <a:pPr lvl="1" marL="442595" indent="-211454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443230" algn="l"/>
              </a:tabLst>
            </a:pPr>
            <a:r>
              <a:rPr dirty="0" sz="2000">
                <a:latin typeface="Times New Roman"/>
                <a:cs typeface="Times New Roman"/>
              </a:rPr>
              <a:t>Focus on Key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Drivers</a:t>
            </a:r>
            <a:endParaRPr sz="20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44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spc="-5" b="1">
                <a:latin typeface="Times New Roman"/>
                <a:cs typeface="Times New Roman"/>
              </a:rPr>
              <a:t>Full-information </a:t>
            </a:r>
            <a:r>
              <a:rPr dirty="0" sz="2000" b="1">
                <a:latin typeface="Times New Roman"/>
                <a:cs typeface="Times New Roman"/>
              </a:rPr>
              <a:t>Forecasting and Pro Forma</a:t>
            </a:r>
            <a:r>
              <a:rPr dirty="0" sz="2000" spc="-1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Analysis</a:t>
            </a:r>
            <a:endParaRPr sz="2000">
              <a:latin typeface="Times New Roman"/>
              <a:cs typeface="Times New Roman"/>
            </a:endParaRPr>
          </a:p>
          <a:p>
            <a:pPr lvl="1" marL="442595" indent="-211454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443230" algn="l"/>
              </a:tabLst>
            </a:pPr>
            <a:r>
              <a:rPr dirty="0" sz="2000">
                <a:latin typeface="Times New Roman"/>
                <a:cs typeface="Times New Roman"/>
              </a:rPr>
              <a:t>A Forecasting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Template</a:t>
            </a:r>
            <a:endParaRPr sz="2000">
              <a:latin typeface="Times New Roman"/>
              <a:cs typeface="Times New Roman"/>
            </a:endParaRPr>
          </a:p>
          <a:p>
            <a:pPr lvl="1" marL="442595" indent="-211454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443230" algn="l"/>
              </a:tabLst>
            </a:pPr>
            <a:r>
              <a:rPr dirty="0" sz="2000">
                <a:latin typeface="Times New Roman"/>
                <a:cs typeface="Times New Roman"/>
              </a:rPr>
              <a:t>Features of the ReOI Valuation</a:t>
            </a:r>
            <a:r>
              <a:rPr dirty="0" sz="2000" spc="-1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Approach</a:t>
            </a:r>
            <a:endParaRPr sz="20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44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Value Generated in Share</a:t>
            </a:r>
            <a:r>
              <a:rPr dirty="0" sz="2000" spc="-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Transactions</a:t>
            </a:r>
            <a:endParaRPr sz="20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44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Financial Statement Indicators and Red</a:t>
            </a:r>
            <a:r>
              <a:rPr dirty="0" sz="2000" spc="-1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Flags</a:t>
            </a:r>
            <a:endParaRPr sz="20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44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Business Strategy Analysis and Pro Forma</a:t>
            </a:r>
            <a:r>
              <a:rPr dirty="0" sz="2000" spc="-1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Analysis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47625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PPE</a:t>
            </a:r>
            <a:r>
              <a:rPr dirty="0" spc="5"/>
              <a:t> </a:t>
            </a:r>
            <a:r>
              <a:rPr dirty="0" spc="-5"/>
              <a:t>Inc.:</a:t>
            </a:r>
          </a:p>
          <a:p>
            <a:pPr algn="ctr" marL="47625">
              <a:lnSpc>
                <a:spcPct val="100000"/>
              </a:lnSpc>
            </a:pPr>
            <a:r>
              <a:rPr dirty="0" spc="-5"/>
              <a:t>The Pro Forma </a:t>
            </a:r>
            <a:r>
              <a:rPr dirty="0"/>
              <a:t>for </a:t>
            </a:r>
            <a:r>
              <a:rPr dirty="0" spc="-5"/>
              <a:t>Operating</a:t>
            </a:r>
            <a:r>
              <a:rPr dirty="0" spc="20"/>
              <a:t> </a:t>
            </a:r>
            <a:r>
              <a:rPr dirty="0" spc="-5"/>
              <a:t>Activities</a:t>
            </a:r>
          </a:p>
        </p:txBody>
      </p:sp>
      <p:sp>
        <p:nvSpPr>
          <p:cNvPr id="3" name="object 3"/>
          <p:cNvSpPr/>
          <p:nvPr/>
        </p:nvSpPr>
        <p:spPr>
          <a:xfrm>
            <a:off x="2200655" y="1098803"/>
            <a:ext cx="6553200" cy="5372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185416" y="2377439"/>
            <a:ext cx="6553200" cy="155575"/>
          </a:xfrm>
          <a:custGeom>
            <a:avLst/>
            <a:gdLst/>
            <a:ahLst/>
            <a:cxnLst/>
            <a:rect l="l" t="t" r="r" b="b"/>
            <a:pathLst>
              <a:path w="6553200" h="155575">
                <a:moveTo>
                  <a:pt x="0" y="155448"/>
                </a:moveTo>
                <a:lnTo>
                  <a:pt x="6553200" y="155448"/>
                </a:lnTo>
                <a:lnTo>
                  <a:pt x="655320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ln w="12699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191511" y="2731007"/>
            <a:ext cx="6553200" cy="155575"/>
          </a:xfrm>
          <a:custGeom>
            <a:avLst/>
            <a:gdLst/>
            <a:ahLst/>
            <a:cxnLst/>
            <a:rect l="l" t="t" r="r" b="b"/>
            <a:pathLst>
              <a:path w="6553200" h="155575">
                <a:moveTo>
                  <a:pt x="0" y="155448"/>
                </a:moveTo>
                <a:lnTo>
                  <a:pt x="6553200" y="155448"/>
                </a:lnTo>
                <a:lnTo>
                  <a:pt x="655320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ln w="12699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326237" y="2320544"/>
            <a:ext cx="1694814" cy="5842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solidFill>
                  <a:srgbClr val="C00000"/>
                </a:solidFill>
                <a:latin typeface="Times New Roman"/>
                <a:cs typeface="Times New Roman"/>
              </a:rPr>
              <a:t>Exp. </a:t>
            </a:r>
            <a:r>
              <a:rPr dirty="0" sz="1400">
                <a:solidFill>
                  <a:srgbClr val="C00000"/>
                </a:solidFill>
                <a:latin typeface="Times New Roman"/>
                <a:cs typeface="Times New Roman"/>
              </a:rPr>
              <a:t>Sales </a:t>
            </a:r>
            <a:r>
              <a:rPr dirty="0" sz="1400" spc="-5">
                <a:solidFill>
                  <a:srgbClr val="C00000"/>
                </a:solidFill>
                <a:latin typeface="Times New Roman"/>
                <a:cs typeface="Times New Roman"/>
              </a:rPr>
              <a:t>Growth:</a:t>
            </a:r>
            <a:r>
              <a:rPr dirty="0" sz="1400" spc="-85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C00000"/>
                </a:solidFill>
                <a:latin typeface="Times New Roman"/>
                <a:cs typeface="Times New Roman"/>
              </a:rPr>
              <a:t>5%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dirty="0" sz="1400" spc="-5">
                <a:solidFill>
                  <a:srgbClr val="C00000"/>
                </a:solidFill>
                <a:latin typeface="Times New Roman"/>
                <a:cs typeface="Times New Roman"/>
              </a:rPr>
              <a:t>OI </a:t>
            </a:r>
            <a:r>
              <a:rPr dirty="0" sz="1400">
                <a:solidFill>
                  <a:srgbClr val="C00000"/>
                </a:solidFill>
                <a:latin typeface="Times New Roman"/>
                <a:cs typeface="Times New Roman"/>
              </a:rPr>
              <a:t>= Sales *</a:t>
            </a:r>
            <a:r>
              <a:rPr dirty="0" sz="1400" spc="-5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C00000"/>
                </a:solidFill>
                <a:latin typeface="Times New Roman"/>
                <a:cs typeface="Times New Roman"/>
              </a:rPr>
              <a:t>PM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197607" y="3505200"/>
            <a:ext cx="6553200" cy="155575"/>
          </a:xfrm>
          <a:custGeom>
            <a:avLst/>
            <a:gdLst/>
            <a:ahLst/>
            <a:cxnLst/>
            <a:rect l="l" t="t" r="r" b="b"/>
            <a:pathLst>
              <a:path w="6553200" h="155575">
                <a:moveTo>
                  <a:pt x="0" y="155448"/>
                </a:moveTo>
                <a:lnTo>
                  <a:pt x="6553200" y="155448"/>
                </a:lnTo>
                <a:lnTo>
                  <a:pt x="6553200" y="0"/>
                </a:lnTo>
                <a:lnTo>
                  <a:pt x="0" y="0"/>
                </a:lnTo>
                <a:lnTo>
                  <a:pt x="0" y="155448"/>
                </a:lnTo>
                <a:close/>
              </a:path>
            </a:pathLst>
          </a:custGeom>
          <a:ln w="12699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332333" y="3457702"/>
            <a:ext cx="147955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solidFill>
                  <a:srgbClr val="C00000"/>
                </a:solidFill>
                <a:latin typeface="Times New Roman"/>
                <a:cs typeface="Times New Roman"/>
              </a:rPr>
              <a:t>NOA </a:t>
            </a:r>
            <a:r>
              <a:rPr dirty="0" sz="1400">
                <a:solidFill>
                  <a:srgbClr val="C00000"/>
                </a:solidFill>
                <a:latin typeface="Times New Roman"/>
                <a:cs typeface="Times New Roman"/>
              </a:rPr>
              <a:t>= Sales /</a:t>
            </a:r>
            <a:r>
              <a:rPr dirty="0" sz="1400" spc="-8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400" spc="-5">
                <a:solidFill>
                  <a:srgbClr val="C00000"/>
                </a:solidFill>
                <a:latin typeface="Times New Roman"/>
                <a:cs typeface="Times New Roman"/>
              </a:rPr>
              <a:t>ATO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50165" marR="4254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PPE,</a:t>
            </a:r>
            <a:r>
              <a:rPr dirty="0"/>
              <a:t> </a:t>
            </a:r>
            <a:r>
              <a:rPr dirty="0" spc="-5"/>
              <a:t>Inc.:</a:t>
            </a:r>
          </a:p>
          <a:p>
            <a:pPr algn="ctr" marL="50165">
              <a:lnSpc>
                <a:spcPct val="100000"/>
              </a:lnSpc>
              <a:spcBef>
                <a:spcPts val="5"/>
              </a:spcBef>
            </a:pPr>
            <a:r>
              <a:rPr dirty="0" spc="-5"/>
              <a:t>The </a:t>
            </a:r>
            <a:r>
              <a:rPr dirty="0" spc="-10"/>
              <a:t>ReOI</a:t>
            </a:r>
            <a:r>
              <a:rPr dirty="0" spc="-55"/>
              <a:t> </a:t>
            </a:r>
            <a:r>
              <a:rPr dirty="0"/>
              <a:t>Valuation</a:t>
            </a:r>
          </a:p>
        </p:txBody>
      </p:sp>
      <p:sp>
        <p:nvSpPr>
          <p:cNvPr id="3" name="object 3"/>
          <p:cNvSpPr/>
          <p:nvPr/>
        </p:nvSpPr>
        <p:spPr>
          <a:xfrm>
            <a:off x="3932488" y="1672465"/>
            <a:ext cx="1161415" cy="0"/>
          </a:xfrm>
          <a:custGeom>
            <a:avLst/>
            <a:gdLst/>
            <a:ahLst/>
            <a:cxnLst/>
            <a:rect l="l" t="t" r="r" b="b"/>
            <a:pathLst>
              <a:path w="1161414" h="0">
                <a:moveTo>
                  <a:pt x="0" y="0"/>
                </a:moveTo>
                <a:lnTo>
                  <a:pt x="1161340" y="0"/>
                </a:lnTo>
              </a:path>
            </a:pathLst>
          </a:custGeom>
          <a:ln w="814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200255" y="1303510"/>
            <a:ext cx="64770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80">
                <a:latin typeface="Times New Roman"/>
                <a:cs typeface="Times New Roman"/>
              </a:rPr>
              <a:t>2</a:t>
            </a:r>
            <a:r>
              <a:rPr dirty="0" sz="2000" spc="35">
                <a:latin typeface="Times New Roman"/>
                <a:cs typeface="Times New Roman"/>
              </a:rPr>
              <a:t>.</a:t>
            </a:r>
            <a:r>
              <a:rPr dirty="0" sz="2000" spc="90">
                <a:latin typeface="Times New Roman"/>
                <a:cs typeface="Times New Roman"/>
              </a:rPr>
              <a:t>853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39586" y="1678489"/>
            <a:ext cx="85090" cy="16129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850" spc="40">
                <a:latin typeface="Times New Roman"/>
                <a:cs typeface="Times New Roman"/>
              </a:rPr>
              <a:t>0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07611" y="2402632"/>
            <a:ext cx="1912620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70">
                <a:latin typeface="Symbol"/>
                <a:cs typeface="Symbol"/>
              </a:rPr>
              <a:t></a:t>
            </a:r>
            <a:r>
              <a:rPr dirty="0" sz="2000" spc="70">
                <a:latin typeface="Times New Roman"/>
                <a:cs typeface="Times New Roman"/>
              </a:rPr>
              <a:t> </a:t>
            </a:r>
            <a:r>
              <a:rPr dirty="0" sz="2000" spc="75">
                <a:latin typeface="Times New Roman"/>
                <a:cs typeface="Times New Roman"/>
              </a:rPr>
              <a:t>$131.48</a:t>
            </a:r>
            <a:r>
              <a:rPr dirty="0" sz="2000" spc="-405">
                <a:latin typeface="Times New Roman"/>
                <a:cs typeface="Times New Roman"/>
              </a:rPr>
              <a:t> </a:t>
            </a:r>
            <a:r>
              <a:rPr dirty="0" sz="2000" spc="15">
                <a:latin typeface="Times New Roman"/>
                <a:cs typeface="Times New Roman"/>
              </a:rPr>
              <a:t>million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27966" y="1467470"/>
            <a:ext cx="1920875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70">
                <a:latin typeface="Symbol"/>
                <a:cs typeface="Symbol"/>
              </a:rPr>
              <a:t></a:t>
            </a:r>
            <a:r>
              <a:rPr dirty="0" sz="2000" spc="70">
                <a:latin typeface="Times New Roman"/>
                <a:cs typeface="Times New Roman"/>
              </a:rPr>
              <a:t> $131.48</a:t>
            </a:r>
            <a:r>
              <a:rPr dirty="0" sz="2000" spc="-315">
                <a:latin typeface="Times New Roman"/>
                <a:cs typeface="Times New Roman"/>
              </a:rPr>
              <a:t> </a:t>
            </a:r>
            <a:r>
              <a:rPr dirty="0" sz="2000" spc="15">
                <a:latin typeface="Times New Roman"/>
                <a:cs typeface="Times New Roman"/>
              </a:rPr>
              <a:t>million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02711" y="1670858"/>
            <a:ext cx="1207135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65">
                <a:latin typeface="Times New Roman"/>
                <a:cs typeface="Times New Roman"/>
              </a:rPr>
              <a:t>1.10</a:t>
            </a:r>
            <a:r>
              <a:rPr dirty="0" sz="2000" spc="-190">
                <a:latin typeface="Times New Roman"/>
                <a:cs typeface="Times New Roman"/>
              </a:rPr>
              <a:t> </a:t>
            </a:r>
            <a:r>
              <a:rPr dirty="0" sz="2000" spc="105">
                <a:latin typeface="Symbol"/>
                <a:cs typeface="Symbol"/>
              </a:rPr>
              <a:t></a:t>
            </a:r>
            <a:r>
              <a:rPr dirty="0" sz="2000" spc="105">
                <a:latin typeface="Times New Roman"/>
                <a:cs typeface="Times New Roman"/>
              </a:rPr>
              <a:t>1.05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33590" y="1467470"/>
            <a:ext cx="1675764" cy="3359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30"/>
              </a:spcBef>
            </a:pPr>
            <a:r>
              <a:rPr dirty="0" sz="2000" spc="90">
                <a:latin typeface="Times New Roman"/>
                <a:cs typeface="Times New Roman"/>
              </a:rPr>
              <a:t>V</a:t>
            </a:r>
            <a:r>
              <a:rPr dirty="0" sz="2000" spc="-315">
                <a:latin typeface="Times New Roman"/>
                <a:cs typeface="Times New Roman"/>
              </a:rPr>
              <a:t> </a:t>
            </a:r>
            <a:r>
              <a:rPr dirty="0" baseline="62091" sz="1275" spc="75">
                <a:latin typeface="Times New Roman"/>
                <a:cs typeface="Times New Roman"/>
              </a:rPr>
              <a:t>NOA</a:t>
            </a:r>
            <a:r>
              <a:rPr dirty="0" baseline="62091" sz="1275" spc="82">
                <a:latin typeface="Times New Roman"/>
                <a:cs typeface="Times New Roman"/>
              </a:rPr>
              <a:t> </a:t>
            </a:r>
            <a:r>
              <a:rPr dirty="0" sz="2000" spc="70">
                <a:latin typeface="Symbol"/>
                <a:cs typeface="Symbol"/>
              </a:rPr>
              <a:t>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baseline="62091" sz="1275" spc="60">
                <a:latin typeface="Times New Roman"/>
                <a:cs typeface="Times New Roman"/>
              </a:rPr>
              <a:t>$</a:t>
            </a:r>
            <a:r>
              <a:rPr dirty="0" baseline="62091" sz="1275" spc="-89">
                <a:latin typeface="Times New Roman"/>
                <a:cs typeface="Times New Roman"/>
              </a:rPr>
              <a:t> </a:t>
            </a:r>
            <a:r>
              <a:rPr dirty="0" sz="2000" spc="70">
                <a:latin typeface="Times New Roman"/>
                <a:cs typeface="Times New Roman"/>
              </a:rPr>
              <a:t>74.42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 spc="70">
                <a:latin typeface="Symbol"/>
                <a:cs typeface="Symbol"/>
              </a:rPr>
              <a:t>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76734" y="3968966"/>
            <a:ext cx="1918970" cy="112331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2000" spc="65">
                <a:latin typeface="Symbol"/>
                <a:cs typeface="Symbol"/>
              </a:rPr>
              <a:t>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 spc="75">
                <a:latin typeface="Times New Roman"/>
                <a:cs typeface="Times New Roman"/>
              </a:rPr>
              <a:t>$131.48</a:t>
            </a:r>
            <a:r>
              <a:rPr dirty="0" sz="2000" spc="-215">
                <a:latin typeface="Times New Roman"/>
                <a:cs typeface="Times New Roman"/>
              </a:rPr>
              <a:t> </a:t>
            </a:r>
            <a:r>
              <a:rPr dirty="0" sz="2000" spc="40">
                <a:latin typeface="Times New Roman"/>
                <a:cs typeface="Times New Roman"/>
              </a:rPr>
              <a:t>-</a:t>
            </a:r>
            <a:r>
              <a:rPr dirty="0" sz="2000" spc="-145">
                <a:latin typeface="Times New Roman"/>
                <a:cs typeface="Times New Roman"/>
              </a:rPr>
              <a:t> </a:t>
            </a:r>
            <a:r>
              <a:rPr dirty="0" sz="2000" spc="65">
                <a:latin typeface="Times New Roman"/>
                <a:cs typeface="Times New Roman"/>
              </a:rPr>
              <a:t>7.70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spc="65">
                <a:latin typeface="Symbol"/>
                <a:cs typeface="Symbol"/>
              </a:rPr>
              <a:t></a:t>
            </a:r>
            <a:r>
              <a:rPr dirty="0" sz="2000" spc="65">
                <a:latin typeface="Times New Roman"/>
                <a:cs typeface="Times New Roman"/>
              </a:rPr>
              <a:t> $123.78</a:t>
            </a:r>
            <a:r>
              <a:rPr dirty="0" sz="2000" spc="-285">
                <a:latin typeface="Times New Roman"/>
                <a:cs typeface="Times New Roman"/>
              </a:rPr>
              <a:t> </a:t>
            </a:r>
            <a:r>
              <a:rPr dirty="0" sz="2000" spc="15">
                <a:latin typeface="Times New Roman"/>
                <a:cs typeface="Times New Roman"/>
              </a:rPr>
              <a:t>million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350872" y="3175104"/>
            <a:ext cx="769620" cy="33528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222250" indent="-210185">
              <a:lnSpc>
                <a:spcPct val="100000"/>
              </a:lnSpc>
              <a:spcBef>
                <a:spcPts val="130"/>
              </a:spcBef>
              <a:buFont typeface="Symbol"/>
              <a:buChar char=""/>
              <a:tabLst>
                <a:tab pos="222885" algn="l"/>
              </a:tabLst>
            </a:pPr>
            <a:r>
              <a:rPr dirty="0" sz="2000" spc="70">
                <a:latin typeface="Times New Roman"/>
                <a:cs typeface="Times New Roman"/>
              </a:rPr>
              <a:t>N</a:t>
            </a:r>
            <a:r>
              <a:rPr dirty="0" sz="2000" spc="35">
                <a:latin typeface="Times New Roman"/>
                <a:cs typeface="Times New Roman"/>
              </a:rPr>
              <a:t>F</a:t>
            </a:r>
            <a:r>
              <a:rPr dirty="0" sz="2000" spc="85">
                <a:latin typeface="Times New Roman"/>
                <a:cs typeface="Times New Roman"/>
              </a:rPr>
              <a:t>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91009" y="3013266"/>
            <a:ext cx="1036955" cy="534035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230504" marR="43180" indent="-180340">
              <a:lnSpc>
                <a:spcPct val="108200"/>
              </a:lnSpc>
              <a:spcBef>
                <a:spcPts val="280"/>
              </a:spcBef>
              <a:tabLst>
                <a:tab pos="690880" algn="l"/>
              </a:tabLst>
            </a:pPr>
            <a:r>
              <a:rPr dirty="0" baseline="-26388" sz="3000" spc="382">
                <a:latin typeface="Times New Roman"/>
                <a:cs typeface="Times New Roman"/>
              </a:rPr>
              <a:t>V</a:t>
            </a:r>
            <a:r>
              <a:rPr dirty="0" sz="850" spc="40">
                <a:latin typeface="Times New Roman"/>
                <a:cs typeface="Times New Roman"/>
              </a:rPr>
              <a:t>F</a:t>
            </a:r>
            <a:r>
              <a:rPr dirty="0" sz="850" spc="10">
                <a:latin typeface="Times New Roman"/>
                <a:cs typeface="Times New Roman"/>
              </a:rPr>
              <a:t> </a:t>
            </a:r>
            <a:r>
              <a:rPr dirty="0" baseline="-26388" sz="3000" spc="120">
                <a:latin typeface="Symbol"/>
                <a:cs typeface="Symbol"/>
              </a:rPr>
              <a:t></a:t>
            </a:r>
            <a:r>
              <a:rPr dirty="0" baseline="-26388" sz="3000" spc="419">
                <a:latin typeface="Times New Roman"/>
                <a:cs typeface="Times New Roman"/>
              </a:rPr>
              <a:t>V</a:t>
            </a:r>
            <a:r>
              <a:rPr dirty="0" sz="850" spc="50">
                <a:latin typeface="Times New Roman"/>
                <a:cs typeface="Times New Roman"/>
              </a:rPr>
              <a:t>N</a:t>
            </a:r>
            <a:r>
              <a:rPr dirty="0" sz="850" spc="35">
                <a:latin typeface="Times New Roman"/>
                <a:cs typeface="Times New Roman"/>
              </a:rPr>
              <a:t>OA  </a:t>
            </a:r>
            <a:r>
              <a:rPr dirty="0" sz="850" spc="35">
                <a:latin typeface="Times New Roman"/>
                <a:cs typeface="Times New Roman"/>
              </a:rPr>
              <a:t>0	0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PPE</a:t>
            </a:r>
            <a:r>
              <a:rPr dirty="0"/>
              <a:t> </a:t>
            </a:r>
            <a:r>
              <a:rPr dirty="0" spc="-5"/>
              <a:t>Inc.</a:t>
            </a:r>
          </a:p>
          <a:p>
            <a:pPr algn="ctr">
              <a:lnSpc>
                <a:spcPct val="100000"/>
              </a:lnSpc>
            </a:pPr>
            <a:r>
              <a:rPr dirty="0" spc="-5"/>
              <a:t>The AOIG</a:t>
            </a:r>
            <a:r>
              <a:rPr dirty="0" spc="-80"/>
              <a:t> </a:t>
            </a:r>
            <a:r>
              <a:rPr dirty="0"/>
              <a:t>Valuation</a:t>
            </a:r>
          </a:p>
        </p:txBody>
      </p:sp>
      <p:sp>
        <p:nvSpPr>
          <p:cNvPr id="3" name="object 3"/>
          <p:cNvSpPr/>
          <p:nvPr/>
        </p:nvSpPr>
        <p:spPr>
          <a:xfrm>
            <a:off x="3102979" y="2273516"/>
            <a:ext cx="479425" cy="0"/>
          </a:xfrm>
          <a:custGeom>
            <a:avLst/>
            <a:gdLst/>
            <a:ahLst/>
            <a:cxnLst/>
            <a:rect l="l" t="t" r="r" b="b"/>
            <a:pathLst>
              <a:path w="479425" h="0">
                <a:moveTo>
                  <a:pt x="0" y="0"/>
                </a:moveTo>
                <a:lnTo>
                  <a:pt x="478871" y="0"/>
                </a:lnTo>
              </a:path>
            </a:pathLst>
          </a:custGeom>
          <a:ln w="82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689678" y="2273516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494" y="0"/>
                </a:lnTo>
              </a:path>
            </a:pathLst>
          </a:custGeom>
          <a:ln w="827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677344" y="2279836"/>
            <a:ext cx="8318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43082" y="1899756"/>
            <a:ext cx="626745" cy="3397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050" spc="30">
                <a:latin typeface="Times New Roman"/>
                <a:cs typeface="Times New Roman"/>
              </a:rPr>
              <a:t>0</a:t>
            </a:r>
            <a:r>
              <a:rPr dirty="0" sz="2050" spc="10">
                <a:latin typeface="Times New Roman"/>
                <a:cs typeface="Times New Roman"/>
              </a:rPr>
              <a:t>.</a:t>
            </a:r>
            <a:r>
              <a:rPr dirty="0" sz="2050" spc="30">
                <a:latin typeface="Times New Roman"/>
                <a:cs typeface="Times New Roman"/>
              </a:rPr>
              <a:t>14</a:t>
            </a:r>
            <a:r>
              <a:rPr dirty="0" sz="2050" spc="5">
                <a:latin typeface="Times New Roman"/>
                <a:cs typeface="Times New Roman"/>
              </a:rPr>
              <a:t>2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63172" y="1899756"/>
            <a:ext cx="156845" cy="3397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050" spc="5">
                <a:latin typeface="Times New Roman"/>
                <a:cs typeface="Times New Roman"/>
              </a:rPr>
              <a:t>1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476566" y="1946138"/>
            <a:ext cx="357505" cy="3397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baseline="-25745" sz="3075" spc="262">
                <a:latin typeface="Times New Roman"/>
                <a:cs typeface="Times New Roman"/>
              </a:rPr>
              <a:t>V</a:t>
            </a:r>
            <a:r>
              <a:rPr dirty="0" sz="900">
                <a:latin typeface="Times New Roman"/>
                <a:cs typeface="Times New Roman"/>
              </a:rPr>
              <a:t>E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35297" y="3056309"/>
            <a:ext cx="960119" cy="3397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050" spc="5">
                <a:latin typeface="Symbol"/>
                <a:cs typeface="Symbol"/>
              </a:rPr>
              <a:t></a:t>
            </a:r>
            <a:r>
              <a:rPr dirty="0" sz="2050" spc="-150">
                <a:latin typeface="Times New Roman"/>
                <a:cs typeface="Times New Roman"/>
              </a:rPr>
              <a:t> </a:t>
            </a:r>
            <a:r>
              <a:rPr dirty="0" sz="2050" spc="20">
                <a:latin typeface="Times New Roman"/>
                <a:cs typeface="Times New Roman"/>
              </a:rPr>
              <a:t>$123.7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822073" y="1924646"/>
            <a:ext cx="126364" cy="3397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050" spc="5">
                <a:latin typeface="Symbol"/>
                <a:cs typeface="Symbol"/>
              </a:rPr>
              <a:t></a:t>
            </a:r>
            <a:endParaRPr sz="205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73179" y="2272067"/>
            <a:ext cx="697865" cy="3397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sz="2050" spc="20">
                <a:latin typeface="Times New Roman"/>
                <a:cs typeface="Times New Roman"/>
              </a:rPr>
              <a:t>0.10</a:t>
            </a:r>
            <a:r>
              <a:rPr dirty="0" sz="2050" spc="-145">
                <a:latin typeface="Times New Roman"/>
                <a:cs typeface="Times New Roman"/>
              </a:rPr>
              <a:t> </a:t>
            </a:r>
            <a:r>
              <a:rPr dirty="0" baseline="18970" sz="3075" spc="-592">
                <a:latin typeface="Symbol"/>
                <a:cs typeface="Symbol"/>
              </a:rPr>
              <a:t></a:t>
            </a:r>
            <a:r>
              <a:rPr dirty="0" baseline="-5420" sz="3075" spc="-592">
                <a:latin typeface="Symbol"/>
                <a:cs typeface="Symbol"/>
              </a:rPr>
              <a:t></a:t>
            </a:r>
            <a:endParaRPr baseline="-5420" sz="3075">
              <a:latin typeface="Symbol"/>
              <a:cs typeface="Symbo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60377" y="2272067"/>
            <a:ext cx="835660" cy="3397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050" spc="20">
                <a:latin typeface="Times New Roman"/>
                <a:cs typeface="Times New Roman"/>
              </a:rPr>
              <a:t>1.10</a:t>
            </a:r>
            <a:r>
              <a:rPr dirty="0" sz="2050" spc="-235">
                <a:latin typeface="Times New Roman"/>
                <a:cs typeface="Times New Roman"/>
              </a:rPr>
              <a:t> </a:t>
            </a:r>
            <a:r>
              <a:rPr dirty="0" sz="2050" spc="95">
                <a:latin typeface="Symbol"/>
                <a:cs typeface="Symbol"/>
              </a:rPr>
              <a:t></a:t>
            </a:r>
            <a:r>
              <a:rPr dirty="0" sz="2050" spc="95">
                <a:latin typeface="Times New Roman"/>
                <a:cs typeface="Times New Roman"/>
              </a:rPr>
              <a:t>1</a:t>
            </a:r>
            <a:endParaRPr sz="20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93917" y="2065894"/>
            <a:ext cx="1073785" cy="3397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dirty="0" baseline="29810" sz="3075" spc="-7">
                <a:latin typeface="Symbol"/>
                <a:cs typeface="Symbol"/>
              </a:rPr>
              <a:t></a:t>
            </a:r>
            <a:r>
              <a:rPr dirty="0" sz="2050" spc="-5">
                <a:latin typeface="Times New Roman"/>
                <a:cs typeface="Times New Roman"/>
              </a:rPr>
              <a:t>10.295</a:t>
            </a:r>
            <a:r>
              <a:rPr dirty="0" sz="2050" spc="-254">
                <a:latin typeface="Times New Roman"/>
                <a:cs typeface="Times New Roman"/>
              </a:rPr>
              <a:t> </a:t>
            </a:r>
            <a:r>
              <a:rPr dirty="0" sz="2050" spc="5">
                <a:latin typeface="Symbol"/>
                <a:cs typeface="Symbol"/>
              </a:rPr>
              <a:t></a:t>
            </a:r>
            <a:endParaRPr sz="205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878010" y="2065894"/>
            <a:ext cx="169545" cy="33972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2050" spc="5">
                <a:latin typeface="Symbol"/>
                <a:cs typeface="Symbol"/>
              </a:rPr>
              <a:t></a:t>
            </a:r>
            <a:endParaRPr sz="2050">
              <a:latin typeface="Symbol"/>
              <a:cs typeface="Symbo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739896" y="3547871"/>
            <a:ext cx="2368550" cy="338455"/>
          </a:xfrm>
          <a:custGeom>
            <a:avLst/>
            <a:gdLst/>
            <a:ahLst/>
            <a:cxnLst/>
            <a:rect l="l" t="t" r="r" b="b"/>
            <a:pathLst>
              <a:path w="2368550" h="338454">
                <a:moveTo>
                  <a:pt x="0" y="338327"/>
                </a:moveTo>
                <a:lnTo>
                  <a:pt x="2368296" y="338327"/>
                </a:lnTo>
                <a:lnTo>
                  <a:pt x="2368296" y="0"/>
                </a:lnTo>
                <a:lnTo>
                  <a:pt x="0" y="0"/>
                </a:lnTo>
                <a:lnTo>
                  <a:pt x="0" y="338327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PPE</a:t>
            </a:r>
            <a:r>
              <a:rPr dirty="0" spc="5"/>
              <a:t> </a:t>
            </a:r>
            <a:r>
              <a:rPr dirty="0" spc="-5"/>
              <a:t>Inc.</a:t>
            </a: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pc="-5"/>
              <a:t>The FCF Valuation from the Pro</a:t>
            </a:r>
            <a:r>
              <a:rPr dirty="0" spc="35"/>
              <a:t> </a:t>
            </a:r>
            <a:r>
              <a:rPr dirty="0" spc="-5"/>
              <a:t>Forma</a:t>
            </a:r>
          </a:p>
        </p:txBody>
      </p:sp>
      <p:sp>
        <p:nvSpPr>
          <p:cNvPr id="3" name="object 3"/>
          <p:cNvSpPr/>
          <p:nvPr/>
        </p:nvSpPr>
        <p:spPr>
          <a:xfrm>
            <a:off x="3765474" y="1865133"/>
            <a:ext cx="810260" cy="0"/>
          </a:xfrm>
          <a:custGeom>
            <a:avLst/>
            <a:gdLst/>
            <a:ahLst/>
            <a:cxnLst/>
            <a:rect l="l" t="t" r="r" b="b"/>
            <a:pathLst>
              <a:path w="810260" h="0">
                <a:moveTo>
                  <a:pt x="0" y="0"/>
                </a:moveTo>
                <a:lnTo>
                  <a:pt x="809775" y="0"/>
                </a:lnTo>
              </a:path>
            </a:pathLst>
          </a:custGeom>
          <a:ln w="983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3715358" y="3261950"/>
            <a:ext cx="1408430" cy="0"/>
          </a:xfrm>
          <a:custGeom>
            <a:avLst/>
            <a:gdLst/>
            <a:ahLst/>
            <a:cxnLst/>
            <a:rect l="l" t="t" r="r" b="b"/>
            <a:pathLst>
              <a:path w="1408429" h="0">
                <a:moveTo>
                  <a:pt x="0" y="0"/>
                </a:moveTo>
                <a:lnTo>
                  <a:pt x="1408354" y="0"/>
                </a:lnTo>
              </a:path>
            </a:pathLst>
          </a:custGeom>
          <a:ln w="983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056934" y="2820891"/>
            <a:ext cx="731520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450" spc="15">
                <a:latin typeface="Times New Roman"/>
                <a:cs typeface="Times New Roman"/>
              </a:rPr>
              <a:t>6</a:t>
            </a:r>
            <a:r>
              <a:rPr dirty="0" sz="2450">
                <a:latin typeface="Times New Roman"/>
                <a:cs typeface="Times New Roman"/>
              </a:rPr>
              <a:t>.</a:t>
            </a:r>
            <a:r>
              <a:rPr dirty="0" sz="2450" spc="15">
                <a:latin typeface="Times New Roman"/>
                <a:cs typeface="Times New Roman"/>
              </a:rPr>
              <a:t>57</a:t>
            </a:r>
            <a:r>
              <a:rPr dirty="0" sz="2450" spc="-15">
                <a:latin typeface="Times New Roman"/>
                <a:cs typeface="Times New Roman"/>
              </a:rPr>
              <a:t>4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506557" y="1874513"/>
            <a:ext cx="93345" cy="1892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5">
                <a:latin typeface="Times New Roman"/>
                <a:cs typeface="Times New Roman"/>
              </a:rPr>
              <a:t>0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65939" y="2119369"/>
            <a:ext cx="100965" cy="1892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5">
                <a:latin typeface="Times New Roman"/>
                <a:cs typeface="Times New Roman"/>
              </a:rPr>
              <a:t>F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036345" y="1478575"/>
            <a:ext cx="406400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-24943" sz="3675" spc="262">
                <a:latin typeface="Times New Roman"/>
                <a:cs typeface="Times New Roman"/>
              </a:rPr>
              <a:t>V</a:t>
            </a:r>
            <a:r>
              <a:rPr dirty="0" sz="1050" spc="5">
                <a:latin typeface="Times New Roman"/>
                <a:cs typeface="Times New Roman"/>
              </a:rPr>
              <a:t>E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268085" y="1874513"/>
            <a:ext cx="93345" cy="1892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50" spc="5">
                <a:latin typeface="Times New Roman"/>
                <a:cs typeface="Times New Roman"/>
              </a:rPr>
              <a:t>0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52997" y="4143565"/>
            <a:ext cx="2187575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450" spc="-20">
                <a:latin typeface="Symbol"/>
                <a:cs typeface="Symbol"/>
              </a:rPr>
              <a:t></a:t>
            </a:r>
            <a:r>
              <a:rPr dirty="0" sz="2450" spc="-20">
                <a:latin typeface="Times New Roman"/>
                <a:cs typeface="Times New Roman"/>
              </a:rPr>
              <a:t> </a:t>
            </a:r>
            <a:r>
              <a:rPr dirty="0" sz="2450">
                <a:latin typeface="Times New Roman"/>
                <a:cs typeface="Times New Roman"/>
              </a:rPr>
              <a:t>$123.78</a:t>
            </a:r>
            <a:r>
              <a:rPr dirty="0" sz="2450" spc="-325">
                <a:latin typeface="Times New Roman"/>
                <a:cs typeface="Times New Roman"/>
              </a:rPr>
              <a:t> </a:t>
            </a:r>
            <a:r>
              <a:rPr dirty="0" sz="2450" spc="-50">
                <a:latin typeface="Times New Roman"/>
                <a:cs typeface="Times New Roman"/>
              </a:rPr>
              <a:t>million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179210" y="3017701"/>
            <a:ext cx="798195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450" spc="-20">
                <a:latin typeface="Symbol"/>
                <a:cs typeface="Symbol"/>
              </a:rPr>
              <a:t></a:t>
            </a:r>
            <a:r>
              <a:rPr dirty="0" sz="2450" spc="-254">
                <a:latin typeface="Times New Roman"/>
                <a:cs typeface="Times New Roman"/>
              </a:rPr>
              <a:t> </a:t>
            </a:r>
            <a:r>
              <a:rPr dirty="0" sz="2450" spc="5">
                <a:latin typeface="Times New Roman"/>
                <a:cs typeface="Times New Roman"/>
              </a:rPr>
              <a:t>7.70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82706" y="3262615"/>
            <a:ext cx="1453515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97230" algn="l"/>
              </a:tabLst>
            </a:pPr>
            <a:r>
              <a:rPr dirty="0" sz="2450" spc="15">
                <a:latin typeface="Times New Roman"/>
                <a:cs typeface="Times New Roman"/>
              </a:rPr>
              <a:t>1</a:t>
            </a:r>
            <a:r>
              <a:rPr dirty="0" sz="2450">
                <a:latin typeface="Times New Roman"/>
                <a:cs typeface="Times New Roman"/>
              </a:rPr>
              <a:t>.</a:t>
            </a:r>
            <a:r>
              <a:rPr dirty="0" sz="2450" spc="15">
                <a:latin typeface="Times New Roman"/>
                <a:cs typeface="Times New Roman"/>
              </a:rPr>
              <a:t>1</a:t>
            </a:r>
            <a:r>
              <a:rPr dirty="0" sz="2450" spc="-15">
                <a:latin typeface="Times New Roman"/>
                <a:cs typeface="Times New Roman"/>
              </a:rPr>
              <a:t>0</a:t>
            </a:r>
            <a:r>
              <a:rPr dirty="0" sz="2450">
                <a:latin typeface="Times New Roman"/>
                <a:cs typeface="Times New Roman"/>
              </a:rPr>
              <a:t>	</a:t>
            </a:r>
            <a:r>
              <a:rPr dirty="0" sz="2450" spc="190">
                <a:latin typeface="Symbol"/>
                <a:cs typeface="Symbol"/>
              </a:rPr>
              <a:t></a:t>
            </a:r>
            <a:r>
              <a:rPr dirty="0" sz="2450" spc="15">
                <a:latin typeface="Times New Roman"/>
                <a:cs typeface="Times New Roman"/>
              </a:rPr>
              <a:t>1</a:t>
            </a:r>
            <a:r>
              <a:rPr dirty="0" sz="2450">
                <a:latin typeface="Times New Roman"/>
                <a:cs typeface="Times New Roman"/>
              </a:rPr>
              <a:t>.</a:t>
            </a:r>
            <a:r>
              <a:rPr dirty="0" sz="2450" spc="15">
                <a:latin typeface="Times New Roman"/>
                <a:cs typeface="Times New Roman"/>
              </a:rPr>
              <a:t>0</a:t>
            </a:r>
            <a:r>
              <a:rPr dirty="0" sz="2450" spc="-15">
                <a:latin typeface="Times New Roman"/>
                <a:cs typeface="Times New Roman"/>
              </a:rPr>
              <a:t>5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52997" y="3017700"/>
            <a:ext cx="194310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450" spc="-20">
                <a:latin typeface="Symbol"/>
                <a:cs typeface="Symbol"/>
              </a:rPr>
              <a:t></a:t>
            </a:r>
            <a:endParaRPr sz="245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31175" y="1620883"/>
            <a:ext cx="874394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52095" indent="-240029">
              <a:lnSpc>
                <a:spcPct val="100000"/>
              </a:lnSpc>
              <a:spcBef>
                <a:spcPts val="95"/>
              </a:spcBef>
              <a:buFont typeface="Symbol"/>
              <a:buChar char=""/>
              <a:tabLst>
                <a:tab pos="252729" algn="l"/>
              </a:tabLst>
            </a:pPr>
            <a:r>
              <a:rPr dirty="0" sz="2450" spc="-45">
                <a:latin typeface="Times New Roman"/>
                <a:cs typeface="Times New Roman"/>
              </a:rPr>
              <a:t>N</a:t>
            </a:r>
            <a:r>
              <a:rPr dirty="0" sz="2450" spc="-55">
                <a:latin typeface="Times New Roman"/>
                <a:cs typeface="Times New Roman"/>
              </a:rPr>
              <a:t>F</a:t>
            </a:r>
            <a:r>
              <a:rPr dirty="0" sz="2450" spc="-25">
                <a:latin typeface="Times New Roman"/>
                <a:cs typeface="Times New Roman"/>
              </a:rPr>
              <a:t>O</a:t>
            </a:r>
            <a:endParaRPr sz="24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77732" y="1423660"/>
            <a:ext cx="1010919" cy="3987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393700" algn="l"/>
              </a:tabLst>
            </a:pPr>
            <a:r>
              <a:rPr dirty="0" baseline="-35147" sz="3675" spc="-30">
                <a:latin typeface="Symbol"/>
                <a:cs typeface="Symbol"/>
              </a:rPr>
              <a:t></a:t>
            </a:r>
            <a:r>
              <a:rPr dirty="0" baseline="-35147" sz="3675" spc="-30">
                <a:latin typeface="Times New Roman"/>
                <a:cs typeface="Times New Roman"/>
              </a:rPr>
              <a:t>	</a:t>
            </a:r>
            <a:r>
              <a:rPr dirty="0" sz="2450" spc="-55">
                <a:latin typeface="Times New Roman"/>
                <a:cs typeface="Times New Roman"/>
              </a:rPr>
              <a:t>F</a:t>
            </a:r>
            <a:r>
              <a:rPr dirty="0" sz="2450" spc="-45">
                <a:latin typeface="Times New Roman"/>
                <a:cs typeface="Times New Roman"/>
              </a:rPr>
              <a:t>C</a:t>
            </a:r>
            <a:r>
              <a:rPr dirty="0" sz="2450" spc="-254">
                <a:latin typeface="Times New Roman"/>
                <a:cs typeface="Times New Roman"/>
              </a:rPr>
              <a:t>F</a:t>
            </a:r>
            <a:r>
              <a:rPr dirty="0" baseline="-31746" sz="1575" spc="7">
                <a:latin typeface="Times New Roman"/>
                <a:cs typeface="Times New Roman"/>
              </a:rPr>
              <a:t>1</a:t>
            </a:r>
            <a:endParaRPr baseline="-31746" sz="1575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777110" y="1849264"/>
            <a:ext cx="779145" cy="4184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67665" algn="l"/>
              </a:tabLst>
            </a:pPr>
            <a:r>
              <a:rPr dirty="0" sz="2550" spc="-75" i="1">
                <a:latin typeface="Symbol"/>
                <a:cs typeface="Symbol"/>
              </a:rPr>
              <a:t></a:t>
            </a:r>
            <a:r>
              <a:rPr dirty="0" sz="2550" spc="-75">
                <a:latin typeface="Times New Roman"/>
                <a:cs typeface="Times New Roman"/>
              </a:rPr>
              <a:t>	</a:t>
            </a:r>
            <a:r>
              <a:rPr dirty="0" sz="2450" spc="-20">
                <a:latin typeface="Symbol"/>
                <a:cs typeface="Symbol"/>
              </a:rPr>
              <a:t></a:t>
            </a:r>
            <a:r>
              <a:rPr dirty="0" sz="2450" spc="-105">
                <a:latin typeface="Times New Roman"/>
                <a:cs typeface="Times New Roman"/>
              </a:rPr>
              <a:t> </a:t>
            </a:r>
            <a:r>
              <a:rPr dirty="0" sz="2450" spc="-15" i="1">
                <a:latin typeface="Times New Roman"/>
                <a:cs typeface="Times New Roman"/>
              </a:rPr>
              <a:t>g</a:t>
            </a:r>
            <a:endParaRPr sz="2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7711" y="286334"/>
            <a:ext cx="71932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Filling </a:t>
            </a:r>
            <a:r>
              <a:rPr dirty="0"/>
              <a:t>out </a:t>
            </a:r>
            <a:r>
              <a:rPr dirty="0" spc="-5"/>
              <a:t>the </a:t>
            </a:r>
            <a:r>
              <a:rPr dirty="0" spc="-10"/>
              <a:t>Pro </a:t>
            </a:r>
            <a:r>
              <a:rPr dirty="0" spc="-5"/>
              <a:t>Forma Financial</a:t>
            </a:r>
            <a:r>
              <a:rPr dirty="0" spc="70"/>
              <a:t> </a:t>
            </a:r>
            <a:r>
              <a:rPr dirty="0" spc="-5"/>
              <a:t>Statements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89966" y="994994"/>
            <a:ext cx="864743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31055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Dividend forecast: </a:t>
            </a:r>
            <a:r>
              <a:rPr dirty="0" sz="1600" spc="-5" b="1" i="1">
                <a:latin typeface="Times New Roman"/>
                <a:cs typeface="Times New Roman"/>
              </a:rPr>
              <a:t>Payout will be 40%</a:t>
            </a:r>
            <a:r>
              <a:rPr dirty="0" sz="1600" spc="165" b="1" i="1">
                <a:latin typeface="Times New Roman"/>
                <a:cs typeface="Times New Roman"/>
              </a:rPr>
              <a:t> </a:t>
            </a:r>
            <a:r>
              <a:rPr dirty="0" sz="1600" spc="-5" b="1" i="1">
                <a:latin typeface="Times New Roman"/>
                <a:cs typeface="Times New Roman"/>
              </a:rPr>
              <a:t>of</a:t>
            </a:r>
            <a:r>
              <a:rPr dirty="0" sz="1600" spc="15" b="1" i="1">
                <a:latin typeface="Times New Roman"/>
                <a:cs typeface="Times New Roman"/>
              </a:rPr>
              <a:t> </a:t>
            </a:r>
            <a:r>
              <a:rPr dirty="0" sz="1600" spc="-5" b="1" i="1">
                <a:latin typeface="Times New Roman"/>
                <a:cs typeface="Times New Roman"/>
              </a:rPr>
              <a:t>Earnings	</a:t>
            </a:r>
            <a:r>
              <a:rPr dirty="0" sz="1600" b="1">
                <a:latin typeface="Times New Roman"/>
                <a:cs typeface="Times New Roman"/>
              </a:rPr>
              <a:t>Borrowing </a:t>
            </a:r>
            <a:r>
              <a:rPr dirty="0" sz="1600" spc="-5" b="1">
                <a:latin typeface="Times New Roman"/>
                <a:cs typeface="Times New Roman"/>
              </a:rPr>
              <a:t>cost forecast: </a:t>
            </a:r>
            <a:r>
              <a:rPr dirty="0" sz="1600" spc="-5" b="1" i="1">
                <a:latin typeface="Times New Roman"/>
                <a:cs typeface="Times New Roman"/>
              </a:rPr>
              <a:t>Same as present</a:t>
            </a:r>
            <a:r>
              <a:rPr dirty="0" sz="1600" spc="70" b="1" i="1">
                <a:latin typeface="Times New Roman"/>
                <a:cs typeface="Times New Roman"/>
              </a:rPr>
              <a:t> </a:t>
            </a:r>
            <a:r>
              <a:rPr dirty="0" sz="1600" b="1" i="1">
                <a:latin typeface="Times New Roman"/>
                <a:cs typeface="Times New Roman"/>
              </a:rPr>
              <a:t>(4%)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35351" y="1370075"/>
            <a:ext cx="6553200" cy="48950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-13049" y="3082577"/>
            <a:ext cx="2459990" cy="11849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19380">
              <a:lnSpc>
                <a:spcPct val="100000"/>
              </a:lnSpc>
              <a:spcBef>
                <a:spcPts val="120"/>
              </a:spcBef>
              <a:tabLst>
                <a:tab pos="1069975" algn="l"/>
              </a:tabLst>
            </a:pPr>
            <a:r>
              <a:rPr dirty="0" sz="1400" spc="75">
                <a:latin typeface="Times New Roman"/>
                <a:cs typeface="Times New Roman"/>
              </a:rPr>
              <a:t>NFE</a:t>
            </a:r>
            <a:r>
              <a:rPr dirty="0" baseline="-19444" sz="1500" spc="112">
                <a:latin typeface="Times New Roman"/>
                <a:cs typeface="Times New Roman"/>
              </a:rPr>
              <a:t>t</a:t>
            </a:r>
            <a:r>
              <a:rPr dirty="0" baseline="-19444" sz="1500" spc="502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Symbol"/>
                <a:cs typeface="Symbol"/>
              </a:rPr>
              <a:t>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900" spc="-80">
                <a:latin typeface="Symbol"/>
                <a:cs typeface="Symbol"/>
              </a:rPr>
              <a:t></a:t>
            </a:r>
            <a:r>
              <a:rPr dirty="0" sz="1400" spc="-80">
                <a:latin typeface="Symbol"/>
                <a:cs typeface="Symbol"/>
              </a:rPr>
              <a:t></a:t>
            </a:r>
            <a:r>
              <a:rPr dirty="0" sz="1400" spc="-80">
                <a:latin typeface="Times New Roman"/>
                <a:cs typeface="Times New Roman"/>
              </a:rPr>
              <a:t>	</a:t>
            </a:r>
            <a:r>
              <a:rPr dirty="0" sz="1400" spc="65">
                <a:latin typeface="Symbol"/>
                <a:cs typeface="Symbol"/>
              </a:rPr>
              <a:t></a:t>
            </a:r>
            <a:endParaRPr sz="1400">
              <a:latin typeface="Symbol"/>
              <a:cs typeface="Symbol"/>
            </a:endParaRPr>
          </a:p>
          <a:p>
            <a:pPr marL="111760">
              <a:lnSpc>
                <a:spcPct val="100000"/>
              </a:lnSpc>
              <a:spcBef>
                <a:spcPts val="1560"/>
              </a:spcBef>
              <a:tabLst>
                <a:tab pos="1042669" algn="l"/>
              </a:tabLst>
            </a:pPr>
            <a:r>
              <a:rPr dirty="0" sz="1550" spc="85">
                <a:latin typeface="Times New Roman"/>
                <a:cs typeface="Times New Roman"/>
              </a:rPr>
              <a:t>Earnings	</a:t>
            </a:r>
            <a:r>
              <a:rPr dirty="0" sz="1550" spc="100">
                <a:latin typeface="Times New Roman"/>
                <a:cs typeface="Times New Roman"/>
              </a:rPr>
              <a:t>=</a:t>
            </a:r>
            <a:r>
              <a:rPr dirty="0" sz="1550" spc="50">
                <a:latin typeface="Times New Roman"/>
                <a:cs typeface="Times New Roman"/>
              </a:rPr>
              <a:t> </a:t>
            </a:r>
            <a:r>
              <a:rPr dirty="0" sz="1550" spc="130">
                <a:latin typeface="Times New Roman"/>
                <a:cs typeface="Times New Roman"/>
              </a:rPr>
              <a:t>O</a:t>
            </a:r>
            <a:endParaRPr sz="15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5"/>
              </a:spcBef>
            </a:pPr>
            <a:r>
              <a:rPr dirty="0" sz="1500" spc="50">
                <a:latin typeface="Symbol"/>
                <a:cs typeface="Symbol"/>
              </a:rPr>
              <a:t></a:t>
            </a:r>
            <a:r>
              <a:rPr dirty="0" sz="1500" spc="50">
                <a:latin typeface="Times New Roman"/>
                <a:cs typeface="Times New Roman"/>
              </a:rPr>
              <a:t>NFO</a:t>
            </a:r>
            <a:r>
              <a:rPr dirty="0" baseline="-22222" sz="1500" spc="75">
                <a:latin typeface="Times New Roman"/>
                <a:cs typeface="Times New Roman"/>
              </a:rPr>
              <a:t>t </a:t>
            </a:r>
            <a:r>
              <a:rPr dirty="0" sz="1500" spc="35">
                <a:latin typeface="Symbol"/>
                <a:cs typeface="Symbol"/>
              </a:rPr>
              <a:t></a:t>
            </a:r>
            <a:r>
              <a:rPr dirty="0" sz="1500" spc="35">
                <a:latin typeface="Times New Roman"/>
                <a:cs typeface="Times New Roman"/>
              </a:rPr>
              <a:t> </a:t>
            </a:r>
            <a:r>
              <a:rPr dirty="0" sz="1500" spc="60">
                <a:latin typeface="Times New Roman"/>
                <a:cs typeface="Times New Roman"/>
              </a:rPr>
              <a:t>NFE</a:t>
            </a:r>
            <a:r>
              <a:rPr dirty="0" baseline="-22222" sz="1500" spc="89">
                <a:latin typeface="Times New Roman"/>
                <a:cs typeface="Times New Roman"/>
              </a:rPr>
              <a:t>t </a:t>
            </a:r>
            <a:r>
              <a:rPr dirty="0" sz="1500" spc="35">
                <a:latin typeface="Symbol"/>
                <a:cs typeface="Symbol"/>
              </a:rPr>
              <a:t></a:t>
            </a:r>
            <a:r>
              <a:rPr dirty="0" sz="1500" spc="35">
                <a:latin typeface="Times New Roman"/>
                <a:cs typeface="Times New Roman"/>
              </a:rPr>
              <a:t> </a:t>
            </a:r>
            <a:r>
              <a:rPr dirty="0" sz="1500" spc="80">
                <a:latin typeface="Times New Roman"/>
                <a:cs typeface="Times New Roman"/>
              </a:rPr>
              <a:t>d</a:t>
            </a:r>
            <a:r>
              <a:rPr dirty="0" baseline="-22222" sz="1500" spc="120">
                <a:latin typeface="Times New Roman"/>
                <a:cs typeface="Times New Roman"/>
              </a:rPr>
              <a:t>t </a:t>
            </a:r>
            <a:r>
              <a:rPr dirty="0" sz="1500" spc="35">
                <a:latin typeface="Symbol"/>
                <a:cs typeface="Symbol"/>
              </a:rPr>
              <a:t></a:t>
            </a:r>
            <a:r>
              <a:rPr dirty="0" sz="1500" spc="35">
                <a:latin typeface="Times New Roman"/>
                <a:cs typeface="Times New Roman"/>
              </a:rPr>
              <a:t> </a:t>
            </a:r>
            <a:r>
              <a:rPr dirty="0" baseline="1851" sz="2250" spc="67">
                <a:latin typeface="Symbol"/>
                <a:cs typeface="Symbol"/>
              </a:rPr>
              <a:t></a:t>
            </a:r>
            <a:r>
              <a:rPr dirty="0" sz="1500" spc="45">
                <a:latin typeface="Times New Roman"/>
                <a:cs typeface="Times New Roman"/>
              </a:rPr>
              <a:t>C </a:t>
            </a:r>
            <a:r>
              <a:rPr dirty="0" sz="1500" spc="35">
                <a:latin typeface="Symbol"/>
                <a:cs typeface="Symbol"/>
              </a:rPr>
              <a:t></a:t>
            </a:r>
            <a:r>
              <a:rPr dirty="0" sz="1500" spc="-265">
                <a:latin typeface="Times New Roman"/>
                <a:cs typeface="Times New Roman"/>
              </a:rPr>
              <a:t> </a:t>
            </a:r>
            <a:r>
              <a:rPr dirty="0" sz="1500" spc="50">
                <a:latin typeface="Times New Roman"/>
                <a:cs typeface="Times New Roman"/>
              </a:rPr>
              <a:t>I</a:t>
            </a:r>
            <a:r>
              <a:rPr dirty="0" baseline="1851" sz="2250" spc="75">
                <a:latin typeface="Symbol"/>
                <a:cs typeface="Symbol"/>
              </a:rPr>
              <a:t></a:t>
            </a:r>
            <a:r>
              <a:rPr dirty="0" baseline="-25000" sz="1500" spc="75">
                <a:latin typeface="Times New Roman"/>
                <a:cs typeface="Times New Roman"/>
              </a:rPr>
              <a:t>t</a:t>
            </a:r>
            <a:endParaRPr baseline="-25000" sz="1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9285" y="339293"/>
            <a:ext cx="53975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Full-Information </a:t>
            </a:r>
            <a:r>
              <a:rPr dirty="0" spc="-5"/>
              <a:t>Forecasting:</a:t>
            </a:r>
            <a:r>
              <a:rPr dirty="0" spc="-35"/>
              <a:t> </a:t>
            </a:r>
            <a:r>
              <a:rPr dirty="0" spc="-10"/>
              <a:t>Nike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4169" y="1424686"/>
            <a:ext cx="8056245" cy="40493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420370">
              <a:lnSpc>
                <a:spcPct val="100000"/>
              </a:lnSpc>
              <a:spcBef>
                <a:spcPts val="95"/>
              </a:spcBef>
            </a:pPr>
            <a:r>
              <a:rPr dirty="0" sz="2200" spc="-5">
                <a:latin typeface="Times New Roman"/>
                <a:cs typeface="Times New Roman"/>
              </a:rPr>
              <a:t>After reformulating Nike's financial statements for </a:t>
            </a:r>
            <a:r>
              <a:rPr dirty="0" sz="2200">
                <a:latin typeface="Times New Roman"/>
                <a:cs typeface="Times New Roman"/>
              </a:rPr>
              <a:t>2004, </a:t>
            </a:r>
            <a:r>
              <a:rPr dirty="0" sz="2200" spc="-5">
                <a:latin typeface="Times New Roman"/>
                <a:cs typeface="Times New Roman"/>
              </a:rPr>
              <a:t>an analyst  prepares a forecast in order to value Nike's shares. With a thorough  knowledge </a:t>
            </a:r>
            <a:r>
              <a:rPr dirty="0" sz="2200">
                <a:latin typeface="Times New Roman"/>
                <a:cs typeface="Times New Roman"/>
              </a:rPr>
              <a:t>of </a:t>
            </a:r>
            <a:r>
              <a:rPr dirty="0" sz="2200" spc="-5">
                <a:latin typeface="Times New Roman"/>
                <a:cs typeface="Times New Roman"/>
              </a:rPr>
              <a:t>the business, its customers, and the outlook for athletic  and fashion footwear, </a:t>
            </a:r>
            <a:r>
              <a:rPr dirty="0" sz="2200">
                <a:latin typeface="Times New Roman"/>
                <a:cs typeface="Times New Roman"/>
              </a:rPr>
              <a:t>he </a:t>
            </a:r>
            <a:r>
              <a:rPr dirty="0" sz="2200" spc="-5">
                <a:latin typeface="Times New Roman"/>
                <a:cs typeface="Times New Roman"/>
              </a:rPr>
              <a:t>first </a:t>
            </a:r>
            <a:r>
              <a:rPr dirty="0" sz="2200">
                <a:latin typeface="Times New Roman"/>
                <a:cs typeface="Times New Roman"/>
              </a:rPr>
              <a:t>prepares </a:t>
            </a:r>
            <a:r>
              <a:rPr dirty="0" sz="2200" spc="-5">
                <a:latin typeface="Times New Roman"/>
                <a:cs typeface="Times New Roman"/>
              </a:rPr>
              <a:t>a </a:t>
            </a:r>
            <a:r>
              <a:rPr dirty="0" sz="2200">
                <a:latin typeface="Times New Roman"/>
                <a:cs typeface="Times New Roman"/>
              </a:rPr>
              <a:t>sales </a:t>
            </a:r>
            <a:r>
              <a:rPr dirty="0" sz="2200" spc="-5">
                <a:latin typeface="Times New Roman"/>
                <a:cs typeface="Times New Roman"/>
              </a:rPr>
              <a:t>forecast. Then,  understanding the production process and the components </a:t>
            </a:r>
            <a:r>
              <a:rPr dirty="0" sz="2200">
                <a:latin typeface="Times New Roman"/>
                <a:cs typeface="Times New Roman"/>
              </a:rPr>
              <a:t>of </a:t>
            </a:r>
            <a:r>
              <a:rPr dirty="0" sz="2200" spc="-5">
                <a:latin typeface="Times New Roman"/>
                <a:cs typeface="Times New Roman"/>
              </a:rPr>
              <a:t>cost </a:t>
            </a:r>
            <a:r>
              <a:rPr dirty="0" sz="2200">
                <a:latin typeface="Times New Roman"/>
                <a:cs typeface="Times New Roman"/>
              </a:rPr>
              <a:t>of  </a:t>
            </a:r>
            <a:r>
              <a:rPr dirty="0" sz="2200" spc="-5">
                <a:latin typeface="Times New Roman"/>
                <a:cs typeface="Times New Roman"/>
              </a:rPr>
              <a:t>goods sold, </a:t>
            </a:r>
            <a:r>
              <a:rPr dirty="0" sz="2200" spc="-10">
                <a:latin typeface="Times New Roman"/>
                <a:cs typeface="Times New Roman"/>
              </a:rPr>
              <a:t>he </a:t>
            </a:r>
            <a:r>
              <a:rPr dirty="0" sz="2200" spc="-5">
                <a:latin typeface="Times New Roman"/>
                <a:cs typeface="Times New Roman"/>
              </a:rPr>
              <a:t>forecasts </a:t>
            </a:r>
            <a:r>
              <a:rPr dirty="0" sz="2200">
                <a:latin typeface="Times New Roman"/>
                <a:cs typeface="Times New Roman"/>
              </a:rPr>
              <a:t>how </a:t>
            </a:r>
            <a:r>
              <a:rPr dirty="0" sz="2200" spc="-10">
                <a:latin typeface="Times New Roman"/>
                <a:cs typeface="Times New Roman"/>
              </a:rPr>
              <a:t>much </a:t>
            </a:r>
            <a:r>
              <a:rPr dirty="0" sz="2200">
                <a:latin typeface="Times New Roman"/>
                <a:cs typeface="Times New Roman"/>
              </a:rPr>
              <a:t>gross </a:t>
            </a:r>
            <a:r>
              <a:rPr dirty="0" sz="2200" spc="-5">
                <a:latin typeface="Times New Roman"/>
                <a:cs typeface="Times New Roman"/>
              </a:rPr>
              <a:t>margin will </a:t>
            </a:r>
            <a:r>
              <a:rPr dirty="0" sz="2200">
                <a:latin typeface="Times New Roman"/>
                <a:cs typeface="Times New Roman"/>
              </a:rPr>
              <a:t>be </a:t>
            </a:r>
            <a:r>
              <a:rPr dirty="0" sz="2200" spc="-5">
                <a:latin typeface="Times New Roman"/>
                <a:cs typeface="Times New Roman"/>
              </a:rPr>
              <a:t>earned </a:t>
            </a:r>
            <a:r>
              <a:rPr dirty="0" sz="2200">
                <a:latin typeface="Times New Roman"/>
                <a:cs typeface="Times New Roman"/>
              </a:rPr>
              <a:t>from  </a:t>
            </a:r>
            <a:r>
              <a:rPr dirty="0" sz="2200" spc="-5">
                <a:latin typeface="Times New Roman"/>
                <a:cs typeface="Times New Roman"/>
              </a:rPr>
              <a:t>sales. Adding forecasts of expense ratios-particularly the all-important  driver, the advertising-to-sales ratio-he finalizes his pro forma income  statements with a forecast </a:t>
            </a:r>
            <a:r>
              <a:rPr dirty="0" sz="2200">
                <a:latin typeface="Times New Roman"/>
                <a:cs typeface="Times New Roman"/>
              </a:rPr>
              <a:t>of </a:t>
            </a:r>
            <a:r>
              <a:rPr dirty="0" sz="2200" spc="-5">
                <a:latin typeface="Times New Roman"/>
                <a:cs typeface="Times New Roman"/>
              </a:rPr>
              <a:t>operating income. His forecasted </a:t>
            </a:r>
            <a:r>
              <a:rPr dirty="0" sz="2200">
                <a:latin typeface="Times New Roman"/>
                <a:cs typeface="Times New Roman"/>
              </a:rPr>
              <a:t>balance  </a:t>
            </a:r>
            <a:r>
              <a:rPr dirty="0" sz="2200" spc="-5">
                <a:latin typeface="Times New Roman"/>
                <a:cs typeface="Times New Roman"/>
              </a:rPr>
              <a:t>sheet models accounts receivable, </a:t>
            </a:r>
            <a:r>
              <a:rPr dirty="0" sz="2200">
                <a:latin typeface="Times New Roman"/>
                <a:cs typeface="Times New Roman"/>
              </a:rPr>
              <a:t>inventory, </a:t>
            </a:r>
            <a:r>
              <a:rPr dirty="0" sz="2200" spc="-5">
                <a:latin typeface="Times New Roman"/>
                <a:cs typeface="Times New Roman"/>
              </a:rPr>
              <a:t>PPE, and other net  operating assets based on his assessment of turnover ratios </a:t>
            </a:r>
            <a:r>
              <a:rPr dirty="0" sz="2200">
                <a:latin typeface="Times New Roman"/>
                <a:cs typeface="Times New Roman"/>
              </a:rPr>
              <a:t>for </a:t>
            </a:r>
            <a:r>
              <a:rPr dirty="0" sz="2200" spc="-5">
                <a:latin typeface="Times New Roman"/>
                <a:cs typeface="Times New Roman"/>
              </a:rPr>
              <a:t>these </a:t>
            </a:r>
            <a:r>
              <a:rPr dirty="0" sz="2200" spc="54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items. He arrives at </a:t>
            </a:r>
            <a:r>
              <a:rPr dirty="0" sz="2200">
                <a:latin typeface="Times New Roman"/>
                <a:cs typeface="Times New Roman"/>
              </a:rPr>
              <a:t>the </a:t>
            </a:r>
            <a:r>
              <a:rPr dirty="0" sz="2200" spc="-5">
                <a:latin typeface="Times New Roman"/>
                <a:cs typeface="Times New Roman"/>
              </a:rPr>
              <a:t>following</a:t>
            </a:r>
            <a:r>
              <a:rPr dirty="0" sz="2200" spc="4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forecasts: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9285" y="339293"/>
            <a:ext cx="53975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Full-Information </a:t>
            </a:r>
            <a:r>
              <a:rPr dirty="0" spc="-5"/>
              <a:t>Forecasting:</a:t>
            </a:r>
            <a:r>
              <a:rPr dirty="0" spc="-35"/>
              <a:t> </a:t>
            </a:r>
            <a:r>
              <a:rPr dirty="0" spc="-10"/>
              <a:t>Nike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4169" y="996363"/>
            <a:ext cx="8197850" cy="5181600"/>
          </a:xfrm>
          <a:prstGeom prst="rect">
            <a:avLst/>
          </a:prstGeom>
        </p:spPr>
        <p:txBody>
          <a:bodyPr wrap="square" lIns="0" tIns="138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dirty="0" sz="2000" spc="-5">
                <a:latin typeface="Times New Roman"/>
                <a:cs typeface="Times New Roman"/>
              </a:rPr>
              <a:t>Income statement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forecasts: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AutoNum type="arabicPeriod"/>
              <a:tabLst>
                <a:tab pos="469900" algn="l"/>
                <a:tab pos="470534" algn="l"/>
              </a:tabLst>
            </a:pPr>
            <a:r>
              <a:rPr dirty="0" sz="2000">
                <a:latin typeface="Times New Roman"/>
                <a:cs typeface="Times New Roman"/>
              </a:rPr>
              <a:t>Sales for 2005 </a:t>
            </a:r>
            <a:r>
              <a:rPr dirty="0" sz="2000" spc="-5">
                <a:latin typeface="Times New Roman"/>
                <a:cs typeface="Times New Roman"/>
              </a:rPr>
              <a:t>will </a:t>
            </a:r>
            <a:r>
              <a:rPr dirty="0" sz="2000">
                <a:latin typeface="Times New Roman"/>
                <a:cs typeface="Times New Roman"/>
              </a:rPr>
              <a:t>be $13,500 </a:t>
            </a:r>
            <a:r>
              <a:rPr dirty="0" sz="2000" spc="-5">
                <a:latin typeface="Times New Roman"/>
                <a:cs typeface="Times New Roman"/>
              </a:rPr>
              <a:t>million, </a:t>
            </a:r>
            <a:r>
              <a:rPr dirty="0" sz="2000">
                <a:latin typeface="Times New Roman"/>
                <a:cs typeface="Times New Roman"/>
              </a:rPr>
              <a:t>followed by $14,600 </a:t>
            </a:r>
            <a:r>
              <a:rPr dirty="0" sz="2000" spc="-10">
                <a:latin typeface="Times New Roman"/>
                <a:cs typeface="Times New Roman"/>
              </a:rPr>
              <a:t>million</a:t>
            </a:r>
            <a:r>
              <a:rPr dirty="0" sz="2000" spc="-1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for</a:t>
            </a:r>
            <a:endParaRPr sz="20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dirty="0" sz="2000" spc="5">
                <a:latin typeface="Times New Roman"/>
                <a:cs typeface="Times New Roman"/>
              </a:rPr>
              <a:t>2006. </a:t>
            </a:r>
            <a:r>
              <a:rPr dirty="0" sz="2000">
                <a:latin typeface="Times New Roman"/>
                <a:cs typeface="Times New Roman"/>
              </a:rPr>
              <a:t>For 2007-2009, </a:t>
            </a: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are expected to grow at a rate of 9% per</a:t>
            </a:r>
            <a:r>
              <a:rPr dirty="0" sz="2000" spc="-204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year.</a:t>
            </a:r>
            <a:endParaRPr sz="2000">
              <a:latin typeface="Times New Roman"/>
              <a:cs typeface="Times New Roman"/>
            </a:endParaRPr>
          </a:p>
          <a:p>
            <a:pPr marL="469900" marR="5080" indent="-457834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AutoNum type="arabicPeriod" startAt="2"/>
              <a:tabLst>
                <a:tab pos="469900" algn="l"/>
                <a:tab pos="470534" algn="l"/>
              </a:tabLst>
            </a:pPr>
            <a:r>
              <a:rPr dirty="0" sz="2000">
                <a:latin typeface="Times New Roman"/>
                <a:cs typeface="Times New Roman"/>
              </a:rPr>
              <a:t>The gross </a:t>
            </a:r>
            <a:r>
              <a:rPr dirty="0" sz="2000" spc="-5">
                <a:latin typeface="Times New Roman"/>
                <a:cs typeface="Times New Roman"/>
              </a:rPr>
              <a:t>margin </a:t>
            </a:r>
            <a:r>
              <a:rPr dirty="0" sz="2000">
                <a:latin typeface="Times New Roman"/>
                <a:cs typeface="Times New Roman"/>
              </a:rPr>
              <a:t>of </a:t>
            </a:r>
            <a:r>
              <a:rPr dirty="0" sz="2000" spc="5">
                <a:latin typeface="Times New Roman"/>
                <a:cs typeface="Times New Roman"/>
              </a:rPr>
              <a:t>42.9% </a:t>
            </a:r>
            <a:r>
              <a:rPr dirty="0" sz="2000">
                <a:latin typeface="Times New Roman"/>
                <a:cs typeface="Times New Roman"/>
              </a:rPr>
              <a:t>in 2004 is expected to increase to </a:t>
            </a:r>
            <a:r>
              <a:rPr dirty="0" sz="2000" spc="5">
                <a:latin typeface="Times New Roman"/>
                <a:cs typeface="Times New Roman"/>
              </a:rPr>
              <a:t>44.5% </a:t>
            </a:r>
            <a:r>
              <a:rPr dirty="0" sz="2000">
                <a:latin typeface="Times New Roman"/>
                <a:cs typeface="Times New Roman"/>
              </a:rPr>
              <a:t>in  2005 and 2006 as benefits of off-shore manufacturing are reaped, </a:t>
            </a:r>
            <a:r>
              <a:rPr dirty="0" sz="2000" spc="5">
                <a:latin typeface="Times New Roman"/>
                <a:cs typeface="Times New Roman"/>
              </a:rPr>
              <a:t>but  </a:t>
            </a:r>
            <a:r>
              <a:rPr dirty="0" sz="2000">
                <a:latin typeface="Times New Roman"/>
                <a:cs typeface="Times New Roman"/>
              </a:rPr>
              <a:t>decline to </a:t>
            </a:r>
            <a:r>
              <a:rPr dirty="0" sz="2000" spc="5">
                <a:latin typeface="Times New Roman"/>
                <a:cs typeface="Times New Roman"/>
              </a:rPr>
              <a:t>42% </a:t>
            </a:r>
            <a:r>
              <a:rPr dirty="0" sz="2000">
                <a:latin typeface="Times New Roman"/>
                <a:cs typeface="Times New Roman"/>
              </a:rPr>
              <a:t>in 2007 and subsequently to </a:t>
            </a:r>
            <a:r>
              <a:rPr dirty="0" sz="2000" spc="10">
                <a:latin typeface="Times New Roman"/>
                <a:cs typeface="Times New Roman"/>
              </a:rPr>
              <a:t>41% </a:t>
            </a:r>
            <a:r>
              <a:rPr dirty="0" sz="2000">
                <a:latin typeface="Times New Roman"/>
                <a:cs typeface="Times New Roman"/>
              </a:rPr>
              <a:t>as labor costs increase</a:t>
            </a:r>
            <a:r>
              <a:rPr dirty="0" sz="2000" spc="-30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  </a:t>
            </a:r>
            <a:r>
              <a:rPr dirty="0" sz="2000" spc="-5">
                <a:latin typeface="Times New Roman"/>
                <a:cs typeface="Times New Roman"/>
              </a:rPr>
              <a:t>more costly, </a:t>
            </a:r>
            <a:r>
              <a:rPr dirty="0" sz="2000">
                <a:latin typeface="Times New Roman"/>
                <a:cs typeface="Times New Roman"/>
              </a:rPr>
              <a:t>high-end shoes are brought to</a:t>
            </a:r>
            <a:r>
              <a:rPr dirty="0" sz="2000" spc="-14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market.</a:t>
            </a:r>
            <a:endParaRPr sz="2000">
              <a:latin typeface="Times New Roman"/>
              <a:cs typeface="Times New Roman"/>
            </a:endParaRPr>
          </a:p>
          <a:p>
            <a:pPr marL="469900" marR="111125" indent="-457834"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AutoNum type="arabicPeriod" startAt="2"/>
              <a:tabLst>
                <a:tab pos="469900" algn="l"/>
                <a:tab pos="470534" algn="l"/>
              </a:tabLst>
            </a:pPr>
            <a:r>
              <a:rPr dirty="0" sz="2000">
                <a:latin typeface="Times New Roman"/>
                <a:cs typeface="Times New Roman"/>
              </a:rPr>
              <a:t>Advertising, standing at </a:t>
            </a:r>
            <a:r>
              <a:rPr dirty="0" sz="2000" spc="5">
                <a:latin typeface="Times New Roman"/>
                <a:cs typeface="Times New Roman"/>
              </a:rPr>
              <a:t>11.25% </a:t>
            </a:r>
            <a:r>
              <a:rPr dirty="0" sz="2000">
                <a:latin typeface="Times New Roman"/>
                <a:cs typeface="Times New Roman"/>
              </a:rPr>
              <a:t>of </a:t>
            </a: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in </a:t>
            </a:r>
            <a:r>
              <a:rPr dirty="0" sz="2000" spc="5">
                <a:latin typeface="Times New Roman"/>
                <a:cs typeface="Times New Roman"/>
              </a:rPr>
              <a:t>2004, </a:t>
            </a:r>
            <a:r>
              <a:rPr dirty="0" sz="2000">
                <a:latin typeface="Times New Roman"/>
                <a:cs typeface="Times New Roman"/>
              </a:rPr>
              <a:t>will increase to </a:t>
            </a:r>
            <a:r>
              <a:rPr dirty="0" sz="2000" spc="5">
                <a:latin typeface="Times New Roman"/>
                <a:cs typeface="Times New Roman"/>
              </a:rPr>
              <a:t>11.6%</a:t>
            </a:r>
            <a:r>
              <a:rPr dirty="0" sz="2000" spc="-30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  </a:t>
            </a: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to </a:t>
            </a:r>
            <a:r>
              <a:rPr dirty="0" sz="2000" spc="-5">
                <a:latin typeface="Times New Roman"/>
                <a:cs typeface="Times New Roman"/>
              </a:rPr>
              <a:t>maintain </a:t>
            </a: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ambitious sales </a:t>
            </a:r>
            <a:r>
              <a:rPr dirty="0" sz="2000">
                <a:latin typeface="Times New Roman"/>
                <a:cs typeface="Times New Roman"/>
              </a:rPr>
              <a:t>growth. The </a:t>
            </a:r>
            <a:r>
              <a:rPr dirty="0" sz="2000" spc="-5">
                <a:latin typeface="Times New Roman"/>
                <a:cs typeface="Times New Roman"/>
              </a:rPr>
              <a:t>recruitment </a:t>
            </a:r>
            <a:r>
              <a:rPr dirty="0" sz="2000">
                <a:latin typeface="Times New Roman"/>
                <a:cs typeface="Times New Roman"/>
              </a:rPr>
              <a:t>of visible  sports </a:t>
            </a:r>
            <a:r>
              <a:rPr dirty="0" sz="2000" spc="-5">
                <a:latin typeface="Times New Roman"/>
                <a:cs typeface="Times New Roman"/>
              </a:rPr>
              <a:t>stars </a:t>
            </a:r>
            <a:r>
              <a:rPr dirty="0" sz="2000">
                <a:latin typeface="Times New Roman"/>
                <a:cs typeface="Times New Roman"/>
              </a:rPr>
              <a:t>to </a:t>
            </a:r>
            <a:r>
              <a:rPr dirty="0" sz="2000" spc="-5">
                <a:latin typeface="Times New Roman"/>
                <a:cs typeface="Times New Roman"/>
              </a:rPr>
              <a:t>promote </a:t>
            </a:r>
            <a:r>
              <a:rPr dirty="0" sz="2000">
                <a:latin typeface="Times New Roman"/>
                <a:cs typeface="Times New Roman"/>
              </a:rPr>
              <a:t>the brand will </a:t>
            </a:r>
            <a:r>
              <a:rPr dirty="0" sz="2000" spc="-5">
                <a:latin typeface="Times New Roman"/>
                <a:cs typeface="Times New Roman"/>
              </a:rPr>
              <a:t>also </a:t>
            </a:r>
            <a:r>
              <a:rPr dirty="0" sz="2000">
                <a:latin typeface="Times New Roman"/>
                <a:cs typeface="Times New Roman"/>
              </a:rPr>
              <a:t>add to advertising</a:t>
            </a:r>
            <a:r>
              <a:rPr dirty="0" sz="2000" spc="-2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costs.</a:t>
            </a:r>
            <a:endParaRPr sz="2000">
              <a:latin typeface="Times New Roman"/>
              <a:cs typeface="Times New Roman"/>
            </a:endParaRPr>
          </a:p>
          <a:p>
            <a:pPr marL="469900" marR="523240" indent="-457834"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AutoNum type="arabicPeriod" startAt="2"/>
              <a:tabLst>
                <a:tab pos="469900" algn="l"/>
                <a:tab pos="470534" algn="l"/>
              </a:tabLst>
            </a:pPr>
            <a:r>
              <a:rPr dirty="0" sz="2000">
                <a:latin typeface="Times New Roman"/>
                <a:cs typeface="Times New Roman"/>
              </a:rPr>
              <a:t>Other before-tax expenses are expected to be </a:t>
            </a:r>
            <a:r>
              <a:rPr dirty="0" sz="2000" spc="5">
                <a:latin typeface="Times New Roman"/>
                <a:cs typeface="Times New Roman"/>
              </a:rPr>
              <a:t>19.6% </a:t>
            </a:r>
            <a:r>
              <a:rPr dirty="0" sz="2000">
                <a:latin typeface="Times New Roman"/>
                <a:cs typeface="Times New Roman"/>
              </a:rPr>
              <a:t>of </a:t>
            </a:r>
            <a:r>
              <a:rPr dirty="0" sz="2000" spc="-5">
                <a:latin typeface="Times New Roman"/>
                <a:cs typeface="Times New Roman"/>
              </a:rPr>
              <a:t>sales,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2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same  level </a:t>
            </a:r>
            <a:r>
              <a:rPr dirty="0" sz="2000">
                <a:latin typeface="Times New Roman"/>
                <a:cs typeface="Times New Roman"/>
              </a:rPr>
              <a:t>as in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2004.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AutoNum type="arabicPeriod" startAt="2"/>
              <a:tabLst>
                <a:tab pos="469900" algn="l"/>
                <a:tab pos="470534" algn="l"/>
              </a:tabLst>
            </a:pP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effective tax </a:t>
            </a:r>
            <a:r>
              <a:rPr dirty="0" sz="2000">
                <a:latin typeface="Times New Roman"/>
                <a:cs typeface="Times New Roman"/>
              </a:rPr>
              <a:t>rate on operating </a:t>
            </a:r>
            <a:r>
              <a:rPr dirty="0" sz="2000" spc="-5">
                <a:latin typeface="Times New Roman"/>
                <a:cs typeface="Times New Roman"/>
              </a:rPr>
              <a:t>income </a:t>
            </a:r>
            <a:r>
              <a:rPr dirty="0" sz="2000">
                <a:latin typeface="Times New Roman"/>
                <a:cs typeface="Times New Roman"/>
              </a:rPr>
              <a:t>will be</a:t>
            </a:r>
            <a:r>
              <a:rPr dirty="0" sz="2000" spc="-1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34.6%.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AutoNum type="arabicPeriod" startAt="2"/>
              <a:tabLst>
                <a:tab pos="469900" algn="l"/>
                <a:tab pos="470534" algn="l"/>
              </a:tabLst>
            </a:pPr>
            <a:r>
              <a:rPr dirty="0" sz="2000">
                <a:latin typeface="Times New Roman"/>
                <a:cs typeface="Times New Roman"/>
              </a:rPr>
              <a:t>No unusual </a:t>
            </a:r>
            <a:r>
              <a:rPr dirty="0" sz="2000" spc="-10">
                <a:latin typeface="Times New Roman"/>
                <a:cs typeface="Times New Roman"/>
              </a:rPr>
              <a:t>items </a:t>
            </a:r>
            <a:r>
              <a:rPr dirty="0" sz="2000">
                <a:latin typeface="Times New Roman"/>
                <a:cs typeface="Times New Roman"/>
              </a:rPr>
              <a:t>are expected or their expected value is</a:t>
            </a:r>
            <a:r>
              <a:rPr dirty="0" sz="2000" spc="-1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zero.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2836" y="339293"/>
            <a:ext cx="64649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Full-Information Forecasting: </a:t>
            </a:r>
            <a:r>
              <a:rPr dirty="0" spc="-10"/>
              <a:t>Nike</a:t>
            </a:r>
            <a:r>
              <a:rPr dirty="0" spc="50"/>
              <a:t> </a:t>
            </a:r>
            <a:r>
              <a:rPr dirty="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9670" y="1405631"/>
            <a:ext cx="8417560" cy="2711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600" spc="5">
                <a:latin typeface="Times New Roman"/>
                <a:cs typeface="Times New Roman"/>
              </a:rPr>
              <a:t>With </a:t>
            </a:r>
            <a:r>
              <a:rPr dirty="0" sz="1600">
                <a:latin typeface="Times New Roman"/>
                <a:cs typeface="Times New Roman"/>
              </a:rPr>
              <a:t>these </a:t>
            </a:r>
            <a:r>
              <a:rPr dirty="0" sz="1600" spc="-5">
                <a:latin typeface="Times New Roman"/>
                <a:cs typeface="Times New Roman"/>
              </a:rPr>
              <a:t>forecasts </a:t>
            </a:r>
            <a:r>
              <a:rPr dirty="0" sz="1600">
                <a:latin typeface="Times New Roman"/>
                <a:cs typeface="Times New Roman"/>
              </a:rPr>
              <a:t>the </a:t>
            </a:r>
            <a:r>
              <a:rPr dirty="0" sz="1600" spc="-5">
                <a:latin typeface="Times New Roman"/>
                <a:cs typeface="Times New Roman"/>
              </a:rPr>
              <a:t>analyst </a:t>
            </a:r>
            <a:r>
              <a:rPr dirty="0" sz="1600">
                <a:latin typeface="Times New Roman"/>
                <a:cs typeface="Times New Roman"/>
              </a:rPr>
              <a:t>developed the </a:t>
            </a:r>
            <a:r>
              <a:rPr dirty="0" sz="1600" spc="5">
                <a:latin typeface="Times New Roman"/>
                <a:cs typeface="Times New Roman"/>
              </a:rPr>
              <a:t>following pro forma </a:t>
            </a:r>
            <a:r>
              <a:rPr dirty="0" sz="1600">
                <a:latin typeface="Times New Roman"/>
                <a:cs typeface="Times New Roman"/>
              </a:rPr>
              <a:t>financial statements </a:t>
            </a:r>
            <a:r>
              <a:rPr dirty="0" sz="1600" spc="5">
                <a:latin typeface="Times New Roman"/>
                <a:cs typeface="Times New Roman"/>
              </a:rPr>
              <a:t>and</a:t>
            </a:r>
            <a:r>
              <a:rPr dirty="0" sz="1600" spc="125">
                <a:latin typeface="Times New Roman"/>
                <a:cs typeface="Times New Roman"/>
              </a:rPr>
              <a:t> </a:t>
            </a:r>
            <a:r>
              <a:rPr dirty="0" sz="1600" spc="5">
                <a:latin typeface="Times New Roman"/>
                <a:cs typeface="Times New Roman"/>
              </a:rPr>
              <a:t>valuation:</a:t>
            </a:r>
            <a:endParaRPr sz="16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9235" y="1931712"/>
          <a:ext cx="8863330" cy="27139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9670"/>
                <a:gridCol w="1209040"/>
                <a:gridCol w="1149350"/>
                <a:gridCol w="1120775"/>
                <a:gridCol w="1019810"/>
                <a:gridCol w="998220"/>
                <a:gridCol w="929004"/>
              </a:tblGrid>
              <a:tr h="6393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1300" spc="20" b="1">
                          <a:latin typeface="Arial"/>
                          <a:cs typeface="Arial"/>
                        </a:rPr>
                        <a:t>Income </a:t>
                      </a:r>
                      <a:r>
                        <a:rPr dirty="0" sz="1300" spc="15" b="1">
                          <a:latin typeface="Arial"/>
                          <a:cs typeface="Arial"/>
                        </a:rPr>
                        <a:t>Statement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38784">
                        <a:lnSpc>
                          <a:spcPts val="1470"/>
                        </a:lnSpc>
                      </a:pPr>
                      <a:r>
                        <a:rPr dirty="0" sz="1300" spc="20" b="1">
                          <a:latin typeface="Arial"/>
                          <a:cs typeface="Arial"/>
                        </a:rPr>
                        <a:t>2004A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70205">
                        <a:lnSpc>
                          <a:spcPts val="1470"/>
                        </a:lnSpc>
                      </a:pPr>
                      <a:r>
                        <a:rPr dirty="0" sz="1300" spc="20" b="1">
                          <a:latin typeface="Arial"/>
                          <a:cs typeface="Arial"/>
                        </a:rPr>
                        <a:t>2005E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87350">
                        <a:lnSpc>
                          <a:spcPts val="1470"/>
                        </a:lnSpc>
                      </a:pPr>
                      <a:r>
                        <a:rPr dirty="0" sz="1300" spc="20" b="1">
                          <a:latin typeface="Arial"/>
                          <a:cs typeface="Arial"/>
                        </a:rPr>
                        <a:t>2006E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ts val="1470"/>
                        </a:lnSpc>
                      </a:pPr>
                      <a:r>
                        <a:rPr dirty="0" sz="1300" spc="20" b="1">
                          <a:latin typeface="Arial"/>
                          <a:cs typeface="Arial"/>
                        </a:rPr>
                        <a:t>2007E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ts val="1470"/>
                        </a:lnSpc>
                      </a:pPr>
                      <a:r>
                        <a:rPr dirty="0" sz="1300" spc="20" b="1">
                          <a:latin typeface="Arial"/>
                          <a:cs typeface="Arial"/>
                        </a:rPr>
                        <a:t>2008E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83210">
                        <a:lnSpc>
                          <a:spcPts val="1470"/>
                        </a:lnSpc>
                      </a:pPr>
                      <a:r>
                        <a:rPr dirty="0" sz="1300" spc="20" b="1">
                          <a:latin typeface="Arial"/>
                          <a:cs typeface="Arial"/>
                        </a:rPr>
                        <a:t>2009E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1882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Sales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1783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12,253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163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13,500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587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14,600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1305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15,914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781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17,346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18,907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</a:tr>
              <a:tr h="22206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300" spc="20">
                          <a:latin typeface="Arial"/>
                          <a:cs typeface="Arial"/>
                        </a:rPr>
                        <a:t>Cost </a:t>
                      </a:r>
                      <a:r>
                        <a:rPr dirty="0" sz="1300" spc="10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15">
                          <a:latin typeface="Arial"/>
                          <a:cs typeface="Arial"/>
                        </a:rPr>
                        <a:t>sales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254635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7,</a:t>
                      </a:r>
                      <a:r>
                        <a:rPr dirty="0" u="dbl" sz="1300" spc="-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u="dbl" sz="1300" spc="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r>
                        <a:rPr dirty="0" u="dbl" sz="1300" spc="-5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435609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300" spc="1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7,492</a:t>
                      </a:r>
                      <a:r>
                        <a:rPr dirty="0" u="dbl" sz="1300" spc="-5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25019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8,</a:t>
                      </a:r>
                      <a:r>
                        <a:rPr dirty="0" u="dbl" sz="1300" spc="-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r>
                        <a:rPr dirty="0" u="dbl" sz="1300" spc="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3</a:t>
                      </a:r>
                      <a:r>
                        <a:rPr dirty="0" u="dbl" sz="1300" spc="-5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25019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9,</a:t>
                      </a:r>
                      <a:r>
                        <a:rPr dirty="0" u="dbl" sz="1300" spc="-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</a:t>
                      </a:r>
                      <a:r>
                        <a:rPr dirty="0" u="dbl" sz="1300" spc="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3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u="dbl" sz="1300" spc="-5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 spc="13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 spc="1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10,2</a:t>
                      </a:r>
                      <a:r>
                        <a:rPr dirty="0" u="sng" sz="1300" spc="1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3</a:t>
                      </a:r>
                      <a:r>
                        <a:rPr dirty="0" sz="1300" spc="15">
                          <a:latin typeface="Arial"/>
                          <a:cs typeface="Arial"/>
                        </a:rPr>
                        <a:t>4</a:t>
                      </a:r>
                      <a:r>
                        <a:rPr dirty="0" sz="1300" spc="-60"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 spc="13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r>
                        <a:rPr dirty="0" u="dbl" sz="1300" spc="-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,</a:t>
                      </a:r>
                      <a:r>
                        <a:rPr dirty="0" u="dbl" sz="1300" spc="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5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5</a:t>
                      </a:r>
                      <a:r>
                        <a:rPr dirty="0" sz="1300" spc="-60"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</a:tr>
              <a:tr h="330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 spc="20">
                          <a:latin typeface="Arial"/>
                          <a:cs typeface="Arial"/>
                        </a:rPr>
                        <a:t>Gross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20">
                          <a:latin typeface="Arial"/>
                          <a:cs typeface="Arial"/>
                        </a:rPr>
                        <a:t>margin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12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5,252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6,008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533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6,497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84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6,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6</a:t>
                      </a:r>
                      <a:r>
                        <a:rPr dirty="0" sz="1300" spc="10">
                          <a:latin typeface="Arial"/>
                          <a:cs typeface="Arial"/>
                        </a:rPr>
                        <a:t>8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4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7,112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85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7,752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</a:tr>
              <a:tr h="32534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Advertising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1048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1244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1,378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1048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1,566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1048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5339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1,694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1048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843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1,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8</a:t>
                      </a:r>
                      <a:r>
                        <a:rPr dirty="0" sz="1300" spc="10">
                          <a:latin typeface="Arial"/>
                          <a:cs typeface="Arial"/>
                        </a:rPr>
                        <a:t>4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6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1048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2,012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1048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85445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2,193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10489">
                    <a:solidFill>
                      <a:srgbClr val="F8F8F8"/>
                    </a:solidFill>
                  </a:tcPr>
                </a:tc>
              </a:tr>
              <a:tr h="22192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Operating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20">
                          <a:latin typeface="Arial"/>
                          <a:cs typeface="Arial"/>
                        </a:rPr>
                        <a:t>expenses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254635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2,</a:t>
                      </a:r>
                      <a:r>
                        <a:rPr dirty="0" u="dbl" sz="1300" spc="-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4</a:t>
                      </a:r>
                      <a:r>
                        <a:rPr dirty="0" u="dbl" sz="1300" spc="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u="dbl" sz="1300" spc="-5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435609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300" spc="1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2,646</a:t>
                      </a:r>
                      <a:r>
                        <a:rPr dirty="0" u="dbl" sz="1300" spc="-5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25019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2,</a:t>
                      </a:r>
                      <a:r>
                        <a:rPr dirty="0" u="dbl" sz="1300" spc="-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8</a:t>
                      </a:r>
                      <a:r>
                        <a:rPr dirty="0" u="dbl" sz="1300" spc="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6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</a:t>
                      </a:r>
                      <a:r>
                        <a:rPr dirty="0" u="dbl" sz="1300" spc="-5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25019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3,</a:t>
                      </a:r>
                      <a:r>
                        <a:rPr dirty="0" u="dbl" sz="1300" spc="-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r>
                        <a:rPr dirty="0" u="dbl" sz="1300" spc="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9</a:t>
                      </a:r>
                      <a:r>
                        <a:rPr dirty="0" u="dbl" sz="1300" spc="-5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35179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300" spc="1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3,400</a:t>
                      </a:r>
                      <a:r>
                        <a:rPr dirty="0" u="dbl" sz="1300" spc="-5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25019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3,</a:t>
                      </a:r>
                      <a:r>
                        <a:rPr dirty="0" u="dbl" sz="1300" spc="-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7</a:t>
                      </a:r>
                      <a:r>
                        <a:rPr dirty="0" u="dbl" sz="1300" spc="1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6</a:t>
                      </a:r>
                      <a:r>
                        <a:rPr dirty="0" u="dbl" sz="1300" spc="-5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</a:tr>
              <a:tr h="222132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Operating </a:t>
                      </a:r>
                      <a:r>
                        <a:rPr dirty="0" sz="1300" spc="20">
                          <a:latin typeface="Arial"/>
                          <a:cs typeface="Arial"/>
                        </a:rPr>
                        <a:t>income </a:t>
                      </a:r>
                      <a:r>
                        <a:rPr dirty="0" sz="1300" spc="15">
                          <a:latin typeface="Arial"/>
                          <a:cs typeface="Arial"/>
                        </a:rPr>
                        <a:t>before</a:t>
                      </a:r>
                      <a:r>
                        <a:rPr dirty="0" sz="13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15">
                          <a:latin typeface="Arial"/>
                          <a:cs typeface="Arial"/>
                        </a:rPr>
                        <a:t>tax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512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1,474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35609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1,796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533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1,941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84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1,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7</a:t>
                      </a:r>
                      <a:r>
                        <a:rPr dirty="0" sz="1300" spc="10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9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1,700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85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1,853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solidFill>
                      <a:srgbClr val="F8F8F8"/>
                    </a:solidFill>
                  </a:tcPr>
                </a:tc>
              </a:tr>
              <a:tr h="25379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1300" spc="25">
                          <a:latin typeface="Arial"/>
                          <a:cs typeface="Arial"/>
                        </a:rPr>
                        <a:t>Tax </a:t>
                      </a:r>
                      <a:r>
                        <a:rPr dirty="0" sz="1300" spc="15">
                          <a:latin typeface="Arial"/>
                          <a:cs typeface="Arial"/>
                        </a:rPr>
                        <a:t>at 34.6</a:t>
                      </a:r>
                      <a:r>
                        <a:rPr dirty="0" sz="13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30">
                          <a:latin typeface="Arial"/>
                          <a:cs typeface="Arial"/>
                        </a:rPr>
                        <a:t>%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398145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3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51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3</a:t>
                      </a:r>
                      <a:r>
                        <a:rPr dirty="0" sz="1300" spc="-60"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578485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300" spc="1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62</a:t>
                      </a:r>
                      <a:r>
                        <a:rPr dirty="0" sz="1300" spc="15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300" spc="-60"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39370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3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67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1300" spc="-60"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334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39370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3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59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5</a:t>
                      </a:r>
                      <a:r>
                        <a:rPr dirty="0" sz="1300" spc="-60"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49530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300" spc="1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58</a:t>
                      </a:r>
                      <a:r>
                        <a:rPr dirty="0" sz="1300" spc="15">
                          <a:latin typeface="Arial"/>
                          <a:cs typeface="Arial"/>
                        </a:rPr>
                        <a:t>8</a:t>
                      </a:r>
                      <a:r>
                        <a:rPr dirty="0" sz="1300" spc="-60"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393700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3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64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300" spc="-60"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solidFill>
                      <a:srgbClr val="F8F8F8"/>
                    </a:solidFill>
                  </a:tcPr>
                </a:tc>
              </a:tr>
              <a:tr h="27971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Operating </a:t>
                      </a:r>
                      <a:r>
                        <a:rPr dirty="0" sz="1300" spc="20">
                          <a:latin typeface="Arial"/>
                          <a:cs typeface="Arial"/>
                        </a:rPr>
                        <a:t>income </a:t>
                      </a:r>
                      <a:r>
                        <a:rPr dirty="0" sz="1300" spc="10">
                          <a:latin typeface="Arial"/>
                          <a:cs typeface="Arial"/>
                        </a:rPr>
                        <a:t>after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00" spc="15">
                          <a:latin typeface="Arial"/>
                          <a:cs typeface="Arial"/>
                        </a:rPr>
                        <a:t>tax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7165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398145" algn="l"/>
                        </a:tabLst>
                      </a:pP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3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96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300" spc="-60"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ct val="100000"/>
                        </a:lnSpc>
                        <a:spcBef>
                          <a:spcPts val="305"/>
                        </a:spcBef>
                        <a:tabLst>
                          <a:tab pos="435609" algn="l"/>
                        </a:tabLst>
                      </a:pP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sng" sz="13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300" spc="1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1,175</a:t>
                      </a:r>
                      <a:r>
                        <a:rPr dirty="0" u="sng" sz="1300" spc="-5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533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1,269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7843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300">
                          <a:latin typeface="Arial"/>
                          <a:cs typeface="Arial"/>
                        </a:rPr>
                        <a:t>1,</a:t>
                      </a:r>
                      <a:r>
                        <a:rPr dirty="0" sz="1300" spc="-10"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300" spc="10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1300">
                          <a:latin typeface="Arial"/>
                          <a:cs typeface="Arial"/>
                        </a:rPr>
                        <a:t>4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5179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1,112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854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300" spc="15">
                          <a:latin typeface="Arial"/>
                          <a:cs typeface="Arial"/>
                        </a:rPr>
                        <a:t>1,212</a:t>
                      </a:r>
                      <a:endParaRPr sz="1300">
                        <a:latin typeface="Arial"/>
                        <a:cs typeface="Arial"/>
                      </a:endParaRPr>
                    </a:p>
                  </a:txBody>
                  <a:tcPr marL="0" marR="0" marB="0" marT="38735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/>
          <p:nvPr/>
        </p:nvSpPr>
        <p:spPr>
          <a:xfrm>
            <a:off x="2835445" y="4639336"/>
            <a:ext cx="768350" cy="0"/>
          </a:xfrm>
          <a:custGeom>
            <a:avLst/>
            <a:gdLst/>
            <a:ahLst/>
            <a:cxnLst/>
            <a:rect l="l" t="t" r="r" b="b"/>
            <a:pathLst>
              <a:path w="768350" h="0">
                <a:moveTo>
                  <a:pt x="0" y="0"/>
                </a:moveTo>
                <a:lnTo>
                  <a:pt x="767724" y="0"/>
                </a:lnTo>
              </a:path>
            </a:pathLst>
          </a:custGeom>
          <a:ln w="122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836468" y="4634223"/>
            <a:ext cx="765810" cy="0"/>
          </a:xfrm>
          <a:custGeom>
            <a:avLst/>
            <a:gdLst/>
            <a:ahLst/>
            <a:cxnLst/>
            <a:rect l="l" t="t" r="r" b="b"/>
            <a:pathLst>
              <a:path w="765810" h="0">
                <a:moveTo>
                  <a:pt x="0" y="0"/>
                </a:moveTo>
                <a:lnTo>
                  <a:pt x="76578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971584" y="4614795"/>
            <a:ext cx="763270" cy="0"/>
          </a:xfrm>
          <a:custGeom>
            <a:avLst/>
            <a:gdLst/>
            <a:ahLst/>
            <a:cxnLst/>
            <a:rect l="l" t="t" r="r" b="b"/>
            <a:pathLst>
              <a:path w="763270" h="0">
                <a:moveTo>
                  <a:pt x="0" y="0"/>
                </a:moveTo>
                <a:lnTo>
                  <a:pt x="763223" y="0"/>
                </a:lnTo>
              </a:path>
            </a:pathLst>
          </a:custGeom>
          <a:ln w="122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971584" y="4639336"/>
            <a:ext cx="763270" cy="0"/>
          </a:xfrm>
          <a:custGeom>
            <a:avLst/>
            <a:gdLst/>
            <a:ahLst/>
            <a:cxnLst/>
            <a:rect l="l" t="t" r="r" b="b"/>
            <a:pathLst>
              <a:path w="763270" h="0">
                <a:moveTo>
                  <a:pt x="0" y="0"/>
                </a:moveTo>
                <a:lnTo>
                  <a:pt x="763223" y="0"/>
                </a:lnTo>
              </a:path>
            </a:pathLst>
          </a:custGeom>
          <a:ln w="122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972607" y="4634223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4" h="0">
                <a:moveTo>
                  <a:pt x="0" y="0"/>
                </a:moveTo>
                <a:lnTo>
                  <a:pt x="7611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5138244" y="4614795"/>
            <a:ext cx="763270" cy="0"/>
          </a:xfrm>
          <a:custGeom>
            <a:avLst/>
            <a:gdLst/>
            <a:ahLst/>
            <a:cxnLst/>
            <a:rect l="l" t="t" r="r" b="b"/>
            <a:pathLst>
              <a:path w="763270" h="0">
                <a:moveTo>
                  <a:pt x="0" y="0"/>
                </a:moveTo>
                <a:lnTo>
                  <a:pt x="763223" y="0"/>
                </a:lnTo>
              </a:path>
            </a:pathLst>
          </a:custGeom>
          <a:ln w="122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139268" y="4609682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4" h="0">
                <a:moveTo>
                  <a:pt x="0" y="0"/>
                </a:moveTo>
                <a:lnTo>
                  <a:pt x="7611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5138244" y="4639336"/>
            <a:ext cx="763270" cy="0"/>
          </a:xfrm>
          <a:custGeom>
            <a:avLst/>
            <a:gdLst/>
            <a:ahLst/>
            <a:cxnLst/>
            <a:rect l="l" t="t" r="r" b="b"/>
            <a:pathLst>
              <a:path w="763270" h="0">
                <a:moveTo>
                  <a:pt x="0" y="0"/>
                </a:moveTo>
                <a:lnTo>
                  <a:pt x="763223" y="0"/>
                </a:lnTo>
              </a:path>
            </a:pathLst>
          </a:custGeom>
          <a:ln w="122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139268" y="4634223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4" h="0">
                <a:moveTo>
                  <a:pt x="0" y="0"/>
                </a:moveTo>
                <a:lnTo>
                  <a:pt x="7611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6212486" y="4614795"/>
            <a:ext cx="763270" cy="0"/>
          </a:xfrm>
          <a:custGeom>
            <a:avLst/>
            <a:gdLst/>
            <a:ahLst/>
            <a:cxnLst/>
            <a:rect l="l" t="t" r="r" b="b"/>
            <a:pathLst>
              <a:path w="763270" h="0">
                <a:moveTo>
                  <a:pt x="0" y="0"/>
                </a:moveTo>
                <a:lnTo>
                  <a:pt x="763223" y="0"/>
                </a:lnTo>
              </a:path>
            </a:pathLst>
          </a:custGeom>
          <a:ln w="122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6213509" y="4609682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5" h="0">
                <a:moveTo>
                  <a:pt x="0" y="0"/>
                </a:moveTo>
                <a:lnTo>
                  <a:pt x="7611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212486" y="4639336"/>
            <a:ext cx="763270" cy="0"/>
          </a:xfrm>
          <a:custGeom>
            <a:avLst/>
            <a:gdLst/>
            <a:ahLst/>
            <a:cxnLst/>
            <a:rect l="l" t="t" r="r" b="b"/>
            <a:pathLst>
              <a:path w="763270" h="0">
                <a:moveTo>
                  <a:pt x="0" y="0"/>
                </a:moveTo>
                <a:lnTo>
                  <a:pt x="763223" y="0"/>
                </a:lnTo>
              </a:path>
            </a:pathLst>
          </a:custGeom>
          <a:ln w="122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213509" y="4634223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5" h="0">
                <a:moveTo>
                  <a:pt x="0" y="0"/>
                </a:moveTo>
                <a:lnTo>
                  <a:pt x="7611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176746" y="4614795"/>
            <a:ext cx="763270" cy="0"/>
          </a:xfrm>
          <a:custGeom>
            <a:avLst/>
            <a:gdLst/>
            <a:ahLst/>
            <a:cxnLst/>
            <a:rect l="l" t="t" r="r" b="b"/>
            <a:pathLst>
              <a:path w="763270" h="0">
                <a:moveTo>
                  <a:pt x="0" y="0"/>
                </a:moveTo>
                <a:lnTo>
                  <a:pt x="763223" y="0"/>
                </a:lnTo>
              </a:path>
            </a:pathLst>
          </a:custGeom>
          <a:ln w="122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7177769" y="4609682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5" h="0">
                <a:moveTo>
                  <a:pt x="0" y="0"/>
                </a:moveTo>
                <a:lnTo>
                  <a:pt x="7611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176746" y="4639336"/>
            <a:ext cx="763270" cy="0"/>
          </a:xfrm>
          <a:custGeom>
            <a:avLst/>
            <a:gdLst/>
            <a:ahLst/>
            <a:cxnLst/>
            <a:rect l="l" t="t" r="r" b="b"/>
            <a:pathLst>
              <a:path w="763270" h="0">
                <a:moveTo>
                  <a:pt x="0" y="0"/>
                </a:moveTo>
                <a:lnTo>
                  <a:pt x="763223" y="0"/>
                </a:lnTo>
              </a:path>
            </a:pathLst>
          </a:custGeom>
          <a:ln w="122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7177769" y="4634223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5" h="0">
                <a:moveTo>
                  <a:pt x="0" y="0"/>
                </a:moveTo>
                <a:lnTo>
                  <a:pt x="7611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8208018" y="4614795"/>
            <a:ext cx="763270" cy="0"/>
          </a:xfrm>
          <a:custGeom>
            <a:avLst/>
            <a:gdLst/>
            <a:ahLst/>
            <a:cxnLst/>
            <a:rect l="l" t="t" r="r" b="b"/>
            <a:pathLst>
              <a:path w="763270" h="0">
                <a:moveTo>
                  <a:pt x="0" y="0"/>
                </a:moveTo>
                <a:lnTo>
                  <a:pt x="763223" y="0"/>
                </a:lnTo>
              </a:path>
            </a:pathLst>
          </a:custGeom>
          <a:ln w="122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8209041" y="4609682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5" h="0">
                <a:moveTo>
                  <a:pt x="0" y="0"/>
                </a:moveTo>
                <a:lnTo>
                  <a:pt x="7611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8208018" y="4639336"/>
            <a:ext cx="763270" cy="0"/>
          </a:xfrm>
          <a:custGeom>
            <a:avLst/>
            <a:gdLst/>
            <a:ahLst/>
            <a:cxnLst/>
            <a:rect l="l" t="t" r="r" b="b"/>
            <a:pathLst>
              <a:path w="763270" h="0">
                <a:moveTo>
                  <a:pt x="0" y="0"/>
                </a:moveTo>
                <a:lnTo>
                  <a:pt x="763223" y="0"/>
                </a:lnTo>
              </a:path>
            </a:pathLst>
          </a:custGeom>
          <a:ln w="1227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8209041" y="4634223"/>
            <a:ext cx="761365" cy="0"/>
          </a:xfrm>
          <a:custGeom>
            <a:avLst/>
            <a:gdLst/>
            <a:ahLst/>
            <a:cxnLst/>
            <a:rect l="l" t="t" r="r" b="b"/>
            <a:pathLst>
              <a:path w="761365" h="0">
                <a:moveTo>
                  <a:pt x="0" y="0"/>
                </a:moveTo>
                <a:lnTo>
                  <a:pt x="76117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158285" y="5076968"/>
            <a:ext cx="1388110" cy="2292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00" spc="20">
                <a:latin typeface="Arial"/>
                <a:cs typeface="Arial"/>
              </a:rPr>
              <a:t>Core </a:t>
            </a:r>
            <a:r>
              <a:rPr dirty="0" sz="1300" spc="10">
                <a:latin typeface="Arial"/>
                <a:cs typeface="Arial"/>
              </a:rPr>
              <a:t>profit</a:t>
            </a:r>
            <a:r>
              <a:rPr dirty="0" sz="1300" spc="-70">
                <a:latin typeface="Arial"/>
                <a:cs typeface="Arial"/>
              </a:rPr>
              <a:t> </a:t>
            </a:r>
            <a:r>
              <a:rPr dirty="0" sz="1300" spc="20">
                <a:latin typeface="Arial"/>
                <a:cs typeface="Arial"/>
              </a:rPr>
              <a:t>margin</a:t>
            </a:r>
            <a:endParaRPr sz="13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023270" y="5076968"/>
            <a:ext cx="505459" cy="2292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00" spc="15">
                <a:latin typeface="Arial"/>
                <a:cs typeface="Arial"/>
              </a:rPr>
              <a:t>7.84%</a:t>
            </a:r>
            <a:endParaRPr sz="13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155316" y="5076968"/>
            <a:ext cx="505459" cy="2292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00" spc="15">
                <a:latin typeface="Arial"/>
                <a:cs typeface="Arial"/>
              </a:rPr>
              <a:t>8.69%</a:t>
            </a:r>
            <a:endParaRPr sz="13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321977" y="5076968"/>
            <a:ext cx="505459" cy="2292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00" spc="15">
                <a:latin typeface="Arial"/>
                <a:cs typeface="Arial"/>
              </a:rPr>
              <a:t>8.69%</a:t>
            </a:r>
            <a:endParaRPr sz="13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396218" y="5076968"/>
            <a:ext cx="505459" cy="2292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00" spc="15">
                <a:latin typeface="Arial"/>
                <a:cs typeface="Arial"/>
              </a:rPr>
              <a:t>7.06%</a:t>
            </a:r>
            <a:endParaRPr sz="13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360478" y="5076968"/>
            <a:ext cx="505459" cy="2292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00" spc="15">
                <a:latin typeface="Arial"/>
                <a:cs typeface="Arial"/>
              </a:rPr>
              <a:t>6.41%</a:t>
            </a:r>
            <a:endParaRPr sz="13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354919" y="5076968"/>
            <a:ext cx="505459" cy="2292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300" spc="15">
                <a:latin typeface="Arial"/>
                <a:cs typeface="Arial"/>
              </a:rPr>
              <a:t>6.41%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9285" y="339293"/>
            <a:ext cx="53975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Full-Information </a:t>
            </a:r>
            <a:r>
              <a:rPr dirty="0" spc="-5"/>
              <a:t>Forecasting:</a:t>
            </a:r>
            <a:r>
              <a:rPr dirty="0" spc="-35"/>
              <a:t> </a:t>
            </a:r>
            <a:r>
              <a:rPr dirty="0" spc="-10"/>
              <a:t>Nike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4169" y="996363"/>
            <a:ext cx="8294370" cy="4140835"/>
          </a:xfrm>
          <a:prstGeom prst="rect">
            <a:avLst/>
          </a:prstGeom>
        </p:spPr>
        <p:txBody>
          <a:bodyPr wrap="square" lIns="0" tIns="138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90"/>
              </a:spcBef>
            </a:pPr>
            <a:r>
              <a:rPr dirty="0" sz="2000" spc="-5">
                <a:latin typeface="Times New Roman"/>
                <a:cs typeface="Times New Roman"/>
              </a:rPr>
              <a:t>Balance </a:t>
            </a:r>
            <a:r>
              <a:rPr dirty="0" sz="2000">
                <a:latin typeface="Times New Roman"/>
                <a:cs typeface="Times New Roman"/>
              </a:rPr>
              <a:t>sheet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forecasts: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AutoNum type="arabicPeriod"/>
              <a:tabLst>
                <a:tab pos="469900" algn="l"/>
                <a:tab pos="470534" algn="l"/>
              </a:tabLst>
            </a:pPr>
            <a:r>
              <a:rPr dirty="0" sz="2000">
                <a:latin typeface="Times New Roman"/>
                <a:cs typeface="Times New Roman"/>
              </a:rPr>
              <a:t>To </a:t>
            </a:r>
            <a:r>
              <a:rPr dirty="0" sz="2000" spc="-5">
                <a:latin typeface="Times New Roman"/>
                <a:cs typeface="Times New Roman"/>
              </a:rPr>
              <a:t>maintain sales, </a:t>
            </a:r>
            <a:r>
              <a:rPr dirty="0" sz="2000">
                <a:latin typeface="Times New Roman"/>
                <a:cs typeface="Times New Roman"/>
              </a:rPr>
              <a:t>the carrying value of inventory </a:t>
            </a:r>
            <a:r>
              <a:rPr dirty="0" sz="2000" spc="-5">
                <a:latin typeface="Times New Roman"/>
                <a:cs typeface="Times New Roman"/>
              </a:rPr>
              <a:t>will </a:t>
            </a:r>
            <a:r>
              <a:rPr dirty="0" sz="2000">
                <a:latin typeface="Times New Roman"/>
                <a:cs typeface="Times New Roman"/>
              </a:rPr>
              <a:t>be 12.38 cents per</a:t>
            </a:r>
            <a:r>
              <a:rPr dirty="0" sz="2000" spc="-1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$</a:t>
            </a:r>
            <a:endParaRPr sz="2000">
              <a:latin typeface="Times New Roman"/>
              <a:cs typeface="Times New Roman"/>
            </a:endParaRPr>
          </a:p>
          <a:p>
            <a:pPr marL="46990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of </a:t>
            </a: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(an inventory turnover </a:t>
            </a:r>
            <a:r>
              <a:rPr dirty="0" sz="2000" spc="-5">
                <a:latin typeface="Times New Roman"/>
                <a:cs typeface="Times New Roman"/>
              </a:rPr>
              <a:t>ratio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1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8.08).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1005"/>
              </a:spcBef>
              <a:buClr>
                <a:srgbClr val="001F5F"/>
              </a:buClr>
              <a:buAutoNum type="arabicPeriod" startAt="2"/>
              <a:tabLst>
                <a:tab pos="469900" algn="l"/>
                <a:tab pos="470534" algn="l"/>
              </a:tabLst>
            </a:pPr>
            <a:r>
              <a:rPr dirty="0" sz="2000" spc="-5">
                <a:latin typeface="Times New Roman"/>
                <a:cs typeface="Times New Roman"/>
              </a:rPr>
              <a:t>Receivables </a:t>
            </a:r>
            <a:r>
              <a:rPr dirty="0" sz="2000">
                <a:latin typeface="Times New Roman"/>
                <a:cs typeface="Times New Roman"/>
              </a:rPr>
              <a:t>will be 16.5 cents per dollar of </a:t>
            </a: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(a turnover </a:t>
            </a:r>
            <a:r>
              <a:rPr dirty="0" sz="2000" spc="-5">
                <a:latin typeface="Times New Roman"/>
                <a:cs typeface="Times New Roman"/>
              </a:rPr>
              <a:t>ratio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1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6.06).</a:t>
            </a:r>
            <a:endParaRPr sz="2000">
              <a:latin typeface="Times New Roman"/>
              <a:cs typeface="Times New Roman"/>
            </a:endParaRPr>
          </a:p>
          <a:p>
            <a:pPr marL="469900" marR="5080" indent="-457834">
              <a:lnSpc>
                <a:spcPct val="100000"/>
              </a:lnSpc>
              <a:spcBef>
                <a:spcPts val="994"/>
              </a:spcBef>
              <a:buClr>
                <a:srgbClr val="001F5F"/>
              </a:buClr>
              <a:buAutoNum type="arabicPeriod" startAt="2"/>
              <a:tabLst>
                <a:tab pos="469900" algn="l"/>
                <a:tab pos="470534" algn="l"/>
              </a:tabLst>
            </a:pPr>
            <a:r>
              <a:rPr dirty="0" sz="2000">
                <a:latin typeface="Times New Roman"/>
                <a:cs typeface="Times New Roman"/>
              </a:rPr>
              <a:t>PPE </a:t>
            </a:r>
            <a:r>
              <a:rPr dirty="0" sz="2000" spc="-5">
                <a:latin typeface="Times New Roman"/>
                <a:cs typeface="Times New Roman"/>
              </a:rPr>
              <a:t>will </a:t>
            </a:r>
            <a:r>
              <a:rPr dirty="0" sz="2000">
                <a:latin typeface="Times New Roman"/>
                <a:cs typeface="Times New Roman"/>
              </a:rPr>
              <a:t>fall to 12.8 cents per $ of </a:t>
            </a: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in 2005 and </a:t>
            </a:r>
            <a:r>
              <a:rPr dirty="0" sz="2000" spc="5">
                <a:latin typeface="Times New Roman"/>
                <a:cs typeface="Times New Roman"/>
              </a:rPr>
              <a:t>2006, </a:t>
            </a:r>
            <a:r>
              <a:rPr dirty="0" sz="2000">
                <a:latin typeface="Times New Roman"/>
                <a:cs typeface="Times New Roman"/>
              </a:rPr>
              <a:t>from the 13.1  cents in 2004, because of </a:t>
            </a:r>
            <a:r>
              <a:rPr dirty="0" sz="2000" spc="-5">
                <a:latin typeface="Times New Roman"/>
                <a:cs typeface="Times New Roman"/>
              </a:rPr>
              <a:t>more </a:t>
            </a:r>
            <a:r>
              <a:rPr dirty="0" sz="2000">
                <a:latin typeface="Times New Roman"/>
                <a:cs typeface="Times New Roman"/>
              </a:rPr>
              <a:t>sales from existing plant. However, with</a:t>
            </a:r>
            <a:r>
              <a:rPr dirty="0" sz="2000" spc="-229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new  production </a:t>
            </a:r>
            <a:r>
              <a:rPr dirty="0" sz="2000" spc="-5">
                <a:latin typeface="Times New Roman"/>
                <a:cs typeface="Times New Roman"/>
              </a:rPr>
              <a:t>facilities coming </a:t>
            </a:r>
            <a:r>
              <a:rPr dirty="0" sz="2000">
                <a:latin typeface="Times New Roman"/>
                <a:cs typeface="Times New Roman"/>
              </a:rPr>
              <a:t>on line--at higher construction </a:t>
            </a:r>
            <a:r>
              <a:rPr dirty="0" sz="2000" spc="-5">
                <a:latin typeface="Times New Roman"/>
                <a:cs typeface="Times New Roman"/>
              </a:rPr>
              <a:t>costs--to </a:t>
            </a:r>
            <a:r>
              <a:rPr dirty="0" sz="2000">
                <a:latin typeface="Times New Roman"/>
                <a:cs typeface="Times New Roman"/>
              </a:rPr>
              <a:t>support  </a:t>
            </a: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growth, PPE </a:t>
            </a:r>
            <a:r>
              <a:rPr dirty="0" sz="2000" spc="-5">
                <a:latin typeface="Times New Roman"/>
                <a:cs typeface="Times New Roman"/>
              </a:rPr>
              <a:t>will </a:t>
            </a:r>
            <a:r>
              <a:rPr dirty="0" sz="2000">
                <a:latin typeface="Times New Roman"/>
                <a:cs typeface="Times New Roman"/>
              </a:rPr>
              <a:t>increase to 13.9 cents for each $ of </a:t>
            </a:r>
            <a:r>
              <a:rPr dirty="0" sz="2000" spc="-5">
                <a:latin typeface="Times New Roman"/>
                <a:cs typeface="Times New Roman"/>
              </a:rPr>
              <a:t>sales </a:t>
            </a:r>
            <a:r>
              <a:rPr dirty="0" sz="2000">
                <a:latin typeface="Times New Roman"/>
                <a:cs typeface="Times New Roman"/>
              </a:rPr>
              <a:t>(a turnover  </a:t>
            </a:r>
            <a:r>
              <a:rPr dirty="0" sz="2000" spc="-5">
                <a:latin typeface="Times New Roman"/>
                <a:cs typeface="Times New Roman"/>
              </a:rPr>
              <a:t>ratio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7.19).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1000"/>
              </a:spcBef>
              <a:buClr>
                <a:srgbClr val="001F5F"/>
              </a:buClr>
              <a:buAutoNum type="arabicPeriod" startAt="2"/>
              <a:tabLst>
                <a:tab pos="469900" algn="l"/>
                <a:tab pos="470534" algn="l"/>
              </a:tabLst>
            </a:pPr>
            <a:r>
              <a:rPr dirty="0" sz="2000">
                <a:latin typeface="Times New Roman"/>
                <a:cs typeface="Times New Roman"/>
              </a:rPr>
              <a:t>The holdings of </a:t>
            </a:r>
            <a:r>
              <a:rPr dirty="0" sz="2000" spc="-5">
                <a:latin typeface="Times New Roman"/>
                <a:cs typeface="Times New Roman"/>
              </a:rPr>
              <a:t>all </a:t>
            </a:r>
            <a:r>
              <a:rPr dirty="0" sz="2000">
                <a:latin typeface="Times New Roman"/>
                <a:cs typeface="Times New Roman"/>
              </a:rPr>
              <a:t>other NOA, </a:t>
            </a:r>
            <a:r>
              <a:rPr dirty="0" sz="2000" spc="-5">
                <a:latin typeface="Times New Roman"/>
                <a:cs typeface="Times New Roman"/>
              </a:rPr>
              <a:t>dominated </a:t>
            </a:r>
            <a:r>
              <a:rPr dirty="0" sz="2000">
                <a:latin typeface="Times New Roman"/>
                <a:cs typeface="Times New Roman"/>
              </a:rPr>
              <a:t>by OL, </a:t>
            </a:r>
            <a:r>
              <a:rPr dirty="0" sz="2000" spc="-5">
                <a:latin typeface="Times New Roman"/>
                <a:cs typeface="Times New Roman"/>
              </a:rPr>
              <a:t>will </a:t>
            </a:r>
            <a:r>
              <a:rPr dirty="0" sz="2000">
                <a:latin typeface="Times New Roman"/>
                <a:cs typeface="Times New Roman"/>
              </a:rPr>
              <a:t>be -6.0% of</a:t>
            </a:r>
            <a:r>
              <a:rPr dirty="0" sz="2000" spc="-1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sales.</a:t>
            </a:r>
            <a:endParaRPr sz="2000">
              <a:latin typeface="Times New Roman"/>
              <a:cs typeface="Times New Roman"/>
            </a:endParaRPr>
          </a:p>
          <a:p>
            <a:pPr marL="469900" indent="-457834">
              <a:lnSpc>
                <a:spcPct val="100000"/>
              </a:lnSpc>
              <a:spcBef>
                <a:spcPts val="1010"/>
              </a:spcBef>
              <a:buClr>
                <a:srgbClr val="001F5F"/>
              </a:buClr>
              <a:buAutoNum type="arabicPeriod" startAt="2"/>
              <a:tabLst>
                <a:tab pos="469900" algn="l"/>
                <a:tab pos="470534" algn="l"/>
              </a:tabLst>
            </a:pPr>
            <a:r>
              <a:rPr dirty="0" sz="2000">
                <a:latin typeface="Times New Roman"/>
                <a:cs typeface="Times New Roman"/>
              </a:rPr>
              <a:t>A contingent </a:t>
            </a:r>
            <a:r>
              <a:rPr dirty="0" sz="2000" spc="-5">
                <a:latin typeface="Times New Roman"/>
                <a:cs typeface="Times New Roman"/>
              </a:rPr>
              <a:t>liability </a:t>
            </a:r>
            <a:r>
              <a:rPr dirty="0" sz="2000">
                <a:latin typeface="Times New Roman"/>
                <a:cs typeface="Times New Roman"/>
              </a:rPr>
              <a:t>for the option overhang of $452 </a:t>
            </a:r>
            <a:r>
              <a:rPr dirty="0" sz="2000" spc="-5">
                <a:latin typeface="Times New Roman"/>
                <a:cs typeface="Times New Roman"/>
              </a:rPr>
              <a:t>million </a:t>
            </a:r>
            <a:r>
              <a:rPr dirty="0" sz="2000">
                <a:latin typeface="Times New Roman"/>
                <a:cs typeface="Times New Roman"/>
              </a:rPr>
              <a:t>is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recognized.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2836" y="339293"/>
            <a:ext cx="64649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Full-Information Forecasting: </a:t>
            </a:r>
            <a:r>
              <a:rPr dirty="0" spc="-10"/>
              <a:t>Nike</a:t>
            </a:r>
            <a:r>
              <a:rPr dirty="0" spc="50"/>
              <a:t> </a:t>
            </a:r>
            <a:r>
              <a:rPr dirty="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20548" y="966348"/>
            <a:ext cx="979805" cy="193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 spc="-5" b="1">
                <a:latin typeface="Arial"/>
                <a:cs typeface="Arial"/>
              </a:rPr>
              <a:t>Balance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5" b="1">
                <a:latin typeface="Arial"/>
                <a:cs typeface="Arial"/>
              </a:rPr>
              <a:t>Sheet</a:t>
            </a:r>
            <a:endParaRPr sz="11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09578" y="2124953"/>
            <a:ext cx="635000" cy="0"/>
          </a:xfrm>
          <a:custGeom>
            <a:avLst/>
            <a:gdLst/>
            <a:ahLst/>
            <a:cxnLst/>
            <a:rect l="l" t="t" r="r" b="b"/>
            <a:pathLst>
              <a:path w="635000" h="0">
                <a:moveTo>
                  <a:pt x="0" y="0"/>
                </a:moveTo>
                <a:lnTo>
                  <a:pt x="6346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882498" y="2109007"/>
            <a:ext cx="636905" cy="0"/>
          </a:xfrm>
          <a:custGeom>
            <a:avLst/>
            <a:gdLst/>
            <a:ahLst/>
            <a:cxnLst/>
            <a:rect l="l" t="t" r="r" b="b"/>
            <a:pathLst>
              <a:path w="636904" h="0">
                <a:moveTo>
                  <a:pt x="0" y="0"/>
                </a:moveTo>
                <a:lnTo>
                  <a:pt x="636301" y="0"/>
                </a:lnTo>
              </a:path>
            </a:pathLst>
          </a:custGeom>
          <a:ln w="10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883337" y="2124953"/>
            <a:ext cx="635000" cy="0"/>
          </a:xfrm>
          <a:custGeom>
            <a:avLst/>
            <a:gdLst/>
            <a:ahLst/>
            <a:cxnLst/>
            <a:rect l="l" t="t" r="r" b="b"/>
            <a:pathLst>
              <a:path w="635000" h="0">
                <a:moveTo>
                  <a:pt x="0" y="0"/>
                </a:moveTo>
                <a:lnTo>
                  <a:pt x="6346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779308" y="2109007"/>
            <a:ext cx="638175" cy="0"/>
          </a:xfrm>
          <a:custGeom>
            <a:avLst/>
            <a:gdLst/>
            <a:ahLst/>
            <a:cxnLst/>
            <a:rect l="l" t="t" r="r" b="b"/>
            <a:pathLst>
              <a:path w="638175" h="0">
                <a:moveTo>
                  <a:pt x="0" y="0"/>
                </a:moveTo>
                <a:lnTo>
                  <a:pt x="637980" y="0"/>
                </a:lnTo>
              </a:path>
            </a:pathLst>
          </a:custGeom>
          <a:ln w="10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780147" y="2104810"/>
            <a:ext cx="636905" cy="0"/>
          </a:xfrm>
          <a:custGeom>
            <a:avLst/>
            <a:gdLst/>
            <a:ahLst/>
            <a:cxnLst/>
            <a:rect l="l" t="t" r="r" b="b"/>
            <a:pathLst>
              <a:path w="636904" h="0">
                <a:moveTo>
                  <a:pt x="0" y="0"/>
                </a:moveTo>
                <a:lnTo>
                  <a:pt x="63630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585177" y="2109007"/>
            <a:ext cx="636905" cy="0"/>
          </a:xfrm>
          <a:custGeom>
            <a:avLst/>
            <a:gdLst/>
            <a:ahLst/>
            <a:cxnLst/>
            <a:rect l="l" t="t" r="r" b="b"/>
            <a:pathLst>
              <a:path w="636904" h="0">
                <a:moveTo>
                  <a:pt x="0" y="0"/>
                </a:moveTo>
                <a:lnTo>
                  <a:pt x="636301" y="0"/>
                </a:lnTo>
              </a:path>
            </a:pathLst>
          </a:custGeom>
          <a:ln w="10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6586018" y="2104810"/>
            <a:ext cx="635000" cy="0"/>
          </a:xfrm>
          <a:custGeom>
            <a:avLst/>
            <a:gdLst/>
            <a:ahLst/>
            <a:cxnLst/>
            <a:rect l="l" t="t" r="r" b="b"/>
            <a:pathLst>
              <a:path w="635000" h="0">
                <a:moveTo>
                  <a:pt x="0" y="0"/>
                </a:moveTo>
                <a:lnTo>
                  <a:pt x="6346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7444772" y="2109007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 h="0">
                <a:moveTo>
                  <a:pt x="0" y="0"/>
                </a:moveTo>
                <a:lnTo>
                  <a:pt x="638315" y="0"/>
                </a:lnTo>
              </a:path>
            </a:pathLst>
          </a:custGeom>
          <a:ln w="10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7445612" y="2104810"/>
            <a:ext cx="636905" cy="0"/>
          </a:xfrm>
          <a:custGeom>
            <a:avLst/>
            <a:gdLst/>
            <a:ahLst/>
            <a:cxnLst/>
            <a:rect l="l" t="t" r="r" b="b"/>
            <a:pathLst>
              <a:path w="636904" h="0">
                <a:moveTo>
                  <a:pt x="0" y="0"/>
                </a:moveTo>
                <a:lnTo>
                  <a:pt x="6367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909578" y="3474944"/>
            <a:ext cx="635000" cy="0"/>
          </a:xfrm>
          <a:custGeom>
            <a:avLst/>
            <a:gdLst/>
            <a:ahLst/>
            <a:cxnLst/>
            <a:rect l="l" t="t" r="r" b="b"/>
            <a:pathLst>
              <a:path w="635000" h="0">
                <a:moveTo>
                  <a:pt x="0" y="0"/>
                </a:moveTo>
                <a:lnTo>
                  <a:pt x="6346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882498" y="3458998"/>
            <a:ext cx="636905" cy="0"/>
          </a:xfrm>
          <a:custGeom>
            <a:avLst/>
            <a:gdLst/>
            <a:ahLst/>
            <a:cxnLst/>
            <a:rect l="l" t="t" r="r" b="b"/>
            <a:pathLst>
              <a:path w="636904" h="0">
                <a:moveTo>
                  <a:pt x="0" y="0"/>
                </a:moveTo>
                <a:lnTo>
                  <a:pt x="636301" y="0"/>
                </a:lnTo>
              </a:path>
            </a:pathLst>
          </a:custGeom>
          <a:ln w="10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883337" y="3474944"/>
            <a:ext cx="635000" cy="0"/>
          </a:xfrm>
          <a:custGeom>
            <a:avLst/>
            <a:gdLst/>
            <a:ahLst/>
            <a:cxnLst/>
            <a:rect l="l" t="t" r="r" b="b"/>
            <a:pathLst>
              <a:path w="635000" h="0">
                <a:moveTo>
                  <a:pt x="0" y="0"/>
                </a:moveTo>
                <a:lnTo>
                  <a:pt x="6346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779308" y="3458998"/>
            <a:ext cx="638175" cy="0"/>
          </a:xfrm>
          <a:custGeom>
            <a:avLst/>
            <a:gdLst/>
            <a:ahLst/>
            <a:cxnLst/>
            <a:rect l="l" t="t" r="r" b="b"/>
            <a:pathLst>
              <a:path w="638175" h="0">
                <a:moveTo>
                  <a:pt x="0" y="0"/>
                </a:moveTo>
                <a:lnTo>
                  <a:pt x="637980" y="0"/>
                </a:lnTo>
              </a:path>
            </a:pathLst>
          </a:custGeom>
          <a:ln w="10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780147" y="3454801"/>
            <a:ext cx="636905" cy="0"/>
          </a:xfrm>
          <a:custGeom>
            <a:avLst/>
            <a:gdLst/>
            <a:ahLst/>
            <a:cxnLst/>
            <a:rect l="l" t="t" r="r" b="b"/>
            <a:pathLst>
              <a:path w="636904" h="0">
                <a:moveTo>
                  <a:pt x="0" y="0"/>
                </a:moveTo>
                <a:lnTo>
                  <a:pt x="63630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585177" y="3458998"/>
            <a:ext cx="636905" cy="0"/>
          </a:xfrm>
          <a:custGeom>
            <a:avLst/>
            <a:gdLst/>
            <a:ahLst/>
            <a:cxnLst/>
            <a:rect l="l" t="t" r="r" b="b"/>
            <a:pathLst>
              <a:path w="636904" h="0">
                <a:moveTo>
                  <a:pt x="0" y="0"/>
                </a:moveTo>
                <a:lnTo>
                  <a:pt x="636301" y="0"/>
                </a:lnTo>
              </a:path>
            </a:pathLst>
          </a:custGeom>
          <a:ln w="10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6586018" y="3454801"/>
            <a:ext cx="635000" cy="0"/>
          </a:xfrm>
          <a:custGeom>
            <a:avLst/>
            <a:gdLst/>
            <a:ahLst/>
            <a:cxnLst/>
            <a:rect l="l" t="t" r="r" b="b"/>
            <a:pathLst>
              <a:path w="635000" h="0">
                <a:moveTo>
                  <a:pt x="0" y="0"/>
                </a:moveTo>
                <a:lnTo>
                  <a:pt x="63462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7444772" y="3458998"/>
            <a:ext cx="638810" cy="0"/>
          </a:xfrm>
          <a:custGeom>
            <a:avLst/>
            <a:gdLst/>
            <a:ahLst/>
            <a:cxnLst/>
            <a:rect l="l" t="t" r="r" b="b"/>
            <a:pathLst>
              <a:path w="638809" h="0">
                <a:moveTo>
                  <a:pt x="0" y="0"/>
                </a:moveTo>
                <a:lnTo>
                  <a:pt x="638315" y="0"/>
                </a:lnTo>
              </a:path>
            </a:pathLst>
          </a:custGeom>
          <a:ln w="10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7445612" y="3454801"/>
            <a:ext cx="636905" cy="0"/>
          </a:xfrm>
          <a:custGeom>
            <a:avLst/>
            <a:gdLst/>
            <a:ahLst/>
            <a:cxnLst/>
            <a:rect l="l" t="t" r="r" b="b"/>
            <a:pathLst>
              <a:path w="636904" h="0">
                <a:moveTo>
                  <a:pt x="0" y="0"/>
                </a:moveTo>
                <a:lnTo>
                  <a:pt x="63672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22" name="object 22"/>
          <p:cNvGraphicFramePr>
            <a:graphicFrameLocks noGrp="1"/>
          </p:cNvGraphicFramePr>
          <p:nvPr/>
        </p:nvGraphicFramePr>
        <p:xfrm>
          <a:off x="701498" y="1171853"/>
          <a:ext cx="7419975" cy="3213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0730"/>
                <a:gridCol w="1177290"/>
                <a:gridCol w="645795"/>
                <a:gridCol w="338454"/>
                <a:gridCol w="636904"/>
                <a:gridCol w="260985"/>
                <a:gridCol w="647700"/>
                <a:gridCol w="168275"/>
                <a:gridCol w="645794"/>
                <a:gridCol w="223520"/>
                <a:gridCol w="647700"/>
              </a:tblGrid>
              <a:tr h="166788">
                <a:tc>
                  <a:txBody>
                    <a:bodyPr/>
                    <a:lstStyle/>
                    <a:p>
                      <a:pPr marL="31750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Accounts receivable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4894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2,120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2,228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2,409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2,626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2,862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8440" marR="3175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3,120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8907">
                <a:tc>
                  <a:txBody>
                    <a:bodyPr/>
                    <a:lstStyle/>
                    <a:p>
                      <a:pPr marL="31750">
                        <a:lnSpc>
                          <a:spcPts val="1300"/>
                        </a:lnSpc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Inventory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48945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1,634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1,671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1,807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1,970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2,147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8440" marR="3175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2,341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8907">
                <a:tc>
                  <a:txBody>
                    <a:bodyPr/>
                    <a:lstStyle/>
                    <a:p>
                      <a:pPr marL="31750">
                        <a:lnSpc>
                          <a:spcPts val="131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PPE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48945">
                        <a:lnSpc>
                          <a:spcPts val="131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1,587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31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1,728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31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1,869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31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2,212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31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2,411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8440" marR="3175">
                        <a:lnSpc>
                          <a:spcPts val="131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2,628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8142">
                <a:tc>
                  <a:txBody>
                    <a:bodyPr/>
                    <a:lstStyle/>
                    <a:p>
                      <a:pPr marL="31750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Other NOA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7329">
                        <a:lnSpc>
                          <a:spcPts val="1300"/>
                        </a:lnSpc>
                        <a:tabLst>
                          <a:tab pos="472440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(79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)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tabLst>
                          <a:tab pos="241300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(81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)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tabLst>
                          <a:tab pos="241300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(87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6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)</a:t>
                      </a:r>
                      <a:r>
                        <a:rPr dirty="0" sz="1100" spc="-65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tabLst>
                          <a:tab pos="241300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(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9</a:t>
                      </a:r>
                      <a:r>
                        <a:rPr dirty="0" u="dbl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5</a:t>
                      </a: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5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)</a:t>
                      </a:r>
                      <a:r>
                        <a:rPr dirty="0" sz="1100" spc="-55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 spc="7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(1,</a:t>
                      </a:r>
                      <a:r>
                        <a:rPr dirty="0" u="dbl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4</a:t>
                      </a:r>
                      <a:r>
                        <a:rPr dirty="0" u="dbl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)</a:t>
                      </a:r>
                      <a:r>
                        <a:rPr dirty="0" u="dbl" sz="1100" spc="-6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 spc="7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(1,</a:t>
                      </a:r>
                      <a:r>
                        <a:rPr dirty="0" u="dbl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3</a:t>
                      </a:r>
                      <a:r>
                        <a:rPr dirty="0" u="dbl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4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)</a:t>
                      </a:r>
                      <a:r>
                        <a:rPr dirty="0" u="dbl" sz="1100" spc="-5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44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Net operating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assets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4894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4,551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217804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dbl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4,817</a:t>
                      </a:r>
                      <a:r>
                        <a:rPr dirty="0" u="dbl" sz="1100" spc="-8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217804" algn="l"/>
                        </a:tabLst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5,209</a:t>
                      </a:r>
                      <a:r>
                        <a:rPr dirty="0" u="sng" sz="1100" spc="-8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5,853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6,379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8440" marR="317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6,955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64942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Asset turnover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(ATO)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217804" marR="31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2.803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217804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2.803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217804" marR="31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2.719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217804" marR="31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2.719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218440" marR="31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2.719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6794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Operating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 income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763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1,175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763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1,269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763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1,124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763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1,112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763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8440" marR="317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1,212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87630">
                    <a:solidFill>
                      <a:srgbClr val="F8F8F8"/>
                    </a:solidFill>
                  </a:tcPr>
                </a:tc>
              </a:tr>
              <a:tr h="208142">
                <a:tc>
                  <a:txBody>
                    <a:bodyPr/>
                    <a:lstStyle/>
                    <a:p>
                      <a:pPr marL="31750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Change 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 NOA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tabLst>
                          <a:tab pos="335280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26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6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tabLst>
                          <a:tab pos="335280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39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tabLst>
                          <a:tab pos="335280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64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4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tabLst>
                          <a:tab pos="335280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52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6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300"/>
                        </a:lnSpc>
                        <a:tabLst>
                          <a:tab pos="335915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57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6</a:t>
                      </a:r>
                      <a:r>
                        <a:rPr dirty="0" sz="1100" spc="-60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44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Free cash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Flow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335280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90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9</a:t>
                      </a:r>
                      <a:r>
                        <a:rPr dirty="0" sz="1100" spc="-80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335280" algn="l"/>
                        </a:tabLst>
                      </a:pP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877</a:t>
                      </a:r>
                      <a:r>
                        <a:rPr dirty="0" u="sng" sz="1100" spc="-8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480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586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636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38232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RNOA (on beginning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NOA)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93345" marR="31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25.82%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93980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26.34%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93345" marR="31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21.58%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93980" marR="31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19.00%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93980" marR="3175">
                        <a:lnSpc>
                          <a:spcPct val="1000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19.00%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3810">
                    <a:lnT w="1270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178767">
                <a:tc>
                  <a:txBody>
                    <a:bodyPr/>
                    <a:lstStyle/>
                    <a:p>
                      <a:pPr marL="31750">
                        <a:lnSpc>
                          <a:spcPts val="130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ReOI (8.6 % required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return)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30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783.6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30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854.7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30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676.0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30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608.6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8440" marR="3175">
                        <a:lnSpc>
                          <a:spcPts val="130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663.4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44716">
                <a:tc>
                  <a:txBody>
                    <a:bodyPr/>
                    <a:lstStyle/>
                    <a:p>
                      <a:pPr marL="31750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Present Value (PV) of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ReOI</a:t>
                      </a:r>
                      <a:endParaRPr sz="11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ts val="1230"/>
                        </a:lnSpc>
                        <a:spcBef>
                          <a:spcPts val="8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Total PV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1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2009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448945">
                        <a:lnSpc>
                          <a:spcPts val="123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2,851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721.5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724.7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527.8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7804" marR="3175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437.5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18440" marR="3175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439.2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" name="object 23"/>
          <p:cNvGraphicFramePr>
            <a:graphicFrameLocks noGrp="1"/>
          </p:cNvGraphicFramePr>
          <p:nvPr/>
        </p:nvGraphicFramePr>
        <p:xfrm>
          <a:off x="701498" y="4407439"/>
          <a:ext cx="2929890" cy="1155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5475"/>
                <a:gridCol w="1034414"/>
              </a:tblGrid>
              <a:tr h="171824">
                <a:tc>
                  <a:txBody>
                    <a:bodyPr/>
                    <a:lstStyle/>
                    <a:p>
                      <a:pPr marL="31750">
                        <a:lnSpc>
                          <a:spcPts val="121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Continuing Value 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(CV)*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15"/>
                        </a:lnSpc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dirty="0" u="dbl" sz="1100" spc="-8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</a:t>
                      </a:r>
                      <a:r>
                        <a:rPr dirty="0" u="dbl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,</a:t>
                      </a:r>
                      <a:r>
                        <a:rPr dirty="0" u="dbl" sz="1100" spc="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8</a:t>
                      </a: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9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2125">
                <a:tc>
                  <a:txBody>
                    <a:bodyPr/>
                    <a:lstStyle/>
                    <a:p>
                      <a:pPr marL="31750">
                        <a:lnSpc>
                          <a:spcPts val="1315"/>
                        </a:lnSpc>
                        <a:spcBef>
                          <a:spcPts val="20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Enterprise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value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ts val="1315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0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7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solidFill>
                      <a:srgbClr val="F8F8F8"/>
                    </a:solidFill>
                  </a:tcPr>
                </a:tc>
              </a:tr>
              <a:tr h="181285">
                <a:tc>
                  <a:txBody>
                    <a:bodyPr/>
                    <a:lstStyle/>
                    <a:p>
                      <a:pPr marL="31750">
                        <a:lnSpc>
                          <a:spcPts val="1295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Net financial</a:t>
                      </a:r>
                      <a:r>
                        <a:rPr dirty="0" sz="11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assets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295"/>
                        </a:lnSpc>
                        <a:tabLst>
                          <a:tab pos="338455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28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9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21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1100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0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,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5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00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270">
                    <a:solidFill>
                      <a:srgbClr val="F8F8F8"/>
                    </a:solidFill>
                  </a:tcPr>
                </a:tc>
              </a:tr>
              <a:tr h="208142">
                <a:tc>
                  <a:txBody>
                    <a:bodyPr/>
                    <a:lstStyle/>
                    <a:p>
                      <a:pPr marL="31750">
                        <a:lnSpc>
                          <a:spcPts val="1300"/>
                        </a:lnSpc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Option</a:t>
                      </a:r>
                      <a:r>
                        <a:rPr dirty="0" sz="11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overhang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300"/>
                        </a:lnSpc>
                        <a:tabLst>
                          <a:tab pos="338455" algn="l"/>
                        </a:tabLst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	</a:t>
                      </a:r>
                      <a:r>
                        <a:rPr dirty="0" u="sng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45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2</a:t>
                      </a:r>
                      <a:r>
                        <a:rPr dirty="0" sz="1100" spc="-75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295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100" spc="-5">
                          <a:latin typeface="Arial"/>
                          <a:cs typeface="Arial"/>
                        </a:rPr>
                        <a:t>Value of common</a:t>
                      </a:r>
                      <a:r>
                        <a:rPr dirty="0" sz="11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5">
                          <a:latin typeface="Arial"/>
                          <a:cs typeface="Arial"/>
                        </a:rPr>
                        <a:t>equity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 </a:t>
                      </a:r>
                      <a:r>
                        <a:rPr dirty="0" u="dbl" sz="1100" spc="-9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</a:t>
                      </a:r>
                      <a:r>
                        <a:rPr dirty="0" u="dbl" sz="1100" spc="-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u="dbl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,</a:t>
                      </a:r>
                      <a:r>
                        <a:rPr dirty="0" u="dbl" sz="1100" spc="5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</a:t>
                      </a:r>
                      <a:r>
                        <a:rPr dirty="0" u="sng" sz="1100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4</a:t>
                      </a:r>
                      <a:r>
                        <a:rPr dirty="0" sz="1100">
                          <a:latin typeface="Arial"/>
                          <a:cs typeface="Arial"/>
                        </a:rPr>
                        <a:t>8</a:t>
                      </a:r>
                      <a:r>
                        <a:rPr dirty="0" sz="1100" spc="-80">
                          <a:latin typeface="Arial"/>
                          <a:cs typeface="Arial"/>
                        </a:rPr>
                        <a:t> 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7305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24" name="object 24"/>
          <p:cNvSpPr txBox="1"/>
          <p:nvPr/>
        </p:nvSpPr>
        <p:spPr>
          <a:xfrm>
            <a:off x="7573099" y="4381542"/>
            <a:ext cx="452120" cy="193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100" spc="-5">
                <a:latin typeface="Arial"/>
                <a:cs typeface="Arial"/>
              </a:rPr>
              <a:t>1</a:t>
            </a:r>
            <a:r>
              <a:rPr dirty="0" sz="1100" spc="-10">
                <a:latin typeface="Arial"/>
                <a:cs typeface="Arial"/>
              </a:rPr>
              <a:t>9</a:t>
            </a:r>
            <a:r>
              <a:rPr dirty="0" sz="1100" spc="-5">
                <a:latin typeface="Arial"/>
                <a:cs typeface="Arial"/>
              </a:rPr>
              <a:t>,</a:t>
            </a:r>
            <a:r>
              <a:rPr dirty="0" sz="1100">
                <a:latin typeface="Arial"/>
                <a:cs typeface="Arial"/>
              </a:rPr>
              <a:t>3</a:t>
            </a:r>
            <a:r>
              <a:rPr dirty="0" sz="1100" spc="-5">
                <a:latin typeface="Arial"/>
                <a:cs typeface="Arial"/>
              </a:rPr>
              <a:t>49</a:t>
            </a:r>
            <a:endParaRPr sz="11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959743" y="5557492"/>
            <a:ext cx="640080" cy="0"/>
          </a:xfrm>
          <a:custGeom>
            <a:avLst/>
            <a:gdLst/>
            <a:ahLst/>
            <a:cxnLst/>
            <a:rect l="l" t="t" r="r" b="b"/>
            <a:pathLst>
              <a:path w="640079" h="0">
                <a:moveTo>
                  <a:pt x="0" y="0"/>
                </a:moveTo>
                <a:lnTo>
                  <a:pt x="639659" y="0"/>
                </a:lnTo>
              </a:path>
            </a:pathLst>
          </a:custGeom>
          <a:ln w="100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960583" y="5553295"/>
            <a:ext cx="638175" cy="0"/>
          </a:xfrm>
          <a:custGeom>
            <a:avLst/>
            <a:gdLst/>
            <a:ahLst/>
            <a:cxnLst/>
            <a:rect l="l" t="t" r="r" b="b"/>
            <a:pathLst>
              <a:path w="638175" h="0">
                <a:moveTo>
                  <a:pt x="0" y="0"/>
                </a:moveTo>
                <a:lnTo>
                  <a:pt x="63798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 txBox="1"/>
          <p:nvPr/>
        </p:nvSpPr>
        <p:spPr>
          <a:xfrm>
            <a:off x="695148" y="5768378"/>
            <a:ext cx="3018155" cy="1930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100" spc="-5">
                <a:latin typeface="Arial"/>
                <a:cs typeface="Arial"/>
              </a:rPr>
              <a:t>Value per share on 263.1 million </a:t>
            </a:r>
            <a:r>
              <a:rPr dirty="0" sz="1100">
                <a:latin typeface="Arial"/>
                <a:cs typeface="Arial"/>
              </a:rPr>
              <a:t>shares:</a:t>
            </a:r>
            <a:r>
              <a:rPr dirty="0" sz="1100" spc="45">
                <a:latin typeface="Arial"/>
                <a:cs typeface="Arial"/>
              </a:rPr>
              <a:t> </a:t>
            </a:r>
            <a:r>
              <a:rPr dirty="0" baseline="43650" sz="1050" spc="-7">
                <a:latin typeface="Arial"/>
                <a:cs typeface="Arial"/>
              </a:rPr>
              <a:t>$</a:t>
            </a:r>
            <a:r>
              <a:rPr dirty="0" sz="1100" spc="-5">
                <a:latin typeface="Arial"/>
                <a:cs typeface="Arial"/>
              </a:rPr>
              <a:t>76.20</a:t>
            </a:r>
            <a:endParaRPr sz="1100">
              <a:latin typeface="Arial"/>
              <a:cs typeface="Arial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308175" y="6369309"/>
            <a:ext cx="823594" cy="0"/>
          </a:xfrm>
          <a:custGeom>
            <a:avLst/>
            <a:gdLst/>
            <a:ahLst/>
            <a:cxnLst/>
            <a:rect l="l" t="t" r="r" b="b"/>
            <a:pathLst>
              <a:path w="823594" h="0">
                <a:moveTo>
                  <a:pt x="0" y="0"/>
                </a:moveTo>
                <a:lnTo>
                  <a:pt x="823431" y="0"/>
                </a:lnTo>
              </a:path>
            </a:pathLst>
          </a:custGeom>
          <a:ln w="684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1301749" y="6365295"/>
            <a:ext cx="8242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1.086</a:t>
            </a:r>
            <a:r>
              <a:rPr dirty="0" sz="1300" spc="-14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Symbol"/>
                <a:cs typeface="Symbol"/>
              </a:rPr>
              <a:t></a:t>
            </a:r>
            <a:r>
              <a:rPr dirty="0" sz="1300" spc="20">
                <a:latin typeface="Times New Roman"/>
                <a:cs typeface="Times New Roman"/>
              </a:rPr>
              <a:t>1.05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61046" y="6233535"/>
            <a:ext cx="201676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300" spc="30">
                <a:latin typeface="Times New Roman"/>
                <a:cs typeface="Times New Roman"/>
              </a:rPr>
              <a:t>*</a:t>
            </a:r>
            <a:r>
              <a:rPr dirty="0" sz="1300" spc="30" i="1">
                <a:latin typeface="Times New Roman"/>
                <a:cs typeface="Times New Roman"/>
              </a:rPr>
              <a:t>CV </a:t>
            </a:r>
            <a:r>
              <a:rPr dirty="0" sz="1300" spc="10">
                <a:latin typeface="Symbol"/>
                <a:cs typeface="Symbol"/>
              </a:rPr>
              <a:t>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baseline="36324" sz="1950">
                <a:latin typeface="Times New Roman"/>
                <a:cs typeface="Times New Roman"/>
              </a:rPr>
              <a:t>663.4 </a:t>
            </a:r>
            <a:r>
              <a:rPr dirty="0" baseline="36324" sz="1950" spc="15">
                <a:latin typeface="Times New Roman"/>
                <a:cs typeface="Times New Roman"/>
              </a:rPr>
              <a:t>x </a:t>
            </a:r>
            <a:r>
              <a:rPr dirty="0" baseline="36324" sz="1950">
                <a:latin typeface="Times New Roman"/>
                <a:cs typeface="Times New Roman"/>
              </a:rPr>
              <a:t>1.05 </a:t>
            </a:r>
            <a:r>
              <a:rPr dirty="0" sz="1300" spc="10">
                <a:latin typeface="Symbol"/>
                <a:cs typeface="Symbol"/>
              </a:rPr>
              <a:t></a:t>
            </a:r>
            <a:r>
              <a:rPr dirty="0" sz="1300" spc="-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19,349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5880" y="339293"/>
            <a:ext cx="49510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Big Picture </a:t>
            </a:r>
            <a:r>
              <a:rPr dirty="0"/>
              <a:t>for this</a:t>
            </a:r>
            <a:r>
              <a:rPr dirty="0" spc="-40"/>
              <a:t> </a:t>
            </a:r>
            <a:r>
              <a:rPr dirty="0" spc="-5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7232" y="1264412"/>
            <a:ext cx="7019925" cy="398970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Pro forma analysis is the tool to add speculative information</a:t>
            </a:r>
            <a:r>
              <a:rPr dirty="0" sz="2000" spc="-2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to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the </a:t>
            </a:r>
            <a:r>
              <a:rPr dirty="0" sz="2000" spc="-5" b="1">
                <a:latin typeface="Times New Roman"/>
                <a:cs typeface="Times New Roman"/>
              </a:rPr>
              <a:t>simple </a:t>
            </a:r>
            <a:r>
              <a:rPr dirty="0" sz="2000" b="1">
                <a:latin typeface="Times New Roman"/>
                <a:cs typeface="Times New Roman"/>
              </a:rPr>
              <a:t>valuations of Chapter</a:t>
            </a:r>
            <a:r>
              <a:rPr dirty="0" sz="2000" spc="-1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15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218440" marR="40259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Pro forma analysis involves forecasting the future</a:t>
            </a:r>
            <a:r>
              <a:rPr dirty="0" sz="2000" spc="-204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financial  statements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The future financial statements are forecasted by the</a:t>
            </a:r>
            <a:r>
              <a:rPr dirty="0" sz="2000" spc="-18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same</a:t>
            </a:r>
            <a:endParaRPr sz="2000">
              <a:latin typeface="Times New Roman"/>
              <a:cs typeface="Times New Roman"/>
            </a:endParaRPr>
          </a:p>
          <a:p>
            <a:pPr marL="218440">
              <a:lnSpc>
                <a:spcPct val="100000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drivers of our financial statement</a:t>
            </a:r>
            <a:r>
              <a:rPr dirty="0" sz="2000" spc="-14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analysis</a:t>
            </a:r>
            <a:endParaRPr sz="2000">
              <a:latin typeface="Times New Roman"/>
              <a:cs typeface="Times New Roman"/>
            </a:endParaRPr>
          </a:p>
          <a:p>
            <a:pPr lvl="1" marL="441959" indent="-21082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442595" algn="l"/>
              </a:tabLst>
            </a:pPr>
            <a:r>
              <a:rPr dirty="0" sz="2000" spc="-5">
                <a:latin typeface="Times New Roman"/>
                <a:cs typeface="Times New Roman"/>
              </a:rPr>
              <a:t>Sales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growth</a:t>
            </a:r>
            <a:endParaRPr sz="2000">
              <a:latin typeface="Times New Roman"/>
              <a:cs typeface="Times New Roman"/>
            </a:endParaRPr>
          </a:p>
          <a:p>
            <a:pPr lvl="1" marL="441959" indent="-21082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442595" algn="l"/>
              </a:tabLst>
            </a:pPr>
            <a:r>
              <a:rPr dirty="0" sz="2000">
                <a:latin typeface="Times New Roman"/>
                <a:cs typeface="Times New Roman"/>
              </a:rPr>
              <a:t>Operating profit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margin</a:t>
            </a:r>
            <a:endParaRPr sz="2000">
              <a:latin typeface="Times New Roman"/>
              <a:cs typeface="Times New Roman"/>
            </a:endParaRPr>
          </a:p>
          <a:p>
            <a:pPr lvl="1" marL="441959" indent="-210820">
              <a:lnSpc>
                <a:spcPct val="100000"/>
              </a:lnSpc>
              <a:buClr>
                <a:srgbClr val="001F5F"/>
              </a:buClr>
              <a:buFont typeface="Arial"/>
              <a:buChar char="•"/>
              <a:tabLst>
                <a:tab pos="442595" algn="l"/>
              </a:tabLst>
            </a:pPr>
            <a:r>
              <a:rPr dirty="0" sz="2000">
                <a:latin typeface="Times New Roman"/>
                <a:cs typeface="Times New Roman"/>
              </a:rPr>
              <a:t>Asset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turnovers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algn="ctr" marL="265430">
              <a:lnSpc>
                <a:spcPct val="100000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These drivers drive residual operating</a:t>
            </a:r>
            <a:r>
              <a:rPr dirty="0" sz="2000" spc="-14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income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0500" y="288417"/>
            <a:ext cx="36760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 Forecasting</a:t>
            </a:r>
            <a:r>
              <a:rPr dirty="0" spc="-35"/>
              <a:t> </a:t>
            </a:r>
            <a:r>
              <a:rPr dirty="0" spc="-5"/>
              <a:t>Template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0359" y="1013841"/>
            <a:ext cx="5386705" cy="52870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57200" indent="-419100">
              <a:lnSpc>
                <a:spcPts val="2570"/>
              </a:lnSpc>
              <a:buClr>
                <a:srgbClr val="001F5F"/>
              </a:buClr>
              <a:buSzPct val="119444"/>
              <a:buAutoNum type="arabicPeriod"/>
              <a:tabLst>
                <a:tab pos="456565" algn="l"/>
                <a:tab pos="457200" algn="l"/>
              </a:tabLst>
            </a:pPr>
            <a:r>
              <a:rPr dirty="0" sz="1800" b="1">
                <a:latin typeface="Times New Roman"/>
                <a:cs typeface="Times New Roman"/>
              </a:rPr>
              <a:t>Forecast</a:t>
            </a:r>
            <a:r>
              <a:rPr dirty="0" sz="1800" spc="-3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sales</a:t>
            </a:r>
            <a:endParaRPr sz="1800">
              <a:latin typeface="Times New Roman"/>
              <a:cs typeface="Times New Roman"/>
            </a:endParaRPr>
          </a:p>
          <a:p>
            <a:pPr marL="457200" indent="-419100">
              <a:lnSpc>
                <a:spcPct val="100000"/>
              </a:lnSpc>
              <a:spcBef>
                <a:spcPts val="225"/>
              </a:spcBef>
              <a:buClr>
                <a:srgbClr val="001F5F"/>
              </a:buClr>
              <a:buSzPct val="119444"/>
              <a:buAutoNum type="arabicPeriod"/>
              <a:tabLst>
                <a:tab pos="456565" algn="l"/>
                <a:tab pos="457200" algn="l"/>
              </a:tabLst>
            </a:pPr>
            <a:r>
              <a:rPr dirty="0" sz="1800" b="1">
                <a:latin typeface="Times New Roman"/>
                <a:cs typeface="Times New Roman"/>
              </a:rPr>
              <a:t>Forecast ATO </a:t>
            </a:r>
            <a:r>
              <a:rPr dirty="0" sz="1800" spc="-5" b="1">
                <a:latin typeface="Times New Roman"/>
                <a:cs typeface="Times New Roman"/>
              </a:rPr>
              <a:t>and </a:t>
            </a:r>
            <a:r>
              <a:rPr dirty="0" sz="1800" b="1">
                <a:latin typeface="Times New Roman"/>
                <a:cs typeface="Times New Roman"/>
              </a:rPr>
              <a:t>calculate</a:t>
            </a:r>
            <a:r>
              <a:rPr dirty="0" sz="1800" spc="-5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NOA</a:t>
            </a:r>
            <a:endParaRPr sz="1800">
              <a:latin typeface="Times New Roman"/>
              <a:cs typeface="Times New Roman"/>
            </a:endParaRPr>
          </a:p>
          <a:p>
            <a:pPr marL="1054100">
              <a:lnSpc>
                <a:spcPct val="100000"/>
              </a:lnSpc>
              <a:spcBef>
                <a:spcPts val="580"/>
              </a:spcBef>
            </a:pPr>
            <a:r>
              <a:rPr dirty="0" sz="1800" spc="-5">
                <a:latin typeface="Times New Roman"/>
                <a:cs typeface="Times New Roman"/>
              </a:rPr>
              <a:t>NOA=sales/ATO</a:t>
            </a:r>
            <a:endParaRPr sz="1800">
              <a:latin typeface="Times New Roman"/>
              <a:cs typeface="Times New Roman"/>
            </a:endParaRPr>
          </a:p>
          <a:p>
            <a:pPr marL="457200" indent="-419100">
              <a:lnSpc>
                <a:spcPct val="100000"/>
              </a:lnSpc>
              <a:spcBef>
                <a:spcPts val="300"/>
              </a:spcBef>
              <a:buClr>
                <a:srgbClr val="001F5F"/>
              </a:buClr>
              <a:buSzPct val="119444"/>
              <a:buAutoNum type="arabicPeriod" startAt="3"/>
              <a:tabLst>
                <a:tab pos="456565" algn="l"/>
                <a:tab pos="45720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Revise sales </a:t>
            </a:r>
            <a:r>
              <a:rPr dirty="0" sz="1800" b="1">
                <a:latin typeface="Times New Roman"/>
                <a:cs typeface="Times New Roman"/>
              </a:rPr>
              <a:t>forecast for </a:t>
            </a:r>
            <a:r>
              <a:rPr dirty="0" sz="1800" spc="-5" b="1">
                <a:latin typeface="Times New Roman"/>
                <a:cs typeface="Times New Roman"/>
              </a:rPr>
              <a:t>asset</a:t>
            </a:r>
            <a:r>
              <a:rPr dirty="0" sz="1800" spc="2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constraints</a:t>
            </a:r>
            <a:endParaRPr sz="1800">
              <a:latin typeface="Times New Roman"/>
              <a:cs typeface="Times New Roman"/>
            </a:endParaRPr>
          </a:p>
          <a:p>
            <a:pPr marL="457200" indent="-419100">
              <a:lnSpc>
                <a:spcPct val="100000"/>
              </a:lnSpc>
              <a:spcBef>
                <a:spcPts val="229"/>
              </a:spcBef>
              <a:buClr>
                <a:srgbClr val="001F5F"/>
              </a:buClr>
              <a:buSzPct val="119444"/>
              <a:buAutoNum type="arabicPeriod" startAt="3"/>
              <a:tabLst>
                <a:tab pos="456565" algn="l"/>
                <a:tab pos="457200" algn="l"/>
              </a:tabLst>
            </a:pPr>
            <a:r>
              <a:rPr dirty="0" sz="1800" b="1">
                <a:latin typeface="Times New Roman"/>
                <a:cs typeface="Times New Roman"/>
              </a:rPr>
              <a:t>Forecast Core PM </a:t>
            </a:r>
            <a:r>
              <a:rPr dirty="0" sz="1800" spc="-5" b="1">
                <a:latin typeface="Times New Roman"/>
                <a:cs typeface="Times New Roman"/>
              </a:rPr>
              <a:t>and </a:t>
            </a:r>
            <a:r>
              <a:rPr dirty="0" sz="1800" b="1">
                <a:latin typeface="Times New Roman"/>
                <a:cs typeface="Times New Roman"/>
              </a:rPr>
              <a:t>calculate Core</a:t>
            </a:r>
            <a:r>
              <a:rPr dirty="0" sz="1800" spc="-11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OI</a:t>
            </a:r>
            <a:endParaRPr sz="1800">
              <a:latin typeface="Times New Roman"/>
              <a:cs typeface="Times New Roman"/>
            </a:endParaRPr>
          </a:p>
          <a:p>
            <a:pPr marL="1054100">
              <a:lnSpc>
                <a:spcPct val="100000"/>
              </a:lnSpc>
              <a:spcBef>
                <a:spcPts val="575"/>
              </a:spcBef>
            </a:pPr>
            <a:r>
              <a:rPr dirty="0" sz="1800">
                <a:latin typeface="Times New Roman"/>
                <a:cs typeface="Times New Roman"/>
              </a:rPr>
              <a:t>Core </a:t>
            </a:r>
            <a:r>
              <a:rPr dirty="0" sz="1800" spc="-5">
                <a:latin typeface="Times New Roman"/>
                <a:cs typeface="Times New Roman"/>
              </a:rPr>
              <a:t>OI </a:t>
            </a:r>
            <a:r>
              <a:rPr dirty="0" sz="1800">
                <a:latin typeface="Times New Roman"/>
                <a:cs typeface="Times New Roman"/>
              </a:rPr>
              <a:t>= Sales x Core</a:t>
            </a:r>
            <a:r>
              <a:rPr dirty="0" sz="1800" spc="-2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PM</a:t>
            </a:r>
            <a:endParaRPr sz="1800">
              <a:latin typeface="Times New Roman"/>
              <a:cs typeface="Times New Roman"/>
            </a:endParaRPr>
          </a:p>
          <a:p>
            <a:pPr marL="457200" indent="-419100">
              <a:lnSpc>
                <a:spcPct val="100000"/>
              </a:lnSpc>
              <a:spcBef>
                <a:spcPts val="300"/>
              </a:spcBef>
              <a:buClr>
                <a:srgbClr val="001F5F"/>
              </a:buClr>
              <a:buSzPct val="119444"/>
              <a:buAutoNum type="arabicPeriod" startAt="5"/>
              <a:tabLst>
                <a:tab pos="456565" algn="l"/>
                <a:tab pos="457200" algn="l"/>
              </a:tabLst>
            </a:pPr>
            <a:r>
              <a:rPr dirty="0" sz="1800" b="1">
                <a:latin typeface="Times New Roman"/>
                <a:cs typeface="Times New Roman"/>
              </a:rPr>
              <a:t>Forecast Other Core </a:t>
            </a:r>
            <a:r>
              <a:rPr dirty="0" sz="1800" spc="-5" b="1">
                <a:latin typeface="Times New Roman"/>
                <a:cs typeface="Times New Roman"/>
              </a:rPr>
              <a:t>OI and </a:t>
            </a:r>
            <a:r>
              <a:rPr dirty="0" sz="1800" b="1">
                <a:latin typeface="Times New Roman"/>
                <a:cs typeface="Times New Roman"/>
              </a:rPr>
              <a:t>total Core</a:t>
            </a:r>
            <a:r>
              <a:rPr dirty="0" sz="1800" spc="-4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OI</a:t>
            </a:r>
            <a:endParaRPr sz="1800">
              <a:latin typeface="Times New Roman"/>
              <a:cs typeface="Times New Roman"/>
            </a:endParaRPr>
          </a:p>
          <a:p>
            <a:pPr marL="1054100">
              <a:lnSpc>
                <a:spcPct val="100000"/>
              </a:lnSpc>
              <a:spcBef>
                <a:spcPts val="580"/>
              </a:spcBef>
            </a:pPr>
            <a:r>
              <a:rPr dirty="0" sz="1800">
                <a:latin typeface="Times New Roman"/>
                <a:cs typeface="Times New Roman"/>
              </a:rPr>
              <a:t>Core </a:t>
            </a:r>
            <a:r>
              <a:rPr dirty="0" sz="1800" spc="-5">
                <a:latin typeface="Times New Roman"/>
                <a:cs typeface="Times New Roman"/>
              </a:rPr>
              <a:t>OI </a:t>
            </a:r>
            <a:r>
              <a:rPr dirty="0" sz="1800">
                <a:latin typeface="Times New Roman"/>
                <a:cs typeface="Times New Roman"/>
              </a:rPr>
              <a:t>= Core </a:t>
            </a:r>
            <a:r>
              <a:rPr dirty="0" sz="1800" spc="-5">
                <a:latin typeface="Times New Roman"/>
                <a:cs typeface="Times New Roman"/>
              </a:rPr>
              <a:t>OI </a:t>
            </a:r>
            <a:r>
              <a:rPr dirty="0" sz="1800">
                <a:latin typeface="Times New Roman"/>
                <a:cs typeface="Times New Roman"/>
              </a:rPr>
              <a:t>from sales + Other Core</a:t>
            </a:r>
            <a:r>
              <a:rPr dirty="0" sz="1800" spc="-7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OI</a:t>
            </a:r>
            <a:endParaRPr sz="1800">
              <a:latin typeface="Times New Roman"/>
              <a:cs typeface="Times New Roman"/>
            </a:endParaRPr>
          </a:p>
          <a:p>
            <a:pPr marL="457200" indent="-419100">
              <a:lnSpc>
                <a:spcPct val="100000"/>
              </a:lnSpc>
              <a:spcBef>
                <a:spcPts val="295"/>
              </a:spcBef>
              <a:buClr>
                <a:srgbClr val="001F5F"/>
              </a:buClr>
              <a:buSzPct val="119444"/>
              <a:buAutoNum type="arabicPeriod" startAt="6"/>
              <a:tabLst>
                <a:tab pos="456565" algn="l"/>
                <a:tab pos="457200" algn="l"/>
              </a:tabLst>
            </a:pPr>
            <a:r>
              <a:rPr dirty="0" sz="1800" b="1">
                <a:latin typeface="Times New Roman"/>
                <a:cs typeface="Times New Roman"/>
              </a:rPr>
              <a:t>Forecast </a:t>
            </a:r>
            <a:r>
              <a:rPr dirty="0" sz="1800" spc="-5" b="1">
                <a:latin typeface="Times New Roman"/>
                <a:cs typeface="Times New Roman"/>
              </a:rPr>
              <a:t>unusual </a:t>
            </a:r>
            <a:r>
              <a:rPr dirty="0" sz="1800" b="1">
                <a:latin typeface="Times New Roman"/>
                <a:cs typeface="Times New Roman"/>
              </a:rPr>
              <a:t>operating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items</a:t>
            </a:r>
            <a:endParaRPr sz="1800">
              <a:latin typeface="Times New Roman"/>
              <a:cs typeface="Times New Roman"/>
            </a:endParaRPr>
          </a:p>
          <a:p>
            <a:pPr marL="457200" indent="-419100">
              <a:lnSpc>
                <a:spcPct val="100000"/>
              </a:lnSpc>
              <a:spcBef>
                <a:spcPts val="229"/>
              </a:spcBef>
              <a:buClr>
                <a:srgbClr val="001F5F"/>
              </a:buClr>
              <a:buSzPct val="119444"/>
              <a:buAutoNum type="arabicPeriod" startAt="6"/>
              <a:tabLst>
                <a:tab pos="456565" algn="l"/>
                <a:tab pos="457200" algn="l"/>
              </a:tabLst>
            </a:pPr>
            <a:r>
              <a:rPr dirty="0" sz="1800" b="1">
                <a:latin typeface="Times New Roman"/>
                <a:cs typeface="Times New Roman"/>
              </a:rPr>
              <a:t>Calculate </a:t>
            </a:r>
            <a:r>
              <a:rPr dirty="0" sz="1800" spc="-5" b="1">
                <a:latin typeface="Times New Roman"/>
                <a:cs typeface="Times New Roman"/>
              </a:rPr>
              <a:t>ReOI and</a:t>
            </a:r>
            <a:r>
              <a:rPr dirty="0" sz="180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AOIG</a:t>
            </a:r>
            <a:endParaRPr sz="1800">
              <a:latin typeface="Times New Roman"/>
              <a:cs typeface="Times New Roman"/>
            </a:endParaRPr>
          </a:p>
          <a:p>
            <a:pPr lvl="1" marL="1379220" indent="-325755">
              <a:lnSpc>
                <a:spcPct val="100000"/>
              </a:lnSpc>
              <a:spcBef>
                <a:spcPts val="580"/>
              </a:spcBef>
              <a:buClr>
                <a:srgbClr val="001F5F"/>
              </a:buClr>
              <a:buAutoNum type="arabicPeriod"/>
              <a:tabLst>
                <a:tab pos="1378585" algn="l"/>
                <a:tab pos="1379855" algn="l"/>
              </a:tabLst>
            </a:pPr>
            <a:r>
              <a:rPr dirty="0" sz="1800" spc="-5">
                <a:latin typeface="Times New Roman"/>
                <a:cs typeface="Times New Roman"/>
              </a:rPr>
              <a:t>OI</a:t>
            </a:r>
            <a:r>
              <a:rPr dirty="0" baseline="-20833" sz="1800" spc="-7">
                <a:latin typeface="Times New Roman"/>
                <a:cs typeface="Times New Roman"/>
              </a:rPr>
              <a:t>t </a:t>
            </a:r>
            <a:r>
              <a:rPr dirty="0" sz="1800">
                <a:latin typeface="Times New Roman"/>
                <a:cs typeface="Times New Roman"/>
              </a:rPr>
              <a:t>= Core </a:t>
            </a:r>
            <a:r>
              <a:rPr dirty="0" sz="1800" spc="-5">
                <a:latin typeface="Times New Roman"/>
                <a:cs typeface="Times New Roman"/>
              </a:rPr>
              <a:t>OI</a:t>
            </a:r>
            <a:r>
              <a:rPr dirty="0" baseline="-20833" sz="1800" spc="-7">
                <a:latin typeface="Times New Roman"/>
                <a:cs typeface="Times New Roman"/>
              </a:rPr>
              <a:t>t </a:t>
            </a:r>
            <a:r>
              <a:rPr dirty="0" sz="1800">
                <a:latin typeface="Times New Roman"/>
                <a:cs typeface="Times New Roman"/>
              </a:rPr>
              <a:t>+</a:t>
            </a:r>
            <a:r>
              <a:rPr dirty="0" sz="1800" spc="-15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UI</a:t>
            </a:r>
            <a:r>
              <a:rPr dirty="0" baseline="-20833" sz="1800" spc="-7">
                <a:latin typeface="Times New Roman"/>
                <a:cs typeface="Times New Roman"/>
              </a:rPr>
              <a:t>t</a:t>
            </a:r>
            <a:endParaRPr baseline="-20833" sz="1800">
              <a:latin typeface="Times New Roman"/>
              <a:cs typeface="Times New Roman"/>
            </a:endParaRPr>
          </a:p>
          <a:p>
            <a:pPr lvl="1" marL="1379220" indent="-325755">
              <a:lnSpc>
                <a:spcPct val="100000"/>
              </a:lnSpc>
              <a:spcBef>
                <a:spcPts val="650"/>
              </a:spcBef>
              <a:buClr>
                <a:srgbClr val="001F5F"/>
              </a:buClr>
              <a:buAutoNum type="arabicPeriod"/>
              <a:tabLst>
                <a:tab pos="1378585" algn="l"/>
                <a:tab pos="1379855" algn="l"/>
              </a:tabLst>
            </a:pPr>
            <a:r>
              <a:rPr dirty="0" sz="1800">
                <a:latin typeface="Times New Roman"/>
                <a:cs typeface="Times New Roman"/>
              </a:rPr>
              <a:t>ReOI</a:t>
            </a:r>
            <a:r>
              <a:rPr dirty="0" baseline="-20833" sz="1800">
                <a:latin typeface="Times New Roman"/>
                <a:cs typeface="Times New Roman"/>
              </a:rPr>
              <a:t>t </a:t>
            </a:r>
            <a:r>
              <a:rPr dirty="0" sz="1800">
                <a:latin typeface="Times New Roman"/>
                <a:cs typeface="Times New Roman"/>
              </a:rPr>
              <a:t>= </a:t>
            </a:r>
            <a:r>
              <a:rPr dirty="0" sz="1800" spc="-5">
                <a:latin typeface="Times New Roman"/>
                <a:cs typeface="Times New Roman"/>
              </a:rPr>
              <a:t>OI</a:t>
            </a:r>
            <a:r>
              <a:rPr dirty="0" baseline="-20833" sz="1800" spc="-7">
                <a:latin typeface="Times New Roman"/>
                <a:cs typeface="Times New Roman"/>
              </a:rPr>
              <a:t>t </a:t>
            </a:r>
            <a:r>
              <a:rPr dirty="0" sz="1800">
                <a:latin typeface="Times New Roman"/>
                <a:cs typeface="Times New Roman"/>
              </a:rPr>
              <a:t>- </a:t>
            </a:r>
            <a:r>
              <a:rPr dirty="0" sz="1800" spc="-5">
                <a:latin typeface="Times New Roman"/>
                <a:cs typeface="Times New Roman"/>
              </a:rPr>
              <a:t>(</a:t>
            </a:r>
            <a:r>
              <a:rPr dirty="0" sz="1800" spc="-5">
                <a:latin typeface="Symbol"/>
                <a:cs typeface="Symbol"/>
              </a:rPr>
              <a:t></a:t>
            </a:r>
            <a:r>
              <a:rPr dirty="0" baseline="-20833" sz="1800" spc="-7">
                <a:latin typeface="Times New Roman"/>
                <a:cs typeface="Times New Roman"/>
              </a:rPr>
              <a:t>F </a:t>
            </a:r>
            <a:r>
              <a:rPr dirty="0" sz="1800">
                <a:latin typeface="Times New Roman"/>
                <a:cs typeface="Times New Roman"/>
              </a:rPr>
              <a:t>- 1)</a:t>
            </a:r>
            <a:r>
              <a:rPr dirty="0" sz="1800" spc="-31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NOA</a:t>
            </a:r>
            <a:r>
              <a:rPr dirty="0" baseline="-20833" sz="1800" spc="-7">
                <a:latin typeface="Times New Roman"/>
                <a:cs typeface="Times New Roman"/>
              </a:rPr>
              <a:t>t-1</a:t>
            </a:r>
            <a:endParaRPr baseline="-20833" sz="1800">
              <a:latin typeface="Times New Roman"/>
              <a:cs typeface="Times New Roman"/>
            </a:endParaRPr>
          </a:p>
          <a:p>
            <a:pPr lvl="1" marL="1379220" indent="-325755">
              <a:lnSpc>
                <a:spcPct val="100000"/>
              </a:lnSpc>
              <a:spcBef>
                <a:spcPts val="645"/>
              </a:spcBef>
              <a:buClr>
                <a:srgbClr val="001F5F"/>
              </a:buClr>
              <a:buAutoNum type="arabicPeriod"/>
              <a:tabLst>
                <a:tab pos="1378585" algn="l"/>
                <a:tab pos="1379855" algn="l"/>
              </a:tabLst>
            </a:pPr>
            <a:r>
              <a:rPr dirty="0" sz="1800" spc="-5">
                <a:latin typeface="Times New Roman"/>
                <a:cs typeface="Times New Roman"/>
              </a:rPr>
              <a:t>AOIG</a:t>
            </a:r>
            <a:r>
              <a:rPr dirty="0" baseline="-20833" sz="1800" spc="-7">
                <a:latin typeface="Times New Roman"/>
                <a:cs typeface="Times New Roman"/>
              </a:rPr>
              <a:t>t </a:t>
            </a:r>
            <a:r>
              <a:rPr dirty="0" sz="1800">
                <a:latin typeface="Times New Roman"/>
                <a:cs typeface="Times New Roman"/>
              </a:rPr>
              <a:t>=</a:t>
            </a:r>
            <a:r>
              <a:rPr dirty="0" sz="1800" spc="-15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ΔReOI</a:t>
            </a:r>
            <a:r>
              <a:rPr dirty="0" baseline="-20833" sz="1800" spc="-7">
                <a:latin typeface="Times New Roman"/>
                <a:cs typeface="Times New Roman"/>
              </a:rPr>
              <a:t>t</a:t>
            </a:r>
            <a:endParaRPr baseline="-20833" sz="1800">
              <a:latin typeface="Times New Roman"/>
              <a:cs typeface="Times New Roman"/>
            </a:endParaRPr>
          </a:p>
          <a:p>
            <a:pPr marL="457200" indent="-419100">
              <a:lnSpc>
                <a:spcPct val="100000"/>
              </a:lnSpc>
              <a:spcBef>
                <a:spcPts val="300"/>
              </a:spcBef>
              <a:buClr>
                <a:srgbClr val="001F5F"/>
              </a:buClr>
              <a:buSzPct val="119444"/>
              <a:buAutoNum type="arabicPeriod" startAt="6"/>
              <a:tabLst>
                <a:tab pos="456565" algn="l"/>
                <a:tab pos="457200" algn="l"/>
              </a:tabLst>
            </a:pPr>
            <a:r>
              <a:rPr dirty="0" sz="1800" b="1">
                <a:latin typeface="Times New Roman"/>
                <a:cs typeface="Times New Roman"/>
              </a:rPr>
              <a:t>Calculate Free </a:t>
            </a:r>
            <a:r>
              <a:rPr dirty="0" sz="1800" spc="-5" b="1">
                <a:latin typeface="Times New Roman"/>
                <a:cs typeface="Times New Roman"/>
              </a:rPr>
              <a:t>Cash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Flow</a:t>
            </a:r>
            <a:endParaRPr sz="1800">
              <a:latin typeface="Times New Roman"/>
              <a:cs typeface="Times New Roman"/>
            </a:endParaRPr>
          </a:p>
          <a:p>
            <a:pPr marL="969010">
              <a:lnSpc>
                <a:spcPct val="100000"/>
              </a:lnSpc>
              <a:spcBef>
                <a:spcPts val="405"/>
              </a:spcBef>
            </a:pPr>
            <a:r>
              <a:rPr dirty="0" sz="1700" spc="100">
                <a:latin typeface="Times New Roman"/>
                <a:cs typeface="Times New Roman"/>
              </a:rPr>
              <a:t>C </a:t>
            </a:r>
            <a:r>
              <a:rPr dirty="0" sz="1700" spc="80">
                <a:latin typeface="Symbol"/>
                <a:cs typeface="Symbol"/>
              </a:rPr>
              <a:t></a:t>
            </a:r>
            <a:r>
              <a:rPr dirty="0" sz="1700" spc="80">
                <a:latin typeface="Times New Roman"/>
                <a:cs typeface="Times New Roman"/>
              </a:rPr>
              <a:t> </a:t>
            </a:r>
            <a:r>
              <a:rPr dirty="0" sz="1700" spc="50">
                <a:latin typeface="Times New Roman"/>
                <a:cs typeface="Times New Roman"/>
              </a:rPr>
              <a:t>I </a:t>
            </a:r>
            <a:r>
              <a:rPr dirty="0" sz="1700" spc="80">
                <a:latin typeface="Symbol"/>
                <a:cs typeface="Symbol"/>
              </a:rPr>
              <a:t></a:t>
            </a:r>
            <a:r>
              <a:rPr dirty="0" sz="1700" spc="80">
                <a:latin typeface="Times New Roman"/>
                <a:cs typeface="Times New Roman"/>
              </a:rPr>
              <a:t> </a:t>
            </a:r>
            <a:r>
              <a:rPr dirty="0" sz="1700" spc="70">
                <a:latin typeface="Times New Roman"/>
                <a:cs typeface="Times New Roman"/>
              </a:rPr>
              <a:t>OI </a:t>
            </a:r>
            <a:r>
              <a:rPr dirty="0" sz="1700" spc="80">
                <a:latin typeface="Symbol"/>
                <a:cs typeface="Symbol"/>
              </a:rPr>
              <a:t></a:t>
            </a:r>
            <a:r>
              <a:rPr dirty="0" sz="1700" spc="-254">
                <a:latin typeface="Times New Roman"/>
                <a:cs typeface="Times New Roman"/>
              </a:rPr>
              <a:t> </a:t>
            </a:r>
            <a:r>
              <a:rPr dirty="0" sz="1700" spc="100">
                <a:latin typeface="Symbol"/>
                <a:cs typeface="Symbol"/>
              </a:rPr>
              <a:t></a:t>
            </a:r>
            <a:r>
              <a:rPr dirty="0" sz="1700" spc="100">
                <a:latin typeface="Times New Roman"/>
                <a:cs typeface="Times New Roman"/>
              </a:rPr>
              <a:t>NOA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6310" y="294512"/>
            <a:ext cx="47428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 Forecasting Template 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2055" y="1232408"/>
            <a:ext cx="7312659" cy="49517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46100" indent="-419734">
              <a:lnSpc>
                <a:spcPts val="2075"/>
              </a:lnSpc>
              <a:buClr>
                <a:srgbClr val="001F5F"/>
              </a:buClr>
              <a:buSzPct val="118750"/>
              <a:buAutoNum type="arabicPeriod" startAt="9"/>
              <a:tabLst>
                <a:tab pos="546100" algn="l"/>
                <a:tab pos="546735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Forecast net dividend</a:t>
            </a:r>
            <a:r>
              <a:rPr dirty="0" sz="1600" spc="4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payout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/>
              <a:buAutoNum type="arabicPeriod" startAt="9"/>
            </a:pPr>
            <a:endParaRPr sz="1850">
              <a:latin typeface="Times New Roman"/>
              <a:cs typeface="Times New Roman"/>
            </a:endParaRPr>
          </a:p>
          <a:p>
            <a:pPr marL="596265" indent="-469900">
              <a:lnSpc>
                <a:spcPts val="2230"/>
              </a:lnSpc>
              <a:buClr>
                <a:srgbClr val="001F5F"/>
              </a:buClr>
              <a:buSzPct val="118750"/>
              <a:buAutoNum type="arabicPeriod" startAt="9"/>
              <a:tabLst>
                <a:tab pos="596265" algn="l"/>
                <a:tab pos="59690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Calculate financial expenses (or</a:t>
            </a:r>
            <a:r>
              <a:rPr dirty="0" sz="1600" spc="75" b="1">
                <a:latin typeface="Times New Roman"/>
                <a:cs typeface="Times New Roman"/>
              </a:rPr>
              <a:t> </a:t>
            </a:r>
            <a:r>
              <a:rPr dirty="0" sz="1600" spc="-10" b="1">
                <a:latin typeface="Times New Roman"/>
                <a:cs typeface="Times New Roman"/>
              </a:rPr>
              <a:t>income)</a:t>
            </a:r>
            <a:endParaRPr sz="1600">
              <a:latin typeface="Times New Roman"/>
              <a:cs typeface="Times New Roman"/>
            </a:endParaRPr>
          </a:p>
          <a:p>
            <a:pPr marL="852805">
              <a:lnSpc>
                <a:spcPts val="2210"/>
              </a:lnSpc>
            </a:pPr>
            <a:r>
              <a:rPr dirty="0" sz="1400" spc="65">
                <a:latin typeface="Times New Roman"/>
                <a:cs typeface="Times New Roman"/>
              </a:rPr>
              <a:t>NFE</a:t>
            </a:r>
            <a:r>
              <a:rPr dirty="0" baseline="-20467" sz="1425" spc="97">
                <a:latin typeface="Times New Roman"/>
                <a:cs typeface="Times New Roman"/>
              </a:rPr>
              <a:t>t </a:t>
            </a:r>
            <a:r>
              <a:rPr dirty="0" sz="1400" spc="55">
                <a:latin typeface="Symbol"/>
                <a:cs typeface="Symbol"/>
              </a:rPr>
              <a:t>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900" spc="-15">
                <a:latin typeface="Symbol"/>
                <a:cs typeface="Symbol"/>
              </a:rPr>
              <a:t></a:t>
            </a:r>
            <a:r>
              <a:rPr dirty="0" sz="1400" spc="-15">
                <a:latin typeface="Symbol"/>
                <a:cs typeface="Symbol"/>
              </a:rPr>
              <a:t></a:t>
            </a:r>
            <a:r>
              <a:rPr dirty="0" baseline="-20467" sz="1425" spc="-22">
                <a:latin typeface="Times New Roman"/>
                <a:cs typeface="Times New Roman"/>
              </a:rPr>
              <a:t>D</a:t>
            </a:r>
            <a:r>
              <a:rPr dirty="0" baseline="-20467" sz="1425" spc="104">
                <a:latin typeface="Times New Roman"/>
                <a:cs typeface="Times New Roman"/>
              </a:rPr>
              <a:t> </a:t>
            </a:r>
            <a:r>
              <a:rPr dirty="0" sz="1400" spc="30">
                <a:latin typeface="Symbol"/>
                <a:cs typeface="Symbol"/>
              </a:rPr>
              <a:t></a:t>
            </a:r>
            <a:r>
              <a:rPr dirty="0" sz="1400" spc="30">
                <a:latin typeface="Times New Roman"/>
                <a:cs typeface="Times New Roman"/>
              </a:rPr>
              <a:t>1</a:t>
            </a:r>
            <a:r>
              <a:rPr dirty="0" sz="1900" spc="30">
                <a:latin typeface="Symbol"/>
                <a:cs typeface="Symbol"/>
              </a:rPr>
              <a:t></a:t>
            </a:r>
            <a:r>
              <a:rPr dirty="0" sz="1400" spc="30">
                <a:latin typeface="Times New Roman"/>
                <a:cs typeface="Times New Roman"/>
              </a:rPr>
              <a:t>NFO</a:t>
            </a:r>
            <a:r>
              <a:rPr dirty="0" baseline="-20467" sz="1425" spc="44">
                <a:latin typeface="Times New Roman"/>
                <a:cs typeface="Times New Roman"/>
              </a:rPr>
              <a:t>t</a:t>
            </a:r>
            <a:r>
              <a:rPr dirty="0" baseline="-20467" sz="1425" spc="44">
                <a:latin typeface="Symbol"/>
                <a:cs typeface="Symbol"/>
              </a:rPr>
              <a:t></a:t>
            </a:r>
            <a:r>
              <a:rPr dirty="0" baseline="-20467" sz="1425" spc="44">
                <a:latin typeface="Times New Roman"/>
                <a:cs typeface="Times New Roman"/>
              </a:rPr>
              <a:t>1</a:t>
            </a:r>
            <a:endParaRPr baseline="-20467" sz="1425">
              <a:latin typeface="Times New Roman"/>
              <a:cs typeface="Times New Roman"/>
            </a:endParaRPr>
          </a:p>
          <a:p>
            <a:pPr marL="596265" indent="-469900">
              <a:lnSpc>
                <a:spcPts val="2260"/>
              </a:lnSpc>
              <a:buClr>
                <a:srgbClr val="001F5F"/>
              </a:buClr>
              <a:buSzPct val="118750"/>
              <a:buAutoNum type="arabicPeriod" startAt="11"/>
              <a:tabLst>
                <a:tab pos="596265" algn="l"/>
                <a:tab pos="59690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Update net financing</a:t>
            </a:r>
            <a:r>
              <a:rPr dirty="0" sz="1600" spc="3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position</a:t>
            </a:r>
            <a:endParaRPr sz="1600">
              <a:latin typeface="Times New Roman"/>
              <a:cs typeface="Times New Roman"/>
            </a:endParaRPr>
          </a:p>
          <a:p>
            <a:pPr marL="819785">
              <a:lnSpc>
                <a:spcPct val="100000"/>
              </a:lnSpc>
              <a:spcBef>
                <a:spcPts val="110"/>
              </a:spcBef>
            </a:pPr>
            <a:r>
              <a:rPr dirty="0" sz="1500" spc="50">
                <a:latin typeface="Symbol"/>
                <a:cs typeface="Symbol"/>
              </a:rPr>
              <a:t></a:t>
            </a:r>
            <a:r>
              <a:rPr dirty="0" sz="1500" spc="50">
                <a:latin typeface="Times New Roman"/>
                <a:cs typeface="Times New Roman"/>
              </a:rPr>
              <a:t>NFO</a:t>
            </a:r>
            <a:r>
              <a:rPr dirty="0" baseline="-22222" sz="1500" spc="75">
                <a:latin typeface="Times New Roman"/>
                <a:cs typeface="Times New Roman"/>
              </a:rPr>
              <a:t>t </a:t>
            </a:r>
            <a:r>
              <a:rPr dirty="0" sz="1500" spc="40">
                <a:latin typeface="Symbol"/>
                <a:cs typeface="Symbol"/>
              </a:rPr>
              <a:t></a:t>
            </a:r>
            <a:r>
              <a:rPr dirty="0" sz="1500" spc="-5">
                <a:latin typeface="Times New Roman"/>
                <a:cs typeface="Times New Roman"/>
              </a:rPr>
              <a:t> </a:t>
            </a:r>
            <a:r>
              <a:rPr dirty="0" sz="1500" spc="45">
                <a:latin typeface="Times New Roman"/>
                <a:cs typeface="Times New Roman"/>
              </a:rPr>
              <a:t>NFE</a:t>
            </a:r>
            <a:endParaRPr sz="1500">
              <a:latin typeface="Times New Roman"/>
              <a:cs typeface="Times New Roman"/>
            </a:endParaRPr>
          </a:p>
          <a:p>
            <a:pPr marL="596265" indent="-469900">
              <a:lnSpc>
                <a:spcPct val="100000"/>
              </a:lnSpc>
              <a:spcBef>
                <a:spcPts val="225"/>
              </a:spcBef>
              <a:buClr>
                <a:srgbClr val="001F5F"/>
              </a:buClr>
              <a:buSzPct val="118750"/>
              <a:buAutoNum type="arabicPeriod" startAt="12"/>
              <a:tabLst>
                <a:tab pos="596265" algn="l"/>
                <a:tab pos="59690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Calculate comprehensive</a:t>
            </a:r>
            <a:r>
              <a:rPr dirty="0" sz="1600" spc="65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earnings</a:t>
            </a:r>
            <a:endParaRPr sz="1600">
              <a:latin typeface="Times New Roman"/>
              <a:cs typeface="Times New Roman"/>
            </a:endParaRPr>
          </a:p>
          <a:p>
            <a:pPr marL="846455">
              <a:lnSpc>
                <a:spcPct val="100000"/>
              </a:lnSpc>
              <a:spcBef>
                <a:spcPts val="185"/>
              </a:spcBef>
            </a:pPr>
            <a:r>
              <a:rPr dirty="0" sz="1550" spc="90">
                <a:latin typeface="Times New Roman"/>
                <a:cs typeface="Times New Roman"/>
              </a:rPr>
              <a:t>Earnings</a:t>
            </a:r>
            <a:r>
              <a:rPr dirty="0" baseline="-24691" sz="1350" spc="135">
                <a:latin typeface="Times New Roman"/>
                <a:cs typeface="Times New Roman"/>
              </a:rPr>
              <a:t>t </a:t>
            </a:r>
            <a:r>
              <a:rPr dirty="0" sz="1550" spc="100">
                <a:latin typeface="Times New Roman"/>
                <a:cs typeface="Times New Roman"/>
              </a:rPr>
              <a:t>= </a:t>
            </a:r>
            <a:r>
              <a:rPr dirty="0" sz="1550" spc="105">
                <a:latin typeface="Times New Roman"/>
                <a:cs typeface="Times New Roman"/>
              </a:rPr>
              <a:t>OI</a:t>
            </a:r>
            <a:r>
              <a:rPr dirty="0" baseline="-24691" sz="1350" spc="157">
                <a:latin typeface="Times New Roman"/>
                <a:cs typeface="Times New Roman"/>
              </a:rPr>
              <a:t>t </a:t>
            </a:r>
            <a:r>
              <a:rPr dirty="0" sz="1550" spc="60">
                <a:latin typeface="Times New Roman"/>
                <a:cs typeface="Times New Roman"/>
              </a:rPr>
              <a:t>-</a:t>
            </a:r>
            <a:r>
              <a:rPr dirty="0" sz="1550" spc="-170">
                <a:latin typeface="Times New Roman"/>
                <a:cs typeface="Times New Roman"/>
              </a:rPr>
              <a:t> </a:t>
            </a:r>
            <a:r>
              <a:rPr dirty="0" sz="1550" spc="125">
                <a:latin typeface="Times New Roman"/>
                <a:cs typeface="Times New Roman"/>
              </a:rPr>
              <a:t>NFE</a:t>
            </a:r>
            <a:r>
              <a:rPr dirty="0" baseline="-24691" sz="1350" spc="187">
                <a:latin typeface="Times New Roman"/>
                <a:cs typeface="Times New Roman"/>
              </a:rPr>
              <a:t>t</a:t>
            </a:r>
            <a:endParaRPr baseline="-24691" sz="1350">
              <a:latin typeface="Times New Roman"/>
              <a:cs typeface="Times New Roman"/>
            </a:endParaRPr>
          </a:p>
          <a:p>
            <a:pPr marL="596265" indent="-469900">
              <a:lnSpc>
                <a:spcPts val="2235"/>
              </a:lnSpc>
              <a:spcBef>
                <a:spcPts val="95"/>
              </a:spcBef>
              <a:buClr>
                <a:srgbClr val="001F5F"/>
              </a:buClr>
              <a:buSzPct val="118750"/>
              <a:buAutoNum type="arabicPeriod" startAt="13"/>
              <a:tabLst>
                <a:tab pos="596265" algn="l"/>
                <a:tab pos="59690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Calculate </a:t>
            </a:r>
            <a:r>
              <a:rPr dirty="0" sz="1600" spc="-15" b="1">
                <a:latin typeface="Times New Roman"/>
                <a:cs typeface="Times New Roman"/>
              </a:rPr>
              <a:t>common </a:t>
            </a:r>
            <a:r>
              <a:rPr dirty="0" sz="1600" spc="-5" b="1">
                <a:latin typeface="Times New Roman"/>
                <a:cs typeface="Times New Roman"/>
              </a:rPr>
              <a:t>stockholders’</a:t>
            </a:r>
            <a:r>
              <a:rPr dirty="0" sz="1600" spc="114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equity</a:t>
            </a:r>
            <a:endParaRPr sz="1600">
              <a:latin typeface="Times New Roman"/>
              <a:cs typeface="Times New Roman"/>
            </a:endParaRPr>
          </a:p>
          <a:p>
            <a:pPr marL="838200">
              <a:lnSpc>
                <a:spcPts val="1695"/>
              </a:lnSpc>
            </a:pPr>
            <a:r>
              <a:rPr dirty="0" sz="1450" spc="35">
                <a:latin typeface="Times New Roman"/>
                <a:cs typeface="Times New Roman"/>
              </a:rPr>
              <a:t>CSE</a:t>
            </a:r>
            <a:r>
              <a:rPr dirty="0" baseline="-26143" sz="1275" spc="52">
                <a:latin typeface="Times New Roman"/>
                <a:cs typeface="Times New Roman"/>
              </a:rPr>
              <a:t>t </a:t>
            </a:r>
            <a:r>
              <a:rPr dirty="0" sz="1450" spc="5">
                <a:latin typeface="Times New Roman"/>
                <a:cs typeface="Times New Roman"/>
              </a:rPr>
              <a:t>= </a:t>
            </a:r>
            <a:r>
              <a:rPr dirty="0" sz="1450" spc="35">
                <a:latin typeface="Times New Roman"/>
                <a:cs typeface="Times New Roman"/>
              </a:rPr>
              <a:t>NOA</a:t>
            </a:r>
            <a:r>
              <a:rPr dirty="0" baseline="-26143" sz="1275" spc="52">
                <a:latin typeface="Times New Roman"/>
                <a:cs typeface="Times New Roman"/>
              </a:rPr>
              <a:t>t </a:t>
            </a:r>
            <a:r>
              <a:rPr dirty="0" sz="1450" spc="5">
                <a:latin typeface="Times New Roman"/>
                <a:cs typeface="Times New Roman"/>
              </a:rPr>
              <a:t>- </a:t>
            </a:r>
            <a:r>
              <a:rPr dirty="0" sz="1450" spc="25">
                <a:latin typeface="Times New Roman"/>
                <a:cs typeface="Times New Roman"/>
              </a:rPr>
              <a:t>NFO</a:t>
            </a:r>
            <a:r>
              <a:rPr dirty="0" baseline="-26143" sz="1275" spc="37">
                <a:latin typeface="Times New Roman"/>
                <a:cs typeface="Times New Roman"/>
              </a:rPr>
              <a:t>t </a:t>
            </a:r>
            <a:r>
              <a:rPr dirty="0" sz="1450" spc="5">
                <a:latin typeface="Times New Roman"/>
                <a:cs typeface="Times New Roman"/>
              </a:rPr>
              <a:t>= </a:t>
            </a:r>
            <a:r>
              <a:rPr dirty="0" sz="1450" spc="20">
                <a:latin typeface="Times New Roman"/>
                <a:cs typeface="Times New Roman"/>
              </a:rPr>
              <a:t>CSE</a:t>
            </a:r>
            <a:r>
              <a:rPr dirty="0" baseline="-26143" sz="1275" spc="30">
                <a:latin typeface="Times New Roman"/>
                <a:cs typeface="Times New Roman"/>
              </a:rPr>
              <a:t>t-1 </a:t>
            </a:r>
            <a:r>
              <a:rPr dirty="0" sz="1450" spc="5">
                <a:latin typeface="Times New Roman"/>
                <a:cs typeface="Times New Roman"/>
              </a:rPr>
              <a:t>+ </a:t>
            </a:r>
            <a:r>
              <a:rPr dirty="0" sz="1450" spc="15">
                <a:latin typeface="Times New Roman"/>
                <a:cs typeface="Times New Roman"/>
              </a:rPr>
              <a:t>Earnings</a:t>
            </a:r>
            <a:r>
              <a:rPr dirty="0" baseline="-26143" sz="1275" spc="22">
                <a:latin typeface="Times New Roman"/>
                <a:cs typeface="Times New Roman"/>
              </a:rPr>
              <a:t>t </a:t>
            </a:r>
            <a:r>
              <a:rPr dirty="0" sz="1450" spc="5">
                <a:latin typeface="Times New Roman"/>
                <a:cs typeface="Times New Roman"/>
              </a:rPr>
              <a:t>-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70">
                <a:latin typeface="Times New Roman"/>
                <a:cs typeface="Times New Roman"/>
              </a:rPr>
              <a:t>d</a:t>
            </a:r>
            <a:r>
              <a:rPr dirty="0" baseline="-26143" sz="1275" spc="104">
                <a:latin typeface="Times New Roman"/>
                <a:cs typeface="Times New Roman"/>
              </a:rPr>
              <a:t>t</a:t>
            </a:r>
            <a:endParaRPr baseline="-26143" sz="1275">
              <a:latin typeface="Times New Roman"/>
              <a:cs typeface="Times New Roman"/>
            </a:endParaRPr>
          </a:p>
          <a:p>
            <a:pPr marL="546100" indent="-419734">
              <a:lnSpc>
                <a:spcPct val="100000"/>
              </a:lnSpc>
              <a:spcBef>
                <a:spcPts val="484"/>
              </a:spcBef>
              <a:buClr>
                <a:srgbClr val="001F5F"/>
              </a:buClr>
              <a:buSzPct val="118750"/>
              <a:buAutoNum type="arabicPeriod" startAt="14"/>
              <a:tabLst>
                <a:tab pos="546735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Adjust the valuation for stock option overhang (Chapter</a:t>
            </a:r>
            <a:r>
              <a:rPr dirty="0" sz="1600" spc="10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13)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/>
              <a:buAutoNum type="arabicPeriod" startAt="14"/>
            </a:pPr>
            <a:endParaRPr sz="1850">
              <a:latin typeface="Times New Roman"/>
              <a:cs typeface="Times New Roman"/>
            </a:endParaRPr>
          </a:p>
          <a:p>
            <a:pPr marL="546100" indent="-419734">
              <a:lnSpc>
                <a:spcPct val="100000"/>
              </a:lnSpc>
              <a:buClr>
                <a:srgbClr val="001F5F"/>
              </a:buClr>
              <a:buSzPct val="118750"/>
              <a:buAutoNum type="arabicPeriod" startAt="14"/>
              <a:tabLst>
                <a:tab pos="546735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Adjust for any value for noncontrolling</a:t>
            </a:r>
            <a:r>
              <a:rPr dirty="0" sz="1600" spc="7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interests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100">
              <a:latin typeface="Times New Roman"/>
              <a:cs typeface="Times New Roman"/>
            </a:endParaRPr>
          </a:p>
          <a:p>
            <a:pPr marL="546100" indent="-419734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546100" algn="l"/>
                <a:tab pos="546735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Steps 1-6 and step 9 and </a:t>
            </a:r>
            <a:r>
              <a:rPr dirty="0" sz="1600" b="1">
                <a:latin typeface="Times New Roman"/>
                <a:cs typeface="Times New Roman"/>
              </a:rPr>
              <a:t>10 </a:t>
            </a:r>
            <a:r>
              <a:rPr dirty="0" sz="1600" spc="-5" b="1">
                <a:latin typeface="Times New Roman"/>
                <a:cs typeface="Times New Roman"/>
              </a:rPr>
              <a:t>require</a:t>
            </a:r>
            <a:r>
              <a:rPr dirty="0" sz="1600" spc="5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forecasting</a:t>
            </a:r>
            <a:endParaRPr sz="1600">
              <a:latin typeface="Times New Roman"/>
              <a:cs typeface="Times New Roman"/>
            </a:endParaRPr>
          </a:p>
          <a:p>
            <a:pPr marL="546100" marR="17780" indent="-419734">
              <a:lnSpc>
                <a:spcPts val="1540"/>
              </a:lnSpc>
              <a:spcBef>
                <a:spcPts val="655"/>
              </a:spcBef>
              <a:buClr>
                <a:srgbClr val="001F5F"/>
              </a:buClr>
              <a:buFont typeface="Times New Roman"/>
              <a:buChar char="•"/>
              <a:tabLst>
                <a:tab pos="546100" algn="l"/>
                <a:tab pos="546735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All other forecasts are calculations from forecasted </a:t>
            </a:r>
            <a:r>
              <a:rPr dirty="0" sz="1600" spc="-10" b="1">
                <a:latin typeface="Times New Roman"/>
                <a:cs typeface="Times New Roman"/>
              </a:rPr>
              <a:t>amounts </a:t>
            </a:r>
            <a:r>
              <a:rPr dirty="0" sz="1600" spc="-5" b="1">
                <a:latin typeface="Times New Roman"/>
                <a:cs typeface="Times New Roman"/>
              </a:rPr>
              <a:t>using accounting  relations</a:t>
            </a:r>
            <a:endParaRPr sz="1600">
              <a:latin typeface="Times New Roman"/>
              <a:cs typeface="Times New Roman"/>
            </a:endParaRPr>
          </a:p>
          <a:p>
            <a:pPr marL="546100" indent="-419734">
              <a:lnSpc>
                <a:spcPct val="100000"/>
              </a:lnSpc>
              <a:spcBef>
                <a:spcPts val="295"/>
              </a:spcBef>
              <a:buClr>
                <a:srgbClr val="001F5F"/>
              </a:buClr>
              <a:buFont typeface="Times New Roman"/>
              <a:buChar char="•"/>
              <a:tabLst>
                <a:tab pos="546100" algn="l"/>
                <a:tab pos="546735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Only steps 1-7 are necessary for valuation </a:t>
            </a:r>
            <a:r>
              <a:rPr dirty="0" sz="1600" b="1">
                <a:latin typeface="Times New Roman"/>
                <a:cs typeface="Times New Roman"/>
              </a:rPr>
              <a:t>(without </a:t>
            </a:r>
            <a:r>
              <a:rPr dirty="0" sz="1600" spc="-5" b="1">
                <a:latin typeface="Times New Roman"/>
                <a:cs typeface="Times New Roman"/>
              </a:rPr>
              <a:t>stock</a:t>
            </a:r>
            <a:r>
              <a:rPr dirty="0" sz="1600" spc="9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options)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7048" y="339293"/>
            <a:ext cx="45980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Checking Pro </a:t>
            </a:r>
            <a:r>
              <a:rPr dirty="0" spc="-5"/>
              <a:t>Forma</a:t>
            </a:r>
            <a:r>
              <a:rPr dirty="0" spc="65"/>
              <a:t> </a:t>
            </a:r>
            <a:r>
              <a:rPr dirty="0" spc="-5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424686"/>
            <a:ext cx="7093584" cy="2160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431800" indent="-419734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AutoNum type="alphaLcPeriod"/>
              <a:tabLst>
                <a:tab pos="431165" algn="l"/>
                <a:tab pos="432434" algn="l"/>
              </a:tabLst>
            </a:pPr>
            <a:r>
              <a:rPr dirty="0" sz="2000">
                <a:latin typeface="Times New Roman"/>
                <a:cs typeface="Times New Roman"/>
              </a:rPr>
              <a:t>Make </a:t>
            </a:r>
            <a:r>
              <a:rPr dirty="0" sz="2000" spc="5">
                <a:latin typeface="Times New Roman"/>
                <a:cs typeface="Times New Roman"/>
              </a:rPr>
              <a:t>sure </a:t>
            </a:r>
            <a:r>
              <a:rPr dirty="0" sz="2000">
                <a:latin typeface="Times New Roman"/>
                <a:cs typeface="Times New Roman"/>
              </a:rPr>
              <a:t>CSE reconciliations in Step 13</a:t>
            </a:r>
            <a:r>
              <a:rPr dirty="0" sz="2000" spc="-10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agree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AutoNum type="alphaLcPeriod"/>
            </a:pPr>
            <a:endParaRPr sz="2050">
              <a:latin typeface="Times New Roman"/>
              <a:cs typeface="Times New Roman"/>
            </a:endParaRPr>
          </a:p>
          <a:p>
            <a:pPr marL="431800" indent="-419734">
              <a:lnSpc>
                <a:spcPct val="100000"/>
              </a:lnSpc>
              <a:buClr>
                <a:srgbClr val="001F5F"/>
              </a:buClr>
              <a:buAutoNum type="alphaLcPeriod"/>
              <a:tabLst>
                <a:tab pos="431165" algn="l"/>
                <a:tab pos="432434" algn="l"/>
              </a:tabLst>
            </a:pPr>
            <a:r>
              <a:rPr dirty="0" sz="2000">
                <a:latin typeface="Times New Roman"/>
                <a:cs typeface="Times New Roman"/>
              </a:rPr>
              <a:t>Check </a:t>
            </a:r>
            <a:r>
              <a:rPr dirty="0" sz="2000" spc="-5">
                <a:latin typeface="Times New Roman"/>
                <a:cs typeface="Times New Roman"/>
              </a:rPr>
              <a:t>common </a:t>
            </a:r>
            <a:r>
              <a:rPr dirty="0" sz="2000">
                <a:latin typeface="Times New Roman"/>
                <a:cs typeface="Times New Roman"/>
              </a:rPr>
              <a:t>size analysis against industry norms.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Are</a:t>
            </a:r>
            <a:endParaRPr sz="2000">
              <a:latin typeface="Times New Roman"/>
              <a:cs typeface="Times New Roman"/>
            </a:endParaRPr>
          </a:p>
          <a:p>
            <a:pPr marL="43180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differences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reasonable?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431800" marR="5080" indent="-419734">
              <a:lnSpc>
                <a:spcPct val="100000"/>
              </a:lnSpc>
              <a:buClr>
                <a:srgbClr val="001F5F"/>
              </a:buClr>
              <a:buAutoNum type="alphaLcPeriod" startAt="3"/>
              <a:tabLst>
                <a:tab pos="431165" algn="l"/>
                <a:tab pos="432434" algn="l"/>
              </a:tabLst>
            </a:pPr>
            <a:r>
              <a:rPr dirty="0" sz="2000" spc="5">
                <a:latin typeface="Times New Roman"/>
                <a:cs typeface="Times New Roman"/>
              </a:rPr>
              <a:t>Watch </a:t>
            </a:r>
            <a:r>
              <a:rPr dirty="0" sz="2000">
                <a:latin typeface="Times New Roman"/>
                <a:cs typeface="Times New Roman"/>
              </a:rPr>
              <a:t>for financial asset build </a:t>
            </a:r>
            <a:r>
              <a:rPr dirty="0" sz="2000" spc="5">
                <a:latin typeface="Times New Roman"/>
                <a:cs typeface="Times New Roman"/>
              </a:rPr>
              <a:t>up. What </a:t>
            </a:r>
            <a:r>
              <a:rPr dirty="0" sz="2000">
                <a:latin typeface="Times New Roman"/>
                <a:cs typeface="Times New Roman"/>
              </a:rPr>
              <a:t>will the firm do with</a:t>
            </a:r>
            <a:r>
              <a:rPr dirty="0" sz="2000" spc="-25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  </a:t>
            </a:r>
            <a:r>
              <a:rPr dirty="0" sz="2000" spc="-5">
                <a:latin typeface="Times New Roman"/>
                <a:cs typeface="Times New Roman"/>
              </a:rPr>
              <a:t>build-up?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5410" y="344246"/>
            <a:ext cx="64160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Features of the ReOI </a:t>
            </a:r>
            <a:r>
              <a:rPr dirty="0"/>
              <a:t>Valuation</a:t>
            </a:r>
            <a:r>
              <a:rPr dirty="0" spc="10"/>
              <a:t> </a:t>
            </a:r>
            <a:r>
              <a:rPr dirty="0" spc="-5"/>
              <a:t>Approach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7471" y="1248130"/>
            <a:ext cx="7232650" cy="423354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393700" indent="-381000">
              <a:lnSpc>
                <a:spcPct val="100000"/>
              </a:lnSpc>
              <a:spcBef>
                <a:spcPts val="459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>
                <a:latin typeface="Times New Roman"/>
                <a:cs typeface="Times New Roman"/>
              </a:rPr>
              <a:t>It is </a:t>
            </a:r>
            <a:r>
              <a:rPr dirty="0" sz="2000" spc="-5">
                <a:latin typeface="Times New Roman"/>
                <a:cs typeface="Times New Roman"/>
              </a:rPr>
              <a:t>efficient: </a:t>
            </a:r>
            <a:r>
              <a:rPr dirty="0" sz="2000">
                <a:latin typeface="Times New Roman"/>
                <a:cs typeface="Times New Roman"/>
              </a:rPr>
              <a:t>forecast five</a:t>
            </a:r>
            <a:r>
              <a:rPr dirty="0" sz="2000" spc="-1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factors</a:t>
            </a:r>
            <a:endParaRPr sz="2000">
              <a:latin typeface="Times New Roman"/>
              <a:cs typeface="Times New Roman"/>
            </a:endParaRPr>
          </a:p>
          <a:p>
            <a:pPr lvl="1" marL="1015365" indent="-305435">
              <a:lnSpc>
                <a:spcPct val="100000"/>
              </a:lnSpc>
              <a:spcBef>
                <a:spcPts val="365"/>
              </a:spcBef>
              <a:buClr>
                <a:srgbClr val="001F5F"/>
              </a:buClr>
              <a:buAutoNum type="alphaLcPeriod"/>
              <a:tabLst>
                <a:tab pos="1015365" algn="l"/>
                <a:tab pos="1016000" algn="l"/>
              </a:tabLst>
            </a:pPr>
            <a:r>
              <a:rPr dirty="0" sz="2000" spc="-5">
                <a:latin typeface="Times New Roman"/>
                <a:cs typeface="Times New Roman"/>
              </a:rPr>
              <a:t>Sales</a:t>
            </a:r>
            <a:endParaRPr sz="2000">
              <a:latin typeface="Times New Roman"/>
              <a:cs typeface="Times New Roman"/>
            </a:endParaRPr>
          </a:p>
          <a:p>
            <a:pPr lvl="1" marL="1015365" indent="-305435">
              <a:lnSpc>
                <a:spcPct val="100000"/>
              </a:lnSpc>
              <a:spcBef>
                <a:spcPts val="360"/>
              </a:spcBef>
              <a:buClr>
                <a:srgbClr val="001F5F"/>
              </a:buClr>
              <a:buAutoNum type="alphaLcPeriod"/>
              <a:tabLst>
                <a:tab pos="1016000" algn="l"/>
              </a:tabLst>
            </a:pPr>
            <a:r>
              <a:rPr dirty="0" sz="2000">
                <a:latin typeface="Times New Roman"/>
                <a:cs typeface="Times New Roman"/>
              </a:rPr>
              <a:t>Core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PM</a:t>
            </a:r>
            <a:endParaRPr sz="2000">
              <a:latin typeface="Times New Roman"/>
              <a:cs typeface="Times New Roman"/>
            </a:endParaRPr>
          </a:p>
          <a:p>
            <a:pPr lvl="1" marL="1015365" indent="-305435">
              <a:lnSpc>
                <a:spcPct val="100000"/>
              </a:lnSpc>
              <a:spcBef>
                <a:spcPts val="360"/>
              </a:spcBef>
              <a:buClr>
                <a:srgbClr val="001F5F"/>
              </a:buClr>
              <a:buAutoNum type="alphaLcPeriod"/>
              <a:tabLst>
                <a:tab pos="1015365" algn="l"/>
                <a:tab pos="1016000" algn="l"/>
              </a:tabLst>
            </a:pPr>
            <a:r>
              <a:rPr dirty="0" sz="2000">
                <a:latin typeface="Times New Roman"/>
                <a:cs typeface="Times New Roman"/>
              </a:rPr>
              <a:t>ATO</a:t>
            </a:r>
            <a:endParaRPr sz="2000">
              <a:latin typeface="Times New Roman"/>
              <a:cs typeface="Times New Roman"/>
            </a:endParaRPr>
          </a:p>
          <a:p>
            <a:pPr lvl="1" marL="1015365" indent="-305435">
              <a:lnSpc>
                <a:spcPct val="100000"/>
              </a:lnSpc>
              <a:spcBef>
                <a:spcPts val="360"/>
              </a:spcBef>
              <a:buClr>
                <a:srgbClr val="001F5F"/>
              </a:buClr>
              <a:buAutoNum type="alphaLcPeriod"/>
              <a:tabLst>
                <a:tab pos="1016000" algn="l"/>
              </a:tabLst>
            </a:pPr>
            <a:r>
              <a:rPr dirty="0" sz="2000">
                <a:latin typeface="Times New Roman"/>
                <a:cs typeface="Times New Roman"/>
              </a:rPr>
              <a:t>Other Core</a:t>
            </a:r>
            <a:r>
              <a:rPr dirty="0" sz="2000" spc="-1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OI</a:t>
            </a:r>
            <a:endParaRPr sz="2000">
              <a:latin typeface="Times New Roman"/>
              <a:cs typeface="Times New Roman"/>
            </a:endParaRPr>
          </a:p>
          <a:p>
            <a:pPr lvl="1" marL="1015365" indent="-305435">
              <a:lnSpc>
                <a:spcPct val="100000"/>
              </a:lnSpc>
              <a:spcBef>
                <a:spcPts val="360"/>
              </a:spcBef>
              <a:buClr>
                <a:srgbClr val="001F5F"/>
              </a:buClr>
              <a:buAutoNum type="alphaLcPeriod"/>
              <a:tabLst>
                <a:tab pos="1015365" algn="l"/>
                <a:tab pos="1016000" algn="l"/>
              </a:tabLst>
            </a:pPr>
            <a:r>
              <a:rPr dirty="0" sz="2000">
                <a:latin typeface="Times New Roman"/>
                <a:cs typeface="Times New Roman"/>
              </a:rPr>
              <a:t>Unusual</a:t>
            </a:r>
            <a:r>
              <a:rPr dirty="0" sz="2000" spc="-11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Items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360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>
                <a:latin typeface="Times New Roman"/>
                <a:cs typeface="Times New Roman"/>
              </a:rPr>
              <a:t>Focuses on the part of the business that adds value: the</a:t>
            </a:r>
            <a:r>
              <a:rPr dirty="0" sz="2000" spc="-20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operations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360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>
                <a:latin typeface="Times New Roman"/>
                <a:cs typeface="Times New Roman"/>
              </a:rPr>
              <a:t>Dividends are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irrelevant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360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>
                <a:latin typeface="Times New Roman"/>
                <a:cs typeface="Times New Roman"/>
              </a:rPr>
              <a:t>Financing is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irrelevant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365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>
                <a:latin typeface="Times New Roman"/>
                <a:cs typeface="Times New Roman"/>
              </a:rPr>
              <a:t>Zero NPV (zero ReOI) </a:t>
            </a:r>
            <a:r>
              <a:rPr dirty="0" sz="2000" spc="-5">
                <a:latin typeface="Times New Roman"/>
                <a:cs typeface="Times New Roman"/>
              </a:rPr>
              <a:t>investments </a:t>
            </a:r>
            <a:r>
              <a:rPr dirty="0" sz="2000">
                <a:latin typeface="Times New Roman"/>
                <a:cs typeface="Times New Roman"/>
              </a:rPr>
              <a:t>don’t affect the</a:t>
            </a:r>
            <a:r>
              <a:rPr dirty="0" sz="2000" spc="-1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valuation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360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 spc="-5">
                <a:latin typeface="Times New Roman"/>
                <a:cs typeface="Times New Roman"/>
              </a:rPr>
              <a:t>Value-generating investments </a:t>
            </a:r>
            <a:r>
              <a:rPr dirty="0" sz="2000">
                <a:latin typeface="Times New Roman"/>
                <a:cs typeface="Times New Roman"/>
              </a:rPr>
              <a:t>are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identified</a:t>
            </a:r>
            <a:endParaRPr sz="2000">
              <a:latin typeface="Times New Roman"/>
              <a:cs typeface="Times New Roman"/>
            </a:endParaRPr>
          </a:p>
          <a:p>
            <a:pPr marL="393700" indent="-381000">
              <a:lnSpc>
                <a:spcPct val="100000"/>
              </a:lnSpc>
              <a:spcBef>
                <a:spcPts val="360"/>
              </a:spcBef>
              <a:buClr>
                <a:srgbClr val="001F5F"/>
              </a:buClr>
              <a:buAutoNum type="arabicPeriod"/>
              <a:tabLst>
                <a:tab pos="393065" algn="l"/>
                <a:tab pos="393700" algn="l"/>
              </a:tabLst>
            </a:pPr>
            <a:r>
              <a:rPr dirty="0" sz="2000">
                <a:latin typeface="Times New Roman"/>
                <a:cs typeface="Times New Roman"/>
              </a:rPr>
              <a:t>Avoids </a:t>
            </a:r>
            <a:r>
              <a:rPr dirty="0" sz="2000" spc="-5">
                <a:latin typeface="Times New Roman"/>
                <a:cs typeface="Times New Roman"/>
              </a:rPr>
              <a:t>problems </a:t>
            </a:r>
            <a:r>
              <a:rPr dirty="0" sz="2000">
                <a:latin typeface="Times New Roman"/>
                <a:cs typeface="Times New Roman"/>
              </a:rPr>
              <a:t>of the discount rate changing as leverage</a:t>
            </a:r>
            <a:r>
              <a:rPr dirty="0" sz="2000" spc="-1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changes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0882" y="634365"/>
            <a:ext cx="47288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Financial Statement</a:t>
            </a:r>
            <a:r>
              <a:rPr dirty="0" spc="25"/>
              <a:t> </a:t>
            </a:r>
            <a:r>
              <a:rPr dirty="0" spc="-5"/>
              <a:t>Indicators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72972" y="1552397"/>
            <a:ext cx="5713730" cy="38811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66700" indent="-254635">
              <a:lnSpc>
                <a:spcPct val="100000"/>
              </a:lnSpc>
              <a:spcBef>
                <a:spcPts val="105"/>
              </a:spcBef>
              <a:buFont typeface="Times New Roman"/>
              <a:buAutoNum type="arabicPeriod"/>
              <a:tabLst>
                <a:tab pos="267335" algn="l"/>
              </a:tabLst>
            </a:pPr>
            <a:r>
              <a:rPr dirty="0" sz="2000" b="1">
                <a:latin typeface="Times New Roman"/>
                <a:cs typeface="Times New Roman"/>
              </a:rPr>
              <a:t>Current RNOA different from the</a:t>
            </a:r>
            <a:r>
              <a:rPr dirty="0" sz="2000" spc="-12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past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Times New Roman"/>
              <a:buAutoNum type="arabicPeriod"/>
            </a:pPr>
            <a:endParaRPr sz="2050">
              <a:latin typeface="Times New Roman"/>
              <a:cs typeface="Times New Roman"/>
            </a:endParaRPr>
          </a:p>
          <a:p>
            <a:pPr marL="267970" marR="975994" indent="-267970">
              <a:lnSpc>
                <a:spcPct val="100000"/>
              </a:lnSpc>
              <a:buFont typeface="Times New Roman"/>
              <a:buAutoNum type="arabicPeriod"/>
              <a:tabLst>
                <a:tab pos="267970" algn="l"/>
              </a:tabLst>
            </a:pPr>
            <a:r>
              <a:rPr dirty="0" sz="2000" b="1">
                <a:latin typeface="Times New Roman"/>
                <a:cs typeface="Times New Roman"/>
              </a:rPr>
              <a:t>Components of RNOA different from</a:t>
            </a:r>
            <a:r>
              <a:rPr dirty="0" sz="2000" spc="-16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the  past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AutoNum type="arabicPeriod"/>
            </a:pPr>
            <a:endParaRPr sz="245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Analyze the determinants of the current</a:t>
            </a:r>
            <a:r>
              <a:rPr dirty="0" sz="1800" spc="-9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ΔRNOA: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har char=""/>
            </a:pPr>
            <a:endParaRPr sz="2350">
              <a:latin typeface="Times New Roman"/>
              <a:cs typeface="Times New Roman"/>
            </a:endParaRPr>
          </a:p>
          <a:p>
            <a:pPr marL="304165">
              <a:lnSpc>
                <a:spcPct val="100000"/>
              </a:lnSpc>
            </a:pPr>
            <a:r>
              <a:rPr dirty="0" sz="1650" spc="110">
                <a:latin typeface="Symbol"/>
                <a:cs typeface="Symbol"/>
              </a:rPr>
              <a:t></a:t>
            </a:r>
            <a:r>
              <a:rPr dirty="0" sz="1650" spc="110" i="1">
                <a:latin typeface="Times New Roman"/>
                <a:cs typeface="Times New Roman"/>
              </a:rPr>
              <a:t>RNOA </a:t>
            </a:r>
            <a:r>
              <a:rPr dirty="0" sz="1650" spc="110">
                <a:latin typeface="Symbol"/>
                <a:cs typeface="Symbol"/>
              </a:rPr>
              <a:t></a:t>
            </a:r>
            <a:r>
              <a:rPr dirty="0" sz="1650" spc="110">
                <a:latin typeface="Times New Roman"/>
                <a:cs typeface="Times New Roman"/>
              </a:rPr>
              <a:t> </a:t>
            </a:r>
            <a:r>
              <a:rPr dirty="0" sz="2200" spc="40">
                <a:latin typeface="Symbol"/>
                <a:cs typeface="Symbol"/>
              </a:rPr>
              <a:t></a:t>
            </a:r>
            <a:r>
              <a:rPr dirty="0" sz="1650" spc="40">
                <a:latin typeface="Symbol"/>
                <a:cs typeface="Symbol"/>
              </a:rPr>
              <a:t></a:t>
            </a:r>
            <a:r>
              <a:rPr dirty="0" sz="1650" spc="40" i="1">
                <a:latin typeface="Times New Roman"/>
                <a:cs typeface="Times New Roman"/>
              </a:rPr>
              <a:t>Core </a:t>
            </a:r>
            <a:r>
              <a:rPr dirty="0" sz="1650" spc="100" i="1">
                <a:latin typeface="Times New Roman"/>
                <a:cs typeface="Times New Roman"/>
              </a:rPr>
              <a:t>PM </a:t>
            </a:r>
            <a:r>
              <a:rPr dirty="0" sz="1650" spc="110">
                <a:latin typeface="Symbol"/>
                <a:cs typeface="Symbol"/>
              </a:rPr>
              <a:t></a:t>
            </a:r>
            <a:r>
              <a:rPr dirty="0" sz="1650" spc="110">
                <a:latin typeface="Times New Roman"/>
                <a:cs typeface="Times New Roman"/>
              </a:rPr>
              <a:t> </a:t>
            </a:r>
            <a:r>
              <a:rPr dirty="0" sz="1650" spc="100" i="1">
                <a:latin typeface="Times New Roman"/>
                <a:cs typeface="Times New Roman"/>
              </a:rPr>
              <a:t>ATO </a:t>
            </a:r>
            <a:r>
              <a:rPr dirty="0" sz="1650" spc="110">
                <a:latin typeface="Symbol"/>
                <a:cs typeface="Symbol"/>
              </a:rPr>
              <a:t></a:t>
            </a:r>
            <a:r>
              <a:rPr dirty="0" sz="1650" spc="240">
                <a:latin typeface="Times New Roman"/>
                <a:cs typeface="Times New Roman"/>
              </a:rPr>
              <a:t> </a:t>
            </a:r>
            <a:r>
              <a:rPr dirty="0" sz="1650" spc="125">
                <a:latin typeface="Symbol"/>
                <a:cs typeface="Symbol"/>
              </a:rPr>
              <a:t></a:t>
            </a:r>
            <a:endParaRPr sz="1650">
              <a:latin typeface="Symbol"/>
              <a:cs typeface="Symbol"/>
            </a:endParaRPr>
          </a:p>
          <a:p>
            <a:pPr lvl="1" marL="1224280" indent="-276225">
              <a:lnSpc>
                <a:spcPct val="100000"/>
              </a:lnSpc>
              <a:spcBef>
                <a:spcPts val="780"/>
              </a:spcBef>
              <a:buClr>
                <a:srgbClr val="00AFEF"/>
              </a:buClr>
              <a:buSzPct val="111111"/>
              <a:buFont typeface="Wingdings"/>
              <a:buChar char=""/>
              <a:tabLst>
                <a:tab pos="1224280" algn="l"/>
              </a:tabLst>
            </a:pPr>
            <a:r>
              <a:rPr dirty="0" sz="1800">
                <a:latin typeface="Times New Roman"/>
                <a:cs typeface="Times New Roman"/>
              </a:rPr>
              <a:t>Δ in </a:t>
            </a:r>
            <a:r>
              <a:rPr dirty="0" sz="1800" spc="-5">
                <a:latin typeface="Times New Roman"/>
                <a:cs typeface="Times New Roman"/>
              </a:rPr>
              <a:t>Core </a:t>
            </a:r>
            <a:r>
              <a:rPr dirty="0" sz="1800" spc="-10">
                <a:latin typeface="Times New Roman"/>
                <a:cs typeface="Times New Roman"/>
              </a:rPr>
              <a:t>PM </a:t>
            </a:r>
            <a:r>
              <a:rPr dirty="0" sz="1800">
                <a:latin typeface="Times New Roman"/>
                <a:cs typeface="Times New Roman"/>
              </a:rPr>
              <a:t>is particularly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important</a:t>
            </a:r>
            <a:endParaRPr sz="18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Char char=""/>
            </a:pPr>
            <a:endParaRPr sz="2100">
              <a:latin typeface="Times New Roman"/>
              <a:cs typeface="Times New Roman"/>
            </a:endParaRPr>
          </a:p>
          <a:p>
            <a:pPr marL="267970" indent="-255270">
              <a:lnSpc>
                <a:spcPct val="100000"/>
              </a:lnSpc>
              <a:buFont typeface="Times New Roman"/>
              <a:buAutoNum type="arabicPeriod"/>
              <a:tabLst>
                <a:tab pos="267970" algn="l"/>
              </a:tabLst>
            </a:pPr>
            <a:r>
              <a:rPr dirty="0" sz="2000" b="1">
                <a:latin typeface="Times New Roman"/>
                <a:cs typeface="Times New Roman"/>
              </a:rPr>
              <a:t>RNOA different from industry</a:t>
            </a:r>
            <a:r>
              <a:rPr dirty="0" sz="2000" spc="-114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mean</a:t>
            </a:r>
            <a:endParaRPr sz="20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4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 spc="-5">
                <a:latin typeface="Times New Roman"/>
                <a:cs typeface="Times New Roman"/>
              </a:rPr>
              <a:t>RNOAs </a:t>
            </a:r>
            <a:r>
              <a:rPr dirty="0" sz="1800">
                <a:latin typeface="Times New Roman"/>
                <a:cs typeface="Times New Roman"/>
              </a:rPr>
              <a:t>tend to revert towards industry</a:t>
            </a:r>
            <a:r>
              <a:rPr dirty="0" sz="1800" spc="-8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averages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6851" y="577342"/>
            <a:ext cx="58032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/>
              <a:t>Financial Statement Indicators</a:t>
            </a:r>
            <a:r>
              <a:rPr dirty="0" spc="-60"/>
              <a:t> </a:t>
            </a:r>
            <a:r>
              <a:rPr dirty="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8593" y="1282065"/>
            <a:ext cx="7167245" cy="485457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241300" marR="1787525" indent="-241300">
              <a:lnSpc>
                <a:spcPct val="80000"/>
              </a:lnSpc>
              <a:spcBef>
                <a:spcPts val="530"/>
              </a:spcBef>
              <a:buFont typeface="Times New Roman"/>
              <a:buAutoNum type="arabicPeriod" startAt="4"/>
              <a:tabLst>
                <a:tab pos="24130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Components </a:t>
            </a:r>
            <a:r>
              <a:rPr dirty="0" sz="1800" b="1">
                <a:latin typeface="Times New Roman"/>
                <a:cs typeface="Times New Roman"/>
              </a:rPr>
              <a:t>of </a:t>
            </a:r>
            <a:r>
              <a:rPr dirty="0" sz="1800" spc="-5" b="1">
                <a:latin typeface="Times New Roman"/>
                <a:cs typeface="Times New Roman"/>
              </a:rPr>
              <a:t>RNOA </a:t>
            </a:r>
            <a:r>
              <a:rPr dirty="0" sz="1800" b="1">
                <a:latin typeface="Times New Roman"/>
                <a:cs typeface="Times New Roman"/>
              </a:rPr>
              <a:t>different from </a:t>
            </a:r>
            <a:r>
              <a:rPr dirty="0" sz="1800" spc="-5" b="1">
                <a:latin typeface="Times New Roman"/>
                <a:cs typeface="Times New Roman"/>
              </a:rPr>
              <a:t>industry mean  </a:t>
            </a:r>
            <a:r>
              <a:rPr dirty="0" sz="1800" b="1">
                <a:latin typeface="Times New Roman"/>
                <a:cs typeface="Times New Roman"/>
              </a:rPr>
              <a:t>PM</a:t>
            </a:r>
            <a:r>
              <a:rPr dirty="0" sz="1800" spc="-5" b="1">
                <a:latin typeface="Times New Roman"/>
                <a:cs typeface="Times New Roman"/>
              </a:rPr>
              <a:t> components:</a:t>
            </a:r>
            <a:endParaRPr sz="1800">
              <a:latin typeface="Times New Roman"/>
              <a:cs typeface="Times New Roman"/>
            </a:endParaRPr>
          </a:p>
          <a:p>
            <a:pPr lvl="1" marL="1160145" indent="-21209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Cost of</a:t>
            </a:r>
            <a:r>
              <a:rPr dirty="0" sz="1800" spc="-10">
                <a:latin typeface="Times New Roman"/>
                <a:cs typeface="Times New Roman"/>
              </a:rPr>
              <a:t> </a:t>
            </a:r>
            <a:r>
              <a:rPr dirty="0" sz="1800" spc="-5">
                <a:latin typeface="Times New Roman"/>
                <a:cs typeface="Times New Roman"/>
              </a:rPr>
              <a:t>sales/Sales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09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Advertising/Sales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09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G &amp; A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expenses/Sales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090">
              <a:lnSpc>
                <a:spcPct val="100000"/>
              </a:lnSpc>
              <a:spcBef>
                <a:spcPts val="5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R &amp; </a:t>
            </a:r>
            <a:r>
              <a:rPr dirty="0" sz="1800" spc="-5">
                <a:latin typeface="Times New Roman"/>
                <a:cs typeface="Times New Roman"/>
              </a:rPr>
              <a:t>D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/Sales</a:t>
            </a:r>
            <a:endParaRPr sz="1800">
              <a:latin typeface="Times New Roman"/>
              <a:cs typeface="Times New Roman"/>
            </a:endParaRPr>
          </a:p>
          <a:p>
            <a:pPr marL="182880">
              <a:lnSpc>
                <a:spcPct val="100000"/>
              </a:lnSpc>
              <a:spcBef>
                <a:spcPts val="1725"/>
              </a:spcBef>
            </a:pPr>
            <a:r>
              <a:rPr dirty="0" sz="1800" spc="-5" b="1">
                <a:latin typeface="Times New Roman"/>
                <a:cs typeface="Times New Roman"/>
              </a:rPr>
              <a:t>ATO components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09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Inventories/Sales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09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Accounts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receivables/Sales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090">
              <a:lnSpc>
                <a:spcPct val="100000"/>
              </a:lnSpc>
              <a:spcBef>
                <a:spcPts val="5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Doubtful</a:t>
            </a:r>
            <a:r>
              <a:rPr dirty="0" sz="1800" spc="-5">
                <a:latin typeface="Times New Roman"/>
                <a:cs typeface="Times New Roman"/>
              </a:rPr>
              <a:t> debts/Sales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09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 spc="-5">
                <a:latin typeface="Times New Roman"/>
                <a:cs typeface="Times New Roman"/>
              </a:rPr>
              <a:t>PPE/Sales</a:t>
            </a:r>
            <a:endParaRPr sz="1800">
              <a:latin typeface="Times New Roman"/>
              <a:cs typeface="Times New Roman"/>
            </a:endParaRPr>
          </a:p>
          <a:p>
            <a:pPr lvl="1" marL="1160145" indent="-212090">
              <a:lnSpc>
                <a:spcPct val="100000"/>
              </a:lnSpc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1800">
                <a:latin typeface="Times New Roman"/>
                <a:cs typeface="Times New Roman"/>
              </a:rPr>
              <a:t>…</a:t>
            </a:r>
            <a:endParaRPr sz="1800">
              <a:latin typeface="Times New Roman"/>
              <a:cs typeface="Times New Roman"/>
            </a:endParaRPr>
          </a:p>
          <a:p>
            <a:pPr marL="241300" indent="-229235">
              <a:lnSpc>
                <a:spcPct val="100000"/>
              </a:lnSpc>
              <a:spcBef>
                <a:spcPts val="1725"/>
              </a:spcBef>
              <a:buFont typeface="Times New Roman"/>
              <a:buAutoNum type="arabicPeriod" startAt="4"/>
              <a:tabLst>
                <a:tab pos="241935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Changes </a:t>
            </a:r>
            <a:r>
              <a:rPr dirty="0" sz="1800" b="1">
                <a:latin typeface="Times New Roman"/>
                <a:cs typeface="Times New Roman"/>
              </a:rPr>
              <a:t>in RNOA </a:t>
            </a:r>
            <a:r>
              <a:rPr dirty="0" sz="1800" spc="-5" b="1">
                <a:latin typeface="Times New Roman"/>
                <a:cs typeface="Times New Roman"/>
              </a:rPr>
              <a:t>components </a:t>
            </a:r>
            <a:r>
              <a:rPr dirty="0" sz="1800" b="1">
                <a:latin typeface="Times New Roman"/>
                <a:cs typeface="Times New Roman"/>
              </a:rPr>
              <a:t>different from </a:t>
            </a:r>
            <a:r>
              <a:rPr dirty="0" sz="1800" spc="-5" b="1">
                <a:latin typeface="Times New Roman"/>
                <a:cs typeface="Times New Roman"/>
              </a:rPr>
              <a:t>industry</a:t>
            </a:r>
            <a:r>
              <a:rPr dirty="0" sz="1800" spc="27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mean</a:t>
            </a:r>
            <a:endParaRPr sz="180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160000"/>
              </a:lnSpc>
              <a:spcBef>
                <a:spcPts val="5"/>
              </a:spcBef>
              <a:buFont typeface="Times New Roman"/>
              <a:buAutoNum type="arabicPeriod" startAt="4"/>
              <a:tabLst>
                <a:tab pos="241300" algn="l"/>
              </a:tabLst>
            </a:pPr>
            <a:r>
              <a:rPr dirty="0" sz="1800" spc="-5" b="1">
                <a:latin typeface="Times New Roman"/>
                <a:cs typeface="Times New Roman"/>
              </a:rPr>
              <a:t>Changes in </a:t>
            </a:r>
            <a:r>
              <a:rPr dirty="0" sz="1800" b="1">
                <a:latin typeface="Times New Roman"/>
                <a:cs typeface="Times New Roman"/>
              </a:rPr>
              <a:t>capital </a:t>
            </a:r>
            <a:r>
              <a:rPr dirty="0" sz="1800" spc="-5" b="1">
                <a:latin typeface="Times New Roman"/>
                <a:cs typeface="Times New Roman"/>
              </a:rPr>
              <a:t>expenditures </a:t>
            </a:r>
            <a:r>
              <a:rPr dirty="0" sz="1800" b="1">
                <a:latin typeface="Times New Roman"/>
                <a:cs typeface="Times New Roman"/>
              </a:rPr>
              <a:t>different from </a:t>
            </a:r>
            <a:r>
              <a:rPr dirty="0" sz="1800" spc="-5" b="1">
                <a:latin typeface="Times New Roman"/>
                <a:cs typeface="Times New Roman"/>
              </a:rPr>
              <a:t>industry mean  Combine </a:t>
            </a:r>
            <a:r>
              <a:rPr dirty="0" sz="1800" b="1">
                <a:latin typeface="Times New Roman"/>
                <a:cs typeface="Times New Roman"/>
              </a:rPr>
              <a:t>investigation with Quality of </a:t>
            </a:r>
            <a:r>
              <a:rPr dirty="0" sz="1800" spc="-5" b="1">
                <a:latin typeface="Times New Roman"/>
                <a:cs typeface="Times New Roman"/>
              </a:rPr>
              <a:t>Earnings Analysis (Chapter </a:t>
            </a:r>
            <a:r>
              <a:rPr dirty="0" sz="1800" b="1">
                <a:latin typeface="Times New Roman"/>
                <a:cs typeface="Times New Roman"/>
              </a:rPr>
              <a:t>17).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0152" y="577342"/>
            <a:ext cx="613600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Indicators Outside Financial</a:t>
            </a:r>
            <a:r>
              <a:rPr dirty="0" spc="15"/>
              <a:t> </a:t>
            </a:r>
            <a:r>
              <a:rPr dirty="0" spc="-5"/>
              <a:t>Statements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65047" y="1259049"/>
            <a:ext cx="4928235" cy="3761104"/>
          </a:xfrm>
          <a:prstGeom prst="rect">
            <a:avLst/>
          </a:prstGeom>
        </p:spPr>
        <p:txBody>
          <a:bodyPr wrap="square" lIns="0" tIns="87630" rIns="0" bIns="0" rtlCol="0" vert="horz">
            <a:spAutoFit/>
          </a:bodyPr>
          <a:lstStyle/>
          <a:p>
            <a:pPr marL="218440" indent="-206375">
              <a:lnSpc>
                <a:spcPct val="100000"/>
              </a:lnSpc>
              <a:spcBef>
                <a:spcPts val="690"/>
              </a:spcBef>
              <a:buClr>
                <a:srgbClr val="001F5F"/>
              </a:buClr>
              <a:buFont typeface="Times New Roman"/>
              <a:buChar char="•"/>
              <a:tabLst>
                <a:tab pos="219075" algn="l"/>
              </a:tabLst>
            </a:pPr>
            <a:r>
              <a:rPr dirty="0" sz="2400" b="1">
                <a:latin typeface="Times New Roman"/>
                <a:cs typeface="Times New Roman"/>
              </a:rPr>
              <a:t>Firm specific</a:t>
            </a:r>
            <a:r>
              <a:rPr dirty="0" sz="2400" spc="-5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indicators</a:t>
            </a:r>
            <a:endParaRPr sz="24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95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2000">
                <a:latin typeface="Times New Roman"/>
                <a:cs typeface="Times New Roman"/>
              </a:rPr>
              <a:t>Non-working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assets</a:t>
            </a:r>
            <a:endParaRPr sz="20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2000">
                <a:latin typeface="Times New Roman"/>
                <a:cs typeface="Times New Roman"/>
              </a:rPr>
              <a:t>Order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backlog</a:t>
            </a:r>
            <a:endParaRPr sz="20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2000">
                <a:latin typeface="Times New Roman"/>
                <a:cs typeface="Times New Roman"/>
              </a:rPr>
              <a:t>Per-unit </a:t>
            </a:r>
            <a:r>
              <a:rPr dirty="0" sz="2000" spc="-5">
                <a:latin typeface="Times New Roman"/>
                <a:cs typeface="Times New Roman"/>
              </a:rPr>
              <a:t>sales</a:t>
            </a:r>
            <a:r>
              <a:rPr dirty="0" sz="2000" spc="-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prices</a:t>
            </a:r>
            <a:endParaRPr sz="20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2000">
                <a:latin typeface="Times New Roman"/>
                <a:cs typeface="Times New Roman"/>
              </a:rPr>
              <a:t>R&amp;D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success</a:t>
            </a:r>
            <a:endParaRPr sz="20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2000" spc="-10">
                <a:latin typeface="Times New Roman"/>
                <a:cs typeface="Times New Roman"/>
              </a:rPr>
              <a:t>Firms’ </a:t>
            </a:r>
            <a:r>
              <a:rPr dirty="0" sz="2000" spc="-5">
                <a:latin typeface="Times New Roman"/>
                <a:cs typeface="Times New Roman"/>
              </a:rPr>
              <a:t>investment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plans</a:t>
            </a:r>
            <a:endParaRPr sz="20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2000">
                <a:latin typeface="Times New Roman"/>
                <a:cs typeface="Times New Roman"/>
              </a:rPr>
              <a:t>Change in labor</a:t>
            </a:r>
            <a:r>
              <a:rPr dirty="0" sz="2000" spc="-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force</a:t>
            </a:r>
            <a:endParaRPr sz="20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84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2000" spc="-5">
                <a:latin typeface="Times New Roman"/>
                <a:cs typeface="Times New Roman"/>
              </a:rPr>
              <a:t>Management </a:t>
            </a:r>
            <a:r>
              <a:rPr dirty="0" sz="2000">
                <a:latin typeface="Times New Roman"/>
                <a:cs typeface="Times New Roman"/>
              </a:rPr>
              <a:t>discussion and</a:t>
            </a:r>
            <a:r>
              <a:rPr dirty="0" sz="2000" spc="-1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analysis</a:t>
            </a:r>
            <a:endParaRPr sz="20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2000">
                <a:latin typeface="Times New Roman"/>
                <a:cs typeface="Times New Roman"/>
              </a:rPr>
              <a:t>Insider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trading</a:t>
            </a:r>
            <a:endParaRPr sz="2000">
              <a:latin typeface="Times New Roman"/>
              <a:cs typeface="Times New Roman"/>
            </a:endParaRPr>
          </a:p>
          <a:p>
            <a:pPr lvl="1" marL="1160145" indent="-212725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1160780" algn="l"/>
              </a:tabLst>
            </a:pPr>
            <a:r>
              <a:rPr dirty="0" sz="2000">
                <a:latin typeface="Times New Roman"/>
                <a:cs typeface="Times New Roman"/>
              </a:rPr>
              <a:t>Contingent </a:t>
            </a:r>
            <a:r>
              <a:rPr dirty="0" sz="2000" spc="-5">
                <a:latin typeface="Times New Roman"/>
                <a:cs typeface="Times New Roman"/>
              </a:rPr>
              <a:t>liabilities </a:t>
            </a:r>
            <a:r>
              <a:rPr dirty="0" sz="2000">
                <a:latin typeface="Times New Roman"/>
                <a:cs typeface="Times New Roman"/>
              </a:rPr>
              <a:t>(see</a:t>
            </a:r>
            <a:r>
              <a:rPr dirty="0" sz="2000" spc="-1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footnotes)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145" y="339293"/>
            <a:ext cx="304736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Red </a:t>
            </a:r>
            <a:r>
              <a:rPr dirty="0" spc="-5"/>
              <a:t>Flag</a:t>
            </a:r>
            <a:r>
              <a:rPr dirty="0" spc="-55"/>
              <a:t> </a:t>
            </a:r>
            <a:r>
              <a:rPr dirty="0"/>
              <a:t>Indicators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26311" y="893190"/>
            <a:ext cx="6924040" cy="5056505"/>
          </a:xfrm>
          <a:prstGeom prst="rect">
            <a:avLst/>
          </a:prstGeom>
        </p:spPr>
        <p:txBody>
          <a:bodyPr wrap="square" lIns="0" tIns="150495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18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 spc="-5">
                <a:latin typeface="Times New Roman"/>
                <a:cs typeface="Times New Roman"/>
              </a:rPr>
              <a:t>Slower </a:t>
            </a:r>
            <a:r>
              <a:rPr dirty="0" sz="2400">
                <a:latin typeface="Times New Roman"/>
                <a:cs typeface="Times New Roman"/>
              </a:rPr>
              <a:t>sales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growth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0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Declines in order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backlog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0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Increasing Accounts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Receivable/Sales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0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Increasing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Inventory/Sales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08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Deterioration in </a:t>
            </a:r>
            <a:r>
              <a:rPr dirty="0" sz="2400" spc="-5">
                <a:latin typeface="Times New Roman"/>
                <a:cs typeface="Times New Roman"/>
              </a:rPr>
              <a:t>Gross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margin/Sales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0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Increasing Selling and </a:t>
            </a:r>
            <a:r>
              <a:rPr dirty="0" sz="2400" spc="-5">
                <a:latin typeface="Times New Roman"/>
                <a:cs typeface="Times New Roman"/>
              </a:rPr>
              <a:t>Administrative </a:t>
            </a:r>
            <a:r>
              <a:rPr dirty="0" sz="2400">
                <a:latin typeface="Times New Roman"/>
                <a:cs typeface="Times New Roman"/>
              </a:rPr>
              <a:t>Expenses/</a:t>
            </a:r>
            <a:r>
              <a:rPr dirty="0" sz="2400" spc="-10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Sales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0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Low </a:t>
            </a:r>
            <a:r>
              <a:rPr dirty="0" sz="2400" spc="-5">
                <a:latin typeface="Times New Roman"/>
                <a:cs typeface="Times New Roman"/>
              </a:rPr>
              <a:t>effective </a:t>
            </a:r>
            <a:r>
              <a:rPr dirty="0" sz="2400">
                <a:latin typeface="Times New Roman"/>
                <a:cs typeface="Times New Roman"/>
              </a:rPr>
              <a:t>tax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rates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0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Large non-recurring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items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080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Increases in dilutive securities: executive stock</a:t>
            </a:r>
            <a:r>
              <a:rPr dirty="0" sz="2400" spc="-2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options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08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400">
                <a:latin typeface="Times New Roman"/>
                <a:cs typeface="Times New Roman"/>
              </a:rPr>
              <a:t>Build up of financial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assets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29944" y="368299"/>
            <a:ext cx="65049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Business </a:t>
            </a:r>
            <a:r>
              <a:rPr dirty="0"/>
              <a:t>Strategy and </a:t>
            </a:r>
            <a:r>
              <a:rPr dirty="0" spc="-5"/>
              <a:t>Pro Forma</a:t>
            </a:r>
            <a:r>
              <a:rPr dirty="0" spc="25"/>
              <a:t> </a:t>
            </a:r>
            <a:r>
              <a:rPr dirty="0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30325" y="1218438"/>
            <a:ext cx="7264400" cy="50742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5">
                <a:latin typeface="Times New Roman"/>
                <a:cs typeface="Times New Roman"/>
              </a:rPr>
              <a:t>same </a:t>
            </a:r>
            <a:r>
              <a:rPr dirty="0" sz="2400">
                <a:latin typeface="Times New Roman"/>
                <a:cs typeface="Times New Roman"/>
              </a:rPr>
              <a:t>apparatus serves strategy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analysis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219710" marR="367030" indent="-207645">
              <a:lnSpc>
                <a:spcPct val="100000"/>
              </a:lnSpc>
              <a:buClr>
                <a:srgbClr val="001F5F"/>
              </a:buClr>
              <a:buChar char="•"/>
              <a:tabLst>
                <a:tab pos="220345" algn="l"/>
              </a:tabLst>
            </a:pPr>
            <a:r>
              <a:rPr dirty="0" sz="2400">
                <a:latin typeface="Times New Roman"/>
                <a:cs typeface="Times New Roman"/>
              </a:rPr>
              <a:t>Five steps of </a:t>
            </a:r>
            <a:r>
              <a:rPr dirty="0" sz="2400" spc="-5">
                <a:latin typeface="Times New Roman"/>
                <a:cs typeface="Times New Roman"/>
              </a:rPr>
              <a:t>fundamental </a:t>
            </a:r>
            <a:r>
              <a:rPr dirty="0" sz="2400">
                <a:latin typeface="Times New Roman"/>
                <a:cs typeface="Times New Roman"/>
              </a:rPr>
              <a:t>analysis are the </a:t>
            </a:r>
            <a:r>
              <a:rPr dirty="0" sz="2400" spc="-5">
                <a:latin typeface="Times New Roman"/>
                <a:cs typeface="Times New Roman"/>
              </a:rPr>
              <a:t>five steps</a:t>
            </a:r>
            <a:r>
              <a:rPr dirty="0" sz="2400" spc="-9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  strategy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analysis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19710" indent="-207645">
              <a:lnSpc>
                <a:spcPct val="100000"/>
              </a:lnSpc>
              <a:buClr>
                <a:srgbClr val="001F5F"/>
              </a:buClr>
              <a:buChar char="•"/>
              <a:tabLst>
                <a:tab pos="220345" algn="l"/>
              </a:tabLst>
            </a:pP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focus:</a:t>
            </a:r>
            <a:endParaRPr sz="2400">
              <a:latin typeface="Times New Roman"/>
              <a:cs typeface="Times New Roman"/>
            </a:endParaRPr>
          </a:p>
          <a:p>
            <a:pPr lvl="1" marL="668020" indent="-270510">
              <a:lnSpc>
                <a:spcPct val="100000"/>
              </a:lnSpc>
              <a:spcBef>
                <a:spcPts val="580"/>
              </a:spcBef>
              <a:buClr>
                <a:srgbClr val="00AFEF"/>
              </a:buClr>
              <a:buFont typeface="Wingdings"/>
              <a:buChar char=""/>
              <a:tabLst>
                <a:tab pos="668655" algn="l"/>
              </a:tabLst>
            </a:pPr>
            <a:r>
              <a:rPr dirty="0" sz="2400" spc="-5">
                <a:latin typeface="Times New Roman"/>
                <a:cs typeface="Times New Roman"/>
              </a:rPr>
              <a:t>Sales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growth</a:t>
            </a:r>
            <a:endParaRPr sz="2400">
              <a:latin typeface="Times New Roman"/>
              <a:cs typeface="Times New Roman"/>
            </a:endParaRPr>
          </a:p>
          <a:p>
            <a:pPr lvl="1" marL="668020" indent="-270510">
              <a:lnSpc>
                <a:spcPct val="100000"/>
              </a:lnSpc>
              <a:spcBef>
                <a:spcPts val="575"/>
              </a:spcBef>
              <a:buClr>
                <a:srgbClr val="00AFEF"/>
              </a:buClr>
              <a:buFont typeface="Wingdings"/>
              <a:buChar char=""/>
              <a:tabLst>
                <a:tab pos="668655" algn="l"/>
              </a:tabLst>
            </a:pPr>
            <a:r>
              <a:rPr dirty="0" sz="2400">
                <a:latin typeface="Times New Roman"/>
                <a:cs typeface="Times New Roman"/>
              </a:rPr>
              <a:t>Operating profit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margins</a:t>
            </a:r>
            <a:endParaRPr sz="2400">
              <a:latin typeface="Times New Roman"/>
              <a:cs typeface="Times New Roman"/>
            </a:endParaRPr>
          </a:p>
          <a:p>
            <a:pPr lvl="1" marL="668020" indent="-270510">
              <a:lnSpc>
                <a:spcPct val="100000"/>
              </a:lnSpc>
              <a:spcBef>
                <a:spcPts val="575"/>
              </a:spcBef>
              <a:buClr>
                <a:srgbClr val="00AFEF"/>
              </a:buClr>
              <a:buFont typeface="Wingdings"/>
              <a:buChar char=""/>
              <a:tabLst>
                <a:tab pos="668655" algn="l"/>
              </a:tabLst>
            </a:pPr>
            <a:r>
              <a:rPr dirty="0" sz="2400" spc="-5">
                <a:latin typeface="Times New Roman"/>
                <a:cs typeface="Times New Roman"/>
              </a:rPr>
              <a:t>Asset </a:t>
            </a:r>
            <a:r>
              <a:rPr dirty="0" sz="2400">
                <a:latin typeface="Times New Roman"/>
                <a:cs typeface="Times New Roman"/>
              </a:rPr>
              <a:t>turnovers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00AFEF"/>
              </a:buClr>
              <a:buFont typeface="Wingdings"/>
              <a:buChar char=""/>
            </a:pPr>
            <a:endParaRPr sz="3000">
              <a:latin typeface="Times New Roman"/>
              <a:cs typeface="Times New Roman"/>
            </a:endParaRPr>
          </a:p>
          <a:p>
            <a:pPr marL="219710" indent="-207645">
              <a:lnSpc>
                <a:spcPct val="100000"/>
              </a:lnSpc>
              <a:buClr>
                <a:srgbClr val="001F5F"/>
              </a:buClr>
              <a:buChar char="•"/>
              <a:tabLst>
                <a:tab pos="220345" algn="l"/>
              </a:tabLst>
            </a:pPr>
            <a:r>
              <a:rPr dirty="0" sz="2400" spc="-5">
                <a:latin typeface="Times New Roman"/>
                <a:cs typeface="Times New Roman"/>
              </a:rPr>
              <a:t>Pro forma </a:t>
            </a:r>
            <a:r>
              <a:rPr dirty="0" sz="2400">
                <a:latin typeface="Times New Roman"/>
                <a:cs typeface="Times New Roman"/>
              </a:rPr>
              <a:t>financial </a:t>
            </a:r>
            <a:r>
              <a:rPr dirty="0" sz="2400" spc="-5">
                <a:latin typeface="Times New Roman"/>
                <a:cs typeface="Times New Roman"/>
              </a:rPr>
              <a:t>statement </a:t>
            </a:r>
            <a:r>
              <a:rPr dirty="0" sz="2400">
                <a:latin typeface="Times New Roman"/>
                <a:cs typeface="Times New Roman"/>
              </a:rPr>
              <a:t>analysis articulates</a:t>
            </a:r>
            <a:r>
              <a:rPr dirty="0" sz="2400" spc="-1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strategy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</a:pPr>
            <a:endParaRPr sz="2500">
              <a:latin typeface="Times New Roman"/>
              <a:cs typeface="Times New Roman"/>
            </a:endParaRPr>
          </a:p>
          <a:p>
            <a:pPr marL="219710" indent="-207645">
              <a:lnSpc>
                <a:spcPct val="100000"/>
              </a:lnSpc>
              <a:buClr>
                <a:srgbClr val="001F5F"/>
              </a:buClr>
              <a:buChar char="•"/>
              <a:tabLst>
                <a:tab pos="220345" algn="l"/>
              </a:tabLst>
            </a:pPr>
            <a:r>
              <a:rPr dirty="0" sz="2400" spc="-5">
                <a:latin typeface="Times New Roman"/>
                <a:cs typeface="Times New Roman"/>
              </a:rPr>
              <a:t>Beware </a:t>
            </a:r>
            <a:r>
              <a:rPr dirty="0" sz="2400">
                <a:latin typeface="Times New Roman"/>
                <a:cs typeface="Times New Roman"/>
              </a:rPr>
              <a:t>of unarticulated strategy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fads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6214" y="339293"/>
            <a:ext cx="27216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Scenario</a:t>
            </a:r>
            <a:r>
              <a:rPr dirty="0" spc="-30"/>
              <a:t> </a:t>
            </a:r>
            <a:r>
              <a:rPr dirty="0" spc="-5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424686"/>
            <a:ext cx="7117715" cy="2465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marR="508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Re-run the pro forma for different scenarios and estimate</a:t>
            </a:r>
            <a:r>
              <a:rPr dirty="0" sz="2000" spc="-19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value  under different scenarios. For</a:t>
            </a:r>
            <a:r>
              <a:rPr dirty="0" sz="2000" spc="-8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example,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29565">
              <a:lnSpc>
                <a:spcPct val="100000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--- Alternative </a:t>
            </a:r>
            <a:r>
              <a:rPr dirty="0" sz="2000" spc="-5" b="1">
                <a:latin typeface="Times New Roman"/>
                <a:cs typeface="Times New Roman"/>
              </a:rPr>
              <a:t>sales </a:t>
            </a:r>
            <a:r>
              <a:rPr dirty="0" sz="2000" b="1">
                <a:latin typeface="Times New Roman"/>
                <a:cs typeface="Times New Roman"/>
              </a:rPr>
              <a:t>growth</a:t>
            </a:r>
            <a:r>
              <a:rPr dirty="0" sz="2000" spc="-9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forecasts</a:t>
            </a:r>
            <a:endParaRPr sz="2000">
              <a:latin typeface="Times New Roman"/>
              <a:cs typeface="Times New Roman"/>
            </a:endParaRPr>
          </a:p>
          <a:p>
            <a:pPr marL="32956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--- Alternative profit margin and profit margin fade</a:t>
            </a:r>
            <a:r>
              <a:rPr dirty="0" sz="2000" spc="-2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patterns</a:t>
            </a:r>
            <a:endParaRPr sz="2000">
              <a:latin typeface="Times New Roman"/>
              <a:cs typeface="Times New Roman"/>
            </a:endParaRPr>
          </a:p>
          <a:p>
            <a:pPr marL="32956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--- Alternative asset</a:t>
            </a:r>
            <a:r>
              <a:rPr dirty="0" sz="2000" spc="-8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turnovers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000" b="1">
                <a:latin typeface="Times New Roman"/>
                <a:cs typeface="Times New Roman"/>
              </a:rPr>
              <a:t>Re-run </a:t>
            </a:r>
            <a:r>
              <a:rPr dirty="0" sz="2000" spc="-5" b="1">
                <a:latin typeface="Times New Roman"/>
                <a:cs typeface="Times New Roman"/>
              </a:rPr>
              <a:t>with </a:t>
            </a:r>
            <a:r>
              <a:rPr dirty="0" sz="2000" b="1">
                <a:latin typeface="Times New Roman"/>
                <a:cs typeface="Times New Roman"/>
              </a:rPr>
              <a:t>different required</a:t>
            </a:r>
            <a:r>
              <a:rPr dirty="0" sz="2000" spc="-8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returns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9241" y="233883"/>
            <a:ext cx="457200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370205" marR="5080" indent="-35814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Financial Statement </a:t>
            </a:r>
            <a:r>
              <a:rPr dirty="0"/>
              <a:t>Analysis:  </a:t>
            </a:r>
            <a:r>
              <a:rPr dirty="0" spc="-5"/>
              <a:t>The Lens on </a:t>
            </a:r>
            <a:r>
              <a:rPr dirty="0"/>
              <a:t>the</a:t>
            </a:r>
            <a:r>
              <a:rPr dirty="0" spc="20"/>
              <a:t> </a:t>
            </a:r>
            <a:r>
              <a:rPr dirty="0" spc="-5"/>
              <a:t>Business</a:t>
            </a:r>
          </a:p>
        </p:txBody>
      </p:sp>
      <p:sp>
        <p:nvSpPr>
          <p:cNvPr id="3" name="object 3"/>
          <p:cNvSpPr/>
          <p:nvPr/>
        </p:nvSpPr>
        <p:spPr>
          <a:xfrm>
            <a:off x="1258824" y="2959595"/>
            <a:ext cx="4519422" cy="9166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76933" y="1851786"/>
            <a:ext cx="4240530" cy="1966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2400" i="1">
                <a:latin typeface="Times New Roman"/>
                <a:cs typeface="Times New Roman"/>
              </a:rPr>
              <a:t>Economic</a:t>
            </a:r>
            <a:r>
              <a:rPr dirty="0" sz="2400" spc="-20" i="1">
                <a:latin typeface="Times New Roman"/>
                <a:cs typeface="Times New Roman"/>
              </a:rPr>
              <a:t> </a:t>
            </a:r>
            <a:r>
              <a:rPr dirty="0" sz="2400" i="1">
                <a:latin typeface="Times New Roman"/>
                <a:cs typeface="Times New Roman"/>
              </a:rPr>
              <a:t>Factors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50">
              <a:latin typeface="Times New Roman"/>
              <a:cs typeface="Times New Roman"/>
            </a:endParaRPr>
          </a:p>
          <a:p>
            <a:pPr algn="ctr" marL="12065" marR="5080">
              <a:lnSpc>
                <a:spcPct val="100000"/>
              </a:lnSpc>
            </a:pPr>
            <a:r>
              <a:rPr dirty="0" sz="2500" spc="-5">
                <a:solidFill>
                  <a:srgbClr val="0000FF"/>
                </a:solidFill>
                <a:latin typeface="Times New Roman"/>
                <a:cs typeface="Times New Roman"/>
              </a:rPr>
              <a:t>The Filter of Financial Statement  Analysis</a:t>
            </a:r>
            <a:endParaRPr sz="25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8774" y="5343245"/>
            <a:ext cx="578612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i="1">
                <a:latin typeface="Times New Roman"/>
                <a:cs typeface="Times New Roman"/>
              </a:rPr>
              <a:t>Economic Factors </a:t>
            </a:r>
            <a:r>
              <a:rPr dirty="0" sz="2400" spc="-10" i="1">
                <a:latin typeface="Times New Roman"/>
                <a:cs typeface="Times New Roman"/>
              </a:rPr>
              <a:t>Interpreted </a:t>
            </a:r>
            <a:r>
              <a:rPr dirty="0" sz="2400" spc="-5" i="1">
                <a:latin typeface="Times New Roman"/>
                <a:cs typeface="Times New Roman"/>
              </a:rPr>
              <a:t>as </a:t>
            </a:r>
            <a:r>
              <a:rPr dirty="0" sz="2400" i="1">
                <a:latin typeface="Times New Roman"/>
                <a:cs typeface="Times New Roman"/>
              </a:rPr>
              <a:t>ReOI</a:t>
            </a:r>
            <a:r>
              <a:rPr dirty="0" sz="2400" spc="-45" i="1">
                <a:latin typeface="Times New Roman"/>
                <a:cs typeface="Times New Roman"/>
              </a:rPr>
              <a:t> </a:t>
            </a:r>
            <a:r>
              <a:rPr dirty="0" sz="2400" i="1">
                <a:latin typeface="Times New Roman"/>
                <a:cs typeface="Times New Roman"/>
              </a:rPr>
              <a:t>Drivers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35807" y="2295144"/>
            <a:ext cx="965454" cy="52349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6339840" y="2683764"/>
            <a:ext cx="1508760" cy="12908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035807" y="4363199"/>
            <a:ext cx="965454" cy="52503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25773" y="374649"/>
            <a:ext cx="208978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Risk</a:t>
            </a:r>
            <a:r>
              <a:rPr dirty="0" spc="-50"/>
              <a:t> </a:t>
            </a:r>
            <a:r>
              <a:rPr dirty="0" spc="-5"/>
              <a:t>Analysis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80413" y="1343914"/>
            <a:ext cx="5452745" cy="1854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802005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latin typeface="Times New Roman"/>
                <a:cs typeface="Times New Roman"/>
              </a:rPr>
              <a:t>Use </a:t>
            </a:r>
            <a:r>
              <a:rPr dirty="0" sz="2400" b="1">
                <a:latin typeface="Times New Roman"/>
                <a:cs typeface="Times New Roman"/>
              </a:rPr>
              <a:t>scenario analysis to model</a:t>
            </a:r>
            <a:r>
              <a:rPr dirty="0" sz="2400" spc="-10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your  </a:t>
            </a:r>
            <a:r>
              <a:rPr dirty="0" sz="2400" spc="-5" b="1">
                <a:latin typeface="Times New Roman"/>
                <a:cs typeface="Times New Roman"/>
              </a:rPr>
              <a:t>uncertainty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 spc="-5" b="1">
                <a:latin typeface="Times New Roman"/>
                <a:cs typeface="Times New Roman"/>
              </a:rPr>
              <a:t>Chapter </a:t>
            </a:r>
            <a:r>
              <a:rPr dirty="0" sz="2400" b="1">
                <a:latin typeface="Times New Roman"/>
                <a:cs typeface="Times New Roman"/>
              </a:rPr>
              <a:t>19 take pro forma analysis to</a:t>
            </a:r>
            <a:r>
              <a:rPr dirty="0" sz="2400" spc="-7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the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 b="1">
                <a:latin typeface="Times New Roman"/>
                <a:cs typeface="Times New Roman"/>
              </a:rPr>
              <a:t>analysis of</a:t>
            </a:r>
            <a:r>
              <a:rPr dirty="0" sz="2400" spc="-1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risk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5883" y="619124"/>
            <a:ext cx="6729095" cy="3418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472440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solidFill>
                  <a:srgbClr val="990000"/>
                </a:solidFill>
                <a:latin typeface="Times New Roman"/>
                <a:cs typeface="Times New Roman"/>
              </a:rPr>
              <a:t>Four Points of</a:t>
            </a:r>
            <a:r>
              <a:rPr dirty="0" sz="280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800" spc="-5" b="1">
                <a:solidFill>
                  <a:srgbClr val="990000"/>
                </a:solidFill>
                <a:latin typeface="Times New Roman"/>
                <a:cs typeface="Times New Roman"/>
              </a:rPr>
              <a:t>Focus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550">
              <a:latin typeface="Times New Roman"/>
              <a:cs typeface="Times New Roman"/>
            </a:endParaRPr>
          </a:p>
          <a:p>
            <a:pPr marL="393700" marR="5080" indent="-381635">
              <a:lnSpc>
                <a:spcPct val="100000"/>
              </a:lnSpc>
              <a:buClr>
                <a:srgbClr val="001F5F"/>
              </a:buClr>
              <a:buAutoNum type="arabicPeriod"/>
              <a:tabLst>
                <a:tab pos="394335" algn="l"/>
              </a:tabLst>
            </a:pPr>
            <a:r>
              <a:rPr dirty="0" sz="2800" spc="-5">
                <a:latin typeface="Times New Roman"/>
                <a:cs typeface="Times New Roman"/>
              </a:rPr>
              <a:t>Focus on </a:t>
            </a:r>
            <a:r>
              <a:rPr dirty="0" sz="2800">
                <a:latin typeface="Times New Roman"/>
                <a:cs typeface="Times New Roman"/>
              </a:rPr>
              <a:t>Residual </a:t>
            </a:r>
            <a:r>
              <a:rPr dirty="0" sz="2800" spc="-5">
                <a:latin typeface="Times New Roman"/>
                <a:cs typeface="Times New Roman"/>
              </a:rPr>
              <a:t>Operating Income and </a:t>
            </a:r>
            <a:r>
              <a:rPr dirty="0" sz="2800">
                <a:latin typeface="Times New Roman"/>
                <a:cs typeface="Times New Roman"/>
              </a:rPr>
              <a:t>its  Drivers</a:t>
            </a:r>
            <a:endParaRPr sz="2800">
              <a:latin typeface="Times New Roman"/>
              <a:cs typeface="Times New Roman"/>
            </a:endParaRPr>
          </a:p>
          <a:p>
            <a:pPr marL="393700" indent="-381635">
              <a:lnSpc>
                <a:spcPct val="100000"/>
              </a:lnSpc>
              <a:spcBef>
                <a:spcPts val="1205"/>
              </a:spcBef>
              <a:buClr>
                <a:srgbClr val="001F5F"/>
              </a:buClr>
              <a:buAutoNum type="arabicPeriod"/>
              <a:tabLst>
                <a:tab pos="394335" algn="l"/>
              </a:tabLst>
            </a:pPr>
            <a:r>
              <a:rPr dirty="0" sz="2800" spc="-5">
                <a:latin typeface="Times New Roman"/>
                <a:cs typeface="Times New Roman"/>
              </a:rPr>
              <a:t>Focus on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Change</a:t>
            </a:r>
            <a:endParaRPr sz="2800">
              <a:latin typeface="Times New Roman"/>
              <a:cs typeface="Times New Roman"/>
            </a:endParaRPr>
          </a:p>
          <a:p>
            <a:pPr marL="393700" indent="-381635">
              <a:lnSpc>
                <a:spcPct val="100000"/>
              </a:lnSpc>
              <a:spcBef>
                <a:spcPts val="1200"/>
              </a:spcBef>
              <a:buClr>
                <a:srgbClr val="001F5F"/>
              </a:buClr>
              <a:buAutoNum type="arabicPeriod"/>
              <a:tabLst>
                <a:tab pos="394335" algn="l"/>
              </a:tabLst>
            </a:pPr>
            <a:r>
              <a:rPr dirty="0" sz="2800" spc="-5">
                <a:latin typeface="Times New Roman"/>
                <a:cs typeface="Times New Roman"/>
              </a:rPr>
              <a:t>Focus on Key</a:t>
            </a:r>
            <a:r>
              <a:rPr dirty="0" sz="2800" spc="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Drivers</a:t>
            </a:r>
            <a:endParaRPr sz="2800">
              <a:latin typeface="Times New Roman"/>
              <a:cs typeface="Times New Roman"/>
            </a:endParaRPr>
          </a:p>
          <a:p>
            <a:pPr marL="393700" indent="-381635">
              <a:lnSpc>
                <a:spcPct val="100000"/>
              </a:lnSpc>
              <a:spcBef>
                <a:spcPts val="1200"/>
              </a:spcBef>
              <a:buClr>
                <a:srgbClr val="001F5F"/>
              </a:buClr>
              <a:buAutoNum type="arabicPeriod"/>
              <a:tabLst>
                <a:tab pos="394335" algn="l"/>
              </a:tabLst>
            </a:pPr>
            <a:r>
              <a:rPr dirty="0" sz="2800" spc="-5">
                <a:latin typeface="Times New Roman"/>
                <a:cs typeface="Times New Roman"/>
              </a:rPr>
              <a:t>Focus on Choice </a:t>
            </a:r>
            <a:r>
              <a:rPr dirty="0" sz="2800">
                <a:latin typeface="Times New Roman"/>
                <a:cs typeface="Times New Roman"/>
              </a:rPr>
              <a:t>versus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Conditions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2174" y="243078"/>
            <a:ext cx="6811009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Focus on Residual Operating Income</a:t>
            </a:r>
            <a:r>
              <a:rPr dirty="0" spc="25"/>
              <a:t> </a:t>
            </a:r>
            <a:r>
              <a:rPr dirty="0"/>
              <a:t>(ReOI)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7281" y="1051052"/>
            <a:ext cx="12903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Times New Roman"/>
                <a:cs typeface="Times New Roman"/>
              </a:rPr>
              <a:t>Two</a:t>
            </a:r>
            <a:r>
              <a:rPr dirty="0" sz="1800" spc="-8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drivers: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7281" y="2532634"/>
            <a:ext cx="553275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latin typeface="Times New Roman"/>
                <a:cs typeface="Times New Roman"/>
              </a:rPr>
              <a:t>The drivers can be </a:t>
            </a:r>
            <a:r>
              <a:rPr dirty="0" sz="1800" b="1">
                <a:latin typeface="Times New Roman"/>
                <a:cs typeface="Times New Roman"/>
              </a:rPr>
              <a:t>captured </a:t>
            </a:r>
            <a:r>
              <a:rPr dirty="0" sz="1800" spc="-5" b="1">
                <a:latin typeface="Times New Roman"/>
                <a:cs typeface="Times New Roman"/>
              </a:rPr>
              <a:t>in one expression </a:t>
            </a:r>
            <a:r>
              <a:rPr dirty="0" sz="1800" b="1">
                <a:latin typeface="Times New Roman"/>
                <a:cs typeface="Times New Roman"/>
              </a:rPr>
              <a:t>for</a:t>
            </a:r>
            <a:r>
              <a:rPr dirty="0" sz="1800" spc="7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ReOI: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7281" y="3525139"/>
            <a:ext cx="8493125" cy="12560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5265">
              <a:lnSpc>
                <a:spcPct val="100000"/>
              </a:lnSpc>
              <a:spcBef>
                <a:spcPts val="95"/>
              </a:spcBef>
            </a:pPr>
            <a:r>
              <a:rPr dirty="0" sz="1600" spc="-5" i="1">
                <a:solidFill>
                  <a:srgbClr val="C00000"/>
                </a:solidFill>
                <a:latin typeface="Times New Roman"/>
                <a:cs typeface="Times New Roman"/>
              </a:rPr>
              <a:t>Operational efficiency in using NOA to generate sales relative to the required return for those</a:t>
            </a:r>
            <a:r>
              <a:rPr dirty="0" sz="1600" spc="385" i="1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r>
              <a:rPr dirty="0" sz="1600" spc="-5" i="1">
                <a:solidFill>
                  <a:srgbClr val="C00000"/>
                </a:solidFill>
                <a:latin typeface="Times New Roman"/>
                <a:cs typeface="Times New Roman"/>
              </a:rPr>
              <a:t>assets.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2055"/>
              </a:lnSpc>
            </a:pPr>
            <a:r>
              <a:rPr dirty="0" sz="1800" spc="-5" b="1">
                <a:latin typeface="Times New Roman"/>
                <a:cs typeface="Times New Roman"/>
              </a:rPr>
              <a:t>Sales </a:t>
            </a:r>
            <a:r>
              <a:rPr dirty="0" sz="1800" b="1">
                <a:latin typeface="Times New Roman"/>
                <a:cs typeface="Times New Roman"/>
              </a:rPr>
              <a:t>generate </a:t>
            </a:r>
            <a:r>
              <a:rPr dirty="0" sz="1800" spc="-5" b="1">
                <a:latin typeface="Times New Roman"/>
                <a:cs typeface="Times New Roman"/>
              </a:rPr>
              <a:t>positive </a:t>
            </a:r>
            <a:r>
              <a:rPr dirty="0" sz="1800" b="1">
                <a:latin typeface="Times New Roman"/>
                <a:cs typeface="Times New Roman"/>
              </a:rPr>
              <a:t>ReOI </a:t>
            </a:r>
            <a:r>
              <a:rPr dirty="0" sz="1800" spc="-5" b="1">
                <a:latin typeface="Times New Roman"/>
                <a:cs typeface="Times New Roman"/>
              </a:rPr>
              <a:t>only </a:t>
            </a:r>
            <a:r>
              <a:rPr dirty="0" sz="1800" b="1">
                <a:latin typeface="Times New Roman"/>
                <a:cs typeface="Times New Roman"/>
              </a:rPr>
              <a:t>if </a:t>
            </a:r>
            <a:r>
              <a:rPr dirty="0" sz="1800" spc="-5" b="1">
                <a:latin typeface="Times New Roman"/>
                <a:cs typeface="Times New Roman"/>
              </a:rPr>
              <a:t>they </a:t>
            </a:r>
            <a:r>
              <a:rPr dirty="0" sz="1800" b="1">
                <a:latin typeface="Times New Roman"/>
                <a:cs typeface="Times New Roman"/>
              </a:rPr>
              <a:t>are </a:t>
            </a:r>
            <a:r>
              <a:rPr dirty="0" sz="1800" spc="-5" b="1">
                <a:latin typeface="Times New Roman"/>
                <a:cs typeface="Times New Roman"/>
              </a:rPr>
              <a:t>turned </a:t>
            </a:r>
            <a:r>
              <a:rPr dirty="0" sz="1800" b="1">
                <a:latin typeface="Times New Roman"/>
                <a:cs typeface="Times New Roman"/>
              </a:rPr>
              <a:t>into </a:t>
            </a:r>
            <a:r>
              <a:rPr dirty="0" sz="1800" spc="-5" b="1">
                <a:latin typeface="Times New Roman"/>
                <a:cs typeface="Times New Roman"/>
              </a:rPr>
              <a:t>positive margins. </a:t>
            </a:r>
            <a:r>
              <a:rPr dirty="0" sz="1800" spc="-10" b="1">
                <a:latin typeface="Times New Roman"/>
                <a:cs typeface="Times New Roman"/>
              </a:rPr>
              <a:t>And</a:t>
            </a:r>
            <a:r>
              <a:rPr dirty="0" sz="1800" spc="9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sales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055"/>
              </a:lnSpc>
            </a:pPr>
            <a:r>
              <a:rPr dirty="0" sz="1800" b="1">
                <a:latin typeface="Times New Roman"/>
                <a:cs typeface="Times New Roman"/>
              </a:rPr>
              <a:t>generate </a:t>
            </a:r>
            <a:r>
              <a:rPr dirty="0" sz="1800" spc="-5" b="1">
                <a:latin typeface="Times New Roman"/>
                <a:cs typeface="Times New Roman"/>
              </a:rPr>
              <a:t>positive ReOI </a:t>
            </a:r>
            <a:r>
              <a:rPr dirty="0" sz="1800" b="1">
                <a:latin typeface="Times New Roman"/>
                <a:cs typeface="Times New Roman"/>
              </a:rPr>
              <a:t>only if </a:t>
            </a:r>
            <a:r>
              <a:rPr dirty="0" sz="1800" spc="-5" b="1">
                <a:latin typeface="Times New Roman"/>
                <a:cs typeface="Times New Roman"/>
              </a:rPr>
              <a:t>these </a:t>
            </a:r>
            <a:r>
              <a:rPr dirty="0" sz="1800" b="1">
                <a:latin typeface="Times New Roman"/>
                <a:cs typeface="Times New Roman"/>
              </a:rPr>
              <a:t>margins &gt; ATO relative to </a:t>
            </a:r>
            <a:r>
              <a:rPr dirty="0" sz="1800" spc="-5" b="1">
                <a:latin typeface="Times New Roman"/>
                <a:cs typeface="Times New Roman"/>
              </a:rPr>
              <a:t>the required </a:t>
            </a:r>
            <a:r>
              <a:rPr dirty="0" sz="1800" b="1">
                <a:latin typeface="Times New Roman"/>
                <a:cs typeface="Times New Roman"/>
              </a:rPr>
              <a:t>return.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445758" y="1812967"/>
            <a:ext cx="43815" cy="10160"/>
          </a:xfrm>
          <a:custGeom>
            <a:avLst/>
            <a:gdLst/>
            <a:ahLst/>
            <a:cxnLst/>
            <a:rect l="l" t="t" r="r" b="b"/>
            <a:pathLst>
              <a:path w="43815" h="10160">
                <a:moveTo>
                  <a:pt x="0" y="9671"/>
                </a:moveTo>
                <a:lnTo>
                  <a:pt x="43503" y="9671"/>
                </a:lnTo>
                <a:lnTo>
                  <a:pt x="43503" y="0"/>
                </a:lnTo>
                <a:lnTo>
                  <a:pt x="0" y="0"/>
                </a:lnTo>
                <a:lnTo>
                  <a:pt x="0" y="967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450786" y="1617875"/>
            <a:ext cx="0" cy="205104"/>
          </a:xfrm>
          <a:custGeom>
            <a:avLst/>
            <a:gdLst/>
            <a:ahLst/>
            <a:cxnLst/>
            <a:rect l="l" t="t" r="r" b="b"/>
            <a:pathLst>
              <a:path w="0" h="205105">
                <a:moveTo>
                  <a:pt x="0" y="0"/>
                </a:moveTo>
                <a:lnTo>
                  <a:pt x="0" y="204764"/>
                </a:lnTo>
              </a:path>
            </a:pathLst>
          </a:custGeom>
          <a:ln w="1005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445758" y="1617877"/>
            <a:ext cx="43815" cy="10160"/>
          </a:xfrm>
          <a:custGeom>
            <a:avLst/>
            <a:gdLst/>
            <a:ahLst/>
            <a:cxnLst/>
            <a:rect l="l" t="t" r="r" b="b"/>
            <a:pathLst>
              <a:path w="43815" h="10160">
                <a:moveTo>
                  <a:pt x="0" y="9908"/>
                </a:moveTo>
                <a:lnTo>
                  <a:pt x="43503" y="9908"/>
                </a:lnTo>
                <a:lnTo>
                  <a:pt x="43503" y="0"/>
                </a:lnTo>
                <a:lnTo>
                  <a:pt x="0" y="0"/>
                </a:lnTo>
                <a:lnTo>
                  <a:pt x="0" y="99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626806" y="1617875"/>
            <a:ext cx="10160" cy="64769"/>
          </a:xfrm>
          <a:custGeom>
            <a:avLst/>
            <a:gdLst/>
            <a:ahLst/>
            <a:cxnLst/>
            <a:rect l="l" t="t" r="r" b="b"/>
            <a:pathLst>
              <a:path w="10160" h="64769">
                <a:moveTo>
                  <a:pt x="10056" y="0"/>
                </a:moveTo>
                <a:lnTo>
                  <a:pt x="0" y="0"/>
                </a:lnTo>
                <a:lnTo>
                  <a:pt x="0" y="64180"/>
                </a:lnTo>
                <a:lnTo>
                  <a:pt x="10056" y="63243"/>
                </a:lnTo>
                <a:lnTo>
                  <a:pt x="100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626806" y="1617875"/>
            <a:ext cx="10160" cy="64769"/>
          </a:xfrm>
          <a:custGeom>
            <a:avLst/>
            <a:gdLst/>
            <a:ahLst/>
            <a:cxnLst/>
            <a:rect l="l" t="t" r="r" b="b"/>
            <a:pathLst>
              <a:path w="10160" h="64769">
                <a:moveTo>
                  <a:pt x="10056" y="63243"/>
                </a:moveTo>
                <a:lnTo>
                  <a:pt x="10056" y="0"/>
                </a:lnTo>
                <a:lnTo>
                  <a:pt x="0" y="0"/>
                </a:lnTo>
                <a:lnTo>
                  <a:pt x="0" y="64180"/>
                </a:lnTo>
                <a:lnTo>
                  <a:pt x="10056" y="63243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593092" y="1617878"/>
            <a:ext cx="43815" cy="10160"/>
          </a:xfrm>
          <a:custGeom>
            <a:avLst/>
            <a:gdLst/>
            <a:ahLst/>
            <a:cxnLst/>
            <a:rect l="l" t="t" r="r" b="b"/>
            <a:pathLst>
              <a:path w="43814" h="10160">
                <a:moveTo>
                  <a:pt x="0" y="9908"/>
                </a:moveTo>
                <a:lnTo>
                  <a:pt x="43737" y="9908"/>
                </a:lnTo>
                <a:lnTo>
                  <a:pt x="43737" y="0"/>
                </a:lnTo>
                <a:lnTo>
                  <a:pt x="0" y="0"/>
                </a:lnTo>
                <a:lnTo>
                  <a:pt x="0" y="99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3847758" y="1406224"/>
            <a:ext cx="854710" cy="291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5">
                <a:latin typeface="Times New Roman"/>
                <a:cs typeface="Times New Roman"/>
              </a:rPr>
              <a:t>Core</a:t>
            </a:r>
            <a:r>
              <a:rPr dirty="0" sz="1750" spc="-60">
                <a:latin typeface="Times New Roman"/>
                <a:cs typeface="Times New Roman"/>
              </a:rPr>
              <a:t> </a:t>
            </a:r>
            <a:r>
              <a:rPr dirty="0" sz="1750" spc="5">
                <a:latin typeface="Times New Roman"/>
                <a:cs typeface="Times New Roman"/>
              </a:rPr>
              <a:t>Oth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7281" y="1552068"/>
            <a:ext cx="3136265" cy="78676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271780" indent="-259715">
              <a:lnSpc>
                <a:spcPct val="100000"/>
              </a:lnSpc>
              <a:spcBef>
                <a:spcPts val="40"/>
              </a:spcBef>
              <a:buSzPct val="102857"/>
              <a:buFont typeface="Times New Roman"/>
              <a:buAutoNum type="arabicPeriod"/>
              <a:tabLst>
                <a:tab pos="272415" algn="l"/>
              </a:tabLst>
            </a:pPr>
            <a:r>
              <a:rPr dirty="0" baseline="1587" sz="2625" spc="7">
                <a:latin typeface="Times New Roman"/>
                <a:cs typeface="Times New Roman"/>
              </a:rPr>
              <a:t>RNOA </a:t>
            </a:r>
            <a:r>
              <a:rPr dirty="0" baseline="1587" sz="2625" spc="7">
                <a:latin typeface="Symbol"/>
                <a:cs typeface="Symbol"/>
              </a:rPr>
              <a:t></a:t>
            </a:r>
            <a:r>
              <a:rPr dirty="0" baseline="1587" sz="2625" spc="7">
                <a:latin typeface="Times New Roman"/>
                <a:cs typeface="Times New Roman"/>
              </a:rPr>
              <a:t> Core Sales PM </a:t>
            </a:r>
            <a:r>
              <a:rPr dirty="0" baseline="1587" sz="2625" spc="7">
                <a:latin typeface="Symbol"/>
                <a:cs typeface="Symbol"/>
              </a:rPr>
              <a:t></a:t>
            </a:r>
            <a:r>
              <a:rPr dirty="0" baseline="1587" sz="2625" spc="-217">
                <a:latin typeface="Times New Roman"/>
                <a:cs typeface="Times New Roman"/>
              </a:rPr>
              <a:t> </a:t>
            </a:r>
            <a:r>
              <a:rPr dirty="0" baseline="1587" sz="2625" spc="7">
                <a:latin typeface="Times New Roman"/>
                <a:cs typeface="Times New Roman"/>
              </a:rPr>
              <a:t>AT</a:t>
            </a:r>
            <a:endParaRPr baseline="1587" sz="2625">
              <a:latin typeface="Times New Roman"/>
              <a:cs typeface="Times New Roman"/>
            </a:endParaRPr>
          </a:p>
          <a:p>
            <a:pPr marL="278765" indent="-266700">
              <a:lnSpc>
                <a:spcPct val="100000"/>
              </a:lnSpc>
              <a:spcBef>
                <a:spcPts val="1730"/>
              </a:spcBef>
              <a:buSzPct val="102857"/>
              <a:buFont typeface="Times New Roman"/>
              <a:buAutoNum type="arabicPeriod"/>
              <a:tabLst>
                <a:tab pos="279400" algn="l"/>
              </a:tabLst>
            </a:pPr>
            <a:r>
              <a:rPr dirty="0" baseline="1587" sz="2625" spc="30">
                <a:latin typeface="Times New Roman"/>
                <a:cs typeface="Times New Roman"/>
              </a:rPr>
              <a:t>NOA </a:t>
            </a:r>
            <a:r>
              <a:rPr dirty="0" baseline="1587" sz="2625" spc="37">
                <a:latin typeface="Symbol"/>
                <a:cs typeface="Symbol"/>
              </a:rPr>
              <a:t></a:t>
            </a:r>
            <a:r>
              <a:rPr dirty="0" baseline="1587" sz="2625" spc="-322">
                <a:latin typeface="Times New Roman"/>
                <a:cs typeface="Times New Roman"/>
              </a:rPr>
              <a:t> </a:t>
            </a:r>
            <a:r>
              <a:rPr dirty="0" baseline="1587" sz="2625">
                <a:latin typeface="Times New Roman"/>
                <a:cs typeface="Times New Roman"/>
              </a:rPr>
              <a:t>Sal</a:t>
            </a:r>
            <a:endParaRPr baseline="1587" sz="2625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864319" y="3192703"/>
            <a:ext cx="794385" cy="0"/>
          </a:xfrm>
          <a:custGeom>
            <a:avLst/>
            <a:gdLst/>
            <a:ahLst/>
            <a:cxnLst/>
            <a:rect l="l" t="t" r="r" b="b"/>
            <a:pathLst>
              <a:path w="794385" h="0">
                <a:moveTo>
                  <a:pt x="0" y="0"/>
                </a:moveTo>
                <a:lnTo>
                  <a:pt x="794236" y="0"/>
                </a:lnTo>
              </a:path>
            </a:pathLst>
          </a:custGeom>
          <a:ln w="949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3825240" y="2891027"/>
            <a:ext cx="2362200" cy="553720"/>
          </a:xfrm>
          <a:prstGeom prst="rect">
            <a:avLst/>
          </a:prstGeom>
          <a:solidFill>
            <a:srgbClr val="F8F8F8"/>
          </a:solidFill>
          <a:ln w="12700">
            <a:solidFill>
              <a:srgbClr val="C00000"/>
            </a:solidFill>
          </a:ln>
        </p:spPr>
        <p:txBody>
          <a:bodyPr wrap="square" lIns="0" tIns="35560" rIns="0" bIns="0" rtlCol="0" vert="horz">
            <a:spAutoFit/>
          </a:bodyPr>
          <a:lstStyle/>
          <a:p>
            <a:pPr marL="54610">
              <a:lnSpc>
                <a:spcPct val="100000"/>
              </a:lnSpc>
              <a:spcBef>
                <a:spcPts val="280"/>
              </a:spcBef>
            </a:pPr>
            <a:r>
              <a:rPr dirty="0" sz="1500" spc="-15">
                <a:latin typeface="Times New Roman"/>
                <a:cs typeface="Times New Roman"/>
              </a:rPr>
              <a:t>Required return for</a:t>
            </a:r>
            <a:r>
              <a:rPr dirty="0" sz="1500" spc="-5">
                <a:latin typeface="Times New Roman"/>
                <a:cs typeface="Times New Roman"/>
              </a:rPr>
              <a:t> </a:t>
            </a:r>
            <a:r>
              <a:rPr dirty="0" sz="1500" spc="-20">
                <a:latin typeface="Times New Roman"/>
                <a:cs typeface="Times New Roman"/>
              </a:rPr>
              <a:t>operations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01232" y="3109149"/>
            <a:ext cx="149860" cy="255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500" spc="-290">
                <a:latin typeface="Symbol"/>
                <a:cs typeface="Symbol"/>
              </a:rPr>
              <a:t></a:t>
            </a:r>
            <a:r>
              <a:rPr dirty="0" baseline="-31481" sz="2250" spc="-434">
                <a:latin typeface="Symbol"/>
                <a:cs typeface="Symbol"/>
              </a:rPr>
              <a:t></a:t>
            </a:r>
            <a:endParaRPr baseline="-31481" sz="2250">
              <a:latin typeface="Symbol"/>
              <a:cs typeface="Symbo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21335" y="3037595"/>
            <a:ext cx="2543810" cy="255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dirty="0" sz="1500" spc="-35">
                <a:latin typeface="Times New Roman"/>
                <a:cs typeface="Times New Roman"/>
              </a:rPr>
              <a:t>Re</a:t>
            </a:r>
            <a:r>
              <a:rPr dirty="0" sz="1500" spc="-145">
                <a:latin typeface="Times New Roman"/>
                <a:cs typeface="Times New Roman"/>
              </a:rPr>
              <a:t> </a:t>
            </a:r>
            <a:r>
              <a:rPr dirty="0" sz="1500" spc="-10">
                <a:latin typeface="Times New Roman"/>
                <a:cs typeface="Times New Roman"/>
              </a:rPr>
              <a:t>OI</a:t>
            </a:r>
            <a:r>
              <a:rPr dirty="0" sz="1500" spc="-15">
                <a:latin typeface="Times New Roman"/>
                <a:cs typeface="Times New Roman"/>
              </a:rPr>
              <a:t> </a:t>
            </a:r>
            <a:r>
              <a:rPr dirty="0" sz="1500">
                <a:latin typeface="Symbol"/>
                <a:cs typeface="Symbol"/>
              </a:rPr>
              <a:t></a:t>
            </a:r>
            <a:r>
              <a:rPr dirty="0" sz="1500" spc="-80">
                <a:latin typeface="Times New Roman"/>
                <a:cs typeface="Times New Roman"/>
              </a:rPr>
              <a:t> </a:t>
            </a:r>
            <a:r>
              <a:rPr dirty="0" sz="1500" spc="20">
                <a:latin typeface="Times New Roman"/>
                <a:cs typeface="Times New Roman"/>
              </a:rPr>
              <a:t>Sales</a:t>
            </a:r>
            <a:r>
              <a:rPr dirty="0" sz="1500" spc="20">
                <a:latin typeface="Symbol"/>
                <a:cs typeface="Symbol"/>
              </a:rPr>
              <a:t></a:t>
            </a:r>
            <a:r>
              <a:rPr dirty="0" sz="1500" spc="-150">
                <a:latin typeface="Times New Roman"/>
                <a:cs typeface="Times New Roman"/>
              </a:rPr>
              <a:t> </a:t>
            </a:r>
            <a:r>
              <a:rPr dirty="0" baseline="33333" sz="2250" spc="-7">
                <a:latin typeface="Symbol"/>
                <a:cs typeface="Symbol"/>
              </a:rPr>
              <a:t></a:t>
            </a:r>
            <a:r>
              <a:rPr dirty="0" sz="1500" spc="-5">
                <a:latin typeface="Times New Roman"/>
                <a:cs typeface="Times New Roman"/>
              </a:rPr>
              <a:t>Core</a:t>
            </a:r>
            <a:r>
              <a:rPr dirty="0" sz="1500" spc="-140">
                <a:latin typeface="Times New Roman"/>
                <a:cs typeface="Times New Roman"/>
              </a:rPr>
              <a:t> </a:t>
            </a:r>
            <a:r>
              <a:rPr dirty="0" sz="1500" spc="-10">
                <a:latin typeface="Times New Roman"/>
                <a:cs typeface="Times New Roman"/>
              </a:rPr>
              <a:t>Sales</a:t>
            </a:r>
            <a:r>
              <a:rPr dirty="0" sz="1500" spc="-85">
                <a:latin typeface="Times New Roman"/>
                <a:cs typeface="Times New Roman"/>
              </a:rPr>
              <a:t> </a:t>
            </a:r>
            <a:r>
              <a:rPr dirty="0" sz="1500" spc="-15">
                <a:latin typeface="Times New Roman"/>
                <a:cs typeface="Times New Roman"/>
              </a:rPr>
              <a:t>PM</a:t>
            </a:r>
            <a:r>
              <a:rPr dirty="0" sz="1500" spc="-50">
                <a:latin typeface="Times New Roman"/>
                <a:cs typeface="Times New Roman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-</a:t>
            </a:r>
            <a:endParaRPr sz="15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80409" y="339293"/>
            <a:ext cx="26346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Focus on</a:t>
            </a:r>
            <a:r>
              <a:rPr dirty="0" spc="-30"/>
              <a:t> </a:t>
            </a:r>
            <a:r>
              <a:rPr dirty="0" spc="-5"/>
              <a:t>Change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05383" y="1456436"/>
            <a:ext cx="7459980" cy="19761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31800" indent="-419100">
              <a:lnSpc>
                <a:spcPts val="2045"/>
              </a:lnSpc>
              <a:buClr>
                <a:srgbClr val="001F5F"/>
              </a:buClr>
              <a:buSzPct val="109375"/>
              <a:buAutoNum type="alphaUcPeriod"/>
              <a:tabLst>
                <a:tab pos="431165" algn="l"/>
                <a:tab pos="43180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Establish Typical Driver Pattern for</a:t>
            </a:r>
            <a:r>
              <a:rPr dirty="0" sz="1600" spc="7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Industry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001F5F"/>
              </a:buClr>
              <a:buFont typeface="Times New Roman"/>
              <a:buAutoNum type="alphaUcPeriod"/>
            </a:pPr>
            <a:endParaRPr sz="1650">
              <a:latin typeface="Times New Roman"/>
              <a:cs typeface="Times New Roman"/>
            </a:endParaRPr>
          </a:p>
          <a:p>
            <a:pPr marL="431800" marR="102870" indent="-419100">
              <a:lnSpc>
                <a:spcPts val="1920"/>
              </a:lnSpc>
              <a:buClr>
                <a:srgbClr val="001F5F"/>
              </a:buClr>
              <a:buSzPct val="109375"/>
              <a:buAutoNum type="alphaUcPeriod"/>
              <a:tabLst>
                <a:tab pos="431165" algn="l"/>
                <a:tab pos="43180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Modify Typical Driver Pattern for Forecasted Changes for the Industry and the  </a:t>
            </a:r>
            <a:r>
              <a:rPr dirty="0" sz="1600" spc="-10" b="1">
                <a:latin typeface="Times New Roman"/>
                <a:cs typeface="Times New Roman"/>
              </a:rPr>
              <a:t>Economy</a:t>
            </a: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ts val="3840"/>
              </a:lnSpc>
              <a:spcBef>
                <a:spcPts val="385"/>
              </a:spcBef>
              <a:buClr>
                <a:srgbClr val="001F5F"/>
              </a:buClr>
              <a:buSzPct val="109375"/>
              <a:buAutoNum type="alphaUcPeriod"/>
              <a:tabLst>
                <a:tab pos="431165" algn="l"/>
                <a:tab pos="431800" algn="l"/>
              </a:tabLst>
            </a:pPr>
            <a:r>
              <a:rPr dirty="0" sz="1600" spc="-5" b="1">
                <a:latin typeface="Times New Roman"/>
                <a:cs typeface="Times New Roman"/>
              </a:rPr>
              <a:t>Discover </a:t>
            </a:r>
            <a:r>
              <a:rPr dirty="0" sz="1600" spc="-10" b="1">
                <a:latin typeface="Times New Roman"/>
                <a:cs typeface="Times New Roman"/>
              </a:rPr>
              <a:t>How </a:t>
            </a:r>
            <a:r>
              <a:rPr dirty="0" sz="1600" spc="-5" b="1">
                <a:latin typeface="Times New Roman"/>
                <a:cs typeface="Times New Roman"/>
              </a:rPr>
              <a:t>a </a:t>
            </a:r>
            <a:r>
              <a:rPr dirty="0" sz="1600" spc="-10" b="1">
                <a:latin typeface="Times New Roman"/>
                <a:cs typeface="Times New Roman"/>
              </a:rPr>
              <a:t>Firm’s </a:t>
            </a:r>
            <a:r>
              <a:rPr dirty="0" sz="1600" spc="-5" b="1">
                <a:latin typeface="Times New Roman"/>
                <a:cs typeface="Times New Roman"/>
              </a:rPr>
              <a:t>Driver Pattern </a:t>
            </a:r>
            <a:r>
              <a:rPr dirty="0" sz="1600" b="1">
                <a:latin typeface="Times New Roman"/>
                <a:cs typeface="Times New Roman"/>
              </a:rPr>
              <a:t>will </a:t>
            </a:r>
            <a:r>
              <a:rPr dirty="0" sz="1600" spc="-5" b="1">
                <a:latin typeface="Times New Roman"/>
                <a:cs typeface="Times New Roman"/>
              </a:rPr>
              <a:t>be Different from the Typical Pattern  </a:t>
            </a:r>
            <a:r>
              <a:rPr dirty="0" sz="1600" spc="-10" b="1">
                <a:latin typeface="Times New Roman"/>
                <a:cs typeface="Times New Roman"/>
              </a:rPr>
              <a:t>Remember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4952" y="3658361"/>
            <a:ext cx="129984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Change in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RNOA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04569" y="3771087"/>
            <a:ext cx="126364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=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391781" y="3771087"/>
            <a:ext cx="126364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+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34692" y="3658361"/>
            <a:ext cx="1936750" cy="666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Change in core sales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profit  </a:t>
            </a:r>
            <a:r>
              <a:rPr dirty="0" sz="1400" spc="-10">
                <a:latin typeface="Times New Roman"/>
                <a:cs typeface="Times New Roman"/>
              </a:rPr>
              <a:t>margin </a:t>
            </a:r>
            <a:r>
              <a:rPr dirty="0" sz="1400">
                <a:latin typeface="Times New Roman"/>
                <a:cs typeface="Times New Roman"/>
              </a:rPr>
              <a:t>at previous asset  turnover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level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12514" y="3658361"/>
            <a:ext cx="1022350" cy="709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3340" marR="46355" indent="3302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Change due  to change</a:t>
            </a:r>
            <a:r>
              <a:rPr dirty="0" sz="1400" spc="-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1400">
                <a:latin typeface="Times New Roman"/>
                <a:cs typeface="Times New Roman"/>
              </a:rPr>
              <a:t>asset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turnover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07863" y="3658361"/>
            <a:ext cx="1783714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0190" marR="5080" indent="-238125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Change due to change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in  </a:t>
            </a:r>
            <a:r>
              <a:rPr dirty="0" sz="1400">
                <a:latin typeface="Times New Roman"/>
                <a:cs typeface="Times New Roman"/>
              </a:rPr>
              <a:t>other core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income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589266" y="3658361"/>
            <a:ext cx="1496060" cy="666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Change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due</a:t>
            </a: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to change in</a:t>
            </a:r>
            <a:r>
              <a:rPr dirty="0" sz="1400" spc="-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unusual  </a:t>
            </a:r>
            <a:r>
              <a:rPr dirty="0" sz="1400" spc="-5">
                <a:latin typeface="Times New Roman"/>
                <a:cs typeface="Times New Roman"/>
              </a:rPr>
              <a:t>items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786632" y="3771087"/>
            <a:ext cx="126364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+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89930" y="3771087"/>
            <a:ext cx="126364" cy="24002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+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80212" y="4567006"/>
            <a:ext cx="3844925" cy="4699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3190875" algn="l"/>
              </a:tabLst>
            </a:pPr>
            <a:r>
              <a:rPr dirty="0" sz="1850" spc="30">
                <a:latin typeface="Symbol"/>
                <a:cs typeface="Symbol"/>
              </a:rPr>
              <a:t></a:t>
            </a:r>
            <a:r>
              <a:rPr dirty="0" sz="1850" spc="30">
                <a:latin typeface="Times New Roman"/>
                <a:cs typeface="Times New Roman"/>
              </a:rPr>
              <a:t>RNOA</a:t>
            </a:r>
            <a:r>
              <a:rPr dirty="0" baseline="-27777" sz="1950" spc="44">
                <a:latin typeface="Times New Roman"/>
                <a:cs typeface="Times New Roman"/>
              </a:rPr>
              <a:t>1 </a:t>
            </a:r>
            <a:r>
              <a:rPr dirty="0" sz="1850" spc="20">
                <a:latin typeface="Symbol"/>
                <a:cs typeface="Symbol"/>
              </a:rPr>
              <a:t></a:t>
            </a:r>
            <a:r>
              <a:rPr dirty="0" sz="1850" spc="20">
                <a:latin typeface="Times New Roman"/>
                <a:cs typeface="Times New Roman"/>
              </a:rPr>
              <a:t> </a:t>
            </a:r>
            <a:r>
              <a:rPr dirty="0" sz="2900" spc="-110">
                <a:latin typeface="Symbol"/>
                <a:cs typeface="Symbol"/>
              </a:rPr>
              <a:t></a:t>
            </a:r>
            <a:r>
              <a:rPr dirty="0" sz="1850" spc="-110">
                <a:latin typeface="Symbol"/>
                <a:cs typeface="Symbol"/>
              </a:rPr>
              <a:t></a:t>
            </a:r>
            <a:r>
              <a:rPr dirty="0" sz="1850" spc="-110">
                <a:latin typeface="Times New Roman"/>
                <a:cs typeface="Times New Roman"/>
              </a:rPr>
              <a:t>Core </a:t>
            </a:r>
            <a:r>
              <a:rPr dirty="0" sz="1850" spc="30">
                <a:latin typeface="Times New Roman"/>
                <a:cs typeface="Times New Roman"/>
              </a:rPr>
              <a:t>PM</a:t>
            </a:r>
            <a:r>
              <a:rPr dirty="0" baseline="-34188" sz="1950" spc="44">
                <a:latin typeface="Times New Roman"/>
                <a:cs typeface="Times New Roman"/>
              </a:rPr>
              <a:t>1</a:t>
            </a:r>
            <a:r>
              <a:rPr dirty="0" baseline="-34188" sz="1950" spc="419">
                <a:latin typeface="Times New Roman"/>
                <a:cs typeface="Times New Roman"/>
              </a:rPr>
              <a:t> </a:t>
            </a:r>
            <a:r>
              <a:rPr dirty="0" sz="1850" spc="15">
                <a:latin typeface="Times New Roman"/>
                <a:cs typeface="Times New Roman"/>
              </a:rPr>
              <a:t>x</a:t>
            </a:r>
            <a:r>
              <a:rPr dirty="0" sz="1850" spc="25">
                <a:latin typeface="Times New Roman"/>
                <a:cs typeface="Times New Roman"/>
              </a:rPr>
              <a:t> </a:t>
            </a:r>
            <a:r>
              <a:rPr dirty="0" sz="1850" spc="-5">
                <a:latin typeface="Times New Roman"/>
                <a:cs typeface="Times New Roman"/>
              </a:rPr>
              <a:t>ATO	</a:t>
            </a:r>
            <a:r>
              <a:rPr dirty="0" sz="2900" spc="-175">
                <a:latin typeface="Symbol"/>
                <a:cs typeface="Symbol"/>
              </a:rPr>
              <a:t></a:t>
            </a:r>
            <a:r>
              <a:rPr dirty="0" sz="1850" spc="-175">
                <a:latin typeface="Symbol"/>
                <a:cs typeface="Symbol"/>
              </a:rPr>
              <a:t></a:t>
            </a:r>
            <a:r>
              <a:rPr dirty="0" sz="1850" spc="-90">
                <a:latin typeface="Times New Roman"/>
                <a:cs typeface="Times New Roman"/>
              </a:rPr>
              <a:t> </a:t>
            </a:r>
            <a:r>
              <a:rPr dirty="0" sz="2850" spc="-215">
                <a:latin typeface="Symbol"/>
                <a:cs typeface="Symbol"/>
              </a:rPr>
              <a:t></a:t>
            </a:r>
            <a:r>
              <a:rPr dirty="0" sz="1850" spc="-215">
                <a:latin typeface="Symbol"/>
                <a:cs typeface="Symbol"/>
              </a:rPr>
              <a:t></a:t>
            </a:r>
            <a:r>
              <a:rPr dirty="0" sz="1850" spc="-215">
                <a:latin typeface="Times New Roman"/>
                <a:cs typeface="Times New Roman"/>
              </a:rPr>
              <a:t>A</a:t>
            </a:r>
            <a:endParaRPr sz="1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5251" y="166878"/>
            <a:ext cx="449326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Driver Patterns: Core</a:t>
            </a:r>
            <a:r>
              <a:rPr dirty="0" spc="-35"/>
              <a:t> </a:t>
            </a:r>
            <a:r>
              <a:rPr dirty="0" spc="-5"/>
              <a:t>RNOA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5803" y="675258"/>
            <a:ext cx="8119109" cy="8794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latin typeface="Times New Roman"/>
                <a:cs typeface="Times New Roman"/>
              </a:rPr>
              <a:t>(All NYSE </a:t>
            </a:r>
            <a:r>
              <a:rPr dirty="0" sz="1400">
                <a:latin typeface="Times New Roman"/>
                <a:cs typeface="Times New Roman"/>
              </a:rPr>
              <a:t>and </a:t>
            </a:r>
            <a:r>
              <a:rPr dirty="0" sz="1400" spc="-5">
                <a:latin typeface="Times New Roman"/>
                <a:cs typeface="Times New Roman"/>
              </a:rPr>
              <a:t>AMEX firms, </a:t>
            </a:r>
            <a:r>
              <a:rPr dirty="0" sz="1400">
                <a:latin typeface="Times New Roman"/>
                <a:cs typeface="Times New Roman"/>
              </a:rPr>
              <a:t>1964 –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99)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1400" spc="-5">
                <a:latin typeface="Times New Roman"/>
                <a:cs typeface="Times New Roman"/>
              </a:rPr>
              <a:t>The </a:t>
            </a:r>
            <a:r>
              <a:rPr dirty="0" sz="1400">
                <a:latin typeface="Times New Roman"/>
                <a:cs typeface="Times New Roman"/>
              </a:rPr>
              <a:t>patterns trace the </a:t>
            </a:r>
            <a:r>
              <a:rPr dirty="0" sz="1400" spc="-5">
                <a:latin typeface="Times New Roman"/>
                <a:cs typeface="Times New Roman"/>
              </a:rPr>
              <a:t>median </a:t>
            </a:r>
            <a:r>
              <a:rPr dirty="0" sz="1400">
                <a:latin typeface="Times New Roman"/>
                <a:cs typeface="Times New Roman"/>
              </a:rPr>
              <a:t>drivers over five </a:t>
            </a:r>
            <a:r>
              <a:rPr dirty="0" sz="1400" spc="-5">
                <a:latin typeface="Times New Roman"/>
                <a:cs typeface="Times New Roman"/>
              </a:rPr>
              <a:t>years </a:t>
            </a:r>
            <a:r>
              <a:rPr dirty="0" sz="1400">
                <a:latin typeface="Times New Roman"/>
                <a:cs typeface="Times New Roman"/>
              </a:rPr>
              <a:t>for 10 groups </a:t>
            </a:r>
            <a:r>
              <a:rPr dirty="0" sz="1400" spc="-5">
                <a:latin typeface="Times New Roman"/>
                <a:cs typeface="Times New Roman"/>
              </a:rPr>
              <a:t>formed </a:t>
            </a:r>
            <a:r>
              <a:rPr dirty="0" sz="1400">
                <a:latin typeface="Times New Roman"/>
                <a:cs typeface="Times New Roman"/>
              </a:rPr>
              <a:t>for diff. levels of the drivers in </a:t>
            </a:r>
            <a:r>
              <a:rPr dirty="0" sz="1400" spc="-5">
                <a:latin typeface="Times New Roman"/>
                <a:cs typeface="Times New Roman"/>
              </a:rPr>
              <a:t>Year</a:t>
            </a:r>
            <a:r>
              <a:rPr dirty="0" sz="1400" spc="-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0.  </a:t>
            </a:r>
            <a:r>
              <a:rPr dirty="0" sz="1400" spc="-5">
                <a:latin typeface="Times New Roman"/>
                <a:cs typeface="Times New Roman"/>
              </a:rPr>
              <a:t>Firms </a:t>
            </a:r>
            <a:r>
              <a:rPr dirty="0" sz="1400">
                <a:latin typeface="Times New Roman"/>
                <a:cs typeface="Times New Roman"/>
              </a:rPr>
              <a:t>in the upper groups have high drivers in the current </a:t>
            </a:r>
            <a:r>
              <a:rPr dirty="0" sz="1400" spc="-5">
                <a:latin typeface="Times New Roman"/>
                <a:cs typeface="Times New Roman"/>
              </a:rPr>
              <a:t>year (Year </a:t>
            </a:r>
            <a:r>
              <a:rPr dirty="0" sz="1400">
                <a:latin typeface="Times New Roman"/>
                <a:cs typeface="Times New Roman"/>
              </a:rPr>
              <a:t>0) and </a:t>
            </a:r>
            <a:r>
              <a:rPr dirty="0" sz="1400" spc="-5">
                <a:latin typeface="Times New Roman"/>
                <a:cs typeface="Times New Roman"/>
              </a:rPr>
              <a:t>firms </a:t>
            </a:r>
            <a:r>
              <a:rPr dirty="0" sz="1400">
                <a:latin typeface="Times New Roman"/>
                <a:cs typeface="Times New Roman"/>
              </a:rPr>
              <a:t>in the </a:t>
            </a:r>
            <a:r>
              <a:rPr dirty="0" sz="1400" spc="-5">
                <a:latin typeface="Times New Roman"/>
                <a:cs typeface="Times New Roman"/>
              </a:rPr>
              <a:t>lower </a:t>
            </a:r>
            <a:r>
              <a:rPr dirty="0" sz="1400">
                <a:latin typeface="Times New Roman"/>
                <a:cs typeface="Times New Roman"/>
              </a:rPr>
              <a:t>groups have low  drivers in the current</a:t>
            </a:r>
            <a:r>
              <a:rPr dirty="0" sz="1400" spc="-10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year.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5803" y="5918403"/>
            <a:ext cx="8428355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Firms </a:t>
            </a:r>
            <a:r>
              <a:rPr dirty="0" sz="1600" b="1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high core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RNOA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currently (in the upper groups) tend to have ↓ profitability in</a:t>
            </a:r>
            <a:r>
              <a:rPr dirty="0" sz="1600" spc="260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the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future; firms </a:t>
            </a:r>
            <a:r>
              <a:rPr dirty="0" sz="1600" b="1">
                <a:solidFill>
                  <a:srgbClr val="001F5F"/>
                </a:solidFill>
                <a:latin typeface="Times New Roman"/>
                <a:cs typeface="Times New Roman"/>
              </a:rPr>
              <a:t>with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low core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RNOA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(in the </a:t>
            </a:r>
            <a:r>
              <a:rPr dirty="0" sz="1600" b="1">
                <a:solidFill>
                  <a:srgbClr val="001F5F"/>
                </a:solidFill>
                <a:latin typeface="Times New Roman"/>
                <a:cs typeface="Times New Roman"/>
              </a:rPr>
              <a:t>lower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groups) tend to have ↑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profitability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in the</a:t>
            </a:r>
            <a:r>
              <a:rPr dirty="0" sz="1600" spc="360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future.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40709" y="1783997"/>
            <a:ext cx="5146040" cy="0"/>
          </a:xfrm>
          <a:custGeom>
            <a:avLst/>
            <a:gdLst/>
            <a:ahLst/>
            <a:cxnLst/>
            <a:rect l="l" t="t" r="r" b="b"/>
            <a:pathLst>
              <a:path w="5146040" h="0">
                <a:moveTo>
                  <a:pt x="0" y="0"/>
                </a:moveTo>
                <a:lnTo>
                  <a:pt x="5145437" y="0"/>
                </a:lnTo>
              </a:path>
            </a:pathLst>
          </a:custGeom>
          <a:ln w="5667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7092354" y="1783998"/>
            <a:ext cx="0" cy="3225165"/>
          </a:xfrm>
          <a:custGeom>
            <a:avLst/>
            <a:gdLst/>
            <a:ahLst/>
            <a:cxnLst/>
            <a:rect l="l" t="t" r="r" b="b"/>
            <a:pathLst>
              <a:path w="0" h="3225165">
                <a:moveTo>
                  <a:pt x="0" y="0"/>
                </a:moveTo>
                <a:lnTo>
                  <a:pt x="0" y="3224588"/>
                </a:lnTo>
              </a:path>
            </a:pathLst>
          </a:custGeom>
          <a:ln w="6207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946917" y="5014254"/>
            <a:ext cx="5146040" cy="0"/>
          </a:xfrm>
          <a:custGeom>
            <a:avLst/>
            <a:gdLst/>
            <a:ahLst/>
            <a:cxnLst/>
            <a:rect l="l" t="t" r="r" b="b"/>
            <a:pathLst>
              <a:path w="5146040" h="0">
                <a:moveTo>
                  <a:pt x="5145437" y="0"/>
                </a:moveTo>
                <a:lnTo>
                  <a:pt x="0" y="0"/>
                </a:lnTo>
              </a:path>
            </a:pathLst>
          </a:custGeom>
          <a:ln w="5667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940709" y="1789665"/>
            <a:ext cx="0" cy="3225165"/>
          </a:xfrm>
          <a:custGeom>
            <a:avLst/>
            <a:gdLst/>
            <a:ahLst/>
            <a:cxnLst/>
            <a:rect l="l" t="t" r="r" b="b"/>
            <a:pathLst>
              <a:path w="0" h="3225165">
                <a:moveTo>
                  <a:pt x="0" y="3224588"/>
                </a:moveTo>
                <a:lnTo>
                  <a:pt x="0" y="0"/>
                </a:lnTo>
              </a:path>
            </a:pathLst>
          </a:custGeom>
          <a:ln w="6207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940709" y="1783997"/>
            <a:ext cx="0" cy="3225165"/>
          </a:xfrm>
          <a:custGeom>
            <a:avLst/>
            <a:gdLst/>
            <a:ahLst/>
            <a:cxnLst/>
            <a:rect l="l" t="t" r="r" b="b"/>
            <a:pathLst>
              <a:path w="0" h="3225165">
                <a:moveTo>
                  <a:pt x="0" y="0"/>
                </a:moveTo>
                <a:lnTo>
                  <a:pt x="0" y="3224588"/>
                </a:lnTo>
              </a:path>
            </a:pathLst>
          </a:custGeom>
          <a:ln w="620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897257" y="5014254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245" y="0"/>
                </a:lnTo>
              </a:path>
            </a:pathLst>
          </a:custGeom>
          <a:ln w="56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897257" y="4656616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245" y="0"/>
                </a:lnTo>
              </a:path>
            </a:pathLst>
          </a:custGeom>
          <a:ln w="56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897257" y="4298986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245" y="0"/>
                </a:lnTo>
              </a:path>
            </a:pathLst>
          </a:custGeom>
          <a:ln w="56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897257" y="3935643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245" y="0"/>
                </a:lnTo>
              </a:path>
            </a:pathLst>
          </a:custGeom>
          <a:ln w="56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897257" y="3578043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245" y="0"/>
                </a:lnTo>
              </a:path>
            </a:pathLst>
          </a:custGeom>
          <a:ln w="56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897257" y="3220216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245" y="0"/>
                </a:lnTo>
              </a:path>
            </a:pathLst>
          </a:custGeom>
          <a:ln w="56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897257" y="2862540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245" y="0"/>
                </a:lnTo>
              </a:path>
            </a:pathLst>
          </a:custGeom>
          <a:ln w="56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897257" y="2499273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245" y="0"/>
                </a:lnTo>
              </a:path>
            </a:pathLst>
          </a:custGeom>
          <a:ln w="56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897257" y="2141597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245" y="0"/>
                </a:lnTo>
              </a:path>
            </a:pathLst>
          </a:custGeom>
          <a:ln w="56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897257" y="1783997"/>
            <a:ext cx="37465" cy="0"/>
          </a:xfrm>
          <a:custGeom>
            <a:avLst/>
            <a:gdLst/>
            <a:ahLst/>
            <a:cxnLst/>
            <a:rect l="l" t="t" r="r" b="b"/>
            <a:pathLst>
              <a:path w="37464" h="0">
                <a:moveTo>
                  <a:pt x="0" y="0"/>
                </a:moveTo>
                <a:lnTo>
                  <a:pt x="37245" y="0"/>
                </a:lnTo>
              </a:path>
            </a:pathLst>
          </a:custGeom>
          <a:ln w="566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2369651" y="4327325"/>
            <a:ext cx="851535" cy="300990"/>
          </a:xfrm>
          <a:custGeom>
            <a:avLst/>
            <a:gdLst/>
            <a:ahLst/>
            <a:cxnLst/>
            <a:rect l="l" t="t" r="r" b="b"/>
            <a:pathLst>
              <a:path w="851535" h="300989">
                <a:moveTo>
                  <a:pt x="0" y="300952"/>
                </a:moveTo>
                <a:lnTo>
                  <a:pt x="851261" y="0"/>
                </a:lnTo>
              </a:path>
            </a:pathLst>
          </a:custGeom>
          <a:ln w="5727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3227121" y="4111571"/>
            <a:ext cx="851535" cy="215900"/>
          </a:xfrm>
          <a:custGeom>
            <a:avLst/>
            <a:gdLst/>
            <a:ahLst/>
            <a:cxnLst/>
            <a:rect l="l" t="t" r="r" b="b"/>
            <a:pathLst>
              <a:path w="851535" h="215900">
                <a:moveTo>
                  <a:pt x="0" y="215753"/>
                </a:moveTo>
                <a:lnTo>
                  <a:pt x="851261" y="0"/>
                </a:lnTo>
              </a:path>
            </a:pathLst>
          </a:custGeom>
          <a:ln w="570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4084838" y="3935643"/>
            <a:ext cx="857885" cy="176530"/>
          </a:xfrm>
          <a:custGeom>
            <a:avLst/>
            <a:gdLst/>
            <a:ahLst/>
            <a:cxnLst/>
            <a:rect l="l" t="t" r="r" b="b"/>
            <a:pathLst>
              <a:path w="857885" h="176529">
                <a:moveTo>
                  <a:pt x="0" y="175928"/>
                </a:moveTo>
                <a:lnTo>
                  <a:pt x="857469" y="0"/>
                </a:lnTo>
              </a:path>
            </a:pathLst>
          </a:custGeom>
          <a:ln w="5689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4948515" y="3833471"/>
            <a:ext cx="851535" cy="102235"/>
          </a:xfrm>
          <a:custGeom>
            <a:avLst/>
            <a:gdLst/>
            <a:ahLst/>
            <a:cxnLst/>
            <a:rect l="l" t="t" r="r" b="b"/>
            <a:pathLst>
              <a:path w="851535" h="102235">
                <a:moveTo>
                  <a:pt x="0" y="102171"/>
                </a:moveTo>
                <a:lnTo>
                  <a:pt x="851179" y="0"/>
                </a:lnTo>
              </a:path>
            </a:pathLst>
          </a:custGeom>
          <a:ln w="5675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806150" y="3833471"/>
            <a:ext cx="851535" cy="62865"/>
          </a:xfrm>
          <a:custGeom>
            <a:avLst/>
            <a:gdLst/>
            <a:ahLst/>
            <a:cxnLst/>
            <a:rect l="l" t="t" r="r" b="b"/>
            <a:pathLst>
              <a:path w="851534" h="62864">
                <a:moveTo>
                  <a:pt x="0" y="0"/>
                </a:moveTo>
                <a:lnTo>
                  <a:pt x="851261" y="62345"/>
                </a:lnTo>
              </a:path>
            </a:pathLst>
          </a:custGeom>
          <a:ln w="567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369651" y="3986653"/>
            <a:ext cx="851535" cy="74295"/>
          </a:xfrm>
          <a:custGeom>
            <a:avLst/>
            <a:gdLst/>
            <a:ahLst/>
            <a:cxnLst/>
            <a:rect l="l" t="t" r="r" b="b"/>
            <a:pathLst>
              <a:path w="851535" h="74295">
                <a:moveTo>
                  <a:pt x="0" y="73907"/>
                </a:moveTo>
                <a:lnTo>
                  <a:pt x="851261" y="0"/>
                </a:lnTo>
              </a:path>
            </a:pathLst>
          </a:custGeom>
          <a:ln w="5671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3227121" y="3924307"/>
            <a:ext cx="851535" cy="62865"/>
          </a:xfrm>
          <a:custGeom>
            <a:avLst/>
            <a:gdLst/>
            <a:ahLst/>
            <a:cxnLst/>
            <a:rect l="l" t="t" r="r" b="b"/>
            <a:pathLst>
              <a:path w="851535" h="62864">
                <a:moveTo>
                  <a:pt x="0" y="62345"/>
                </a:moveTo>
                <a:lnTo>
                  <a:pt x="851261" y="0"/>
                </a:lnTo>
              </a:path>
            </a:pathLst>
          </a:custGeom>
          <a:ln w="5670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4084838" y="3822136"/>
            <a:ext cx="857885" cy="102235"/>
          </a:xfrm>
          <a:custGeom>
            <a:avLst/>
            <a:gdLst/>
            <a:ahLst/>
            <a:cxnLst/>
            <a:rect l="l" t="t" r="r" b="b"/>
            <a:pathLst>
              <a:path w="857885" h="102235">
                <a:moveTo>
                  <a:pt x="0" y="102171"/>
                </a:moveTo>
                <a:lnTo>
                  <a:pt x="857469" y="0"/>
                </a:lnTo>
              </a:path>
            </a:pathLst>
          </a:custGeom>
          <a:ln w="5675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4948515" y="3782235"/>
            <a:ext cx="851535" cy="40005"/>
          </a:xfrm>
          <a:custGeom>
            <a:avLst/>
            <a:gdLst/>
            <a:ahLst/>
            <a:cxnLst/>
            <a:rect l="l" t="t" r="r" b="b"/>
            <a:pathLst>
              <a:path w="851535" h="40004">
                <a:moveTo>
                  <a:pt x="0" y="39901"/>
                </a:moveTo>
                <a:lnTo>
                  <a:pt x="851179" y="0"/>
                </a:lnTo>
              </a:path>
            </a:pathLst>
          </a:custGeom>
          <a:ln w="5668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806150" y="3782235"/>
            <a:ext cx="851535" cy="17145"/>
          </a:xfrm>
          <a:custGeom>
            <a:avLst/>
            <a:gdLst/>
            <a:ahLst/>
            <a:cxnLst/>
            <a:rect l="l" t="t" r="r" b="b"/>
            <a:pathLst>
              <a:path w="851534" h="17145">
                <a:moveTo>
                  <a:pt x="0" y="0"/>
                </a:moveTo>
                <a:lnTo>
                  <a:pt x="851261" y="17003"/>
                </a:lnTo>
              </a:path>
            </a:pathLst>
          </a:custGeom>
          <a:ln w="5668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369651" y="3890149"/>
            <a:ext cx="851535" cy="5715"/>
          </a:xfrm>
          <a:custGeom>
            <a:avLst/>
            <a:gdLst/>
            <a:ahLst/>
            <a:cxnLst/>
            <a:rect l="l" t="t" r="r" b="b"/>
            <a:pathLst>
              <a:path w="851535" h="5714">
                <a:moveTo>
                  <a:pt x="0" y="0"/>
                </a:moveTo>
                <a:lnTo>
                  <a:pt x="851261" y="5667"/>
                </a:lnTo>
              </a:path>
            </a:pathLst>
          </a:custGeom>
          <a:ln w="5667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227121" y="3850475"/>
            <a:ext cx="851535" cy="45720"/>
          </a:xfrm>
          <a:custGeom>
            <a:avLst/>
            <a:gdLst/>
            <a:ahLst/>
            <a:cxnLst/>
            <a:rect l="l" t="t" r="r" b="b"/>
            <a:pathLst>
              <a:path w="851535" h="45720">
                <a:moveTo>
                  <a:pt x="0" y="45342"/>
                </a:moveTo>
                <a:lnTo>
                  <a:pt x="851261" y="0"/>
                </a:lnTo>
              </a:path>
            </a:pathLst>
          </a:custGeom>
          <a:ln w="5669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084838" y="3782235"/>
            <a:ext cx="857885" cy="68580"/>
          </a:xfrm>
          <a:custGeom>
            <a:avLst/>
            <a:gdLst/>
            <a:ahLst/>
            <a:cxnLst/>
            <a:rect l="l" t="t" r="r" b="b"/>
            <a:pathLst>
              <a:path w="857885" h="68579">
                <a:moveTo>
                  <a:pt x="0" y="68240"/>
                </a:moveTo>
                <a:lnTo>
                  <a:pt x="857469" y="0"/>
                </a:lnTo>
              </a:path>
            </a:pathLst>
          </a:custGeom>
          <a:ln w="5671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4948515" y="3742560"/>
            <a:ext cx="851535" cy="40005"/>
          </a:xfrm>
          <a:custGeom>
            <a:avLst/>
            <a:gdLst/>
            <a:ahLst/>
            <a:cxnLst/>
            <a:rect l="l" t="t" r="r" b="b"/>
            <a:pathLst>
              <a:path w="851535" h="40004">
                <a:moveTo>
                  <a:pt x="0" y="39674"/>
                </a:moveTo>
                <a:lnTo>
                  <a:pt x="851179" y="0"/>
                </a:lnTo>
              </a:path>
            </a:pathLst>
          </a:custGeom>
          <a:ln w="5668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806150" y="3742560"/>
            <a:ext cx="851535" cy="28575"/>
          </a:xfrm>
          <a:custGeom>
            <a:avLst/>
            <a:gdLst/>
            <a:ahLst/>
            <a:cxnLst/>
            <a:rect l="l" t="t" r="r" b="b"/>
            <a:pathLst>
              <a:path w="851534" h="28575">
                <a:moveTo>
                  <a:pt x="0" y="0"/>
                </a:moveTo>
                <a:lnTo>
                  <a:pt x="851261" y="28338"/>
                </a:lnTo>
              </a:path>
            </a:pathLst>
          </a:custGeom>
          <a:ln w="5668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369651" y="3770899"/>
            <a:ext cx="851535" cy="11430"/>
          </a:xfrm>
          <a:custGeom>
            <a:avLst/>
            <a:gdLst/>
            <a:ahLst/>
            <a:cxnLst/>
            <a:rect l="l" t="t" r="r" b="b"/>
            <a:pathLst>
              <a:path w="851535" h="11429">
                <a:moveTo>
                  <a:pt x="0" y="11335"/>
                </a:moveTo>
                <a:lnTo>
                  <a:pt x="851261" y="0"/>
                </a:lnTo>
              </a:path>
            </a:pathLst>
          </a:custGeom>
          <a:ln w="5667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3227121" y="3770899"/>
            <a:ext cx="851535" cy="0"/>
          </a:xfrm>
          <a:custGeom>
            <a:avLst/>
            <a:gdLst/>
            <a:ahLst/>
            <a:cxnLst/>
            <a:rect l="l" t="t" r="r" b="b"/>
            <a:pathLst>
              <a:path w="851535" h="0">
                <a:moveTo>
                  <a:pt x="0" y="0"/>
                </a:moveTo>
                <a:lnTo>
                  <a:pt x="851261" y="0"/>
                </a:lnTo>
              </a:path>
            </a:pathLst>
          </a:custGeom>
          <a:ln w="5667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4084838" y="3742560"/>
            <a:ext cx="857885" cy="28575"/>
          </a:xfrm>
          <a:custGeom>
            <a:avLst/>
            <a:gdLst/>
            <a:ahLst/>
            <a:cxnLst/>
            <a:rect l="l" t="t" r="r" b="b"/>
            <a:pathLst>
              <a:path w="857885" h="28575">
                <a:moveTo>
                  <a:pt x="0" y="28338"/>
                </a:moveTo>
                <a:lnTo>
                  <a:pt x="857469" y="0"/>
                </a:lnTo>
              </a:path>
            </a:pathLst>
          </a:custGeom>
          <a:ln w="5668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4948515" y="3719889"/>
            <a:ext cx="851535" cy="22860"/>
          </a:xfrm>
          <a:custGeom>
            <a:avLst/>
            <a:gdLst/>
            <a:ahLst/>
            <a:cxnLst/>
            <a:rect l="l" t="t" r="r" b="b"/>
            <a:pathLst>
              <a:path w="851535" h="22860">
                <a:moveTo>
                  <a:pt x="0" y="22671"/>
                </a:moveTo>
                <a:lnTo>
                  <a:pt x="851179" y="0"/>
                </a:lnTo>
              </a:path>
            </a:pathLst>
          </a:custGeom>
          <a:ln w="5668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5806150" y="3719889"/>
            <a:ext cx="851535" cy="40005"/>
          </a:xfrm>
          <a:custGeom>
            <a:avLst/>
            <a:gdLst/>
            <a:ahLst/>
            <a:cxnLst/>
            <a:rect l="l" t="t" r="r" b="b"/>
            <a:pathLst>
              <a:path w="851534" h="40004">
                <a:moveTo>
                  <a:pt x="0" y="0"/>
                </a:moveTo>
                <a:lnTo>
                  <a:pt x="851261" y="39674"/>
                </a:lnTo>
              </a:path>
            </a:pathLst>
          </a:custGeom>
          <a:ln w="5668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369651" y="3674395"/>
            <a:ext cx="851535" cy="5715"/>
          </a:xfrm>
          <a:custGeom>
            <a:avLst/>
            <a:gdLst/>
            <a:ahLst/>
            <a:cxnLst/>
            <a:rect l="l" t="t" r="r" b="b"/>
            <a:pathLst>
              <a:path w="851535" h="5714">
                <a:moveTo>
                  <a:pt x="0" y="5667"/>
                </a:moveTo>
                <a:lnTo>
                  <a:pt x="851261" y="0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3227121" y="3674395"/>
            <a:ext cx="851535" cy="17780"/>
          </a:xfrm>
          <a:custGeom>
            <a:avLst/>
            <a:gdLst/>
            <a:ahLst/>
            <a:cxnLst/>
            <a:rect l="l" t="t" r="r" b="b"/>
            <a:pathLst>
              <a:path w="851535" h="17779">
                <a:moveTo>
                  <a:pt x="0" y="0"/>
                </a:moveTo>
                <a:lnTo>
                  <a:pt x="851261" y="17154"/>
                </a:lnTo>
              </a:path>
            </a:pathLst>
          </a:custGeom>
          <a:ln w="566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4084838" y="3668728"/>
            <a:ext cx="857885" cy="22860"/>
          </a:xfrm>
          <a:custGeom>
            <a:avLst/>
            <a:gdLst/>
            <a:ahLst/>
            <a:cxnLst/>
            <a:rect l="l" t="t" r="r" b="b"/>
            <a:pathLst>
              <a:path w="857885" h="22860">
                <a:moveTo>
                  <a:pt x="0" y="22822"/>
                </a:moveTo>
                <a:lnTo>
                  <a:pt x="857469" y="0"/>
                </a:lnTo>
              </a:path>
            </a:pathLst>
          </a:custGeom>
          <a:ln w="566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4948515" y="3657392"/>
            <a:ext cx="851535" cy="11430"/>
          </a:xfrm>
          <a:custGeom>
            <a:avLst/>
            <a:gdLst/>
            <a:ahLst/>
            <a:cxnLst/>
            <a:rect l="l" t="t" r="r" b="b"/>
            <a:pathLst>
              <a:path w="851535" h="11429">
                <a:moveTo>
                  <a:pt x="0" y="11335"/>
                </a:moveTo>
                <a:lnTo>
                  <a:pt x="851179" y="0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5806150" y="3657392"/>
            <a:ext cx="851535" cy="40005"/>
          </a:xfrm>
          <a:custGeom>
            <a:avLst/>
            <a:gdLst/>
            <a:ahLst/>
            <a:cxnLst/>
            <a:rect l="l" t="t" r="r" b="b"/>
            <a:pathLst>
              <a:path w="851534" h="40004">
                <a:moveTo>
                  <a:pt x="0" y="0"/>
                </a:moveTo>
                <a:lnTo>
                  <a:pt x="851261" y="39825"/>
                </a:lnTo>
              </a:path>
            </a:pathLst>
          </a:custGeom>
          <a:ln w="566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369651" y="3572375"/>
            <a:ext cx="851535" cy="11430"/>
          </a:xfrm>
          <a:custGeom>
            <a:avLst/>
            <a:gdLst/>
            <a:ahLst/>
            <a:cxnLst/>
            <a:rect l="l" t="t" r="r" b="b"/>
            <a:pathLst>
              <a:path w="851535" h="11429">
                <a:moveTo>
                  <a:pt x="0" y="0"/>
                </a:moveTo>
                <a:lnTo>
                  <a:pt x="851261" y="11335"/>
                </a:lnTo>
              </a:path>
            </a:pathLst>
          </a:custGeom>
          <a:ln w="5667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3227121" y="3583711"/>
            <a:ext cx="851535" cy="28575"/>
          </a:xfrm>
          <a:custGeom>
            <a:avLst/>
            <a:gdLst/>
            <a:ahLst/>
            <a:cxnLst/>
            <a:rect l="l" t="t" r="r" b="b"/>
            <a:pathLst>
              <a:path w="851535" h="28575">
                <a:moveTo>
                  <a:pt x="0" y="0"/>
                </a:moveTo>
                <a:lnTo>
                  <a:pt x="851261" y="28338"/>
                </a:lnTo>
              </a:path>
            </a:pathLst>
          </a:custGeom>
          <a:ln w="5668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4084838" y="3589378"/>
            <a:ext cx="857885" cy="22860"/>
          </a:xfrm>
          <a:custGeom>
            <a:avLst/>
            <a:gdLst/>
            <a:ahLst/>
            <a:cxnLst/>
            <a:rect l="l" t="t" r="r" b="b"/>
            <a:pathLst>
              <a:path w="857885" h="22860">
                <a:moveTo>
                  <a:pt x="0" y="22671"/>
                </a:moveTo>
                <a:lnTo>
                  <a:pt x="857469" y="0"/>
                </a:lnTo>
              </a:path>
            </a:pathLst>
          </a:custGeom>
          <a:ln w="5668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4948515" y="3578043"/>
            <a:ext cx="851535" cy="11430"/>
          </a:xfrm>
          <a:custGeom>
            <a:avLst/>
            <a:gdLst/>
            <a:ahLst/>
            <a:cxnLst/>
            <a:rect l="l" t="t" r="r" b="b"/>
            <a:pathLst>
              <a:path w="851535" h="11429">
                <a:moveTo>
                  <a:pt x="0" y="11335"/>
                </a:moveTo>
                <a:lnTo>
                  <a:pt x="851179" y="0"/>
                </a:lnTo>
              </a:path>
            </a:pathLst>
          </a:custGeom>
          <a:ln w="5667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5806150" y="3578043"/>
            <a:ext cx="851535" cy="57150"/>
          </a:xfrm>
          <a:custGeom>
            <a:avLst/>
            <a:gdLst/>
            <a:ahLst/>
            <a:cxnLst/>
            <a:rect l="l" t="t" r="r" b="b"/>
            <a:pathLst>
              <a:path w="851534" h="57150">
                <a:moveTo>
                  <a:pt x="0" y="0"/>
                </a:moveTo>
                <a:lnTo>
                  <a:pt x="851261" y="56677"/>
                </a:lnTo>
              </a:path>
            </a:pathLst>
          </a:custGeom>
          <a:ln w="567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2369651" y="3452973"/>
            <a:ext cx="851535" cy="34290"/>
          </a:xfrm>
          <a:custGeom>
            <a:avLst/>
            <a:gdLst/>
            <a:ahLst/>
            <a:cxnLst/>
            <a:rect l="l" t="t" r="r" b="b"/>
            <a:pathLst>
              <a:path w="851535" h="34289">
                <a:moveTo>
                  <a:pt x="0" y="0"/>
                </a:moveTo>
                <a:lnTo>
                  <a:pt x="851261" y="34157"/>
                </a:lnTo>
              </a:path>
            </a:pathLst>
          </a:custGeom>
          <a:ln w="566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3227121" y="3487131"/>
            <a:ext cx="851535" cy="45720"/>
          </a:xfrm>
          <a:custGeom>
            <a:avLst/>
            <a:gdLst/>
            <a:ahLst/>
            <a:cxnLst/>
            <a:rect l="l" t="t" r="r" b="b"/>
            <a:pathLst>
              <a:path w="851535" h="45720">
                <a:moveTo>
                  <a:pt x="0" y="0"/>
                </a:moveTo>
                <a:lnTo>
                  <a:pt x="851261" y="45342"/>
                </a:lnTo>
              </a:path>
            </a:pathLst>
          </a:custGeom>
          <a:ln w="566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4084838" y="3509802"/>
            <a:ext cx="857885" cy="22860"/>
          </a:xfrm>
          <a:custGeom>
            <a:avLst/>
            <a:gdLst/>
            <a:ahLst/>
            <a:cxnLst/>
            <a:rect l="l" t="t" r="r" b="b"/>
            <a:pathLst>
              <a:path w="857885" h="22860">
                <a:moveTo>
                  <a:pt x="0" y="22671"/>
                </a:moveTo>
                <a:lnTo>
                  <a:pt x="857469" y="0"/>
                </a:lnTo>
              </a:path>
            </a:pathLst>
          </a:custGeom>
          <a:ln w="566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4948515" y="3498467"/>
            <a:ext cx="851535" cy="11430"/>
          </a:xfrm>
          <a:custGeom>
            <a:avLst/>
            <a:gdLst/>
            <a:ahLst/>
            <a:cxnLst/>
            <a:rect l="l" t="t" r="r" b="b"/>
            <a:pathLst>
              <a:path w="851535" h="11429">
                <a:moveTo>
                  <a:pt x="0" y="11335"/>
                </a:moveTo>
                <a:lnTo>
                  <a:pt x="851179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5806150" y="3498467"/>
            <a:ext cx="851535" cy="51435"/>
          </a:xfrm>
          <a:custGeom>
            <a:avLst/>
            <a:gdLst/>
            <a:ahLst/>
            <a:cxnLst/>
            <a:rect l="l" t="t" r="r" b="b"/>
            <a:pathLst>
              <a:path w="851534" h="51435">
                <a:moveTo>
                  <a:pt x="0" y="0"/>
                </a:moveTo>
                <a:lnTo>
                  <a:pt x="851261" y="51010"/>
                </a:lnTo>
              </a:path>
            </a:pathLst>
          </a:custGeom>
          <a:ln w="566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2369651" y="3288381"/>
            <a:ext cx="851535" cy="51435"/>
          </a:xfrm>
          <a:custGeom>
            <a:avLst/>
            <a:gdLst/>
            <a:ahLst/>
            <a:cxnLst/>
            <a:rect l="l" t="t" r="r" b="b"/>
            <a:pathLst>
              <a:path w="851535" h="51435">
                <a:moveTo>
                  <a:pt x="0" y="0"/>
                </a:moveTo>
                <a:lnTo>
                  <a:pt x="851261" y="51236"/>
                </a:lnTo>
              </a:path>
            </a:pathLst>
          </a:custGeom>
          <a:ln w="5669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3227121" y="3339617"/>
            <a:ext cx="851535" cy="74295"/>
          </a:xfrm>
          <a:custGeom>
            <a:avLst/>
            <a:gdLst/>
            <a:ahLst/>
            <a:cxnLst/>
            <a:rect l="l" t="t" r="r" b="b"/>
            <a:pathLst>
              <a:path w="851535" h="74295">
                <a:moveTo>
                  <a:pt x="0" y="0"/>
                </a:moveTo>
                <a:lnTo>
                  <a:pt x="851261" y="73681"/>
                </a:lnTo>
              </a:path>
            </a:pathLst>
          </a:custGeom>
          <a:ln w="5671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4084838" y="3413299"/>
            <a:ext cx="857885" cy="17145"/>
          </a:xfrm>
          <a:custGeom>
            <a:avLst/>
            <a:gdLst/>
            <a:ahLst/>
            <a:cxnLst/>
            <a:rect l="l" t="t" r="r" b="b"/>
            <a:pathLst>
              <a:path w="857885" h="17145">
                <a:moveTo>
                  <a:pt x="0" y="0"/>
                </a:moveTo>
                <a:lnTo>
                  <a:pt x="857469" y="17003"/>
                </a:lnTo>
              </a:path>
            </a:pathLst>
          </a:custGeom>
          <a:ln w="5668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4948515" y="3418967"/>
            <a:ext cx="851535" cy="11430"/>
          </a:xfrm>
          <a:custGeom>
            <a:avLst/>
            <a:gdLst/>
            <a:ahLst/>
            <a:cxnLst/>
            <a:rect l="l" t="t" r="r" b="b"/>
            <a:pathLst>
              <a:path w="851535" h="11429">
                <a:moveTo>
                  <a:pt x="0" y="11335"/>
                </a:moveTo>
                <a:lnTo>
                  <a:pt x="851179" y="0"/>
                </a:lnTo>
              </a:path>
            </a:pathLst>
          </a:custGeom>
          <a:ln w="5667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5806150" y="3418967"/>
            <a:ext cx="851535" cy="57150"/>
          </a:xfrm>
          <a:custGeom>
            <a:avLst/>
            <a:gdLst/>
            <a:ahLst/>
            <a:cxnLst/>
            <a:rect l="l" t="t" r="r" b="b"/>
            <a:pathLst>
              <a:path w="851534" h="57150">
                <a:moveTo>
                  <a:pt x="0" y="0"/>
                </a:moveTo>
                <a:lnTo>
                  <a:pt x="851261" y="56829"/>
                </a:lnTo>
              </a:path>
            </a:pathLst>
          </a:custGeom>
          <a:ln w="5670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2369651" y="2998945"/>
            <a:ext cx="851535" cy="90805"/>
          </a:xfrm>
          <a:custGeom>
            <a:avLst/>
            <a:gdLst/>
            <a:ahLst/>
            <a:cxnLst/>
            <a:rect l="l" t="t" r="r" b="b"/>
            <a:pathLst>
              <a:path w="851535" h="90805">
                <a:moveTo>
                  <a:pt x="0" y="0"/>
                </a:moveTo>
                <a:lnTo>
                  <a:pt x="851261" y="90684"/>
                </a:lnTo>
              </a:path>
            </a:pathLst>
          </a:custGeom>
          <a:ln w="5673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3227121" y="3089630"/>
            <a:ext cx="851535" cy="97155"/>
          </a:xfrm>
          <a:custGeom>
            <a:avLst/>
            <a:gdLst/>
            <a:ahLst/>
            <a:cxnLst/>
            <a:rect l="l" t="t" r="r" b="b"/>
            <a:pathLst>
              <a:path w="851535" h="97155">
                <a:moveTo>
                  <a:pt x="0" y="0"/>
                </a:moveTo>
                <a:lnTo>
                  <a:pt x="851261" y="96579"/>
                </a:lnTo>
              </a:path>
            </a:pathLst>
          </a:custGeom>
          <a:ln w="5674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4084838" y="3186209"/>
            <a:ext cx="857885" cy="45720"/>
          </a:xfrm>
          <a:custGeom>
            <a:avLst/>
            <a:gdLst/>
            <a:ahLst/>
            <a:cxnLst/>
            <a:rect l="l" t="t" r="r" b="b"/>
            <a:pathLst>
              <a:path w="857885" h="45719">
                <a:moveTo>
                  <a:pt x="0" y="0"/>
                </a:moveTo>
                <a:lnTo>
                  <a:pt x="857469" y="45493"/>
                </a:lnTo>
              </a:path>
            </a:pathLst>
          </a:custGeom>
          <a:ln w="5669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4948515" y="3231703"/>
            <a:ext cx="851535" cy="45720"/>
          </a:xfrm>
          <a:custGeom>
            <a:avLst/>
            <a:gdLst/>
            <a:ahLst/>
            <a:cxnLst/>
            <a:rect l="l" t="t" r="r" b="b"/>
            <a:pathLst>
              <a:path w="851535" h="45720">
                <a:moveTo>
                  <a:pt x="0" y="0"/>
                </a:moveTo>
                <a:lnTo>
                  <a:pt x="851179" y="45342"/>
                </a:lnTo>
              </a:path>
            </a:pathLst>
          </a:custGeom>
          <a:ln w="5669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5806150" y="3277045"/>
            <a:ext cx="851535" cy="85725"/>
          </a:xfrm>
          <a:custGeom>
            <a:avLst/>
            <a:gdLst/>
            <a:ahLst/>
            <a:cxnLst/>
            <a:rect l="l" t="t" r="r" b="b"/>
            <a:pathLst>
              <a:path w="851534" h="85725">
                <a:moveTo>
                  <a:pt x="0" y="0"/>
                </a:moveTo>
                <a:lnTo>
                  <a:pt x="851261" y="85243"/>
                </a:lnTo>
              </a:path>
            </a:pathLst>
          </a:custGeom>
          <a:ln w="5673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2369651" y="2232509"/>
            <a:ext cx="851535" cy="165100"/>
          </a:xfrm>
          <a:custGeom>
            <a:avLst/>
            <a:gdLst/>
            <a:ahLst/>
            <a:cxnLst/>
            <a:rect l="l" t="t" r="r" b="b"/>
            <a:pathLst>
              <a:path w="851535" h="165100">
                <a:moveTo>
                  <a:pt x="0" y="0"/>
                </a:moveTo>
                <a:lnTo>
                  <a:pt x="851261" y="164517"/>
                </a:lnTo>
              </a:path>
            </a:pathLst>
          </a:custGeom>
          <a:ln w="568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3227120" y="2397026"/>
            <a:ext cx="851535" cy="255904"/>
          </a:xfrm>
          <a:custGeom>
            <a:avLst/>
            <a:gdLst/>
            <a:ahLst/>
            <a:cxnLst/>
            <a:rect l="l" t="t" r="r" b="b"/>
            <a:pathLst>
              <a:path w="851535" h="255905">
                <a:moveTo>
                  <a:pt x="0" y="0"/>
                </a:moveTo>
                <a:lnTo>
                  <a:pt x="851261" y="255655"/>
                </a:lnTo>
              </a:path>
            </a:pathLst>
          </a:custGeom>
          <a:ln w="571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4084838" y="2652681"/>
            <a:ext cx="857885" cy="130810"/>
          </a:xfrm>
          <a:custGeom>
            <a:avLst/>
            <a:gdLst/>
            <a:ahLst/>
            <a:cxnLst/>
            <a:rect l="l" t="t" r="r" b="b"/>
            <a:pathLst>
              <a:path w="857885" h="130810">
                <a:moveTo>
                  <a:pt x="0" y="0"/>
                </a:moveTo>
                <a:lnTo>
                  <a:pt x="857469" y="130510"/>
                </a:lnTo>
              </a:path>
            </a:pathLst>
          </a:custGeom>
          <a:ln w="568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4948515" y="2783191"/>
            <a:ext cx="851535" cy="74295"/>
          </a:xfrm>
          <a:custGeom>
            <a:avLst/>
            <a:gdLst/>
            <a:ahLst/>
            <a:cxnLst/>
            <a:rect l="l" t="t" r="r" b="b"/>
            <a:pathLst>
              <a:path w="851535" h="74294">
                <a:moveTo>
                  <a:pt x="0" y="0"/>
                </a:moveTo>
                <a:lnTo>
                  <a:pt x="851179" y="73681"/>
                </a:lnTo>
              </a:path>
            </a:pathLst>
          </a:custGeom>
          <a:ln w="567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5806150" y="2856873"/>
            <a:ext cx="851535" cy="170815"/>
          </a:xfrm>
          <a:custGeom>
            <a:avLst/>
            <a:gdLst/>
            <a:ahLst/>
            <a:cxnLst/>
            <a:rect l="l" t="t" r="r" b="b"/>
            <a:pathLst>
              <a:path w="851534" h="170814">
                <a:moveTo>
                  <a:pt x="0" y="0"/>
                </a:moveTo>
                <a:lnTo>
                  <a:pt x="851261" y="170411"/>
                </a:lnTo>
              </a:path>
            </a:pathLst>
          </a:custGeom>
          <a:ln w="56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2356988" y="4616753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0" y="11524"/>
                </a:lnTo>
                <a:lnTo>
                  <a:pt x="12663" y="22860"/>
                </a:lnTo>
                <a:lnTo>
                  <a:pt x="25078" y="11524"/>
                </a:lnTo>
                <a:lnTo>
                  <a:pt x="12663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2356988" y="4616753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25078" y="11524"/>
                </a:lnTo>
                <a:lnTo>
                  <a:pt x="12663" y="22860"/>
                </a:lnTo>
                <a:lnTo>
                  <a:pt x="0" y="11524"/>
                </a:lnTo>
                <a:lnTo>
                  <a:pt x="12663" y="0"/>
                </a:lnTo>
                <a:close/>
              </a:path>
            </a:pathLst>
          </a:custGeom>
          <a:ln w="5912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3214705" y="4315989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0" y="11335"/>
                </a:lnTo>
                <a:lnTo>
                  <a:pt x="12415" y="22671"/>
                </a:lnTo>
                <a:lnTo>
                  <a:pt x="24830" y="11335"/>
                </a:lnTo>
                <a:lnTo>
                  <a:pt x="12415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3214705" y="4315989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24830" y="11335"/>
                </a:lnTo>
                <a:lnTo>
                  <a:pt x="12415" y="22671"/>
                </a:lnTo>
                <a:lnTo>
                  <a:pt x="0" y="11335"/>
                </a:lnTo>
                <a:lnTo>
                  <a:pt x="12415" y="0"/>
                </a:lnTo>
                <a:close/>
              </a:path>
            </a:pathLst>
          </a:custGeom>
          <a:ln w="5913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4072175" y="4100235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0" y="11335"/>
                </a:lnTo>
                <a:lnTo>
                  <a:pt x="12663" y="22671"/>
                </a:lnTo>
                <a:lnTo>
                  <a:pt x="25078" y="11335"/>
                </a:lnTo>
                <a:lnTo>
                  <a:pt x="12663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4072175" y="4100235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25078" y="11335"/>
                </a:lnTo>
                <a:lnTo>
                  <a:pt x="12663" y="22671"/>
                </a:lnTo>
                <a:lnTo>
                  <a:pt x="0" y="11335"/>
                </a:lnTo>
                <a:lnTo>
                  <a:pt x="12663" y="0"/>
                </a:lnTo>
                <a:close/>
              </a:path>
            </a:pathLst>
          </a:custGeom>
          <a:ln w="591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4936100" y="3924307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0" y="11335"/>
                </a:lnTo>
                <a:lnTo>
                  <a:pt x="12415" y="22671"/>
                </a:lnTo>
                <a:lnTo>
                  <a:pt x="24830" y="11335"/>
                </a:lnTo>
                <a:lnTo>
                  <a:pt x="12415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4936100" y="3924307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24830" y="11335"/>
                </a:lnTo>
                <a:lnTo>
                  <a:pt x="12415" y="22671"/>
                </a:lnTo>
                <a:lnTo>
                  <a:pt x="0" y="11335"/>
                </a:lnTo>
                <a:lnTo>
                  <a:pt x="12415" y="0"/>
                </a:lnTo>
                <a:close/>
              </a:path>
            </a:pathLst>
          </a:custGeom>
          <a:ln w="5913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5793487" y="3822136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0" y="11335"/>
                </a:lnTo>
                <a:lnTo>
                  <a:pt x="12663" y="22671"/>
                </a:lnTo>
                <a:lnTo>
                  <a:pt x="25078" y="11335"/>
                </a:lnTo>
                <a:lnTo>
                  <a:pt x="12663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5793487" y="3822136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25078" y="11335"/>
                </a:lnTo>
                <a:lnTo>
                  <a:pt x="12663" y="22671"/>
                </a:lnTo>
                <a:lnTo>
                  <a:pt x="0" y="11335"/>
                </a:lnTo>
                <a:lnTo>
                  <a:pt x="12663" y="0"/>
                </a:lnTo>
                <a:close/>
              </a:path>
            </a:pathLst>
          </a:custGeom>
          <a:ln w="591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6651204" y="3884481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0" y="11335"/>
                </a:lnTo>
                <a:lnTo>
                  <a:pt x="12415" y="22671"/>
                </a:lnTo>
                <a:lnTo>
                  <a:pt x="24830" y="11335"/>
                </a:lnTo>
                <a:lnTo>
                  <a:pt x="12415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6651204" y="3884481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24830" y="11335"/>
                </a:lnTo>
                <a:lnTo>
                  <a:pt x="12415" y="22671"/>
                </a:lnTo>
                <a:lnTo>
                  <a:pt x="0" y="11335"/>
                </a:lnTo>
                <a:lnTo>
                  <a:pt x="12415" y="0"/>
                </a:lnTo>
                <a:close/>
              </a:path>
            </a:pathLst>
          </a:custGeom>
          <a:ln w="5913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2353925" y="4046353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0" y="17003"/>
                </a:moveTo>
                <a:lnTo>
                  <a:pt x="18829" y="17003"/>
                </a:lnTo>
                <a:lnTo>
                  <a:pt x="18829" y="0"/>
                </a:lnTo>
                <a:lnTo>
                  <a:pt x="0" y="0"/>
                </a:lnTo>
                <a:lnTo>
                  <a:pt x="0" y="1700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3211643" y="3972521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0" y="17003"/>
                </a:moveTo>
                <a:lnTo>
                  <a:pt x="18622" y="17003"/>
                </a:lnTo>
                <a:lnTo>
                  <a:pt x="18622" y="0"/>
                </a:lnTo>
                <a:lnTo>
                  <a:pt x="0" y="0"/>
                </a:lnTo>
                <a:lnTo>
                  <a:pt x="0" y="1700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4069112" y="3909986"/>
            <a:ext cx="19050" cy="17780"/>
          </a:xfrm>
          <a:custGeom>
            <a:avLst/>
            <a:gdLst/>
            <a:ahLst/>
            <a:cxnLst/>
            <a:rect l="l" t="t" r="r" b="b"/>
            <a:pathLst>
              <a:path w="19050" h="17779">
                <a:moveTo>
                  <a:pt x="0" y="17192"/>
                </a:moveTo>
                <a:lnTo>
                  <a:pt x="18829" y="17192"/>
                </a:lnTo>
                <a:lnTo>
                  <a:pt x="18829" y="0"/>
                </a:lnTo>
                <a:lnTo>
                  <a:pt x="0" y="0"/>
                </a:lnTo>
                <a:lnTo>
                  <a:pt x="0" y="17192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4932955" y="3807928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0" y="17003"/>
                </a:moveTo>
                <a:lnTo>
                  <a:pt x="18622" y="17003"/>
                </a:lnTo>
                <a:lnTo>
                  <a:pt x="18622" y="0"/>
                </a:lnTo>
                <a:lnTo>
                  <a:pt x="0" y="0"/>
                </a:lnTo>
                <a:lnTo>
                  <a:pt x="0" y="1700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5790424" y="3768103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0" y="17003"/>
                </a:moveTo>
                <a:lnTo>
                  <a:pt x="18829" y="17003"/>
                </a:lnTo>
                <a:lnTo>
                  <a:pt x="18829" y="0"/>
                </a:lnTo>
                <a:lnTo>
                  <a:pt x="0" y="0"/>
                </a:lnTo>
                <a:lnTo>
                  <a:pt x="0" y="1700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6648059" y="3785106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0" y="17003"/>
                </a:moveTo>
                <a:lnTo>
                  <a:pt x="18622" y="17003"/>
                </a:lnTo>
                <a:lnTo>
                  <a:pt x="18622" y="0"/>
                </a:lnTo>
                <a:lnTo>
                  <a:pt x="0" y="0"/>
                </a:lnTo>
                <a:lnTo>
                  <a:pt x="0" y="17003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2356988" y="3878814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0" y="22671"/>
                </a:lnTo>
                <a:lnTo>
                  <a:pt x="25078" y="22671"/>
                </a:lnTo>
                <a:lnTo>
                  <a:pt x="12663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2356988" y="3878814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25078" y="22671"/>
                </a:lnTo>
                <a:lnTo>
                  <a:pt x="0" y="22671"/>
                </a:lnTo>
                <a:lnTo>
                  <a:pt x="12663" y="0"/>
                </a:lnTo>
                <a:close/>
              </a:path>
            </a:pathLst>
          </a:custGeom>
          <a:ln w="591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3214705" y="3884481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0" y="22671"/>
                </a:lnTo>
                <a:lnTo>
                  <a:pt x="24830" y="22671"/>
                </a:lnTo>
                <a:lnTo>
                  <a:pt x="12415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3214705" y="3884481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24830" y="22671"/>
                </a:lnTo>
                <a:lnTo>
                  <a:pt x="0" y="22671"/>
                </a:lnTo>
                <a:lnTo>
                  <a:pt x="12415" y="0"/>
                </a:lnTo>
                <a:close/>
              </a:path>
            </a:pathLst>
          </a:custGeom>
          <a:ln w="5913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4072175" y="3839139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0" y="22671"/>
                </a:lnTo>
                <a:lnTo>
                  <a:pt x="25078" y="22671"/>
                </a:lnTo>
                <a:lnTo>
                  <a:pt x="12663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4072175" y="3839139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25078" y="22671"/>
                </a:lnTo>
                <a:lnTo>
                  <a:pt x="0" y="22671"/>
                </a:lnTo>
                <a:lnTo>
                  <a:pt x="12663" y="0"/>
                </a:lnTo>
                <a:close/>
              </a:path>
            </a:pathLst>
          </a:custGeom>
          <a:ln w="591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4936100" y="3770899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0" y="22671"/>
                </a:lnTo>
                <a:lnTo>
                  <a:pt x="24830" y="22671"/>
                </a:lnTo>
                <a:lnTo>
                  <a:pt x="12415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4936100" y="3770899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24830" y="22671"/>
                </a:lnTo>
                <a:lnTo>
                  <a:pt x="0" y="22671"/>
                </a:lnTo>
                <a:lnTo>
                  <a:pt x="12415" y="0"/>
                </a:lnTo>
                <a:close/>
              </a:path>
            </a:pathLst>
          </a:custGeom>
          <a:ln w="5913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5793487" y="3731224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0" y="22671"/>
                </a:lnTo>
                <a:lnTo>
                  <a:pt x="25078" y="22671"/>
                </a:lnTo>
                <a:lnTo>
                  <a:pt x="12663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5793487" y="3731224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25078" y="22671"/>
                </a:lnTo>
                <a:lnTo>
                  <a:pt x="0" y="22671"/>
                </a:lnTo>
                <a:lnTo>
                  <a:pt x="12663" y="0"/>
                </a:lnTo>
                <a:close/>
              </a:path>
            </a:pathLst>
          </a:custGeom>
          <a:ln w="5910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6651204" y="3759563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0" y="22671"/>
                </a:lnTo>
                <a:lnTo>
                  <a:pt x="24830" y="22671"/>
                </a:lnTo>
                <a:lnTo>
                  <a:pt x="12415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6651204" y="3759563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24830" y="22671"/>
                </a:lnTo>
                <a:lnTo>
                  <a:pt x="0" y="22671"/>
                </a:lnTo>
                <a:lnTo>
                  <a:pt x="12415" y="0"/>
                </a:lnTo>
                <a:close/>
              </a:path>
            </a:pathLst>
          </a:custGeom>
          <a:ln w="5913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2356988" y="3770899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0" y="11335"/>
                </a:lnTo>
                <a:lnTo>
                  <a:pt x="12663" y="22671"/>
                </a:lnTo>
                <a:lnTo>
                  <a:pt x="25078" y="11335"/>
                </a:lnTo>
                <a:lnTo>
                  <a:pt x="12663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2356988" y="3770899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25078" y="11335"/>
                </a:lnTo>
                <a:lnTo>
                  <a:pt x="12663" y="22671"/>
                </a:lnTo>
                <a:lnTo>
                  <a:pt x="0" y="11335"/>
                </a:lnTo>
                <a:lnTo>
                  <a:pt x="12663" y="0"/>
                </a:lnTo>
                <a:close/>
              </a:path>
            </a:pathLst>
          </a:custGeom>
          <a:ln w="5910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3214705" y="3759563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0" y="11335"/>
                </a:lnTo>
                <a:lnTo>
                  <a:pt x="12415" y="22671"/>
                </a:lnTo>
                <a:lnTo>
                  <a:pt x="24830" y="11335"/>
                </a:lnTo>
                <a:lnTo>
                  <a:pt x="12415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3214705" y="3759563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24830" y="11335"/>
                </a:lnTo>
                <a:lnTo>
                  <a:pt x="12415" y="22671"/>
                </a:lnTo>
                <a:lnTo>
                  <a:pt x="0" y="11335"/>
                </a:lnTo>
                <a:lnTo>
                  <a:pt x="12415" y="0"/>
                </a:lnTo>
                <a:close/>
              </a:path>
            </a:pathLst>
          </a:custGeom>
          <a:ln w="5913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4072175" y="3759563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0" y="11335"/>
                </a:lnTo>
                <a:lnTo>
                  <a:pt x="12663" y="22671"/>
                </a:lnTo>
                <a:lnTo>
                  <a:pt x="25078" y="11335"/>
                </a:lnTo>
                <a:lnTo>
                  <a:pt x="12663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4072175" y="3759563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25078" y="11335"/>
                </a:lnTo>
                <a:lnTo>
                  <a:pt x="12663" y="22671"/>
                </a:lnTo>
                <a:lnTo>
                  <a:pt x="0" y="11335"/>
                </a:lnTo>
                <a:lnTo>
                  <a:pt x="12663" y="0"/>
                </a:lnTo>
                <a:close/>
              </a:path>
            </a:pathLst>
          </a:custGeom>
          <a:ln w="5910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4936100" y="3731224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0" y="11335"/>
                </a:lnTo>
                <a:lnTo>
                  <a:pt x="12415" y="22671"/>
                </a:lnTo>
                <a:lnTo>
                  <a:pt x="24830" y="11335"/>
                </a:lnTo>
                <a:lnTo>
                  <a:pt x="12415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4936100" y="3731224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24830" y="11335"/>
                </a:lnTo>
                <a:lnTo>
                  <a:pt x="12415" y="22671"/>
                </a:lnTo>
                <a:lnTo>
                  <a:pt x="0" y="11335"/>
                </a:lnTo>
                <a:lnTo>
                  <a:pt x="12415" y="0"/>
                </a:lnTo>
                <a:close/>
              </a:path>
            </a:pathLst>
          </a:custGeom>
          <a:ln w="5913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5793487" y="3708553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0" y="11335"/>
                </a:lnTo>
                <a:lnTo>
                  <a:pt x="12663" y="22671"/>
                </a:lnTo>
                <a:lnTo>
                  <a:pt x="25078" y="11335"/>
                </a:lnTo>
                <a:lnTo>
                  <a:pt x="12663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5793487" y="3708553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25078" y="11335"/>
                </a:lnTo>
                <a:lnTo>
                  <a:pt x="12663" y="22671"/>
                </a:lnTo>
                <a:lnTo>
                  <a:pt x="0" y="11335"/>
                </a:lnTo>
                <a:lnTo>
                  <a:pt x="12663" y="0"/>
                </a:lnTo>
                <a:close/>
              </a:path>
            </a:pathLst>
          </a:custGeom>
          <a:ln w="5910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6651204" y="3748228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0" y="11335"/>
                </a:lnTo>
                <a:lnTo>
                  <a:pt x="12415" y="22671"/>
                </a:lnTo>
                <a:lnTo>
                  <a:pt x="24830" y="11335"/>
                </a:lnTo>
                <a:lnTo>
                  <a:pt x="12415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6651204" y="3748228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24830" y="11335"/>
                </a:lnTo>
                <a:lnTo>
                  <a:pt x="12415" y="22671"/>
                </a:lnTo>
                <a:lnTo>
                  <a:pt x="0" y="11335"/>
                </a:lnTo>
                <a:lnTo>
                  <a:pt x="12415" y="0"/>
                </a:lnTo>
                <a:close/>
              </a:path>
            </a:pathLst>
          </a:custGeom>
          <a:ln w="5913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2363444" y="3674395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6207" y="5667"/>
                </a:moveTo>
                <a:lnTo>
                  <a:pt x="0" y="0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2369651" y="3680063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0" y="0"/>
                </a:moveTo>
                <a:lnTo>
                  <a:pt x="6207" y="5667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2363444" y="3680063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6207" y="0"/>
                </a:moveTo>
                <a:lnTo>
                  <a:pt x="0" y="5667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2369651" y="3674395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0" y="5667"/>
                </a:moveTo>
                <a:lnTo>
                  <a:pt x="6207" y="0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2369651" y="367439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-3103" y="2833"/>
                </a:moveTo>
                <a:lnTo>
                  <a:pt x="3103" y="2833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2369651" y="3680063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-3103" y="2833"/>
                </a:moveTo>
                <a:lnTo>
                  <a:pt x="3103" y="2833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3220913" y="3668728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6207" y="5667"/>
                </a:moveTo>
                <a:lnTo>
                  <a:pt x="0" y="0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3227121" y="3674395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0" y="0"/>
                </a:moveTo>
                <a:lnTo>
                  <a:pt x="6207" y="5667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3220913" y="3674395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6207" y="0"/>
                </a:moveTo>
                <a:lnTo>
                  <a:pt x="0" y="5667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3227121" y="3668728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0" y="5667"/>
                </a:moveTo>
                <a:lnTo>
                  <a:pt x="6207" y="0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3227121" y="3668728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-3103" y="2833"/>
                </a:moveTo>
                <a:lnTo>
                  <a:pt x="3103" y="2833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3227121" y="3674395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-3103" y="2833"/>
                </a:moveTo>
                <a:lnTo>
                  <a:pt x="3103" y="2833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4078382" y="3685731"/>
            <a:ext cx="6985" cy="6350"/>
          </a:xfrm>
          <a:custGeom>
            <a:avLst/>
            <a:gdLst/>
            <a:ahLst/>
            <a:cxnLst/>
            <a:rect l="l" t="t" r="r" b="b"/>
            <a:pathLst>
              <a:path w="6985" h="6350">
                <a:moveTo>
                  <a:pt x="6455" y="5818"/>
                </a:moveTo>
                <a:lnTo>
                  <a:pt x="0" y="0"/>
                </a:lnTo>
              </a:path>
            </a:pathLst>
          </a:custGeom>
          <a:ln w="5909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4084838" y="3691550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0" y="0"/>
                </a:moveTo>
                <a:lnTo>
                  <a:pt x="6207" y="5667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4078382" y="3691550"/>
            <a:ext cx="6985" cy="5715"/>
          </a:xfrm>
          <a:custGeom>
            <a:avLst/>
            <a:gdLst/>
            <a:ahLst/>
            <a:cxnLst/>
            <a:rect l="l" t="t" r="r" b="b"/>
            <a:pathLst>
              <a:path w="6985" h="5714">
                <a:moveTo>
                  <a:pt x="6455" y="0"/>
                </a:moveTo>
                <a:lnTo>
                  <a:pt x="0" y="5667"/>
                </a:lnTo>
              </a:path>
            </a:pathLst>
          </a:custGeom>
          <a:ln w="590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4084838" y="3685731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0" y="5818"/>
                </a:moveTo>
                <a:lnTo>
                  <a:pt x="6207" y="0"/>
                </a:lnTo>
              </a:path>
            </a:pathLst>
          </a:custGeom>
          <a:ln w="5920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4084838" y="3685731"/>
            <a:ext cx="0" cy="6350"/>
          </a:xfrm>
          <a:custGeom>
            <a:avLst/>
            <a:gdLst/>
            <a:ahLst/>
            <a:cxnLst/>
            <a:rect l="l" t="t" r="r" b="b"/>
            <a:pathLst>
              <a:path w="0" h="6350">
                <a:moveTo>
                  <a:pt x="-3103" y="2909"/>
                </a:moveTo>
                <a:lnTo>
                  <a:pt x="3103" y="2909"/>
                </a:lnTo>
              </a:path>
            </a:pathLst>
          </a:custGeom>
          <a:ln w="581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4084838" y="369155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-3103" y="2833"/>
                </a:moveTo>
                <a:lnTo>
                  <a:pt x="3103" y="2833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4942308" y="3663060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6207" y="5667"/>
                </a:moveTo>
                <a:lnTo>
                  <a:pt x="0" y="0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4948515" y="3668728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0" y="0"/>
                </a:moveTo>
                <a:lnTo>
                  <a:pt x="6207" y="5667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4942308" y="3668728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6207" y="0"/>
                </a:moveTo>
                <a:lnTo>
                  <a:pt x="0" y="5667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4948515" y="3663060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0" y="5667"/>
                </a:moveTo>
                <a:lnTo>
                  <a:pt x="6207" y="0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4948515" y="366306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-3103" y="2833"/>
                </a:moveTo>
                <a:lnTo>
                  <a:pt x="3103" y="2833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4948515" y="3668728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-3103" y="2833"/>
                </a:moveTo>
                <a:lnTo>
                  <a:pt x="3103" y="2833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5799694" y="3651724"/>
            <a:ext cx="6985" cy="5715"/>
          </a:xfrm>
          <a:custGeom>
            <a:avLst/>
            <a:gdLst/>
            <a:ahLst/>
            <a:cxnLst/>
            <a:rect l="l" t="t" r="r" b="b"/>
            <a:pathLst>
              <a:path w="6985" h="5714">
                <a:moveTo>
                  <a:pt x="6455" y="5667"/>
                </a:moveTo>
                <a:lnTo>
                  <a:pt x="0" y="0"/>
                </a:lnTo>
              </a:path>
            </a:pathLst>
          </a:custGeom>
          <a:ln w="590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5806150" y="3657392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0" y="0"/>
                </a:moveTo>
                <a:lnTo>
                  <a:pt x="6207" y="5667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5799694" y="3657392"/>
            <a:ext cx="6985" cy="5715"/>
          </a:xfrm>
          <a:custGeom>
            <a:avLst/>
            <a:gdLst/>
            <a:ahLst/>
            <a:cxnLst/>
            <a:rect l="l" t="t" r="r" b="b"/>
            <a:pathLst>
              <a:path w="6985" h="5714">
                <a:moveTo>
                  <a:pt x="6455" y="0"/>
                </a:moveTo>
                <a:lnTo>
                  <a:pt x="0" y="5667"/>
                </a:lnTo>
              </a:path>
            </a:pathLst>
          </a:custGeom>
          <a:ln w="590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5806150" y="3651724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0" y="5667"/>
                </a:moveTo>
                <a:lnTo>
                  <a:pt x="6207" y="0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5806150" y="3651724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-3103" y="2833"/>
                </a:moveTo>
                <a:lnTo>
                  <a:pt x="3103" y="2833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5806150" y="3657392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-3103" y="2833"/>
                </a:moveTo>
                <a:lnTo>
                  <a:pt x="3103" y="2833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6657412" y="3691550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6207" y="5667"/>
                </a:moveTo>
                <a:lnTo>
                  <a:pt x="0" y="0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6663620" y="3697218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0" y="0"/>
                </a:moveTo>
                <a:lnTo>
                  <a:pt x="6207" y="5667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6657412" y="3697218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6207" y="0"/>
                </a:moveTo>
                <a:lnTo>
                  <a:pt x="0" y="5667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6663620" y="3691550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4">
                <a:moveTo>
                  <a:pt x="0" y="5667"/>
                </a:moveTo>
                <a:lnTo>
                  <a:pt x="6207" y="0"/>
                </a:lnTo>
              </a:path>
            </a:pathLst>
          </a:custGeom>
          <a:ln w="5913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6663620" y="3691550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-3103" y="2833"/>
                </a:moveTo>
                <a:lnTo>
                  <a:pt x="3103" y="2833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6663620" y="3697218"/>
            <a:ext cx="0" cy="5715"/>
          </a:xfrm>
          <a:custGeom>
            <a:avLst/>
            <a:gdLst/>
            <a:ahLst/>
            <a:cxnLst/>
            <a:rect l="l" t="t" r="r" b="b"/>
            <a:pathLst>
              <a:path w="0" h="5714">
                <a:moveTo>
                  <a:pt x="-3103" y="2833"/>
                </a:moveTo>
                <a:lnTo>
                  <a:pt x="3103" y="2833"/>
                </a:lnTo>
              </a:path>
            </a:pathLst>
          </a:custGeom>
          <a:ln w="566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2353925" y="3558016"/>
            <a:ext cx="19050" cy="17780"/>
          </a:xfrm>
          <a:custGeom>
            <a:avLst/>
            <a:gdLst/>
            <a:ahLst/>
            <a:cxnLst/>
            <a:rect l="l" t="t" r="r" b="b"/>
            <a:pathLst>
              <a:path w="19050" h="17779">
                <a:moveTo>
                  <a:pt x="18788" y="0"/>
                </a:moveTo>
                <a:lnTo>
                  <a:pt x="0" y="0"/>
                </a:lnTo>
                <a:lnTo>
                  <a:pt x="0" y="17154"/>
                </a:lnTo>
                <a:lnTo>
                  <a:pt x="12580" y="17154"/>
                </a:lnTo>
                <a:lnTo>
                  <a:pt x="18788" y="11486"/>
                </a:lnTo>
                <a:lnTo>
                  <a:pt x="18788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2353925" y="3558016"/>
            <a:ext cx="19050" cy="17780"/>
          </a:xfrm>
          <a:custGeom>
            <a:avLst/>
            <a:gdLst/>
            <a:ahLst/>
            <a:cxnLst/>
            <a:rect l="l" t="t" r="r" b="b"/>
            <a:pathLst>
              <a:path w="19050" h="17779">
                <a:moveTo>
                  <a:pt x="0" y="5667"/>
                </a:moveTo>
                <a:lnTo>
                  <a:pt x="0" y="11486"/>
                </a:lnTo>
                <a:lnTo>
                  <a:pt x="0" y="17154"/>
                </a:lnTo>
                <a:lnTo>
                  <a:pt x="6373" y="17154"/>
                </a:lnTo>
                <a:lnTo>
                  <a:pt x="12580" y="17154"/>
                </a:lnTo>
                <a:lnTo>
                  <a:pt x="18788" y="11486"/>
                </a:lnTo>
                <a:lnTo>
                  <a:pt x="18788" y="5667"/>
                </a:lnTo>
                <a:lnTo>
                  <a:pt x="18788" y="0"/>
                </a:lnTo>
                <a:lnTo>
                  <a:pt x="12580" y="0"/>
                </a:lnTo>
                <a:lnTo>
                  <a:pt x="6373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ln w="5913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3211643" y="3569503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18622" y="0"/>
                </a:moveTo>
                <a:lnTo>
                  <a:pt x="0" y="0"/>
                </a:lnTo>
                <a:lnTo>
                  <a:pt x="0" y="17003"/>
                </a:lnTo>
                <a:lnTo>
                  <a:pt x="12415" y="17003"/>
                </a:lnTo>
                <a:lnTo>
                  <a:pt x="18622" y="11335"/>
                </a:lnTo>
                <a:lnTo>
                  <a:pt x="18622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3211643" y="3569503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0" y="5667"/>
                </a:moveTo>
                <a:lnTo>
                  <a:pt x="0" y="11335"/>
                </a:lnTo>
                <a:lnTo>
                  <a:pt x="0" y="17003"/>
                </a:lnTo>
                <a:lnTo>
                  <a:pt x="6207" y="17003"/>
                </a:lnTo>
                <a:lnTo>
                  <a:pt x="12415" y="17003"/>
                </a:lnTo>
                <a:lnTo>
                  <a:pt x="18622" y="11335"/>
                </a:lnTo>
                <a:lnTo>
                  <a:pt x="18622" y="5667"/>
                </a:lnTo>
                <a:lnTo>
                  <a:pt x="18622" y="0"/>
                </a:lnTo>
                <a:lnTo>
                  <a:pt x="12415" y="0"/>
                </a:lnTo>
                <a:lnTo>
                  <a:pt x="6207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ln w="5913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4069112" y="3597842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18788" y="0"/>
                </a:moveTo>
                <a:lnTo>
                  <a:pt x="0" y="0"/>
                </a:lnTo>
                <a:lnTo>
                  <a:pt x="0" y="17003"/>
                </a:lnTo>
                <a:lnTo>
                  <a:pt x="12580" y="17003"/>
                </a:lnTo>
                <a:lnTo>
                  <a:pt x="18788" y="11335"/>
                </a:lnTo>
                <a:lnTo>
                  <a:pt x="18788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4069112" y="3597842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0" y="5667"/>
                </a:moveTo>
                <a:lnTo>
                  <a:pt x="0" y="11335"/>
                </a:lnTo>
                <a:lnTo>
                  <a:pt x="0" y="17003"/>
                </a:lnTo>
                <a:lnTo>
                  <a:pt x="6207" y="17003"/>
                </a:lnTo>
                <a:lnTo>
                  <a:pt x="12580" y="17003"/>
                </a:lnTo>
                <a:lnTo>
                  <a:pt x="18788" y="11335"/>
                </a:lnTo>
                <a:lnTo>
                  <a:pt x="18788" y="5667"/>
                </a:lnTo>
                <a:lnTo>
                  <a:pt x="18788" y="0"/>
                </a:lnTo>
                <a:lnTo>
                  <a:pt x="12580" y="0"/>
                </a:lnTo>
                <a:lnTo>
                  <a:pt x="6207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ln w="5910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4932955" y="3575171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18622" y="0"/>
                </a:moveTo>
                <a:lnTo>
                  <a:pt x="0" y="0"/>
                </a:lnTo>
                <a:lnTo>
                  <a:pt x="0" y="17003"/>
                </a:lnTo>
                <a:lnTo>
                  <a:pt x="12415" y="17003"/>
                </a:lnTo>
                <a:lnTo>
                  <a:pt x="18622" y="11335"/>
                </a:lnTo>
                <a:lnTo>
                  <a:pt x="18622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4932955" y="3575171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0" y="5667"/>
                </a:moveTo>
                <a:lnTo>
                  <a:pt x="0" y="11335"/>
                </a:lnTo>
                <a:lnTo>
                  <a:pt x="0" y="17003"/>
                </a:lnTo>
                <a:lnTo>
                  <a:pt x="6207" y="17003"/>
                </a:lnTo>
                <a:lnTo>
                  <a:pt x="12415" y="17003"/>
                </a:lnTo>
                <a:lnTo>
                  <a:pt x="18622" y="11335"/>
                </a:lnTo>
                <a:lnTo>
                  <a:pt x="18622" y="5667"/>
                </a:lnTo>
                <a:lnTo>
                  <a:pt x="18622" y="0"/>
                </a:lnTo>
                <a:lnTo>
                  <a:pt x="12415" y="0"/>
                </a:lnTo>
                <a:lnTo>
                  <a:pt x="6207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ln w="5913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5790424" y="3563684"/>
            <a:ext cx="19050" cy="17780"/>
          </a:xfrm>
          <a:custGeom>
            <a:avLst/>
            <a:gdLst/>
            <a:ahLst/>
            <a:cxnLst/>
            <a:rect l="l" t="t" r="r" b="b"/>
            <a:pathLst>
              <a:path w="19050" h="17779">
                <a:moveTo>
                  <a:pt x="18870" y="0"/>
                </a:moveTo>
                <a:lnTo>
                  <a:pt x="0" y="0"/>
                </a:lnTo>
                <a:lnTo>
                  <a:pt x="0" y="17154"/>
                </a:lnTo>
                <a:lnTo>
                  <a:pt x="12663" y="17154"/>
                </a:lnTo>
                <a:lnTo>
                  <a:pt x="18870" y="11486"/>
                </a:lnTo>
                <a:lnTo>
                  <a:pt x="18870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5790424" y="3563684"/>
            <a:ext cx="19050" cy="17780"/>
          </a:xfrm>
          <a:custGeom>
            <a:avLst/>
            <a:gdLst/>
            <a:ahLst/>
            <a:cxnLst/>
            <a:rect l="l" t="t" r="r" b="b"/>
            <a:pathLst>
              <a:path w="19050" h="17779">
                <a:moveTo>
                  <a:pt x="0" y="5818"/>
                </a:moveTo>
                <a:lnTo>
                  <a:pt x="0" y="11486"/>
                </a:lnTo>
                <a:lnTo>
                  <a:pt x="0" y="17154"/>
                </a:lnTo>
                <a:lnTo>
                  <a:pt x="6207" y="17154"/>
                </a:lnTo>
                <a:lnTo>
                  <a:pt x="12663" y="17154"/>
                </a:lnTo>
                <a:lnTo>
                  <a:pt x="18870" y="11486"/>
                </a:lnTo>
                <a:lnTo>
                  <a:pt x="18870" y="5818"/>
                </a:lnTo>
                <a:lnTo>
                  <a:pt x="18870" y="0"/>
                </a:lnTo>
                <a:lnTo>
                  <a:pt x="12663" y="0"/>
                </a:lnTo>
                <a:lnTo>
                  <a:pt x="6207" y="0"/>
                </a:lnTo>
                <a:lnTo>
                  <a:pt x="0" y="0"/>
                </a:lnTo>
                <a:lnTo>
                  <a:pt x="0" y="5818"/>
                </a:lnTo>
                <a:close/>
              </a:path>
            </a:pathLst>
          </a:custGeom>
          <a:ln w="5912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6648059" y="3620513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18622" y="0"/>
                </a:moveTo>
                <a:lnTo>
                  <a:pt x="0" y="0"/>
                </a:lnTo>
                <a:lnTo>
                  <a:pt x="0" y="17003"/>
                </a:lnTo>
                <a:lnTo>
                  <a:pt x="12415" y="17003"/>
                </a:lnTo>
                <a:lnTo>
                  <a:pt x="18622" y="11335"/>
                </a:lnTo>
                <a:lnTo>
                  <a:pt x="18622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6648060" y="3620513"/>
            <a:ext cx="19050" cy="17145"/>
          </a:xfrm>
          <a:custGeom>
            <a:avLst/>
            <a:gdLst/>
            <a:ahLst/>
            <a:cxnLst/>
            <a:rect l="l" t="t" r="r" b="b"/>
            <a:pathLst>
              <a:path w="19050" h="17145">
                <a:moveTo>
                  <a:pt x="0" y="5667"/>
                </a:moveTo>
                <a:lnTo>
                  <a:pt x="0" y="11335"/>
                </a:lnTo>
                <a:lnTo>
                  <a:pt x="0" y="17003"/>
                </a:lnTo>
                <a:lnTo>
                  <a:pt x="6207" y="17003"/>
                </a:lnTo>
                <a:lnTo>
                  <a:pt x="12415" y="17003"/>
                </a:lnTo>
                <a:lnTo>
                  <a:pt x="18622" y="11335"/>
                </a:lnTo>
                <a:lnTo>
                  <a:pt x="18622" y="5667"/>
                </a:lnTo>
                <a:lnTo>
                  <a:pt x="18622" y="0"/>
                </a:lnTo>
                <a:lnTo>
                  <a:pt x="12415" y="0"/>
                </a:lnTo>
                <a:lnTo>
                  <a:pt x="6207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ln w="5913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2369651" y="3441638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29">
                <a:moveTo>
                  <a:pt x="-3103" y="5667"/>
                </a:moveTo>
                <a:lnTo>
                  <a:pt x="3103" y="5667"/>
                </a:lnTo>
              </a:path>
            </a:pathLst>
          </a:custGeom>
          <a:ln w="1133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2369651" y="3452973"/>
            <a:ext cx="0" cy="12065"/>
          </a:xfrm>
          <a:custGeom>
            <a:avLst/>
            <a:gdLst/>
            <a:ahLst/>
            <a:cxnLst/>
            <a:rect l="l" t="t" r="r" b="b"/>
            <a:pathLst>
              <a:path w="0" h="12064">
                <a:moveTo>
                  <a:pt x="-3103" y="5743"/>
                </a:moveTo>
                <a:lnTo>
                  <a:pt x="3103" y="5743"/>
                </a:lnTo>
              </a:path>
            </a:pathLst>
          </a:custGeom>
          <a:ln w="11486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2356988" y="3452973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663" y="0"/>
                </a:moveTo>
                <a:lnTo>
                  <a:pt x="0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2369651" y="3452973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415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3227121" y="3475796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29">
                <a:moveTo>
                  <a:pt x="-3103" y="5667"/>
                </a:moveTo>
                <a:lnTo>
                  <a:pt x="3103" y="5667"/>
                </a:lnTo>
              </a:path>
            </a:pathLst>
          </a:custGeom>
          <a:ln w="1133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3227121" y="3487131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29">
                <a:moveTo>
                  <a:pt x="-3103" y="5667"/>
                </a:moveTo>
                <a:lnTo>
                  <a:pt x="3103" y="5667"/>
                </a:lnTo>
              </a:path>
            </a:pathLst>
          </a:custGeom>
          <a:ln w="1133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3214705" y="3487131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415" y="0"/>
                </a:moveTo>
                <a:lnTo>
                  <a:pt x="0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3227121" y="3487131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415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4084838" y="3521138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29">
                <a:moveTo>
                  <a:pt x="-3103" y="5667"/>
                </a:moveTo>
                <a:lnTo>
                  <a:pt x="3103" y="5667"/>
                </a:lnTo>
              </a:path>
            </a:pathLst>
          </a:custGeom>
          <a:ln w="1133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4084838" y="3532474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29">
                <a:moveTo>
                  <a:pt x="-3103" y="5667"/>
                </a:moveTo>
                <a:lnTo>
                  <a:pt x="3103" y="5667"/>
                </a:lnTo>
              </a:path>
            </a:pathLst>
          </a:custGeom>
          <a:ln w="1133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4072175" y="3532474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663" y="0"/>
                </a:moveTo>
                <a:lnTo>
                  <a:pt x="0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4084838" y="3532474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415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4948515" y="3498467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29">
                <a:moveTo>
                  <a:pt x="-3103" y="5667"/>
                </a:moveTo>
                <a:lnTo>
                  <a:pt x="3103" y="5667"/>
                </a:lnTo>
              </a:path>
            </a:pathLst>
          </a:custGeom>
          <a:ln w="1133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4948515" y="3509802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29">
                <a:moveTo>
                  <a:pt x="-3103" y="5667"/>
                </a:moveTo>
                <a:lnTo>
                  <a:pt x="3103" y="5667"/>
                </a:lnTo>
              </a:path>
            </a:pathLst>
          </a:custGeom>
          <a:ln w="1133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4936100" y="3509802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415" y="0"/>
                </a:moveTo>
                <a:lnTo>
                  <a:pt x="0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4948515" y="3509802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415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5806150" y="3487131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29">
                <a:moveTo>
                  <a:pt x="-3103" y="5667"/>
                </a:moveTo>
                <a:lnTo>
                  <a:pt x="3103" y="5667"/>
                </a:lnTo>
              </a:path>
            </a:pathLst>
          </a:custGeom>
          <a:ln w="1133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5806150" y="3498467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29">
                <a:moveTo>
                  <a:pt x="-3103" y="5667"/>
                </a:moveTo>
                <a:lnTo>
                  <a:pt x="3103" y="5667"/>
                </a:lnTo>
              </a:path>
            </a:pathLst>
          </a:custGeom>
          <a:ln w="1133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5793487" y="3498467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663" y="0"/>
                </a:moveTo>
                <a:lnTo>
                  <a:pt x="0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5806150" y="3498467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415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6663620" y="3538142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29">
                <a:moveTo>
                  <a:pt x="-3103" y="5667"/>
                </a:moveTo>
                <a:lnTo>
                  <a:pt x="3103" y="5667"/>
                </a:lnTo>
              </a:path>
            </a:pathLst>
          </a:custGeom>
          <a:ln w="1133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6663620" y="3549477"/>
            <a:ext cx="0" cy="11430"/>
          </a:xfrm>
          <a:custGeom>
            <a:avLst/>
            <a:gdLst/>
            <a:ahLst/>
            <a:cxnLst/>
            <a:rect l="l" t="t" r="r" b="b"/>
            <a:pathLst>
              <a:path w="0" h="11429">
                <a:moveTo>
                  <a:pt x="-3103" y="5667"/>
                </a:moveTo>
                <a:lnTo>
                  <a:pt x="3103" y="5667"/>
                </a:lnTo>
              </a:path>
            </a:pathLst>
          </a:custGeom>
          <a:ln w="11335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6651204" y="3549477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12415" y="0"/>
                </a:moveTo>
                <a:lnTo>
                  <a:pt x="0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6663620" y="3549477"/>
            <a:ext cx="12700" cy="0"/>
          </a:xfrm>
          <a:custGeom>
            <a:avLst/>
            <a:gdLst/>
            <a:ahLst/>
            <a:cxnLst/>
            <a:rect l="l" t="t" r="r" b="b"/>
            <a:pathLst>
              <a:path w="12700" h="0">
                <a:moveTo>
                  <a:pt x="0" y="0"/>
                </a:moveTo>
                <a:lnTo>
                  <a:pt x="12415" y="0"/>
                </a:lnTo>
              </a:path>
            </a:pathLst>
          </a:custGeom>
          <a:ln w="566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2366506" y="3279917"/>
            <a:ext cx="19050" cy="5715"/>
          </a:xfrm>
          <a:custGeom>
            <a:avLst/>
            <a:gdLst/>
            <a:ahLst/>
            <a:cxnLst/>
            <a:rect l="l" t="t" r="r" b="b"/>
            <a:pathLst>
              <a:path w="19050" h="5714">
                <a:moveTo>
                  <a:pt x="0" y="5667"/>
                </a:moveTo>
                <a:lnTo>
                  <a:pt x="18622" y="5667"/>
                </a:lnTo>
                <a:lnTo>
                  <a:pt x="18622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3224058" y="3330889"/>
            <a:ext cx="19050" cy="6350"/>
          </a:xfrm>
          <a:custGeom>
            <a:avLst/>
            <a:gdLst/>
            <a:ahLst/>
            <a:cxnLst/>
            <a:rect l="l" t="t" r="r" b="b"/>
            <a:pathLst>
              <a:path w="19050" h="6350">
                <a:moveTo>
                  <a:pt x="0" y="5856"/>
                </a:moveTo>
                <a:lnTo>
                  <a:pt x="18622" y="5856"/>
                </a:lnTo>
                <a:lnTo>
                  <a:pt x="18622" y="0"/>
                </a:lnTo>
                <a:lnTo>
                  <a:pt x="0" y="0"/>
                </a:lnTo>
                <a:lnTo>
                  <a:pt x="0" y="5856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4081693" y="3404760"/>
            <a:ext cx="19050" cy="5715"/>
          </a:xfrm>
          <a:custGeom>
            <a:avLst/>
            <a:gdLst/>
            <a:ahLst/>
            <a:cxnLst/>
            <a:rect l="l" t="t" r="r" b="b"/>
            <a:pathLst>
              <a:path w="19050" h="5714">
                <a:moveTo>
                  <a:pt x="0" y="5667"/>
                </a:moveTo>
                <a:lnTo>
                  <a:pt x="18622" y="5667"/>
                </a:lnTo>
                <a:lnTo>
                  <a:pt x="18622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4945370" y="3421763"/>
            <a:ext cx="19050" cy="5715"/>
          </a:xfrm>
          <a:custGeom>
            <a:avLst/>
            <a:gdLst/>
            <a:ahLst/>
            <a:cxnLst/>
            <a:rect l="l" t="t" r="r" b="b"/>
            <a:pathLst>
              <a:path w="19050" h="5714">
                <a:moveTo>
                  <a:pt x="0" y="5667"/>
                </a:moveTo>
                <a:lnTo>
                  <a:pt x="18622" y="5667"/>
                </a:lnTo>
                <a:lnTo>
                  <a:pt x="18622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5803088" y="3410427"/>
            <a:ext cx="19050" cy="5715"/>
          </a:xfrm>
          <a:custGeom>
            <a:avLst/>
            <a:gdLst/>
            <a:ahLst/>
            <a:cxnLst/>
            <a:rect l="l" t="t" r="r" b="b"/>
            <a:pathLst>
              <a:path w="19050" h="5714">
                <a:moveTo>
                  <a:pt x="0" y="5667"/>
                </a:moveTo>
                <a:lnTo>
                  <a:pt x="18622" y="5667"/>
                </a:lnTo>
                <a:lnTo>
                  <a:pt x="18622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6660474" y="3467332"/>
            <a:ext cx="19050" cy="5715"/>
          </a:xfrm>
          <a:custGeom>
            <a:avLst/>
            <a:gdLst/>
            <a:ahLst/>
            <a:cxnLst/>
            <a:rect l="l" t="t" r="r" b="b"/>
            <a:pathLst>
              <a:path w="19050" h="5714">
                <a:moveTo>
                  <a:pt x="0" y="5667"/>
                </a:moveTo>
                <a:lnTo>
                  <a:pt x="18622" y="5667"/>
                </a:lnTo>
                <a:lnTo>
                  <a:pt x="18622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2347718" y="2990481"/>
            <a:ext cx="37465" cy="5715"/>
          </a:xfrm>
          <a:custGeom>
            <a:avLst/>
            <a:gdLst/>
            <a:ahLst/>
            <a:cxnLst/>
            <a:rect l="l" t="t" r="r" b="b"/>
            <a:pathLst>
              <a:path w="37464" h="5714">
                <a:moveTo>
                  <a:pt x="0" y="5667"/>
                </a:moveTo>
                <a:lnTo>
                  <a:pt x="37452" y="5667"/>
                </a:lnTo>
                <a:lnTo>
                  <a:pt x="37452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3205435" y="3081166"/>
            <a:ext cx="37465" cy="5715"/>
          </a:xfrm>
          <a:custGeom>
            <a:avLst/>
            <a:gdLst/>
            <a:ahLst/>
            <a:cxnLst/>
            <a:rect l="l" t="t" r="r" b="b"/>
            <a:pathLst>
              <a:path w="37464" h="5714">
                <a:moveTo>
                  <a:pt x="0" y="5667"/>
                </a:moveTo>
                <a:lnTo>
                  <a:pt x="37245" y="5667"/>
                </a:lnTo>
                <a:lnTo>
                  <a:pt x="37245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4062905" y="3177670"/>
            <a:ext cx="37465" cy="5715"/>
          </a:xfrm>
          <a:custGeom>
            <a:avLst/>
            <a:gdLst/>
            <a:ahLst/>
            <a:cxnLst/>
            <a:rect l="l" t="t" r="r" b="b"/>
            <a:pathLst>
              <a:path w="37464" h="5714">
                <a:moveTo>
                  <a:pt x="0" y="5667"/>
                </a:moveTo>
                <a:lnTo>
                  <a:pt x="37452" y="5667"/>
                </a:lnTo>
                <a:lnTo>
                  <a:pt x="37452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4926747" y="3223239"/>
            <a:ext cx="37465" cy="5715"/>
          </a:xfrm>
          <a:custGeom>
            <a:avLst/>
            <a:gdLst/>
            <a:ahLst/>
            <a:cxnLst/>
            <a:rect l="l" t="t" r="r" b="b"/>
            <a:pathLst>
              <a:path w="37464" h="5714">
                <a:moveTo>
                  <a:pt x="0" y="5667"/>
                </a:moveTo>
                <a:lnTo>
                  <a:pt x="37245" y="5667"/>
                </a:lnTo>
                <a:lnTo>
                  <a:pt x="37245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5784217" y="3268581"/>
            <a:ext cx="37465" cy="5715"/>
          </a:xfrm>
          <a:custGeom>
            <a:avLst/>
            <a:gdLst/>
            <a:ahLst/>
            <a:cxnLst/>
            <a:rect l="l" t="t" r="r" b="b"/>
            <a:pathLst>
              <a:path w="37464" h="5714">
                <a:moveTo>
                  <a:pt x="0" y="5667"/>
                </a:moveTo>
                <a:lnTo>
                  <a:pt x="37452" y="5667"/>
                </a:lnTo>
                <a:lnTo>
                  <a:pt x="37452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6641851" y="3353749"/>
            <a:ext cx="37465" cy="5715"/>
          </a:xfrm>
          <a:custGeom>
            <a:avLst/>
            <a:gdLst/>
            <a:ahLst/>
            <a:cxnLst/>
            <a:rect l="l" t="t" r="r" b="b"/>
            <a:pathLst>
              <a:path w="37465" h="5714">
                <a:moveTo>
                  <a:pt x="0" y="5667"/>
                </a:moveTo>
                <a:lnTo>
                  <a:pt x="37245" y="5667"/>
                </a:lnTo>
                <a:lnTo>
                  <a:pt x="37245" y="0"/>
                </a:lnTo>
                <a:lnTo>
                  <a:pt x="0" y="0"/>
                </a:lnTo>
                <a:lnTo>
                  <a:pt x="0" y="5667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2356988" y="2221173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0" y="11335"/>
                </a:lnTo>
                <a:lnTo>
                  <a:pt x="12663" y="22671"/>
                </a:lnTo>
                <a:lnTo>
                  <a:pt x="25078" y="11335"/>
                </a:lnTo>
                <a:lnTo>
                  <a:pt x="126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2356988" y="2221173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25078" y="11335"/>
                </a:lnTo>
                <a:lnTo>
                  <a:pt x="12663" y="22671"/>
                </a:lnTo>
                <a:lnTo>
                  <a:pt x="0" y="11335"/>
                </a:lnTo>
                <a:lnTo>
                  <a:pt x="12663" y="0"/>
                </a:lnTo>
                <a:close/>
              </a:path>
            </a:pathLst>
          </a:custGeom>
          <a:ln w="591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3214705" y="2385690"/>
            <a:ext cx="25400" cy="23495"/>
          </a:xfrm>
          <a:custGeom>
            <a:avLst/>
            <a:gdLst/>
            <a:ahLst/>
            <a:cxnLst/>
            <a:rect l="l" t="t" r="r" b="b"/>
            <a:pathLst>
              <a:path w="25400" h="23494">
                <a:moveTo>
                  <a:pt x="12415" y="0"/>
                </a:moveTo>
                <a:lnTo>
                  <a:pt x="0" y="11335"/>
                </a:lnTo>
                <a:lnTo>
                  <a:pt x="12415" y="22897"/>
                </a:lnTo>
                <a:lnTo>
                  <a:pt x="24830" y="11335"/>
                </a:lnTo>
                <a:lnTo>
                  <a:pt x="124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3214705" y="2385690"/>
            <a:ext cx="25400" cy="23495"/>
          </a:xfrm>
          <a:custGeom>
            <a:avLst/>
            <a:gdLst/>
            <a:ahLst/>
            <a:cxnLst/>
            <a:rect l="l" t="t" r="r" b="b"/>
            <a:pathLst>
              <a:path w="25400" h="23494">
                <a:moveTo>
                  <a:pt x="12415" y="0"/>
                </a:moveTo>
                <a:lnTo>
                  <a:pt x="24830" y="11335"/>
                </a:lnTo>
                <a:lnTo>
                  <a:pt x="12415" y="22897"/>
                </a:lnTo>
                <a:lnTo>
                  <a:pt x="0" y="11335"/>
                </a:lnTo>
                <a:lnTo>
                  <a:pt x="12415" y="0"/>
                </a:lnTo>
                <a:close/>
              </a:path>
            </a:pathLst>
          </a:custGeom>
          <a:ln w="591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4072175" y="2641345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0" y="11335"/>
                </a:lnTo>
                <a:lnTo>
                  <a:pt x="12663" y="22671"/>
                </a:lnTo>
                <a:lnTo>
                  <a:pt x="25078" y="11335"/>
                </a:lnTo>
                <a:lnTo>
                  <a:pt x="126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4072175" y="2641345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25078" y="11335"/>
                </a:lnTo>
                <a:lnTo>
                  <a:pt x="12663" y="22671"/>
                </a:lnTo>
                <a:lnTo>
                  <a:pt x="0" y="11335"/>
                </a:lnTo>
                <a:lnTo>
                  <a:pt x="12663" y="0"/>
                </a:lnTo>
                <a:close/>
              </a:path>
            </a:pathLst>
          </a:custGeom>
          <a:ln w="591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4936100" y="2771856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0" y="11335"/>
                </a:lnTo>
                <a:lnTo>
                  <a:pt x="12415" y="22671"/>
                </a:lnTo>
                <a:lnTo>
                  <a:pt x="24830" y="11335"/>
                </a:lnTo>
                <a:lnTo>
                  <a:pt x="124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4936100" y="2771856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24830" y="11335"/>
                </a:lnTo>
                <a:lnTo>
                  <a:pt x="12415" y="22671"/>
                </a:lnTo>
                <a:lnTo>
                  <a:pt x="0" y="11335"/>
                </a:lnTo>
                <a:lnTo>
                  <a:pt x="12415" y="0"/>
                </a:lnTo>
                <a:close/>
              </a:path>
            </a:pathLst>
          </a:custGeom>
          <a:ln w="59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5793487" y="2845537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0" y="11335"/>
                </a:lnTo>
                <a:lnTo>
                  <a:pt x="12663" y="22671"/>
                </a:lnTo>
                <a:lnTo>
                  <a:pt x="25078" y="11335"/>
                </a:lnTo>
                <a:lnTo>
                  <a:pt x="1266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5793487" y="2845537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663" y="0"/>
                </a:moveTo>
                <a:lnTo>
                  <a:pt x="25078" y="11335"/>
                </a:lnTo>
                <a:lnTo>
                  <a:pt x="12663" y="22671"/>
                </a:lnTo>
                <a:lnTo>
                  <a:pt x="0" y="11335"/>
                </a:lnTo>
                <a:lnTo>
                  <a:pt x="12663" y="0"/>
                </a:lnTo>
                <a:close/>
              </a:path>
            </a:pathLst>
          </a:custGeom>
          <a:ln w="591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6651204" y="3015949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0" y="11335"/>
                </a:lnTo>
                <a:lnTo>
                  <a:pt x="12415" y="22671"/>
                </a:lnTo>
                <a:lnTo>
                  <a:pt x="24830" y="11335"/>
                </a:lnTo>
                <a:lnTo>
                  <a:pt x="124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6651204" y="3015949"/>
            <a:ext cx="25400" cy="22860"/>
          </a:xfrm>
          <a:custGeom>
            <a:avLst/>
            <a:gdLst/>
            <a:ahLst/>
            <a:cxnLst/>
            <a:rect l="l" t="t" r="r" b="b"/>
            <a:pathLst>
              <a:path w="25400" h="22860">
                <a:moveTo>
                  <a:pt x="12415" y="0"/>
                </a:moveTo>
                <a:lnTo>
                  <a:pt x="24830" y="11335"/>
                </a:lnTo>
                <a:lnTo>
                  <a:pt x="12415" y="22671"/>
                </a:lnTo>
                <a:lnTo>
                  <a:pt x="0" y="11335"/>
                </a:lnTo>
                <a:lnTo>
                  <a:pt x="12415" y="0"/>
                </a:lnTo>
                <a:close/>
              </a:path>
            </a:pathLst>
          </a:custGeom>
          <a:ln w="59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 txBox="1"/>
          <p:nvPr/>
        </p:nvSpPr>
        <p:spPr>
          <a:xfrm>
            <a:off x="1539624" y="1694782"/>
            <a:ext cx="302260" cy="339852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35"/>
              </a:spcBef>
            </a:pPr>
            <a:r>
              <a:rPr dirty="0" sz="900" spc="80">
                <a:latin typeface="Times New Roman"/>
                <a:cs typeface="Times New Roman"/>
              </a:rPr>
              <a:t>0</a:t>
            </a:r>
            <a:r>
              <a:rPr dirty="0" sz="900" spc="15">
                <a:latin typeface="Times New Roman"/>
                <a:cs typeface="Times New Roman"/>
              </a:rPr>
              <a:t>.</a:t>
            </a:r>
            <a:r>
              <a:rPr dirty="0" sz="900" spc="80">
                <a:latin typeface="Times New Roman"/>
                <a:cs typeface="Times New Roman"/>
              </a:rPr>
              <a:t>3</a:t>
            </a:r>
            <a:r>
              <a:rPr dirty="0" sz="900" spc="60">
                <a:latin typeface="Times New Roman"/>
                <a:cs typeface="Times New Roman"/>
              </a:rPr>
              <a:t>5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900" spc="80">
                <a:latin typeface="Times New Roman"/>
                <a:cs typeface="Times New Roman"/>
              </a:rPr>
              <a:t>0</a:t>
            </a:r>
            <a:r>
              <a:rPr dirty="0" sz="900" spc="15">
                <a:latin typeface="Times New Roman"/>
                <a:cs typeface="Times New Roman"/>
              </a:rPr>
              <a:t>.</a:t>
            </a:r>
            <a:r>
              <a:rPr dirty="0" sz="900" spc="60">
                <a:latin typeface="Times New Roman"/>
                <a:cs typeface="Times New Roman"/>
              </a:rPr>
              <a:t>3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585"/>
              </a:spcBef>
            </a:pPr>
            <a:r>
              <a:rPr dirty="0" sz="900" spc="80">
                <a:latin typeface="Times New Roman"/>
                <a:cs typeface="Times New Roman"/>
              </a:rPr>
              <a:t>0</a:t>
            </a:r>
            <a:r>
              <a:rPr dirty="0" sz="900" spc="15">
                <a:latin typeface="Times New Roman"/>
                <a:cs typeface="Times New Roman"/>
              </a:rPr>
              <a:t>.</a:t>
            </a:r>
            <a:r>
              <a:rPr dirty="0" sz="900" spc="80">
                <a:latin typeface="Times New Roman"/>
                <a:cs typeface="Times New Roman"/>
              </a:rPr>
              <a:t>2</a:t>
            </a:r>
            <a:r>
              <a:rPr dirty="0" sz="900" spc="60">
                <a:latin typeface="Times New Roman"/>
                <a:cs typeface="Times New Roman"/>
              </a:rPr>
              <a:t>5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630"/>
              </a:spcBef>
            </a:pPr>
            <a:r>
              <a:rPr dirty="0" sz="900" spc="80">
                <a:latin typeface="Times New Roman"/>
                <a:cs typeface="Times New Roman"/>
              </a:rPr>
              <a:t>0</a:t>
            </a:r>
            <a:r>
              <a:rPr dirty="0" sz="900" spc="15">
                <a:latin typeface="Times New Roman"/>
                <a:cs typeface="Times New Roman"/>
              </a:rPr>
              <a:t>.</a:t>
            </a:r>
            <a:r>
              <a:rPr dirty="0" sz="900" spc="60">
                <a:latin typeface="Times New Roman"/>
                <a:cs typeface="Times New Roman"/>
              </a:rPr>
              <a:t>2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585"/>
              </a:spcBef>
            </a:pPr>
            <a:r>
              <a:rPr dirty="0" sz="900" spc="80">
                <a:latin typeface="Times New Roman"/>
                <a:cs typeface="Times New Roman"/>
              </a:rPr>
              <a:t>0</a:t>
            </a:r>
            <a:r>
              <a:rPr dirty="0" sz="900" spc="15">
                <a:latin typeface="Times New Roman"/>
                <a:cs typeface="Times New Roman"/>
              </a:rPr>
              <a:t>.</a:t>
            </a:r>
            <a:r>
              <a:rPr dirty="0" sz="900" spc="80">
                <a:latin typeface="Times New Roman"/>
                <a:cs typeface="Times New Roman"/>
              </a:rPr>
              <a:t>1</a:t>
            </a:r>
            <a:r>
              <a:rPr dirty="0" sz="900" spc="60">
                <a:latin typeface="Times New Roman"/>
                <a:cs typeface="Times New Roman"/>
              </a:rPr>
              <a:t>5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585"/>
              </a:spcBef>
            </a:pPr>
            <a:r>
              <a:rPr dirty="0" sz="900" spc="80">
                <a:latin typeface="Times New Roman"/>
                <a:cs typeface="Times New Roman"/>
              </a:rPr>
              <a:t>0</a:t>
            </a:r>
            <a:r>
              <a:rPr dirty="0" sz="900" spc="15">
                <a:latin typeface="Times New Roman"/>
                <a:cs typeface="Times New Roman"/>
              </a:rPr>
              <a:t>.</a:t>
            </a:r>
            <a:r>
              <a:rPr dirty="0" sz="900" spc="60"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590"/>
              </a:spcBef>
            </a:pPr>
            <a:r>
              <a:rPr dirty="0" sz="900" spc="80">
                <a:latin typeface="Times New Roman"/>
                <a:cs typeface="Times New Roman"/>
              </a:rPr>
              <a:t>0</a:t>
            </a:r>
            <a:r>
              <a:rPr dirty="0" sz="900" spc="15">
                <a:latin typeface="Times New Roman"/>
                <a:cs typeface="Times New Roman"/>
              </a:rPr>
              <a:t>.</a:t>
            </a:r>
            <a:r>
              <a:rPr dirty="0" sz="900" spc="80">
                <a:latin typeface="Times New Roman"/>
                <a:cs typeface="Times New Roman"/>
              </a:rPr>
              <a:t>0</a:t>
            </a:r>
            <a:r>
              <a:rPr dirty="0" sz="900" spc="60">
                <a:latin typeface="Times New Roman"/>
                <a:cs typeface="Times New Roman"/>
              </a:rPr>
              <a:t>5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630"/>
              </a:spcBef>
            </a:pPr>
            <a:r>
              <a:rPr dirty="0" sz="900" spc="60">
                <a:latin typeface="Times New Roman"/>
                <a:cs typeface="Times New Roman"/>
              </a:rPr>
              <a:t>0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585"/>
              </a:spcBef>
            </a:pPr>
            <a:r>
              <a:rPr dirty="0" sz="900" spc="40">
                <a:latin typeface="Times New Roman"/>
                <a:cs typeface="Times New Roman"/>
              </a:rPr>
              <a:t>-</a:t>
            </a:r>
            <a:r>
              <a:rPr dirty="0" sz="900" spc="80">
                <a:latin typeface="Times New Roman"/>
                <a:cs typeface="Times New Roman"/>
              </a:rPr>
              <a:t>0</a:t>
            </a:r>
            <a:r>
              <a:rPr dirty="0" sz="900" spc="15">
                <a:latin typeface="Times New Roman"/>
                <a:cs typeface="Times New Roman"/>
              </a:rPr>
              <a:t>.</a:t>
            </a:r>
            <a:r>
              <a:rPr dirty="0" sz="900" spc="80">
                <a:latin typeface="Times New Roman"/>
                <a:cs typeface="Times New Roman"/>
              </a:rPr>
              <a:t>0</a:t>
            </a:r>
            <a:r>
              <a:rPr dirty="0" sz="900" spc="60">
                <a:latin typeface="Times New Roman"/>
                <a:cs typeface="Times New Roman"/>
              </a:rPr>
              <a:t>5</a:t>
            </a:r>
            <a:endParaRPr sz="9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0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585"/>
              </a:spcBef>
            </a:pPr>
            <a:r>
              <a:rPr dirty="0" sz="900" spc="40">
                <a:latin typeface="Times New Roman"/>
                <a:cs typeface="Times New Roman"/>
              </a:rPr>
              <a:t>-</a:t>
            </a:r>
            <a:r>
              <a:rPr dirty="0" sz="900" spc="80">
                <a:latin typeface="Times New Roman"/>
                <a:cs typeface="Times New Roman"/>
              </a:rPr>
              <a:t>0</a:t>
            </a:r>
            <a:r>
              <a:rPr dirty="0" sz="900" spc="15">
                <a:latin typeface="Times New Roman"/>
                <a:cs typeface="Times New Roman"/>
              </a:rPr>
              <a:t>.</a:t>
            </a:r>
            <a:r>
              <a:rPr dirty="0" sz="900" spc="60"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09" name="object 209"/>
          <p:cNvSpPr txBox="1"/>
          <p:nvPr/>
        </p:nvSpPr>
        <p:spPr>
          <a:xfrm>
            <a:off x="1109698" y="2769992"/>
            <a:ext cx="250190" cy="1045844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839"/>
              </a:lnSpc>
            </a:pPr>
            <a:r>
              <a:rPr dirty="0" sz="1600" spc="-5">
                <a:latin typeface="Times New Roman"/>
                <a:cs typeface="Times New Roman"/>
              </a:rPr>
              <a:t>Core</a:t>
            </a:r>
            <a:r>
              <a:rPr dirty="0" sz="1600" spc="-6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RNOA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0" name="object 210"/>
          <p:cNvSpPr txBox="1"/>
          <p:nvPr/>
        </p:nvSpPr>
        <p:spPr>
          <a:xfrm>
            <a:off x="355803" y="4904384"/>
            <a:ext cx="6774815" cy="795655"/>
          </a:xfrm>
          <a:prstGeom prst="rect">
            <a:avLst/>
          </a:prstGeom>
        </p:spPr>
        <p:txBody>
          <a:bodyPr wrap="square" lIns="0" tIns="153670" rIns="0" bIns="0" rtlCol="0" vert="horz">
            <a:spAutoFit/>
          </a:bodyPr>
          <a:lstStyle/>
          <a:p>
            <a:pPr algn="ctr" marL="1226820">
              <a:lnSpc>
                <a:spcPct val="100000"/>
              </a:lnSpc>
              <a:spcBef>
                <a:spcPts val="1210"/>
              </a:spcBef>
            </a:pPr>
            <a:r>
              <a:rPr dirty="0" sz="1600" spc="-45">
                <a:latin typeface="Times New Roman"/>
                <a:cs typeface="Times New Roman"/>
              </a:rPr>
              <a:t>Year</a:t>
            </a:r>
            <a:r>
              <a:rPr dirty="0" sz="1600" spc="-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Ahead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10"/>
              </a:spcBef>
            </a:pP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The rate of convergence </a:t>
            </a:r>
            <a:r>
              <a:rPr dirty="0" sz="1600" b="1">
                <a:solidFill>
                  <a:srgbClr val="001F5F"/>
                </a:solidFill>
                <a:latin typeface="Times New Roman"/>
                <a:cs typeface="Times New Roman"/>
              </a:rPr>
              <a:t>towards </a:t>
            </a:r>
            <a:r>
              <a:rPr dirty="0" sz="1600" spc="-15" b="1">
                <a:solidFill>
                  <a:srgbClr val="001F5F"/>
                </a:solidFill>
                <a:latin typeface="Times New Roman"/>
                <a:cs typeface="Times New Roman"/>
              </a:rPr>
              <a:t>common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level is referred to as the Fade</a:t>
            </a:r>
            <a:r>
              <a:rPr dirty="0" sz="1600" spc="260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Rate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70247" y="1197803"/>
            <a:ext cx="7683500" cy="0"/>
          </a:xfrm>
          <a:custGeom>
            <a:avLst/>
            <a:gdLst/>
            <a:ahLst/>
            <a:cxnLst/>
            <a:rect l="l" t="t" r="r" b="b"/>
            <a:pathLst>
              <a:path w="7683500" h="0">
                <a:moveTo>
                  <a:pt x="0" y="0"/>
                </a:moveTo>
                <a:lnTo>
                  <a:pt x="7683251" y="0"/>
                </a:lnTo>
              </a:path>
            </a:pathLst>
          </a:custGeom>
          <a:ln w="6947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8661292" y="1197803"/>
            <a:ext cx="0" cy="93345"/>
          </a:xfrm>
          <a:custGeom>
            <a:avLst/>
            <a:gdLst/>
            <a:ahLst/>
            <a:cxnLst/>
            <a:rect l="l" t="t" r="r" b="b"/>
            <a:pathLst>
              <a:path w="0" h="93344">
                <a:moveTo>
                  <a:pt x="0" y="0"/>
                </a:moveTo>
                <a:lnTo>
                  <a:pt x="0" y="93024"/>
                </a:lnTo>
              </a:path>
            </a:pathLst>
          </a:custGeom>
          <a:ln w="779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661292" y="1876044"/>
            <a:ext cx="0" cy="4031615"/>
          </a:xfrm>
          <a:custGeom>
            <a:avLst/>
            <a:gdLst/>
            <a:ahLst/>
            <a:cxnLst/>
            <a:rect l="l" t="t" r="r" b="b"/>
            <a:pathLst>
              <a:path w="0" h="4031615">
                <a:moveTo>
                  <a:pt x="0" y="0"/>
                </a:moveTo>
                <a:lnTo>
                  <a:pt x="0" y="4031341"/>
                </a:lnTo>
              </a:path>
            </a:pathLst>
          </a:custGeom>
          <a:ln w="779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978040" y="5914333"/>
            <a:ext cx="7683500" cy="0"/>
          </a:xfrm>
          <a:custGeom>
            <a:avLst/>
            <a:gdLst/>
            <a:ahLst/>
            <a:cxnLst/>
            <a:rect l="l" t="t" r="r" b="b"/>
            <a:pathLst>
              <a:path w="7683500" h="0">
                <a:moveTo>
                  <a:pt x="7683251" y="0"/>
                </a:moveTo>
                <a:lnTo>
                  <a:pt x="0" y="0"/>
                </a:lnTo>
              </a:path>
            </a:pathLst>
          </a:custGeom>
          <a:ln w="6947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970247" y="1204750"/>
            <a:ext cx="0" cy="4709795"/>
          </a:xfrm>
          <a:custGeom>
            <a:avLst/>
            <a:gdLst/>
            <a:ahLst/>
            <a:cxnLst/>
            <a:rect l="l" t="t" r="r" b="b"/>
            <a:pathLst>
              <a:path w="0" h="4709795">
                <a:moveTo>
                  <a:pt x="0" y="4709582"/>
                </a:moveTo>
                <a:lnTo>
                  <a:pt x="0" y="0"/>
                </a:lnTo>
              </a:path>
            </a:pathLst>
          </a:custGeom>
          <a:ln w="7793">
            <a:solidFill>
              <a:srgbClr val="8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970247" y="1197803"/>
            <a:ext cx="0" cy="4709795"/>
          </a:xfrm>
          <a:custGeom>
            <a:avLst/>
            <a:gdLst/>
            <a:ahLst/>
            <a:cxnLst/>
            <a:rect l="l" t="t" r="r" b="b"/>
            <a:pathLst>
              <a:path w="0" h="4709795">
                <a:moveTo>
                  <a:pt x="0" y="0"/>
                </a:moveTo>
                <a:lnTo>
                  <a:pt x="0" y="4709582"/>
                </a:lnTo>
              </a:path>
            </a:pathLst>
          </a:custGeom>
          <a:ln w="779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907902" y="5914333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 h="0">
                <a:moveTo>
                  <a:pt x="0" y="0"/>
                </a:moveTo>
                <a:lnTo>
                  <a:pt x="54551" y="0"/>
                </a:lnTo>
              </a:path>
            </a:pathLst>
          </a:custGeom>
          <a:ln w="694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907902" y="5323093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 h="0">
                <a:moveTo>
                  <a:pt x="0" y="0"/>
                </a:moveTo>
                <a:lnTo>
                  <a:pt x="54551" y="0"/>
                </a:lnTo>
              </a:path>
            </a:pathLst>
          </a:custGeom>
          <a:ln w="694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907902" y="4738755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 h="0">
                <a:moveTo>
                  <a:pt x="0" y="0"/>
                </a:moveTo>
                <a:lnTo>
                  <a:pt x="54551" y="0"/>
                </a:lnTo>
              </a:path>
            </a:pathLst>
          </a:custGeom>
          <a:ln w="694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907902" y="4147284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 h="0">
                <a:moveTo>
                  <a:pt x="0" y="0"/>
                </a:moveTo>
                <a:lnTo>
                  <a:pt x="54551" y="0"/>
                </a:lnTo>
              </a:path>
            </a:pathLst>
          </a:custGeom>
          <a:ln w="694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907902" y="3556091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 h="0">
                <a:moveTo>
                  <a:pt x="0" y="0"/>
                </a:moveTo>
                <a:lnTo>
                  <a:pt x="54551" y="0"/>
                </a:lnTo>
              </a:path>
            </a:pathLst>
          </a:custGeom>
          <a:ln w="694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907902" y="2964805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 h="0">
                <a:moveTo>
                  <a:pt x="0" y="0"/>
                </a:moveTo>
                <a:lnTo>
                  <a:pt x="54551" y="0"/>
                </a:lnTo>
              </a:path>
            </a:pathLst>
          </a:custGeom>
          <a:ln w="694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907902" y="2380560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 h="0">
                <a:moveTo>
                  <a:pt x="0" y="0"/>
                </a:moveTo>
                <a:lnTo>
                  <a:pt x="54551" y="0"/>
                </a:lnTo>
              </a:path>
            </a:pathLst>
          </a:custGeom>
          <a:ln w="694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907902" y="1789089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 h="0">
                <a:moveTo>
                  <a:pt x="0" y="0"/>
                </a:moveTo>
                <a:lnTo>
                  <a:pt x="54551" y="0"/>
                </a:lnTo>
              </a:path>
            </a:pathLst>
          </a:custGeom>
          <a:ln w="694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907902" y="1197803"/>
            <a:ext cx="54610" cy="0"/>
          </a:xfrm>
          <a:custGeom>
            <a:avLst/>
            <a:gdLst/>
            <a:ahLst/>
            <a:cxnLst/>
            <a:rect l="l" t="t" r="r" b="b"/>
            <a:pathLst>
              <a:path w="54609" h="0">
                <a:moveTo>
                  <a:pt x="0" y="0"/>
                </a:moveTo>
                <a:lnTo>
                  <a:pt x="54551" y="0"/>
                </a:lnTo>
              </a:path>
            </a:pathLst>
          </a:custGeom>
          <a:ln w="694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609752" y="5051674"/>
            <a:ext cx="1279525" cy="313690"/>
          </a:xfrm>
          <a:custGeom>
            <a:avLst/>
            <a:gdLst/>
            <a:ahLst/>
            <a:cxnLst/>
            <a:rect l="l" t="t" r="r" b="b"/>
            <a:pathLst>
              <a:path w="1279525" h="313689">
                <a:moveTo>
                  <a:pt x="0" y="313104"/>
                </a:moveTo>
                <a:lnTo>
                  <a:pt x="1279424" y="0"/>
                </a:lnTo>
              </a:path>
            </a:pathLst>
          </a:custGeom>
          <a:ln w="6995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896970" y="4794336"/>
            <a:ext cx="1271905" cy="257810"/>
          </a:xfrm>
          <a:custGeom>
            <a:avLst/>
            <a:gdLst/>
            <a:ahLst/>
            <a:cxnLst/>
            <a:rect l="l" t="t" r="r" b="b"/>
            <a:pathLst>
              <a:path w="1271904" h="257810">
                <a:moveTo>
                  <a:pt x="0" y="257338"/>
                </a:moveTo>
                <a:lnTo>
                  <a:pt x="1271320" y="0"/>
                </a:lnTo>
              </a:path>
            </a:pathLst>
          </a:custGeom>
          <a:ln w="698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176083" y="4641303"/>
            <a:ext cx="1271905" cy="153035"/>
          </a:xfrm>
          <a:custGeom>
            <a:avLst/>
            <a:gdLst/>
            <a:ahLst/>
            <a:cxnLst/>
            <a:rect l="l" t="t" r="r" b="b"/>
            <a:pathLst>
              <a:path w="1271904" h="153035">
                <a:moveTo>
                  <a:pt x="0" y="153032"/>
                </a:moveTo>
                <a:lnTo>
                  <a:pt x="1271631" y="0"/>
                </a:lnTo>
              </a:path>
            </a:pathLst>
          </a:custGeom>
          <a:ln w="6959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455508" y="4515969"/>
            <a:ext cx="1279525" cy="125730"/>
          </a:xfrm>
          <a:custGeom>
            <a:avLst/>
            <a:gdLst/>
            <a:ahLst/>
            <a:cxnLst/>
            <a:rect l="l" t="t" r="r" b="b"/>
            <a:pathLst>
              <a:path w="1279525" h="125729">
                <a:moveTo>
                  <a:pt x="0" y="125334"/>
                </a:moveTo>
                <a:lnTo>
                  <a:pt x="1279009" y="0"/>
                </a:lnTo>
              </a:path>
            </a:pathLst>
          </a:custGeom>
          <a:ln w="6955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6742310" y="4515969"/>
            <a:ext cx="1271905" cy="76835"/>
          </a:xfrm>
          <a:custGeom>
            <a:avLst/>
            <a:gdLst/>
            <a:ahLst/>
            <a:cxnLst/>
            <a:rect l="l" t="t" r="r" b="b"/>
            <a:pathLst>
              <a:path w="1271904" h="76835">
                <a:moveTo>
                  <a:pt x="0" y="0"/>
                </a:moveTo>
                <a:lnTo>
                  <a:pt x="1271631" y="76701"/>
                </a:lnTo>
              </a:path>
            </a:pathLst>
          </a:custGeom>
          <a:ln w="6950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609752" y="4759598"/>
            <a:ext cx="1279525" cy="48895"/>
          </a:xfrm>
          <a:custGeom>
            <a:avLst/>
            <a:gdLst/>
            <a:ahLst/>
            <a:cxnLst/>
            <a:rect l="l" t="t" r="r" b="b"/>
            <a:pathLst>
              <a:path w="1279525" h="48895">
                <a:moveTo>
                  <a:pt x="0" y="48633"/>
                </a:moveTo>
                <a:lnTo>
                  <a:pt x="1279424" y="0"/>
                </a:lnTo>
              </a:path>
            </a:pathLst>
          </a:custGeom>
          <a:ln w="6948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896970" y="4717912"/>
            <a:ext cx="1271905" cy="41910"/>
          </a:xfrm>
          <a:custGeom>
            <a:avLst/>
            <a:gdLst/>
            <a:ahLst/>
            <a:cxnLst/>
            <a:rect l="l" t="t" r="r" b="b"/>
            <a:pathLst>
              <a:path w="1271904" h="41910">
                <a:moveTo>
                  <a:pt x="0" y="41685"/>
                </a:moveTo>
                <a:lnTo>
                  <a:pt x="1271320" y="0"/>
                </a:lnTo>
              </a:path>
            </a:pathLst>
          </a:custGeom>
          <a:ln w="6948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176083" y="4676041"/>
            <a:ext cx="1271905" cy="41910"/>
          </a:xfrm>
          <a:custGeom>
            <a:avLst/>
            <a:gdLst/>
            <a:ahLst/>
            <a:cxnLst/>
            <a:rect l="l" t="t" r="r" b="b"/>
            <a:pathLst>
              <a:path w="1271904" h="41910">
                <a:moveTo>
                  <a:pt x="0" y="41870"/>
                </a:moveTo>
                <a:lnTo>
                  <a:pt x="1271631" y="0"/>
                </a:lnTo>
              </a:path>
            </a:pathLst>
          </a:custGeom>
          <a:ln w="6948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455508" y="4641303"/>
            <a:ext cx="1279525" cy="34925"/>
          </a:xfrm>
          <a:custGeom>
            <a:avLst/>
            <a:gdLst/>
            <a:ahLst/>
            <a:cxnLst/>
            <a:rect l="l" t="t" r="r" b="b"/>
            <a:pathLst>
              <a:path w="1279525" h="34925">
                <a:moveTo>
                  <a:pt x="0" y="34737"/>
                </a:moveTo>
                <a:lnTo>
                  <a:pt x="1279009" y="0"/>
                </a:lnTo>
              </a:path>
            </a:pathLst>
          </a:custGeom>
          <a:ln w="6948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6742310" y="4620461"/>
            <a:ext cx="1271905" cy="20955"/>
          </a:xfrm>
          <a:custGeom>
            <a:avLst/>
            <a:gdLst/>
            <a:ahLst/>
            <a:cxnLst/>
            <a:rect l="l" t="t" r="r" b="b"/>
            <a:pathLst>
              <a:path w="1271904" h="20954">
                <a:moveTo>
                  <a:pt x="0" y="20842"/>
                </a:moveTo>
                <a:lnTo>
                  <a:pt x="1271631" y="0"/>
                </a:lnTo>
              </a:path>
            </a:pathLst>
          </a:custGeom>
          <a:ln w="6947">
            <a:solidFill>
              <a:srgbClr val="FF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609752" y="4662146"/>
            <a:ext cx="1279525" cy="27940"/>
          </a:xfrm>
          <a:custGeom>
            <a:avLst/>
            <a:gdLst/>
            <a:ahLst/>
            <a:cxnLst/>
            <a:rect l="l" t="t" r="r" b="b"/>
            <a:pathLst>
              <a:path w="1279525" h="27939">
                <a:moveTo>
                  <a:pt x="0" y="27790"/>
                </a:moveTo>
                <a:lnTo>
                  <a:pt x="1279424" y="0"/>
                </a:lnTo>
              </a:path>
            </a:pathLst>
          </a:custGeom>
          <a:ln w="6947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896970" y="4655199"/>
            <a:ext cx="1271905" cy="6985"/>
          </a:xfrm>
          <a:custGeom>
            <a:avLst/>
            <a:gdLst/>
            <a:ahLst/>
            <a:cxnLst/>
            <a:rect l="l" t="t" r="r" b="b"/>
            <a:pathLst>
              <a:path w="1271904" h="6985">
                <a:moveTo>
                  <a:pt x="0" y="6947"/>
                </a:moveTo>
                <a:lnTo>
                  <a:pt x="1271320" y="0"/>
                </a:lnTo>
              </a:path>
            </a:pathLst>
          </a:custGeom>
          <a:ln w="6947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4176083" y="4634356"/>
            <a:ext cx="1271905" cy="20955"/>
          </a:xfrm>
          <a:custGeom>
            <a:avLst/>
            <a:gdLst/>
            <a:ahLst/>
            <a:cxnLst/>
            <a:rect l="l" t="t" r="r" b="b"/>
            <a:pathLst>
              <a:path w="1271904" h="20954">
                <a:moveTo>
                  <a:pt x="0" y="20842"/>
                </a:moveTo>
                <a:lnTo>
                  <a:pt x="1271631" y="0"/>
                </a:lnTo>
              </a:path>
            </a:pathLst>
          </a:custGeom>
          <a:ln w="6947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455508" y="4599618"/>
            <a:ext cx="1279525" cy="34925"/>
          </a:xfrm>
          <a:custGeom>
            <a:avLst/>
            <a:gdLst/>
            <a:ahLst/>
            <a:cxnLst/>
            <a:rect l="l" t="t" r="r" b="b"/>
            <a:pathLst>
              <a:path w="1279525" h="34925">
                <a:moveTo>
                  <a:pt x="0" y="34737"/>
                </a:moveTo>
                <a:lnTo>
                  <a:pt x="1279009" y="0"/>
                </a:lnTo>
              </a:path>
            </a:pathLst>
          </a:custGeom>
          <a:ln w="6948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6742310" y="4599618"/>
            <a:ext cx="1271905" cy="41910"/>
          </a:xfrm>
          <a:custGeom>
            <a:avLst/>
            <a:gdLst/>
            <a:ahLst/>
            <a:cxnLst/>
            <a:rect l="l" t="t" r="r" b="b"/>
            <a:pathLst>
              <a:path w="1271904" h="41910">
                <a:moveTo>
                  <a:pt x="0" y="0"/>
                </a:moveTo>
                <a:lnTo>
                  <a:pt x="1271631" y="41685"/>
                </a:lnTo>
              </a:path>
            </a:pathLst>
          </a:custGeom>
          <a:ln w="6948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609752" y="4606566"/>
            <a:ext cx="1279525" cy="6985"/>
          </a:xfrm>
          <a:custGeom>
            <a:avLst/>
            <a:gdLst/>
            <a:ahLst/>
            <a:cxnLst/>
            <a:rect l="l" t="t" r="r" b="b"/>
            <a:pathLst>
              <a:path w="1279525" h="6985">
                <a:moveTo>
                  <a:pt x="0" y="6947"/>
                </a:moveTo>
                <a:lnTo>
                  <a:pt x="1279424" y="0"/>
                </a:lnTo>
              </a:path>
            </a:pathLst>
          </a:custGeom>
          <a:ln w="6947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896970" y="4606566"/>
            <a:ext cx="1271905" cy="6985"/>
          </a:xfrm>
          <a:custGeom>
            <a:avLst/>
            <a:gdLst/>
            <a:ahLst/>
            <a:cxnLst/>
            <a:rect l="l" t="t" r="r" b="b"/>
            <a:pathLst>
              <a:path w="1271904" h="6985">
                <a:moveTo>
                  <a:pt x="0" y="0"/>
                </a:moveTo>
                <a:lnTo>
                  <a:pt x="1271320" y="6947"/>
                </a:lnTo>
              </a:path>
            </a:pathLst>
          </a:custGeom>
          <a:ln w="6947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4176083" y="4571828"/>
            <a:ext cx="1271905" cy="41910"/>
          </a:xfrm>
          <a:custGeom>
            <a:avLst/>
            <a:gdLst/>
            <a:ahLst/>
            <a:cxnLst/>
            <a:rect l="l" t="t" r="r" b="b"/>
            <a:pathLst>
              <a:path w="1271904" h="41910">
                <a:moveTo>
                  <a:pt x="0" y="41685"/>
                </a:moveTo>
                <a:lnTo>
                  <a:pt x="1271631" y="0"/>
                </a:lnTo>
              </a:path>
            </a:pathLst>
          </a:custGeom>
          <a:ln w="6948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455508" y="4509022"/>
            <a:ext cx="1279525" cy="62865"/>
          </a:xfrm>
          <a:custGeom>
            <a:avLst/>
            <a:gdLst/>
            <a:ahLst/>
            <a:cxnLst/>
            <a:rect l="l" t="t" r="r" b="b"/>
            <a:pathLst>
              <a:path w="1279525" h="62864">
                <a:moveTo>
                  <a:pt x="0" y="62806"/>
                </a:moveTo>
                <a:lnTo>
                  <a:pt x="1279009" y="0"/>
                </a:lnTo>
              </a:path>
            </a:pathLst>
          </a:custGeom>
          <a:ln w="6949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6742310" y="4509022"/>
            <a:ext cx="1271905" cy="0"/>
          </a:xfrm>
          <a:custGeom>
            <a:avLst/>
            <a:gdLst/>
            <a:ahLst/>
            <a:cxnLst/>
            <a:rect l="l" t="t" r="r" b="b"/>
            <a:pathLst>
              <a:path w="1271904" h="0">
                <a:moveTo>
                  <a:pt x="0" y="0"/>
                </a:moveTo>
                <a:lnTo>
                  <a:pt x="1271631" y="0"/>
                </a:lnTo>
              </a:path>
            </a:pathLst>
          </a:custGeom>
          <a:ln w="6947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1609752" y="4522917"/>
            <a:ext cx="1279525" cy="14604"/>
          </a:xfrm>
          <a:custGeom>
            <a:avLst/>
            <a:gdLst/>
            <a:ahLst/>
            <a:cxnLst/>
            <a:rect l="l" t="t" r="r" b="b"/>
            <a:pathLst>
              <a:path w="1279525" h="14604">
                <a:moveTo>
                  <a:pt x="0" y="0"/>
                </a:moveTo>
                <a:lnTo>
                  <a:pt x="1279424" y="14173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896970" y="4537090"/>
            <a:ext cx="1271905" cy="6985"/>
          </a:xfrm>
          <a:custGeom>
            <a:avLst/>
            <a:gdLst/>
            <a:ahLst/>
            <a:cxnLst/>
            <a:rect l="l" t="t" r="r" b="b"/>
            <a:pathLst>
              <a:path w="1271904" h="6985">
                <a:moveTo>
                  <a:pt x="0" y="0"/>
                </a:moveTo>
                <a:lnTo>
                  <a:pt x="1271320" y="6947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4176083" y="4530142"/>
            <a:ext cx="1271905" cy="13970"/>
          </a:xfrm>
          <a:custGeom>
            <a:avLst/>
            <a:gdLst/>
            <a:ahLst/>
            <a:cxnLst/>
            <a:rect l="l" t="t" r="r" b="b"/>
            <a:pathLst>
              <a:path w="1271904" h="13970">
                <a:moveTo>
                  <a:pt x="0" y="13895"/>
                </a:moveTo>
                <a:lnTo>
                  <a:pt x="1271631" y="0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5455508" y="4509022"/>
            <a:ext cx="1279525" cy="21590"/>
          </a:xfrm>
          <a:custGeom>
            <a:avLst/>
            <a:gdLst/>
            <a:ahLst/>
            <a:cxnLst/>
            <a:rect l="l" t="t" r="r" b="b"/>
            <a:pathLst>
              <a:path w="1279525" h="21589">
                <a:moveTo>
                  <a:pt x="0" y="21120"/>
                </a:moveTo>
                <a:lnTo>
                  <a:pt x="1279009" y="0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6742310" y="4495126"/>
            <a:ext cx="1271905" cy="13970"/>
          </a:xfrm>
          <a:custGeom>
            <a:avLst/>
            <a:gdLst/>
            <a:ahLst/>
            <a:cxnLst/>
            <a:rect l="l" t="t" r="r" b="b"/>
            <a:pathLst>
              <a:path w="1271904" h="13970">
                <a:moveTo>
                  <a:pt x="0" y="13895"/>
                </a:moveTo>
                <a:lnTo>
                  <a:pt x="1271631" y="0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609752" y="4377017"/>
            <a:ext cx="1279525" cy="27940"/>
          </a:xfrm>
          <a:custGeom>
            <a:avLst/>
            <a:gdLst/>
            <a:ahLst/>
            <a:cxnLst/>
            <a:rect l="l" t="t" r="r" b="b"/>
            <a:pathLst>
              <a:path w="1279525" h="27939">
                <a:moveTo>
                  <a:pt x="0" y="27790"/>
                </a:moveTo>
                <a:lnTo>
                  <a:pt x="1279424" y="0"/>
                </a:lnTo>
              </a:path>
            </a:pathLst>
          </a:custGeom>
          <a:ln w="6947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896970" y="4377017"/>
            <a:ext cx="1271905" cy="27940"/>
          </a:xfrm>
          <a:custGeom>
            <a:avLst/>
            <a:gdLst/>
            <a:ahLst/>
            <a:cxnLst/>
            <a:rect l="l" t="t" r="r" b="b"/>
            <a:pathLst>
              <a:path w="1271904" h="27939">
                <a:moveTo>
                  <a:pt x="0" y="0"/>
                </a:moveTo>
                <a:lnTo>
                  <a:pt x="1271320" y="27790"/>
                </a:lnTo>
              </a:path>
            </a:pathLst>
          </a:custGeom>
          <a:ln w="6947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4176083" y="4404808"/>
            <a:ext cx="1271905" cy="27940"/>
          </a:xfrm>
          <a:custGeom>
            <a:avLst/>
            <a:gdLst/>
            <a:ahLst/>
            <a:cxnLst/>
            <a:rect l="l" t="t" r="r" b="b"/>
            <a:pathLst>
              <a:path w="1271904" h="27939">
                <a:moveTo>
                  <a:pt x="0" y="0"/>
                </a:moveTo>
                <a:lnTo>
                  <a:pt x="1271631" y="27790"/>
                </a:lnTo>
              </a:path>
            </a:pathLst>
          </a:custGeom>
          <a:ln w="6947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455508" y="4397860"/>
            <a:ext cx="1279525" cy="34925"/>
          </a:xfrm>
          <a:custGeom>
            <a:avLst/>
            <a:gdLst/>
            <a:ahLst/>
            <a:cxnLst/>
            <a:rect l="l" t="t" r="r" b="b"/>
            <a:pathLst>
              <a:path w="1279525" h="34925">
                <a:moveTo>
                  <a:pt x="0" y="34737"/>
                </a:moveTo>
                <a:lnTo>
                  <a:pt x="1279009" y="0"/>
                </a:lnTo>
              </a:path>
            </a:pathLst>
          </a:custGeom>
          <a:ln w="6948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6742310" y="4390912"/>
            <a:ext cx="1271905" cy="6985"/>
          </a:xfrm>
          <a:custGeom>
            <a:avLst/>
            <a:gdLst/>
            <a:ahLst/>
            <a:cxnLst/>
            <a:rect l="l" t="t" r="r" b="b"/>
            <a:pathLst>
              <a:path w="1271904" h="6985">
                <a:moveTo>
                  <a:pt x="0" y="6947"/>
                </a:moveTo>
                <a:lnTo>
                  <a:pt x="1271631" y="0"/>
                </a:lnTo>
              </a:path>
            </a:pathLst>
          </a:custGeom>
          <a:ln w="6947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1609752" y="4244828"/>
            <a:ext cx="1279525" cy="48895"/>
          </a:xfrm>
          <a:custGeom>
            <a:avLst/>
            <a:gdLst/>
            <a:ahLst/>
            <a:cxnLst/>
            <a:rect l="l" t="t" r="r" b="b"/>
            <a:pathLst>
              <a:path w="1279525" h="48895">
                <a:moveTo>
                  <a:pt x="0" y="0"/>
                </a:moveTo>
                <a:lnTo>
                  <a:pt x="1279424" y="48633"/>
                </a:lnTo>
              </a:path>
            </a:pathLst>
          </a:custGeom>
          <a:ln w="694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896970" y="4293461"/>
            <a:ext cx="1271905" cy="41910"/>
          </a:xfrm>
          <a:custGeom>
            <a:avLst/>
            <a:gdLst/>
            <a:ahLst/>
            <a:cxnLst/>
            <a:rect l="l" t="t" r="r" b="b"/>
            <a:pathLst>
              <a:path w="1271904" h="41910">
                <a:moveTo>
                  <a:pt x="0" y="0"/>
                </a:moveTo>
                <a:lnTo>
                  <a:pt x="1271320" y="41685"/>
                </a:lnTo>
              </a:path>
            </a:pathLst>
          </a:custGeom>
          <a:ln w="694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4176083" y="4335147"/>
            <a:ext cx="1271905" cy="34925"/>
          </a:xfrm>
          <a:custGeom>
            <a:avLst/>
            <a:gdLst/>
            <a:ahLst/>
            <a:cxnLst/>
            <a:rect l="l" t="t" r="r" b="b"/>
            <a:pathLst>
              <a:path w="1271904" h="34925">
                <a:moveTo>
                  <a:pt x="0" y="0"/>
                </a:moveTo>
                <a:lnTo>
                  <a:pt x="1271631" y="34923"/>
                </a:lnTo>
              </a:path>
            </a:pathLst>
          </a:custGeom>
          <a:ln w="694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5455508" y="4307356"/>
            <a:ext cx="1279525" cy="62865"/>
          </a:xfrm>
          <a:custGeom>
            <a:avLst/>
            <a:gdLst/>
            <a:ahLst/>
            <a:cxnLst/>
            <a:rect l="l" t="t" r="r" b="b"/>
            <a:pathLst>
              <a:path w="1279525" h="62864">
                <a:moveTo>
                  <a:pt x="0" y="62713"/>
                </a:moveTo>
                <a:lnTo>
                  <a:pt x="1279009" y="0"/>
                </a:lnTo>
              </a:path>
            </a:pathLst>
          </a:custGeom>
          <a:ln w="6949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6742310" y="4307356"/>
            <a:ext cx="1271905" cy="34925"/>
          </a:xfrm>
          <a:custGeom>
            <a:avLst/>
            <a:gdLst/>
            <a:ahLst/>
            <a:cxnLst/>
            <a:rect l="l" t="t" r="r" b="b"/>
            <a:pathLst>
              <a:path w="1271904" h="34925">
                <a:moveTo>
                  <a:pt x="0" y="0"/>
                </a:moveTo>
                <a:lnTo>
                  <a:pt x="1271631" y="34737"/>
                </a:lnTo>
              </a:path>
            </a:pathLst>
          </a:custGeom>
          <a:ln w="6948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1609752" y="3994437"/>
            <a:ext cx="1279525" cy="41910"/>
          </a:xfrm>
          <a:custGeom>
            <a:avLst/>
            <a:gdLst/>
            <a:ahLst/>
            <a:cxnLst/>
            <a:rect l="l" t="t" r="r" b="b"/>
            <a:pathLst>
              <a:path w="1279525" h="41910">
                <a:moveTo>
                  <a:pt x="0" y="0"/>
                </a:moveTo>
                <a:lnTo>
                  <a:pt x="1279424" y="41685"/>
                </a:lnTo>
              </a:path>
            </a:pathLst>
          </a:custGeom>
          <a:ln w="6948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896970" y="4036123"/>
            <a:ext cx="1271905" cy="62865"/>
          </a:xfrm>
          <a:custGeom>
            <a:avLst/>
            <a:gdLst/>
            <a:ahLst/>
            <a:cxnLst/>
            <a:rect l="l" t="t" r="r" b="b"/>
            <a:pathLst>
              <a:path w="1271904" h="62864">
                <a:moveTo>
                  <a:pt x="0" y="0"/>
                </a:moveTo>
                <a:lnTo>
                  <a:pt x="1271320" y="62528"/>
                </a:lnTo>
              </a:path>
            </a:pathLst>
          </a:custGeom>
          <a:ln w="6949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4176083" y="4091703"/>
            <a:ext cx="1271905" cy="6985"/>
          </a:xfrm>
          <a:custGeom>
            <a:avLst/>
            <a:gdLst/>
            <a:ahLst/>
            <a:cxnLst/>
            <a:rect l="l" t="t" r="r" b="b"/>
            <a:pathLst>
              <a:path w="1271904" h="6985">
                <a:moveTo>
                  <a:pt x="0" y="6947"/>
                </a:moveTo>
                <a:lnTo>
                  <a:pt x="1271631" y="0"/>
                </a:lnTo>
              </a:path>
            </a:pathLst>
          </a:custGeom>
          <a:ln w="6947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5455508" y="4015280"/>
            <a:ext cx="1279525" cy="76835"/>
          </a:xfrm>
          <a:custGeom>
            <a:avLst/>
            <a:gdLst/>
            <a:ahLst/>
            <a:cxnLst/>
            <a:rect l="l" t="t" r="r" b="b"/>
            <a:pathLst>
              <a:path w="1279525" h="76835">
                <a:moveTo>
                  <a:pt x="0" y="76423"/>
                </a:moveTo>
                <a:lnTo>
                  <a:pt x="1279009" y="0"/>
                </a:lnTo>
              </a:path>
            </a:pathLst>
          </a:custGeom>
          <a:ln w="6950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6742310" y="4015280"/>
            <a:ext cx="1271905" cy="27940"/>
          </a:xfrm>
          <a:custGeom>
            <a:avLst/>
            <a:gdLst/>
            <a:ahLst/>
            <a:cxnLst/>
            <a:rect l="l" t="t" r="r" b="b"/>
            <a:pathLst>
              <a:path w="1271904" h="27939">
                <a:moveTo>
                  <a:pt x="0" y="0"/>
                </a:moveTo>
                <a:lnTo>
                  <a:pt x="1271631" y="27790"/>
                </a:lnTo>
              </a:path>
            </a:pathLst>
          </a:custGeom>
          <a:ln w="6947">
            <a:solidFill>
              <a:srgbClr val="0000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1609752" y="3486615"/>
            <a:ext cx="1279525" cy="167005"/>
          </a:xfrm>
          <a:custGeom>
            <a:avLst/>
            <a:gdLst/>
            <a:ahLst/>
            <a:cxnLst/>
            <a:rect l="l" t="t" r="r" b="b"/>
            <a:pathLst>
              <a:path w="1279525" h="167004">
                <a:moveTo>
                  <a:pt x="0" y="0"/>
                </a:moveTo>
                <a:lnTo>
                  <a:pt x="1279424" y="166927"/>
                </a:lnTo>
              </a:path>
            </a:pathLst>
          </a:custGeom>
          <a:ln w="6961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2896970" y="3653542"/>
            <a:ext cx="1271905" cy="83820"/>
          </a:xfrm>
          <a:custGeom>
            <a:avLst/>
            <a:gdLst/>
            <a:ahLst/>
            <a:cxnLst/>
            <a:rect l="l" t="t" r="r" b="b"/>
            <a:pathLst>
              <a:path w="1271904" h="83820">
                <a:moveTo>
                  <a:pt x="0" y="0"/>
                </a:moveTo>
                <a:lnTo>
                  <a:pt x="1271320" y="83371"/>
                </a:lnTo>
              </a:path>
            </a:pathLst>
          </a:custGeom>
          <a:ln w="6951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4176083" y="3736913"/>
            <a:ext cx="1271905" cy="34925"/>
          </a:xfrm>
          <a:custGeom>
            <a:avLst/>
            <a:gdLst/>
            <a:ahLst/>
            <a:cxnLst/>
            <a:rect l="l" t="t" r="r" b="b"/>
            <a:pathLst>
              <a:path w="1271904" h="34925">
                <a:moveTo>
                  <a:pt x="0" y="0"/>
                </a:moveTo>
                <a:lnTo>
                  <a:pt x="1271631" y="34737"/>
                </a:lnTo>
              </a:path>
            </a:pathLst>
          </a:custGeom>
          <a:ln w="6948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5455508" y="3771651"/>
            <a:ext cx="1279525" cy="111760"/>
          </a:xfrm>
          <a:custGeom>
            <a:avLst/>
            <a:gdLst/>
            <a:ahLst/>
            <a:cxnLst/>
            <a:rect l="l" t="t" r="r" b="b"/>
            <a:pathLst>
              <a:path w="1279525" h="111760">
                <a:moveTo>
                  <a:pt x="0" y="0"/>
                </a:moveTo>
                <a:lnTo>
                  <a:pt x="1279009" y="111439"/>
                </a:lnTo>
              </a:path>
            </a:pathLst>
          </a:custGeom>
          <a:ln w="6953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6742310" y="3883090"/>
            <a:ext cx="1271905" cy="34925"/>
          </a:xfrm>
          <a:custGeom>
            <a:avLst/>
            <a:gdLst/>
            <a:ahLst/>
            <a:cxnLst/>
            <a:rect l="l" t="t" r="r" b="b"/>
            <a:pathLst>
              <a:path w="1271904" h="34925">
                <a:moveTo>
                  <a:pt x="0" y="0"/>
                </a:moveTo>
                <a:lnTo>
                  <a:pt x="1271631" y="34737"/>
                </a:lnTo>
              </a:path>
            </a:pathLst>
          </a:custGeom>
          <a:ln w="6948">
            <a:solidFill>
              <a:srgbClr val="00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1609752" y="1816879"/>
            <a:ext cx="1279525" cy="612775"/>
          </a:xfrm>
          <a:custGeom>
            <a:avLst/>
            <a:gdLst/>
            <a:ahLst/>
            <a:cxnLst/>
            <a:rect l="l" t="t" r="r" b="b"/>
            <a:pathLst>
              <a:path w="1279525" h="612775">
                <a:moveTo>
                  <a:pt x="0" y="0"/>
                </a:moveTo>
                <a:lnTo>
                  <a:pt x="1279424" y="612313"/>
                </a:lnTo>
              </a:path>
            </a:pathLst>
          </a:custGeom>
          <a:ln w="710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2896970" y="2429193"/>
            <a:ext cx="1271905" cy="368935"/>
          </a:xfrm>
          <a:custGeom>
            <a:avLst/>
            <a:gdLst/>
            <a:ahLst/>
            <a:cxnLst/>
            <a:rect l="l" t="t" r="r" b="b"/>
            <a:pathLst>
              <a:path w="1271904" h="368935">
                <a:moveTo>
                  <a:pt x="0" y="0"/>
                </a:moveTo>
                <a:lnTo>
                  <a:pt x="1271320" y="368685"/>
                </a:lnTo>
              </a:path>
            </a:pathLst>
          </a:custGeom>
          <a:ln w="70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4176083" y="2797878"/>
            <a:ext cx="1271905" cy="250825"/>
          </a:xfrm>
          <a:custGeom>
            <a:avLst/>
            <a:gdLst/>
            <a:ahLst/>
            <a:cxnLst/>
            <a:rect l="l" t="t" r="r" b="b"/>
            <a:pathLst>
              <a:path w="1271904" h="250825">
                <a:moveTo>
                  <a:pt x="0" y="0"/>
                </a:moveTo>
                <a:lnTo>
                  <a:pt x="1271631" y="250298"/>
                </a:lnTo>
              </a:path>
            </a:pathLst>
          </a:custGeom>
          <a:ln w="697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5455508" y="3048176"/>
            <a:ext cx="1279525" cy="250825"/>
          </a:xfrm>
          <a:custGeom>
            <a:avLst/>
            <a:gdLst/>
            <a:ahLst/>
            <a:cxnLst/>
            <a:rect l="l" t="t" r="r" b="b"/>
            <a:pathLst>
              <a:path w="1279525" h="250825">
                <a:moveTo>
                  <a:pt x="0" y="0"/>
                </a:moveTo>
                <a:lnTo>
                  <a:pt x="1279009" y="250576"/>
                </a:lnTo>
              </a:path>
            </a:pathLst>
          </a:custGeom>
          <a:ln w="697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6742310" y="3298752"/>
            <a:ext cx="1271905" cy="250825"/>
          </a:xfrm>
          <a:custGeom>
            <a:avLst/>
            <a:gdLst/>
            <a:ahLst/>
            <a:cxnLst/>
            <a:rect l="l" t="t" r="r" b="b"/>
            <a:pathLst>
              <a:path w="1271904" h="250825">
                <a:moveTo>
                  <a:pt x="0" y="0"/>
                </a:moveTo>
                <a:lnTo>
                  <a:pt x="1271631" y="250390"/>
                </a:lnTo>
              </a:path>
            </a:pathLst>
          </a:custGeom>
          <a:ln w="697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1594165" y="5350883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1594165" y="5350883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2881383" y="5037779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2881383" y="5037779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4160496" y="4780440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4160496" y="4780440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5439921" y="4627408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5439921" y="4627408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6726724" y="4502074"/>
            <a:ext cx="31750" cy="28575"/>
          </a:xfrm>
          <a:custGeom>
            <a:avLst/>
            <a:gdLst/>
            <a:ahLst/>
            <a:cxnLst/>
            <a:rect l="l" t="t" r="r" b="b"/>
            <a:pathLst>
              <a:path w="31750" h="28575">
                <a:moveTo>
                  <a:pt x="15586" y="0"/>
                </a:moveTo>
                <a:lnTo>
                  <a:pt x="0" y="13895"/>
                </a:lnTo>
                <a:lnTo>
                  <a:pt x="15586" y="28068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6726724" y="4502074"/>
            <a:ext cx="31750" cy="28575"/>
          </a:xfrm>
          <a:custGeom>
            <a:avLst/>
            <a:gdLst/>
            <a:ahLst/>
            <a:cxnLst/>
            <a:rect l="l" t="t" r="r" b="b"/>
            <a:pathLst>
              <a:path w="31750" h="28575">
                <a:moveTo>
                  <a:pt x="15586" y="0"/>
                </a:moveTo>
                <a:lnTo>
                  <a:pt x="31172" y="13895"/>
                </a:lnTo>
                <a:lnTo>
                  <a:pt x="15586" y="28068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6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8006149" y="4578775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8006149" y="4578775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0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1590321" y="4790908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4" h="20954">
                <a:moveTo>
                  <a:pt x="0" y="20842"/>
                </a:moveTo>
                <a:lnTo>
                  <a:pt x="23379" y="20842"/>
                </a:lnTo>
                <a:lnTo>
                  <a:pt x="23379" y="0"/>
                </a:lnTo>
                <a:lnTo>
                  <a:pt x="0" y="0"/>
                </a:lnTo>
                <a:lnTo>
                  <a:pt x="0" y="20842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2877539" y="4742275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4" h="20954">
                <a:moveTo>
                  <a:pt x="0" y="20842"/>
                </a:moveTo>
                <a:lnTo>
                  <a:pt x="23379" y="20842"/>
                </a:lnTo>
                <a:lnTo>
                  <a:pt x="23379" y="0"/>
                </a:lnTo>
                <a:lnTo>
                  <a:pt x="0" y="0"/>
                </a:lnTo>
                <a:lnTo>
                  <a:pt x="0" y="20842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4156652" y="4700358"/>
            <a:ext cx="23495" cy="21590"/>
          </a:xfrm>
          <a:custGeom>
            <a:avLst/>
            <a:gdLst/>
            <a:ahLst/>
            <a:cxnLst/>
            <a:rect l="l" t="t" r="r" b="b"/>
            <a:pathLst>
              <a:path w="23495" h="21589">
                <a:moveTo>
                  <a:pt x="0" y="21074"/>
                </a:moveTo>
                <a:lnTo>
                  <a:pt x="23379" y="21074"/>
                </a:lnTo>
                <a:lnTo>
                  <a:pt x="23379" y="0"/>
                </a:lnTo>
                <a:lnTo>
                  <a:pt x="0" y="0"/>
                </a:lnTo>
                <a:lnTo>
                  <a:pt x="0" y="21074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5435973" y="4658626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5" h="20954">
                <a:moveTo>
                  <a:pt x="0" y="20842"/>
                </a:moveTo>
                <a:lnTo>
                  <a:pt x="23379" y="20842"/>
                </a:lnTo>
                <a:lnTo>
                  <a:pt x="23379" y="0"/>
                </a:lnTo>
                <a:lnTo>
                  <a:pt x="0" y="0"/>
                </a:lnTo>
                <a:lnTo>
                  <a:pt x="0" y="20842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6722879" y="4623888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5" h="20954">
                <a:moveTo>
                  <a:pt x="0" y="20842"/>
                </a:moveTo>
                <a:lnTo>
                  <a:pt x="23379" y="20842"/>
                </a:lnTo>
                <a:lnTo>
                  <a:pt x="23379" y="0"/>
                </a:lnTo>
                <a:lnTo>
                  <a:pt x="0" y="0"/>
                </a:lnTo>
                <a:lnTo>
                  <a:pt x="0" y="20842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8002200" y="4603045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5" h="20954">
                <a:moveTo>
                  <a:pt x="0" y="20842"/>
                </a:moveTo>
                <a:lnTo>
                  <a:pt x="23379" y="20842"/>
                </a:lnTo>
                <a:lnTo>
                  <a:pt x="23379" y="0"/>
                </a:lnTo>
                <a:lnTo>
                  <a:pt x="0" y="0"/>
                </a:lnTo>
                <a:lnTo>
                  <a:pt x="0" y="20842"/>
                </a:lnTo>
                <a:close/>
              </a:path>
            </a:pathLst>
          </a:custGeom>
          <a:solidFill>
            <a:srgbClr val="FF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1594165" y="4676042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27790"/>
                </a:lnTo>
                <a:lnTo>
                  <a:pt x="31172" y="27790"/>
                </a:lnTo>
                <a:lnTo>
                  <a:pt x="15586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1594165" y="4676041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27790"/>
                </a:lnTo>
                <a:lnTo>
                  <a:pt x="0" y="27790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2881383" y="4648251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27790"/>
                </a:lnTo>
                <a:lnTo>
                  <a:pt x="31172" y="27790"/>
                </a:lnTo>
                <a:lnTo>
                  <a:pt x="15586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2881383" y="4648251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27790"/>
                </a:lnTo>
                <a:lnTo>
                  <a:pt x="0" y="27790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4160496" y="4641303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27790"/>
                </a:lnTo>
                <a:lnTo>
                  <a:pt x="31172" y="27790"/>
                </a:lnTo>
                <a:lnTo>
                  <a:pt x="15586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4160496" y="4641303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27790"/>
                </a:lnTo>
                <a:lnTo>
                  <a:pt x="0" y="27790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5439921" y="4620461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27790"/>
                </a:lnTo>
                <a:lnTo>
                  <a:pt x="31172" y="27790"/>
                </a:lnTo>
                <a:lnTo>
                  <a:pt x="15586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5439921" y="4620461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27790"/>
                </a:lnTo>
                <a:lnTo>
                  <a:pt x="0" y="27790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6726724" y="4585723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27790"/>
                </a:lnTo>
                <a:lnTo>
                  <a:pt x="31172" y="27790"/>
                </a:lnTo>
                <a:lnTo>
                  <a:pt x="15586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6726724" y="4585723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27790"/>
                </a:lnTo>
                <a:lnTo>
                  <a:pt x="0" y="27790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8006149" y="4627408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27790"/>
                </a:lnTo>
                <a:lnTo>
                  <a:pt x="31172" y="27790"/>
                </a:lnTo>
                <a:lnTo>
                  <a:pt x="15586" y="0"/>
                </a:lnTo>
                <a:close/>
              </a:path>
            </a:pathLst>
          </a:custGeom>
          <a:solidFill>
            <a:srgbClr val="99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8006149" y="4627408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27790"/>
                </a:lnTo>
                <a:lnTo>
                  <a:pt x="0" y="27790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99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1594165" y="4599618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1594165" y="4599618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2881383" y="4592670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2881383" y="4592670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4160496" y="4599618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4160496" y="4599618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5439921" y="4557933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5439921" y="4557933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6726724" y="4495126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6726724" y="4495126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8006149" y="4495126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3333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8006149" y="4495126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3333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1601959" y="4515969"/>
            <a:ext cx="8255" cy="6985"/>
          </a:xfrm>
          <a:custGeom>
            <a:avLst/>
            <a:gdLst/>
            <a:ahLst/>
            <a:cxnLst/>
            <a:rect l="l" t="t" r="r" b="b"/>
            <a:pathLst>
              <a:path w="8255" h="6985">
                <a:moveTo>
                  <a:pt x="7793" y="6947"/>
                </a:moveTo>
                <a:lnTo>
                  <a:pt x="0" y="0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1609752" y="4522917"/>
            <a:ext cx="8255" cy="7620"/>
          </a:xfrm>
          <a:custGeom>
            <a:avLst/>
            <a:gdLst/>
            <a:ahLst/>
            <a:cxnLst/>
            <a:rect l="l" t="t" r="r" b="b"/>
            <a:pathLst>
              <a:path w="8255" h="7620">
                <a:moveTo>
                  <a:pt x="0" y="0"/>
                </a:moveTo>
                <a:lnTo>
                  <a:pt x="7793" y="7225"/>
                </a:lnTo>
              </a:path>
            </a:pathLst>
          </a:custGeom>
          <a:ln w="733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1601959" y="4522917"/>
            <a:ext cx="8255" cy="7620"/>
          </a:xfrm>
          <a:custGeom>
            <a:avLst/>
            <a:gdLst/>
            <a:ahLst/>
            <a:cxnLst/>
            <a:rect l="l" t="t" r="r" b="b"/>
            <a:pathLst>
              <a:path w="8255" h="7620">
                <a:moveTo>
                  <a:pt x="7793" y="0"/>
                </a:moveTo>
                <a:lnTo>
                  <a:pt x="0" y="7225"/>
                </a:lnTo>
              </a:path>
            </a:pathLst>
          </a:custGeom>
          <a:ln w="733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1609752" y="4515969"/>
            <a:ext cx="8255" cy="6985"/>
          </a:xfrm>
          <a:custGeom>
            <a:avLst/>
            <a:gdLst/>
            <a:ahLst/>
            <a:cxnLst/>
            <a:rect l="l" t="t" r="r" b="b"/>
            <a:pathLst>
              <a:path w="8255" h="6985">
                <a:moveTo>
                  <a:pt x="0" y="6947"/>
                </a:moveTo>
                <a:lnTo>
                  <a:pt x="7793" y="0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1609752" y="4515969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-3896" y="3473"/>
                </a:moveTo>
                <a:lnTo>
                  <a:pt x="3896" y="3473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1609752" y="4522917"/>
            <a:ext cx="0" cy="7620"/>
          </a:xfrm>
          <a:custGeom>
            <a:avLst/>
            <a:gdLst/>
            <a:ahLst/>
            <a:cxnLst/>
            <a:rect l="l" t="t" r="r" b="b"/>
            <a:pathLst>
              <a:path w="0" h="7620">
                <a:moveTo>
                  <a:pt x="-3896" y="3612"/>
                </a:moveTo>
                <a:lnTo>
                  <a:pt x="3896" y="3612"/>
                </a:lnTo>
              </a:path>
            </a:pathLst>
          </a:custGeom>
          <a:ln w="722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2889176" y="4530142"/>
            <a:ext cx="8255" cy="6985"/>
          </a:xfrm>
          <a:custGeom>
            <a:avLst/>
            <a:gdLst/>
            <a:ahLst/>
            <a:cxnLst/>
            <a:rect l="l" t="t" r="r" b="b"/>
            <a:pathLst>
              <a:path w="8255" h="6985">
                <a:moveTo>
                  <a:pt x="7793" y="6947"/>
                </a:moveTo>
                <a:lnTo>
                  <a:pt x="0" y="0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2896970" y="4537090"/>
            <a:ext cx="8255" cy="6985"/>
          </a:xfrm>
          <a:custGeom>
            <a:avLst/>
            <a:gdLst/>
            <a:ahLst/>
            <a:cxnLst/>
            <a:rect l="l" t="t" r="r" b="b"/>
            <a:pathLst>
              <a:path w="8255" h="6985">
                <a:moveTo>
                  <a:pt x="0" y="0"/>
                </a:moveTo>
                <a:lnTo>
                  <a:pt x="7793" y="6947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2889176" y="4537090"/>
            <a:ext cx="8255" cy="6985"/>
          </a:xfrm>
          <a:custGeom>
            <a:avLst/>
            <a:gdLst/>
            <a:ahLst/>
            <a:cxnLst/>
            <a:rect l="l" t="t" r="r" b="b"/>
            <a:pathLst>
              <a:path w="8255" h="6985">
                <a:moveTo>
                  <a:pt x="7793" y="0"/>
                </a:moveTo>
                <a:lnTo>
                  <a:pt x="0" y="6947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2896970" y="4530142"/>
            <a:ext cx="8255" cy="6985"/>
          </a:xfrm>
          <a:custGeom>
            <a:avLst/>
            <a:gdLst/>
            <a:ahLst/>
            <a:cxnLst/>
            <a:rect l="l" t="t" r="r" b="b"/>
            <a:pathLst>
              <a:path w="8255" h="6985">
                <a:moveTo>
                  <a:pt x="0" y="6947"/>
                </a:moveTo>
                <a:lnTo>
                  <a:pt x="7793" y="0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2896970" y="45301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-3896" y="3473"/>
                </a:moveTo>
                <a:lnTo>
                  <a:pt x="3896" y="3473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2896970" y="45370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-3896" y="3473"/>
                </a:moveTo>
                <a:lnTo>
                  <a:pt x="3896" y="3473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4168290" y="4537090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7793" y="6947"/>
                </a:moveTo>
                <a:lnTo>
                  <a:pt x="0" y="0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4176083" y="4544037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0" y="0"/>
                </a:moveTo>
                <a:lnTo>
                  <a:pt x="7793" y="6947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4168290" y="4544037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7793" y="0"/>
                </a:moveTo>
                <a:lnTo>
                  <a:pt x="0" y="6947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4176083" y="4537090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0" y="6947"/>
                </a:moveTo>
                <a:lnTo>
                  <a:pt x="7793" y="0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4176083" y="4537090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-3896" y="3473"/>
                </a:moveTo>
                <a:lnTo>
                  <a:pt x="3896" y="3473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4176083" y="4544037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-3896" y="3473"/>
                </a:moveTo>
                <a:lnTo>
                  <a:pt x="3896" y="3473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5447715" y="4522917"/>
            <a:ext cx="8255" cy="7620"/>
          </a:xfrm>
          <a:custGeom>
            <a:avLst/>
            <a:gdLst/>
            <a:ahLst/>
            <a:cxnLst/>
            <a:rect l="l" t="t" r="r" b="b"/>
            <a:pathLst>
              <a:path w="8254" h="7620">
                <a:moveTo>
                  <a:pt x="7793" y="7225"/>
                </a:moveTo>
                <a:lnTo>
                  <a:pt x="0" y="0"/>
                </a:lnTo>
              </a:path>
            </a:pathLst>
          </a:custGeom>
          <a:ln w="733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5455508" y="4530142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0" y="0"/>
                </a:moveTo>
                <a:lnTo>
                  <a:pt x="7793" y="6947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5447715" y="4530142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7793" y="0"/>
                </a:moveTo>
                <a:lnTo>
                  <a:pt x="0" y="6947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5455508" y="4522917"/>
            <a:ext cx="8255" cy="7620"/>
          </a:xfrm>
          <a:custGeom>
            <a:avLst/>
            <a:gdLst/>
            <a:ahLst/>
            <a:cxnLst/>
            <a:rect l="l" t="t" r="r" b="b"/>
            <a:pathLst>
              <a:path w="8254" h="7620">
                <a:moveTo>
                  <a:pt x="0" y="7225"/>
                </a:moveTo>
                <a:lnTo>
                  <a:pt x="7793" y="0"/>
                </a:lnTo>
              </a:path>
            </a:pathLst>
          </a:custGeom>
          <a:ln w="7338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5455508" y="4522917"/>
            <a:ext cx="0" cy="7620"/>
          </a:xfrm>
          <a:custGeom>
            <a:avLst/>
            <a:gdLst/>
            <a:ahLst/>
            <a:cxnLst/>
            <a:rect l="l" t="t" r="r" b="b"/>
            <a:pathLst>
              <a:path w="0" h="7620">
                <a:moveTo>
                  <a:pt x="-3896" y="3612"/>
                </a:moveTo>
                <a:lnTo>
                  <a:pt x="3896" y="3612"/>
                </a:lnTo>
              </a:path>
            </a:pathLst>
          </a:custGeom>
          <a:ln w="7225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5455508" y="453014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-3896" y="3473"/>
                </a:moveTo>
                <a:lnTo>
                  <a:pt x="3896" y="3473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6734517" y="4502074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7793" y="6947"/>
                </a:moveTo>
                <a:lnTo>
                  <a:pt x="0" y="0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6742310" y="4509022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0" y="0"/>
                </a:moveTo>
                <a:lnTo>
                  <a:pt x="7793" y="6947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6734517" y="4509022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7793" y="0"/>
                </a:moveTo>
                <a:lnTo>
                  <a:pt x="0" y="6947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6742310" y="4502074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0" y="6947"/>
                </a:moveTo>
                <a:lnTo>
                  <a:pt x="7793" y="0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6742310" y="4502074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-3896" y="3473"/>
                </a:moveTo>
                <a:lnTo>
                  <a:pt x="3896" y="3473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6742310" y="4509022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-3896" y="3473"/>
                </a:moveTo>
                <a:lnTo>
                  <a:pt x="3896" y="3473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8013942" y="4488179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7793" y="6947"/>
                </a:moveTo>
                <a:lnTo>
                  <a:pt x="0" y="0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8021735" y="4495126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0" y="0"/>
                </a:moveTo>
                <a:lnTo>
                  <a:pt x="7793" y="6947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8013942" y="4495126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7793" y="0"/>
                </a:moveTo>
                <a:lnTo>
                  <a:pt x="0" y="6947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8021735" y="4488179"/>
            <a:ext cx="8255" cy="6985"/>
          </a:xfrm>
          <a:custGeom>
            <a:avLst/>
            <a:gdLst/>
            <a:ahLst/>
            <a:cxnLst/>
            <a:rect l="l" t="t" r="r" b="b"/>
            <a:pathLst>
              <a:path w="8254" h="6985">
                <a:moveTo>
                  <a:pt x="0" y="6947"/>
                </a:moveTo>
                <a:lnTo>
                  <a:pt x="7793" y="0"/>
                </a:lnTo>
              </a:path>
            </a:pathLst>
          </a:custGeom>
          <a:ln w="7322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8021735" y="4488179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-3896" y="3473"/>
                </a:moveTo>
                <a:lnTo>
                  <a:pt x="3896" y="3473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8021735" y="4495126"/>
            <a:ext cx="0" cy="6985"/>
          </a:xfrm>
          <a:custGeom>
            <a:avLst/>
            <a:gdLst/>
            <a:ahLst/>
            <a:cxnLst/>
            <a:rect l="l" t="t" r="r" b="b"/>
            <a:pathLst>
              <a:path w="0" h="6985">
                <a:moveTo>
                  <a:pt x="-3896" y="3473"/>
                </a:moveTo>
                <a:lnTo>
                  <a:pt x="3896" y="3473"/>
                </a:lnTo>
              </a:path>
            </a:pathLst>
          </a:custGeom>
          <a:ln w="6947">
            <a:solidFill>
              <a:srgbClr val="800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1590321" y="4387485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4" h="20954">
                <a:moveTo>
                  <a:pt x="23379" y="0"/>
                </a:moveTo>
                <a:lnTo>
                  <a:pt x="0" y="0"/>
                </a:lnTo>
                <a:lnTo>
                  <a:pt x="0" y="20842"/>
                </a:lnTo>
                <a:lnTo>
                  <a:pt x="15586" y="20842"/>
                </a:lnTo>
                <a:lnTo>
                  <a:pt x="23379" y="13895"/>
                </a:lnTo>
                <a:lnTo>
                  <a:pt x="23379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1590321" y="4387485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4" h="20954">
                <a:moveTo>
                  <a:pt x="0" y="6947"/>
                </a:moveTo>
                <a:lnTo>
                  <a:pt x="0" y="13895"/>
                </a:lnTo>
                <a:lnTo>
                  <a:pt x="0" y="20842"/>
                </a:lnTo>
                <a:lnTo>
                  <a:pt x="7793" y="20842"/>
                </a:lnTo>
                <a:lnTo>
                  <a:pt x="15586" y="20842"/>
                </a:lnTo>
                <a:lnTo>
                  <a:pt x="23379" y="13895"/>
                </a:lnTo>
                <a:lnTo>
                  <a:pt x="23379" y="6947"/>
                </a:lnTo>
                <a:lnTo>
                  <a:pt x="23379" y="0"/>
                </a:lnTo>
                <a:lnTo>
                  <a:pt x="15586" y="0"/>
                </a:lnTo>
                <a:lnTo>
                  <a:pt x="7793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ln w="7322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2877539" y="4359695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4" h="20954">
                <a:moveTo>
                  <a:pt x="23379" y="0"/>
                </a:moveTo>
                <a:lnTo>
                  <a:pt x="0" y="0"/>
                </a:lnTo>
                <a:lnTo>
                  <a:pt x="0" y="20842"/>
                </a:lnTo>
                <a:lnTo>
                  <a:pt x="15586" y="20842"/>
                </a:lnTo>
                <a:lnTo>
                  <a:pt x="23379" y="13895"/>
                </a:lnTo>
                <a:lnTo>
                  <a:pt x="23379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2877539" y="4359695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4" h="20954">
                <a:moveTo>
                  <a:pt x="0" y="6947"/>
                </a:moveTo>
                <a:lnTo>
                  <a:pt x="0" y="13895"/>
                </a:lnTo>
                <a:lnTo>
                  <a:pt x="0" y="20842"/>
                </a:lnTo>
                <a:lnTo>
                  <a:pt x="7793" y="20842"/>
                </a:lnTo>
                <a:lnTo>
                  <a:pt x="15586" y="20842"/>
                </a:lnTo>
                <a:lnTo>
                  <a:pt x="23379" y="13895"/>
                </a:lnTo>
                <a:lnTo>
                  <a:pt x="23379" y="6947"/>
                </a:lnTo>
                <a:lnTo>
                  <a:pt x="23379" y="0"/>
                </a:lnTo>
                <a:lnTo>
                  <a:pt x="15586" y="0"/>
                </a:lnTo>
                <a:lnTo>
                  <a:pt x="7793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ln w="7322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4156652" y="4387485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5" h="20954">
                <a:moveTo>
                  <a:pt x="23379" y="0"/>
                </a:moveTo>
                <a:lnTo>
                  <a:pt x="0" y="0"/>
                </a:lnTo>
                <a:lnTo>
                  <a:pt x="0" y="20842"/>
                </a:lnTo>
                <a:lnTo>
                  <a:pt x="15586" y="20842"/>
                </a:lnTo>
                <a:lnTo>
                  <a:pt x="23379" y="13895"/>
                </a:lnTo>
                <a:lnTo>
                  <a:pt x="23379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4156652" y="4387485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5" h="20954">
                <a:moveTo>
                  <a:pt x="0" y="6947"/>
                </a:moveTo>
                <a:lnTo>
                  <a:pt x="0" y="13895"/>
                </a:lnTo>
                <a:lnTo>
                  <a:pt x="0" y="20842"/>
                </a:lnTo>
                <a:lnTo>
                  <a:pt x="7793" y="20842"/>
                </a:lnTo>
                <a:lnTo>
                  <a:pt x="15586" y="20842"/>
                </a:lnTo>
                <a:lnTo>
                  <a:pt x="23379" y="13895"/>
                </a:lnTo>
                <a:lnTo>
                  <a:pt x="23379" y="6947"/>
                </a:lnTo>
                <a:lnTo>
                  <a:pt x="23379" y="0"/>
                </a:lnTo>
                <a:lnTo>
                  <a:pt x="15586" y="0"/>
                </a:lnTo>
                <a:lnTo>
                  <a:pt x="7793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ln w="7322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5435973" y="4415275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5" h="20954">
                <a:moveTo>
                  <a:pt x="23379" y="0"/>
                </a:moveTo>
                <a:lnTo>
                  <a:pt x="0" y="0"/>
                </a:lnTo>
                <a:lnTo>
                  <a:pt x="0" y="20842"/>
                </a:lnTo>
                <a:lnTo>
                  <a:pt x="15586" y="20842"/>
                </a:lnTo>
                <a:lnTo>
                  <a:pt x="23379" y="13895"/>
                </a:lnTo>
                <a:lnTo>
                  <a:pt x="23379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5435973" y="4415275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5" h="20954">
                <a:moveTo>
                  <a:pt x="0" y="6947"/>
                </a:moveTo>
                <a:lnTo>
                  <a:pt x="0" y="13895"/>
                </a:lnTo>
                <a:lnTo>
                  <a:pt x="0" y="20842"/>
                </a:lnTo>
                <a:lnTo>
                  <a:pt x="7793" y="20842"/>
                </a:lnTo>
                <a:lnTo>
                  <a:pt x="15586" y="20842"/>
                </a:lnTo>
                <a:lnTo>
                  <a:pt x="23379" y="13895"/>
                </a:lnTo>
                <a:lnTo>
                  <a:pt x="23379" y="6947"/>
                </a:lnTo>
                <a:lnTo>
                  <a:pt x="23379" y="0"/>
                </a:lnTo>
                <a:lnTo>
                  <a:pt x="15586" y="0"/>
                </a:lnTo>
                <a:lnTo>
                  <a:pt x="7793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ln w="7322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6722879" y="4380538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5" h="20954">
                <a:moveTo>
                  <a:pt x="23379" y="0"/>
                </a:moveTo>
                <a:lnTo>
                  <a:pt x="0" y="0"/>
                </a:lnTo>
                <a:lnTo>
                  <a:pt x="0" y="20842"/>
                </a:lnTo>
                <a:lnTo>
                  <a:pt x="15586" y="20842"/>
                </a:lnTo>
                <a:lnTo>
                  <a:pt x="23379" y="13895"/>
                </a:lnTo>
                <a:lnTo>
                  <a:pt x="23379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6722879" y="4380538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5" h="20954">
                <a:moveTo>
                  <a:pt x="0" y="6947"/>
                </a:moveTo>
                <a:lnTo>
                  <a:pt x="0" y="13895"/>
                </a:lnTo>
                <a:lnTo>
                  <a:pt x="0" y="20842"/>
                </a:lnTo>
                <a:lnTo>
                  <a:pt x="7793" y="20842"/>
                </a:lnTo>
                <a:lnTo>
                  <a:pt x="15586" y="20842"/>
                </a:lnTo>
                <a:lnTo>
                  <a:pt x="23379" y="13895"/>
                </a:lnTo>
                <a:lnTo>
                  <a:pt x="23379" y="6947"/>
                </a:lnTo>
                <a:lnTo>
                  <a:pt x="23379" y="0"/>
                </a:lnTo>
                <a:lnTo>
                  <a:pt x="15586" y="0"/>
                </a:lnTo>
                <a:lnTo>
                  <a:pt x="7793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ln w="7322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8002200" y="4373590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5" h="20954">
                <a:moveTo>
                  <a:pt x="23379" y="0"/>
                </a:moveTo>
                <a:lnTo>
                  <a:pt x="0" y="0"/>
                </a:lnTo>
                <a:lnTo>
                  <a:pt x="0" y="20842"/>
                </a:lnTo>
                <a:lnTo>
                  <a:pt x="15586" y="20842"/>
                </a:lnTo>
                <a:lnTo>
                  <a:pt x="23379" y="13895"/>
                </a:lnTo>
                <a:lnTo>
                  <a:pt x="23379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8002200" y="4373590"/>
            <a:ext cx="23495" cy="20955"/>
          </a:xfrm>
          <a:custGeom>
            <a:avLst/>
            <a:gdLst/>
            <a:ahLst/>
            <a:cxnLst/>
            <a:rect l="l" t="t" r="r" b="b"/>
            <a:pathLst>
              <a:path w="23495" h="20954">
                <a:moveTo>
                  <a:pt x="0" y="6947"/>
                </a:moveTo>
                <a:lnTo>
                  <a:pt x="0" y="13895"/>
                </a:lnTo>
                <a:lnTo>
                  <a:pt x="0" y="20842"/>
                </a:lnTo>
                <a:lnTo>
                  <a:pt x="7793" y="20842"/>
                </a:lnTo>
                <a:lnTo>
                  <a:pt x="15586" y="20842"/>
                </a:lnTo>
                <a:lnTo>
                  <a:pt x="23379" y="13895"/>
                </a:lnTo>
                <a:lnTo>
                  <a:pt x="23379" y="6947"/>
                </a:lnTo>
                <a:lnTo>
                  <a:pt x="23379" y="0"/>
                </a:lnTo>
                <a:lnTo>
                  <a:pt x="15586" y="0"/>
                </a:lnTo>
                <a:lnTo>
                  <a:pt x="7793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ln w="7322">
            <a:solidFill>
              <a:srgbClr val="8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1605855" y="4230933"/>
            <a:ext cx="8255" cy="13970"/>
          </a:xfrm>
          <a:custGeom>
            <a:avLst/>
            <a:gdLst/>
            <a:ahLst/>
            <a:cxnLst/>
            <a:rect l="l" t="t" r="r" b="b"/>
            <a:pathLst>
              <a:path w="8255" h="13970">
                <a:moveTo>
                  <a:pt x="0" y="13895"/>
                </a:moveTo>
                <a:lnTo>
                  <a:pt x="7793" y="13895"/>
                </a:lnTo>
                <a:lnTo>
                  <a:pt x="7793" y="0"/>
                </a:lnTo>
                <a:lnTo>
                  <a:pt x="0" y="0"/>
                </a:lnTo>
                <a:lnTo>
                  <a:pt x="0" y="1389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1605855" y="4244828"/>
            <a:ext cx="8255" cy="13970"/>
          </a:xfrm>
          <a:custGeom>
            <a:avLst/>
            <a:gdLst/>
            <a:ahLst/>
            <a:cxnLst/>
            <a:rect l="l" t="t" r="r" b="b"/>
            <a:pathLst>
              <a:path w="8255" h="13970">
                <a:moveTo>
                  <a:pt x="0" y="13895"/>
                </a:moveTo>
                <a:lnTo>
                  <a:pt x="7793" y="13895"/>
                </a:lnTo>
                <a:lnTo>
                  <a:pt x="7793" y="0"/>
                </a:lnTo>
                <a:lnTo>
                  <a:pt x="0" y="0"/>
                </a:lnTo>
                <a:lnTo>
                  <a:pt x="0" y="1389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1594165" y="4244828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15586" y="0"/>
                </a:moveTo>
                <a:lnTo>
                  <a:pt x="0" y="0"/>
                </a:lnTo>
              </a:path>
            </a:pathLst>
          </a:custGeom>
          <a:ln w="694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1609752" y="4244828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586" y="0"/>
                </a:lnTo>
              </a:path>
            </a:pathLst>
          </a:custGeom>
          <a:ln w="694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2893073" y="4279566"/>
            <a:ext cx="8255" cy="13970"/>
          </a:xfrm>
          <a:custGeom>
            <a:avLst/>
            <a:gdLst/>
            <a:ahLst/>
            <a:cxnLst/>
            <a:rect l="l" t="t" r="r" b="b"/>
            <a:pathLst>
              <a:path w="8255" h="13970">
                <a:moveTo>
                  <a:pt x="0" y="13895"/>
                </a:moveTo>
                <a:lnTo>
                  <a:pt x="7793" y="13895"/>
                </a:lnTo>
                <a:lnTo>
                  <a:pt x="7793" y="0"/>
                </a:lnTo>
                <a:lnTo>
                  <a:pt x="0" y="0"/>
                </a:lnTo>
                <a:lnTo>
                  <a:pt x="0" y="1389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2893073" y="4293461"/>
            <a:ext cx="8255" cy="13970"/>
          </a:xfrm>
          <a:custGeom>
            <a:avLst/>
            <a:gdLst/>
            <a:ahLst/>
            <a:cxnLst/>
            <a:rect l="l" t="t" r="r" b="b"/>
            <a:pathLst>
              <a:path w="8255" h="13970">
                <a:moveTo>
                  <a:pt x="0" y="13895"/>
                </a:moveTo>
                <a:lnTo>
                  <a:pt x="7793" y="13895"/>
                </a:lnTo>
                <a:lnTo>
                  <a:pt x="7793" y="0"/>
                </a:lnTo>
                <a:lnTo>
                  <a:pt x="0" y="0"/>
                </a:lnTo>
                <a:lnTo>
                  <a:pt x="0" y="1389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2881383" y="4293461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15586" y="0"/>
                </a:moveTo>
                <a:lnTo>
                  <a:pt x="0" y="0"/>
                </a:lnTo>
              </a:path>
            </a:pathLst>
          </a:custGeom>
          <a:ln w="694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2896970" y="4293461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586" y="0"/>
                </a:lnTo>
              </a:path>
            </a:pathLst>
          </a:custGeom>
          <a:ln w="694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4172186" y="4321252"/>
            <a:ext cx="8255" cy="13970"/>
          </a:xfrm>
          <a:custGeom>
            <a:avLst/>
            <a:gdLst/>
            <a:ahLst/>
            <a:cxnLst/>
            <a:rect l="l" t="t" r="r" b="b"/>
            <a:pathLst>
              <a:path w="8254" h="13970">
                <a:moveTo>
                  <a:pt x="0" y="13895"/>
                </a:moveTo>
                <a:lnTo>
                  <a:pt x="7793" y="13895"/>
                </a:lnTo>
                <a:lnTo>
                  <a:pt x="7793" y="0"/>
                </a:lnTo>
                <a:lnTo>
                  <a:pt x="0" y="0"/>
                </a:lnTo>
                <a:lnTo>
                  <a:pt x="0" y="1389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4172186" y="4335147"/>
            <a:ext cx="8255" cy="14604"/>
          </a:xfrm>
          <a:custGeom>
            <a:avLst/>
            <a:gdLst/>
            <a:ahLst/>
            <a:cxnLst/>
            <a:rect l="l" t="t" r="r" b="b"/>
            <a:pathLst>
              <a:path w="8254" h="14604">
                <a:moveTo>
                  <a:pt x="0" y="14080"/>
                </a:moveTo>
                <a:lnTo>
                  <a:pt x="7793" y="14080"/>
                </a:lnTo>
                <a:lnTo>
                  <a:pt x="7793" y="0"/>
                </a:lnTo>
                <a:lnTo>
                  <a:pt x="0" y="0"/>
                </a:lnTo>
                <a:lnTo>
                  <a:pt x="0" y="1408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4160496" y="4335147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15586" y="0"/>
                </a:moveTo>
                <a:lnTo>
                  <a:pt x="0" y="0"/>
                </a:lnTo>
              </a:path>
            </a:pathLst>
          </a:custGeom>
          <a:ln w="694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4176083" y="4335147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586" y="0"/>
                </a:lnTo>
              </a:path>
            </a:pathLst>
          </a:custGeom>
          <a:ln w="694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5451611" y="4356175"/>
            <a:ext cx="8255" cy="13970"/>
          </a:xfrm>
          <a:custGeom>
            <a:avLst/>
            <a:gdLst/>
            <a:ahLst/>
            <a:cxnLst/>
            <a:rect l="l" t="t" r="r" b="b"/>
            <a:pathLst>
              <a:path w="8254" h="13970">
                <a:moveTo>
                  <a:pt x="0" y="13895"/>
                </a:moveTo>
                <a:lnTo>
                  <a:pt x="7793" y="13895"/>
                </a:lnTo>
                <a:lnTo>
                  <a:pt x="7793" y="0"/>
                </a:lnTo>
                <a:lnTo>
                  <a:pt x="0" y="0"/>
                </a:lnTo>
                <a:lnTo>
                  <a:pt x="0" y="1389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5451611" y="4370070"/>
            <a:ext cx="8255" cy="13970"/>
          </a:xfrm>
          <a:custGeom>
            <a:avLst/>
            <a:gdLst/>
            <a:ahLst/>
            <a:cxnLst/>
            <a:rect l="l" t="t" r="r" b="b"/>
            <a:pathLst>
              <a:path w="8254" h="13970">
                <a:moveTo>
                  <a:pt x="0" y="13895"/>
                </a:moveTo>
                <a:lnTo>
                  <a:pt x="7793" y="13895"/>
                </a:lnTo>
                <a:lnTo>
                  <a:pt x="7793" y="0"/>
                </a:lnTo>
                <a:lnTo>
                  <a:pt x="0" y="0"/>
                </a:lnTo>
                <a:lnTo>
                  <a:pt x="0" y="1389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5439921" y="4370070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15586" y="0"/>
                </a:moveTo>
                <a:lnTo>
                  <a:pt x="0" y="0"/>
                </a:lnTo>
              </a:path>
            </a:pathLst>
          </a:custGeom>
          <a:ln w="694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5455508" y="4370070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586" y="0"/>
                </a:lnTo>
              </a:path>
            </a:pathLst>
          </a:custGeom>
          <a:ln w="694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6738414" y="4293461"/>
            <a:ext cx="8255" cy="13970"/>
          </a:xfrm>
          <a:custGeom>
            <a:avLst/>
            <a:gdLst/>
            <a:ahLst/>
            <a:cxnLst/>
            <a:rect l="l" t="t" r="r" b="b"/>
            <a:pathLst>
              <a:path w="8254" h="13970">
                <a:moveTo>
                  <a:pt x="0" y="13895"/>
                </a:moveTo>
                <a:lnTo>
                  <a:pt x="7793" y="13895"/>
                </a:lnTo>
                <a:lnTo>
                  <a:pt x="7793" y="0"/>
                </a:lnTo>
                <a:lnTo>
                  <a:pt x="0" y="0"/>
                </a:lnTo>
                <a:lnTo>
                  <a:pt x="0" y="1389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6738414" y="4307356"/>
            <a:ext cx="8255" cy="13970"/>
          </a:xfrm>
          <a:custGeom>
            <a:avLst/>
            <a:gdLst/>
            <a:ahLst/>
            <a:cxnLst/>
            <a:rect l="l" t="t" r="r" b="b"/>
            <a:pathLst>
              <a:path w="8254" h="13970">
                <a:moveTo>
                  <a:pt x="0" y="13895"/>
                </a:moveTo>
                <a:lnTo>
                  <a:pt x="7793" y="13895"/>
                </a:lnTo>
                <a:lnTo>
                  <a:pt x="7793" y="0"/>
                </a:lnTo>
                <a:lnTo>
                  <a:pt x="0" y="0"/>
                </a:lnTo>
                <a:lnTo>
                  <a:pt x="0" y="1389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6726724" y="4307356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15586" y="0"/>
                </a:moveTo>
                <a:lnTo>
                  <a:pt x="0" y="0"/>
                </a:lnTo>
              </a:path>
            </a:pathLst>
          </a:custGeom>
          <a:ln w="694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6742310" y="4307356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586" y="0"/>
                </a:lnTo>
              </a:path>
            </a:pathLst>
          </a:custGeom>
          <a:ln w="694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8017838" y="4328199"/>
            <a:ext cx="8255" cy="13970"/>
          </a:xfrm>
          <a:custGeom>
            <a:avLst/>
            <a:gdLst/>
            <a:ahLst/>
            <a:cxnLst/>
            <a:rect l="l" t="t" r="r" b="b"/>
            <a:pathLst>
              <a:path w="8254" h="13970">
                <a:moveTo>
                  <a:pt x="0" y="13895"/>
                </a:moveTo>
                <a:lnTo>
                  <a:pt x="7793" y="13895"/>
                </a:lnTo>
                <a:lnTo>
                  <a:pt x="7793" y="0"/>
                </a:lnTo>
                <a:lnTo>
                  <a:pt x="0" y="0"/>
                </a:lnTo>
                <a:lnTo>
                  <a:pt x="0" y="13895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8017838" y="4342094"/>
            <a:ext cx="8255" cy="14604"/>
          </a:xfrm>
          <a:custGeom>
            <a:avLst/>
            <a:gdLst/>
            <a:ahLst/>
            <a:cxnLst/>
            <a:rect l="l" t="t" r="r" b="b"/>
            <a:pathLst>
              <a:path w="8254" h="14604">
                <a:moveTo>
                  <a:pt x="0" y="14080"/>
                </a:moveTo>
                <a:lnTo>
                  <a:pt x="7793" y="14080"/>
                </a:lnTo>
                <a:lnTo>
                  <a:pt x="7793" y="0"/>
                </a:lnTo>
                <a:lnTo>
                  <a:pt x="0" y="0"/>
                </a:lnTo>
                <a:lnTo>
                  <a:pt x="0" y="14080"/>
                </a:lnTo>
                <a:close/>
              </a:path>
            </a:pathLst>
          </a:custGeom>
          <a:solidFill>
            <a:srgbClr val="0080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8006149" y="4342094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15586" y="0"/>
                </a:moveTo>
                <a:lnTo>
                  <a:pt x="0" y="0"/>
                </a:lnTo>
              </a:path>
            </a:pathLst>
          </a:custGeom>
          <a:ln w="694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8021735" y="4342094"/>
            <a:ext cx="15875" cy="0"/>
          </a:xfrm>
          <a:custGeom>
            <a:avLst/>
            <a:gdLst/>
            <a:ahLst/>
            <a:cxnLst/>
            <a:rect l="l" t="t" r="r" b="b"/>
            <a:pathLst>
              <a:path w="15875" h="0">
                <a:moveTo>
                  <a:pt x="0" y="0"/>
                </a:moveTo>
                <a:lnTo>
                  <a:pt x="15586" y="0"/>
                </a:lnTo>
              </a:path>
            </a:pathLst>
          </a:custGeom>
          <a:ln w="6947">
            <a:solidFill>
              <a:srgbClr val="0080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1605907" y="3984062"/>
            <a:ext cx="23495" cy="6985"/>
          </a:xfrm>
          <a:custGeom>
            <a:avLst/>
            <a:gdLst/>
            <a:ahLst/>
            <a:cxnLst/>
            <a:rect l="l" t="t" r="r" b="b"/>
            <a:pathLst>
              <a:path w="23494" h="6985">
                <a:moveTo>
                  <a:pt x="0" y="6947"/>
                </a:moveTo>
                <a:lnTo>
                  <a:pt x="23379" y="6947"/>
                </a:lnTo>
                <a:lnTo>
                  <a:pt x="23379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2893125" y="4025748"/>
            <a:ext cx="23495" cy="6985"/>
          </a:xfrm>
          <a:custGeom>
            <a:avLst/>
            <a:gdLst/>
            <a:ahLst/>
            <a:cxnLst/>
            <a:rect l="l" t="t" r="r" b="b"/>
            <a:pathLst>
              <a:path w="23494" h="6985">
                <a:moveTo>
                  <a:pt x="0" y="6947"/>
                </a:moveTo>
                <a:lnTo>
                  <a:pt x="23379" y="6947"/>
                </a:lnTo>
                <a:lnTo>
                  <a:pt x="23379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4172238" y="4088276"/>
            <a:ext cx="23495" cy="6985"/>
          </a:xfrm>
          <a:custGeom>
            <a:avLst/>
            <a:gdLst/>
            <a:ahLst/>
            <a:cxnLst/>
            <a:rect l="l" t="t" r="r" b="b"/>
            <a:pathLst>
              <a:path w="23495" h="6985">
                <a:moveTo>
                  <a:pt x="0" y="6947"/>
                </a:moveTo>
                <a:lnTo>
                  <a:pt x="23379" y="6947"/>
                </a:lnTo>
                <a:lnTo>
                  <a:pt x="23379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5451559" y="4081328"/>
            <a:ext cx="23495" cy="6985"/>
          </a:xfrm>
          <a:custGeom>
            <a:avLst/>
            <a:gdLst/>
            <a:ahLst/>
            <a:cxnLst/>
            <a:rect l="l" t="t" r="r" b="b"/>
            <a:pathLst>
              <a:path w="23495" h="6985">
                <a:moveTo>
                  <a:pt x="0" y="6947"/>
                </a:moveTo>
                <a:lnTo>
                  <a:pt x="23379" y="6947"/>
                </a:lnTo>
                <a:lnTo>
                  <a:pt x="23379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6738466" y="4004905"/>
            <a:ext cx="23495" cy="6985"/>
          </a:xfrm>
          <a:custGeom>
            <a:avLst/>
            <a:gdLst/>
            <a:ahLst/>
            <a:cxnLst/>
            <a:rect l="l" t="t" r="r" b="b"/>
            <a:pathLst>
              <a:path w="23495" h="6985">
                <a:moveTo>
                  <a:pt x="0" y="6947"/>
                </a:moveTo>
                <a:lnTo>
                  <a:pt x="23379" y="6947"/>
                </a:lnTo>
                <a:lnTo>
                  <a:pt x="23379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8017786" y="4032695"/>
            <a:ext cx="23495" cy="6985"/>
          </a:xfrm>
          <a:custGeom>
            <a:avLst/>
            <a:gdLst/>
            <a:ahLst/>
            <a:cxnLst/>
            <a:rect l="l" t="t" r="r" b="b"/>
            <a:pathLst>
              <a:path w="23495" h="6985">
                <a:moveTo>
                  <a:pt x="0" y="6947"/>
                </a:moveTo>
                <a:lnTo>
                  <a:pt x="23379" y="6947"/>
                </a:lnTo>
                <a:lnTo>
                  <a:pt x="23379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1582528" y="3476147"/>
            <a:ext cx="46990" cy="6985"/>
          </a:xfrm>
          <a:custGeom>
            <a:avLst/>
            <a:gdLst/>
            <a:ahLst/>
            <a:cxnLst/>
            <a:rect l="l" t="t" r="r" b="b"/>
            <a:pathLst>
              <a:path w="46989" h="6985">
                <a:moveTo>
                  <a:pt x="0" y="6947"/>
                </a:moveTo>
                <a:lnTo>
                  <a:pt x="46758" y="6947"/>
                </a:lnTo>
                <a:lnTo>
                  <a:pt x="46758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2869745" y="3643167"/>
            <a:ext cx="46990" cy="6985"/>
          </a:xfrm>
          <a:custGeom>
            <a:avLst/>
            <a:gdLst/>
            <a:ahLst/>
            <a:cxnLst/>
            <a:rect l="l" t="t" r="r" b="b"/>
            <a:pathLst>
              <a:path w="46989" h="6985">
                <a:moveTo>
                  <a:pt x="0" y="6947"/>
                </a:moveTo>
                <a:lnTo>
                  <a:pt x="46758" y="6947"/>
                </a:lnTo>
                <a:lnTo>
                  <a:pt x="46758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4148859" y="3726538"/>
            <a:ext cx="46990" cy="6985"/>
          </a:xfrm>
          <a:custGeom>
            <a:avLst/>
            <a:gdLst/>
            <a:ahLst/>
            <a:cxnLst/>
            <a:rect l="l" t="t" r="r" b="b"/>
            <a:pathLst>
              <a:path w="46989" h="6985">
                <a:moveTo>
                  <a:pt x="0" y="6947"/>
                </a:moveTo>
                <a:lnTo>
                  <a:pt x="46758" y="6947"/>
                </a:lnTo>
                <a:lnTo>
                  <a:pt x="46758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5428180" y="3761276"/>
            <a:ext cx="46990" cy="6985"/>
          </a:xfrm>
          <a:custGeom>
            <a:avLst/>
            <a:gdLst/>
            <a:ahLst/>
            <a:cxnLst/>
            <a:rect l="l" t="t" r="r" b="b"/>
            <a:pathLst>
              <a:path w="46989" h="6985">
                <a:moveTo>
                  <a:pt x="0" y="6947"/>
                </a:moveTo>
                <a:lnTo>
                  <a:pt x="46758" y="6947"/>
                </a:lnTo>
                <a:lnTo>
                  <a:pt x="46758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6715086" y="3872623"/>
            <a:ext cx="46990" cy="6985"/>
          </a:xfrm>
          <a:custGeom>
            <a:avLst/>
            <a:gdLst/>
            <a:ahLst/>
            <a:cxnLst/>
            <a:rect l="l" t="t" r="r" b="b"/>
            <a:pathLst>
              <a:path w="46990" h="6985">
                <a:moveTo>
                  <a:pt x="0" y="6947"/>
                </a:moveTo>
                <a:lnTo>
                  <a:pt x="46758" y="6947"/>
                </a:lnTo>
                <a:lnTo>
                  <a:pt x="46758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7994407" y="3907361"/>
            <a:ext cx="46990" cy="6985"/>
          </a:xfrm>
          <a:custGeom>
            <a:avLst/>
            <a:gdLst/>
            <a:ahLst/>
            <a:cxnLst/>
            <a:rect l="l" t="t" r="r" b="b"/>
            <a:pathLst>
              <a:path w="46990" h="6985">
                <a:moveTo>
                  <a:pt x="0" y="6947"/>
                </a:moveTo>
                <a:lnTo>
                  <a:pt x="46758" y="6947"/>
                </a:lnTo>
                <a:lnTo>
                  <a:pt x="46758" y="0"/>
                </a:lnTo>
                <a:lnTo>
                  <a:pt x="0" y="0"/>
                </a:lnTo>
                <a:lnTo>
                  <a:pt x="0" y="6947"/>
                </a:lnTo>
                <a:close/>
              </a:path>
            </a:pathLst>
          </a:custGeom>
          <a:solidFill>
            <a:srgbClr val="00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1594165" y="1802984"/>
            <a:ext cx="31750" cy="28575"/>
          </a:xfrm>
          <a:custGeom>
            <a:avLst/>
            <a:gdLst/>
            <a:ahLst/>
            <a:cxnLst/>
            <a:rect l="l" t="t" r="r" b="b"/>
            <a:pathLst>
              <a:path w="31750" h="28575">
                <a:moveTo>
                  <a:pt x="15586" y="0"/>
                </a:moveTo>
                <a:lnTo>
                  <a:pt x="0" y="13895"/>
                </a:lnTo>
                <a:lnTo>
                  <a:pt x="15586" y="27975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1594165" y="1802984"/>
            <a:ext cx="31750" cy="28575"/>
          </a:xfrm>
          <a:custGeom>
            <a:avLst/>
            <a:gdLst/>
            <a:ahLst/>
            <a:cxnLst/>
            <a:rect l="l" t="t" r="r" b="b"/>
            <a:pathLst>
              <a:path w="31750" h="28575">
                <a:moveTo>
                  <a:pt x="15586" y="0"/>
                </a:moveTo>
                <a:lnTo>
                  <a:pt x="31172" y="13895"/>
                </a:lnTo>
                <a:lnTo>
                  <a:pt x="15586" y="27975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2881383" y="2415297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2881383" y="2415297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4160496" y="2783983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4160496" y="2783983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5439921" y="3034281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5439921" y="3034281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6726724" y="3284857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6726724" y="3284857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8006149" y="3535248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0" y="13895"/>
                </a:lnTo>
                <a:lnTo>
                  <a:pt x="15586" y="27790"/>
                </a:lnTo>
                <a:lnTo>
                  <a:pt x="31172" y="13895"/>
                </a:lnTo>
                <a:lnTo>
                  <a:pt x="155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8006149" y="3535248"/>
            <a:ext cx="31750" cy="27940"/>
          </a:xfrm>
          <a:custGeom>
            <a:avLst/>
            <a:gdLst/>
            <a:ahLst/>
            <a:cxnLst/>
            <a:rect l="l" t="t" r="r" b="b"/>
            <a:pathLst>
              <a:path w="31750" h="27939">
                <a:moveTo>
                  <a:pt x="15586" y="0"/>
                </a:moveTo>
                <a:lnTo>
                  <a:pt x="31172" y="13895"/>
                </a:lnTo>
                <a:lnTo>
                  <a:pt x="15586" y="27790"/>
                </a:lnTo>
                <a:lnTo>
                  <a:pt x="0" y="13895"/>
                </a:lnTo>
                <a:lnTo>
                  <a:pt x="15586" y="0"/>
                </a:lnTo>
                <a:close/>
              </a:path>
            </a:pathLst>
          </a:custGeom>
          <a:ln w="732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 txBox="1"/>
          <p:nvPr/>
        </p:nvSpPr>
        <p:spPr>
          <a:xfrm>
            <a:off x="415405" y="2259895"/>
            <a:ext cx="415925" cy="3759835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15"/>
              </a:spcBef>
            </a:pPr>
            <a:r>
              <a:rPr dirty="0" sz="1300" spc="70">
                <a:latin typeface="Times New Roman"/>
                <a:cs typeface="Times New Roman"/>
              </a:rPr>
              <a:t>0.04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300" spc="70">
                <a:latin typeface="Times New Roman"/>
                <a:cs typeface="Times New Roman"/>
              </a:rPr>
              <a:t>0.03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300" spc="70">
                <a:latin typeface="Times New Roman"/>
                <a:cs typeface="Times New Roman"/>
              </a:rPr>
              <a:t>0.02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300" spc="70">
                <a:latin typeface="Times New Roman"/>
                <a:cs typeface="Times New Roman"/>
              </a:rPr>
              <a:t>0.01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300" spc="85">
                <a:latin typeface="Times New Roman"/>
                <a:cs typeface="Times New Roman"/>
              </a:rPr>
              <a:t>0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300" spc="70">
                <a:latin typeface="Times New Roman"/>
                <a:cs typeface="Times New Roman"/>
              </a:rPr>
              <a:t>-0.01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5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300" spc="70">
                <a:latin typeface="Times New Roman"/>
                <a:cs typeface="Times New Roman"/>
              </a:rPr>
              <a:t>-0.02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6" name="object 206"/>
          <p:cNvSpPr txBox="1"/>
          <p:nvPr/>
        </p:nvSpPr>
        <p:spPr>
          <a:xfrm>
            <a:off x="477750" y="1668701"/>
            <a:ext cx="353060" cy="2260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300" spc="70">
                <a:latin typeface="Times New Roman"/>
                <a:cs typeface="Times New Roman"/>
              </a:rPr>
              <a:t>0.05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7" name="object 207"/>
          <p:cNvSpPr txBox="1"/>
          <p:nvPr/>
        </p:nvSpPr>
        <p:spPr>
          <a:xfrm>
            <a:off x="477750" y="1077230"/>
            <a:ext cx="353060" cy="226060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z="1300" spc="70">
                <a:latin typeface="Times New Roman"/>
                <a:cs typeface="Times New Roman"/>
              </a:rPr>
              <a:t>0.06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08" name="object 208"/>
          <p:cNvSpPr txBox="1">
            <a:spLocks noGrp="1"/>
          </p:cNvSpPr>
          <p:nvPr>
            <p:ph type="title"/>
          </p:nvPr>
        </p:nvSpPr>
        <p:spPr>
          <a:xfrm>
            <a:off x="2636011" y="205867"/>
            <a:ext cx="387096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67500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Driver Patterns:  Core Other</a:t>
            </a:r>
            <a:r>
              <a:rPr dirty="0" spc="-60"/>
              <a:t> </a:t>
            </a:r>
            <a:r>
              <a:rPr dirty="0" spc="-5"/>
              <a:t>Income/NOA</a:t>
            </a:r>
          </a:p>
        </p:txBody>
      </p:sp>
      <p:sp>
        <p:nvSpPr>
          <p:cNvPr id="209" name="object 209"/>
          <p:cNvSpPr txBox="1"/>
          <p:nvPr/>
        </p:nvSpPr>
        <p:spPr>
          <a:xfrm>
            <a:off x="112697" y="2327836"/>
            <a:ext cx="250190" cy="219329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1839"/>
              </a:lnSpc>
            </a:pPr>
            <a:r>
              <a:rPr dirty="0" sz="1600" spc="-5">
                <a:latin typeface="Times New Roman"/>
                <a:cs typeface="Times New Roman"/>
              </a:rPr>
              <a:t>Core Other </a:t>
            </a:r>
            <a:r>
              <a:rPr dirty="0" sz="1600" spc="-10">
                <a:latin typeface="Times New Roman"/>
                <a:cs typeface="Times New Roman"/>
              </a:rPr>
              <a:t>Income </a:t>
            </a:r>
            <a:r>
              <a:rPr dirty="0" sz="1600" spc="-5">
                <a:latin typeface="Times New Roman"/>
                <a:cs typeface="Times New Roman"/>
              </a:rPr>
              <a:t>/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NOA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0" name="object 210"/>
          <p:cNvSpPr txBox="1"/>
          <p:nvPr/>
        </p:nvSpPr>
        <p:spPr>
          <a:xfrm>
            <a:off x="4076827" y="6036970"/>
            <a:ext cx="96964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45">
                <a:latin typeface="Times New Roman"/>
                <a:cs typeface="Times New Roman"/>
              </a:rPr>
              <a:t>Year</a:t>
            </a:r>
            <a:r>
              <a:rPr dirty="0" sz="1600" spc="-1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Ahead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211" name="object 211"/>
          <p:cNvSpPr/>
          <p:nvPr/>
        </p:nvSpPr>
        <p:spPr>
          <a:xfrm>
            <a:off x="2459735" y="1290827"/>
            <a:ext cx="6547484" cy="585470"/>
          </a:xfrm>
          <a:custGeom>
            <a:avLst/>
            <a:gdLst/>
            <a:ahLst/>
            <a:cxnLst/>
            <a:rect l="l" t="t" r="r" b="b"/>
            <a:pathLst>
              <a:path w="6547484" h="585469">
                <a:moveTo>
                  <a:pt x="0" y="585215"/>
                </a:moveTo>
                <a:lnTo>
                  <a:pt x="6547104" y="585215"/>
                </a:lnTo>
                <a:lnTo>
                  <a:pt x="6547104" y="0"/>
                </a:lnTo>
                <a:lnTo>
                  <a:pt x="0" y="0"/>
                </a:lnTo>
                <a:lnTo>
                  <a:pt x="0" y="585215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 txBox="1"/>
          <p:nvPr/>
        </p:nvSpPr>
        <p:spPr>
          <a:xfrm>
            <a:off x="2538222" y="1317447"/>
            <a:ext cx="617855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High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core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other income tends to ↓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subsequently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as % of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NOA;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low</a:t>
            </a:r>
            <a:r>
              <a:rPr dirty="0" sz="1600" spc="185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core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other operating </a:t>
            </a:r>
            <a:r>
              <a:rPr dirty="0" sz="1600" spc="-10" b="1">
                <a:solidFill>
                  <a:srgbClr val="001F5F"/>
                </a:solidFill>
                <a:latin typeface="Times New Roman"/>
                <a:cs typeface="Times New Roman"/>
              </a:rPr>
              <a:t>income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tends to</a:t>
            </a:r>
            <a:r>
              <a:rPr dirty="0" sz="1600" spc="55" b="1">
                <a:solidFill>
                  <a:srgbClr val="001F5F"/>
                </a:solidFill>
                <a:latin typeface="Times New Roman"/>
                <a:cs typeface="Times New Roman"/>
              </a:rPr>
              <a:t> </a:t>
            </a:r>
            <a:r>
              <a:rPr dirty="0" sz="1600" spc="-5" b="1">
                <a:solidFill>
                  <a:srgbClr val="001F5F"/>
                </a:solidFill>
                <a:latin typeface="Times New Roman"/>
                <a:cs typeface="Times New Roman"/>
              </a:rPr>
              <a:t>↑.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Nir Yehuda</dc:creator>
  <dc:subject>Chapter 15</dc:subject>
  <dc:title>Financial Statement Analysis and Security Valuation</dc:title>
  <dcterms:created xsi:type="dcterms:W3CDTF">2022-10-08T03:44:02Z</dcterms:created>
  <dcterms:modified xsi:type="dcterms:W3CDTF">2022-10-08T03:44:02Z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