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95883" y="1286294"/>
            <a:ext cx="3312795" cy="41440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1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958841" y="1288135"/>
            <a:ext cx="3422650" cy="4278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1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132332" y="391655"/>
            <a:ext cx="3469386" cy="8557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1045463" y="2206751"/>
            <a:ext cx="7725156" cy="14279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37615" y="110490"/>
            <a:ext cx="6668769" cy="878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71981" y="1424686"/>
            <a:ext cx="7200036" cy="46755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Relationship Id="rId12" Type="http://schemas.openxmlformats.org/officeDocument/2006/relationships/image" Target="../media/image14.png"/><Relationship Id="rId13" Type="http://schemas.openxmlformats.org/officeDocument/2006/relationships/image" Target="../media/image15.png"/><Relationship Id="rId14" Type="http://schemas.openxmlformats.org/officeDocument/2006/relationships/image" Target="../media/image16.png"/><Relationship Id="rId15" Type="http://schemas.openxmlformats.org/officeDocument/2006/relationships/image" Target="../media/image17.png"/><Relationship Id="rId16" Type="http://schemas.openxmlformats.org/officeDocument/2006/relationships/image" Target="../media/image18.png"/><Relationship Id="rId17" Type="http://schemas.openxmlformats.org/officeDocument/2006/relationships/image" Target="../media/image19.png"/><Relationship Id="rId18" Type="http://schemas.openxmlformats.org/officeDocument/2006/relationships/image" Target="../media/image20.png"/><Relationship Id="rId19" Type="http://schemas.openxmlformats.org/officeDocument/2006/relationships/image" Target="../media/image21.png"/><Relationship Id="rId20" Type="http://schemas.openxmlformats.org/officeDocument/2006/relationships/image" Target="../media/image22.png"/><Relationship Id="rId21" Type="http://schemas.openxmlformats.org/officeDocument/2006/relationships/image" Target="../media/image23.png"/><Relationship Id="rId22" Type="http://schemas.openxmlformats.org/officeDocument/2006/relationships/image" Target="../media/image24.png"/><Relationship Id="rId23" Type="http://schemas.openxmlformats.org/officeDocument/2006/relationships/image" Target="../media/image25.png"/><Relationship Id="rId24" Type="http://schemas.openxmlformats.org/officeDocument/2006/relationships/image" Target="../media/image26.png"/><Relationship Id="rId25" Type="http://schemas.openxmlformats.org/officeDocument/2006/relationships/image" Target="../media/image27.png"/><Relationship Id="rId26" Type="http://schemas.openxmlformats.org/officeDocument/2006/relationships/image" Target="../media/image28.png"/><Relationship Id="rId27" Type="http://schemas.openxmlformats.org/officeDocument/2006/relationships/image" Target="../media/image29.png"/><Relationship Id="rId28" Type="http://schemas.openxmlformats.org/officeDocument/2006/relationships/image" Target="../media/image30.png"/><Relationship Id="rId29" Type="http://schemas.openxmlformats.org/officeDocument/2006/relationships/image" Target="../media/image31.png"/><Relationship Id="rId30" Type="http://schemas.openxmlformats.org/officeDocument/2006/relationships/image" Target="../media/image32.png"/><Relationship Id="rId31" Type="http://schemas.openxmlformats.org/officeDocument/2006/relationships/image" Target="../media/image33.png"/><Relationship Id="rId32" Type="http://schemas.openxmlformats.org/officeDocument/2006/relationships/image" Target="../media/image34.png"/><Relationship Id="rId33" Type="http://schemas.openxmlformats.org/officeDocument/2006/relationships/image" Target="../media/image35.png"/><Relationship Id="rId34" Type="http://schemas.openxmlformats.org/officeDocument/2006/relationships/image" Target="../media/image36.png"/><Relationship Id="rId35" Type="http://schemas.openxmlformats.org/officeDocument/2006/relationships/image" Target="../media/image37.png"/><Relationship Id="rId36" Type="http://schemas.openxmlformats.org/officeDocument/2006/relationships/image" Target="../media/image38.png"/><Relationship Id="rId37" Type="http://schemas.openxmlformats.org/officeDocument/2006/relationships/image" Target="../media/image39.png"/><Relationship Id="rId38" Type="http://schemas.openxmlformats.org/officeDocument/2006/relationships/image" Target="../media/image40.png"/><Relationship Id="rId39" Type="http://schemas.openxmlformats.org/officeDocument/2006/relationships/image" Target="../media/image41.png"/><Relationship Id="rId40" Type="http://schemas.openxmlformats.org/officeDocument/2006/relationships/image" Target="../media/image42.png"/><Relationship Id="rId41" Type="http://schemas.openxmlformats.org/officeDocument/2006/relationships/image" Target="../media/image43.png"/><Relationship Id="rId42" Type="http://schemas.openxmlformats.org/officeDocument/2006/relationships/image" Target="../media/image44.png"/><Relationship Id="rId43" Type="http://schemas.openxmlformats.org/officeDocument/2006/relationships/image" Target="../media/image45.png"/><Relationship Id="rId44" Type="http://schemas.openxmlformats.org/officeDocument/2006/relationships/image" Target="../media/image46.png"/><Relationship Id="rId45" Type="http://schemas.openxmlformats.org/officeDocument/2006/relationships/image" Target="../media/image47.png"/><Relationship Id="rId46" Type="http://schemas.openxmlformats.org/officeDocument/2006/relationships/image" Target="../media/image48.png"/><Relationship Id="rId47" Type="http://schemas.openxmlformats.org/officeDocument/2006/relationships/image" Target="../media/image49.png"/><Relationship Id="rId48" Type="http://schemas.openxmlformats.org/officeDocument/2006/relationships/image" Target="../media/image50.png"/><Relationship Id="rId49" Type="http://schemas.openxmlformats.org/officeDocument/2006/relationships/image" Target="../media/image51.png"/><Relationship Id="rId50" Type="http://schemas.openxmlformats.org/officeDocument/2006/relationships/image" Target="../media/image52.png"/><Relationship Id="rId51" Type="http://schemas.openxmlformats.org/officeDocument/2006/relationships/image" Target="../media/image53.png"/><Relationship Id="rId52" Type="http://schemas.openxmlformats.org/officeDocument/2006/relationships/image" Target="../media/image54.png"/><Relationship Id="rId53" Type="http://schemas.openxmlformats.org/officeDocument/2006/relationships/image" Target="../media/image55.png"/><Relationship Id="rId54" Type="http://schemas.openxmlformats.org/officeDocument/2006/relationships/image" Target="../media/image56.png"/><Relationship Id="rId55" Type="http://schemas.openxmlformats.org/officeDocument/2006/relationships/image" Target="../media/image57.png"/><Relationship Id="rId56" Type="http://schemas.openxmlformats.org/officeDocument/2006/relationships/image" Target="../media/image58.png"/><Relationship Id="rId57" Type="http://schemas.openxmlformats.org/officeDocument/2006/relationships/image" Target="../media/image59.png"/><Relationship Id="rId58" Type="http://schemas.openxmlformats.org/officeDocument/2006/relationships/image" Target="../media/image60.png"/><Relationship Id="rId59" Type="http://schemas.openxmlformats.org/officeDocument/2006/relationships/image" Target="../media/image61.png"/><Relationship Id="rId60" Type="http://schemas.openxmlformats.org/officeDocument/2006/relationships/image" Target="../media/image62.png"/><Relationship Id="rId61" Type="http://schemas.openxmlformats.org/officeDocument/2006/relationships/image" Target="../media/image63.png"/><Relationship Id="rId62" Type="http://schemas.openxmlformats.org/officeDocument/2006/relationships/image" Target="../media/image64.png"/><Relationship Id="rId63" Type="http://schemas.openxmlformats.org/officeDocument/2006/relationships/image" Target="../media/image65.png"/><Relationship Id="rId64" Type="http://schemas.openxmlformats.org/officeDocument/2006/relationships/image" Target="../media/image66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2064" y="149809"/>
            <a:ext cx="662495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403985" marR="5080" indent="-139192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Going Concerns </a:t>
            </a:r>
            <a:r>
              <a:rPr dirty="0" spc="-10"/>
              <a:t>with </a:t>
            </a:r>
            <a:r>
              <a:rPr dirty="0"/>
              <a:t>Constant </a:t>
            </a:r>
            <a:r>
              <a:rPr dirty="0" spc="-5"/>
              <a:t>Investment:  </a:t>
            </a:r>
            <a:r>
              <a:rPr dirty="0"/>
              <a:t>Conservative</a:t>
            </a:r>
            <a:r>
              <a:rPr dirty="0" spc="-10"/>
              <a:t> </a:t>
            </a:r>
            <a:r>
              <a:rPr dirty="0" spc="-5"/>
              <a:t>Accounting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0427" y="1249344"/>
            <a:ext cx="7905750" cy="2609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550" spc="25">
                <a:latin typeface="Times New Roman"/>
                <a:cs typeface="Times New Roman"/>
              </a:rPr>
              <a:t>A </a:t>
            </a:r>
            <a:r>
              <a:rPr dirty="0" sz="1550" spc="10">
                <a:latin typeface="Times New Roman"/>
                <a:cs typeface="Times New Roman"/>
              </a:rPr>
              <a:t>firm </a:t>
            </a:r>
            <a:r>
              <a:rPr dirty="0" sz="1550" spc="15">
                <a:latin typeface="Times New Roman"/>
                <a:cs typeface="Times New Roman"/>
              </a:rPr>
              <a:t>investing </a:t>
            </a:r>
            <a:r>
              <a:rPr dirty="0" sz="1550" spc="20">
                <a:latin typeface="Times New Roman"/>
                <a:cs typeface="Times New Roman"/>
              </a:rPr>
              <a:t>$400 </a:t>
            </a:r>
            <a:r>
              <a:rPr dirty="0" sz="1550" spc="15">
                <a:latin typeface="Times New Roman"/>
                <a:cs typeface="Times New Roman"/>
              </a:rPr>
              <a:t>each </a:t>
            </a:r>
            <a:r>
              <a:rPr dirty="0" sz="1550" spc="5">
                <a:latin typeface="Times New Roman"/>
                <a:cs typeface="Times New Roman"/>
              </a:rPr>
              <a:t>year </a:t>
            </a:r>
            <a:r>
              <a:rPr dirty="0" sz="1550" spc="15">
                <a:latin typeface="Times New Roman"/>
                <a:cs typeface="Times New Roman"/>
              </a:rPr>
              <a:t>with </a:t>
            </a:r>
            <a:r>
              <a:rPr dirty="0" sz="1550" spc="20">
                <a:latin typeface="Times New Roman"/>
                <a:cs typeface="Times New Roman"/>
              </a:rPr>
              <a:t>no </a:t>
            </a:r>
            <a:r>
              <a:rPr dirty="0" sz="1550" spc="15">
                <a:latin typeface="Times New Roman"/>
                <a:cs typeface="Times New Roman"/>
              </a:rPr>
              <a:t>value added: </a:t>
            </a:r>
            <a:r>
              <a:rPr dirty="0" sz="1550" spc="20">
                <a:latin typeface="Times New Roman"/>
                <a:cs typeface="Times New Roman"/>
              </a:rPr>
              <a:t>10% </a:t>
            </a:r>
            <a:r>
              <a:rPr dirty="0" sz="1550" spc="15">
                <a:latin typeface="Times New Roman"/>
                <a:cs typeface="Times New Roman"/>
              </a:rPr>
              <a:t>of investment expensed</a:t>
            </a:r>
            <a:r>
              <a:rPr dirty="0" sz="1550" spc="-5">
                <a:latin typeface="Times New Roman"/>
                <a:cs typeface="Times New Roman"/>
              </a:rPr>
              <a:t> </a:t>
            </a:r>
            <a:r>
              <a:rPr dirty="0" sz="1550" spc="10">
                <a:latin typeface="Times New Roman"/>
                <a:cs typeface="Times New Roman"/>
              </a:rPr>
              <a:t>immediately.</a:t>
            </a:r>
            <a:endParaRPr sz="155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61377" y="1735743"/>
          <a:ext cx="7767955" cy="4509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28875"/>
                <a:gridCol w="1168400"/>
                <a:gridCol w="1129029"/>
                <a:gridCol w="1136014"/>
                <a:gridCol w="1136014"/>
                <a:gridCol w="768984"/>
              </a:tblGrid>
              <a:tr h="27869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0">
                        <a:lnSpc>
                          <a:spcPts val="1395"/>
                        </a:lnSpc>
                      </a:pPr>
                      <a:r>
                        <a:rPr dirty="0" u="sng" sz="1250" spc="3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5"/>
                        </a:lnSpc>
                      </a:pPr>
                      <a:r>
                        <a:rPr dirty="0" u="sng" sz="1250" spc="3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2011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0525">
                        <a:lnSpc>
                          <a:spcPts val="1395"/>
                        </a:lnSpc>
                      </a:pPr>
                      <a:r>
                        <a:rPr dirty="0" u="sng" sz="12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</a:t>
                      </a: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1160">
                        <a:lnSpc>
                          <a:spcPts val="1395"/>
                        </a:lnSpc>
                      </a:pPr>
                      <a:r>
                        <a:rPr dirty="0" u="sng" sz="12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</a:t>
                      </a: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395"/>
                        </a:lnSpc>
                      </a:pPr>
                      <a:r>
                        <a:rPr dirty="0" u="sng" sz="12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</a:t>
                      </a: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469207">
                <a:tc>
                  <a:txBody>
                    <a:bodyPr/>
                    <a:lstStyle/>
                    <a:p>
                      <a:pPr marL="31750">
                        <a:lnSpc>
                          <a:spcPts val="1485"/>
                        </a:lnSpc>
                        <a:spcBef>
                          <a:spcPts val="665"/>
                        </a:spcBef>
                      </a:pPr>
                      <a:r>
                        <a:rPr dirty="0" sz="1250" spc="25">
                          <a:latin typeface="Times New Roman"/>
                          <a:cs typeface="Times New Roman"/>
                        </a:rPr>
                        <a:t>Sales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16205">
                        <a:lnSpc>
                          <a:spcPts val="1445"/>
                        </a:lnSpc>
                      </a:pPr>
                      <a:r>
                        <a:rPr dirty="0" sz="1250" spc="40">
                          <a:latin typeface="Times New Roman"/>
                          <a:cs typeface="Times New Roman"/>
                        </a:rPr>
                        <a:t>From </a:t>
                      </a:r>
                      <a:r>
                        <a:rPr dirty="0" sz="1250" spc="30">
                          <a:latin typeface="Times New Roman"/>
                          <a:cs typeface="Times New Roman"/>
                        </a:rPr>
                        <a:t>investments in </a:t>
                      </a:r>
                      <a:r>
                        <a:rPr dirty="0" sz="125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50" spc="-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35">
                          <a:latin typeface="Times New Roman"/>
                          <a:cs typeface="Times New Roman"/>
                        </a:rPr>
                        <a:t>2010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445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460"/>
                        </a:lnSpc>
                      </a:pPr>
                      <a:r>
                        <a:rPr dirty="0" sz="1250" spc="35">
                          <a:latin typeface="Times New Roman"/>
                          <a:cs typeface="Times New Roman"/>
                        </a:rPr>
                        <a:t>240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ts val="1460"/>
                        </a:lnSpc>
                      </a:pPr>
                      <a:r>
                        <a:rPr dirty="0" sz="1250" spc="35">
                          <a:latin typeface="Times New Roman"/>
                          <a:cs typeface="Times New Roman"/>
                        </a:rPr>
                        <a:t>220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8468">
                <a:tc>
                  <a:txBody>
                    <a:bodyPr/>
                    <a:lstStyle/>
                    <a:p>
                      <a:pPr algn="r" marR="438784">
                        <a:lnSpc>
                          <a:spcPts val="1385"/>
                        </a:lnSpc>
                      </a:pPr>
                      <a:r>
                        <a:rPr dirty="0" sz="125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5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30">
                          <a:latin typeface="Times New Roman"/>
                          <a:cs typeface="Times New Roman"/>
                        </a:rPr>
                        <a:t>2011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385"/>
                        </a:lnSpc>
                      </a:pPr>
                      <a:r>
                        <a:rPr dirty="0" sz="1250" spc="35">
                          <a:latin typeface="Times New Roman"/>
                          <a:cs typeface="Times New Roman"/>
                        </a:rPr>
                        <a:t>240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33070">
                        <a:lnSpc>
                          <a:spcPts val="1385"/>
                        </a:lnSpc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220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8468">
                <a:tc>
                  <a:txBody>
                    <a:bodyPr/>
                    <a:lstStyle/>
                    <a:p>
                      <a:pPr algn="r" marR="438784">
                        <a:lnSpc>
                          <a:spcPts val="1385"/>
                        </a:lnSpc>
                      </a:pPr>
                      <a:r>
                        <a:rPr dirty="0" sz="125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5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30">
                          <a:latin typeface="Times New Roman"/>
                          <a:cs typeface="Times New Roman"/>
                        </a:rPr>
                        <a:t>2012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33070">
                        <a:lnSpc>
                          <a:spcPts val="1385"/>
                        </a:lnSpc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240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ts val="1385"/>
                        </a:lnSpc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220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8631">
                <a:tc>
                  <a:txBody>
                    <a:bodyPr/>
                    <a:lstStyle/>
                    <a:p>
                      <a:pPr algn="r" marR="438784">
                        <a:lnSpc>
                          <a:spcPts val="1385"/>
                        </a:lnSpc>
                      </a:pPr>
                      <a:r>
                        <a:rPr dirty="0" sz="125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5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30">
                          <a:latin typeface="Times New Roman"/>
                          <a:cs typeface="Times New Roman"/>
                        </a:rPr>
                        <a:t>2013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785">
                        <a:lnSpc>
                          <a:spcPts val="1385"/>
                        </a:lnSpc>
                        <a:tabLst>
                          <a:tab pos="349885" algn="l"/>
                        </a:tabLst>
                      </a:pP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0480">
                        <a:lnSpc>
                          <a:spcPts val="1385"/>
                        </a:lnSpc>
                        <a:tabLst>
                          <a:tab pos="322580" algn="l"/>
                        </a:tabLst>
                      </a:pP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4335">
                        <a:lnSpc>
                          <a:spcPts val="1385"/>
                        </a:lnSpc>
                        <a:tabLst>
                          <a:tab pos="291465" algn="l"/>
                        </a:tabLst>
                      </a:pP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4970">
                        <a:lnSpc>
                          <a:spcPts val="1385"/>
                        </a:lnSpc>
                        <a:tabLst>
                          <a:tab pos="291465" algn="l"/>
                        </a:tabLst>
                      </a:pP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ts val="1385"/>
                        </a:lnSpc>
                      </a:pPr>
                      <a:r>
                        <a:rPr dirty="0" u="sng" sz="12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240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730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430"/>
                        </a:lnSpc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25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30">
                          <a:latin typeface="Times New Roman"/>
                          <a:cs typeface="Times New Roman"/>
                        </a:rPr>
                        <a:t>expenses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5"/>
                        </a:lnSpc>
                      </a:pPr>
                      <a:r>
                        <a:rPr dirty="0" u="sng" sz="1250" spc="3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240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425"/>
                        </a:lnSpc>
                      </a:pPr>
                      <a:r>
                        <a:rPr dirty="0" u="sng" sz="1250" spc="3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460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33070">
                        <a:lnSpc>
                          <a:spcPts val="1425"/>
                        </a:lnSpc>
                      </a:pPr>
                      <a:r>
                        <a:rPr dirty="0" u="sng" sz="12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460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ts val="1425"/>
                        </a:lnSpc>
                      </a:pPr>
                      <a:r>
                        <a:rPr dirty="0" u="sng" sz="12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460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0514">
                <a:tc>
                  <a:txBody>
                    <a:bodyPr/>
                    <a:lstStyle/>
                    <a:p>
                      <a:pPr marL="116205">
                        <a:lnSpc>
                          <a:spcPts val="1350"/>
                        </a:lnSpc>
                        <a:tabLst>
                          <a:tab pos="1522095" algn="l"/>
                        </a:tabLst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For </a:t>
                      </a:r>
                      <a:r>
                        <a:rPr dirty="0" sz="1250" spc="25">
                          <a:latin typeface="Times New Roman"/>
                          <a:cs typeface="Times New Roman"/>
                        </a:rPr>
                        <a:t>investments </a:t>
                      </a:r>
                      <a:r>
                        <a:rPr dirty="0" sz="1250" spc="30">
                          <a:latin typeface="Times New Roman"/>
                          <a:cs typeface="Times New Roman"/>
                        </a:rPr>
                        <a:t>in	</a:t>
                      </a:r>
                      <a:r>
                        <a:rPr dirty="0" sz="125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35">
                          <a:latin typeface="Times New Roman"/>
                          <a:cs typeface="Times New Roman"/>
                        </a:rPr>
                        <a:t>2010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0320">
                        <a:lnSpc>
                          <a:spcPts val="1350"/>
                        </a:lnSpc>
                      </a:pPr>
                      <a:r>
                        <a:rPr dirty="0" sz="1250" spc="35">
                          <a:latin typeface="Times New Roman"/>
                          <a:cs typeface="Times New Roman"/>
                        </a:rPr>
                        <a:t>40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50"/>
                        </a:lnSpc>
                      </a:pPr>
                      <a:r>
                        <a:rPr dirty="0" sz="1250" spc="35">
                          <a:latin typeface="Times New Roman"/>
                          <a:cs typeface="Times New Roman"/>
                        </a:rPr>
                        <a:t>180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350"/>
                        </a:lnSpc>
                      </a:pPr>
                      <a:r>
                        <a:rPr dirty="0" sz="1250" spc="35">
                          <a:latin typeface="Times New Roman"/>
                          <a:cs typeface="Times New Roman"/>
                        </a:rPr>
                        <a:t>180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8468">
                <a:tc>
                  <a:txBody>
                    <a:bodyPr/>
                    <a:lstStyle/>
                    <a:p>
                      <a:pPr algn="r" marR="481330">
                        <a:lnSpc>
                          <a:spcPts val="1385"/>
                        </a:lnSpc>
                      </a:pPr>
                      <a:r>
                        <a:rPr dirty="0" sz="125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5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30">
                          <a:latin typeface="Times New Roman"/>
                          <a:cs typeface="Times New Roman"/>
                        </a:rPr>
                        <a:t>2011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85"/>
                        </a:lnSpc>
                      </a:pPr>
                      <a:r>
                        <a:rPr dirty="0" sz="1250" spc="35">
                          <a:latin typeface="Times New Roman"/>
                          <a:cs typeface="Times New Roman"/>
                        </a:rPr>
                        <a:t>40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385"/>
                        </a:lnSpc>
                      </a:pPr>
                      <a:r>
                        <a:rPr dirty="0" sz="1250" spc="35">
                          <a:latin typeface="Times New Roman"/>
                          <a:cs typeface="Times New Roman"/>
                        </a:rPr>
                        <a:t>180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33070">
                        <a:lnSpc>
                          <a:spcPts val="1385"/>
                        </a:lnSpc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180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8468">
                <a:tc>
                  <a:txBody>
                    <a:bodyPr/>
                    <a:lstStyle/>
                    <a:p>
                      <a:pPr algn="r" marR="481330">
                        <a:lnSpc>
                          <a:spcPts val="1385"/>
                        </a:lnSpc>
                      </a:pPr>
                      <a:r>
                        <a:rPr dirty="0" sz="125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5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30">
                          <a:latin typeface="Times New Roman"/>
                          <a:cs typeface="Times New Roman"/>
                        </a:rPr>
                        <a:t>2012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385"/>
                        </a:lnSpc>
                      </a:pPr>
                      <a:r>
                        <a:rPr dirty="0" sz="1250" spc="35">
                          <a:latin typeface="Times New Roman"/>
                          <a:cs typeface="Times New Roman"/>
                        </a:rPr>
                        <a:t>40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33070">
                        <a:lnSpc>
                          <a:spcPts val="1385"/>
                        </a:lnSpc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180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ts val="1385"/>
                        </a:lnSpc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180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8468">
                <a:tc>
                  <a:txBody>
                    <a:bodyPr/>
                    <a:lstStyle/>
                    <a:p>
                      <a:pPr algn="r" marR="481330">
                        <a:lnSpc>
                          <a:spcPts val="1385"/>
                        </a:lnSpc>
                      </a:pPr>
                      <a:r>
                        <a:rPr dirty="0" sz="125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5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30">
                          <a:latin typeface="Times New Roman"/>
                          <a:cs typeface="Times New Roman"/>
                        </a:rPr>
                        <a:t>2013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33070">
                        <a:lnSpc>
                          <a:spcPts val="1385"/>
                        </a:lnSpc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40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ts val="1385"/>
                        </a:lnSpc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180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8468">
                <a:tc>
                  <a:txBody>
                    <a:bodyPr/>
                    <a:lstStyle/>
                    <a:p>
                      <a:pPr algn="r" marR="481330">
                        <a:lnSpc>
                          <a:spcPts val="1385"/>
                        </a:lnSpc>
                      </a:pPr>
                      <a:r>
                        <a:rPr dirty="0" sz="125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5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30">
                          <a:latin typeface="Times New Roman"/>
                          <a:cs typeface="Times New Roman"/>
                        </a:rPr>
                        <a:t>2014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785">
                        <a:lnSpc>
                          <a:spcPts val="1385"/>
                        </a:lnSpc>
                        <a:tabLst>
                          <a:tab pos="349885" algn="l"/>
                        </a:tabLst>
                      </a:pP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0480">
                        <a:lnSpc>
                          <a:spcPts val="1385"/>
                        </a:lnSpc>
                        <a:tabLst>
                          <a:tab pos="322580" algn="l"/>
                        </a:tabLst>
                      </a:pP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4335">
                        <a:lnSpc>
                          <a:spcPts val="1385"/>
                        </a:lnSpc>
                        <a:tabLst>
                          <a:tab pos="291465" algn="l"/>
                        </a:tabLst>
                      </a:pP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4970">
                        <a:lnSpc>
                          <a:spcPts val="1385"/>
                        </a:lnSpc>
                        <a:tabLst>
                          <a:tab pos="291465" algn="l"/>
                        </a:tabLst>
                      </a:pP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ts val="1385"/>
                        </a:lnSpc>
                      </a:pP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50" spc="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76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0320">
                        <a:lnSpc>
                          <a:spcPts val="1380"/>
                        </a:lnSpc>
                      </a:pP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50" spc="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50" spc="3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80"/>
                        </a:lnSpc>
                      </a:pPr>
                      <a:r>
                        <a:rPr dirty="0" u="sng" sz="1250" spc="3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220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380"/>
                        </a:lnSpc>
                      </a:pPr>
                      <a:r>
                        <a:rPr dirty="0" u="sng" sz="1250" spc="3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33070">
                        <a:lnSpc>
                          <a:spcPts val="1380"/>
                        </a:lnSpc>
                      </a:pPr>
                      <a:r>
                        <a:rPr dirty="0" u="sng" sz="12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ts val="1380"/>
                        </a:lnSpc>
                      </a:pPr>
                      <a:r>
                        <a:rPr dirty="0" u="sng" sz="12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76118">
                <a:tc>
                  <a:txBody>
                    <a:bodyPr/>
                    <a:lstStyle/>
                    <a:p>
                      <a:pPr marL="31750">
                        <a:lnSpc>
                          <a:spcPts val="1420"/>
                        </a:lnSpc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25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30">
                          <a:latin typeface="Times New Roman"/>
                          <a:cs typeface="Times New Roman"/>
                        </a:rPr>
                        <a:t>income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1594">
                        <a:lnSpc>
                          <a:spcPts val="1420"/>
                        </a:lnSpc>
                      </a:pPr>
                      <a:r>
                        <a:rPr dirty="0" u="dbl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250" spc="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(40)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dirty="0" u="dbl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250" spc="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250" spc="3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420"/>
                        </a:lnSpc>
                      </a:pPr>
                      <a:r>
                        <a:rPr dirty="0" u="dbl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250" spc="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250" spc="3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33070">
                        <a:lnSpc>
                          <a:spcPts val="1420"/>
                        </a:lnSpc>
                      </a:pPr>
                      <a:r>
                        <a:rPr dirty="0" u="dbl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250" spc="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2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ts val="1420"/>
                        </a:lnSpc>
                      </a:pPr>
                      <a:r>
                        <a:rPr dirty="0" u="dbl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250" spc="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2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76936">
                <a:tc>
                  <a:txBody>
                    <a:bodyPr/>
                    <a:lstStyle/>
                    <a:p>
                      <a:pPr marL="31750">
                        <a:lnSpc>
                          <a:spcPts val="1415"/>
                        </a:lnSpc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Net operating</a:t>
                      </a:r>
                      <a:r>
                        <a:rPr dirty="0" sz="125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25">
                          <a:latin typeface="Times New Roman"/>
                          <a:cs typeface="Times New Roman"/>
                        </a:rPr>
                        <a:t>assets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16205">
                        <a:lnSpc>
                          <a:spcPts val="1450"/>
                        </a:lnSpc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For </a:t>
                      </a:r>
                      <a:r>
                        <a:rPr dirty="0" sz="1250" spc="25">
                          <a:latin typeface="Times New Roman"/>
                          <a:cs typeface="Times New Roman"/>
                        </a:rPr>
                        <a:t>investments </a:t>
                      </a:r>
                      <a:r>
                        <a:rPr dirty="0" sz="1250" spc="3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dirty="0" sz="1250" spc="3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50" spc="-1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35">
                          <a:latin typeface="Times New Roman"/>
                          <a:cs typeface="Times New Roman"/>
                        </a:rPr>
                        <a:t>2010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20320">
                        <a:lnSpc>
                          <a:spcPts val="1460"/>
                        </a:lnSpc>
                        <a:spcBef>
                          <a:spcPts val="5"/>
                        </a:spcBef>
                      </a:pPr>
                      <a:r>
                        <a:rPr dirty="0" sz="1250" spc="35">
                          <a:latin typeface="Times New Roman"/>
                          <a:cs typeface="Times New Roman"/>
                        </a:rPr>
                        <a:t>360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460"/>
                        </a:lnSpc>
                        <a:spcBef>
                          <a:spcPts val="5"/>
                        </a:spcBef>
                      </a:pPr>
                      <a:r>
                        <a:rPr dirty="0" sz="1250" spc="35">
                          <a:latin typeface="Times New Roman"/>
                          <a:cs typeface="Times New Roman"/>
                        </a:rPr>
                        <a:t>180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7486">
                <a:tc>
                  <a:txBody>
                    <a:bodyPr/>
                    <a:lstStyle/>
                    <a:p>
                      <a:pPr marL="1463675">
                        <a:lnSpc>
                          <a:spcPts val="1375"/>
                        </a:lnSpc>
                      </a:pPr>
                      <a:r>
                        <a:rPr dirty="0" sz="125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35">
                          <a:latin typeface="Times New Roman"/>
                          <a:cs typeface="Times New Roman"/>
                        </a:rPr>
                        <a:t>2011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5"/>
                        </a:lnSpc>
                      </a:pPr>
                      <a:r>
                        <a:rPr dirty="0" sz="1250" spc="35">
                          <a:latin typeface="Times New Roman"/>
                          <a:cs typeface="Times New Roman"/>
                        </a:rPr>
                        <a:t>360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375"/>
                        </a:lnSpc>
                      </a:pPr>
                      <a:r>
                        <a:rPr dirty="0" sz="1250" spc="35">
                          <a:latin typeface="Times New Roman"/>
                          <a:cs typeface="Times New Roman"/>
                        </a:rPr>
                        <a:t>180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7486">
                <a:tc>
                  <a:txBody>
                    <a:bodyPr/>
                    <a:lstStyle/>
                    <a:p>
                      <a:pPr marL="1463675">
                        <a:lnSpc>
                          <a:spcPts val="1375"/>
                        </a:lnSpc>
                      </a:pPr>
                      <a:r>
                        <a:rPr dirty="0" sz="125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35">
                          <a:latin typeface="Times New Roman"/>
                          <a:cs typeface="Times New Roman"/>
                        </a:rPr>
                        <a:t>2012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375"/>
                        </a:lnSpc>
                      </a:pPr>
                      <a:r>
                        <a:rPr dirty="0" sz="1250" spc="35">
                          <a:latin typeface="Times New Roman"/>
                          <a:cs typeface="Times New Roman"/>
                        </a:rPr>
                        <a:t>360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33070">
                        <a:lnSpc>
                          <a:spcPts val="1375"/>
                        </a:lnSpc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180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8468">
                <a:tc>
                  <a:txBody>
                    <a:bodyPr/>
                    <a:lstStyle/>
                    <a:p>
                      <a:pPr marL="1463675">
                        <a:lnSpc>
                          <a:spcPts val="1385"/>
                        </a:lnSpc>
                      </a:pPr>
                      <a:r>
                        <a:rPr dirty="0" sz="125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35">
                          <a:latin typeface="Times New Roman"/>
                          <a:cs typeface="Times New Roman"/>
                        </a:rPr>
                        <a:t>2013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33070">
                        <a:lnSpc>
                          <a:spcPts val="1385"/>
                        </a:lnSpc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360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ts val="1385"/>
                        </a:lnSpc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180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8713">
                <a:tc>
                  <a:txBody>
                    <a:bodyPr/>
                    <a:lstStyle/>
                    <a:p>
                      <a:pPr marL="1463675">
                        <a:lnSpc>
                          <a:spcPts val="1385"/>
                        </a:lnSpc>
                      </a:pPr>
                      <a:r>
                        <a:rPr dirty="0" sz="125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35">
                          <a:latin typeface="Times New Roman"/>
                          <a:cs typeface="Times New Roman"/>
                        </a:rPr>
                        <a:t>2014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785">
                        <a:lnSpc>
                          <a:spcPts val="1385"/>
                        </a:lnSpc>
                        <a:tabLst>
                          <a:tab pos="349885" algn="l"/>
                        </a:tabLst>
                      </a:pP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0480">
                        <a:lnSpc>
                          <a:spcPts val="1385"/>
                        </a:lnSpc>
                        <a:tabLst>
                          <a:tab pos="322580" algn="l"/>
                        </a:tabLst>
                      </a:pP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4335">
                        <a:lnSpc>
                          <a:spcPts val="1385"/>
                        </a:lnSpc>
                        <a:tabLst>
                          <a:tab pos="291465" algn="l"/>
                        </a:tabLst>
                      </a:pP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4970">
                        <a:lnSpc>
                          <a:spcPts val="1385"/>
                        </a:lnSpc>
                        <a:tabLst>
                          <a:tab pos="291465" algn="l"/>
                        </a:tabLst>
                      </a:pP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ts val="1385"/>
                        </a:lnSpc>
                      </a:pPr>
                      <a:r>
                        <a:rPr dirty="0" u="sng" sz="12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360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47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0320">
                        <a:lnSpc>
                          <a:spcPts val="1355"/>
                        </a:lnSpc>
                      </a:pPr>
                      <a:r>
                        <a:rPr dirty="0" u="dbl" sz="1250" spc="3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360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55"/>
                        </a:lnSpc>
                      </a:pPr>
                      <a:r>
                        <a:rPr dirty="0" u="dbl" sz="1250" spc="3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540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355"/>
                        </a:lnSpc>
                      </a:pPr>
                      <a:r>
                        <a:rPr dirty="0" u="dbl" sz="1250" spc="3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540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33070">
                        <a:lnSpc>
                          <a:spcPts val="1355"/>
                        </a:lnSpc>
                      </a:pPr>
                      <a:r>
                        <a:rPr dirty="0" u="dbl" sz="12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540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ts val="1355"/>
                        </a:lnSpc>
                      </a:pPr>
                      <a:r>
                        <a:rPr dirty="0" u="dbl" sz="12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540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447800" marR="5080" indent="-139192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Going Concerns </a:t>
            </a:r>
            <a:r>
              <a:rPr dirty="0" spc="-10"/>
              <a:t>with </a:t>
            </a:r>
            <a:r>
              <a:rPr dirty="0" spc="-5"/>
              <a:t>Constant Investment:  </a:t>
            </a:r>
            <a:r>
              <a:rPr dirty="0"/>
              <a:t>Conservative</a:t>
            </a:r>
            <a:r>
              <a:rPr dirty="0" spc="-15"/>
              <a:t> </a:t>
            </a:r>
            <a:r>
              <a:rPr dirty="0"/>
              <a:t>Accounting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2244" y="1138161"/>
            <a:ext cx="7833995" cy="25781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500" spc="50">
                <a:latin typeface="Times New Roman"/>
                <a:cs typeface="Times New Roman"/>
              </a:rPr>
              <a:t>A </a:t>
            </a:r>
            <a:r>
              <a:rPr dirty="0" sz="1500" spc="30">
                <a:latin typeface="Times New Roman"/>
                <a:cs typeface="Times New Roman"/>
              </a:rPr>
              <a:t>firm investing </a:t>
            </a:r>
            <a:r>
              <a:rPr dirty="0" sz="1500" spc="35">
                <a:latin typeface="Times New Roman"/>
                <a:cs typeface="Times New Roman"/>
              </a:rPr>
              <a:t>$400 </a:t>
            </a:r>
            <a:r>
              <a:rPr dirty="0" sz="1500" spc="30">
                <a:latin typeface="Times New Roman"/>
                <a:cs typeface="Times New Roman"/>
              </a:rPr>
              <a:t>each </a:t>
            </a:r>
            <a:r>
              <a:rPr dirty="0" sz="1500" spc="20">
                <a:latin typeface="Times New Roman"/>
                <a:cs typeface="Times New Roman"/>
              </a:rPr>
              <a:t>year </a:t>
            </a:r>
            <a:r>
              <a:rPr dirty="0" sz="1500" spc="30">
                <a:latin typeface="Times New Roman"/>
                <a:cs typeface="Times New Roman"/>
              </a:rPr>
              <a:t>with </a:t>
            </a:r>
            <a:r>
              <a:rPr dirty="0" sz="1500" spc="35">
                <a:latin typeface="Times New Roman"/>
                <a:cs typeface="Times New Roman"/>
              </a:rPr>
              <a:t>no </a:t>
            </a:r>
            <a:r>
              <a:rPr dirty="0" sz="1500" spc="30">
                <a:latin typeface="Times New Roman"/>
                <a:cs typeface="Times New Roman"/>
              </a:rPr>
              <a:t>value added: </a:t>
            </a:r>
            <a:r>
              <a:rPr dirty="0" sz="1500" spc="45">
                <a:latin typeface="Times New Roman"/>
                <a:cs typeface="Times New Roman"/>
              </a:rPr>
              <a:t>10% </a:t>
            </a:r>
            <a:r>
              <a:rPr dirty="0" sz="1500" spc="30">
                <a:latin typeface="Times New Roman"/>
                <a:cs typeface="Times New Roman"/>
              </a:rPr>
              <a:t>of investment expensed</a:t>
            </a:r>
            <a:r>
              <a:rPr dirty="0" sz="1500" spc="-165">
                <a:latin typeface="Times New Roman"/>
                <a:cs typeface="Times New Roman"/>
              </a:rPr>
              <a:t> </a:t>
            </a:r>
            <a:r>
              <a:rPr dirty="0" sz="1500" spc="30">
                <a:latin typeface="Times New Roman"/>
                <a:cs typeface="Times New Roman"/>
              </a:rPr>
              <a:t>immediately.</a:t>
            </a:r>
            <a:endParaRPr sz="15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13194" y="1617355"/>
          <a:ext cx="7759700" cy="31426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63420"/>
                <a:gridCol w="1607820"/>
                <a:gridCol w="1118235"/>
                <a:gridCol w="1125220"/>
                <a:gridCol w="1125220"/>
                <a:gridCol w="816609"/>
              </a:tblGrid>
              <a:tr h="2744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00685">
                        <a:lnSpc>
                          <a:spcPts val="1375"/>
                        </a:lnSpc>
                      </a:pPr>
                      <a:r>
                        <a:rPr dirty="0" u="sng" sz="12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</a:t>
                      </a: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80365">
                        <a:lnSpc>
                          <a:spcPts val="1375"/>
                        </a:lnSpc>
                      </a:pPr>
                      <a:r>
                        <a:rPr dirty="0" u="sng" sz="1250" spc="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2011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ts val="1375"/>
                        </a:lnSpc>
                      </a:pPr>
                      <a:r>
                        <a:rPr dirty="0" u="sng" sz="1250" spc="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2012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1375"/>
                        </a:lnSpc>
                      </a:pPr>
                      <a:r>
                        <a:rPr dirty="0" u="sng" sz="1250" spc="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2013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ts val="1375"/>
                        </a:lnSpc>
                      </a:pPr>
                      <a:r>
                        <a:rPr dirty="0" u="sng" sz="12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</a:t>
                      </a:r>
                      <a:r>
                        <a:rPr dirty="0" u="sng" sz="12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77436">
                <a:tc>
                  <a:txBody>
                    <a:bodyPr/>
                    <a:lstStyle/>
                    <a:p>
                      <a:pPr marL="31750">
                        <a:lnSpc>
                          <a:spcPts val="1445"/>
                        </a:lnSpc>
                        <a:spcBef>
                          <a:spcPts val="635"/>
                        </a:spcBef>
                      </a:pPr>
                      <a:r>
                        <a:rPr dirty="0" sz="1250" spc="20">
                          <a:latin typeface="Times New Roman"/>
                          <a:cs typeface="Times New Roman"/>
                        </a:rPr>
                        <a:t>Investment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06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1325">
                        <a:lnSpc>
                          <a:spcPts val="1445"/>
                        </a:lnSpc>
                        <a:spcBef>
                          <a:spcPts val="635"/>
                        </a:spcBef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400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06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22275">
                        <a:lnSpc>
                          <a:spcPts val="1445"/>
                        </a:lnSpc>
                        <a:spcBef>
                          <a:spcPts val="635"/>
                        </a:spcBef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400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06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ts val="1445"/>
                        </a:lnSpc>
                        <a:spcBef>
                          <a:spcPts val="635"/>
                        </a:spcBef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400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06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ts val="1445"/>
                        </a:lnSpc>
                        <a:spcBef>
                          <a:spcPts val="635"/>
                        </a:spcBef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400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06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ts val="1445"/>
                        </a:lnSpc>
                        <a:spcBef>
                          <a:spcPts val="635"/>
                        </a:spcBef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400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0645">
                    <a:solidFill>
                      <a:srgbClr val="F8F8F8"/>
                    </a:solidFill>
                  </a:tcPr>
                </a:tc>
              </a:tr>
              <a:tr h="277436">
                <a:tc>
                  <a:txBody>
                    <a:bodyPr/>
                    <a:lstStyle/>
                    <a:p>
                      <a:pPr marL="31750">
                        <a:lnSpc>
                          <a:spcPts val="1400"/>
                        </a:lnSpc>
                      </a:pPr>
                      <a:r>
                        <a:rPr dirty="0" sz="1250" spc="25">
                          <a:latin typeface="Times New Roman"/>
                          <a:cs typeface="Times New Roman"/>
                        </a:rPr>
                        <a:t>Free </a:t>
                      </a:r>
                      <a:r>
                        <a:rPr dirty="0" sz="1250" spc="20">
                          <a:latin typeface="Times New Roman"/>
                          <a:cs typeface="Times New Roman"/>
                        </a:rPr>
                        <a:t>cash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25">
                          <a:latin typeface="Times New Roman"/>
                          <a:cs typeface="Times New Roman"/>
                        </a:rPr>
                        <a:t>flow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86715">
                        <a:lnSpc>
                          <a:spcPts val="1400"/>
                        </a:lnSpc>
                      </a:pPr>
                      <a:r>
                        <a:rPr dirty="0" sz="125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250" spc="5">
                          <a:latin typeface="Times New Roman"/>
                          <a:cs typeface="Times New Roman"/>
                        </a:rPr>
                        <a:t>400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)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66395">
                        <a:lnSpc>
                          <a:spcPts val="1400"/>
                        </a:lnSpc>
                      </a:pPr>
                      <a:r>
                        <a:rPr dirty="0" sz="1250" spc="25">
                          <a:latin typeface="Times New Roman"/>
                          <a:cs typeface="Times New Roman"/>
                        </a:rPr>
                        <a:t>(160)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1755">
                        <a:lnSpc>
                          <a:spcPts val="1400"/>
                        </a:lnSpc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60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0485">
                        <a:lnSpc>
                          <a:spcPts val="1400"/>
                        </a:lnSpc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60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14350">
                        <a:lnSpc>
                          <a:spcPts val="1400"/>
                        </a:lnSpc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60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78403">
                <a:tc>
                  <a:txBody>
                    <a:bodyPr/>
                    <a:lstStyle/>
                    <a:p>
                      <a:pPr marL="31750">
                        <a:lnSpc>
                          <a:spcPts val="1455"/>
                        </a:lnSpc>
                        <a:spcBef>
                          <a:spcPts val="635"/>
                        </a:spcBef>
                      </a:pPr>
                      <a:r>
                        <a:rPr dirty="0" sz="1250" spc="40">
                          <a:latin typeface="Times New Roman"/>
                          <a:cs typeface="Times New Roman"/>
                        </a:rPr>
                        <a:t>RNOA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06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74650">
                        <a:lnSpc>
                          <a:spcPts val="1455"/>
                        </a:lnSpc>
                        <a:spcBef>
                          <a:spcPts val="635"/>
                        </a:spcBef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5.6%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06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45440">
                        <a:lnSpc>
                          <a:spcPts val="1455"/>
                        </a:lnSpc>
                        <a:spcBef>
                          <a:spcPts val="635"/>
                        </a:spcBef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11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5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%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06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46075">
                        <a:lnSpc>
                          <a:spcPts val="1455"/>
                        </a:lnSpc>
                        <a:spcBef>
                          <a:spcPts val="635"/>
                        </a:spcBef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11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5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%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06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ts val="1455"/>
                        </a:lnSpc>
                        <a:spcBef>
                          <a:spcPts val="635"/>
                        </a:spcBef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11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5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%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0645">
                    <a:solidFill>
                      <a:srgbClr val="F8F8F8"/>
                    </a:solidFill>
                  </a:tcPr>
                </a:tc>
              </a:tr>
              <a:tr h="185763">
                <a:tc>
                  <a:txBody>
                    <a:bodyPr/>
                    <a:lstStyle/>
                    <a:p>
                      <a:pPr marL="31750">
                        <a:lnSpc>
                          <a:spcPts val="1365"/>
                        </a:lnSpc>
                      </a:pPr>
                      <a:r>
                        <a:rPr dirty="0" sz="1250" spc="20">
                          <a:latin typeface="Times New Roman"/>
                          <a:cs typeface="Times New Roman"/>
                        </a:rPr>
                        <a:t>Profit</a:t>
                      </a:r>
                      <a:r>
                        <a:rPr dirty="0" sz="125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25">
                          <a:latin typeface="Times New Roman"/>
                          <a:cs typeface="Times New Roman"/>
                        </a:rPr>
                        <a:t>margin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74650">
                        <a:lnSpc>
                          <a:spcPts val="1365"/>
                        </a:lnSpc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8.3%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45440">
                        <a:lnSpc>
                          <a:spcPts val="1365"/>
                        </a:lnSpc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13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5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%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46075">
                        <a:lnSpc>
                          <a:spcPts val="1365"/>
                        </a:lnSpc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13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5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%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ts val="1365"/>
                        </a:lnSpc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13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5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%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5763">
                <a:tc>
                  <a:txBody>
                    <a:bodyPr/>
                    <a:lstStyle/>
                    <a:p>
                      <a:pPr marL="31750">
                        <a:lnSpc>
                          <a:spcPts val="1365"/>
                        </a:lnSpc>
                      </a:pPr>
                      <a:r>
                        <a:rPr dirty="0" sz="1250" spc="20">
                          <a:latin typeface="Times New Roman"/>
                          <a:cs typeface="Times New Roman"/>
                        </a:rPr>
                        <a:t>Asset</a:t>
                      </a:r>
                      <a:r>
                        <a:rPr dirty="0" sz="125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20">
                          <a:latin typeface="Times New Roman"/>
                          <a:cs typeface="Times New Roman"/>
                        </a:rPr>
                        <a:t>turnover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00">
                        <a:lnSpc>
                          <a:spcPts val="1365"/>
                        </a:lnSpc>
                      </a:pPr>
                      <a:r>
                        <a:rPr dirty="0" sz="1250" spc="25">
                          <a:latin typeface="Times New Roman"/>
                          <a:cs typeface="Times New Roman"/>
                        </a:rPr>
                        <a:t>.67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2390">
                        <a:lnSpc>
                          <a:spcPts val="1365"/>
                        </a:lnSpc>
                      </a:pPr>
                      <a:r>
                        <a:rPr dirty="0" sz="1250" spc="25">
                          <a:latin typeface="Times New Roman"/>
                          <a:cs typeface="Times New Roman"/>
                        </a:rPr>
                        <a:t>.85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1120">
                        <a:lnSpc>
                          <a:spcPts val="1365"/>
                        </a:lnSpc>
                      </a:pPr>
                      <a:r>
                        <a:rPr dirty="0" sz="1250" spc="25">
                          <a:latin typeface="Times New Roman"/>
                          <a:cs typeface="Times New Roman"/>
                        </a:rPr>
                        <a:t>.85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94665">
                        <a:lnSpc>
                          <a:spcPts val="1365"/>
                        </a:lnSpc>
                      </a:pPr>
                      <a:r>
                        <a:rPr dirty="0" sz="1250" spc="25">
                          <a:latin typeface="Times New Roman"/>
                          <a:cs typeface="Times New Roman"/>
                        </a:rPr>
                        <a:t>.85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4635">
                <a:tc>
                  <a:txBody>
                    <a:bodyPr/>
                    <a:lstStyle/>
                    <a:p>
                      <a:pPr marL="31750">
                        <a:lnSpc>
                          <a:spcPts val="1355"/>
                        </a:lnSpc>
                      </a:pPr>
                      <a:r>
                        <a:rPr dirty="0" sz="1250" spc="25">
                          <a:latin typeface="Times New Roman"/>
                          <a:cs typeface="Times New Roman"/>
                        </a:rPr>
                        <a:t>Growth </a:t>
                      </a:r>
                      <a:r>
                        <a:rPr dirty="0" sz="1250" spc="2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dirty="0" sz="125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45">
                          <a:latin typeface="Times New Roman"/>
                          <a:cs typeface="Times New Roman"/>
                        </a:rPr>
                        <a:t>NOA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64490">
                        <a:lnSpc>
                          <a:spcPts val="1355"/>
                        </a:lnSpc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50%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ts val="1355"/>
                        </a:lnSpc>
                      </a:pPr>
                      <a:r>
                        <a:rPr dirty="0" sz="1250" spc="40">
                          <a:latin typeface="Times New Roman"/>
                          <a:cs typeface="Times New Roman"/>
                        </a:rPr>
                        <a:t>0%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1355"/>
                        </a:lnSpc>
                      </a:pPr>
                      <a:r>
                        <a:rPr dirty="0" sz="1250" spc="40">
                          <a:latin typeface="Times New Roman"/>
                          <a:cs typeface="Times New Roman"/>
                        </a:rPr>
                        <a:t>0%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44500">
                        <a:lnSpc>
                          <a:spcPts val="1355"/>
                        </a:lnSpc>
                      </a:pPr>
                      <a:r>
                        <a:rPr dirty="0" sz="1250" spc="40">
                          <a:latin typeface="Times New Roman"/>
                          <a:cs typeface="Times New Roman"/>
                        </a:rPr>
                        <a:t>0%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4635">
                <a:tc>
                  <a:txBody>
                    <a:bodyPr/>
                    <a:lstStyle/>
                    <a:p>
                      <a:pPr marL="31750">
                        <a:lnSpc>
                          <a:spcPts val="1355"/>
                        </a:lnSpc>
                      </a:pPr>
                      <a:r>
                        <a:rPr dirty="0" sz="1250" spc="25">
                          <a:latin typeface="Times New Roman"/>
                          <a:cs typeface="Times New Roman"/>
                        </a:rPr>
                        <a:t>ReOI</a:t>
                      </a:r>
                      <a:r>
                        <a:rPr dirty="0" sz="1250" spc="20">
                          <a:latin typeface="Times New Roman"/>
                          <a:cs typeface="Times New Roman"/>
                        </a:rPr>
                        <a:t> (.10)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08305">
                        <a:lnSpc>
                          <a:spcPts val="1355"/>
                        </a:lnSpc>
                      </a:pPr>
                      <a:r>
                        <a:rPr dirty="0" sz="1250" spc="25">
                          <a:latin typeface="Times New Roman"/>
                          <a:cs typeface="Times New Roman"/>
                        </a:rPr>
                        <a:t>(16)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ts val="1355"/>
                        </a:lnSpc>
                      </a:pPr>
                      <a:r>
                        <a:rPr dirty="0" sz="1250">
                          <a:latin typeface="Times New Roman"/>
                          <a:cs typeface="Times New Roman"/>
                        </a:rPr>
                        <a:t>6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1355"/>
                        </a:lnSpc>
                      </a:pPr>
                      <a:r>
                        <a:rPr dirty="0" sz="1250">
                          <a:latin typeface="Times New Roman"/>
                          <a:cs typeface="Times New Roman"/>
                        </a:rPr>
                        <a:t>6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14350">
                        <a:lnSpc>
                          <a:spcPts val="1355"/>
                        </a:lnSpc>
                      </a:pPr>
                      <a:r>
                        <a:rPr dirty="0" sz="1250">
                          <a:latin typeface="Times New Roman"/>
                          <a:cs typeface="Times New Roman"/>
                        </a:rPr>
                        <a:t>6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78403">
                <a:tc>
                  <a:txBody>
                    <a:bodyPr/>
                    <a:lstStyle/>
                    <a:p>
                      <a:pPr marL="31750">
                        <a:lnSpc>
                          <a:spcPts val="1405"/>
                        </a:lnSpc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AOIG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ts val="1405"/>
                        </a:lnSpc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22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1405"/>
                        </a:lnSpc>
                      </a:pPr>
                      <a:r>
                        <a:rPr dirty="0" sz="1250">
                          <a:latin typeface="Times New Roman"/>
                          <a:cs typeface="Times New Roman"/>
                        </a:rPr>
                        <a:t>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14350">
                        <a:lnSpc>
                          <a:spcPts val="1405"/>
                        </a:lnSpc>
                      </a:pPr>
                      <a:r>
                        <a:rPr dirty="0" sz="1250">
                          <a:latin typeface="Times New Roman"/>
                          <a:cs typeface="Times New Roman"/>
                        </a:rPr>
                        <a:t>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78403">
                <a:tc>
                  <a:txBody>
                    <a:bodyPr/>
                    <a:lstStyle/>
                    <a:p>
                      <a:pPr marL="31750">
                        <a:lnSpc>
                          <a:spcPts val="1455"/>
                        </a:lnSpc>
                        <a:spcBef>
                          <a:spcPts val="635"/>
                        </a:spcBef>
                      </a:pPr>
                      <a:r>
                        <a:rPr dirty="0" sz="1250" spc="25">
                          <a:latin typeface="Times New Roman"/>
                          <a:cs typeface="Times New Roman"/>
                        </a:rPr>
                        <a:t>Value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06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1325">
                        <a:lnSpc>
                          <a:spcPts val="1455"/>
                        </a:lnSpc>
                        <a:spcBef>
                          <a:spcPts val="635"/>
                        </a:spcBef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400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06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22275">
                        <a:lnSpc>
                          <a:spcPts val="1455"/>
                        </a:lnSpc>
                        <a:spcBef>
                          <a:spcPts val="635"/>
                        </a:spcBef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600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06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ts val="1455"/>
                        </a:lnSpc>
                        <a:spcBef>
                          <a:spcPts val="635"/>
                        </a:spcBef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600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06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ts val="1455"/>
                        </a:lnSpc>
                        <a:spcBef>
                          <a:spcPts val="635"/>
                        </a:spcBef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600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06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30530">
                        <a:lnSpc>
                          <a:spcPts val="1455"/>
                        </a:lnSpc>
                        <a:spcBef>
                          <a:spcPts val="635"/>
                        </a:spcBef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600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0645">
                    <a:solidFill>
                      <a:srgbClr val="F8F8F8"/>
                    </a:solidFill>
                  </a:tcPr>
                </a:tc>
              </a:tr>
              <a:tr h="185602">
                <a:tc>
                  <a:txBody>
                    <a:bodyPr/>
                    <a:lstStyle/>
                    <a:p>
                      <a:pPr marL="31750">
                        <a:lnSpc>
                          <a:spcPts val="1360"/>
                        </a:lnSpc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Premium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ts val="1360"/>
                        </a:lnSpc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60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ts val="1360"/>
                        </a:lnSpc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60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ts val="1360"/>
                        </a:lnSpc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60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72440">
                        <a:lnSpc>
                          <a:spcPts val="1360"/>
                        </a:lnSpc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60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4796">
                <a:tc>
                  <a:txBody>
                    <a:bodyPr/>
                    <a:lstStyle/>
                    <a:p>
                      <a:pPr marL="31750">
                        <a:lnSpc>
                          <a:spcPts val="1355"/>
                        </a:lnSpc>
                      </a:pPr>
                      <a:r>
                        <a:rPr dirty="0" sz="1250" spc="30">
                          <a:latin typeface="Times New Roman"/>
                          <a:cs typeface="Times New Roman"/>
                        </a:rPr>
                        <a:t>P/B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58775">
                        <a:lnSpc>
                          <a:spcPts val="1355"/>
                        </a:lnSpc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1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32740">
                        <a:lnSpc>
                          <a:spcPts val="1355"/>
                        </a:lnSpc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1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32105">
                        <a:lnSpc>
                          <a:spcPts val="1355"/>
                        </a:lnSpc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1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32740">
                        <a:lnSpc>
                          <a:spcPts val="1355"/>
                        </a:lnSpc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1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355"/>
                        </a:lnSpc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1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4796">
                <a:tc>
                  <a:txBody>
                    <a:bodyPr/>
                    <a:lstStyle/>
                    <a:p>
                      <a:pPr marL="31750">
                        <a:lnSpc>
                          <a:spcPts val="1355"/>
                        </a:lnSpc>
                      </a:pPr>
                      <a:r>
                        <a:rPr dirty="0" sz="1250" spc="20">
                          <a:latin typeface="Times New Roman"/>
                          <a:cs typeface="Times New Roman"/>
                        </a:rPr>
                        <a:t>Trailing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30">
                          <a:latin typeface="Times New Roman"/>
                          <a:cs typeface="Times New Roman"/>
                        </a:rPr>
                        <a:t>P/E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10845">
                        <a:lnSpc>
                          <a:spcPts val="1355"/>
                        </a:lnSpc>
                      </a:pPr>
                      <a:r>
                        <a:rPr dirty="0" sz="1250" spc="25">
                          <a:latin typeface="Times New Roman"/>
                          <a:cs typeface="Times New Roman"/>
                        </a:rPr>
                        <a:t>22.0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355"/>
                        </a:lnSpc>
                      </a:pPr>
                      <a:r>
                        <a:rPr dirty="0" sz="1250" spc="25">
                          <a:latin typeface="Times New Roman"/>
                          <a:cs typeface="Times New Roman"/>
                        </a:rPr>
                        <a:t>11.0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355"/>
                        </a:lnSpc>
                      </a:pPr>
                      <a:r>
                        <a:rPr dirty="0" sz="1250" spc="25">
                          <a:latin typeface="Times New Roman"/>
                          <a:cs typeface="Times New Roman"/>
                        </a:rPr>
                        <a:t>11.0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18465">
                        <a:lnSpc>
                          <a:spcPts val="1355"/>
                        </a:lnSpc>
                      </a:pPr>
                      <a:r>
                        <a:rPr dirty="0" sz="1250" spc="25">
                          <a:latin typeface="Times New Roman"/>
                          <a:cs typeface="Times New Roman"/>
                        </a:rPr>
                        <a:t>11.0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1654">
                <a:tc>
                  <a:txBody>
                    <a:bodyPr/>
                    <a:lstStyle/>
                    <a:p>
                      <a:pPr marL="31750">
                        <a:lnSpc>
                          <a:spcPts val="1330"/>
                        </a:lnSpc>
                      </a:pPr>
                      <a:r>
                        <a:rPr dirty="0" sz="1250" spc="25">
                          <a:latin typeface="Times New Roman"/>
                          <a:cs typeface="Times New Roman"/>
                        </a:rPr>
                        <a:t>Forward</a:t>
                      </a:r>
                      <a:r>
                        <a:rPr dirty="0" sz="125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30">
                          <a:latin typeface="Times New Roman"/>
                          <a:cs typeface="Times New Roman"/>
                        </a:rPr>
                        <a:t>P/E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21005">
                        <a:lnSpc>
                          <a:spcPts val="1330"/>
                        </a:lnSpc>
                      </a:pPr>
                      <a:r>
                        <a:rPr dirty="0" sz="1250" spc="5"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.0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02590">
                        <a:lnSpc>
                          <a:spcPts val="1330"/>
                        </a:lnSpc>
                      </a:pPr>
                      <a:r>
                        <a:rPr dirty="0" sz="1250" spc="25">
                          <a:latin typeface="Times New Roman"/>
                          <a:cs typeface="Times New Roman"/>
                        </a:rPr>
                        <a:t>10.0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ts val="1330"/>
                        </a:lnSpc>
                      </a:pPr>
                      <a:r>
                        <a:rPr dirty="0" sz="1250" spc="25">
                          <a:latin typeface="Times New Roman"/>
                          <a:cs typeface="Times New Roman"/>
                        </a:rPr>
                        <a:t>10.0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ts val="1330"/>
                        </a:lnSpc>
                      </a:pPr>
                      <a:r>
                        <a:rPr dirty="0" sz="1250" spc="25">
                          <a:latin typeface="Times New Roman"/>
                          <a:cs typeface="Times New Roman"/>
                        </a:rPr>
                        <a:t>10.0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10845">
                        <a:lnSpc>
                          <a:spcPts val="1330"/>
                        </a:lnSpc>
                      </a:pPr>
                      <a:r>
                        <a:rPr dirty="0" sz="1250" spc="25">
                          <a:latin typeface="Times New Roman"/>
                          <a:cs typeface="Times New Roman"/>
                        </a:rPr>
                        <a:t>10.0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444944" y="4942980"/>
            <a:ext cx="7910195" cy="0"/>
          </a:xfrm>
          <a:custGeom>
            <a:avLst/>
            <a:gdLst/>
            <a:ahLst/>
            <a:cxnLst/>
            <a:rect l="l" t="t" r="r" b="b"/>
            <a:pathLst>
              <a:path w="7910195" h="0">
                <a:moveTo>
                  <a:pt x="0" y="0"/>
                </a:moveTo>
                <a:lnTo>
                  <a:pt x="7909870" y="0"/>
                </a:lnTo>
              </a:path>
            </a:pathLst>
          </a:custGeom>
          <a:ln w="664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44944" y="4931697"/>
            <a:ext cx="7921625" cy="0"/>
          </a:xfrm>
          <a:custGeom>
            <a:avLst/>
            <a:gdLst/>
            <a:ahLst/>
            <a:cxnLst/>
            <a:rect l="l" t="t" r="r" b="b"/>
            <a:pathLst>
              <a:path w="7921625" h="0">
                <a:moveTo>
                  <a:pt x="0" y="0"/>
                </a:moveTo>
                <a:lnTo>
                  <a:pt x="7921461" y="0"/>
                </a:lnTo>
              </a:path>
            </a:pathLst>
          </a:custGeom>
          <a:ln w="773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307340" y="5125339"/>
            <a:ext cx="8481695" cy="1397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299720" algn="l"/>
              </a:tabLst>
            </a:pPr>
            <a:r>
              <a:rPr dirty="0" sz="1800" i="1">
                <a:solidFill>
                  <a:srgbClr val="001F5F"/>
                </a:solidFill>
                <a:latin typeface="Times New Roman"/>
                <a:cs typeface="Times New Roman"/>
              </a:rPr>
              <a:t>P/B </a:t>
            </a:r>
            <a:r>
              <a:rPr dirty="0" sz="1800" spc="-5" i="1">
                <a:solidFill>
                  <a:srgbClr val="001F5F"/>
                </a:solidFill>
                <a:latin typeface="Times New Roman"/>
                <a:cs typeface="Times New Roman"/>
              </a:rPr>
              <a:t>ratios </a:t>
            </a:r>
            <a:r>
              <a:rPr dirty="0" sz="1800" spc="-30" i="1">
                <a:solidFill>
                  <a:srgbClr val="001F5F"/>
                </a:solidFill>
                <a:latin typeface="Times New Roman"/>
                <a:cs typeface="Times New Roman"/>
              </a:rPr>
              <a:t>are </a:t>
            </a:r>
            <a:r>
              <a:rPr dirty="0" sz="1800" i="1">
                <a:solidFill>
                  <a:srgbClr val="001F5F"/>
                </a:solidFill>
                <a:latin typeface="Times New Roman"/>
                <a:cs typeface="Times New Roman"/>
              </a:rPr>
              <a:t>higher - and permanently </a:t>
            </a:r>
            <a:r>
              <a:rPr dirty="0" sz="1800" spc="-5" i="1">
                <a:solidFill>
                  <a:srgbClr val="001F5F"/>
                </a:solidFill>
                <a:latin typeface="Times New Roman"/>
                <a:cs typeface="Times New Roman"/>
              </a:rPr>
              <a:t>so </a:t>
            </a:r>
            <a:r>
              <a:rPr dirty="0" sz="1800" i="1">
                <a:solidFill>
                  <a:srgbClr val="001F5F"/>
                </a:solidFill>
                <a:latin typeface="Times New Roman"/>
                <a:cs typeface="Times New Roman"/>
              </a:rPr>
              <a:t>- because of the lower</a:t>
            </a:r>
            <a:r>
              <a:rPr dirty="0" sz="1800" spc="-20" i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800" spc="-75" i="1">
                <a:solidFill>
                  <a:srgbClr val="001F5F"/>
                </a:solidFill>
                <a:latin typeface="Times New Roman"/>
                <a:cs typeface="Times New Roman"/>
              </a:rPr>
              <a:t>BV.</a:t>
            </a:r>
            <a:endParaRPr sz="1800">
              <a:latin typeface="Times New Roman"/>
              <a:cs typeface="Times New Roman"/>
            </a:endParaRPr>
          </a:p>
          <a:p>
            <a:pPr marL="299085" marR="5080" indent="-287020">
              <a:lnSpc>
                <a:spcPct val="100000"/>
              </a:lnSpc>
              <a:buFont typeface="Wingdings"/>
              <a:buChar char=""/>
              <a:tabLst>
                <a:tab pos="299720" algn="l"/>
              </a:tabLst>
            </a:pPr>
            <a:r>
              <a:rPr dirty="0" sz="1800" spc="-15" i="1">
                <a:solidFill>
                  <a:srgbClr val="001F5F"/>
                </a:solidFill>
                <a:latin typeface="Times New Roman"/>
                <a:cs typeface="Times New Roman"/>
              </a:rPr>
              <a:t>Trailing </a:t>
            </a:r>
            <a:r>
              <a:rPr dirty="0" sz="1800" spc="-5" i="1">
                <a:solidFill>
                  <a:srgbClr val="001F5F"/>
                </a:solidFill>
                <a:latin typeface="Times New Roman"/>
                <a:cs typeface="Times New Roman"/>
              </a:rPr>
              <a:t>and </a:t>
            </a:r>
            <a:r>
              <a:rPr dirty="0" sz="1800" spc="-15" i="1">
                <a:solidFill>
                  <a:srgbClr val="001F5F"/>
                </a:solidFill>
                <a:latin typeface="Times New Roman"/>
                <a:cs typeface="Times New Roman"/>
              </a:rPr>
              <a:t>forward </a:t>
            </a:r>
            <a:r>
              <a:rPr dirty="0" sz="1800" i="1">
                <a:solidFill>
                  <a:srgbClr val="001F5F"/>
                </a:solidFill>
                <a:latin typeface="Times New Roman"/>
                <a:cs typeface="Times New Roman"/>
              </a:rPr>
              <a:t>P/E </a:t>
            </a:r>
            <a:r>
              <a:rPr dirty="0" sz="1800" spc="-5" i="1">
                <a:solidFill>
                  <a:srgbClr val="001F5F"/>
                </a:solidFill>
                <a:latin typeface="Times New Roman"/>
                <a:cs typeface="Times New Roman"/>
              </a:rPr>
              <a:t>ratios </a:t>
            </a:r>
            <a:r>
              <a:rPr dirty="0" sz="1800" spc="-30" i="1">
                <a:solidFill>
                  <a:srgbClr val="001F5F"/>
                </a:solidFill>
                <a:latin typeface="Times New Roman"/>
                <a:cs typeface="Times New Roman"/>
              </a:rPr>
              <a:t>are </a:t>
            </a:r>
            <a:r>
              <a:rPr dirty="0" sz="1800" i="1">
                <a:solidFill>
                  <a:srgbClr val="001F5F"/>
                </a:solidFill>
                <a:latin typeface="Times New Roman"/>
                <a:cs typeface="Times New Roman"/>
              </a:rPr>
              <a:t>affected </a:t>
            </a:r>
            <a:r>
              <a:rPr dirty="0" sz="1800" spc="-5" i="1">
                <a:solidFill>
                  <a:srgbClr val="001F5F"/>
                </a:solidFill>
                <a:latin typeface="Times New Roman"/>
                <a:cs typeface="Times New Roman"/>
              </a:rPr>
              <a:t>temporarily </a:t>
            </a:r>
            <a:r>
              <a:rPr dirty="0" sz="1800" spc="-10" i="1">
                <a:solidFill>
                  <a:srgbClr val="001F5F"/>
                </a:solidFill>
                <a:latin typeface="Times New Roman"/>
                <a:cs typeface="Times New Roman"/>
              </a:rPr>
              <a:t>(as </a:t>
            </a:r>
            <a:r>
              <a:rPr dirty="0" sz="1800" i="1">
                <a:solidFill>
                  <a:srgbClr val="001F5F"/>
                </a:solidFill>
                <a:latin typeface="Times New Roman"/>
                <a:cs typeface="Times New Roman"/>
              </a:rPr>
              <a:t>earnings </a:t>
            </a:r>
            <a:r>
              <a:rPr dirty="0" sz="1800" spc="-30" i="1">
                <a:solidFill>
                  <a:srgbClr val="001F5F"/>
                </a:solidFill>
                <a:latin typeface="Times New Roman"/>
                <a:cs typeface="Times New Roman"/>
              </a:rPr>
              <a:t>are </a:t>
            </a:r>
            <a:r>
              <a:rPr dirty="0" sz="1800" spc="-5" i="1">
                <a:solidFill>
                  <a:srgbClr val="001F5F"/>
                </a:solidFill>
                <a:latin typeface="Times New Roman"/>
                <a:cs typeface="Times New Roman"/>
              </a:rPr>
              <a:t>transitory) </a:t>
            </a:r>
            <a:r>
              <a:rPr dirty="0" sz="1800" i="1">
                <a:solidFill>
                  <a:srgbClr val="001F5F"/>
                </a:solidFill>
                <a:latin typeface="Times New Roman"/>
                <a:cs typeface="Times New Roman"/>
              </a:rPr>
              <a:t>but  </a:t>
            </a:r>
            <a:r>
              <a:rPr dirty="0" sz="1800" i="1">
                <a:solidFill>
                  <a:srgbClr val="001F5F"/>
                </a:solidFill>
                <a:latin typeface="Times New Roman"/>
                <a:cs typeface="Times New Roman"/>
              </a:rPr>
              <a:t>they </a:t>
            </a:r>
            <a:r>
              <a:rPr dirty="0" sz="1800" spc="-30" i="1">
                <a:solidFill>
                  <a:srgbClr val="001F5F"/>
                </a:solidFill>
                <a:latin typeface="Times New Roman"/>
                <a:cs typeface="Times New Roman"/>
              </a:rPr>
              <a:t>are </a:t>
            </a:r>
            <a:r>
              <a:rPr dirty="0" sz="1800" i="1">
                <a:solidFill>
                  <a:srgbClr val="001F5F"/>
                </a:solidFill>
                <a:latin typeface="Times New Roman"/>
                <a:cs typeface="Times New Roman"/>
              </a:rPr>
              <a:t>unaffected once the permanent level of </a:t>
            </a:r>
            <a:r>
              <a:rPr dirty="0" sz="1800" spc="-5" i="1">
                <a:solidFill>
                  <a:srgbClr val="001F5F"/>
                </a:solidFill>
                <a:latin typeface="Times New Roman"/>
                <a:cs typeface="Times New Roman"/>
              </a:rPr>
              <a:t>investment is </a:t>
            </a:r>
            <a:r>
              <a:rPr dirty="0" sz="1800" spc="-10" i="1">
                <a:solidFill>
                  <a:srgbClr val="001F5F"/>
                </a:solidFill>
                <a:latin typeface="Times New Roman"/>
                <a:cs typeface="Times New Roman"/>
              </a:rPr>
              <a:t>reached: </a:t>
            </a:r>
            <a:r>
              <a:rPr dirty="0" sz="1800" i="1">
                <a:solidFill>
                  <a:srgbClr val="001F5F"/>
                </a:solidFill>
                <a:latin typeface="Times New Roman"/>
                <a:cs typeface="Times New Roman"/>
              </a:rPr>
              <a:t>Earnings </a:t>
            </a:r>
            <a:r>
              <a:rPr dirty="0" sz="1800" spc="-30" i="1">
                <a:solidFill>
                  <a:srgbClr val="001F5F"/>
                </a:solidFill>
                <a:latin typeface="Times New Roman"/>
                <a:cs typeface="Times New Roman"/>
              </a:rPr>
              <a:t>are  </a:t>
            </a:r>
            <a:r>
              <a:rPr dirty="0" sz="1800" i="1">
                <a:solidFill>
                  <a:srgbClr val="001F5F"/>
                </a:solidFill>
                <a:latin typeface="Times New Roman"/>
                <a:cs typeface="Times New Roman"/>
              </a:rPr>
              <a:t>unaffected by the accounting </a:t>
            </a:r>
            <a:r>
              <a:rPr dirty="0" sz="1800" spc="-10" i="1">
                <a:solidFill>
                  <a:srgbClr val="001F5F"/>
                </a:solidFill>
                <a:latin typeface="Times New Roman"/>
                <a:cs typeface="Times New Roman"/>
              </a:rPr>
              <a:t>(as, </a:t>
            </a:r>
            <a:r>
              <a:rPr dirty="0" sz="1800" i="1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dirty="0" sz="1800" spc="-5" i="1">
                <a:solidFill>
                  <a:srgbClr val="001F5F"/>
                </a:solidFill>
                <a:latin typeface="Times New Roman"/>
                <a:cs typeface="Times New Roman"/>
              </a:rPr>
              <a:t>course, </a:t>
            </a:r>
            <a:r>
              <a:rPr dirty="0" sz="1800" i="1">
                <a:solidFill>
                  <a:srgbClr val="001F5F"/>
                </a:solidFill>
                <a:latin typeface="Times New Roman"/>
                <a:cs typeface="Times New Roman"/>
              </a:rPr>
              <a:t>is</a:t>
            </a:r>
            <a:r>
              <a:rPr dirty="0" sz="1800" spc="-30" i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800" spc="-5" i="1">
                <a:solidFill>
                  <a:srgbClr val="001F5F"/>
                </a:solidFill>
                <a:latin typeface="Times New Roman"/>
                <a:cs typeface="Times New Roman"/>
              </a:rPr>
              <a:t>value).</a:t>
            </a:r>
            <a:endParaRPr sz="180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"/>
              <a:tabLst>
                <a:tab pos="299720" algn="l"/>
              </a:tabLst>
            </a:pPr>
            <a:r>
              <a:rPr dirty="0" sz="1800" spc="-5" i="1">
                <a:solidFill>
                  <a:srgbClr val="001F5F"/>
                </a:solidFill>
                <a:latin typeface="Times New Roman"/>
                <a:cs typeface="Times New Roman"/>
              </a:rPr>
              <a:t>The AOIG </a:t>
            </a:r>
            <a:r>
              <a:rPr dirty="0" sz="1800" i="1">
                <a:solidFill>
                  <a:srgbClr val="001F5F"/>
                </a:solidFill>
                <a:latin typeface="Times New Roman"/>
                <a:cs typeface="Times New Roman"/>
              </a:rPr>
              <a:t>is expected to be </a:t>
            </a:r>
            <a:r>
              <a:rPr dirty="0" sz="1800" spc="-20" i="1">
                <a:solidFill>
                  <a:srgbClr val="001F5F"/>
                </a:solidFill>
                <a:latin typeface="Times New Roman"/>
                <a:cs typeface="Times New Roman"/>
              </a:rPr>
              <a:t>zero, </a:t>
            </a:r>
            <a:r>
              <a:rPr dirty="0" sz="1800" spc="-5" i="1">
                <a:solidFill>
                  <a:srgbClr val="001F5F"/>
                </a:solidFill>
                <a:latin typeface="Times New Roman"/>
                <a:cs typeface="Times New Roman"/>
              </a:rPr>
              <a:t>so </a:t>
            </a:r>
            <a:r>
              <a:rPr dirty="0" sz="1800" i="1">
                <a:solidFill>
                  <a:srgbClr val="001F5F"/>
                </a:solidFill>
                <a:latin typeface="Times New Roman"/>
                <a:cs typeface="Times New Roman"/>
              </a:rPr>
              <a:t>the P/E </a:t>
            </a:r>
            <a:r>
              <a:rPr dirty="0" sz="1800" spc="-5" i="1">
                <a:solidFill>
                  <a:srgbClr val="001F5F"/>
                </a:solidFill>
                <a:latin typeface="Times New Roman"/>
                <a:cs typeface="Times New Roman"/>
              </a:rPr>
              <a:t>ratio </a:t>
            </a:r>
            <a:r>
              <a:rPr dirty="0" sz="1800" spc="-15" i="1">
                <a:solidFill>
                  <a:srgbClr val="001F5F"/>
                </a:solidFill>
                <a:latin typeface="Times New Roman"/>
                <a:cs typeface="Times New Roman"/>
              </a:rPr>
              <a:t>remains </a:t>
            </a:r>
            <a:r>
              <a:rPr dirty="0" sz="1800" i="1">
                <a:solidFill>
                  <a:srgbClr val="001F5F"/>
                </a:solidFill>
                <a:latin typeface="Times New Roman"/>
                <a:cs typeface="Times New Roman"/>
              </a:rPr>
              <a:t>a </a:t>
            </a:r>
            <a:r>
              <a:rPr dirty="0" sz="1800" spc="-5" i="1">
                <a:solidFill>
                  <a:srgbClr val="001F5F"/>
                </a:solidFill>
                <a:latin typeface="Times New Roman"/>
                <a:cs typeface="Times New Roman"/>
              </a:rPr>
              <a:t>normal </a:t>
            </a:r>
            <a:r>
              <a:rPr dirty="0" sz="1800" i="1">
                <a:solidFill>
                  <a:srgbClr val="001F5F"/>
                </a:solidFill>
                <a:latin typeface="Times New Roman"/>
                <a:cs typeface="Times New Roman"/>
              </a:rPr>
              <a:t>P/E</a:t>
            </a:r>
            <a:r>
              <a:rPr dirty="0" sz="1800" spc="-15" i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800" i="1">
                <a:solidFill>
                  <a:srgbClr val="001F5F"/>
                </a:solidFill>
                <a:latin typeface="Times New Roman"/>
                <a:cs typeface="Times New Roman"/>
              </a:rPr>
              <a:t>ratio.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997" y="291465"/>
            <a:ext cx="776414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010535" marR="5080" indent="-2998470">
              <a:lnSpc>
                <a:spcPct val="100000"/>
              </a:lnSpc>
              <a:spcBef>
                <a:spcPts val="95"/>
              </a:spcBef>
            </a:pPr>
            <a:r>
              <a:rPr dirty="0"/>
              <a:t>Valuation: Constant </a:t>
            </a:r>
            <a:r>
              <a:rPr dirty="0" spc="-5"/>
              <a:t>Investment </a:t>
            </a:r>
            <a:r>
              <a:rPr dirty="0" spc="-10"/>
              <a:t>with </a:t>
            </a:r>
            <a:r>
              <a:rPr dirty="0"/>
              <a:t>Conservative  </a:t>
            </a:r>
            <a:r>
              <a:rPr dirty="0" spc="-5"/>
              <a:t>Accounting</a:t>
            </a:r>
          </a:p>
        </p:txBody>
      </p:sp>
      <p:sp>
        <p:nvSpPr>
          <p:cNvPr id="3" name="object 3"/>
          <p:cNvSpPr/>
          <p:nvPr/>
        </p:nvSpPr>
        <p:spPr>
          <a:xfrm>
            <a:off x="3311079" y="1948638"/>
            <a:ext cx="410845" cy="0"/>
          </a:xfrm>
          <a:custGeom>
            <a:avLst/>
            <a:gdLst/>
            <a:ahLst/>
            <a:cxnLst/>
            <a:rect l="l" t="t" r="r" b="b"/>
            <a:pathLst>
              <a:path w="410845" h="0">
                <a:moveTo>
                  <a:pt x="0" y="0"/>
                </a:moveTo>
                <a:lnTo>
                  <a:pt x="410639" y="0"/>
                </a:lnTo>
              </a:path>
            </a:pathLst>
          </a:custGeom>
          <a:ln w="117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240046" y="1948638"/>
            <a:ext cx="433070" cy="0"/>
          </a:xfrm>
          <a:custGeom>
            <a:avLst/>
            <a:gdLst/>
            <a:ahLst/>
            <a:cxnLst/>
            <a:rect l="l" t="t" r="r" b="b"/>
            <a:pathLst>
              <a:path w="433070" h="0">
                <a:moveTo>
                  <a:pt x="0" y="0"/>
                </a:moveTo>
                <a:lnTo>
                  <a:pt x="432667" y="0"/>
                </a:lnTo>
              </a:path>
            </a:pathLst>
          </a:custGeom>
          <a:ln w="117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3376200" y="1614996"/>
            <a:ext cx="259715" cy="3028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800" spc="25">
                <a:latin typeface="Times New Roman"/>
                <a:cs typeface="Times New Roman"/>
              </a:rPr>
              <a:t>1</a:t>
            </a:r>
            <a:r>
              <a:rPr dirty="0" sz="1800" spc="5">
                <a:latin typeface="Times New Roman"/>
                <a:cs typeface="Times New Roman"/>
              </a:rPr>
              <a:t>6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386415" y="1614996"/>
            <a:ext cx="140970" cy="3028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800" spc="5">
                <a:latin typeface="Times New Roman"/>
                <a:cs typeface="Times New Roman"/>
              </a:rPr>
              <a:t>6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14769" y="1763663"/>
            <a:ext cx="708025" cy="3028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800" spc="10">
                <a:latin typeface="Times New Roman"/>
                <a:cs typeface="Times New Roman"/>
              </a:rPr>
              <a:t>= </a:t>
            </a:r>
            <a:r>
              <a:rPr dirty="0" sz="1800" spc="20">
                <a:latin typeface="Times New Roman"/>
                <a:cs typeface="Times New Roman"/>
              </a:rPr>
              <a:t>360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5">
                <a:latin typeface="Times New Roman"/>
                <a:cs typeface="Times New Roman"/>
              </a:rPr>
              <a:t>-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14769" y="2644261"/>
            <a:ext cx="569595" cy="3028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800" spc="10">
                <a:latin typeface="Times New Roman"/>
                <a:cs typeface="Times New Roman"/>
              </a:rPr>
              <a:t>=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 spc="20">
                <a:latin typeface="Times New Roman"/>
                <a:cs typeface="Times New Roman"/>
              </a:rPr>
              <a:t>400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68949" y="1763663"/>
            <a:ext cx="678815" cy="3028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dirty="0" baseline="32407" sz="2700" spc="7">
                <a:latin typeface="Symbol"/>
                <a:cs typeface="Symbol"/>
              </a:rPr>
              <a:t></a:t>
            </a:r>
            <a:r>
              <a:rPr dirty="0" baseline="32407" sz="2700" spc="-307">
                <a:latin typeface="Times New Roman"/>
                <a:cs typeface="Times New Roman"/>
              </a:rPr>
              <a:t> </a:t>
            </a:r>
            <a:r>
              <a:rPr dirty="0" sz="1800" spc="15">
                <a:latin typeface="Times New Roman"/>
                <a:cs typeface="Times New Roman"/>
              </a:rPr>
              <a:t>/1.10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20173" y="1633447"/>
            <a:ext cx="420370" cy="3028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  <a:tabLst>
                <a:tab pos="292735" algn="l"/>
              </a:tabLst>
            </a:pPr>
            <a:r>
              <a:rPr dirty="0" baseline="-32407" sz="2700" spc="15">
                <a:latin typeface="Symbol"/>
                <a:cs typeface="Symbol"/>
              </a:rPr>
              <a:t></a:t>
            </a:r>
            <a:r>
              <a:rPr dirty="0" baseline="-32407" sz="2700" spc="15">
                <a:latin typeface="Times New Roman"/>
                <a:cs typeface="Times New Roman"/>
              </a:rPr>
              <a:t>	</a:t>
            </a:r>
            <a:r>
              <a:rPr dirty="0" sz="1800" spc="5">
                <a:latin typeface="Symbol"/>
                <a:cs typeface="Symbol"/>
              </a:rPr>
              <a:t>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262201" y="1947272"/>
            <a:ext cx="1584325" cy="3028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  <a:tabLst>
                <a:tab pos="850900" algn="l"/>
              </a:tabLst>
            </a:pPr>
            <a:r>
              <a:rPr dirty="0" sz="1800" spc="15">
                <a:latin typeface="Times New Roman"/>
                <a:cs typeface="Times New Roman"/>
              </a:rPr>
              <a:t>1.10	</a:t>
            </a:r>
            <a:r>
              <a:rPr dirty="0" baseline="29320" sz="2700" spc="7">
                <a:latin typeface="Symbol"/>
                <a:cs typeface="Symbol"/>
              </a:rPr>
              <a:t></a:t>
            </a:r>
            <a:r>
              <a:rPr dirty="0" baseline="29320" sz="2700" spc="7">
                <a:latin typeface="Times New Roman"/>
                <a:cs typeface="Times New Roman"/>
              </a:rPr>
              <a:t> </a:t>
            </a:r>
            <a:r>
              <a:rPr dirty="0" sz="1800" spc="15">
                <a:latin typeface="Times New Roman"/>
                <a:cs typeface="Times New Roman"/>
              </a:rPr>
              <a:t>0.10</a:t>
            </a:r>
            <a:r>
              <a:rPr dirty="0" sz="1800" spc="-215">
                <a:latin typeface="Times New Roman"/>
                <a:cs typeface="Times New Roman"/>
              </a:rPr>
              <a:t> </a:t>
            </a:r>
            <a:r>
              <a:rPr dirty="0" baseline="29320" sz="2700" spc="7">
                <a:latin typeface="Symbol"/>
                <a:cs typeface="Symbol"/>
              </a:rPr>
              <a:t></a:t>
            </a:r>
            <a:endParaRPr baseline="29320" sz="27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00571" y="1974213"/>
            <a:ext cx="708025" cy="3028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605790" algn="l"/>
              </a:tabLst>
            </a:pPr>
            <a:r>
              <a:rPr dirty="0" sz="1800" spc="5">
                <a:latin typeface="Symbol"/>
                <a:cs typeface="Symbol"/>
              </a:rPr>
              <a:t></a:t>
            </a:r>
            <a:r>
              <a:rPr dirty="0" sz="1800" spc="5">
                <a:latin typeface="Times New Roman"/>
                <a:cs typeface="Times New Roman"/>
              </a:rPr>
              <a:t>	</a:t>
            </a:r>
            <a:r>
              <a:rPr dirty="0" sz="1800" spc="5">
                <a:latin typeface="Symbol"/>
                <a:cs typeface="Symbol"/>
              </a:rPr>
              <a:t>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88340" y="1680209"/>
            <a:ext cx="145161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Times New Roman"/>
                <a:cs typeface="Times New Roman"/>
              </a:rPr>
              <a:t>ReOI</a:t>
            </a:r>
            <a:r>
              <a:rPr dirty="0" sz="2400" spc="-100">
                <a:latin typeface="Times New Roman"/>
                <a:cs typeface="Times New Roman"/>
              </a:rPr>
              <a:t> </a:t>
            </a:r>
            <a:r>
              <a:rPr dirty="0" sz="2400" spc="-55">
                <a:latin typeface="Times New Roman"/>
                <a:cs typeface="Times New Roman"/>
              </a:rPr>
              <a:t>Value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88340" y="3874719"/>
            <a:ext cx="155448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Times New Roman"/>
                <a:cs typeface="Times New Roman"/>
              </a:rPr>
              <a:t>AOIG</a:t>
            </a:r>
            <a:r>
              <a:rPr dirty="0" sz="2400" spc="-95">
                <a:latin typeface="Times New Roman"/>
                <a:cs typeface="Times New Roman"/>
              </a:rPr>
              <a:t> </a:t>
            </a:r>
            <a:r>
              <a:rPr dirty="0" sz="2400" spc="-55">
                <a:latin typeface="Times New Roman"/>
                <a:cs typeface="Times New Roman"/>
              </a:rPr>
              <a:t>Value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865369" y="4120613"/>
            <a:ext cx="416559" cy="0"/>
          </a:xfrm>
          <a:custGeom>
            <a:avLst/>
            <a:gdLst/>
            <a:ahLst/>
            <a:cxnLst/>
            <a:rect l="l" t="t" r="r" b="b"/>
            <a:pathLst>
              <a:path w="416560" h="0">
                <a:moveTo>
                  <a:pt x="0" y="0"/>
                </a:moveTo>
                <a:lnTo>
                  <a:pt x="416518" y="0"/>
                </a:lnTo>
              </a:path>
            </a:pathLst>
          </a:custGeom>
          <a:ln w="1133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3934776" y="4120613"/>
            <a:ext cx="395605" cy="0"/>
          </a:xfrm>
          <a:custGeom>
            <a:avLst/>
            <a:gdLst/>
            <a:ahLst/>
            <a:cxnLst/>
            <a:rect l="l" t="t" r="r" b="b"/>
            <a:pathLst>
              <a:path w="395604" h="0">
                <a:moveTo>
                  <a:pt x="0" y="0"/>
                </a:moveTo>
                <a:lnTo>
                  <a:pt x="395223" y="0"/>
                </a:lnTo>
              </a:path>
            </a:pathLst>
          </a:custGeom>
          <a:ln w="1133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3003952" y="3798289"/>
            <a:ext cx="137160" cy="2933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750">
                <a:latin typeface="Times New Roman"/>
                <a:cs typeface="Times New Roman"/>
              </a:rPr>
              <a:t>1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624803" y="3941713"/>
            <a:ext cx="151765" cy="2933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750">
                <a:latin typeface="Times New Roman"/>
                <a:cs typeface="Times New Roman"/>
              </a:rPr>
              <a:t>=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624803" y="4791741"/>
            <a:ext cx="549910" cy="2933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750">
                <a:latin typeface="Times New Roman"/>
                <a:cs typeface="Times New Roman"/>
              </a:rPr>
              <a:t>=</a:t>
            </a:r>
            <a:r>
              <a:rPr dirty="0" sz="1750" spc="-45">
                <a:latin typeface="Times New Roman"/>
                <a:cs typeface="Times New Roman"/>
              </a:rPr>
              <a:t> </a:t>
            </a:r>
            <a:r>
              <a:rPr dirty="0" sz="1750" spc="10">
                <a:latin typeface="Times New Roman"/>
                <a:cs typeface="Times New Roman"/>
              </a:rPr>
              <a:t>400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286795" y="3941713"/>
            <a:ext cx="583565" cy="2933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baseline="31746" sz="2625" spc="52">
                <a:latin typeface="Symbol"/>
                <a:cs typeface="Symbol"/>
              </a:rPr>
              <a:t></a:t>
            </a:r>
            <a:r>
              <a:rPr dirty="0" sz="1750" spc="35">
                <a:latin typeface="Times New Roman"/>
                <a:cs typeface="Times New Roman"/>
              </a:rPr>
              <a:t>20</a:t>
            </a:r>
            <a:r>
              <a:rPr dirty="0" sz="1750" spc="-30">
                <a:latin typeface="Times New Roman"/>
                <a:cs typeface="Times New Roman"/>
              </a:rPr>
              <a:t> </a:t>
            </a:r>
            <a:r>
              <a:rPr dirty="0" sz="1750">
                <a:latin typeface="Times New Roman"/>
                <a:cs typeface="Times New Roman"/>
              </a:rPr>
              <a:t>+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837681" y="4119338"/>
            <a:ext cx="611505" cy="2933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1750" spc="10">
                <a:latin typeface="Times New Roman"/>
                <a:cs typeface="Times New Roman"/>
              </a:rPr>
              <a:t>0.10</a:t>
            </a:r>
            <a:r>
              <a:rPr dirty="0" sz="1750" spc="-75">
                <a:latin typeface="Times New Roman"/>
                <a:cs typeface="Times New Roman"/>
              </a:rPr>
              <a:t> </a:t>
            </a:r>
            <a:r>
              <a:rPr dirty="0" baseline="20634" sz="2625" spc="-502">
                <a:latin typeface="Symbol"/>
                <a:cs typeface="Symbol"/>
              </a:rPr>
              <a:t></a:t>
            </a:r>
            <a:r>
              <a:rPr dirty="0" baseline="-6349" sz="2625" spc="-502">
                <a:latin typeface="Symbol"/>
                <a:cs typeface="Symbol"/>
              </a:rPr>
              <a:t></a:t>
            </a:r>
            <a:endParaRPr baseline="-6349" sz="2625"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884866" y="3744823"/>
            <a:ext cx="588645" cy="668020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marL="136525">
              <a:lnSpc>
                <a:spcPct val="100000"/>
              </a:lnSpc>
              <a:spcBef>
                <a:spcPts val="525"/>
              </a:spcBef>
            </a:pPr>
            <a:r>
              <a:rPr dirty="0" sz="1750" spc="10">
                <a:latin typeface="Times New Roman"/>
                <a:cs typeface="Times New Roman"/>
              </a:rPr>
              <a:t>22</a:t>
            </a:r>
            <a:r>
              <a:rPr dirty="0" sz="1750" spc="265">
                <a:latin typeface="Times New Roman"/>
                <a:cs typeface="Times New Roman"/>
              </a:rPr>
              <a:t> </a:t>
            </a:r>
            <a:r>
              <a:rPr dirty="0" baseline="-4761" sz="2625">
                <a:latin typeface="Symbol"/>
                <a:cs typeface="Symbol"/>
              </a:rPr>
              <a:t></a:t>
            </a:r>
            <a:endParaRPr baseline="-4761" sz="2625">
              <a:latin typeface="Symbol"/>
              <a:cs typeface="Symbol"/>
            </a:endParaRPr>
          </a:p>
          <a:p>
            <a:pPr marL="38100">
              <a:lnSpc>
                <a:spcPct val="100000"/>
              </a:lnSpc>
              <a:spcBef>
                <a:spcPts val="430"/>
              </a:spcBef>
            </a:pPr>
            <a:r>
              <a:rPr dirty="0" sz="1750" spc="10">
                <a:latin typeface="Times New Roman"/>
                <a:cs typeface="Times New Roman"/>
              </a:rPr>
              <a:t>1.10</a:t>
            </a:r>
            <a:r>
              <a:rPr dirty="0" sz="1750" spc="-295">
                <a:latin typeface="Times New Roman"/>
                <a:cs typeface="Times New Roman"/>
              </a:rPr>
              <a:t> </a:t>
            </a:r>
            <a:r>
              <a:rPr dirty="0" baseline="20634" sz="2625" spc="-502">
                <a:latin typeface="Symbol"/>
                <a:cs typeface="Symbol"/>
              </a:rPr>
              <a:t></a:t>
            </a:r>
            <a:r>
              <a:rPr dirty="0" baseline="-6349" sz="2625" spc="-502">
                <a:latin typeface="Symbol"/>
                <a:cs typeface="Symbol"/>
              </a:rPr>
              <a:t></a:t>
            </a:r>
            <a:endParaRPr baseline="-6349" sz="2625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16205" marR="5080" indent="511809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Effects of Conservative Accounting:  Going Concerns </a:t>
            </a:r>
            <a:r>
              <a:rPr dirty="0" spc="-10"/>
              <a:t>with </a:t>
            </a:r>
            <a:r>
              <a:rPr dirty="0" spc="-5"/>
              <a:t>Constant</a:t>
            </a:r>
            <a:r>
              <a:rPr dirty="0" spc="80"/>
              <a:t> </a:t>
            </a:r>
            <a:r>
              <a:rPr dirty="0" spc="-5"/>
              <a:t>Investment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883" y="1286294"/>
            <a:ext cx="3422650" cy="4391025"/>
          </a:xfrm>
          <a:prstGeom prst="rect">
            <a:avLst/>
          </a:prstGeom>
        </p:spPr>
        <p:txBody>
          <a:bodyPr wrap="square" lIns="0" tIns="1206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dirty="0" sz="2000" b="1" i="1">
                <a:solidFill>
                  <a:srgbClr val="001F5F"/>
                </a:solidFill>
                <a:latin typeface="Times New Roman"/>
                <a:cs typeface="Times New Roman"/>
              </a:rPr>
              <a:t>Accounting</a:t>
            </a:r>
            <a:r>
              <a:rPr dirty="0" sz="2000" spc="-35" b="1" i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2000" b="1" i="1">
                <a:solidFill>
                  <a:srgbClr val="001F5F"/>
                </a:solidFill>
                <a:latin typeface="Times New Roman"/>
                <a:cs typeface="Times New Roman"/>
              </a:rPr>
              <a:t>Effects</a:t>
            </a:r>
            <a:endParaRPr sz="2000">
              <a:latin typeface="Times New Roman"/>
              <a:cs typeface="Times New Roman"/>
            </a:endParaRPr>
          </a:p>
          <a:p>
            <a:pPr marL="317500" marR="5080" indent="-305435">
              <a:lnSpc>
                <a:spcPct val="90100"/>
              </a:lnSpc>
              <a:spcBef>
                <a:spcPts val="980"/>
              </a:spcBef>
              <a:buClr>
                <a:srgbClr val="001F5F"/>
              </a:buClr>
              <a:buAutoNum type="arabicPeriod"/>
              <a:tabLst>
                <a:tab pos="316865" algn="l"/>
                <a:tab pos="318135" algn="l"/>
              </a:tabLst>
            </a:pPr>
            <a:r>
              <a:rPr dirty="0" sz="1800">
                <a:latin typeface="Times New Roman"/>
                <a:cs typeface="Times New Roman"/>
              </a:rPr>
              <a:t>Operating </a:t>
            </a:r>
            <a:r>
              <a:rPr dirty="0" sz="1800" spc="-5">
                <a:latin typeface="Times New Roman"/>
                <a:cs typeface="Times New Roman"/>
              </a:rPr>
              <a:t>income is </a:t>
            </a:r>
            <a:r>
              <a:rPr dirty="0" sz="1800">
                <a:latin typeface="Times New Roman"/>
                <a:cs typeface="Times New Roman"/>
              </a:rPr>
              <a:t>not affected  by the accounting once a</a:t>
            </a:r>
            <a:r>
              <a:rPr dirty="0" sz="1800" spc="-114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constant  level of </a:t>
            </a:r>
            <a:r>
              <a:rPr dirty="0" sz="1800" spc="-5">
                <a:latin typeface="Times New Roman"/>
                <a:cs typeface="Times New Roman"/>
              </a:rPr>
              <a:t>investment is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reached</a:t>
            </a:r>
            <a:endParaRPr sz="1800">
              <a:latin typeface="Times New Roman"/>
              <a:cs typeface="Times New Roman"/>
            </a:endParaRPr>
          </a:p>
          <a:p>
            <a:pPr marL="317500" marR="24765" indent="-305435">
              <a:lnSpc>
                <a:spcPts val="1939"/>
              </a:lnSpc>
              <a:spcBef>
                <a:spcPts val="1005"/>
              </a:spcBef>
              <a:buClr>
                <a:srgbClr val="001F5F"/>
              </a:buClr>
              <a:buAutoNum type="arabicPeriod"/>
              <a:tabLst>
                <a:tab pos="316865" algn="l"/>
                <a:tab pos="318135" algn="l"/>
              </a:tabLst>
            </a:pPr>
            <a:r>
              <a:rPr dirty="0" sz="1800" spc="-5">
                <a:latin typeface="Times New Roman"/>
                <a:cs typeface="Times New Roman"/>
              </a:rPr>
              <a:t>NOA </a:t>
            </a:r>
            <a:r>
              <a:rPr dirty="0" sz="1800">
                <a:latin typeface="Times New Roman"/>
                <a:cs typeface="Times New Roman"/>
              </a:rPr>
              <a:t>are permanently lower</a:t>
            </a:r>
            <a:r>
              <a:rPr dirty="0" sz="1800" spc="-9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with  conservative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accounting</a:t>
            </a:r>
            <a:endParaRPr sz="1800">
              <a:latin typeface="Times New Roman"/>
              <a:cs typeface="Times New Roman"/>
            </a:endParaRPr>
          </a:p>
          <a:p>
            <a:pPr marL="317500" marR="385445" indent="-305435">
              <a:lnSpc>
                <a:spcPts val="1939"/>
              </a:lnSpc>
              <a:spcBef>
                <a:spcPts val="980"/>
              </a:spcBef>
              <a:buClr>
                <a:srgbClr val="001F5F"/>
              </a:buClr>
              <a:buAutoNum type="arabicPeriod"/>
              <a:tabLst>
                <a:tab pos="316865" algn="l"/>
                <a:tab pos="318135" algn="l"/>
              </a:tabLst>
            </a:pPr>
            <a:r>
              <a:rPr dirty="0" sz="1800">
                <a:latin typeface="Times New Roman"/>
                <a:cs typeface="Times New Roman"/>
              </a:rPr>
              <a:t>Conservative accounting  increases </a:t>
            </a:r>
            <a:r>
              <a:rPr dirty="0" sz="1800" spc="-5">
                <a:latin typeface="Times New Roman"/>
                <a:cs typeface="Times New Roman"/>
              </a:rPr>
              <a:t>RNOA </a:t>
            </a:r>
            <a:r>
              <a:rPr dirty="0" sz="1800">
                <a:latin typeface="Times New Roman"/>
                <a:cs typeface="Times New Roman"/>
              </a:rPr>
              <a:t>and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residual  income</a:t>
            </a:r>
            <a:endParaRPr sz="1800">
              <a:latin typeface="Times New Roman"/>
              <a:cs typeface="Times New Roman"/>
            </a:endParaRPr>
          </a:p>
          <a:p>
            <a:pPr marL="317500" marR="315595" indent="-305435">
              <a:lnSpc>
                <a:spcPct val="90000"/>
              </a:lnSpc>
              <a:spcBef>
                <a:spcPts val="955"/>
              </a:spcBef>
              <a:buClr>
                <a:srgbClr val="001F5F"/>
              </a:buClr>
              <a:buAutoNum type="arabicPeriod"/>
              <a:tabLst>
                <a:tab pos="316865" algn="l"/>
                <a:tab pos="318135" algn="l"/>
              </a:tabLst>
            </a:pPr>
            <a:r>
              <a:rPr dirty="0" sz="1800" spc="-5">
                <a:latin typeface="Times New Roman"/>
                <a:cs typeface="Times New Roman"/>
              </a:rPr>
              <a:t>RNOA </a:t>
            </a:r>
            <a:r>
              <a:rPr dirty="0" sz="1800">
                <a:latin typeface="Times New Roman"/>
                <a:cs typeface="Times New Roman"/>
              </a:rPr>
              <a:t>and residual operating  </a:t>
            </a:r>
            <a:r>
              <a:rPr dirty="0" sz="1800" spc="-5">
                <a:latin typeface="Times New Roman"/>
                <a:cs typeface="Times New Roman"/>
              </a:rPr>
              <a:t>income </a:t>
            </a:r>
            <a:r>
              <a:rPr dirty="0" sz="1800">
                <a:latin typeface="Times New Roman"/>
                <a:cs typeface="Times New Roman"/>
              </a:rPr>
              <a:t>are constant for both  types of accounting once a  constant level of investment</a:t>
            </a:r>
            <a:r>
              <a:rPr dirty="0" sz="1800" spc="-114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is  reached; </a:t>
            </a:r>
            <a:r>
              <a:rPr dirty="0" sz="1800" spc="-5">
                <a:latin typeface="Times New Roman"/>
                <a:cs typeface="Times New Roman"/>
              </a:rPr>
              <a:t>AOIG </a:t>
            </a:r>
            <a:r>
              <a:rPr dirty="0" sz="1800">
                <a:latin typeface="Times New Roman"/>
                <a:cs typeface="Times New Roman"/>
              </a:rPr>
              <a:t>is thus zero in  both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cases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58841" y="1273381"/>
            <a:ext cx="3423920" cy="4140835"/>
          </a:xfrm>
          <a:prstGeom prst="rect">
            <a:avLst/>
          </a:prstGeom>
        </p:spPr>
        <p:txBody>
          <a:bodyPr wrap="square" lIns="0" tIns="1644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dirty="0" sz="2000" b="1" i="1">
                <a:solidFill>
                  <a:srgbClr val="001F5F"/>
                </a:solidFill>
                <a:latin typeface="Times New Roman"/>
                <a:cs typeface="Times New Roman"/>
              </a:rPr>
              <a:t>Valuation</a:t>
            </a:r>
            <a:r>
              <a:rPr dirty="0" sz="2000" spc="-35" b="1" i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2000" b="1" i="1">
                <a:solidFill>
                  <a:srgbClr val="001F5F"/>
                </a:solidFill>
                <a:latin typeface="Times New Roman"/>
                <a:cs typeface="Times New Roman"/>
              </a:rPr>
              <a:t>Effects</a:t>
            </a:r>
            <a:endParaRPr sz="2000">
              <a:latin typeface="Times New Roman"/>
              <a:cs typeface="Times New Roman"/>
            </a:endParaRPr>
          </a:p>
          <a:p>
            <a:pPr marL="317500" indent="-304800">
              <a:lnSpc>
                <a:spcPct val="100000"/>
              </a:lnSpc>
              <a:spcBef>
                <a:spcPts val="1200"/>
              </a:spcBef>
              <a:buClr>
                <a:srgbClr val="001F5F"/>
              </a:buClr>
              <a:buAutoNum type="arabicPeriod"/>
              <a:tabLst>
                <a:tab pos="317500" algn="l"/>
              </a:tabLst>
            </a:pPr>
            <a:r>
              <a:rPr dirty="0" sz="2000">
                <a:latin typeface="Times New Roman"/>
                <a:cs typeface="Times New Roman"/>
              </a:rPr>
              <a:t>Value is not affected by</a:t>
            </a:r>
            <a:r>
              <a:rPr dirty="0" sz="2000" spc="-1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endParaRPr sz="2000">
              <a:latin typeface="Times New Roman"/>
              <a:cs typeface="Times New Roman"/>
            </a:endParaRPr>
          </a:p>
          <a:p>
            <a:pPr marL="31750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accounting</a:t>
            </a:r>
            <a:endParaRPr sz="2000">
              <a:latin typeface="Times New Roman"/>
              <a:cs typeface="Times New Roman"/>
            </a:endParaRPr>
          </a:p>
          <a:p>
            <a:pPr marL="317500" marR="5080" indent="-304800">
              <a:lnSpc>
                <a:spcPct val="100000"/>
              </a:lnSpc>
              <a:spcBef>
                <a:spcPts val="1200"/>
              </a:spcBef>
              <a:buClr>
                <a:srgbClr val="001F5F"/>
              </a:buClr>
              <a:buAutoNum type="arabicPeriod" startAt="2"/>
              <a:tabLst>
                <a:tab pos="317500" algn="l"/>
              </a:tabLst>
            </a:pPr>
            <a:r>
              <a:rPr dirty="0" sz="2000">
                <a:latin typeface="Times New Roman"/>
                <a:cs typeface="Times New Roman"/>
              </a:rPr>
              <a:t>Conservative accounting  induces non-normal P/B</a:t>
            </a:r>
            <a:r>
              <a:rPr dirty="0" sz="2000" spc="-12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ratios</a:t>
            </a:r>
            <a:endParaRPr sz="2000">
              <a:latin typeface="Times New Roman"/>
              <a:cs typeface="Times New Roman"/>
            </a:endParaRPr>
          </a:p>
          <a:p>
            <a:pPr marL="317500" marR="19685" indent="-304800">
              <a:lnSpc>
                <a:spcPct val="100000"/>
              </a:lnSpc>
              <a:spcBef>
                <a:spcPts val="1200"/>
              </a:spcBef>
              <a:buClr>
                <a:srgbClr val="001F5F"/>
              </a:buClr>
              <a:buAutoNum type="arabicPeriod" startAt="2"/>
              <a:tabLst>
                <a:tab pos="317500" algn="l"/>
              </a:tabLst>
            </a:pPr>
            <a:r>
              <a:rPr dirty="0" sz="2000">
                <a:latin typeface="Times New Roman"/>
                <a:cs typeface="Times New Roman"/>
              </a:rPr>
              <a:t>P/E ratios are not affected by  the accounting once the  permanent </a:t>
            </a:r>
            <a:r>
              <a:rPr dirty="0" sz="2000" spc="-5">
                <a:latin typeface="Times New Roman"/>
                <a:cs typeface="Times New Roman"/>
              </a:rPr>
              <a:t>level </a:t>
            </a:r>
            <a:r>
              <a:rPr dirty="0" sz="2000">
                <a:latin typeface="Times New Roman"/>
                <a:cs typeface="Times New Roman"/>
              </a:rPr>
              <a:t>of</a:t>
            </a:r>
            <a:r>
              <a:rPr dirty="0" sz="2000" spc="-7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investment  </a:t>
            </a:r>
            <a:r>
              <a:rPr dirty="0" sz="2000">
                <a:latin typeface="Times New Roman"/>
                <a:cs typeface="Times New Roman"/>
              </a:rPr>
              <a:t>is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reached</a:t>
            </a:r>
            <a:endParaRPr sz="2000">
              <a:latin typeface="Times New Roman"/>
              <a:cs typeface="Times New Roman"/>
            </a:endParaRPr>
          </a:p>
          <a:p>
            <a:pPr marL="266700">
              <a:lnSpc>
                <a:spcPct val="100000"/>
              </a:lnSpc>
              <a:spcBef>
                <a:spcPts val="1205"/>
              </a:spcBef>
            </a:pPr>
            <a:r>
              <a:rPr dirty="0" sz="2000">
                <a:latin typeface="Times New Roman"/>
                <a:cs typeface="Times New Roman"/>
              </a:rPr>
              <a:t>[Liberal accounting</a:t>
            </a:r>
            <a:r>
              <a:rPr dirty="0" sz="2000" spc="-8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has</a:t>
            </a:r>
            <a:endParaRPr sz="2000">
              <a:latin typeface="Times New Roman"/>
              <a:cs typeface="Times New Roman"/>
            </a:endParaRPr>
          </a:p>
          <a:p>
            <a:pPr marL="31750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opposite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effects]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862455" marR="5080" indent="-1783714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Going Concerns </a:t>
            </a:r>
            <a:r>
              <a:rPr dirty="0" spc="-10"/>
              <a:t>with Growing </a:t>
            </a:r>
            <a:r>
              <a:rPr dirty="0" spc="-5"/>
              <a:t>Investment:  Neutral</a:t>
            </a:r>
            <a:r>
              <a:rPr dirty="0" spc="5"/>
              <a:t> </a:t>
            </a:r>
            <a:r>
              <a:rPr dirty="0" spc="-5"/>
              <a:t>Accounting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4857" y="1297182"/>
            <a:ext cx="7381240" cy="6908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 spc="65">
                <a:latin typeface="Times New Roman"/>
                <a:cs typeface="Times New Roman"/>
              </a:rPr>
              <a:t>A </a:t>
            </a:r>
            <a:r>
              <a:rPr dirty="0" sz="1550" spc="35">
                <a:latin typeface="Times New Roman"/>
                <a:cs typeface="Times New Roman"/>
              </a:rPr>
              <a:t>firm </a:t>
            </a:r>
            <a:r>
              <a:rPr dirty="0" sz="1550" spc="40">
                <a:latin typeface="Times New Roman"/>
                <a:cs typeface="Times New Roman"/>
              </a:rPr>
              <a:t>with </a:t>
            </a:r>
            <a:r>
              <a:rPr dirty="0" sz="1550" spc="35">
                <a:latin typeface="Times New Roman"/>
                <a:cs typeface="Times New Roman"/>
              </a:rPr>
              <a:t>investment </a:t>
            </a:r>
            <a:r>
              <a:rPr dirty="0" sz="1550" spc="40">
                <a:latin typeface="Times New Roman"/>
                <a:cs typeface="Times New Roman"/>
              </a:rPr>
              <a:t>growing </a:t>
            </a:r>
            <a:r>
              <a:rPr dirty="0" sz="1550" spc="25">
                <a:latin typeface="Times New Roman"/>
                <a:cs typeface="Times New Roman"/>
              </a:rPr>
              <a:t>at </a:t>
            </a:r>
            <a:r>
              <a:rPr dirty="0" sz="1550" spc="60">
                <a:latin typeface="Times New Roman"/>
                <a:cs typeface="Times New Roman"/>
              </a:rPr>
              <a:t>5% </a:t>
            </a:r>
            <a:r>
              <a:rPr dirty="0" sz="1550" spc="40">
                <a:latin typeface="Times New Roman"/>
                <a:cs typeface="Times New Roman"/>
              </a:rPr>
              <a:t>per </a:t>
            </a:r>
            <a:r>
              <a:rPr dirty="0" sz="1550" spc="25">
                <a:latin typeface="Times New Roman"/>
                <a:cs typeface="Times New Roman"/>
              </a:rPr>
              <a:t>year </a:t>
            </a:r>
            <a:r>
              <a:rPr dirty="0" sz="1550" spc="40">
                <a:latin typeface="Times New Roman"/>
                <a:cs typeface="Times New Roman"/>
              </a:rPr>
              <a:t>with </a:t>
            </a:r>
            <a:r>
              <a:rPr dirty="0" sz="1550" spc="45">
                <a:latin typeface="Times New Roman"/>
                <a:cs typeface="Times New Roman"/>
              </a:rPr>
              <a:t>no </a:t>
            </a:r>
            <a:r>
              <a:rPr dirty="0" sz="1550" spc="40">
                <a:latin typeface="Times New Roman"/>
                <a:cs typeface="Times New Roman"/>
              </a:rPr>
              <a:t>value </a:t>
            </a:r>
            <a:r>
              <a:rPr dirty="0" sz="1550" spc="35">
                <a:latin typeface="Times New Roman"/>
                <a:cs typeface="Times New Roman"/>
              </a:rPr>
              <a:t>added: neutral</a:t>
            </a:r>
            <a:r>
              <a:rPr dirty="0" sz="1550" spc="-125">
                <a:latin typeface="Times New Roman"/>
                <a:cs typeface="Times New Roman"/>
              </a:rPr>
              <a:t> </a:t>
            </a:r>
            <a:r>
              <a:rPr dirty="0" sz="1550" spc="35">
                <a:latin typeface="Times New Roman"/>
                <a:cs typeface="Times New Roman"/>
              </a:rPr>
              <a:t>accounting</a:t>
            </a:r>
            <a:endParaRPr sz="15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50">
              <a:latin typeface="Times New Roman"/>
              <a:cs typeface="Times New Roman"/>
            </a:endParaRPr>
          </a:p>
          <a:p>
            <a:pPr marL="2926715">
              <a:lnSpc>
                <a:spcPct val="100000"/>
              </a:lnSpc>
              <a:tabLst>
                <a:tab pos="4098925" algn="l"/>
                <a:tab pos="5273040" algn="l"/>
                <a:tab pos="6445250" algn="l"/>
              </a:tabLst>
            </a:pPr>
            <a:r>
              <a:rPr dirty="0" u="sng" sz="130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2010</a:t>
            </a:r>
            <a:r>
              <a:rPr dirty="0" sz="1300" spc="35">
                <a:latin typeface="Times New Roman"/>
                <a:cs typeface="Times New Roman"/>
              </a:rPr>
              <a:t>	</a:t>
            </a:r>
            <a:r>
              <a:rPr dirty="0" u="sng" sz="130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2011</a:t>
            </a:r>
            <a:r>
              <a:rPr dirty="0" sz="1300" spc="35">
                <a:latin typeface="Times New Roman"/>
                <a:cs typeface="Times New Roman"/>
              </a:rPr>
              <a:t>	</a:t>
            </a:r>
            <a:r>
              <a:rPr dirty="0" u="sng" sz="130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2012</a:t>
            </a:r>
            <a:r>
              <a:rPr dirty="0" sz="1300" spc="35">
                <a:latin typeface="Times New Roman"/>
                <a:cs typeface="Times New Roman"/>
              </a:rPr>
              <a:t>	</a:t>
            </a:r>
            <a:r>
              <a:rPr dirty="0" u="sng" sz="130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2013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62559" y="1762528"/>
            <a:ext cx="375285" cy="2254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u="sng" sz="130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201</a:t>
            </a:r>
            <a:r>
              <a:rPr dirty="0" u="sng" sz="1300" spc="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20722" y="2337779"/>
            <a:ext cx="418465" cy="2254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00" spc="35">
                <a:latin typeface="Times New Roman"/>
                <a:cs typeface="Times New Roman"/>
              </a:rPr>
              <a:t>240</a:t>
            </a:r>
            <a:r>
              <a:rPr dirty="0" sz="1300" spc="20">
                <a:latin typeface="Times New Roman"/>
                <a:cs typeface="Times New Roman"/>
              </a:rPr>
              <a:t>.0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94961" y="2337779"/>
            <a:ext cx="418465" cy="41783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ts val="1540"/>
              </a:lnSpc>
              <a:spcBef>
                <a:spcPts val="110"/>
              </a:spcBef>
            </a:pPr>
            <a:r>
              <a:rPr dirty="0" sz="1300" spc="35">
                <a:latin typeface="Times New Roman"/>
                <a:cs typeface="Times New Roman"/>
              </a:rPr>
              <a:t>220</a:t>
            </a:r>
            <a:r>
              <a:rPr dirty="0" sz="1300" spc="20">
                <a:latin typeface="Times New Roman"/>
                <a:cs typeface="Times New Roman"/>
              </a:rPr>
              <a:t>.0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ts val="1540"/>
              </a:lnSpc>
            </a:pPr>
            <a:r>
              <a:rPr dirty="0" sz="1300" spc="35">
                <a:latin typeface="Times New Roman"/>
                <a:cs typeface="Times New Roman"/>
              </a:rPr>
              <a:t>252</a:t>
            </a:r>
            <a:r>
              <a:rPr dirty="0" sz="1300" spc="20">
                <a:latin typeface="Times New Roman"/>
                <a:cs typeface="Times New Roman"/>
              </a:rPr>
              <a:t>.0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4857" y="2147364"/>
            <a:ext cx="2062480" cy="9931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ts val="1530"/>
              </a:lnSpc>
              <a:spcBef>
                <a:spcPts val="110"/>
              </a:spcBef>
            </a:pPr>
            <a:r>
              <a:rPr dirty="0" sz="1300" spc="25">
                <a:latin typeface="Times New Roman"/>
                <a:cs typeface="Times New Roman"/>
              </a:rPr>
              <a:t>Sales</a:t>
            </a:r>
            <a:endParaRPr sz="1300">
              <a:latin typeface="Times New Roman"/>
              <a:cs typeface="Times New Roman"/>
            </a:endParaRPr>
          </a:p>
          <a:p>
            <a:pPr marL="99695">
              <a:lnSpc>
                <a:spcPts val="1505"/>
              </a:lnSpc>
            </a:pPr>
            <a:r>
              <a:rPr dirty="0" sz="1300" spc="35">
                <a:latin typeface="Times New Roman"/>
                <a:cs typeface="Times New Roman"/>
              </a:rPr>
              <a:t>From </a:t>
            </a:r>
            <a:r>
              <a:rPr dirty="0" sz="1300" spc="25">
                <a:latin typeface="Times New Roman"/>
                <a:cs typeface="Times New Roman"/>
              </a:rPr>
              <a:t>investments in  </a:t>
            </a:r>
            <a:r>
              <a:rPr dirty="0" sz="1300" spc="20">
                <a:latin typeface="Times New Roman"/>
                <a:cs typeface="Times New Roman"/>
              </a:rPr>
              <a:t>-</a:t>
            </a:r>
            <a:r>
              <a:rPr dirty="0" sz="1300" spc="-225">
                <a:latin typeface="Times New Roman"/>
                <a:cs typeface="Times New Roman"/>
              </a:rPr>
              <a:t> </a:t>
            </a:r>
            <a:r>
              <a:rPr dirty="0" sz="1300" spc="35">
                <a:latin typeface="Times New Roman"/>
                <a:cs typeface="Times New Roman"/>
              </a:rPr>
              <a:t>2010</a:t>
            </a:r>
            <a:endParaRPr sz="1300">
              <a:latin typeface="Times New Roman"/>
              <a:cs typeface="Times New Roman"/>
            </a:endParaRPr>
          </a:p>
          <a:p>
            <a:pPr algn="r" marR="27940">
              <a:lnSpc>
                <a:spcPts val="1515"/>
              </a:lnSpc>
            </a:pPr>
            <a:r>
              <a:rPr dirty="0" sz="1300" spc="20">
                <a:latin typeface="Times New Roman"/>
                <a:cs typeface="Times New Roman"/>
              </a:rPr>
              <a:t>-</a:t>
            </a:r>
            <a:r>
              <a:rPr dirty="0" sz="1300" spc="-90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2011</a:t>
            </a:r>
            <a:endParaRPr sz="1300">
              <a:latin typeface="Times New Roman"/>
              <a:cs typeface="Times New Roman"/>
            </a:endParaRPr>
          </a:p>
          <a:p>
            <a:pPr algn="r" marR="27940">
              <a:lnSpc>
                <a:spcPts val="1515"/>
              </a:lnSpc>
            </a:pPr>
            <a:r>
              <a:rPr dirty="0" sz="1300" spc="20">
                <a:latin typeface="Times New Roman"/>
                <a:cs typeface="Times New Roman"/>
              </a:rPr>
              <a:t>-</a:t>
            </a:r>
            <a:r>
              <a:rPr dirty="0" sz="1300" spc="-90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2012</a:t>
            </a:r>
            <a:endParaRPr sz="1300">
              <a:latin typeface="Times New Roman"/>
              <a:cs typeface="Times New Roman"/>
            </a:endParaRPr>
          </a:p>
          <a:p>
            <a:pPr algn="r" marR="27940">
              <a:lnSpc>
                <a:spcPts val="1540"/>
              </a:lnSpc>
            </a:pPr>
            <a:r>
              <a:rPr dirty="0" sz="1300" spc="20">
                <a:latin typeface="Times New Roman"/>
                <a:cs typeface="Times New Roman"/>
              </a:rPr>
              <a:t>-</a:t>
            </a:r>
            <a:r>
              <a:rPr dirty="0" sz="1300" spc="-90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2013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554279" y="3128025"/>
            <a:ext cx="350520" cy="0"/>
          </a:xfrm>
          <a:custGeom>
            <a:avLst/>
            <a:gdLst/>
            <a:ahLst/>
            <a:cxnLst/>
            <a:rect l="l" t="t" r="r" b="b"/>
            <a:pathLst>
              <a:path w="350520" h="0">
                <a:moveTo>
                  <a:pt x="0" y="0"/>
                </a:moveTo>
                <a:lnTo>
                  <a:pt x="350394" y="0"/>
                </a:lnTo>
              </a:path>
            </a:pathLst>
          </a:custGeom>
          <a:ln w="69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728518" y="3128025"/>
            <a:ext cx="350520" cy="0"/>
          </a:xfrm>
          <a:custGeom>
            <a:avLst/>
            <a:gdLst/>
            <a:ahLst/>
            <a:cxnLst/>
            <a:rect l="l" t="t" r="r" b="b"/>
            <a:pathLst>
              <a:path w="350520" h="0">
                <a:moveTo>
                  <a:pt x="0" y="0"/>
                </a:moveTo>
                <a:lnTo>
                  <a:pt x="350394" y="0"/>
                </a:lnTo>
              </a:path>
            </a:pathLst>
          </a:custGeom>
          <a:ln w="69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4520722" y="3107452"/>
            <a:ext cx="418465" cy="2254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u="sng" sz="130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240</a:t>
            </a:r>
            <a:r>
              <a:rPr dirty="0" u="sng" sz="1300" spc="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.0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694961" y="3107452"/>
            <a:ext cx="418465" cy="2254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u="sng" sz="130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472</a:t>
            </a:r>
            <a:r>
              <a:rPr dirty="0" u="sng" sz="1300" spc="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.0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867115" y="2530197"/>
            <a:ext cx="435609" cy="8026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ts val="1540"/>
              </a:lnSpc>
              <a:spcBef>
                <a:spcPts val="110"/>
              </a:spcBef>
            </a:pPr>
            <a:r>
              <a:rPr dirty="0" sz="1300" spc="30">
                <a:latin typeface="Times New Roman"/>
                <a:cs typeface="Times New Roman"/>
              </a:rPr>
              <a:t>231.0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ts val="1515"/>
              </a:lnSpc>
            </a:pPr>
            <a:r>
              <a:rPr dirty="0" sz="1300" spc="30">
                <a:latin typeface="Times New Roman"/>
                <a:cs typeface="Times New Roman"/>
              </a:rPr>
              <a:t>264.6</a:t>
            </a:r>
            <a:endParaRPr sz="1300">
              <a:latin typeface="Times New Roman"/>
              <a:cs typeface="Times New Roman"/>
            </a:endParaRPr>
          </a:p>
          <a:p>
            <a:pPr marL="12700" marR="5080" indent="20320">
              <a:lnSpc>
                <a:spcPts val="1520"/>
              </a:lnSpc>
              <a:spcBef>
                <a:spcPts val="60"/>
              </a:spcBef>
              <a:tabLst>
                <a:tab pos="422275" algn="l"/>
              </a:tabLst>
            </a:pPr>
            <a:r>
              <a:rPr dirty="0" u="sng" sz="13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u="sng" sz="130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495</a:t>
            </a:r>
            <a:r>
              <a:rPr dirty="0" u="sng" sz="1300" spc="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.6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041702" y="2722616"/>
            <a:ext cx="418465" cy="61023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ts val="1540"/>
              </a:lnSpc>
              <a:spcBef>
                <a:spcPts val="110"/>
              </a:spcBef>
            </a:pPr>
            <a:r>
              <a:rPr dirty="0" sz="1300" spc="35">
                <a:latin typeface="Times New Roman"/>
                <a:cs typeface="Times New Roman"/>
              </a:rPr>
              <a:t>242</a:t>
            </a:r>
            <a:r>
              <a:rPr dirty="0" sz="1300" spc="20">
                <a:latin typeface="Times New Roman"/>
                <a:cs typeface="Times New Roman"/>
              </a:rPr>
              <a:t>.6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ts val="1515"/>
              </a:lnSpc>
            </a:pPr>
            <a:r>
              <a:rPr dirty="0" u="sng" sz="130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277</a:t>
            </a:r>
            <a:r>
              <a:rPr dirty="0" u="sng" sz="1300" spc="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.8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ts val="1540"/>
              </a:lnSpc>
            </a:pPr>
            <a:r>
              <a:rPr dirty="0" u="sng" sz="130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520</a:t>
            </a:r>
            <a:r>
              <a:rPr dirty="0" u="sng" sz="1300" spc="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.4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54857" y="3299871"/>
            <a:ext cx="2406650" cy="416559"/>
          </a:xfrm>
          <a:prstGeom prst="rect">
            <a:avLst/>
          </a:prstGeom>
        </p:spPr>
        <p:txBody>
          <a:bodyPr wrap="square" lIns="0" tIns="26669" rIns="0" bIns="0" rtlCol="0" vert="horz">
            <a:spAutoFit/>
          </a:bodyPr>
          <a:lstStyle/>
          <a:p>
            <a:pPr marL="99695" marR="5080" indent="-87630">
              <a:lnSpc>
                <a:spcPts val="1500"/>
              </a:lnSpc>
              <a:spcBef>
                <a:spcPts val="209"/>
              </a:spcBef>
            </a:pPr>
            <a:r>
              <a:rPr dirty="0" sz="1300" spc="25">
                <a:latin typeface="Times New Roman"/>
                <a:cs typeface="Times New Roman"/>
              </a:rPr>
              <a:t>Operating expenses</a:t>
            </a:r>
            <a:r>
              <a:rPr dirty="0" sz="1300" spc="-3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(depreciation)  For investments</a:t>
            </a:r>
            <a:r>
              <a:rPr dirty="0" sz="1300" spc="-5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in</a:t>
            </a:r>
            <a:endParaRPr sz="1300">
              <a:latin typeface="Times New Roman"/>
              <a:cs typeface="Times New Roman"/>
            </a:endParaRPr>
          </a:p>
        </p:txBody>
      </p: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1914974" y="3521600"/>
          <a:ext cx="6532245" cy="28746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3775"/>
                <a:gridCol w="1624964"/>
                <a:gridCol w="1174750"/>
                <a:gridCol w="1172844"/>
                <a:gridCol w="1175385"/>
                <a:gridCol w="393699"/>
              </a:tblGrid>
              <a:tr h="188325">
                <a:tc>
                  <a:txBody>
                    <a:bodyPr/>
                    <a:lstStyle/>
                    <a:p>
                      <a:pPr marL="92075">
                        <a:lnSpc>
                          <a:spcPts val="1385"/>
                        </a:lnSpc>
                      </a:pPr>
                      <a:r>
                        <a:rPr dirty="0" sz="130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35">
                          <a:latin typeface="Times New Roman"/>
                          <a:cs typeface="Times New Roman"/>
                        </a:rPr>
                        <a:t>2010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</a:pPr>
                      <a:r>
                        <a:rPr dirty="0" sz="1300" spc="30">
                          <a:latin typeface="Times New Roman"/>
                          <a:cs typeface="Times New Roman"/>
                        </a:rPr>
                        <a:t>200.0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</a:pPr>
                      <a:r>
                        <a:rPr dirty="0" sz="1300" spc="30">
                          <a:latin typeface="Times New Roman"/>
                          <a:cs typeface="Times New Roman"/>
                        </a:rPr>
                        <a:t>200.0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2418">
                <a:tc>
                  <a:txBody>
                    <a:bodyPr/>
                    <a:lstStyle/>
                    <a:p>
                      <a:pPr marL="74930">
                        <a:lnSpc>
                          <a:spcPts val="1415"/>
                        </a:lnSpc>
                      </a:pPr>
                      <a:r>
                        <a:rPr dirty="0" sz="130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30">
                          <a:latin typeface="Times New Roman"/>
                          <a:cs typeface="Times New Roman"/>
                        </a:rPr>
                        <a:t>2011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15"/>
                        </a:lnSpc>
                      </a:pPr>
                      <a:r>
                        <a:rPr dirty="0" sz="1300" spc="30">
                          <a:latin typeface="Times New Roman"/>
                          <a:cs typeface="Times New Roman"/>
                        </a:rPr>
                        <a:t>210.0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15"/>
                        </a:lnSpc>
                      </a:pPr>
                      <a:r>
                        <a:rPr dirty="0" sz="1300" spc="30">
                          <a:latin typeface="Times New Roman"/>
                          <a:cs typeface="Times New Roman"/>
                        </a:rPr>
                        <a:t>210.0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2418">
                <a:tc>
                  <a:txBody>
                    <a:bodyPr/>
                    <a:lstStyle/>
                    <a:p>
                      <a:pPr marL="74930">
                        <a:lnSpc>
                          <a:spcPts val="1415"/>
                        </a:lnSpc>
                      </a:pPr>
                      <a:r>
                        <a:rPr dirty="0" sz="130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30">
                          <a:latin typeface="Times New Roman"/>
                          <a:cs typeface="Times New Roman"/>
                        </a:rPr>
                        <a:t>2012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15"/>
                        </a:lnSpc>
                      </a:pPr>
                      <a:r>
                        <a:rPr dirty="0" sz="1300" spc="30">
                          <a:latin typeface="Times New Roman"/>
                          <a:cs typeface="Times New Roman"/>
                        </a:rPr>
                        <a:t>220.5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220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.5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2418">
                <a:tc>
                  <a:txBody>
                    <a:bodyPr/>
                    <a:lstStyle/>
                    <a:p>
                      <a:pPr marL="74930">
                        <a:lnSpc>
                          <a:spcPts val="1415"/>
                        </a:lnSpc>
                      </a:pPr>
                      <a:r>
                        <a:rPr dirty="0" sz="130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30">
                          <a:latin typeface="Times New Roman"/>
                          <a:cs typeface="Times New Roman"/>
                        </a:rPr>
                        <a:t>2013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231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.5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8325">
                <a:tc>
                  <a:txBody>
                    <a:bodyPr/>
                    <a:lstStyle/>
                    <a:p>
                      <a:pPr marL="74930">
                        <a:lnSpc>
                          <a:spcPts val="1385"/>
                        </a:lnSpc>
                      </a:pPr>
                      <a:r>
                        <a:rPr dirty="0" sz="130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30">
                          <a:latin typeface="Times New Roman"/>
                          <a:cs typeface="Times New Roman"/>
                        </a:rPr>
                        <a:t>2014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1955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55"/>
                        </a:lnSpc>
                      </a:pPr>
                      <a:r>
                        <a:rPr dirty="0" u="sng" sz="1300" spc="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200.0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55"/>
                        </a:lnSpc>
                      </a:pPr>
                      <a:r>
                        <a:rPr dirty="0" u="sng" sz="1300" spc="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410.0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55"/>
                        </a:lnSpc>
                      </a:pPr>
                      <a:r>
                        <a:rPr dirty="0" u="sng" sz="1300" spc="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430.5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55"/>
                        </a:lnSpc>
                      </a:pP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452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3838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50"/>
                        </a:lnSpc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 spc="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 spc="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40.0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50"/>
                        </a:lnSpc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 spc="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 spc="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62.0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50"/>
                        </a:lnSpc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 spc="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 spc="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65.1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50"/>
                        </a:lnSpc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 spc="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68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.4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850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8260">
                        <a:lnSpc>
                          <a:spcPts val="1515"/>
                        </a:lnSpc>
                        <a:spcBef>
                          <a:spcPts val="5"/>
                        </a:spcBef>
                      </a:pPr>
                      <a:r>
                        <a:rPr dirty="0" sz="130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35">
                          <a:latin typeface="Times New Roman"/>
                          <a:cs typeface="Times New Roman"/>
                        </a:rPr>
                        <a:t>2010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51484">
                        <a:lnSpc>
                          <a:spcPts val="1515"/>
                        </a:lnSpc>
                        <a:spcBef>
                          <a:spcPts val="5"/>
                        </a:spcBef>
                      </a:pPr>
                      <a:r>
                        <a:rPr dirty="0" sz="1300" spc="30">
                          <a:latin typeface="Times New Roman"/>
                          <a:cs typeface="Times New Roman"/>
                        </a:rPr>
                        <a:t>400.0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515"/>
                        </a:lnSpc>
                        <a:spcBef>
                          <a:spcPts val="5"/>
                        </a:spcBef>
                      </a:pPr>
                      <a:r>
                        <a:rPr dirty="0" sz="1300" spc="30">
                          <a:latin typeface="Times New Roman"/>
                          <a:cs typeface="Times New Roman"/>
                        </a:rPr>
                        <a:t>200.0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1583">
                <a:tc>
                  <a:txBody>
                    <a:bodyPr/>
                    <a:lstStyle/>
                    <a:p>
                      <a:pPr marL="31750">
                        <a:lnSpc>
                          <a:spcPts val="1410"/>
                        </a:lnSpc>
                      </a:pPr>
                      <a:r>
                        <a:rPr dirty="0" sz="130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35">
                          <a:latin typeface="Times New Roman"/>
                          <a:cs typeface="Times New Roman"/>
                        </a:rPr>
                        <a:t>2011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10"/>
                        </a:lnSpc>
                      </a:pPr>
                      <a:r>
                        <a:rPr dirty="0" sz="1300" spc="30">
                          <a:latin typeface="Times New Roman"/>
                          <a:cs typeface="Times New Roman"/>
                        </a:rPr>
                        <a:t>420.0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10"/>
                        </a:lnSpc>
                      </a:pPr>
                      <a:r>
                        <a:rPr dirty="0" sz="1300" spc="30">
                          <a:latin typeface="Times New Roman"/>
                          <a:cs typeface="Times New Roman"/>
                        </a:rPr>
                        <a:t>210.0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1416">
                <a:tc>
                  <a:txBody>
                    <a:bodyPr/>
                    <a:lstStyle/>
                    <a:p>
                      <a:pPr marL="31750">
                        <a:lnSpc>
                          <a:spcPts val="1405"/>
                        </a:lnSpc>
                      </a:pPr>
                      <a:r>
                        <a:rPr dirty="0" sz="130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35">
                          <a:latin typeface="Times New Roman"/>
                          <a:cs typeface="Times New Roman"/>
                        </a:rPr>
                        <a:t>2012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5"/>
                        </a:lnSpc>
                      </a:pPr>
                      <a:r>
                        <a:rPr dirty="0" sz="1300" spc="30">
                          <a:latin typeface="Times New Roman"/>
                          <a:cs typeface="Times New Roman"/>
                        </a:rPr>
                        <a:t>441.0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5"/>
                        </a:lnSpc>
                      </a:pPr>
                      <a:r>
                        <a:rPr dirty="0" sz="1300" spc="30">
                          <a:latin typeface="Times New Roman"/>
                          <a:cs typeface="Times New Roman"/>
                        </a:rPr>
                        <a:t>220.5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2418">
                <a:tc>
                  <a:txBody>
                    <a:bodyPr/>
                    <a:lstStyle/>
                    <a:p>
                      <a:pPr marL="31750">
                        <a:lnSpc>
                          <a:spcPts val="1415"/>
                        </a:lnSpc>
                      </a:pPr>
                      <a:r>
                        <a:rPr dirty="0" sz="130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35">
                          <a:latin typeface="Times New Roman"/>
                          <a:cs typeface="Times New Roman"/>
                        </a:rPr>
                        <a:t>2013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15"/>
                        </a:lnSpc>
                      </a:pPr>
                      <a:r>
                        <a:rPr dirty="0" sz="1300" spc="30">
                          <a:latin typeface="Times New Roman"/>
                          <a:cs typeface="Times New Roman"/>
                        </a:rPr>
                        <a:t>463.1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231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.5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2418">
                <a:tc>
                  <a:txBody>
                    <a:bodyPr/>
                    <a:lstStyle/>
                    <a:p>
                      <a:pPr marL="31750">
                        <a:lnSpc>
                          <a:spcPts val="1415"/>
                        </a:lnSpc>
                      </a:pPr>
                      <a:r>
                        <a:rPr dirty="0" sz="1300" spc="2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35">
                          <a:latin typeface="Times New Roman"/>
                          <a:cs typeface="Times New Roman"/>
                        </a:rPr>
                        <a:t>2014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72440">
                        <a:lnSpc>
                          <a:spcPts val="1415"/>
                        </a:lnSpc>
                        <a:tabLst>
                          <a:tab pos="861694" algn="l"/>
                        </a:tabLst>
                      </a:pP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0320">
                        <a:lnSpc>
                          <a:spcPts val="1415"/>
                        </a:lnSpc>
                        <a:tabLst>
                          <a:tab pos="409575" algn="l"/>
                        </a:tabLst>
                      </a:pP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0320">
                        <a:lnSpc>
                          <a:spcPts val="1415"/>
                        </a:lnSpc>
                        <a:tabLst>
                          <a:tab pos="409575" algn="l"/>
                        </a:tabLst>
                      </a:pP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0320">
                        <a:lnSpc>
                          <a:spcPts val="1415"/>
                        </a:lnSpc>
                        <a:tabLst>
                          <a:tab pos="409575" algn="l"/>
                        </a:tabLst>
                      </a:pP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5"/>
                        </a:lnSpc>
                      </a:pP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486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.2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8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51484">
                        <a:lnSpc>
                          <a:spcPts val="1385"/>
                        </a:lnSpc>
                      </a:pPr>
                      <a:r>
                        <a:rPr dirty="0" u="dbl" sz="1300" spc="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400.0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</a:pPr>
                      <a:r>
                        <a:rPr dirty="0" u="dbl" sz="1300" spc="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620.0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</a:pPr>
                      <a:r>
                        <a:rPr dirty="0" u="dbl" sz="1300" spc="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651.0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</a:pPr>
                      <a:r>
                        <a:rPr dirty="0" u="dbl" sz="1300" spc="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683.6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85"/>
                        </a:lnSpc>
                      </a:pPr>
                      <a:r>
                        <a:rPr dirty="0" u="dbl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717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.7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16" name="object 16"/>
          <p:cNvSpPr txBox="1"/>
          <p:nvPr/>
        </p:nvSpPr>
        <p:spPr>
          <a:xfrm>
            <a:off x="454857" y="4643292"/>
            <a:ext cx="1422400" cy="8026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00" spc="25">
                <a:latin typeface="Times New Roman"/>
                <a:cs typeface="Times New Roman"/>
              </a:rPr>
              <a:t>Operating</a:t>
            </a:r>
            <a:r>
              <a:rPr dirty="0" sz="1300" spc="-5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income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 marL="99695" marR="5080" indent="-87630">
              <a:lnSpc>
                <a:spcPts val="1520"/>
              </a:lnSpc>
            </a:pPr>
            <a:r>
              <a:rPr dirty="0" sz="1300" spc="30">
                <a:latin typeface="Times New Roman"/>
                <a:cs typeface="Times New Roman"/>
              </a:rPr>
              <a:t>Net </a:t>
            </a:r>
            <a:r>
              <a:rPr dirty="0" sz="1300" spc="25">
                <a:latin typeface="Times New Roman"/>
                <a:cs typeface="Times New Roman"/>
              </a:rPr>
              <a:t>operating</a:t>
            </a:r>
            <a:r>
              <a:rPr dirty="0" sz="1300" spc="-8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assets  For investments</a:t>
            </a:r>
            <a:r>
              <a:rPr dirty="0" sz="1300" spc="-5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in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862455" marR="5080" indent="-1783714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Going Concerns </a:t>
            </a:r>
            <a:r>
              <a:rPr dirty="0" spc="-10"/>
              <a:t>with Growing </a:t>
            </a:r>
            <a:r>
              <a:rPr dirty="0" spc="-5"/>
              <a:t>Investment:  Neutral</a:t>
            </a:r>
            <a:r>
              <a:rPr dirty="0" spc="5"/>
              <a:t> </a:t>
            </a:r>
            <a:r>
              <a:rPr dirty="0" spc="-5"/>
              <a:t>Accounting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21059" y="1497122"/>
            <a:ext cx="6859905" cy="2686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5">
                <a:latin typeface="Times New Roman"/>
                <a:cs typeface="Times New Roman"/>
              </a:rPr>
              <a:t>A </a:t>
            </a:r>
            <a:r>
              <a:rPr dirty="0" sz="1600" spc="-35">
                <a:latin typeface="Times New Roman"/>
                <a:cs typeface="Times New Roman"/>
              </a:rPr>
              <a:t>firm with investment </a:t>
            </a:r>
            <a:r>
              <a:rPr dirty="0" sz="1600" spc="-40">
                <a:latin typeface="Times New Roman"/>
                <a:cs typeface="Times New Roman"/>
              </a:rPr>
              <a:t>growing </a:t>
            </a:r>
            <a:r>
              <a:rPr dirty="0" sz="1600" spc="-35">
                <a:latin typeface="Times New Roman"/>
                <a:cs typeface="Times New Roman"/>
              </a:rPr>
              <a:t>at </a:t>
            </a:r>
            <a:r>
              <a:rPr dirty="0" sz="1600" spc="-50">
                <a:latin typeface="Times New Roman"/>
                <a:cs typeface="Times New Roman"/>
              </a:rPr>
              <a:t>5% </a:t>
            </a:r>
            <a:r>
              <a:rPr dirty="0" sz="1600" spc="-30">
                <a:latin typeface="Times New Roman"/>
                <a:cs typeface="Times New Roman"/>
              </a:rPr>
              <a:t>per </a:t>
            </a:r>
            <a:r>
              <a:rPr dirty="0" sz="1600" spc="-45">
                <a:latin typeface="Times New Roman"/>
                <a:cs typeface="Times New Roman"/>
              </a:rPr>
              <a:t>year </a:t>
            </a:r>
            <a:r>
              <a:rPr dirty="0" sz="1600" spc="-35">
                <a:latin typeface="Times New Roman"/>
                <a:cs typeface="Times New Roman"/>
              </a:rPr>
              <a:t>with </a:t>
            </a:r>
            <a:r>
              <a:rPr dirty="0" sz="1600" spc="-40">
                <a:latin typeface="Times New Roman"/>
                <a:cs typeface="Times New Roman"/>
              </a:rPr>
              <a:t>no </a:t>
            </a:r>
            <a:r>
              <a:rPr dirty="0" sz="1600" spc="-35">
                <a:latin typeface="Times New Roman"/>
                <a:cs typeface="Times New Roman"/>
              </a:rPr>
              <a:t>value </a:t>
            </a:r>
            <a:r>
              <a:rPr dirty="0" sz="1600" spc="-40">
                <a:latin typeface="Times New Roman"/>
                <a:cs typeface="Times New Roman"/>
              </a:rPr>
              <a:t>added: </a:t>
            </a:r>
            <a:r>
              <a:rPr dirty="0" sz="1600" spc="-30">
                <a:latin typeface="Times New Roman"/>
                <a:cs typeface="Times New Roman"/>
              </a:rPr>
              <a:t>neutral</a:t>
            </a:r>
            <a:r>
              <a:rPr dirty="0" sz="1600" spc="305">
                <a:latin typeface="Times New Roman"/>
                <a:cs typeface="Times New Roman"/>
              </a:rPr>
              <a:t> </a:t>
            </a:r>
            <a:r>
              <a:rPr dirty="0" sz="1600" spc="-35">
                <a:latin typeface="Times New Roman"/>
                <a:cs typeface="Times New Roman"/>
              </a:rPr>
              <a:t>accounting</a:t>
            </a:r>
            <a:endParaRPr sz="16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02009" y="1998441"/>
          <a:ext cx="7505700" cy="37058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1555"/>
                <a:gridCol w="1148715"/>
                <a:gridCol w="1107439"/>
                <a:gridCol w="1090294"/>
                <a:gridCol w="1090295"/>
                <a:gridCol w="786129"/>
              </a:tblGrid>
              <a:tr h="2875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58140">
                        <a:lnSpc>
                          <a:spcPts val="1440"/>
                        </a:lnSpc>
                      </a:pP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ts val="1440"/>
                        </a:lnSpc>
                      </a:pPr>
                      <a:r>
                        <a:rPr dirty="0" u="sng" sz="130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</a:pPr>
                      <a:r>
                        <a:rPr dirty="0" u="sng" sz="130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2012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</a:pPr>
                      <a:r>
                        <a:rPr dirty="0" u="sng" sz="130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2013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71120">
                        <a:lnSpc>
                          <a:spcPts val="1440"/>
                        </a:lnSpc>
                      </a:pP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90694">
                <a:tc>
                  <a:txBody>
                    <a:bodyPr/>
                    <a:lstStyle/>
                    <a:p>
                      <a:pPr marL="31750">
                        <a:lnSpc>
                          <a:spcPts val="1510"/>
                        </a:lnSpc>
                        <a:spcBef>
                          <a:spcPts val="675"/>
                        </a:spcBef>
                      </a:pPr>
                      <a:r>
                        <a:rPr dirty="0" sz="1300" spc="-20">
                          <a:latin typeface="Times New Roman"/>
                          <a:cs typeface="Times New Roman"/>
                        </a:rPr>
                        <a:t>Investment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572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99109">
                        <a:lnSpc>
                          <a:spcPts val="1510"/>
                        </a:lnSpc>
                        <a:spcBef>
                          <a:spcPts val="675"/>
                        </a:spcBef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400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572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5875">
                        <a:lnSpc>
                          <a:spcPts val="1510"/>
                        </a:lnSpc>
                        <a:spcBef>
                          <a:spcPts val="675"/>
                        </a:spcBef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420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572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510"/>
                        </a:lnSpc>
                        <a:spcBef>
                          <a:spcPts val="675"/>
                        </a:spcBef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441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572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62585">
                        <a:lnSpc>
                          <a:spcPts val="1510"/>
                        </a:lnSpc>
                        <a:spcBef>
                          <a:spcPts val="675"/>
                        </a:spcBef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463.1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572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ts val="1510"/>
                        </a:lnSpc>
                        <a:spcBef>
                          <a:spcPts val="675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486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.2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5725">
                    <a:solidFill>
                      <a:srgbClr val="F8F8F8"/>
                    </a:solidFill>
                  </a:tcPr>
                </a:tc>
              </a:tr>
              <a:tr h="290694">
                <a:tc>
                  <a:txBody>
                    <a:bodyPr/>
                    <a:lstStyle/>
                    <a:p>
                      <a:pPr marL="31750">
                        <a:lnSpc>
                          <a:spcPts val="1465"/>
                        </a:lnSpc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Free </a:t>
                      </a:r>
                      <a:r>
                        <a:rPr dirty="0" sz="1300" spc="-20">
                          <a:latin typeface="Times New Roman"/>
                          <a:cs typeface="Times New Roman"/>
                        </a:rPr>
                        <a:t>cash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flow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44805">
                        <a:lnSpc>
                          <a:spcPts val="1465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400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)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85445">
                        <a:lnSpc>
                          <a:spcPts val="1465"/>
                        </a:lnSpc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(180)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82550">
                        <a:lnSpc>
                          <a:spcPts val="1465"/>
                        </a:lnSpc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31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43865">
                        <a:lnSpc>
                          <a:spcPts val="1465"/>
                        </a:lnSpc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32.5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ts val="146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34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.4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91707">
                <a:tc>
                  <a:txBody>
                    <a:bodyPr/>
                    <a:lstStyle/>
                    <a:p>
                      <a:pPr marL="31750">
                        <a:lnSpc>
                          <a:spcPts val="1520"/>
                        </a:lnSpc>
                        <a:spcBef>
                          <a:spcPts val="675"/>
                        </a:spcBef>
                      </a:pPr>
                      <a:r>
                        <a:rPr dirty="0" sz="1300" spc="-25">
                          <a:latin typeface="Times New Roman"/>
                          <a:cs typeface="Times New Roman"/>
                        </a:rPr>
                        <a:t>RNOA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572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52425">
                        <a:lnSpc>
                          <a:spcPts val="1520"/>
                        </a:lnSpc>
                        <a:spcBef>
                          <a:spcPts val="675"/>
                        </a:spcBef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10.0%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572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520"/>
                        </a:lnSpc>
                        <a:spcBef>
                          <a:spcPts val="675"/>
                        </a:spcBef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10.0%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572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35280">
                        <a:lnSpc>
                          <a:spcPts val="1520"/>
                        </a:lnSpc>
                        <a:spcBef>
                          <a:spcPts val="675"/>
                        </a:spcBef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10.0%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572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520"/>
                        </a:lnSpc>
                        <a:spcBef>
                          <a:spcPts val="675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5725">
                    <a:solidFill>
                      <a:srgbClr val="F8F8F8"/>
                    </a:solidFill>
                  </a:tcPr>
                </a:tc>
              </a:tr>
              <a:tr h="194471">
                <a:tc>
                  <a:txBody>
                    <a:bodyPr/>
                    <a:lstStyle/>
                    <a:p>
                      <a:pPr marL="31750">
                        <a:lnSpc>
                          <a:spcPts val="1430"/>
                        </a:lnSpc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Profit margin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52425">
                        <a:lnSpc>
                          <a:spcPts val="1430"/>
                        </a:lnSpc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16.7%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430"/>
                        </a:lnSpc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13.1%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35280">
                        <a:lnSpc>
                          <a:spcPts val="1430"/>
                        </a:lnSpc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13.1%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43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13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4640">
                <a:tc>
                  <a:txBody>
                    <a:bodyPr/>
                    <a:lstStyle/>
                    <a:p>
                      <a:pPr marL="31750">
                        <a:lnSpc>
                          <a:spcPts val="1435"/>
                        </a:lnSpc>
                      </a:pPr>
                      <a:r>
                        <a:rPr dirty="0" sz="1300" spc="-20">
                          <a:latin typeface="Times New Roman"/>
                          <a:cs typeface="Times New Roman"/>
                        </a:rPr>
                        <a:t>Asset</a:t>
                      </a:r>
                      <a:r>
                        <a:rPr dirty="0" sz="13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turnover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8425">
                        <a:lnSpc>
                          <a:spcPts val="1435"/>
                        </a:lnSpc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.60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ts val="1435"/>
                        </a:lnSpc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.76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81280">
                        <a:lnSpc>
                          <a:spcPts val="1435"/>
                        </a:lnSpc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.76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0805">
                        <a:lnSpc>
                          <a:spcPts val="1435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6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3627">
                <a:tc>
                  <a:txBody>
                    <a:bodyPr/>
                    <a:lstStyle/>
                    <a:p>
                      <a:pPr marL="31750">
                        <a:lnSpc>
                          <a:spcPts val="1425"/>
                        </a:lnSpc>
                      </a:pPr>
                      <a:r>
                        <a:rPr dirty="0" sz="1300" spc="-20">
                          <a:latin typeface="Times New Roman"/>
                          <a:cs typeface="Times New Roman"/>
                        </a:rPr>
                        <a:t>Growth </a:t>
                      </a: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in </a:t>
                      </a:r>
                      <a:r>
                        <a:rPr dirty="0" sz="1300" spc="-20">
                          <a:latin typeface="Times New Roman"/>
                          <a:cs typeface="Times New Roman"/>
                        </a:rPr>
                        <a:t>NOA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ts val="1425"/>
                        </a:lnSpc>
                      </a:pPr>
                      <a:r>
                        <a:rPr dirty="0" sz="1300" spc="-20">
                          <a:latin typeface="Times New Roman"/>
                          <a:cs typeface="Times New Roman"/>
                        </a:rPr>
                        <a:t>55%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425"/>
                        </a:lnSpc>
                      </a:pPr>
                      <a:r>
                        <a:rPr dirty="0" sz="1300" spc="-20">
                          <a:latin typeface="Times New Roman"/>
                          <a:cs typeface="Times New Roman"/>
                        </a:rPr>
                        <a:t>5%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5"/>
                        </a:lnSpc>
                      </a:pPr>
                      <a:r>
                        <a:rPr dirty="0" sz="1300" spc="-20">
                          <a:latin typeface="Times New Roman"/>
                          <a:cs typeface="Times New Roman"/>
                        </a:rPr>
                        <a:t>5%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5095">
                        <a:lnSpc>
                          <a:spcPts val="142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5%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2969">
                <a:tc>
                  <a:txBody>
                    <a:bodyPr/>
                    <a:lstStyle/>
                    <a:p>
                      <a:pPr marL="31750">
                        <a:lnSpc>
                          <a:spcPts val="1420"/>
                        </a:lnSpc>
                      </a:pPr>
                      <a:r>
                        <a:rPr dirty="0" sz="1300" spc="-25">
                          <a:latin typeface="Times New Roman"/>
                          <a:cs typeface="Times New Roman"/>
                        </a:rPr>
                        <a:t>ReOI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(.10)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ts val="142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04825">
                        <a:lnSpc>
                          <a:spcPts val="142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9952">
                <a:tc>
                  <a:txBody>
                    <a:bodyPr/>
                    <a:lstStyle/>
                    <a:p>
                      <a:pPr marL="31750">
                        <a:lnSpc>
                          <a:spcPts val="1475"/>
                        </a:lnSpc>
                      </a:pPr>
                      <a:r>
                        <a:rPr dirty="0" sz="1300" spc="-20">
                          <a:latin typeface="Times New Roman"/>
                          <a:cs typeface="Times New Roman"/>
                        </a:rPr>
                        <a:t>Growth </a:t>
                      </a: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25">
                          <a:latin typeface="Times New Roman"/>
                          <a:cs typeface="Times New Roman"/>
                        </a:rPr>
                        <a:t>ReOI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ts val="1495"/>
                        </a:lnSpc>
                        <a:spcBef>
                          <a:spcPts val="60"/>
                        </a:spcBef>
                      </a:pPr>
                      <a:r>
                        <a:rPr dirty="0" sz="1300">
                          <a:latin typeface="Symbol"/>
                          <a:cs typeface="Symbol"/>
                        </a:rPr>
                        <a:t></a:t>
                      </a:r>
                      <a:endParaRPr sz="1300">
                        <a:latin typeface="Symbol"/>
                        <a:cs typeface="Symbol"/>
                      </a:endParaRPr>
                    </a:p>
                  </a:txBody>
                  <a:tcPr marL="0" marR="0" marB="0" marT="76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475"/>
                        </a:lnSpc>
                      </a:pPr>
                      <a:r>
                        <a:rPr dirty="0" sz="1300" spc="-20">
                          <a:latin typeface="Times New Roman"/>
                          <a:cs typeface="Times New Roman"/>
                        </a:rPr>
                        <a:t>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5"/>
                        </a:lnSpc>
                      </a:pPr>
                      <a:r>
                        <a:rPr dirty="0" sz="1300" spc="-20">
                          <a:latin typeface="Times New Roman"/>
                          <a:cs typeface="Times New Roman"/>
                        </a:rPr>
                        <a:t>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5095">
                        <a:lnSpc>
                          <a:spcPts val="147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7115">
                <a:tc>
                  <a:txBody>
                    <a:bodyPr/>
                    <a:lstStyle/>
                    <a:p>
                      <a:pPr marL="31750">
                        <a:lnSpc>
                          <a:spcPts val="1450"/>
                        </a:lnSpc>
                      </a:pPr>
                      <a:r>
                        <a:rPr dirty="0" sz="1300" spc="-20">
                          <a:latin typeface="Times New Roman"/>
                          <a:cs typeface="Times New Roman"/>
                        </a:rPr>
                        <a:t>Growth </a:t>
                      </a: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in cum-dividend</a:t>
                      </a:r>
                      <a:r>
                        <a:rPr dirty="0" sz="13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20">
                          <a:latin typeface="Times New Roman"/>
                          <a:cs typeface="Times New Roman"/>
                        </a:rPr>
                        <a:t>OI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ts val="1495"/>
                        </a:lnSpc>
                        <a:spcBef>
                          <a:spcPts val="30"/>
                        </a:spcBef>
                      </a:pPr>
                      <a:r>
                        <a:rPr dirty="0" sz="1300">
                          <a:latin typeface="Symbol"/>
                          <a:cs typeface="Symbol"/>
                        </a:rPr>
                        <a:t></a:t>
                      </a:r>
                      <a:endParaRPr sz="1300">
                        <a:latin typeface="Symbol"/>
                        <a:cs typeface="Symbol"/>
                      </a:endParaRPr>
                    </a:p>
                  </a:txBody>
                  <a:tcPr marL="0" marR="0" marB="0" marT="38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450"/>
                        </a:lnSpc>
                      </a:pPr>
                      <a:r>
                        <a:rPr dirty="0" sz="1300" spc="-20">
                          <a:latin typeface="Times New Roman"/>
                          <a:cs typeface="Times New Roman"/>
                        </a:rPr>
                        <a:t>10%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50"/>
                        </a:lnSpc>
                      </a:pPr>
                      <a:r>
                        <a:rPr dirty="0" sz="1300" spc="-20">
                          <a:latin typeface="Times New Roman"/>
                          <a:cs typeface="Times New Roman"/>
                        </a:rPr>
                        <a:t>10%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ts val="145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8381">
                <a:tc>
                  <a:txBody>
                    <a:bodyPr/>
                    <a:lstStyle/>
                    <a:p>
                      <a:pPr marL="31750">
                        <a:lnSpc>
                          <a:spcPts val="1445"/>
                        </a:lnSpc>
                      </a:pPr>
                      <a:r>
                        <a:rPr dirty="0" sz="1300" spc="-25">
                          <a:latin typeface="Times New Roman"/>
                          <a:cs typeface="Times New Roman"/>
                        </a:rPr>
                        <a:t>AOIG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5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5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04825">
                        <a:lnSpc>
                          <a:spcPts val="1445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91707">
                <a:tc>
                  <a:txBody>
                    <a:bodyPr/>
                    <a:lstStyle/>
                    <a:p>
                      <a:pPr marL="31750">
                        <a:lnSpc>
                          <a:spcPts val="1520"/>
                        </a:lnSpc>
                        <a:spcBef>
                          <a:spcPts val="675"/>
                        </a:spcBef>
                      </a:pPr>
                      <a:r>
                        <a:rPr dirty="0" sz="1300" spc="-20">
                          <a:latin typeface="Times New Roman"/>
                          <a:cs typeface="Times New Roman"/>
                        </a:rPr>
                        <a:t>Value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572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99109">
                        <a:lnSpc>
                          <a:spcPts val="1520"/>
                        </a:lnSpc>
                        <a:spcBef>
                          <a:spcPts val="675"/>
                        </a:spcBef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400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572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79730">
                        <a:lnSpc>
                          <a:spcPts val="1520"/>
                        </a:lnSpc>
                        <a:spcBef>
                          <a:spcPts val="675"/>
                        </a:spcBef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620.0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572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520"/>
                        </a:lnSpc>
                        <a:spcBef>
                          <a:spcPts val="675"/>
                        </a:spcBef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651.0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572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62585">
                        <a:lnSpc>
                          <a:spcPts val="1520"/>
                        </a:lnSpc>
                        <a:spcBef>
                          <a:spcPts val="675"/>
                        </a:spcBef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683.6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572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ts val="1520"/>
                        </a:lnSpc>
                        <a:spcBef>
                          <a:spcPts val="675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717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.7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5725">
                    <a:solidFill>
                      <a:srgbClr val="F8F8F8"/>
                    </a:solidFill>
                  </a:tcPr>
                </a:tc>
              </a:tr>
              <a:tr h="194471">
                <a:tc>
                  <a:txBody>
                    <a:bodyPr/>
                    <a:lstStyle/>
                    <a:p>
                      <a:pPr marL="31750">
                        <a:lnSpc>
                          <a:spcPts val="1430"/>
                        </a:lnSpc>
                      </a:pPr>
                      <a:r>
                        <a:rPr dirty="0" sz="1300" spc="-20">
                          <a:latin typeface="Times New Roman"/>
                          <a:cs typeface="Times New Roman"/>
                        </a:rPr>
                        <a:t>Premium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2710">
                        <a:lnSpc>
                          <a:spcPts val="143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ts val="143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3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3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04825">
                        <a:lnSpc>
                          <a:spcPts val="143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4724">
                <a:tc>
                  <a:txBody>
                    <a:bodyPr/>
                    <a:lstStyle/>
                    <a:p>
                      <a:pPr marL="31750">
                        <a:lnSpc>
                          <a:spcPts val="1435"/>
                        </a:lnSpc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P/B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77825">
                        <a:lnSpc>
                          <a:spcPts val="143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8425">
                        <a:lnSpc>
                          <a:spcPts val="1435"/>
                        </a:lnSpc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1.0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ts val="1435"/>
                        </a:lnSpc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1.0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81280">
                        <a:lnSpc>
                          <a:spcPts val="1435"/>
                        </a:lnSpc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1.0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0805">
                        <a:lnSpc>
                          <a:spcPts val="143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3712">
                <a:tc>
                  <a:txBody>
                    <a:bodyPr/>
                    <a:lstStyle/>
                    <a:p>
                      <a:pPr marL="31750">
                        <a:lnSpc>
                          <a:spcPts val="1425"/>
                        </a:lnSpc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Trailing</a:t>
                      </a:r>
                      <a:r>
                        <a:rPr dirty="0" sz="13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P/E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2384">
                        <a:lnSpc>
                          <a:spcPts val="1425"/>
                        </a:lnSpc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11.0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145">
                        <a:lnSpc>
                          <a:spcPts val="1425"/>
                        </a:lnSpc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11.0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ts val="1425"/>
                        </a:lnSpc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11.0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ts val="142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11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9322">
                <a:tc>
                  <a:txBody>
                    <a:bodyPr/>
                    <a:lstStyle/>
                    <a:p>
                      <a:pPr marL="31750">
                        <a:lnSpc>
                          <a:spcPts val="1390"/>
                        </a:lnSpc>
                      </a:pPr>
                      <a:r>
                        <a:rPr dirty="0" sz="1300" spc="-20">
                          <a:latin typeface="Times New Roman"/>
                          <a:cs typeface="Times New Roman"/>
                        </a:rPr>
                        <a:t>Forward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P/E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77825">
                        <a:lnSpc>
                          <a:spcPts val="139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6510">
                        <a:lnSpc>
                          <a:spcPts val="1390"/>
                        </a:lnSpc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10.0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390"/>
                        </a:lnSpc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10.0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</a:pP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10.0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0805">
                        <a:lnSpc>
                          <a:spcPts val="139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633759" y="5893835"/>
            <a:ext cx="7661275" cy="0"/>
          </a:xfrm>
          <a:custGeom>
            <a:avLst/>
            <a:gdLst/>
            <a:ahLst/>
            <a:cxnLst/>
            <a:rect l="l" t="t" r="r" b="b"/>
            <a:pathLst>
              <a:path w="7661275" h="0">
                <a:moveTo>
                  <a:pt x="0" y="0"/>
                </a:moveTo>
                <a:lnTo>
                  <a:pt x="7661150" y="0"/>
                </a:lnTo>
              </a:path>
            </a:pathLst>
          </a:custGeom>
          <a:ln w="643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33759" y="5884591"/>
            <a:ext cx="7673340" cy="0"/>
          </a:xfrm>
          <a:custGeom>
            <a:avLst/>
            <a:gdLst/>
            <a:ahLst/>
            <a:cxnLst/>
            <a:rect l="l" t="t" r="r" b="b"/>
            <a:pathLst>
              <a:path w="7673340" h="0">
                <a:moveTo>
                  <a:pt x="0" y="0"/>
                </a:moveTo>
                <a:lnTo>
                  <a:pt x="7673183" y="0"/>
                </a:lnTo>
              </a:path>
            </a:pathLst>
          </a:custGeom>
          <a:ln w="810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0641" y="1694434"/>
            <a:ext cx="223075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Times New Roman"/>
                <a:cs typeface="Times New Roman"/>
              </a:rPr>
              <a:t>ReOI </a:t>
            </a:r>
            <a:r>
              <a:rPr dirty="0" sz="2400" spc="-55">
                <a:latin typeface="Times New Roman"/>
                <a:cs typeface="Times New Roman"/>
              </a:rPr>
              <a:t>Value </a:t>
            </a:r>
            <a:r>
              <a:rPr dirty="0" sz="2400">
                <a:latin typeface="Times New Roman"/>
                <a:cs typeface="Times New Roman"/>
              </a:rPr>
              <a:t>=</a:t>
            </a:r>
            <a:r>
              <a:rPr dirty="0" sz="2400" spc="-7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400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11702" y="1694434"/>
            <a:ext cx="157543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(book</a:t>
            </a:r>
            <a:r>
              <a:rPr dirty="0" sz="2400" spc="-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value)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0641" y="3096895"/>
            <a:ext cx="262509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Times New Roman"/>
                <a:cs typeface="Times New Roman"/>
              </a:rPr>
              <a:t>AOIG </a:t>
            </a:r>
            <a:r>
              <a:rPr dirty="0" sz="2400" spc="-55">
                <a:latin typeface="Times New Roman"/>
                <a:cs typeface="Times New Roman"/>
              </a:rPr>
              <a:t>Value </a:t>
            </a:r>
            <a:r>
              <a:rPr dirty="0" sz="2400">
                <a:latin typeface="Times New Roman"/>
                <a:cs typeface="Times New Roman"/>
              </a:rPr>
              <a:t>=</a:t>
            </a:r>
            <a:r>
              <a:rPr dirty="0" sz="2400" spc="-229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40/0.1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11702" y="3096895"/>
            <a:ext cx="369570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Times New Roman"/>
                <a:cs typeface="Times New Roman"/>
              </a:rPr>
              <a:t>(capitalized forward</a:t>
            </a:r>
            <a:r>
              <a:rPr dirty="0" sz="2400" spc="-5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earnings)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0641" y="4194429"/>
            <a:ext cx="7235190" cy="1489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129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=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400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2400">
                <a:latin typeface="Times New Roman"/>
                <a:cs typeface="Times New Roman"/>
              </a:rPr>
              <a:t>Even though earnings are growing, RE and </a:t>
            </a:r>
            <a:r>
              <a:rPr dirty="0" sz="2400" spc="-5">
                <a:latin typeface="Times New Roman"/>
                <a:cs typeface="Times New Roman"/>
              </a:rPr>
              <a:t>AOIG </a:t>
            </a:r>
            <a:r>
              <a:rPr dirty="0" sz="2400">
                <a:latin typeface="Times New Roman"/>
                <a:cs typeface="Times New Roman"/>
              </a:rPr>
              <a:t>are</a:t>
            </a:r>
            <a:r>
              <a:rPr dirty="0" sz="2400" spc="-25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zero:  No value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added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129690" y="233883"/>
            <a:ext cx="688022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573020" marR="5080" indent="-2560955">
              <a:lnSpc>
                <a:spcPct val="100000"/>
              </a:lnSpc>
              <a:spcBef>
                <a:spcPts val="95"/>
              </a:spcBef>
            </a:pPr>
            <a:r>
              <a:rPr dirty="0"/>
              <a:t>Valuation: </a:t>
            </a:r>
            <a:r>
              <a:rPr dirty="0" spc="-10"/>
              <a:t>Growing </a:t>
            </a:r>
            <a:r>
              <a:rPr dirty="0" spc="-5"/>
              <a:t>Investment </a:t>
            </a:r>
            <a:r>
              <a:rPr dirty="0" spc="-10"/>
              <a:t>with </a:t>
            </a:r>
            <a:r>
              <a:rPr dirty="0" spc="-5"/>
              <a:t>Neutral  Accounting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4925" y="43383"/>
            <a:ext cx="658114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381125" marR="5080" indent="-136906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Going Concerns </a:t>
            </a:r>
            <a:r>
              <a:rPr dirty="0" spc="-10"/>
              <a:t>with Growing </a:t>
            </a:r>
            <a:r>
              <a:rPr dirty="0" spc="-5"/>
              <a:t>Investment:  Conservative</a:t>
            </a:r>
            <a:r>
              <a:rPr dirty="0" spc="-15"/>
              <a:t> </a:t>
            </a:r>
            <a:r>
              <a:rPr dirty="0" spc="-5"/>
              <a:t>Accounting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3645" y="1214874"/>
            <a:ext cx="7793990" cy="502284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 marR="5080">
              <a:lnSpc>
                <a:spcPts val="1839"/>
              </a:lnSpc>
              <a:spcBef>
                <a:spcPts val="225"/>
              </a:spcBef>
              <a:tabLst>
                <a:tab pos="6151880" algn="l"/>
              </a:tabLst>
            </a:pPr>
            <a:r>
              <a:rPr dirty="0" sz="1600" spc="45">
                <a:latin typeface="Times New Roman"/>
                <a:cs typeface="Times New Roman"/>
              </a:rPr>
              <a:t>A</a:t>
            </a:r>
            <a:r>
              <a:rPr dirty="0" sz="1600" spc="120">
                <a:latin typeface="Times New Roman"/>
                <a:cs typeface="Times New Roman"/>
              </a:rPr>
              <a:t> </a:t>
            </a:r>
            <a:r>
              <a:rPr dirty="0" sz="1600" spc="25">
                <a:latin typeface="Times New Roman"/>
                <a:cs typeface="Times New Roman"/>
              </a:rPr>
              <a:t>firm</a:t>
            </a:r>
            <a:r>
              <a:rPr dirty="0" sz="1600" spc="125">
                <a:latin typeface="Times New Roman"/>
                <a:cs typeface="Times New Roman"/>
              </a:rPr>
              <a:t> </a:t>
            </a:r>
            <a:r>
              <a:rPr dirty="0" sz="1600" spc="30">
                <a:latin typeface="Times New Roman"/>
                <a:cs typeface="Times New Roman"/>
              </a:rPr>
              <a:t>with</a:t>
            </a:r>
            <a:r>
              <a:rPr dirty="0" sz="1600" spc="125">
                <a:latin typeface="Times New Roman"/>
                <a:cs typeface="Times New Roman"/>
              </a:rPr>
              <a:t> </a:t>
            </a:r>
            <a:r>
              <a:rPr dirty="0" sz="1600" spc="25">
                <a:latin typeface="Times New Roman"/>
                <a:cs typeface="Times New Roman"/>
              </a:rPr>
              <a:t>investment</a:t>
            </a:r>
            <a:r>
              <a:rPr dirty="0" sz="1600" spc="145">
                <a:latin typeface="Times New Roman"/>
                <a:cs typeface="Times New Roman"/>
              </a:rPr>
              <a:t> </a:t>
            </a:r>
            <a:r>
              <a:rPr dirty="0" sz="1600" spc="30">
                <a:latin typeface="Times New Roman"/>
                <a:cs typeface="Times New Roman"/>
              </a:rPr>
              <a:t>growing</a:t>
            </a:r>
            <a:r>
              <a:rPr dirty="0" sz="1600" spc="125">
                <a:latin typeface="Times New Roman"/>
                <a:cs typeface="Times New Roman"/>
              </a:rPr>
              <a:t> </a:t>
            </a:r>
            <a:r>
              <a:rPr dirty="0" sz="1600" spc="20">
                <a:latin typeface="Times New Roman"/>
                <a:cs typeface="Times New Roman"/>
              </a:rPr>
              <a:t>at</a:t>
            </a:r>
            <a:r>
              <a:rPr dirty="0" sz="1600" spc="125">
                <a:latin typeface="Times New Roman"/>
                <a:cs typeface="Times New Roman"/>
              </a:rPr>
              <a:t> </a:t>
            </a:r>
            <a:r>
              <a:rPr dirty="0" sz="1600" spc="50">
                <a:latin typeface="Times New Roman"/>
                <a:cs typeface="Times New Roman"/>
              </a:rPr>
              <a:t>5%</a:t>
            </a:r>
            <a:r>
              <a:rPr dirty="0" sz="1600" spc="120">
                <a:latin typeface="Times New Roman"/>
                <a:cs typeface="Times New Roman"/>
              </a:rPr>
              <a:t> </a:t>
            </a:r>
            <a:r>
              <a:rPr dirty="0" sz="1600" spc="30">
                <a:latin typeface="Times New Roman"/>
                <a:cs typeface="Times New Roman"/>
              </a:rPr>
              <a:t>per</a:t>
            </a:r>
            <a:r>
              <a:rPr dirty="0" sz="1600" spc="150">
                <a:latin typeface="Times New Roman"/>
                <a:cs typeface="Times New Roman"/>
              </a:rPr>
              <a:t> </a:t>
            </a:r>
            <a:r>
              <a:rPr dirty="0" sz="1600" spc="15">
                <a:latin typeface="Times New Roman"/>
                <a:cs typeface="Times New Roman"/>
              </a:rPr>
              <a:t>year</a:t>
            </a:r>
            <a:r>
              <a:rPr dirty="0" sz="1600" spc="135">
                <a:latin typeface="Times New Roman"/>
                <a:cs typeface="Times New Roman"/>
              </a:rPr>
              <a:t> </a:t>
            </a:r>
            <a:r>
              <a:rPr dirty="0" sz="1600" spc="30">
                <a:latin typeface="Times New Roman"/>
                <a:cs typeface="Times New Roman"/>
              </a:rPr>
              <a:t>with</a:t>
            </a:r>
            <a:r>
              <a:rPr dirty="0" sz="1600" spc="125">
                <a:latin typeface="Times New Roman"/>
                <a:cs typeface="Times New Roman"/>
              </a:rPr>
              <a:t> </a:t>
            </a:r>
            <a:r>
              <a:rPr dirty="0" sz="1600" spc="30">
                <a:latin typeface="Times New Roman"/>
                <a:cs typeface="Times New Roman"/>
              </a:rPr>
              <a:t>no</a:t>
            </a:r>
            <a:r>
              <a:rPr dirty="0" sz="1600" spc="130">
                <a:latin typeface="Times New Roman"/>
                <a:cs typeface="Times New Roman"/>
              </a:rPr>
              <a:t> </a:t>
            </a:r>
            <a:r>
              <a:rPr dirty="0" sz="1600" spc="25">
                <a:latin typeface="Times New Roman"/>
                <a:cs typeface="Times New Roman"/>
              </a:rPr>
              <a:t>value</a:t>
            </a:r>
            <a:r>
              <a:rPr dirty="0" sz="1600" spc="135">
                <a:latin typeface="Times New Roman"/>
                <a:cs typeface="Times New Roman"/>
              </a:rPr>
              <a:t> </a:t>
            </a:r>
            <a:r>
              <a:rPr dirty="0" sz="1600" spc="25">
                <a:latin typeface="Times New Roman"/>
                <a:cs typeface="Times New Roman"/>
              </a:rPr>
              <a:t>added:	</a:t>
            </a:r>
            <a:r>
              <a:rPr dirty="0" sz="1600" spc="45">
                <a:latin typeface="Times New Roman"/>
                <a:cs typeface="Times New Roman"/>
              </a:rPr>
              <a:t>10% </a:t>
            </a:r>
            <a:r>
              <a:rPr dirty="0" sz="1600" spc="25">
                <a:latin typeface="Times New Roman"/>
                <a:cs typeface="Times New Roman"/>
              </a:rPr>
              <a:t>of </a:t>
            </a:r>
            <a:r>
              <a:rPr dirty="0" sz="1600" spc="30">
                <a:latin typeface="Times New Roman"/>
                <a:cs typeface="Times New Roman"/>
              </a:rPr>
              <a:t>investment  expensed</a:t>
            </a:r>
            <a:r>
              <a:rPr dirty="0" sz="1600" spc="10">
                <a:latin typeface="Times New Roman"/>
                <a:cs typeface="Times New Roman"/>
              </a:rPr>
              <a:t> </a:t>
            </a:r>
            <a:r>
              <a:rPr dirty="0" sz="1600" spc="25">
                <a:latin typeface="Times New Roman"/>
                <a:cs typeface="Times New Roman"/>
              </a:rPr>
              <a:t>immediately.</a:t>
            </a:r>
            <a:endParaRPr sz="16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44595" y="1716811"/>
          <a:ext cx="8344535" cy="3160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37815"/>
                <a:gridCol w="1338580"/>
                <a:gridCol w="396875"/>
                <a:gridCol w="806450"/>
                <a:gridCol w="407669"/>
                <a:gridCol w="1610360"/>
                <a:gridCol w="940434"/>
              </a:tblGrid>
              <a:tr h="2879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ts val="1440"/>
                        </a:lnSpc>
                      </a:pPr>
                      <a:r>
                        <a:rPr dirty="0" u="sng" sz="1300" spc="4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ts val="1440"/>
                        </a:lnSpc>
                      </a:pP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ts val="1440"/>
                        </a:lnSpc>
                      </a:pP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21005">
                        <a:lnSpc>
                          <a:spcPts val="1440"/>
                        </a:lnSpc>
                      </a:pP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ts val="1440"/>
                        </a:lnSpc>
                      </a:pP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91062">
                <a:tc>
                  <a:txBody>
                    <a:bodyPr/>
                    <a:lstStyle/>
                    <a:p>
                      <a:pPr marL="31750">
                        <a:lnSpc>
                          <a:spcPts val="1510"/>
                        </a:lnSpc>
                        <a:spcBef>
                          <a:spcPts val="680"/>
                        </a:spcBef>
                      </a:pPr>
                      <a:r>
                        <a:rPr dirty="0" sz="1300" spc="35">
                          <a:latin typeface="Times New Roman"/>
                          <a:cs typeface="Times New Roman"/>
                        </a:rPr>
                        <a:t>Sales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63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3703">
                <a:tc>
                  <a:txBody>
                    <a:bodyPr/>
                    <a:lstStyle/>
                    <a:p>
                      <a:pPr algn="r" marR="727075">
                        <a:lnSpc>
                          <a:spcPts val="1425"/>
                        </a:lnSpc>
                      </a:pPr>
                      <a:r>
                        <a:rPr dirty="0" sz="1300" spc="45">
                          <a:latin typeface="Times New Roman"/>
                          <a:cs typeface="Times New Roman"/>
                        </a:rPr>
                        <a:t>From </a:t>
                      </a:r>
                      <a:r>
                        <a:rPr dirty="0" sz="1300" spc="35">
                          <a:latin typeface="Times New Roman"/>
                          <a:cs typeface="Times New Roman"/>
                        </a:rPr>
                        <a:t>investments in </a:t>
                      </a:r>
                      <a:r>
                        <a:rPr dirty="0" sz="1300" spc="2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 spc="-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45">
                          <a:latin typeface="Times New Roman"/>
                          <a:cs typeface="Times New Roman"/>
                        </a:rPr>
                        <a:t>2010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2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240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2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220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4717">
                <a:tc>
                  <a:txBody>
                    <a:bodyPr/>
                    <a:lstStyle/>
                    <a:p>
                      <a:pPr algn="r" marR="750570">
                        <a:lnSpc>
                          <a:spcPts val="1435"/>
                        </a:lnSpc>
                      </a:pPr>
                      <a:r>
                        <a:rPr dirty="0" sz="1300" spc="2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40">
                          <a:latin typeface="Times New Roman"/>
                          <a:cs typeface="Times New Roman"/>
                        </a:rPr>
                        <a:t>2011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3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252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8145">
                        <a:lnSpc>
                          <a:spcPts val="143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231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4717">
                <a:tc>
                  <a:txBody>
                    <a:bodyPr/>
                    <a:lstStyle/>
                    <a:p>
                      <a:pPr algn="r" marR="750570">
                        <a:lnSpc>
                          <a:spcPts val="1435"/>
                        </a:lnSpc>
                      </a:pPr>
                      <a:r>
                        <a:rPr dirty="0" sz="1300" spc="2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40">
                          <a:latin typeface="Times New Roman"/>
                          <a:cs typeface="Times New Roman"/>
                        </a:rPr>
                        <a:t>2012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ts val="143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264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.6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43510">
                        <a:lnSpc>
                          <a:spcPts val="143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242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.6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0576">
                <a:tc>
                  <a:txBody>
                    <a:bodyPr/>
                    <a:lstStyle/>
                    <a:p>
                      <a:pPr algn="r" marR="750570">
                        <a:lnSpc>
                          <a:spcPts val="1400"/>
                        </a:lnSpc>
                      </a:pPr>
                      <a:r>
                        <a:rPr dirty="0" sz="1300" spc="2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40">
                          <a:latin typeface="Times New Roman"/>
                          <a:cs typeface="Times New Roman"/>
                        </a:rPr>
                        <a:t>2013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80365">
                        <a:lnSpc>
                          <a:spcPts val="1400"/>
                        </a:lnSpc>
                        <a:tabLst>
                          <a:tab pos="395605" algn="l"/>
                        </a:tabLst>
                      </a:pP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43510">
                        <a:lnSpc>
                          <a:spcPts val="1400"/>
                        </a:lnSpc>
                      </a:pP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277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.8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88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80"/>
                        </a:lnSpc>
                      </a:pP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240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80"/>
                        </a:lnSpc>
                      </a:pP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472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ts val="1465"/>
                        </a:lnSpc>
                      </a:pP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495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.6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43510">
                        <a:lnSpc>
                          <a:spcPts val="1465"/>
                        </a:lnSpc>
                      </a:pP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520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.4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3703">
                <a:tc>
                  <a:txBody>
                    <a:bodyPr/>
                    <a:lstStyle/>
                    <a:p>
                      <a:pPr marL="31750">
                        <a:lnSpc>
                          <a:spcPts val="1425"/>
                        </a:lnSpc>
                      </a:pPr>
                      <a:r>
                        <a:rPr dirty="0" sz="1300" spc="35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3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35">
                          <a:latin typeface="Times New Roman"/>
                          <a:cs typeface="Times New Roman"/>
                        </a:rPr>
                        <a:t>expenses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3703">
                <a:tc>
                  <a:txBody>
                    <a:bodyPr/>
                    <a:lstStyle/>
                    <a:p>
                      <a:pPr marL="120650">
                        <a:lnSpc>
                          <a:spcPts val="1425"/>
                        </a:lnSpc>
                        <a:tabLst>
                          <a:tab pos="1596390" algn="l"/>
                        </a:tabLst>
                      </a:pPr>
                      <a:r>
                        <a:rPr dirty="0" sz="1300" spc="35">
                          <a:latin typeface="Times New Roman"/>
                          <a:cs typeface="Times New Roman"/>
                        </a:rPr>
                        <a:t>For</a:t>
                      </a:r>
                      <a:r>
                        <a:rPr dirty="0" sz="13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35">
                          <a:latin typeface="Times New Roman"/>
                          <a:cs typeface="Times New Roman"/>
                        </a:rPr>
                        <a:t>investments</a:t>
                      </a:r>
                      <a:r>
                        <a:rPr dirty="0" sz="13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35">
                          <a:latin typeface="Times New Roman"/>
                          <a:cs typeface="Times New Roman"/>
                        </a:rPr>
                        <a:t>in	</a:t>
                      </a:r>
                      <a:r>
                        <a:rPr dirty="0" sz="1300" spc="2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45">
                          <a:latin typeface="Times New Roman"/>
                          <a:cs typeface="Times New Roman"/>
                        </a:rPr>
                        <a:t>2010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ts val="1425"/>
                        </a:lnSpc>
                      </a:pPr>
                      <a:r>
                        <a:rPr dirty="0" sz="1300" spc="35">
                          <a:latin typeface="Times New Roman"/>
                          <a:cs typeface="Times New Roman"/>
                        </a:rPr>
                        <a:t>40.0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2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180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2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180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4971">
                <a:tc>
                  <a:txBody>
                    <a:bodyPr/>
                    <a:lstStyle/>
                    <a:p>
                      <a:pPr algn="r" marR="795020">
                        <a:lnSpc>
                          <a:spcPts val="1435"/>
                        </a:lnSpc>
                      </a:pPr>
                      <a:r>
                        <a:rPr dirty="0" sz="1300" spc="2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40">
                          <a:latin typeface="Times New Roman"/>
                          <a:cs typeface="Times New Roman"/>
                        </a:rPr>
                        <a:t>2011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3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42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3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189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ts val="143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189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4971">
                <a:tc>
                  <a:txBody>
                    <a:bodyPr/>
                    <a:lstStyle/>
                    <a:p>
                      <a:pPr algn="r" marR="795020">
                        <a:lnSpc>
                          <a:spcPts val="1435"/>
                        </a:lnSpc>
                      </a:pPr>
                      <a:r>
                        <a:rPr dirty="0" sz="1300" spc="2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40">
                          <a:latin typeface="Times New Roman"/>
                          <a:cs typeface="Times New Roman"/>
                        </a:rPr>
                        <a:t>2012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3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44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ts val="143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198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.5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43510">
                        <a:lnSpc>
                          <a:spcPts val="143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198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.5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4717">
                <a:tc>
                  <a:txBody>
                    <a:bodyPr/>
                    <a:lstStyle/>
                    <a:p>
                      <a:pPr algn="r" marR="795020">
                        <a:lnSpc>
                          <a:spcPts val="1435"/>
                        </a:lnSpc>
                      </a:pPr>
                      <a:r>
                        <a:rPr dirty="0" sz="1300" spc="2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40">
                          <a:latin typeface="Times New Roman"/>
                          <a:cs typeface="Times New Roman"/>
                        </a:rPr>
                        <a:t>2013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8145">
                        <a:lnSpc>
                          <a:spcPts val="143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46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.3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43510">
                        <a:lnSpc>
                          <a:spcPts val="143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208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.4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0576">
                <a:tc>
                  <a:txBody>
                    <a:bodyPr/>
                    <a:lstStyle/>
                    <a:p>
                      <a:pPr algn="r" marR="795020">
                        <a:lnSpc>
                          <a:spcPts val="1400"/>
                        </a:lnSpc>
                      </a:pPr>
                      <a:r>
                        <a:rPr dirty="0" sz="1300" spc="2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40">
                          <a:latin typeface="Times New Roman"/>
                          <a:cs typeface="Times New Roman"/>
                        </a:rPr>
                        <a:t>2014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80365">
                        <a:lnSpc>
                          <a:spcPts val="1400"/>
                        </a:lnSpc>
                        <a:tabLst>
                          <a:tab pos="395605" algn="l"/>
                        </a:tabLst>
                      </a:pP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43510">
                        <a:lnSpc>
                          <a:spcPts val="1400"/>
                        </a:lnSpc>
                      </a:pP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300" spc="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48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.6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47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ts val="1310"/>
                        </a:lnSpc>
                      </a:pPr>
                      <a:r>
                        <a:rPr dirty="0" u="sng" sz="1300" spc="3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40.0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9050">
                      <a:solidFill>
                        <a:srgbClr val="C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25"/>
                        </a:lnSpc>
                      </a:pP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222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C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9050">
                      <a:solidFill>
                        <a:srgbClr val="C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25"/>
                        </a:lnSpc>
                      </a:pP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413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C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ts val="1310"/>
                        </a:lnSpc>
                      </a:pP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433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.8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9050">
                      <a:solidFill>
                        <a:srgbClr val="C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43510">
                        <a:lnSpc>
                          <a:spcPts val="1310"/>
                        </a:lnSpc>
                      </a:pP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455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.5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9050">
                      <a:solidFill>
                        <a:srgbClr val="C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32766">
                <a:tc>
                  <a:txBody>
                    <a:bodyPr/>
                    <a:lstStyle/>
                    <a:p>
                      <a:pPr marL="31750">
                        <a:lnSpc>
                          <a:spcPts val="1490"/>
                        </a:lnSpc>
                      </a:pPr>
                      <a:r>
                        <a:rPr dirty="0" sz="1300" spc="35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3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40">
                          <a:latin typeface="Times New Roman"/>
                          <a:cs typeface="Times New Roman"/>
                        </a:rPr>
                        <a:t>income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28575">
                      <a:solidFill>
                        <a:srgbClr val="C00000"/>
                      </a:solidFill>
                      <a:prstDash val="solid"/>
                    </a:ln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u="dbl" sz="1300" spc="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(40.0)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L w="28575">
                      <a:solidFill>
                        <a:srgbClr val="C00000"/>
                      </a:solidFill>
                      <a:prstDash val="solid"/>
                    </a:lnL>
                    <a:lnT w="19050">
                      <a:solidFill>
                        <a:srgbClr val="C00000"/>
                      </a:solidFill>
                      <a:prstDash val="solid"/>
                    </a:lnT>
                    <a:lnB w="19050">
                      <a:solidFill>
                        <a:srgbClr val="C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 spc="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18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T w="19050">
                      <a:solidFill>
                        <a:srgbClr val="C00000"/>
                      </a:solidFill>
                      <a:prstDash val="solid"/>
                    </a:lnT>
                    <a:lnB w="19050">
                      <a:solidFill>
                        <a:srgbClr val="C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C00000"/>
                      </a:solidFill>
                      <a:prstDash val="solid"/>
                    </a:lnT>
                    <a:lnB w="19050">
                      <a:solidFill>
                        <a:srgbClr val="C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 spc="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58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.9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T w="19050">
                      <a:solidFill>
                        <a:srgbClr val="C00000"/>
                      </a:solidFill>
                      <a:prstDash val="solid"/>
                    </a:lnT>
                    <a:lnB w="19050">
                      <a:solidFill>
                        <a:srgbClr val="C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81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 spc="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61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.8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T w="19050">
                      <a:solidFill>
                        <a:srgbClr val="C00000"/>
                      </a:solidFill>
                      <a:prstDash val="solid"/>
                    </a:lnT>
                    <a:lnB w="19050">
                      <a:solidFill>
                        <a:srgbClr val="C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4351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 spc="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64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.9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R w="28575">
                      <a:solidFill>
                        <a:srgbClr val="C00000"/>
                      </a:solidFill>
                      <a:prstDash val="solid"/>
                    </a:lnR>
                    <a:lnT w="19050">
                      <a:solidFill>
                        <a:srgbClr val="C00000"/>
                      </a:solidFill>
                      <a:prstDash val="solid"/>
                    </a:lnT>
                    <a:lnB w="19050">
                      <a:solidFill>
                        <a:srgbClr val="C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363645" y="4990404"/>
            <a:ext cx="1445260" cy="2279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300" spc="40">
                <a:latin typeface="Times New Roman"/>
                <a:cs typeface="Times New Roman"/>
              </a:rPr>
              <a:t>Net </a:t>
            </a:r>
            <a:r>
              <a:rPr dirty="0" sz="1300" spc="35">
                <a:latin typeface="Times New Roman"/>
                <a:cs typeface="Times New Roman"/>
              </a:rPr>
              <a:t>operating</a:t>
            </a:r>
            <a:r>
              <a:rPr dirty="0" sz="1300" spc="-55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assets</a:t>
            </a:r>
            <a:endParaRPr sz="1300">
              <a:latin typeface="Times New Roman"/>
              <a:cs typeface="Times New Roman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433637" y="5184112"/>
          <a:ext cx="8086090" cy="11906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95095"/>
                <a:gridCol w="1007109"/>
                <a:gridCol w="1286510"/>
                <a:gridCol w="1192530"/>
                <a:gridCol w="1094739"/>
                <a:gridCol w="1290319"/>
                <a:gridCol w="818515"/>
              </a:tblGrid>
              <a:tr h="225612">
                <a:tc>
                  <a:txBody>
                    <a:bodyPr/>
                    <a:lstStyle/>
                    <a:p>
                      <a:pPr marL="31750">
                        <a:lnSpc>
                          <a:spcPts val="1545"/>
                        </a:lnSpc>
                        <a:spcBef>
                          <a:spcPts val="130"/>
                        </a:spcBef>
                      </a:pPr>
                      <a:r>
                        <a:rPr dirty="0" sz="1300" spc="35">
                          <a:latin typeface="Times New Roman"/>
                          <a:cs typeface="Times New Roman"/>
                        </a:rPr>
                        <a:t>For investments</a:t>
                      </a:r>
                      <a:r>
                        <a:rPr dirty="0" sz="13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35">
                          <a:latin typeface="Times New Roman"/>
                          <a:cs typeface="Times New Roman"/>
                        </a:rPr>
                        <a:t>in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65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545"/>
                        </a:lnSpc>
                        <a:spcBef>
                          <a:spcPts val="130"/>
                        </a:spcBef>
                      </a:pPr>
                      <a:r>
                        <a:rPr dirty="0" sz="1300" spc="2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45">
                          <a:latin typeface="Times New Roman"/>
                          <a:cs typeface="Times New Roman"/>
                        </a:rPr>
                        <a:t>2010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65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7510">
                        <a:lnSpc>
                          <a:spcPts val="1545"/>
                        </a:lnSpc>
                        <a:spcBef>
                          <a:spcPts val="130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360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65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0795">
                        <a:lnSpc>
                          <a:spcPts val="1545"/>
                        </a:lnSpc>
                        <a:spcBef>
                          <a:spcPts val="130"/>
                        </a:spcBef>
                      </a:pPr>
                      <a:r>
                        <a:rPr dirty="0" sz="1300" spc="40">
                          <a:latin typeface="Times New Roman"/>
                          <a:cs typeface="Times New Roman"/>
                        </a:rPr>
                        <a:t>180.0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65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ts val="1675"/>
                        </a:lnSpc>
                      </a:pPr>
                      <a:r>
                        <a:rPr dirty="0" sz="1600" spc="-5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↑</a:t>
                      </a:r>
                      <a:r>
                        <a:rPr dirty="0" sz="1600" spc="-95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in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4765">
                        <a:lnSpc>
                          <a:spcPts val="1675"/>
                        </a:lnSpc>
                      </a:pPr>
                      <a:r>
                        <a:rPr dirty="0" sz="1600" spc="-1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write-off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07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ts val="1400"/>
                        </a:lnSpc>
                      </a:pPr>
                      <a:r>
                        <a:rPr dirty="0" sz="1300" spc="2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45">
                          <a:latin typeface="Times New Roman"/>
                          <a:cs typeface="Times New Roman"/>
                        </a:rPr>
                        <a:t>2011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0795">
                        <a:lnSpc>
                          <a:spcPts val="1400"/>
                        </a:lnSpc>
                      </a:pPr>
                      <a:r>
                        <a:rPr dirty="0" sz="1300" spc="40">
                          <a:latin typeface="Times New Roman"/>
                          <a:cs typeface="Times New Roman"/>
                        </a:rPr>
                        <a:t>378.0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87985">
                        <a:lnSpc>
                          <a:spcPts val="1400"/>
                        </a:lnSpc>
                      </a:pPr>
                      <a:r>
                        <a:rPr dirty="0" sz="1300" spc="40">
                          <a:latin typeface="Times New Roman"/>
                          <a:cs typeface="Times New Roman"/>
                        </a:rPr>
                        <a:t>189.0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37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ts val="1425"/>
                        </a:lnSpc>
                      </a:pPr>
                      <a:r>
                        <a:rPr dirty="0" sz="1300" spc="2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45">
                          <a:latin typeface="Times New Roman"/>
                          <a:cs typeface="Times New Roman"/>
                        </a:rPr>
                        <a:t>2012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87985">
                        <a:lnSpc>
                          <a:spcPts val="1425"/>
                        </a:lnSpc>
                      </a:pPr>
                      <a:r>
                        <a:rPr dirty="0" sz="1300" spc="40">
                          <a:latin typeface="Times New Roman"/>
                          <a:cs typeface="Times New Roman"/>
                        </a:rPr>
                        <a:t>396.9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ts val="142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198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.5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48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ts val="1435"/>
                        </a:lnSpc>
                      </a:pPr>
                      <a:r>
                        <a:rPr dirty="0" sz="1300" spc="2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45">
                          <a:latin typeface="Times New Roman"/>
                          <a:cs typeface="Times New Roman"/>
                        </a:rPr>
                        <a:t>2013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ts val="143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416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.8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43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208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.4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48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ts val="1435"/>
                        </a:lnSpc>
                      </a:pPr>
                      <a:r>
                        <a:rPr dirty="0" sz="1300" spc="2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45">
                          <a:latin typeface="Times New Roman"/>
                          <a:cs typeface="Times New Roman"/>
                        </a:rPr>
                        <a:t>2014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79730">
                        <a:lnSpc>
                          <a:spcPts val="1435"/>
                        </a:lnSpc>
                        <a:tabLst>
                          <a:tab pos="395605" algn="l"/>
                        </a:tabLst>
                      </a:pP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685">
                        <a:lnSpc>
                          <a:spcPts val="1435"/>
                        </a:lnSpc>
                        <a:tabLst>
                          <a:tab pos="415925" algn="l"/>
                        </a:tabLst>
                      </a:pP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08940">
                        <a:lnSpc>
                          <a:spcPts val="1435"/>
                        </a:lnSpc>
                        <a:tabLst>
                          <a:tab pos="805180" algn="l"/>
                        </a:tabLst>
                      </a:pP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80365">
                        <a:lnSpc>
                          <a:spcPts val="1435"/>
                        </a:lnSpc>
                        <a:tabLst>
                          <a:tab pos="395605" algn="l"/>
                        </a:tabLst>
                      </a:pP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435"/>
                        </a:lnSpc>
                      </a:pP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437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.6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05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7510">
                        <a:lnSpc>
                          <a:spcPts val="1400"/>
                        </a:lnSpc>
                      </a:pPr>
                      <a:r>
                        <a:rPr dirty="0" u="dbl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360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0795">
                        <a:lnSpc>
                          <a:spcPts val="1400"/>
                        </a:lnSpc>
                      </a:pPr>
                      <a:r>
                        <a:rPr dirty="0" u="dbl" sz="1300" spc="4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558.0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87985">
                        <a:lnSpc>
                          <a:spcPts val="1400"/>
                        </a:lnSpc>
                      </a:pPr>
                      <a:r>
                        <a:rPr dirty="0" u="dbl" sz="1300" spc="4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585.9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ts val="1400"/>
                        </a:lnSpc>
                      </a:pPr>
                      <a:r>
                        <a:rPr dirty="0" u="dbl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615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.2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400"/>
                        </a:lnSpc>
                      </a:pPr>
                      <a:r>
                        <a:rPr dirty="0" u="dbl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646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6061328" y="4904943"/>
            <a:ext cx="294640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C00000"/>
                </a:solidFill>
                <a:latin typeface="Times New Roman"/>
                <a:cs typeface="Times New Roman"/>
              </a:rPr>
              <a:t>Lower forecasted OI because of</a:t>
            </a:r>
            <a:r>
              <a:rPr dirty="0" sz="1600" spc="55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600" spc="-5">
                <a:solidFill>
                  <a:srgbClr val="C00000"/>
                </a:solidFill>
                <a:latin typeface="Times New Roman"/>
                <a:cs typeface="Times New Roman"/>
              </a:rPr>
              <a:t>5%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447800" marR="5080" indent="-136906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Going Concerns </a:t>
            </a:r>
            <a:r>
              <a:rPr dirty="0" spc="-10"/>
              <a:t>with Growing </a:t>
            </a:r>
            <a:r>
              <a:rPr dirty="0" spc="-5"/>
              <a:t>Investment:  Conservative</a:t>
            </a:r>
            <a:r>
              <a:rPr dirty="0" spc="-15"/>
              <a:t> </a:t>
            </a:r>
            <a:r>
              <a:rPr dirty="0" spc="-5"/>
              <a:t>Accounting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0586" y="1270872"/>
            <a:ext cx="5312410" cy="46863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>
              <a:lnSpc>
                <a:spcPts val="1710"/>
              </a:lnSpc>
              <a:spcBef>
                <a:spcPts val="215"/>
              </a:spcBef>
            </a:pPr>
            <a:r>
              <a:rPr dirty="0" sz="1450" spc="-50">
                <a:latin typeface="Times New Roman"/>
                <a:cs typeface="Times New Roman"/>
              </a:rPr>
              <a:t>A </a:t>
            </a:r>
            <a:r>
              <a:rPr dirty="0" sz="1450" spc="-35">
                <a:latin typeface="Times New Roman"/>
                <a:cs typeface="Times New Roman"/>
              </a:rPr>
              <a:t>firm </a:t>
            </a:r>
            <a:r>
              <a:rPr dirty="0" sz="1450" spc="-30">
                <a:latin typeface="Times New Roman"/>
                <a:cs typeface="Times New Roman"/>
              </a:rPr>
              <a:t>with </a:t>
            </a:r>
            <a:r>
              <a:rPr dirty="0" sz="1450" spc="-35">
                <a:latin typeface="Times New Roman"/>
                <a:cs typeface="Times New Roman"/>
              </a:rPr>
              <a:t>investment growing </a:t>
            </a:r>
            <a:r>
              <a:rPr dirty="0" sz="1450" spc="-30">
                <a:latin typeface="Times New Roman"/>
                <a:cs typeface="Times New Roman"/>
              </a:rPr>
              <a:t>at </a:t>
            </a:r>
            <a:r>
              <a:rPr dirty="0" sz="1450" spc="-40">
                <a:latin typeface="Times New Roman"/>
                <a:cs typeface="Times New Roman"/>
              </a:rPr>
              <a:t>5% </a:t>
            </a:r>
            <a:r>
              <a:rPr dirty="0" sz="1450" spc="-30">
                <a:latin typeface="Times New Roman"/>
                <a:cs typeface="Times New Roman"/>
              </a:rPr>
              <a:t>per </a:t>
            </a:r>
            <a:r>
              <a:rPr dirty="0" sz="1450" spc="-40">
                <a:latin typeface="Times New Roman"/>
                <a:cs typeface="Times New Roman"/>
              </a:rPr>
              <a:t>year </a:t>
            </a:r>
            <a:r>
              <a:rPr dirty="0" sz="1450" spc="-30">
                <a:latin typeface="Times New Roman"/>
                <a:cs typeface="Times New Roman"/>
              </a:rPr>
              <a:t>with </a:t>
            </a:r>
            <a:r>
              <a:rPr dirty="0" sz="1450" spc="-35">
                <a:latin typeface="Times New Roman"/>
                <a:cs typeface="Times New Roman"/>
              </a:rPr>
              <a:t>no value added: </a:t>
            </a:r>
            <a:r>
              <a:rPr dirty="0" sz="1450" spc="-45">
                <a:latin typeface="Times New Roman"/>
                <a:cs typeface="Times New Roman"/>
              </a:rPr>
              <a:t>10%  </a:t>
            </a:r>
            <a:r>
              <a:rPr dirty="0" sz="1450" spc="-30">
                <a:latin typeface="Times New Roman"/>
                <a:cs typeface="Times New Roman"/>
              </a:rPr>
              <a:t>of </a:t>
            </a:r>
            <a:r>
              <a:rPr dirty="0" sz="1450" spc="-35">
                <a:latin typeface="Times New Roman"/>
                <a:cs typeface="Times New Roman"/>
              </a:rPr>
              <a:t>investment expensed</a:t>
            </a:r>
            <a:r>
              <a:rPr dirty="0" sz="145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immediately.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63286" y="5540190"/>
            <a:ext cx="6941820" cy="0"/>
          </a:xfrm>
          <a:custGeom>
            <a:avLst/>
            <a:gdLst/>
            <a:ahLst/>
            <a:cxnLst/>
            <a:rect l="l" t="t" r="r" b="b"/>
            <a:pathLst>
              <a:path w="6941820" h="0">
                <a:moveTo>
                  <a:pt x="0" y="0"/>
                </a:moveTo>
                <a:lnTo>
                  <a:pt x="6941374" y="0"/>
                </a:lnTo>
              </a:path>
            </a:pathLst>
          </a:custGeom>
          <a:ln w="58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63286" y="5532344"/>
            <a:ext cx="6951980" cy="0"/>
          </a:xfrm>
          <a:custGeom>
            <a:avLst/>
            <a:gdLst/>
            <a:ahLst/>
            <a:cxnLst/>
            <a:rect l="l" t="t" r="r" b="b"/>
            <a:pathLst>
              <a:path w="6951980" h="0">
                <a:moveTo>
                  <a:pt x="0" y="0"/>
                </a:moveTo>
                <a:lnTo>
                  <a:pt x="6951838" y="0"/>
                </a:lnTo>
              </a:path>
            </a:pathLst>
          </a:custGeom>
          <a:ln w="753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20272" y="1737590"/>
          <a:ext cx="6983095" cy="3627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67890"/>
                <a:gridCol w="1026794"/>
                <a:gridCol w="993140"/>
                <a:gridCol w="994410"/>
                <a:gridCol w="988060"/>
                <a:gridCol w="789940"/>
              </a:tblGrid>
              <a:tr h="2673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06705">
                        <a:lnSpc>
                          <a:spcPts val="1335"/>
                        </a:lnSpc>
                      </a:pPr>
                      <a:r>
                        <a:rPr dirty="0" u="sng" sz="12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13055">
                        <a:lnSpc>
                          <a:spcPts val="1335"/>
                        </a:lnSpc>
                      </a:pPr>
                      <a:r>
                        <a:rPr dirty="0" u="sng" sz="12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73380">
                        <a:lnSpc>
                          <a:spcPts val="1335"/>
                        </a:lnSpc>
                      </a:pPr>
                      <a:r>
                        <a:rPr dirty="0" u="sng" sz="12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0040">
                        <a:lnSpc>
                          <a:spcPts val="1335"/>
                        </a:lnSpc>
                      </a:pPr>
                      <a:r>
                        <a:rPr dirty="0" u="sng" sz="12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0">
                        <a:lnSpc>
                          <a:spcPts val="1335"/>
                        </a:lnSpc>
                      </a:pPr>
                      <a:r>
                        <a:rPr dirty="0" u="sng" sz="12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70296">
                <a:tc>
                  <a:txBody>
                    <a:bodyPr/>
                    <a:lstStyle/>
                    <a:p>
                      <a:pPr marL="132080">
                        <a:lnSpc>
                          <a:spcPts val="1390"/>
                        </a:lnSpc>
                        <a:spcBef>
                          <a:spcPts val="640"/>
                        </a:spcBef>
                      </a:pP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Investment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128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42900">
                        <a:lnSpc>
                          <a:spcPts val="1390"/>
                        </a:lnSpc>
                        <a:spcBef>
                          <a:spcPts val="640"/>
                        </a:spcBef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400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128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785">
                        <a:lnSpc>
                          <a:spcPts val="1390"/>
                        </a:lnSpc>
                        <a:spcBef>
                          <a:spcPts val="640"/>
                        </a:spcBef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420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128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8260">
                        <a:lnSpc>
                          <a:spcPts val="1390"/>
                        </a:lnSpc>
                        <a:spcBef>
                          <a:spcPts val="640"/>
                        </a:spcBef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441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128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00990">
                        <a:lnSpc>
                          <a:spcPts val="1390"/>
                        </a:lnSpc>
                        <a:spcBef>
                          <a:spcPts val="640"/>
                        </a:spcBef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463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128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ts val="1390"/>
                        </a:lnSpc>
                        <a:spcBef>
                          <a:spcPts val="640"/>
                        </a:spcBef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486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1280">
                    <a:solidFill>
                      <a:srgbClr val="F8F8F8"/>
                    </a:solidFill>
                  </a:tcPr>
                </a:tc>
              </a:tr>
              <a:tr h="270531">
                <a:tc>
                  <a:txBody>
                    <a:bodyPr/>
                    <a:lstStyle/>
                    <a:p>
                      <a:pPr marL="132080">
                        <a:lnSpc>
                          <a:spcPts val="1360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Free cash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flow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94640">
                        <a:lnSpc>
                          <a:spcPts val="13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400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00990">
                        <a:lnSpc>
                          <a:spcPts val="13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180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1920">
                        <a:lnSpc>
                          <a:spcPts val="1360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31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00990">
                        <a:lnSpc>
                          <a:spcPts val="1360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32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ts val="1360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34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71473">
                <a:tc>
                  <a:txBody>
                    <a:bodyPr/>
                    <a:lstStyle/>
                    <a:p>
                      <a:pPr marL="132080">
                        <a:lnSpc>
                          <a:spcPts val="1395"/>
                        </a:lnSpc>
                        <a:spcBef>
                          <a:spcPts val="640"/>
                        </a:spcBef>
                      </a:pPr>
                      <a:r>
                        <a:rPr dirty="0" sz="1200" spc="-40">
                          <a:latin typeface="Times New Roman"/>
                          <a:cs typeface="Times New Roman"/>
                        </a:rPr>
                        <a:t>RNOA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128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07340">
                        <a:lnSpc>
                          <a:spcPts val="1395"/>
                        </a:lnSpc>
                        <a:spcBef>
                          <a:spcPts val="640"/>
                        </a:spcBef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128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6225">
                        <a:lnSpc>
                          <a:spcPts val="1395"/>
                        </a:lnSpc>
                        <a:spcBef>
                          <a:spcPts val="640"/>
                        </a:spcBef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128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7495">
                        <a:lnSpc>
                          <a:spcPts val="1395"/>
                        </a:lnSpc>
                        <a:spcBef>
                          <a:spcPts val="640"/>
                        </a:spcBef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128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78105">
                        <a:lnSpc>
                          <a:spcPts val="1395"/>
                        </a:lnSpc>
                        <a:spcBef>
                          <a:spcPts val="640"/>
                        </a:spcBef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1280">
                    <a:solidFill>
                      <a:srgbClr val="F8F8F8"/>
                    </a:solidFill>
                  </a:tcPr>
                </a:tc>
              </a:tr>
              <a:tr h="180825">
                <a:tc>
                  <a:txBody>
                    <a:bodyPr/>
                    <a:lstStyle/>
                    <a:p>
                      <a:pPr marL="132080">
                        <a:lnSpc>
                          <a:spcPts val="1325"/>
                        </a:lnSpc>
                      </a:pP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Profit 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margin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07340">
                        <a:lnSpc>
                          <a:spcPts val="132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6225">
                        <a:lnSpc>
                          <a:spcPts val="132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12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6860">
                        <a:lnSpc>
                          <a:spcPts val="132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12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78105">
                        <a:lnSpc>
                          <a:spcPts val="132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12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0825">
                <a:tc>
                  <a:txBody>
                    <a:bodyPr/>
                    <a:lstStyle/>
                    <a:p>
                      <a:pPr marL="132080">
                        <a:lnSpc>
                          <a:spcPts val="1325"/>
                        </a:lnSpc>
                      </a:pP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Asset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turnover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32080">
                        <a:lnSpc>
                          <a:spcPts val="1325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.67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2555">
                        <a:lnSpc>
                          <a:spcPts val="1325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.85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13664">
                        <a:lnSpc>
                          <a:spcPts val="1325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.85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38430">
                        <a:lnSpc>
                          <a:spcPts val="132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9883">
                <a:tc>
                  <a:txBody>
                    <a:bodyPr/>
                    <a:lstStyle/>
                    <a:p>
                      <a:pPr marL="132080">
                        <a:lnSpc>
                          <a:spcPts val="1315"/>
                        </a:lnSpc>
                      </a:pP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Growth 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35">
                          <a:latin typeface="Times New Roman"/>
                          <a:cs typeface="Times New Roman"/>
                        </a:rPr>
                        <a:t>NOA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150">
                        <a:lnSpc>
                          <a:spcPts val="1315"/>
                        </a:lnSpc>
                      </a:pP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55%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7625">
                        <a:lnSpc>
                          <a:spcPts val="1315"/>
                        </a:lnSpc>
                      </a:pP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5%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ts val="1315"/>
                        </a:lnSpc>
                      </a:pP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5%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69545">
                        <a:lnSpc>
                          <a:spcPts val="131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5%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5335">
                <a:tc>
                  <a:txBody>
                    <a:bodyPr/>
                    <a:lstStyle/>
                    <a:p>
                      <a:pPr marL="132080">
                        <a:lnSpc>
                          <a:spcPts val="1280"/>
                        </a:lnSpc>
                      </a:pP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ReOI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(.10)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3210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18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8260">
                        <a:lnSpc>
                          <a:spcPts val="1280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3.10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ts val="1280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3.25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39065">
                        <a:lnSpc>
                          <a:spcPts val="1280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185927">
                <a:tc>
                  <a:txBody>
                    <a:bodyPr/>
                    <a:lstStyle/>
                    <a:p>
                      <a:pPr marL="135255">
                        <a:lnSpc>
                          <a:spcPts val="1365"/>
                        </a:lnSpc>
                      </a:pP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Growth 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ReOI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7800"/>
                      </a:solidFill>
                      <a:prstDash val="solid"/>
                    </a:lnL>
                    <a:lnT w="12700">
                      <a:solidFill>
                        <a:srgbClr val="007800"/>
                      </a:solidFill>
                      <a:prstDash val="solid"/>
                    </a:lnT>
                    <a:lnB w="28575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7800"/>
                      </a:solidFill>
                      <a:prstDash val="solid"/>
                    </a:lnT>
                    <a:lnB w="28575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150">
                        <a:lnSpc>
                          <a:spcPts val="1265"/>
                        </a:lnSpc>
                        <a:spcBef>
                          <a:spcPts val="95"/>
                        </a:spcBef>
                      </a:pPr>
                      <a:r>
                        <a:rPr dirty="0" sz="1200">
                          <a:latin typeface="Symbol"/>
                          <a:cs typeface="Symbol"/>
                        </a:rPr>
                        <a:t></a:t>
                      </a:r>
                      <a:endParaRPr sz="1200">
                        <a:latin typeface="Symbol"/>
                        <a:cs typeface="Symbol"/>
                      </a:endParaRPr>
                    </a:p>
                  </a:txBody>
                  <a:tcPr marL="0" marR="0" marB="0" marT="12065">
                    <a:lnT w="12700">
                      <a:solidFill>
                        <a:srgbClr val="007800"/>
                      </a:solidFill>
                      <a:prstDash val="solid"/>
                    </a:lnT>
                    <a:lnB w="28575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6990">
                        <a:lnSpc>
                          <a:spcPts val="1265"/>
                        </a:lnSpc>
                        <a:spcBef>
                          <a:spcPts val="95"/>
                        </a:spcBef>
                      </a:pPr>
                      <a:r>
                        <a:rPr dirty="0" sz="1200">
                          <a:latin typeface="Symbol"/>
                          <a:cs typeface="Symbol"/>
                        </a:rPr>
                        <a:t></a:t>
                      </a:r>
                      <a:endParaRPr sz="1200">
                        <a:latin typeface="Symbol"/>
                        <a:cs typeface="Symbol"/>
                      </a:endParaRPr>
                    </a:p>
                  </a:txBody>
                  <a:tcPr marL="0" marR="0" marB="0" marT="12065">
                    <a:lnT w="12700">
                      <a:solidFill>
                        <a:srgbClr val="007800"/>
                      </a:solidFill>
                      <a:prstDash val="solid"/>
                    </a:lnT>
                    <a:lnB w="28575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ts val="1365"/>
                        </a:lnSpc>
                      </a:pP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5%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7800"/>
                      </a:solidFill>
                      <a:prstDash val="solid"/>
                    </a:lnT>
                    <a:lnB w="28575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3355">
                        <a:lnSpc>
                          <a:spcPts val="136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5%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12700">
                      <a:solidFill>
                        <a:srgbClr val="007800"/>
                      </a:solidFill>
                      <a:prstDash val="solid"/>
                    </a:lnR>
                    <a:lnT w="12700">
                      <a:solidFill>
                        <a:srgbClr val="007800"/>
                      </a:solidFill>
                      <a:prstDash val="solid"/>
                    </a:lnT>
                    <a:lnB w="28575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185927">
                <a:tc>
                  <a:txBody>
                    <a:bodyPr/>
                    <a:lstStyle/>
                    <a:p>
                      <a:pPr marL="135255">
                        <a:lnSpc>
                          <a:spcPts val="1350"/>
                        </a:lnSpc>
                        <a:spcBef>
                          <a:spcPts val="10"/>
                        </a:spcBef>
                      </a:pP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Growth 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in cum-dividend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OI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">
                    <a:lnL w="28575">
                      <a:solidFill>
                        <a:srgbClr val="C00000"/>
                      </a:solidFill>
                      <a:prstDash val="solid"/>
                    </a:lnL>
                    <a:lnT w="28575">
                      <a:solidFill>
                        <a:srgbClr val="0078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28575">
                      <a:solidFill>
                        <a:srgbClr val="0078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150">
                        <a:lnSpc>
                          <a:spcPts val="1220"/>
                        </a:lnSpc>
                        <a:spcBef>
                          <a:spcPts val="145"/>
                        </a:spcBef>
                      </a:pPr>
                      <a:r>
                        <a:rPr dirty="0" sz="1200">
                          <a:latin typeface="Symbol"/>
                          <a:cs typeface="Symbol"/>
                        </a:rPr>
                        <a:t></a:t>
                      </a:r>
                      <a:endParaRPr sz="1200">
                        <a:latin typeface="Symbol"/>
                        <a:cs typeface="Symbol"/>
                      </a:endParaRPr>
                    </a:p>
                  </a:txBody>
                  <a:tcPr marL="0" marR="0" marB="0" marT="18415">
                    <a:lnT w="28575">
                      <a:solidFill>
                        <a:srgbClr val="0078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92100">
                        <a:lnSpc>
                          <a:spcPts val="1350"/>
                        </a:lnSpc>
                        <a:spcBef>
                          <a:spcPts val="10"/>
                        </a:spcBef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127%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">
                    <a:lnT w="28575">
                      <a:solidFill>
                        <a:srgbClr val="0078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6860">
                        <a:lnSpc>
                          <a:spcPts val="1350"/>
                        </a:lnSpc>
                        <a:spcBef>
                          <a:spcPts val="10"/>
                        </a:spcBef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">
                    <a:lnT w="28575">
                      <a:solidFill>
                        <a:srgbClr val="0078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ts val="1350"/>
                        </a:lnSpc>
                        <a:spcBef>
                          <a:spcPts val="10"/>
                        </a:spcBef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">
                    <a:lnR w="28575">
                      <a:solidFill>
                        <a:srgbClr val="C00000"/>
                      </a:solidFill>
                      <a:prstDash val="solid"/>
                    </a:lnR>
                    <a:lnT w="28575">
                      <a:solidFill>
                        <a:srgbClr val="0078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194239">
                <a:tc>
                  <a:txBody>
                    <a:bodyPr/>
                    <a:lstStyle/>
                    <a:p>
                      <a:pPr marL="135255">
                        <a:lnSpc>
                          <a:spcPts val="1335"/>
                        </a:lnSpc>
                        <a:spcBef>
                          <a:spcPts val="60"/>
                        </a:spcBef>
                      </a:pPr>
                      <a:r>
                        <a:rPr dirty="0" sz="1200" spc="-40">
                          <a:latin typeface="Times New Roman"/>
                          <a:cs typeface="Times New Roman"/>
                        </a:rPr>
                        <a:t>AOIG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lnB w="12700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99720">
                        <a:lnSpc>
                          <a:spcPts val="1335"/>
                        </a:lnSpc>
                        <a:spcBef>
                          <a:spcPts val="60"/>
                        </a:spcBef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21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lnB w="12700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00990">
                        <a:lnSpc>
                          <a:spcPts val="1335"/>
                        </a:lnSpc>
                        <a:spcBef>
                          <a:spcPts val="60"/>
                        </a:spcBef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15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lnB w="12700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ts val="1335"/>
                        </a:lnSpc>
                        <a:spcBef>
                          <a:spcPts val="60"/>
                        </a:spcBef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16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">
                    <a:lnB w="12700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180825">
                <a:tc>
                  <a:txBody>
                    <a:bodyPr/>
                    <a:lstStyle/>
                    <a:p>
                      <a:pPr marL="135255">
                        <a:lnSpc>
                          <a:spcPts val="1315"/>
                        </a:lnSpc>
                      </a:pPr>
                      <a:r>
                        <a:rPr dirty="0" sz="1200" spc="-40">
                          <a:latin typeface="Times New Roman"/>
                          <a:cs typeface="Times New Roman"/>
                        </a:rPr>
                        <a:t>AOIG 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growth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rate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7800"/>
                      </a:solidFill>
                      <a:prstDash val="solid"/>
                    </a:lnL>
                    <a:lnT w="12700">
                      <a:solidFill>
                        <a:srgbClr val="007800"/>
                      </a:solidFill>
                      <a:prstDash val="solid"/>
                    </a:lnT>
                    <a:lnB w="12700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7800"/>
                      </a:solidFill>
                      <a:prstDash val="solid"/>
                    </a:lnT>
                    <a:lnB w="12700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7800"/>
                      </a:solidFill>
                      <a:prstDash val="solid"/>
                    </a:lnT>
                    <a:lnB w="12700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7625">
                        <a:lnSpc>
                          <a:spcPts val="131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-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7800"/>
                      </a:solidFill>
                      <a:prstDash val="solid"/>
                    </a:lnT>
                    <a:lnB w="12700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ts val="131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-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7800"/>
                      </a:solidFill>
                      <a:prstDash val="solid"/>
                    </a:lnT>
                    <a:lnB w="12700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3355">
                        <a:lnSpc>
                          <a:spcPts val="131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5%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12700">
                      <a:solidFill>
                        <a:srgbClr val="007800"/>
                      </a:solidFill>
                      <a:prstDash val="solid"/>
                    </a:lnR>
                    <a:lnT w="12700">
                      <a:solidFill>
                        <a:srgbClr val="007800"/>
                      </a:solidFill>
                      <a:prstDash val="solid"/>
                    </a:lnT>
                    <a:lnB w="12700">
                      <a:solidFill>
                        <a:srgbClr val="0078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3654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2080">
                        <a:lnSpc>
                          <a:spcPts val="1395"/>
                        </a:lnSpc>
                      </a:pP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Value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T w="12700">
                      <a:solidFill>
                        <a:srgbClr val="0078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288290">
                        <a:lnSpc>
                          <a:spcPts val="139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400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T w="12700">
                      <a:solidFill>
                        <a:srgbClr val="0078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5275">
                        <a:lnSpc>
                          <a:spcPts val="1395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620.0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T w="12700">
                      <a:solidFill>
                        <a:srgbClr val="0078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0830">
                        <a:lnSpc>
                          <a:spcPts val="1395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651.0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T w="12700">
                      <a:solidFill>
                        <a:srgbClr val="0078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83845">
                        <a:lnSpc>
                          <a:spcPts val="1395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683.6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T w="12700">
                      <a:solidFill>
                        <a:srgbClr val="0078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83845">
                        <a:lnSpc>
                          <a:spcPts val="1395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717.7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T w="12700">
                      <a:solidFill>
                        <a:srgbClr val="0078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180825">
                <a:tc>
                  <a:txBody>
                    <a:bodyPr/>
                    <a:lstStyle/>
                    <a:p>
                      <a:pPr marL="132080">
                        <a:lnSpc>
                          <a:spcPts val="1325"/>
                        </a:lnSpc>
                      </a:pP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Premium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25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62.0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ts val="1325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65.1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ts val="1325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68.4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58140">
                        <a:lnSpc>
                          <a:spcPts val="1325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71.8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9883">
                <a:tc>
                  <a:txBody>
                    <a:bodyPr/>
                    <a:lstStyle/>
                    <a:p>
                      <a:pPr marL="132080">
                        <a:lnSpc>
                          <a:spcPts val="1315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P/B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7655">
                        <a:lnSpc>
                          <a:spcPts val="131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31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1940">
                        <a:lnSpc>
                          <a:spcPts val="131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95275">
                        <a:lnSpc>
                          <a:spcPts val="131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ts val="131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0119">
                <a:tc>
                  <a:txBody>
                    <a:bodyPr/>
                    <a:lstStyle/>
                    <a:p>
                      <a:pPr marL="132080">
                        <a:lnSpc>
                          <a:spcPts val="1320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Trailing P/E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20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24.4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2230">
                        <a:lnSpc>
                          <a:spcPts val="1320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11.6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3975">
                        <a:lnSpc>
                          <a:spcPts val="1320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11.6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32080">
                        <a:lnSpc>
                          <a:spcPts val="1320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11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7214">
                <a:tc>
                  <a:txBody>
                    <a:bodyPr/>
                    <a:lstStyle/>
                    <a:p>
                      <a:pPr marL="132080">
                        <a:lnSpc>
                          <a:spcPts val="1295"/>
                        </a:lnSpc>
                      </a:pP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Forward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P/E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4485">
                        <a:lnSpc>
                          <a:spcPts val="129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22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5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10.5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8260">
                        <a:lnSpc>
                          <a:spcPts val="1295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10.5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ts val="1295"/>
                        </a:lnSpc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10.5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39065">
                        <a:lnSpc>
                          <a:spcPts val="129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7221093" y="3576726"/>
            <a:ext cx="1706245" cy="935990"/>
          </a:xfrm>
          <a:prstGeom prst="rect">
            <a:avLst/>
          </a:prstGeom>
        </p:spPr>
        <p:txBody>
          <a:bodyPr wrap="square" lIns="0" tIns="1022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05"/>
              </a:spcBef>
            </a:pPr>
            <a:r>
              <a:rPr dirty="0" sz="1600" spc="-5">
                <a:solidFill>
                  <a:srgbClr val="C00000"/>
                </a:solidFill>
                <a:latin typeface="Times New Roman"/>
                <a:cs typeface="Times New Roman"/>
              </a:rPr>
              <a:t>&gt;10% cost </a:t>
            </a:r>
            <a:r>
              <a:rPr dirty="0" sz="1600">
                <a:solidFill>
                  <a:srgbClr val="C00000"/>
                </a:solidFill>
                <a:latin typeface="Times New Roman"/>
                <a:cs typeface="Times New Roman"/>
              </a:rPr>
              <a:t>of</a:t>
            </a:r>
            <a:r>
              <a:rPr dirty="0" sz="1600" spc="-2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600" spc="-5">
                <a:solidFill>
                  <a:srgbClr val="C00000"/>
                </a:solidFill>
                <a:latin typeface="Times New Roman"/>
                <a:cs typeface="Times New Roman"/>
              </a:rPr>
              <a:t>capital</a:t>
            </a:r>
            <a:endParaRPr sz="1600">
              <a:latin typeface="Times New Roman"/>
              <a:cs typeface="Times New Roman"/>
            </a:endParaRPr>
          </a:p>
          <a:p>
            <a:pPr marL="12700" marR="426084">
              <a:lnSpc>
                <a:spcPct val="100000"/>
              </a:lnSpc>
              <a:spcBef>
                <a:spcPts val="705"/>
              </a:spcBef>
            </a:pPr>
            <a:r>
              <a:rPr dirty="0" sz="1600" spc="-5">
                <a:solidFill>
                  <a:srgbClr val="008000"/>
                </a:solidFill>
                <a:latin typeface="Times New Roman"/>
                <a:cs typeface="Times New Roman"/>
              </a:rPr>
              <a:t>5% growth,</a:t>
            </a:r>
            <a:r>
              <a:rPr dirty="0" sz="1600" spc="-55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600" spc="-5">
                <a:solidFill>
                  <a:srgbClr val="008000"/>
                </a:solidFill>
                <a:latin typeface="Times New Roman"/>
                <a:cs typeface="Times New Roman"/>
              </a:rPr>
              <a:t>not  constant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2475" y="5741619"/>
            <a:ext cx="8423910" cy="8489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The conservative accounting has produced growth in </a:t>
            </a:r>
            <a:r>
              <a:rPr dirty="0" sz="1800" spc="-5">
                <a:latin typeface="Times New Roman"/>
                <a:cs typeface="Times New Roman"/>
              </a:rPr>
              <a:t>OI, </a:t>
            </a:r>
            <a:r>
              <a:rPr dirty="0" sz="1800">
                <a:latin typeface="Times New Roman"/>
                <a:cs typeface="Times New Roman"/>
              </a:rPr>
              <a:t>growth in ReOI, and abnormal  income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growth:</a:t>
            </a:r>
            <a:r>
              <a:rPr dirty="0" sz="1800" spc="-10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 RNOA</a:t>
            </a:r>
            <a:r>
              <a:rPr dirty="0" sz="1800" spc="-10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above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required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return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+ growing</a:t>
            </a:r>
            <a:r>
              <a:rPr dirty="0" sz="1800" spc="-5">
                <a:latin typeface="Times New Roman"/>
                <a:cs typeface="Times New Roman"/>
              </a:rPr>
              <a:t> NOA</a:t>
            </a:r>
            <a:r>
              <a:rPr dirty="0" sz="1800" spc="-85">
                <a:latin typeface="Times New Roman"/>
                <a:cs typeface="Times New Roman"/>
              </a:rPr>
              <a:t> </a:t>
            </a:r>
            <a:r>
              <a:rPr dirty="0" sz="1800" spc="5">
                <a:latin typeface="Times New Roman"/>
                <a:cs typeface="Times New Roman"/>
              </a:rPr>
              <a:t>yields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growing</a:t>
            </a:r>
            <a:r>
              <a:rPr dirty="0" sz="1800" spc="-1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ReOI,  and growing ReOI implies </a:t>
            </a:r>
            <a:r>
              <a:rPr dirty="0" sz="1800" spc="-5">
                <a:latin typeface="Times New Roman"/>
                <a:cs typeface="Times New Roman"/>
              </a:rPr>
              <a:t>abnormal income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growth.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1907286"/>
            <a:ext cx="121539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5">
                <a:latin typeface="Times New Roman"/>
                <a:cs typeface="Times New Roman"/>
              </a:rPr>
              <a:t>ReOI</a:t>
            </a:r>
            <a:r>
              <a:rPr dirty="0" sz="2000" spc="-95">
                <a:latin typeface="Times New Roman"/>
                <a:cs typeface="Times New Roman"/>
              </a:rPr>
              <a:t> </a:t>
            </a:r>
            <a:r>
              <a:rPr dirty="0" sz="2000" spc="-45">
                <a:latin typeface="Times New Roman"/>
                <a:cs typeface="Times New Roman"/>
              </a:rPr>
              <a:t>Value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15162" y="291465"/>
            <a:ext cx="771080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987675" marR="5080" indent="-297561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Valuation: </a:t>
            </a:r>
            <a:r>
              <a:rPr dirty="0" spc="-10"/>
              <a:t>Growing </a:t>
            </a:r>
            <a:r>
              <a:rPr dirty="0" spc="-5"/>
              <a:t>Investment </a:t>
            </a:r>
            <a:r>
              <a:rPr dirty="0" spc="-10"/>
              <a:t>with </a:t>
            </a:r>
            <a:r>
              <a:rPr dirty="0" spc="-5"/>
              <a:t>Conservative  Accounting</a:t>
            </a:r>
          </a:p>
        </p:txBody>
      </p:sp>
      <p:sp>
        <p:nvSpPr>
          <p:cNvPr id="4" name="object 4"/>
          <p:cNvSpPr/>
          <p:nvPr/>
        </p:nvSpPr>
        <p:spPr>
          <a:xfrm>
            <a:off x="3102810" y="2069023"/>
            <a:ext cx="401955" cy="0"/>
          </a:xfrm>
          <a:custGeom>
            <a:avLst/>
            <a:gdLst/>
            <a:ahLst/>
            <a:cxnLst/>
            <a:rect l="l" t="t" r="r" b="b"/>
            <a:pathLst>
              <a:path w="401954" h="0">
                <a:moveTo>
                  <a:pt x="0" y="0"/>
                </a:moveTo>
                <a:lnTo>
                  <a:pt x="401875" y="0"/>
                </a:lnTo>
              </a:path>
            </a:pathLst>
          </a:custGeom>
          <a:ln w="950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832583" y="2069024"/>
            <a:ext cx="978535" cy="0"/>
          </a:xfrm>
          <a:custGeom>
            <a:avLst/>
            <a:gdLst/>
            <a:ahLst/>
            <a:cxnLst/>
            <a:rect l="l" t="t" r="r" b="b"/>
            <a:pathLst>
              <a:path w="978535" h="0">
                <a:moveTo>
                  <a:pt x="0" y="0"/>
                </a:moveTo>
                <a:lnTo>
                  <a:pt x="978497" y="0"/>
                </a:lnTo>
              </a:path>
            </a:pathLst>
          </a:custGeom>
          <a:ln w="950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4174039" y="1743000"/>
            <a:ext cx="311785" cy="2965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50" spc="25">
                <a:latin typeface="Times New Roman"/>
                <a:cs typeface="Times New Roman"/>
              </a:rPr>
              <a:t>3</a:t>
            </a:r>
            <a:r>
              <a:rPr dirty="0" sz="1750" spc="10">
                <a:latin typeface="Times New Roman"/>
                <a:cs typeface="Times New Roman"/>
              </a:rPr>
              <a:t>.</a:t>
            </a:r>
            <a:r>
              <a:rPr dirty="0" sz="1750" spc="15">
                <a:latin typeface="Times New Roman"/>
                <a:cs typeface="Times New Roman"/>
              </a:rPr>
              <a:t>1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66054" y="2403810"/>
            <a:ext cx="542290" cy="2965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50" spc="15">
                <a:latin typeface="Symbol"/>
                <a:cs typeface="Symbol"/>
              </a:rPr>
              <a:t></a:t>
            </a:r>
            <a:r>
              <a:rPr dirty="0" sz="1750" spc="-80">
                <a:latin typeface="Times New Roman"/>
                <a:cs typeface="Times New Roman"/>
              </a:rPr>
              <a:t> </a:t>
            </a:r>
            <a:r>
              <a:rPr dirty="0" sz="1750" spc="5">
                <a:latin typeface="Times New Roman"/>
                <a:cs typeface="Times New Roman"/>
              </a:rPr>
              <a:t>400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27046" y="2094947"/>
            <a:ext cx="113030" cy="2965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50" spc="10">
                <a:latin typeface="Symbol"/>
                <a:cs typeface="Symbol"/>
              </a:rPr>
              <a:t></a:t>
            </a:r>
            <a:endParaRPr sz="175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01646" y="1888227"/>
            <a:ext cx="675640" cy="2965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baseline="31746" sz="2625" spc="15">
                <a:latin typeface="Symbol"/>
                <a:cs typeface="Symbol"/>
              </a:rPr>
              <a:t></a:t>
            </a:r>
            <a:r>
              <a:rPr dirty="0" baseline="31746" sz="2625" spc="-300">
                <a:latin typeface="Times New Roman"/>
                <a:cs typeface="Times New Roman"/>
              </a:rPr>
              <a:t> </a:t>
            </a:r>
            <a:r>
              <a:rPr dirty="0" sz="1750" spc="35">
                <a:latin typeface="Times New Roman"/>
                <a:cs typeface="Times New Roman"/>
              </a:rPr>
              <a:t>/1.10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701035" y="2094947"/>
            <a:ext cx="113030" cy="2965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50" spc="10">
                <a:latin typeface="Symbol"/>
                <a:cs typeface="Symbol"/>
              </a:rPr>
              <a:t></a:t>
            </a:r>
            <a:endParaRPr sz="175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80554" y="1907101"/>
            <a:ext cx="1859280" cy="4565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633095">
              <a:lnSpc>
                <a:spcPts val="1680"/>
              </a:lnSpc>
              <a:spcBef>
                <a:spcPts val="125"/>
              </a:spcBef>
              <a:tabLst>
                <a:tab pos="1758950" algn="l"/>
              </a:tabLst>
            </a:pPr>
            <a:r>
              <a:rPr dirty="0" sz="1750" spc="10">
                <a:latin typeface="Symbol"/>
                <a:cs typeface="Symbol"/>
              </a:rPr>
              <a:t></a:t>
            </a:r>
            <a:r>
              <a:rPr dirty="0" sz="1750" spc="10">
                <a:latin typeface="Times New Roman"/>
                <a:cs typeface="Times New Roman"/>
              </a:rPr>
              <a:t>	</a:t>
            </a:r>
            <a:r>
              <a:rPr dirty="0" sz="1750" spc="10">
                <a:latin typeface="Symbol"/>
                <a:cs typeface="Symbol"/>
              </a:rPr>
              <a:t></a:t>
            </a:r>
            <a:endParaRPr sz="1750">
              <a:latin typeface="Symbol"/>
              <a:cs typeface="Symbol"/>
            </a:endParaRPr>
          </a:p>
          <a:p>
            <a:pPr marL="12700">
              <a:lnSpc>
                <a:spcPts val="1680"/>
              </a:lnSpc>
              <a:tabLst>
                <a:tab pos="742315" algn="l"/>
              </a:tabLst>
            </a:pPr>
            <a:r>
              <a:rPr dirty="0" sz="1750" spc="15">
                <a:latin typeface="Times New Roman"/>
                <a:cs typeface="Times New Roman"/>
              </a:rPr>
              <a:t>1.10	1.10</a:t>
            </a:r>
            <a:r>
              <a:rPr dirty="0" sz="1750" spc="-145">
                <a:latin typeface="Times New Roman"/>
                <a:cs typeface="Times New Roman"/>
              </a:rPr>
              <a:t> </a:t>
            </a:r>
            <a:r>
              <a:rPr dirty="0" sz="1750" spc="40">
                <a:latin typeface="Symbol"/>
                <a:cs typeface="Symbol"/>
              </a:rPr>
              <a:t></a:t>
            </a:r>
            <a:r>
              <a:rPr dirty="0" sz="1750" spc="40">
                <a:latin typeface="Times New Roman"/>
                <a:cs typeface="Times New Roman"/>
              </a:rPr>
              <a:t>1.05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13367" y="1759933"/>
            <a:ext cx="325755" cy="2965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baseline="-31746" sz="2625" spc="22">
                <a:latin typeface="Symbol"/>
                <a:cs typeface="Symbol"/>
              </a:rPr>
              <a:t></a:t>
            </a:r>
            <a:r>
              <a:rPr dirty="0" baseline="-31746" sz="2625" spc="-284">
                <a:latin typeface="Times New Roman"/>
                <a:cs typeface="Times New Roman"/>
              </a:rPr>
              <a:t> </a:t>
            </a:r>
            <a:r>
              <a:rPr dirty="0" sz="1750" spc="10">
                <a:latin typeface="Symbol"/>
                <a:cs typeface="Symbol"/>
              </a:rPr>
              <a:t></a:t>
            </a:r>
            <a:endParaRPr sz="175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340654" y="1888227"/>
            <a:ext cx="1102995" cy="2965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sz="1750" spc="15">
                <a:latin typeface="Symbol"/>
                <a:cs typeface="Symbol"/>
              </a:rPr>
              <a:t></a:t>
            </a:r>
            <a:r>
              <a:rPr dirty="0" sz="1750" spc="15">
                <a:latin typeface="Times New Roman"/>
                <a:cs typeface="Times New Roman"/>
              </a:rPr>
              <a:t> </a:t>
            </a:r>
            <a:r>
              <a:rPr dirty="0" sz="1750" spc="10">
                <a:latin typeface="Times New Roman"/>
                <a:cs typeface="Times New Roman"/>
              </a:rPr>
              <a:t>360 </a:t>
            </a:r>
            <a:r>
              <a:rPr dirty="0" sz="1750" spc="15">
                <a:latin typeface="Symbol"/>
                <a:cs typeface="Symbol"/>
              </a:rPr>
              <a:t></a:t>
            </a:r>
            <a:r>
              <a:rPr dirty="0" sz="1750" spc="285">
                <a:latin typeface="Times New Roman"/>
                <a:cs typeface="Times New Roman"/>
              </a:rPr>
              <a:t> </a:t>
            </a:r>
            <a:r>
              <a:rPr dirty="0" baseline="36507" sz="2625" spc="7">
                <a:latin typeface="Times New Roman"/>
                <a:cs typeface="Times New Roman"/>
              </a:rPr>
              <a:t>18</a:t>
            </a:r>
            <a:endParaRPr baseline="36507" sz="2625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563729" y="3632452"/>
            <a:ext cx="426720" cy="0"/>
          </a:xfrm>
          <a:custGeom>
            <a:avLst/>
            <a:gdLst/>
            <a:ahLst/>
            <a:cxnLst/>
            <a:rect l="l" t="t" r="r" b="b"/>
            <a:pathLst>
              <a:path w="426719" h="0">
                <a:moveTo>
                  <a:pt x="0" y="0"/>
                </a:moveTo>
                <a:lnTo>
                  <a:pt x="426153" y="0"/>
                </a:lnTo>
              </a:path>
            </a:pathLst>
          </a:custGeom>
          <a:ln w="1054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3540139" y="3632452"/>
            <a:ext cx="546100" cy="0"/>
          </a:xfrm>
          <a:custGeom>
            <a:avLst/>
            <a:gdLst/>
            <a:ahLst/>
            <a:cxnLst/>
            <a:rect l="l" t="t" r="r" b="b"/>
            <a:pathLst>
              <a:path w="546100" h="0">
                <a:moveTo>
                  <a:pt x="0" y="0"/>
                </a:moveTo>
                <a:lnTo>
                  <a:pt x="545922" y="0"/>
                </a:lnTo>
              </a:path>
            </a:pathLst>
          </a:custGeom>
          <a:ln w="1054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4306746" y="3632452"/>
            <a:ext cx="416559" cy="0"/>
          </a:xfrm>
          <a:custGeom>
            <a:avLst/>
            <a:gdLst/>
            <a:ahLst/>
            <a:cxnLst/>
            <a:rect l="l" t="t" r="r" b="b"/>
            <a:pathLst>
              <a:path w="416560" h="0">
                <a:moveTo>
                  <a:pt x="0" y="0"/>
                </a:moveTo>
                <a:lnTo>
                  <a:pt x="416366" y="0"/>
                </a:lnTo>
              </a:path>
            </a:pathLst>
          </a:custGeom>
          <a:ln w="1054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2705906" y="3272057"/>
            <a:ext cx="2361565" cy="3263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849630" algn="l"/>
                <a:tab pos="1835785" algn="l"/>
              </a:tabLst>
            </a:pPr>
            <a:r>
              <a:rPr dirty="0" sz="1950" spc="-80">
                <a:latin typeface="Times New Roman"/>
                <a:cs typeface="Times New Roman"/>
              </a:rPr>
              <a:t>1</a:t>
            </a:r>
            <a:r>
              <a:rPr dirty="0" sz="1950" spc="-80">
                <a:latin typeface="Times New Roman"/>
                <a:cs typeface="Times New Roman"/>
              </a:rPr>
              <a:t>	</a:t>
            </a:r>
            <a:r>
              <a:rPr dirty="0" sz="1950" spc="-90">
                <a:latin typeface="Times New Roman"/>
                <a:cs typeface="Times New Roman"/>
              </a:rPr>
              <a:t>2</a:t>
            </a:r>
            <a:r>
              <a:rPr dirty="0" sz="1950" spc="-45">
                <a:latin typeface="Times New Roman"/>
                <a:cs typeface="Times New Roman"/>
              </a:rPr>
              <a:t>1</a:t>
            </a:r>
            <a:r>
              <a:rPr dirty="0" sz="1950" spc="-40">
                <a:latin typeface="Times New Roman"/>
                <a:cs typeface="Times New Roman"/>
              </a:rPr>
              <a:t>.</a:t>
            </a:r>
            <a:r>
              <a:rPr dirty="0" sz="1950" spc="-90">
                <a:latin typeface="Times New Roman"/>
                <a:cs typeface="Times New Roman"/>
              </a:rPr>
              <a:t>1</a:t>
            </a:r>
            <a:r>
              <a:rPr dirty="0" sz="1950" spc="-80">
                <a:latin typeface="Times New Roman"/>
                <a:cs typeface="Times New Roman"/>
              </a:rPr>
              <a:t>0</a:t>
            </a:r>
            <a:r>
              <a:rPr dirty="0" sz="1950">
                <a:latin typeface="Times New Roman"/>
                <a:cs typeface="Times New Roman"/>
              </a:rPr>
              <a:t>	</a:t>
            </a:r>
            <a:r>
              <a:rPr dirty="0" sz="1950" spc="-55">
                <a:latin typeface="Times New Roman"/>
                <a:cs typeface="Times New Roman"/>
              </a:rPr>
              <a:t>0.</a:t>
            </a:r>
            <a:r>
              <a:rPr dirty="0" sz="1950" spc="-90">
                <a:latin typeface="Times New Roman"/>
                <a:cs typeface="Times New Roman"/>
              </a:rPr>
              <a:t>155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07542" y="4005359"/>
            <a:ext cx="7337425" cy="12814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671320">
              <a:lnSpc>
                <a:spcPct val="100000"/>
              </a:lnSpc>
              <a:spcBef>
                <a:spcPts val="120"/>
              </a:spcBef>
            </a:pPr>
            <a:r>
              <a:rPr dirty="0" sz="1950" spc="-85">
                <a:latin typeface="Symbol"/>
                <a:cs typeface="Symbol"/>
              </a:rPr>
              <a:t></a:t>
            </a:r>
            <a:r>
              <a:rPr dirty="0" sz="1950" spc="-60">
                <a:latin typeface="Times New Roman"/>
                <a:cs typeface="Times New Roman"/>
              </a:rPr>
              <a:t> </a:t>
            </a:r>
            <a:r>
              <a:rPr dirty="0" sz="1950" spc="-90">
                <a:latin typeface="Times New Roman"/>
                <a:cs typeface="Times New Roman"/>
              </a:rPr>
              <a:t>400</a:t>
            </a:r>
            <a:endParaRPr sz="19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Even though earnings are growing and RE and AOIG have been</a:t>
            </a:r>
            <a:r>
              <a:rPr dirty="0" sz="2000" spc="-29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created  (by the accounting), there is no value</a:t>
            </a:r>
            <a:r>
              <a:rPr dirty="0" sz="2000" spc="-1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added.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020476" y="3662612"/>
            <a:ext cx="113664" cy="3263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950" spc="-60">
                <a:latin typeface="Symbol"/>
                <a:cs typeface="Symbol"/>
              </a:rPr>
              <a:t></a:t>
            </a:r>
            <a:endParaRPr sz="1950">
              <a:latin typeface="Symbol"/>
              <a:cs typeface="Symbo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020476" y="3290848"/>
            <a:ext cx="113664" cy="3263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950" spc="-60">
                <a:latin typeface="Symbol"/>
                <a:cs typeface="Symbol"/>
              </a:rPr>
              <a:t></a:t>
            </a:r>
            <a:endParaRPr sz="1950">
              <a:latin typeface="Symbol"/>
              <a:cs typeface="Symbo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120488" y="3433215"/>
            <a:ext cx="151130" cy="3263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950" spc="-85">
                <a:latin typeface="Symbol"/>
                <a:cs typeface="Symbol"/>
              </a:rPr>
              <a:t></a:t>
            </a:r>
            <a:endParaRPr sz="1950"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537646" y="3631998"/>
            <a:ext cx="1502410" cy="3263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dirty="0" sz="1950" spc="-70">
                <a:latin typeface="Times New Roman"/>
                <a:cs typeface="Times New Roman"/>
              </a:rPr>
              <a:t>0.10 </a:t>
            </a:r>
            <a:r>
              <a:rPr dirty="0" baseline="21367" sz="2925" spc="-187">
                <a:latin typeface="Symbol"/>
                <a:cs typeface="Symbol"/>
              </a:rPr>
              <a:t></a:t>
            </a:r>
            <a:r>
              <a:rPr dirty="0" baseline="44159" sz="2925" spc="-187">
                <a:latin typeface="Times New Roman"/>
                <a:cs typeface="Times New Roman"/>
              </a:rPr>
              <a:t>18 </a:t>
            </a:r>
            <a:r>
              <a:rPr dirty="0" baseline="44159" sz="2925" spc="-127">
                <a:latin typeface="Symbol"/>
                <a:cs typeface="Symbol"/>
              </a:rPr>
              <a:t></a:t>
            </a:r>
            <a:r>
              <a:rPr dirty="0" baseline="44159" sz="2925" spc="405">
                <a:latin typeface="Times New Roman"/>
                <a:cs typeface="Times New Roman"/>
              </a:rPr>
              <a:t> </a:t>
            </a:r>
            <a:r>
              <a:rPr dirty="0" sz="1950" spc="-70">
                <a:latin typeface="Times New Roman"/>
                <a:cs typeface="Times New Roman"/>
              </a:rPr>
              <a:t>1.10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07542" y="3431540"/>
            <a:ext cx="180975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671320" algn="l"/>
              </a:tabLst>
            </a:pPr>
            <a:r>
              <a:rPr dirty="0" sz="2000">
                <a:latin typeface="Times New Roman"/>
                <a:cs typeface="Times New Roman"/>
              </a:rPr>
              <a:t>A</a:t>
            </a:r>
            <a:r>
              <a:rPr dirty="0" sz="2000" spc="5">
                <a:latin typeface="Times New Roman"/>
                <a:cs typeface="Times New Roman"/>
              </a:rPr>
              <a:t>O</a:t>
            </a:r>
            <a:r>
              <a:rPr dirty="0" sz="2000">
                <a:latin typeface="Times New Roman"/>
                <a:cs typeface="Times New Roman"/>
              </a:rPr>
              <a:t>IG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 spc="-215">
                <a:latin typeface="Times New Roman"/>
                <a:cs typeface="Times New Roman"/>
              </a:rPr>
              <a:t>V</a:t>
            </a:r>
            <a:r>
              <a:rPr dirty="0" sz="2000">
                <a:latin typeface="Times New Roman"/>
                <a:cs typeface="Times New Roman"/>
              </a:rPr>
              <a:t>a</a:t>
            </a:r>
            <a:r>
              <a:rPr dirty="0" sz="2000" spc="-10">
                <a:latin typeface="Times New Roman"/>
                <a:cs typeface="Times New Roman"/>
              </a:rPr>
              <a:t>l</a:t>
            </a:r>
            <a:r>
              <a:rPr dirty="0" sz="2000">
                <a:latin typeface="Times New Roman"/>
                <a:cs typeface="Times New Roman"/>
              </a:rPr>
              <a:t>ue</a:t>
            </a:r>
            <a:r>
              <a:rPr dirty="0" sz="2000">
                <a:latin typeface="Times New Roman"/>
                <a:cs typeface="Times New Roman"/>
              </a:rPr>
              <a:t>	</a:t>
            </a:r>
            <a:r>
              <a:rPr dirty="0" sz="1950" spc="-85">
                <a:latin typeface="Symbol"/>
                <a:cs typeface="Symbol"/>
              </a:rPr>
              <a:t></a:t>
            </a:r>
            <a:endParaRPr sz="195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11929" y="450849"/>
            <a:ext cx="117094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Out</a:t>
            </a:r>
            <a:r>
              <a:rPr dirty="0"/>
              <a:t>l</a:t>
            </a:r>
            <a:r>
              <a:rPr dirty="0" spc="-5"/>
              <a:t>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3209" y="1531365"/>
            <a:ext cx="8315325" cy="3080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Value </a:t>
            </a:r>
            <a:r>
              <a:rPr dirty="0" sz="2400" b="1">
                <a:latin typeface="Times New Roman"/>
                <a:cs typeface="Times New Roman"/>
              </a:rPr>
              <a:t>Creation </a:t>
            </a:r>
            <a:r>
              <a:rPr dirty="0" sz="2400" spc="-5" b="1">
                <a:latin typeface="Times New Roman"/>
                <a:cs typeface="Times New Roman"/>
              </a:rPr>
              <a:t>and the </a:t>
            </a:r>
            <a:r>
              <a:rPr dirty="0" sz="2400" b="1">
                <a:latin typeface="Times New Roman"/>
                <a:cs typeface="Times New Roman"/>
              </a:rPr>
              <a:t>Creation of Residual</a:t>
            </a:r>
            <a:r>
              <a:rPr dirty="0" sz="2400" spc="-2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Earnings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Times New Roman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217804" marR="5080" indent="-205740">
              <a:lnSpc>
                <a:spcPct val="105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Accounting </a:t>
            </a:r>
            <a:r>
              <a:rPr dirty="0" sz="2400" b="1">
                <a:latin typeface="Times New Roman"/>
                <a:cs typeface="Times New Roman"/>
              </a:rPr>
              <a:t>Methods, P/B ratios, </a:t>
            </a:r>
            <a:r>
              <a:rPr dirty="0" sz="2400" spc="-5" b="1">
                <a:latin typeface="Times New Roman"/>
                <a:cs typeface="Times New Roman"/>
              </a:rPr>
              <a:t>P/E </a:t>
            </a:r>
            <a:r>
              <a:rPr dirty="0" sz="2400" b="1">
                <a:latin typeface="Times New Roman"/>
                <a:cs typeface="Times New Roman"/>
              </a:rPr>
              <a:t>ratios, </a:t>
            </a:r>
            <a:r>
              <a:rPr dirty="0" sz="2400" spc="-5" b="1">
                <a:latin typeface="Times New Roman"/>
                <a:cs typeface="Times New Roman"/>
              </a:rPr>
              <a:t>and the Valuation  of </a:t>
            </a:r>
            <a:r>
              <a:rPr dirty="0" sz="2400" b="1">
                <a:latin typeface="Times New Roman"/>
                <a:cs typeface="Times New Roman"/>
              </a:rPr>
              <a:t>Going</a:t>
            </a:r>
            <a:r>
              <a:rPr dirty="0" sz="2400" spc="-1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Concerns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</a:pPr>
            <a:endParaRPr sz="27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400" b="1">
                <a:latin typeface="Times New Roman"/>
                <a:cs typeface="Times New Roman"/>
              </a:rPr>
              <a:t>Hidden Reserves and the Creation of</a:t>
            </a:r>
            <a:r>
              <a:rPr dirty="0" sz="2400" spc="-5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Earnings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1F5F"/>
              </a:buClr>
              <a:buFont typeface="Times New Roman"/>
              <a:buChar char="•"/>
            </a:pPr>
            <a:endParaRPr sz="27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Valuation Fallacies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39065" marR="5080" indent="48895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Effects of Conservative Accounting:  Going Concerns </a:t>
            </a:r>
            <a:r>
              <a:rPr dirty="0" spc="-10"/>
              <a:t>with Growing</a:t>
            </a:r>
            <a:r>
              <a:rPr dirty="0" spc="90"/>
              <a:t> </a:t>
            </a:r>
            <a:r>
              <a:rPr dirty="0" spc="-5"/>
              <a:t>Investment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2" sz="half"/>
          </p:nvPr>
        </p:nvSpPr>
        <p:spPr>
          <a:prstGeom prst="rect"/>
        </p:spPr>
        <p:txBody>
          <a:bodyPr wrap="square" lIns="0" tIns="1206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dirty="0"/>
              <a:t>Accounting</a:t>
            </a:r>
            <a:r>
              <a:rPr dirty="0" spc="-35"/>
              <a:t> </a:t>
            </a:r>
            <a:r>
              <a:rPr dirty="0"/>
              <a:t>Effects</a:t>
            </a:r>
          </a:p>
          <a:p>
            <a:pPr marL="317500" indent="-305435">
              <a:lnSpc>
                <a:spcPts val="2050"/>
              </a:lnSpc>
              <a:spcBef>
                <a:spcPts val="765"/>
              </a:spcBef>
              <a:buClr>
                <a:srgbClr val="001F5F"/>
              </a:buClr>
              <a:buAutoNum type="arabicPeriod"/>
              <a:tabLst>
                <a:tab pos="316865" algn="l"/>
                <a:tab pos="318135" algn="l"/>
              </a:tabLst>
            </a:pPr>
            <a:r>
              <a:rPr dirty="0" sz="1800" b="0" i="0">
                <a:solidFill>
                  <a:srgbClr val="000000"/>
                </a:solidFill>
                <a:latin typeface="Times New Roman"/>
                <a:cs typeface="Times New Roman"/>
              </a:rPr>
              <a:t>Conservative accounting</a:t>
            </a:r>
            <a:r>
              <a:rPr dirty="0" sz="1800" spc="-95" b="0" i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800" b="0" i="0">
                <a:solidFill>
                  <a:srgbClr val="000000"/>
                </a:solidFill>
                <a:latin typeface="Times New Roman"/>
                <a:cs typeface="Times New Roman"/>
              </a:rPr>
              <a:t>reports</a:t>
            </a:r>
            <a:endParaRPr sz="1800">
              <a:latin typeface="Times New Roman"/>
              <a:cs typeface="Times New Roman"/>
            </a:endParaRPr>
          </a:p>
          <a:p>
            <a:pPr marL="317500">
              <a:lnSpc>
                <a:spcPts val="2050"/>
              </a:lnSpc>
            </a:pPr>
            <a:r>
              <a:rPr dirty="0" sz="1800" b="0" i="0">
                <a:solidFill>
                  <a:srgbClr val="000000"/>
                </a:solidFill>
                <a:latin typeface="Times New Roman"/>
                <a:cs typeface="Times New Roman"/>
              </a:rPr>
              <a:t>lower operating</a:t>
            </a:r>
            <a:r>
              <a:rPr dirty="0" sz="1800" spc="-40" b="0" i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800" spc="-5" b="0" i="0">
                <a:solidFill>
                  <a:srgbClr val="000000"/>
                </a:solidFill>
                <a:latin typeface="Times New Roman"/>
                <a:cs typeface="Times New Roman"/>
              </a:rPr>
              <a:t>income</a:t>
            </a:r>
            <a:endParaRPr sz="1800">
              <a:latin typeface="Times New Roman"/>
              <a:cs typeface="Times New Roman"/>
            </a:endParaRPr>
          </a:p>
          <a:p>
            <a:pPr marL="317500" marR="130810" indent="-305435">
              <a:lnSpc>
                <a:spcPts val="1939"/>
              </a:lnSpc>
              <a:spcBef>
                <a:spcPts val="1010"/>
              </a:spcBef>
              <a:buClr>
                <a:srgbClr val="001F5F"/>
              </a:buClr>
              <a:buAutoNum type="arabicPeriod" startAt="2"/>
              <a:tabLst>
                <a:tab pos="316865" algn="l"/>
                <a:tab pos="318135" algn="l"/>
              </a:tabLst>
            </a:pPr>
            <a:r>
              <a:rPr dirty="0" sz="1800" b="0" i="0">
                <a:solidFill>
                  <a:srgbClr val="000000"/>
                </a:solidFill>
                <a:latin typeface="Times New Roman"/>
                <a:cs typeface="Times New Roman"/>
              </a:rPr>
              <a:t>Conservative accounting  produces above-normal</a:t>
            </a:r>
            <a:r>
              <a:rPr dirty="0" sz="1800" spc="-100" b="0" i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800" spc="-5" b="0" i="0">
                <a:solidFill>
                  <a:srgbClr val="000000"/>
                </a:solidFill>
                <a:latin typeface="Times New Roman"/>
                <a:cs typeface="Times New Roman"/>
              </a:rPr>
              <a:t>RNOA  </a:t>
            </a:r>
            <a:r>
              <a:rPr dirty="0" sz="1800" b="0" i="0">
                <a:solidFill>
                  <a:srgbClr val="000000"/>
                </a:solidFill>
                <a:latin typeface="Times New Roman"/>
                <a:cs typeface="Times New Roman"/>
              </a:rPr>
              <a:t>and residual operating</a:t>
            </a:r>
            <a:r>
              <a:rPr dirty="0" sz="1800" spc="-60" b="0" i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800" spc="-5" b="0" i="0">
                <a:solidFill>
                  <a:srgbClr val="000000"/>
                </a:solidFill>
                <a:latin typeface="Times New Roman"/>
                <a:cs typeface="Times New Roman"/>
              </a:rPr>
              <a:t>income</a:t>
            </a:r>
            <a:endParaRPr sz="1800">
              <a:latin typeface="Times New Roman"/>
              <a:cs typeface="Times New Roman"/>
            </a:endParaRPr>
          </a:p>
          <a:p>
            <a:pPr marL="317500" marR="161925" indent="-305435">
              <a:lnSpc>
                <a:spcPct val="90000"/>
              </a:lnSpc>
              <a:spcBef>
                <a:spcPts val="950"/>
              </a:spcBef>
              <a:buClr>
                <a:srgbClr val="001F5F"/>
              </a:buClr>
              <a:buAutoNum type="arabicPeriod" startAt="2"/>
              <a:tabLst>
                <a:tab pos="316865" algn="l"/>
                <a:tab pos="318135" algn="l"/>
              </a:tabLst>
            </a:pPr>
            <a:r>
              <a:rPr dirty="0" sz="1800" b="0" i="0">
                <a:solidFill>
                  <a:srgbClr val="000000"/>
                </a:solidFill>
                <a:latin typeface="Times New Roman"/>
                <a:cs typeface="Times New Roman"/>
              </a:rPr>
              <a:t>Conservative accounting  produces lower </a:t>
            </a:r>
            <a:r>
              <a:rPr dirty="0" sz="1800" spc="-5" b="0" i="0">
                <a:solidFill>
                  <a:srgbClr val="000000"/>
                </a:solidFill>
                <a:latin typeface="Times New Roman"/>
                <a:cs typeface="Times New Roman"/>
              </a:rPr>
              <a:t>RNOA </a:t>
            </a:r>
            <a:r>
              <a:rPr dirty="0" sz="1800" b="0" i="0">
                <a:solidFill>
                  <a:srgbClr val="000000"/>
                </a:solidFill>
                <a:latin typeface="Times New Roman"/>
                <a:cs typeface="Times New Roman"/>
              </a:rPr>
              <a:t>and  residual operating </a:t>
            </a:r>
            <a:r>
              <a:rPr dirty="0" sz="1800" spc="-5" b="0" i="0">
                <a:solidFill>
                  <a:srgbClr val="000000"/>
                </a:solidFill>
                <a:latin typeface="Times New Roman"/>
                <a:cs typeface="Times New Roman"/>
              </a:rPr>
              <a:t>income</a:t>
            </a:r>
            <a:r>
              <a:rPr dirty="0" sz="1800" spc="-80" b="0" i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800" b="0" i="0">
                <a:solidFill>
                  <a:srgbClr val="000000"/>
                </a:solidFill>
                <a:latin typeface="Times New Roman"/>
                <a:cs typeface="Times New Roman"/>
              </a:rPr>
              <a:t>than  the no-growth</a:t>
            </a:r>
            <a:r>
              <a:rPr dirty="0" sz="1800" spc="-10" b="0" i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800" b="0" i="0">
                <a:solidFill>
                  <a:srgbClr val="000000"/>
                </a:solidFill>
                <a:latin typeface="Times New Roman"/>
                <a:cs typeface="Times New Roman"/>
              </a:rPr>
              <a:t>case</a:t>
            </a:r>
            <a:endParaRPr sz="1800">
              <a:latin typeface="Times New Roman"/>
              <a:cs typeface="Times New Roman"/>
            </a:endParaRPr>
          </a:p>
          <a:p>
            <a:pPr marL="317500" marR="5080" indent="-305435">
              <a:lnSpc>
                <a:spcPct val="90000"/>
              </a:lnSpc>
              <a:spcBef>
                <a:spcPts val="969"/>
              </a:spcBef>
              <a:buClr>
                <a:srgbClr val="001F5F"/>
              </a:buClr>
              <a:buAutoNum type="arabicPeriod" startAt="2"/>
              <a:tabLst>
                <a:tab pos="316865" algn="l"/>
                <a:tab pos="318135" algn="l"/>
              </a:tabLst>
            </a:pPr>
            <a:r>
              <a:rPr dirty="0" sz="1800" b="0" i="0">
                <a:solidFill>
                  <a:srgbClr val="000000"/>
                </a:solidFill>
                <a:latin typeface="Times New Roman"/>
                <a:cs typeface="Times New Roman"/>
              </a:rPr>
              <a:t>Conservative accounting creates  </a:t>
            </a:r>
            <a:r>
              <a:rPr dirty="0" sz="1800" spc="-5" b="0" i="0">
                <a:solidFill>
                  <a:srgbClr val="000000"/>
                </a:solidFill>
                <a:latin typeface="Times New Roman"/>
                <a:cs typeface="Times New Roman"/>
              </a:rPr>
              <a:t>growth </a:t>
            </a:r>
            <a:r>
              <a:rPr dirty="0" sz="1800" b="0" i="0">
                <a:solidFill>
                  <a:srgbClr val="000000"/>
                </a:solidFill>
                <a:latin typeface="Times New Roman"/>
                <a:cs typeface="Times New Roman"/>
              </a:rPr>
              <a:t>in operating </a:t>
            </a:r>
            <a:r>
              <a:rPr dirty="0" sz="1800" spc="-5" b="0" i="0">
                <a:solidFill>
                  <a:srgbClr val="000000"/>
                </a:solidFill>
                <a:latin typeface="Times New Roman"/>
                <a:cs typeface="Times New Roman"/>
              </a:rPr>
              <a:t>income and  </a:t>
            </a:r>
            <a:r>
              <a:rPr dirty="0" sz="1800" b="0" i="0">
                <a:solidFill>
                  <a:srgbClr val="000000"/>
                </a:solidFill>
                <a:latin typeface="Times New Roman"/>
                <a:cs typeface="Times New Roman"/>
              </a:rPr>
              <a:t>residual operating </a:t>
            </a:r>
            <a:r>
              <a:rPr dirty="0" sz="1800" spc="-5" b="0" i="0">
                <a:solidFill>
                  <a:srgbClr val="000000"/>
                </a:solidFill>
                <a:latin typeface="Times New Roman"/>
                <a:cs typeface="Times New Roman"/>
              </a:rPr>
              <a:t>income, </a:t>
            </a:r>
            <a:r>
              <a:rPr dirty="0" sz="1800" b="0" i="0">
                <a:solidFill>
                  <a:srgbClr val="000000"/>
                </a:solidFill>
                <a:latin typeface="Times New Roman"/>
                <a:cs typeface="Times New Roman"/>
              </a:rPr>
              <a:t>and  also creates </a:t>
            </a:r>
            <a:r>
              <a:rPr dirty="0" sz="1800" spc="-5" b="0" i="0">
                <a:solidFill>
                  <a:srgbClr val="000000"/>
                </a:solidFill>
                <a:latin typeface="Times New Roman"/>
                <a:cs typeface="Times New Roman"/>
              </a:rPr>
              <a:t>abnormal OI</a:t>
            </a:r>
            <a:r>
              <a:rPr dirty="0" sz="1800" spc="-75" b="0" i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800" b="0" i="0">
                <a:solidFill>
                  <a:srgbClr val="000000"/>
                </a:solidFill>
                <a:latin typeface="Times New Roman"/>
                <a:cs typeface="Times New Roman"/>
              </a:rPr>
              <a:t>growth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idx="3" sz="half"/>
          </p:nvPr>
        </p:nvSpPr>
        <p:spPr>
          <a:prstGeom prst="rect"/>
        </p:spPr>
        <p:txBody>
          <a:bodyPr wrap="square" lIns="0" tIns="1193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dirty="0"/>
              <a:t>Valuation</a:t>
            </a:r>
            <a:r>
              <a:rPr dirty="0" spc="-35"/>
              <a:t> </a:t>
            </a:r>
            <a:r>
              <a:rPr dirty="0"/>
              <a:t>Effects</a:t>
            </a:r>
          </a:p>
          <a:p>
            <a:pPr marL="317500" indent="-304800">
              <a:lnSpc>
                <a:spcPts val="2280"/>
              </a:lnSpc>
              <a:spcBef>
                <a:spcPts val="840"/>
              </a:spcBef>
              <a:buClr>
                <a:srgbClr val="001F5F"/>
              </a:buClr>
              <a:buAutoNum type="arabicPeriod"/>
              <a:tabLst>
                <a:tab pos="317500" algn="l"/>
              </a:tabLst>
            </a:pPr>
            <a:r>
              <a:rPr dirty="0" b="0" i="0">
                <a:solidFill>
                  <a:srgbClr val="000000"/>
                </a:solidFill>
                <a:latin typeface="Times New Roman"/>
                <a:cs typeface="Times New Roman"/>
              </a:rPr>
              <a:t>Value is </a:t>
            </a:r>
            <a:r>
              <a:rPr dirty="0" spc="5" b="0" i="0">
                <a:solidFill>
                  <a:srgbClr val="000000"/>
                </a:solidFill>
                <a:latin typeface="Times New Roman"/>
                <a:cs typeface="Times New Roman"/>
              </a:rPr>
              <a:t>not </a:t>
            </a:r>
            <a:r>
              <a:rPr dirty="0" b="0" i="0">
                <a:solidFill>
                  <a:srgbClr val="000000"/>
                </a:solidFill>
                <a:latin typeface="Times New Roman"/>
                <a:cs typeface="Times New Roman"/>
              </a:rPr>
              <a:t>affected by</a:t>
            </a:r>
            <a:r>
              <a:rPr dirty="0" spc="-130" b="0" i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b="0" i="0">
                <a:solidFill>
                  <a:srgbClr val="000000"/>
                </a:solidFill>
                <a:latin typeface="Times New Roman"/>
                <a:cs typeface="Times New Roman"/>
              </a:rPr>
              <a:t>the</a:t>
            </a:r>
          </a:p>
          <a:p>
            <a:pPr marL="317500">
              <a:lnSpc>
                <a:spcPts val="2280"/>
              </a:lnSpc>
            </a:pPr>
            <a:r>
              <a:rPr dirty="0" b="0" i="0">
                <a:solidFill>
                  <a:srgbClr val="000000"/>
                </a:solidFill>
                <a:latin typeface="Times New Roman"/>
                <a:cs typeface="Times New Roman"/>
              </a:rPr>
              <a:t>accounting</a:t>
            </a:r>
          </a:p>
          <a:p>
            <a:pPr marL="317500" marR="5080" indent="-304800">
              <a:lnSpc>
                <a:spcPts val="2160"/>
              </a:lnSpc>
              <a:spcBef>
                <a:spcPts val="1115"/>
              </a:spcBef>
              <a:buClr>
                <a:srgbClr val="001F5F"/>
              </a:buClr>
              <a:buAutoNum type="arabicPeriod" startAt="2"/>
              <a:tabLst>
                <a:tab pos="317500" algn="l"/>
              </a:tabLst>
            </a:pPr>
            <a:r>
              <a:rPr dirty="0" b="0" i="0">
                <a:solidFill>
                  <a:srgbClr val="000000"/>
                </a:solidFill>
                <a:latin typeface="Times New Roman"/>
                <a:cs typeface="Times New Roman"/>
              </a:rPr>
              <a:t>P/B ratios with conservative  accounting are the </a:t>
            </a:r>
            <a:r>
              <a:rPr dirty="0" spc="-5" b="0" i="0">
                <a:solidFill>
                  <a:srgbClr val="000000"/>
                </a:solidFill>
                <a:latin typeface="Times New Roman"/>
                <a:cs typeface="Times New Roman"/>
              </a:rPr>
              <a:t>same </a:t>
            </a:r>
            <a:r>
              <a:rPr dirty="0" b="0" i="0">
                <a:solidFill>
                  <a:srgbClr val="000000"/>
                </a:solidFill>
                <a:latin typeface="Times New Roman"/>
                <a:cs typeface="Times New Roman"/>
              </a:rPr>
              <a:t>as</a:t>
            </a:r>
            <a:r>
              <a:rPr dirty="0" spc="-135" b="0" i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b="0" i="0">
                <a:solidFill>
                  <a:srgbClr val="000000"/>
                </a:solidFill>
                <a:latin typeface="Times New Roman"/>
                <a:cs typeface="Times New Roman"/>
              </a:rPr>
              <a:t>the  no-growth</a:t>
            </a:r>
            <a:r>
              <a:rPr dirty="0" spc="-45" b="0" i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b="0" i="0">
                <a:solidFill>
                  <a:srgbClr val="000000"/>
                </a:solidFill>
                <a:latin typeface="Times New Roman"/>
                <a:cs typeface="Times New Roman"/>
              </a:rPr>
              <a:t>case</a:t>
            </a:r>
          </a:p>
          <a:p>
            <a:pPr marL="317500" marR="26670" indent="-304800">
              <a:lnSpc>
                <a:spcPct val="90000"/>
              </a:lnSpc>
              <a:spcBef>
                <a:spcPts val="1045"/>
              </a:spcBef>
              <a:buClr>
                <a:srgbClr val="001F5F"/>
              </a:buClr>
              <a:buAutoNum type="arabicPeriod" startAt="2"/>
              <a:tabLst>
                <a:tab pos="317500" algn="l"/>
              </a:tabLst>
            </a:pPr>
            <a:r>
              <a:rPr dirty="0" b="0" i="0">
                <a:solidFill>
                  <a:srgbClr val="000000"/>
                </a:solidFill>
                <a:latin typeface="Times New Roman"/>
                <a:cs typeface="Times New Roman"/>
              </a:rPr>
              <a:t>P/E ratios with conservative  accounting are higher than</a:t>
            </a:r>
            <a:r>
              <a:rPr dirty="0" spc="-160" b="0" i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b="0" i="0">
                <a:solidFill>
                  <a:srgbClr val="000000"/>
                </a:solidFill>
                <a:latin typeface="Times New Roman"/>
                <a:cs typeface="Times New Roman"/>
              </a:rPr>
              <a:t>the  no-growth case: P/E </a:t>
            </a:r>
            <a:r>
              <a:rPr dirty="0" spc="-5" b="0" i="0">
                <a:solidFill>
                  <a:srgbClr val="000000"/>
                </a:solidFill>
                <a:latin typeface="Times New Roman"/>
                <a:cs typeface="Times New Roman"/>
              </a:rPr>
              <a:t>reflects  anticipated</a:t>
            </a:r>
            <a:r>
              <a:rPr dirty="0" spc="-35" b="0" i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b="0" i="0">
                <a:solidFill>
                  <a:srgbClr val="000000"/>
                </a:solidFill>
                <a:latin typeface="Times New Roman"/>
                <a:cs typeface="Times New Roman"/>
              </a:rPr>
              <a:t>growth</a:t>
            </a: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800">
              <a:latin typeface="Times New Roman"/>
              <a:cs typeface="Times New Roman"/>
            </a:endParaRPr>
          </a:p>
          <a:p>
            <a:pPr marL="317500" marR="752475" indent="-50800">
              <a:lnSpc>
                <a:spcPts val="2160"/>
              </a:lnSpc>
            </a:pPr>
            <a:r>
              <a:rPr dirty="0" b="0" i="0">
                <a:solidFill>
                  <a:srgbClr val="000000"/>
                </a:solidFill>
                <a:latin typeface="Times New Roman"/>
                <a:cs typeface="Times New Roman"/>
              </a:rPr>
              <a:t>[Liberal accounting</a:t>
            </a:r>
            <a:r>
              <a:rPr dirty="0" spc="-140" b="0" i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b="0" i="0">
                <a:solidFill>
                  <a:srgbClr val="000000"/>
                </a:solidFill>
                <a:latin typeface="Times New Roman"/>
                <a:cs typeface="Times New Roman"/>
              </a:rPr>
              <a:t>has  opposite</a:t>
            </a:r>
            <a:r>
              <a:rPr dirty="0" spc="-55" b="0" i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b="0" i="0">
                <a:solidFill>
                  <a:srgbClr val="000000"/>
                </a:solidFill>
                <a:latin typeface="Times New Roman"/>
                <a:cs typeface="Times New Roman"/>
              </a:rPr>
              <a:t>effects]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47394" y="280161"/>
            <a:ext cx="709422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Hidden Reserves and the Creation </a:t>
            </a:r>
            <a:r>
              <a:rPr dirty="0"/>
              <a:t>of</a:t>
            </a:r>
            <a:r>
              <a:rPr dirty="0" spc="25"/>
              <a:t> </a:t>
            </a:r>
            <a:r>
              <a:rPr dirty="0" spc="-5"/>
              <a:t>Earnings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80134"/>
            <a:ext cx="7937500" cy="2586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55600" marR="659765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2400" spc="-5">
                <a:latin typeface="Times New Roman"/>
                <a:cs typeface="Times New Roman"/>
              </a:rPr>
              <a:t>When </a:t>
            </a:r>
            <a:r>
              <a:rPr dirty="0" sz="2400">
                <a:latin typeface="Times New Roman"/>
                <a:cs typeface="Times New Roman"/>
              </a:rPr>
              <a:t>investments are growing, conservative</a:t>
            </a:r>
            <a:r>
              <a:rPr dirty="0" sz="2400" spc="-9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accounting  depresses earnings and profit </a:t>
            </a:r>
            <a:r>
              <a:rPr dirty="0" sz="2400" spc="-10">
                <a:latin typeface="Times New Roman"/>
                <a:cs typeface="Times New Roman"/>
              </a:rPr>
              <a:t>margins </a:t>
            </a:r>
            <a:r>
              <a:rPr dirty="0" sz="2400">
                <a:latin typeface="Times New Roman"/>
                <a:cs typeface="Times New Roman"/>
              </a:rPr>
              <a:t>but raises RE and  </a:t>
            </a:r>
            <a:r>
              <a:rPr dirty="0" sz="2400" spc="-5">
                <a:latin typeface="Times New Roman"/>
                <a:cs typeface="Times New Roman"/>
              </a:rPr>
              <a:t>abnormal income </a:t>
            </a:r>
            <a:r>
              <a:rPr dirty="0" sz="2400">
                <a:latin typeface="Times New Roman"/>
                <a:cs typeface="Times New Roman"/>
              </a:rPr>
              <a:t>growth.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>
                <a:latin typeface="Times New Roman"/>
                <a:cs typeface="Times New Roman"/>
              </a:rPr>
              <a:t>But if the rate of investment subsequently slows,</a:t>
            </a:r>
            <a:r>
              <a:rPr dirty="0" sz="2400" spc="-9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conservative  accounting generates higher earnings and profit </a:t>
            </a:r>
            <a:r>
              <a:rPr dirty="0" sz="2400" spc="-10">
                <a:latin typeface="Times New Roman"/>
                <a:cs typeface="Times New Roman"/>
              </a:rPr>
              <a:t>margins </a:t>
            </a:r>
            <a:r>
              <a:rPr dirty="0" sz="2400">
                <a:latin typeface="Times New Roman"/>
                <a:cs typeface="Times New Roman"/>
              </a:rPr>
              <a:t>and  even higher RE and </a:t>
            </a:r>
            <a:r>
              <a:rPr dirty="0" sz="2400" spc="-5">
                <a:latin typeface="Times New Roman"/>
                <a:cs typeface="Times New Roman"/>
              </a:rPr>
              <a:t>abnormal income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growth.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47394" y="280161"/>
            <a:ext cx="709422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Hidden Reserves and the Creation </a:t>
            </a:r>
            <a:r>
              <a:rPr dirty="0"/>
              <a:t>of</a:t>
            </a:r>
            <a:r>
              <a:rPr dirty="0" spc="25"/>
              <a:t> </a:t>
            </a:r>
            <a:r>
              <a:rPr dirty="0" spc="-5"/>
              <a:t>Earnings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5355" y="958046"/>
            <a:ext cx="8539480" cy="45212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215"/>
              </a:spcBef>
              <a:tabLst>
                <a:tab pos="6564630" algn="l"/>
              </a:tabLst>
            </a:pPr>
            <a:r>
              <a:rPr dirty="0" sz="1400" spc="-105">
                <a:latin typeface="Times New Roman"/>
                <a:cs typeface="Times New Roman"/>
              </a:rPr>
              <a:t>A   </a:t>
            </a:r>
            <a:r>
              <a:rPr dirty="0" sz="1400" spc="-65">
                <a:latin typeface="Times New Roman"/>
                <a:cs typeface="Times New Roman"/>
              </a:rPr>
              <a:t>firm  with  investment  </a:t>
            </a:r>
            <a:r>
              <a:rPr dirty="0" sz="1400" spc="-50">
                <a:latin typeface="Times New Roman"/>
                <a:cs typeface="Times New Roman"/>
              </a:rPr>
              <a:t>initially  </a:t>
            </a:r>
            <a:r>
              <a:rPr dirty="0" sz="1400" spc="-75">
                <a:latin typeface="Times New Roman"/>
                <a:cs typeface="Times New Roman"/>
              </a:rPr>
              <a:t>growing   </a:t>
            </a:r>
            <a:r>
              <a:rPr dirty="0" sz="1400" spc="-55">
                <a:latin typeface="Times New Roman"/>
                <a:cs typeface="Times New Roman"/>
              </a:rPr>
              <a:t>at  </a:t>
            </a:r>
            <a:r>
              <a:rPr dirty="0" sz="1400" spc="-95">
                <a:latin typeface="Times New Roman"/>
                <a:cs typeface="Times New Roman"/>
              </a:rPr>
              <a:t>5%   </a:t>
            </a:r>
            <a:r>
              <a:rPr dirty="0" sz="1400" spc="-75">
                <a:latin typeface="Times New Roman"/>
                <a:cs typeface="Times New Roman"/>
              </a:rPr>
              <a:t>and   </a:t>
            </a:r>
            <a:r>
              <a:rPr dirty="0" sz="1400" spc="-65">
                <a:latin typeface="Times New Roman"/>
                <a:cs typeface="Times New Roman"/>
              </a:rPr>
              <a:t>then  </a:t>
            </a:r>
            <a:r>
              <a:rPr dirty="0" sz="1400" spc="-60">
                <a:latin typeface="Times New Roman"/>
                <a:cs typeface="Times New Roman"/>
              </a:rPr>
              <a:t>leveling  </a:t>
            </a:r>
            <a:r>
              <a:rPr dirty="0" sz="1400" spc="-50">
                <a:latin typeface="Times New Roman"/>
                <a:cs typeface="Times New Roman"/>
              </a:rPr>
              <a:t>off,  </a:t>
            </a:r>
            <a:r>
              <a:rPr dirty="0" sz="1400" spc="-65">
                <a:latin typeface="Times New Roman"/>
                <a:cs typeface="Times New Roman"/>
              </a:rPr>
              <a:t>with  </a:t>
            </a:r>
            <a:r>
              <a:rPr dirty="0" sz="1400" spc="-75">
                <a:latin typeface="Times New Roman"/>
                <a:cs typeface="Times New Roman"/>
              </a:rPr>
              <a:t>no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value 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added:	</a:t>
            </a:r>
            <a:r>
              <a:rPr dirty="0" sz="1400" spc="-90">
                <a:latin typeface="Times New Roman"/>
                <a:cs typeface="Times New Roman"/>
              </a:rPr>
              <a:t>10% </a:t>
            </a:r>
            <a:r>
              <a:rPr dirty="0" sz="1400" spc="-55">
                <a:latin typeface="Times New Roman"/>
                <a:cs typeface="Times New Roman"/>
              </a:rPr>
              <a:t>of </a:t>
            </a:r>
            <a:r>
              <a:rPr dirty="0" sz="1400" spc="-65">
                <a:latin typeface="Times New Roman"/>
                <a:cs typeface="Times New Roman"/>
              </a:rPr>
              <a:t>investment </a:t>
            </a:r>
            <a:r>
              <a:rPr dirty="0" sz="1400" spc="-70">
                <a:latin typeface="Times New Roman"/>
                <a:cs typeface="Times New Roman"/>
              </a:rPr>
              <a:t>expensed  </a:t>
            </a:r>
            <a:r>
              <a:rPr dirty="0" sz="1400" spc="-65">
                <a:latin typeface="Times New Roman"/>
                <a:cs typeface="Times New Roman"/>
              </a:rPr>
              <a:t>immediately.</a:t>
            </a:r>
            <a:endParaRPr sz="14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16305" y="1719776"/>
          <a:ext cx="8515985" cy="45827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99540"/>
                <a:gridCol w="835024"/>
                <a:gridCol w="920750"/>
                <a:gridCol w="810260"/>
                <a:gridCol w="792479"/>
                <a:gridCol w="789939"/>
                <a:gridCol w="803910"/>
                <a:gridCol w="797559"/>
                <a:gridCol w="794384"/>
                <a:gridCol w="575309"/>
              </a:tblGrid>
              <a:tr h="41352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639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Sales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52425">
                        <a:lnSpc>
                          <a:spcPts val="1550"/>
                        </a:lnSpc>
                      </a:pPr>
                      <a:r>
                        <a:rPr dirty="0" u="sng" sz="1400" spc="-7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29235">
                        <a:lnSpc>
                          <a:spcPts val="1550"/>
                        </a:lnSpc>
                      </a:pPr>
                      <a:r>
                        <a:rPr dirty="0" u="sng" sz="1400" spc="-7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1750">
                        <a:lnSpc>
                          <a:spcPts val="1550"/>
                        </a:lnSpc>
                      </a:pPr>
                      <a:r>
                        <a:rPr dirty="0" u="sng" sz="1400" spc="-7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3495">
                        <a:lnSpc>
                          <a:spcPts val="1550"/>
                        </a:lnSpc>
                      </a:pPr>
                      <a:r>
                        <a:rPr dirty="0" u="sng" sz="1400" spc="-7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ts val="1550"/>
                        </a:lnSpc>
                      </a:pPr>
                      <a:r>
                        <a:rPr dirty="0" u="sng" sz="1400" spc="-7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8575">
                        <a:lnSpc>
                          <a:spcPts val="1550"/>
                        </a:lnSpc>
                      </a:pPr>
                      <a:r>
                        <a:rPr dirty="0" u="sng" sz="1400" spc="-7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20345">
                        <a:lnSpc>
                          <a:spcPts val="1550"/>
                        </a:lnSpc>
                      </a:pPr>
                      <a:r>
                        <a:rPr dirty="0" u="sng" sz="1400" spc="-7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550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8539">
                <a:tc gridSpan="2">
                  <a:txBody>
                    <a:bodyPr/>
                    <a:lstStyle/>
                    <a:p>
                      <a:pPr marL="151130">
                        <a:lnSpc>
                          <a:spcPts val="1540"/>
                        </a:lnSpc>
                      </a:pPr>
                      <a:r>
                        <a:rPr dirty="0" sz="1400" spc="-80">
                          <a:latin typeface="Times New Roman"/>
                          <a:cs typeface="Times New Roman"/>
                        </a:rPr>
                        <a:t>From </a:t>
                      </a: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investments </a:t>
                      </a:r>
                      <a:r>
                        <a:rPr dirty="0" sz="1400" spc="-60">
                          <a:latin typeface="Times New Roman"/>
                          <a:cs typeface="Times New Roman"/>
                        </a:rPr>
                        <a:t>in </a:t>
                      </a:r>
                      <a:r>
                        <a:rPr dirty="0" sz="1400" spc="-5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4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75">
                          <a:latin typeface="Times New Roman"/>
                          <a:cs typeface="Times New Roman"/>
                        </a:rPr>
                        <a:t>2010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1450">
                        <a:lnSpc>
                          <a:spcPts val="1540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240.0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3495">
                        <a:lnSpc>
                          <a:spcPts val="1540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220.0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8539">
                <a:tc gridSpan="2">
                  <a:txBody>
                    <a:bodyPr/>
                    <a:lstStyle/>
                    <a:p>
                      <a:pPr algn="r" marR="304800">
                        <a:lnSpc>
                          <a:spcPts val="1540"/>
                        </a:lnSpc>
                      </a:pPr>
                      <a:r>
                        <a:rPr dirty="0" sz="1400" spc="-5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400" spc="-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75">
                          <a:latin typeface="Times New Roman"/>
                          <a:cs typeface="Times New Roman"/>
                        </a:rPr>
                        <a:t>2011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3495">
                        <a:lnSpc>
                          <a:spcPts val="1540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252.0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53340">
                        <a:lnSpc>
                          <a:spcPts val="1540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231.0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8766">
                <a:tc gridSpan="2">
                  <a:txBody>
                    <a:bodyPr/>
                    <a:lstStyle/>
                    <a:p>
                      <a:pPr algn="r" marR="304800">
                        <a:lnSpc>
                          <a:spcPts val="1545"/>
                        </a:lnSpc>
                      </a:pPr>
                      <a:r>
                        <a:rPr dirty="0" sz="1400" spc="-5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400" spc="-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75">
                          <a:latin typeface="Times New Roman"/>
                          <a:cs typeface="Times New Roman"/>
                        </a:rPr>
                        <a:t>2012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53340">
                        <a:lnSpc>
                          <a:spcPts val="1545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264.6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ts val="1545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242.6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8766">
                <a:tc gridSpan="2">
                  <a:txBody>
                    <a:bodyPr/>
                    <a:lstStyle/>
                    <a:p>
                      <a:pPr algn="r" marR="304800">
                        <a:lnSpc>
                          <a:spcPts val="1545"/>
                        </a:lnSpc>
                      </a:pPr>
                      <a:r>
                        <a:rPr dirty="0" sz="1400" spc="-5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400" spc="-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75">
                          <a:latin typeface="Times New Roman"/>
                          <a:cs typeface="Times New Roman"/>
                        </a:rPr>
                        <a:t>2013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ts val="1545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277.8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0795">
                        <a:lnSpc>
                          <a:spcPts val="1545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254.7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8539">
                <a:tc gridSpan="2">
                  <a:txBody>
                    <a:bodyPr/>
                    <a:lstStyle/>
                    <a:p>
                      <a:pPr algn="r" marR="304800">
                        <a:lnSpc>
                          <a:spcPts val="1540"/>
                        </a:lnSpc>
                      </a:pPr>
                      <a:r>
                        <a:rPr dirty="0" sz="1400" spc="-5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400" spc="-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75">
                          <a:latin typeface="Times New Roman"/>
                          <a:cs typeface="Times New Roman"/>
                        </a:rPr>
                        <a:t>2014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0795">
                        <a:lnSpc>
                          <a:spcPts val="1540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291.7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ts val="1540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267.4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8539">
                <a:tc gridSpan="2">
                  <a:txBody>
                    <a:bodyPr/>
                    <a:lstStyle/>
                    <a:p>
                      <a:pPr algn="r" marR="304800">
                        <a:lnSpc>
                          <a:spcPts val="1540"/>
                        </a:lnSpc>
                      </a:pPr>
                      <a:r>
                        <a:rPr dirty="0" sz="1400" spc="-5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400" spc="-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75">
                          <a:latin typeface="Times New Roman"/>
                          <a:cs typeface="Times New Roman"/>
                        </a:rPr>
                        <a:t>2015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ts val="1540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291.7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154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267.4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8690">
                <a:tc gridSpan="2">
                  <a:txBody>
                    <a:bodyPr/>
                    <a:lstStyle/>
                    <a:p>
                      <a:pPr algn="r" marR="304800">
                        <a:lnSpc>
                          <a:spcPts val="1545"/>
                        </a:lnSpc>
                      </a:pPr>
                      <a:r>
                        <a:rPr dirty="0" sz="1400" spc="-5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400" spc="-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75">
                          <a:latin typeface="Times New Roman"/>
                          <a:cs typeface="Times New Roman"/>
                        </a:rPr>
                        <a:t>2016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63830">
                        <a:lnSpc>
                          <a:spcPts val="1545"/>
                        </a:lnSpc>
                        <a:tabLst>
                          <a:tab pos="435609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9230">
                        <a:lnSpc>
                          <a:spcPts val="1545"/>
                        </a:lnSpc>
                        <a:tabLst>
                          <a:tab pos="624840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45"/>
                        </a:lnSpc>
                        <a:tabLst>
                          <a:tab pos="435609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1545"/>
                        </a:lnSpc>
                        <a:tabLst>
                          <a:tab pos="440690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6690">
                        <a:lnSpc>
                          <a:spcPts val="1545"/>
                        </a:lnSpc>
                        <a:tabLst>
                          <a:tab pos="622300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45"/>
                        </a:lnSpc>
                        <a:tabLst>
                          <a:tab pos="435609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1545"/>
                        </a:lnSpc>
                        <a:tabLst>
                          <a:tab pos="615950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1545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291.7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1296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ts val="1585"/>
                        </a:lnSpc>
                      </a:pPr>
                      <a:r>
                        <a:rPr dirty="0" u="sng" sz="1400" spc="-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240.0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3495">
                        <a:lnSpc>
                          <a:spcPts val="1585"/>
                        </a:lnSpc>
                      </a:pPr>
                      <a:r>
                        <a:rPr dirty="0" u="sng" sz="1400" spc="-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472.0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53340">
                        <a:lnSpc>
                          <a:spcPts val="1585"/>
                        </a:lnSpc>
                      </a:pPr>
                      <a:r>
                        <a:rPr dirty="0" u="sng" sz="1400" spc="-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495.6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ts val="1585"/>
                        </a:lnSpc>
                      </a:pPr>
                      <a:r>
                        <a:rPr dirty="0" u="sng" sz="1400" spc="-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520.4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0795">
                        <a:lnSpc>
                          <a:spcPts val="1585"/>
                        </a:lnSpc>
                      </a:pPr>
                      <a:r>
                        <a:rPr dirty="0" u="sng" sz="1400" spc="-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546.4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ts val="1585"/>
                        </a:lnSpc>
                      </a:pPr>
                      <a:r>
                        <a:rPr dirty="0" u="sng" sz="1400" spc="-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559.1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1585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559.1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521575">
                <a:tc>
                  <a:txBody>
                    <a:bodyPr/>
                    <a:lstStyle/>
                    <a:p>
                      <a:pPr marL="151130" marR="52069" indent="-120014">
                        <a:lnSpc>
                          <a:spcPts val="1639"/>
                        </a:lnSpc>
                        <a:spcBef>
                          <a:spcPts val="810"/>
                        </a:spcBef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Operating </a:t>
                      </a:r>
                      <a:r>
                        <a:rPr dirty="0" sz="1400" spc="-70">
                          <a:latin typeface="Times New Roman"/>
                          <a:cs typeface="Times New Roman"/>
                        </a:rPr>
                        <a:t>expenses  For </a:t>
                      </a: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investments</a:t>
                      </a:r>
                      <a:r>
                        <a:rPr dirty="0" sz="14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5">
                          <a:latin typeface="Times New Roman"/>
                          <a:cs typeface="Times New Roman"/>
                        </a:rPr>
                        <a:t>in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28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59690">
                        <a:lnSpc>
                          <a:spcPts val="1639"/>
                        </a:lnSpc>
                      </a:pPr>
                      <a:r>
                        <a:rPr dirty="0" sz="1400" spc="-50">
                          <a:latin typeface="Times New Roman"/>
                          <a:cs typeface="Times New Roman"/>
                        </a:rPr>
                        <a:t>- </a:t>
                      </a:r>
                      <a:r>
                        <a:rPr dirty="0" sz="1400" spc="-70">
                          <a:latin typeface="Times New Roman"/>
                          <a:cs typeface="Times New Roman"/>
                        </a:rPr>
                        <a:t>2010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algn="r" marR="240665">
                        <a:lnSpc>
                          <a:spcPts val="1639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40.0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230504">
                        <a:lnSpc>
                          <a:spcPts val="1639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180.0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algn="ctr" marR="23495">
                        <a:lnSpc>
                          <a:spcPts val="1639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180.0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87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545"/>
                        </a:lnSpc>
                      </a:pPr>
                      <a:r>
                        <a:rPr dirty="0" sz="1400" spc="-50">
                          <a:latin typeface="Times New Roman"/>
                          <a:cs typeface="Times New Roman"/>
                        </a:rPr>
                        <a:t>- </a:t>
                      </a:r>
                      <a:r>
                        <a:rPr dirty="0" sz="1400" spc="-75">
                          <a:latin typeface="Times New Roman"/>
                          <a:cs typeface="Times New Roman"/>
                        </a:rPr>
                        <a:t>2011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11454">
                        <a:lnSpc>
                          <a:spcPts val="154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42.0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3495">
                        <a:lnSpc>
                          <a:spcPts val="1545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189.0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53340">
                        <a:lnSpc>
                          <a:spcPts val="1545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189.0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85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540"/>
                        </a:lnSpc>
                      </a:pPr>
                      <a:r>
                        <a:rPr dirty="0" sz="1400" spc="-50">
                          <a:latin typeface="Times New Roman"/>
                          <a:cs typeface="Times New Roman"/>
                        </a:rPr>
                        <a:t>- </a:t>
                      </a:r>
                      <a:r>
                        <a:rPr dirty="0" sz="1400" spc="-75">
                          <a:latin typeface="Times New Roman"/>
                          <a:cs typeface="Times New Roman"/>
                        </a:rPr>
                        <a:t>2012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7625">
                        <a:lnSpc>
                          <a:spcPts val="1540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44.1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53340">
                        <a:lnSpc>
                          <a:spcPts val="1540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198.5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ts val="1540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198.5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85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540"/>
                        </a:lnSpc>
                      </a:pPr>
                      <a:r>
                        <a:rPr dirty="0" sz="1400" spc="-50">
                          <a:latin typeface="Times New Roman"/>
                          <a:cs typeface="Times New Roman"/>
                        </a:rPr>
                        <a:t>- </a:t>
                      </a:r>
                      <a:r>
                        <a:rPr dirty="0" sz="1400" spc="-75">
                          <a:latin typeface="Times New Roman"/>
                          <a:cs typeface="Times New Roman"/>
                        </a:rPr>
                        <a:t>2013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780">
                        <a:lnSpc>
                          <a:spcPts val="1540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46.3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ts val="1540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208.4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0795">
                        <a:lnSpc>
                          <a:spcPts val="1540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208.4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8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545"/>
                        </a:lnSpc>
                      </a:pPr>
                      <a:r>
                        <a:rPr dirty="0" sz="1400" spc="-50">
                          <a:latin typeface="Times New Roman"/>
                          <a:cs typeface="Times New Roman"/>
                        </a:rPr>
                        <a:t>- </a:t>
                      </a:r>
                      <a:r>
                        <a:rPr dirty="0" sz="1400" spc="-75">
                          <a:latin typeface="Times New Roman"/>
                          <a:cs typeface="Times New Roman"/>
                        </a:rPr>
                        <a:t>2014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54000">
                        <a:lnSpc>
                          <a:spcPts val="1545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48.6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0795">
                        <a:lnSpc>
                          <a:spcPts val="1545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218.8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ts val="1545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218.8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8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545"/>
                        </a:lnSpc>
                      </a:pPr>
                      <a:r>
                        <a:rPr dirty="0" sz="1400" spc="-50">
                          <a:latin typeface="Times New Roman"/>
                          <a:cs typeface="Times New Roman"/>
                        </a:rPr>
                        <a:t>- </a:t>
                      </a:r>
                      <a:r>
                        <a:rPr dirty="0" sz="1400" spc="-75">
                          <a:latin typeface="Times New Roman"/>
                          <a:cs typeface="Times New Roman"/>
                        </a:rPr>
                        <a:t>2015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0325">
                        <a:lnSpc>
                          <a:spcPts val="1545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48.6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ts val="1545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218.8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154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218.8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85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540"/>
                        </a:lnSpc>
                      </a:pPr>
                      <a:r>
                        <a:rPr dirty="0" sz="1400" spc="-50">
                          <a:latin typeface="Times New Roman"/>
                          <a:cs typeface="Times New Roman"/>
                        </a:rPr>
                        <a:t>- </a:t>
                      </a:r>
                      <a:r>
                        <a:rPr dirty="0" sz="1400" spc="-75">
                          <a:latin typeface="Times New Roman"/>
                          <a:cs typeface="Times New Roman"/>
                        </a:rPr>
                        <a:t>2016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71145">
                        <a:lnSpc>
                          <a:spcPts val="1540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48.6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154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218.8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85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540"/>
                        </a:lnSpc>
                      </a:pPr>
                      <a:r>
                        <a:rPr dirty="0" sz="1400" spc="-50">
                          <a:latin typeface="Times New Roman"/>
                          <a:cs typeface="Times New Roman"/>
                        </a:rPr>
                        <a:t>- </a:t>
                      </a:r>
                      <a:r>
                        <a:rPr dirty="0" sz="1400" spc="-75">
                          <a:latin typeface="Times New Roman"/>
                          <a:cs typeface="Times New Roman"/>
                        </a:rPr>
                        <a:t>2017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63830">
                        <a:lnSpc>
                          <a:spcPts val="1540"/>
                        </a:lnSpc>
                        <a:tabLst>
                          <a:tab pos="435609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6850">
                        <a:lnSpc>
                          <a:spcPts val="1540"/>
                        </a:lnSpc>
                        <a:tabLst>
                          <a:tab pos="633095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tabLst>
                          <a:tab pos="435609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1540"/>
                        </a:lnSpc>
                        <a:tabLst>
                          <a:tab pos="440690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6690">
                        <a:lnSpc>
                          <a:spcPts val="1540"/>
                        </a:lnSpc>
                        <a:tabLst>
                          <a:tab pos="622300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tabLst>
                          <a:tab pos="435609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1540"/>
                        </a:lnSpc>
                        <a:tabLst>
                          <a:tab pos="615950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1540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48.6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8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52425">
                        <a:lnSpc>
                          <a:spcPts val="1545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 spc="-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40.0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ts val="1545"/>
                        </a:lnSpc>
                      </a:pPr>
                      <a:r>
                        <a:rPr dirty="0" u="sng" sz="1400" spc="-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222.0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3495">
                        <a:lnSpc>
                          <a:spcPts val="1545"/>
                        </a:lnSpc>
                      </a:pPr>
                      <a:r>
                        <a:rPr dirty="0" u="sng" sz="1400" spc="-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413.1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53340">
                        <a:lnSpc>
                          <a:spcPts val="1545"/>
                        </a:lnSpc>
                      </a:pPr>
                      <a:r>
                        <a:rPr dirty="0" u="sng" sz="1400" spc="-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433.8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ts val="1545"/>
                        </a:lnSpc>
                      </a:pPr>
                      <a:r>
                        <a:rPr dirty="0" u="sng" sz="1400" spc="-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455.5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0795">
                        <a:lnSpc>
                          <a:spcPts val="1545"/>
                        </a:lnSpc>
                      </a:pPr>
                      <a:r>
                        <a:rPr dirty="0" u="sng" sz="1400" spc="-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475.8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ts val="1545"/>
                        </a:lnSpc>
                      </a:pPr>
                      <a:r>
                        <a:rPr dirty="0" u="sng" sz="1400" spc="-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486.2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1545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486.2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4860">
                <a:tc>
                  <a:txBody>
                    <a:bodyPr/>
                    <a:lstStyle/>
                    <a:p>
                      <a:pPr marL="31750">
                        <a:lnSpc>
                          <a:spcPts val="1515"/>
                        </a:lnSpc>
                      </a:pPr>
                      <a:r>
                        <a:rPr dirty="0" sz="1400" spc="-65">
                          <a:latin typeface="Times New Roman"/>
                          <a:cs typeface="Times New Roman"/>
                        </a:rPr>
                        <a:t>Operating </a:t>
                      </a:r>
                      <a:r>
                        <a:rPr dirty="0" sz="1400" spc="-70">
                          <a:latin typeface="Times New Roman"/>
                          <a:cs typeface="Times New Roman"/>
                        </a:rPr>
                        <a:t>income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87325">
                        <a:lnSpc>
                          <a:spcPts val="1515"/>
                        </a:lnSpc>
                      </a:pPr>
                      <a:r>
                        <a:rPr dirty="0" u="dbl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(40.</a:t>
                      </a:r>
                      <a:r>
                        <a:rPr dirty="0" u="dbl" sz="14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u="dbl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11454">
                        <a:lnSpc>
                          <a:spcPts val="1515"/>
                        </a:lnSpc>
                      </a:pPr>
                      <a:r>
                        <a:rPr dirty="0" u="dbl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18.0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7625">
                        <a:lnSpc>
                          <a:spcPts val="1515"/>
                        </a:lnSpc>
                      </a:pPr>
                      <a:r>
                        <a:rPr dirty="0" u="dbl" sz="1400" spc="-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58.9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780">
                        <a:lnSpc>
                          <a:spcPts val="1515"/>
                        </a:lnSpc>
                      </a:pPr>
                      <a:r>
                        <a:rPr dirty="0" u="dbl" sz="1400" spc="-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61.8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54000">
                        <a:lnSpc>
                          <a:spcPts val="1515"/>
                        </a:lnSpc>
                      </a:pPr>
                      <a:r>
                        <a:rPr dirty="0" u="dbl" sz="1400" spc="-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64.9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0325">
                        <a:lnSpc>
                          <a:spcPts val="1515"/>
                        </a:lnSpc>
                      </a:pPr>
                      <a:r>
                        <a:rPr dirty="0" u="dbl" sz="1400" spc="-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70.6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71145">
                        <a:lnSpc>
                          <a:spcPts val="1515"/>
                        </a:lnSpc>
                      </a:pPr>
                      <a:r>
                        <a:rPr dirty="0" u="dbl" sz="1400" spc="-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72.9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1515"/>
                        </a:lnSpc>
                      </a:pPr>
                      <a:r>
                        <a:rPr dirty="0" u="dbl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72.9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47394" y="0"/>
            <a:ext cx="7094855" cy="87947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010535" marR="5080" indent="-299847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Hidden Reserves and the Creation of Earnings  (Cont.)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84277" y="1030021"/>
          <a:ext cx="8085455" cy="5482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66289"/>
                <a:gridCol w="904875"/>
                <a:gridCol w="753110"/>
                <a:gridCol w="762000"/>
                <a:gridCol w="737235"/>
                <a:gridCol w="749300"/>
                <a:gridCol w="765174"/>
                <a:gridCol w="742315"/>
                <a:gridCol w="605790"/>
              </a:tblGrid>
              <a:tr h="3507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390"/>
                        </a:lnSpc>
                        <a:spcBef>
                          <a:spcPts val="5"/>
                        </a:spcBef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assets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63220">
                        <a:lnSpc>
                          <a:spcPts val="1320"/>
                        </a:lnSpc>
                      </a:pPr>
                      <a:r>
                        <a:rPr dirty="0" u="sng" sz="12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45110">
                        <a:lnSpc>
                          <a:spcPts val="1320"/>
                        </a:lnSpc>
                      </a:pPr>
                      <a:r>
                        <a:rPr dirty="0" u="sng" sz="12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03835">
                        <a:lnSpc>
                          <a:spcPts val="1320"/>
                        </a:lnSpc>
                      </a:pPr>
                      <a:r>
                        <a:rPr dirty="0" u="sng" sz="12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0500">
                        <a:lnSpc>
                          <a:spcPts val="1320"/>
                        </a:lnSpc>
                      </a:pPr>
                      <a:r>
                        <a:rPr dirty="0" u="sng" sz="12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03200">
                        <a:lnSpc>
                          <a:spcPts val="1320"/>
                        </a:lnSpc>
                      </a:pPr>
                      <a:r>
                        <a:rPr dirty="0" u="sng" sz="12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03835">
                        <a:lnSpc>
                          <a:spcPts val="1320"/>
                        </a:lnSpc>
                      </a:pPr>
                      <a:r>
                        <a:rPr dirty="0" u="sng" sz="12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9230">
                        <a:lnSpc>
                          <a:spcPts val="1320"/>
                        </a:lnSpc>
                      </a:pPr>
                      <a:r>
                        <a:rPr dirty="0" u="sng" sz="12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ts val="1320"/>
                        </a:lnSpc>
                      </a:pPr>
                      <a:r>
                        <a:rPr dirty="0" u="sng" sz="12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7028">
                <a:tc>
                  <a:txBody>
                    <a:bodyPr/>
                    <a:lstStyle/>
                    <a:p>
                      <a:pPr algn="r" marR="331470">
                        <a:lnSpc>
                          <a:spcPts val="1295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For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investments in -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2010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3147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360.0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526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180.0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7220">
                <a:tc>
                  <a:txBody>
                    <a:bodyPr/>
                    <a:lstStyle/>
                    <a:p>
                      <a:pPr algn="r" marR="32385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00" spc="-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2011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526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378.0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189.0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7220">
                <a:tc>
                  <a:txBody>
                    <a:bodyPr/>
                    <a:lstStyle/>
                    <a:p>
                      <a:pPr algn="r" marR="32385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00" spc="-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2012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396.9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198.5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7028">
                <a:tc>
                  <a:txBody>
                    <a:bodyPr/>
                    <a:lstStyle/>
                    <a:p>
                      <a:pPr algn="r" marR="32385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00" spc="-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2013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416.8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208.4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7028">
                <a:tc>
                  <a:txBody>
                    <a:bodyPr/>
                    <a:lstStyle/>
                    <a:p>
                      <a:pPr algn="r" marR="32385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00" spc="-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2014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437.6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939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218.8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7028">
                <a:tc>
                  <a:txBody>
                    <a:bodyPr/>
                    <a:lstStyle/>
                    <a:p>
                      <a:pPr algn="r" marR="32385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00" spc="-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2015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939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437.6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218.8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7028">
                <a:tc>
                  <a:txBody>
                    <a:bodyPr/>
                    <a:lstStyle/>
                    <a:p>
                      <a:pPr algn="r" marR="32385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00" spc="-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2016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437.6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218.8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7028">
                <a:tc>
                  <a:txBody>
                    <a:bodyPr/>
                    <a:lstStyle/>
                    <a:p>
                      <a:pPr algn="r" marR="32385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00" spc="-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2017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54940">
                        <a:lnSpc>
                          <a:spcPts val="1295"/>
                        </a:lnSpc>
                        <a:tabLst>
                          <a:tab pos="409575" algn="l"/>
                        </a:tabLst>
                      </a:pP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58750">
                        <a:lnSpc>
                          <a:spcPts val="1295"/>
                        </a:lnSpc>
                        <a:tabLst>
                          <a:tab pos="409575" algn="l"/>
                        </a:tabLst>
                      </a:pP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ts val="1295"/>
                        </a:lnSpc>
                        <a:tabLst>
                          <a:tab pos="582295" algn="l"/>
                        </a:tabLst>
                      </a:pP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59385">
                        <a:lnSpc>
                          <a:spcPts val="1295"/>
                        </a:lnSpc>
                        <a:tabLst>
                          <a:tab pos="568960" algn="l"/>
                        </a:tabLst>
                      </a:pP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1450">
                        <a:lnSpc>
                          <a:spcPts val="1295"/>
                        </a:lnSpc>
                        <a:tabLst>
                          <a:tab pos="581660" algn="l"/>
                        </a:tabLst>
                      </a:pP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ts val="1295"/>
                        </a:lnSpc>
                        <a:tabLst>
                          <a:tab pos="582295" algn="l"/>
                        </a:tabLst>
                      </a:pP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57480">
                        <a:lnSpc>
                          <a:spcPts val="1295"/>
                        </a:lnSpc>
                        <a:tabLst>
                          <a:tab pos="567690" algn="l"/>
                        </a:tabLst>
                      </a:pP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ts val="1295"/>
                        </a:lnSpc>
                      </a:pPr>
                      <a:r>
                        <a:rPr dirty="0" u="sng" sz="12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437.6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5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54330">
                        <a:lnSpc>
                          <a:spcPts val="1345"/>
                        </a:lnSpc>
                      </a:pPr>
                      <a:r>
                        <a:rPr dirty="0" u="dbl" sz="12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360.0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ts val="1345"/>
                        </a:lnSpc>
                      </a:pPr>
                      <a:r>
                        <a:rPr dirty="0" u="dbl" sz="12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558.0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345"/>
                        </a:lnSpc>
                      </a:pPr>
                      <a:r>
                        <a:rPr dirty="0" u="dbl" sz="12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585.9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ts val="1345"/>
                        </a:lnSpc>
                      </a:pPr>
                      <a:r>
                        <a:rPr dirty="0" u="dbl" sz="12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615.2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ts val="1345"/>
                        </a:lnSpc>
                      </a:pPr>
                      <a:r>
                        <a:rPr dirty="0" u="dbl" sz="12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646.0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9390">
                        <a:lnSpc>
                          <a:spcPts val="1345"/>
                        </a:lnSpc>
                      </a:pPr>
                      <a:r>
                        <a:rPr dirty="0" u="dbl" sz="12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656.4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ts val="1345"/>
                        </a:lnSpc>
                      </a:pPr>
                      <a:r>
                        <a:rPr dirty="0" u="dbl" sz="12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656.4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ts val="1345"/>
                        </a:lnSpc>
                      </a:pPr>
                      <a:r>
                        <a:rPr dirty="0" u="dbl" sz="12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656.4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5670">
                <a:tc>
                  <a:txBody>
                    <a:bodyPr/>
                    <a:lstStyle/>
                    <a:p>
                      <a:pPr marL="31750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Investment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87350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400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5265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420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441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463.1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486.2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9390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486.2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486.2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486.2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</a:tr>
              <a:tr h="265542">
                <a:tc>
                  <a:txBody>
                    <a:bodyPr/>
                    <a:lstStyle/>
                    <a:p>
                      <a:pPr marL="31750">
                        <a:lnSpc>
                          <a:spcPts val="134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Free cash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flow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37820">
                        <a:lnSpc>
                          <a:spcPts val="134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(400)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ts val="134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(180)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62865">
                        <a:lnSpc>
                          <a:spcPts val="134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31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8760">
                        <a:lnSpc>
                          <a:spcPts val="134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32.5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4950">
                        <a:lnSpc>
                          <a:spcPts val="134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34.2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74955">
                        <a:lnSpc>
                          <a:spcPts val="134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60.2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43204">
                        <a:lnSpc>
                          <a:spcPts val="134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72.9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4950">
                        <a:lnSpc>
                          <a:spcPts val="134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72.9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5542">
                <a:tc>
                  <a:txBody>
                    <a:bodyPr/>
                    <a:lstStyle/>
                    <a:p>
                      <a:pPr marL="31750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RNOA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07645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5.0%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6370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10.6%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10.6%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10.6%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6370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10.9%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51130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11.1%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11.1%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</a:tr>
              <a:tr h="177028">
                <a:tc>
                  <a:txBody>
                    <a:bodyPr/>
                    <a:lstStyle/>
                    <a:p>
                      <a:pPr marL="3175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Profit 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margin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0764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7.5%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637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12.5%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12.5%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12.5%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637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12.9%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5113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13.0%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ts val="129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13.0%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7028">
                <a:tc>
                  <a:txBody>
                    <a:bodyPr/>
                    <a:lstStyle/>
                    <a:p>
                      <a:pPr marL="3175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Asset turnover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.67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969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.85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.85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.85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.85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651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.85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.85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7028">
                <a:tc>
                  <a:txBody>
                    <a:bodyPr/>
                    <a:lstStyle/>
                    <a:p>
                      <a:pPr marL="31750">
                        <a:lnSpc>
                          <a:spcPts val="1295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Growth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NOA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27329">
                        <a:lnSpc>
                          <a:spcPts val="1295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55%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1115">
                        <a:lnSpc>
                          <a:spcPts val="1295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5%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3020">
                        <a:lnSpc>
                          <a:spcPts val="1295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5%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9050">
                        <a:lnSpc>
                          <a:spcPts val="1295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5%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0383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1.6%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923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0.0%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0.0%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7156">
                <a:tc>
                  <a:txBody>
                    <a:bodyPr/>
                    <a:lstStyle/>
                    <a:p>
                      <a:pPr marL="3175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ReOI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(.10)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(18.0)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2987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3.10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653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3.26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3.42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2987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6.02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4629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7.29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2288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7.29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7156">
                <a:tc>
                  <a:txBody>
                    <a:bodyPr/>
                    <a:lstStyle/>
                    <a:p>
                      <a:pPr marL="31750">
                        <a:lnSpc>
                          <a:spcPts val="1295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Growth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ReOI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939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-----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558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-----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3020">
                        <a:lnSpc>
                          <a:spcPts val="1295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5%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9050">
                        <a:lnSpc>
                          <a:spcPts val="1295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5%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ts val="1295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76%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08915">
                        <a:lnSpc>
                          <a:spcPts val="1295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21%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54635">
                        <a:lnSpc>
                          <a:spcPts val="1295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0%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7028">
                <a:tc>
                  <a:txBody>
                    <a:bodyPr/>
                    <a:lstStyle/>
                    <a:p>
                      <a:pPr marL="31750">
                        <a:lnSpc>
                          <a:spcPts val="1295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Growth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in cum-dividend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OI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939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-----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605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127%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10.3%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10.3%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637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14.0%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5113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11.8%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ts val="129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10.0%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5542">
                <a:tc>
                  <a:txBody>
                    <a:bodyPr/>
                    <a:lstStyle/>
                    <a:p>
                      <a:pPr marL="31750">
                        <a:lnSpc>
                          <a:spcPts val="1345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AOIG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1770">
                        <a:lnSpc>
                          <a:spcPts val="134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21.10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8435">
                        <a:lnSpc>
                          <a:spcPts val="134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0.155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ts val="134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0.163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1770">
                        <a:lnSpc>
                          <a:spcPts val="134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2.602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7165">
                        <a:lnSpc>
                          <a:spcPts val="134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1.270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0350">
                        <a:lnSpc>
                          <a:spcPts val="134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0.0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5542">
                <a:tc>
                  <a:txBody>
                    <a:bodyPr/>
                    <a:lstStyle/>
                    <a:p>
                      <a:pPr marL="31750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Value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31470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400.0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620.0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651.0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683.6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717.7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9390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729.3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729.3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ts val="139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729.3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</a:tr>
              <a:tr h="265542">
                <a:tc>
                  <a:txBody>
                    <a:bodyPr/>
                    <a:lstStyle/>
                    <a:p>
                      <a:pPr marL="31750">
                        <a:lnSpc>
                          <a:spcPts val="1345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Premium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4950">
                        <a:lnSpc>
                          <a:spcPts val="134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62.0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70510">
                        <a:lnSpc>
                          <a:spcPts val="134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65.1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8760">
                        <a:lnSpc>
                          <a:spcPts val="134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68.4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4950">
                        <a:lnSpc>
                          <a:spcPts val="134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71.7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74955">
                        <a:lnSpc>
                          <a:spcPts val="134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72.9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43204">
                        <a:lnSpc>
                          <a:spcPts val="134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72.9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4950">
                        <a:lnSpc>
                          <a:spcPts val="134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72.9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54248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P/B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5240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1.11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208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1.11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454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1.11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1.11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0988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1.11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1.11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1877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1.11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1.11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200">
                    <a:solidFill>
                      <a:srgbClr val="F8F8F8"/>
                    </a:solidFill>
                  </a:tcPr>
                </a:tc>
              </a:tr>
              <a:tr h="265721">
                <a:tc>
                  <a:txBody>
                    <a:bodyPr/>
                    <a:lstStyle/>
                    <a:p>
                      <a:pPr marL="31750">
                        <a:lnSpc>
                          <a:spcPts val="1390"/>
                        </a:lnSpc>
                        <a:spcBef>
                          <a:spcPts val="605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Trailing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P/E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8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4950">
                        <a:lnSpc>
                          <a:spcPts val="1390"/>
                        </a:lnSpc>
                        <a:spcBef>
                          <a:spcPts val="605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24.4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8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70510">
                        <a:lnSpc>
                          <a:spcPts val="1390"/>
                        </a:lnSpc>
                        <a:spcBef>
                          <a:spcPts val="605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11.6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8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8760">
                        <a:lnSpc>
                          <a:spcPts val="1390"/>
                        </a:lnSpc>
                        <a:spcBef>
                          <a:spcPts val="605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11.6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8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4950">
                        <a:lnSpc>
                          <a:spcPts val="1390"/>
                        </a:lnSpc>
                        <a:spcBef>
                          <a:spcPts val="605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11.6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8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74955">
                        <a:lnSpc>
                          <a:spcPts val="1390"/>
                        </a:lnSpc>
                        <a:spcBef>
                          <a:spcPts val="605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11.2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8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43204">
                        <a:lnSpc>
                          <a:spcPts val="1390"/>
                        </a:lnSpc>
                        <a:spcBef>
                          <a:spcPts val="605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11.0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8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4950">
                        <a:lnSpc>
                          <a:spcPts val="1390"/>
                        </a:lnSpc>
                        <a:spcBef>
                          <a:spcPts val="605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11.0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835">
                    <a:solidFill>
                      <a:srgbClr val="F8F8F8"/>
                    </a:solidFill>
                  </a:tcPr>
                </a:tc>
              </a:tr>
              <a:tr h="173738">
                <a:tc>
                  <a:txBody>
                    <a:bodyPr/>
                    <a:lstStyle/>
                    <a:p>
                      <a:pPr marL="31750">
                        <a:lnSpc>
                          <a:spcPts val="1270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Forward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P/E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58115">
                        <a:lnSpc>
                          <a:spcPts val="127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22.2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4950">
                        <a:lnSpc>
                          <a:spcPts val="127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10.5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70510">
                        <a:lnSpc>
                          <a:spcPts val="127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10.5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8760">
                        <a:lnSpc>
                          <a:spcPts val="127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10.5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4950">
                        <a:lnSpc>
                          <a:spcPts val="127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10.2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74955">
                        <a:lnSpc>
                          <a:spcPts val="127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10.0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43204">
                        <a:lnSpc>
                          <a:spcPts val="127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10.0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4950">
                        <a:lnSpc>
                          <a:spcPts val="127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10.0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47394" y="280161"/>
            <a:ext cx="709422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Hidden Reserves and the Creation </a:t>
            </a:r>
            <a:r>
              <a:rPr dirty="0"/>
              <a:t>of</a:t>
            </a:r>
            <a:r>
              <a:rPr dirty="0" spc="25"/>
              <a:t> </a:t>
            </a:r>
            <a:r>
              <a:rPr dirty="0" spc="-5"/>
              <a:t>Earnings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295781"/>
            <a:ext cx="7981950" cy="42945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 b="1" i="1">
                <a:latin typeface="Times New Roman"/>
                <a:cs typeface="Times New Roman"/>
              </a:rPr>
              <a:t>Hidden reserves </a:t>
            </a:r>
            <a:r>
              <a:rPr dirty="0" sz="2000">
                <a:latin typeface="Times New Roman"/>
                <a:cs typeface="Times New Roman"/>
              </a:rPr>
              <a:t>are </a:t>
            </a:r>
            <a:r>
              <a:rPr dirty="0" sz="2000" spc="-5">
                <a:latin typeface="Times New Roman"/>
                <a:cs typeface="Times New Roman"/>
              </a:rPr>
              <a:t>profits </a:t>
            </a:r>
            <a:r>
              <a:rPr dirty="0" sz="2000">
                <a:latin typeface="Times New Roman"/>
                <a:cs typeface="Times New Roman"/>
              </a:rPr>
              <a:t>that </a:t>
            </a:r>
            <a:r>
              <a:rPr dirty="0" sz="2000" spc="-5">
                <a:latin typeface="Times New Roman"/>
                <a:cs typeface="Times New Roman"/>
              </a:rPr>
              <a:t>might </a:t>
            </a:r>
            <a:r>
              <a:rPr dirty="0" sz="2000">
                <a:latin typeface="Times New Roman"/>
                <a:cs typeface="Times New Roman"/>
              </a:rPr>
              <a:t>have been </a:t>
            </a:r>
            <a:r>
              <a:rPr dirty="0" sz="2000" spc="5">
                <a:latin typeface="Times New Roman"/>
                <a:cs typeface="Times New Roman"/>
              </a:rPr>
              <a:t>booked </a:t>
            </a:r>
            <a:r>
              <a:rPr dirty="0" sz="2000">
                <a:latin typeface="Times New Roman"/>
                <a:cs typeface="Times New Roman"/>
              </a:rPr>
              <a:t>with</a:t>
            </a:r>
            <a:r>
              <a:rPr dirty="0" sz="2000" spc="-21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less</a:t>
            </a:r>
            <a:endParaRPr sz="20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conservative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accounting.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355600" marR="4953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Conservative accounting, with growth, reduces earnings because of</a:t>
            </a:r>
            <a:r>
              <a:rPr dirty="0" sz="2000" spc="-1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higher  expenses - builds up hidden profit reserves that can be </a:t>
            </a:r>
            <a:r>
              <a:rPr dirty="0" sz="2000" spc="-5">
                <a:latin typeface="Times New Roman"/>
                <a:cs typeface="Times New Roman"/>
              </a:rPr>
              <a:t>realized </a:t>
            </a:r>
            <a:r>
              <a:rPr dirty="0" sz="2000">
                <a:latin typeface="Times New Roman"/>
                <a:cs typeface="Times New Roman"/>
              </a:rPr>
              <a:t>with a  slowing of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investment.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They are "hidden" because they are </a:t>
            </a:r>
            <a:r>
              <a:rPr dirty="0" sz="2000" spc="5">
                <a:latin typeface="Times New Roman"/>
                <a:cs typeface="Times New Roman"/>
              </a:rPr>
              <a:t>book </a:t>
            </a:r>
            <a:r>
              <a:rPr dirty="0" sz="2000">
                <a:latin typeface="Times New Roman"/>
                <a:cs typeface="Times New Roman"/>
              </a:rPr>
              <a:t>value </a:t>
            </a:r>
            <a:r>
              <a:rPr dirty="0" sz="2000" spc="-5">
                <a:latin typeface="Times New Roman"/>
                <a:cs typeface="Times New Roman"/>
              </a:rPr>
              <a:t>missing </a:t>
            </a:r>
            <a:r>
              <a:rPr dirty="0" sz="2000" spc="5">
                <a:latin typeface="Times New Roman"/>
                <a:cs typeface="Times New Roman"/>
              </a:rPr>
              <a:t>from </a:t>
            </a:r>
            <a:r>
              <a:rPr dirty="0" sz="2000">
                <a:latin typeface="Times New Roman"/>
                <a:cs typeface="Times New Roman"/>
              </a:rPr>
              <a:t>the balance  sheet </a:t>
            </a:r>
            <a:r>
              <a:rPr dirty="0" sz="2000" spc="5">
                <a:latin typeface="Times New Roman"/>
                <a:cs typeface="Times New Roman"/>
              </a:rPr>
              <a:t>due </a:t>
            </a:r>
            <a:r>
              <a:rPr dirty="0" sz="2000">
                <a:latin typeface="Times New Roman"/>
                <a:cs typeface="Times New Roman"/>
              </a:rPr>
              <a:t>to conservative accounting: Reporting lower earnings </a:t>
            </a:r>
            <a:r>
              <a:rPr dirty="0" sz="2000" spc="-5">
                <a:latin typeface="Times New Roman"/>
                <a:cs typeface="Times New Roman"/>
              </a:rPr>
              <a:t>means</a:t>
            </a:r>
            <a:r>
              <a:rPr dirty="0" sz="2000" spc="-1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that  net assets (and equity) </a:t>
            </a:r>
            <a:r>
              <a:rPr dirty="0" sz="2000" spc="-5">
                <a:latin typeface="Times New Roman"/>
                <a:cs typeface="Times New Roman"/>
              </a:rPr>
              <a:t>must </a:t>
            </a:r>
            <a:r>
              <a:rPr dirty="0" sz="2000" spc="5">
                <a:latin typeface="Times New Roman"/>
                <a:cs typeface="Times New Roman"/>
              </a:rPr>
              <a:t>be </a:t>
            </a:r>
            <a:r>
              <a:rPr dirty="0" sz="2000">
                <a:latin typeface="Times New Roman"/>
                <a:cs typeface="Times New Roman"/>
              </a:rPr>
              <a:t>lower by exactly the </a:t>
            </a:r>
            <a:r>
              <a:rPr dirty="0" sz="2000" spc="-5">
                <a:latin typeface="Times New Roman"/>
                <a:cs typeface="Times New Roman"/>
              </a:rPr>
              <a:t>same</a:t>
            </a:r>
            <a:r>
              <a:rPr dirty="0" sz="2000" spc="-1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amount.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355600" marR="2159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If the growth </a:t>
            </a:r>
            <a:r>
              <a:rPr dirty="0" sz="2000" spc="5">
                <a:latin typeface="Times New Roman"/>
                <a:cs typeface="Times New Roman"/>
              </a:rPr>
              <a:t>of </a:t>
            </a:r>
            <a:r>
              <a:rPr dirty="0" sz="2000">
                <a:latin typeface="Times New Roman"/>
                <a:cs typeface="Times New Roman"/>
              </a:rPr>
              <a:t>investment slows </a:t>
            </a:r>
            <a:r>
              <a:rPr dirty="0" sz="2000" spc="5">
                <a:latin typeface="Times New Roman"/>
                <a:cs typeface="Times New Roman"/>
              </a:rPr>
              <a:t>or </a:t>
            </a:r>
            <a:r>
              <a:rPr dirty="0" sz="2000">
                <a:latin typeface="Times New Roman"/>
                <a:cs typeface="Times New Roman"/>
              </a:rPr>
              <a:t>levels </a:t>
            </a:r>
            <a:r>
              <a:rPr dirty="0" sz="2000" spc="-10">
                <a:latin typeface="Times New Roman"/>
                <a:cs typeface="Times New Roman"/>
              </a:rPr>
              <a:t>off, </a:t>
            </a:r>
            <a:r>
              <a:rPr dirty="0" sz="2000" spc="5">
                <a:latin typeface="Times New Roman"/>
                <a:cs typeface="Times New Roman"/>
              </a:rPr>
              <a:t>or </a:t>
            </a:r>
            <a:r>
              <a:rPr dirty="0" sz="2000">
                <a:latin typeface="Times New Roman"/>
                <a:cs typeface="Times New Roman"/>
              </a:rPr>
              <a:t>if investment</a:t>
            </a:r>
            <a:r>
              <a:rPr dirty="0" sz="2000" spc="-2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declines,  </a:t>
            </a:r>
            <a:r>
              <a:rPr dirty="0" sz="2000" spc="-5">
                <a:latin typeface="Times New Roman"/>
                <a:cs typeface="Times New Roman"/>
              </a:rPr>
              <a:t>more </a:t>
            </a:r>
            <a:r>
              <a:rPr dirty="0" sz="2000">
                <a:latin typeface="Times New Roman"/>
                <a:cs typeface="Times New Roman"/>
              </a:rPr>
              <a:t>profits can be generated; this is referred to as </a:t>
            </a:r>
            <a:r>
              <a:rPr dirty="0" sz="2000" spc="-5" b="1" i="1">
                <a:latin typeface="Times New Roman"/>
                <a:cs typeface="Times New Roman"/>
              </a:rPr>
              <a:t>liquidating </a:t>
            </a:r>
            <a:r>
              <a:rPr dirty="0" sz="2000" b="1" i="1">
                <a:latin typeface="Times New Roman"/>
                <a:cs typeface="Times New Roman"/>
              </a:rPr>
              <a:t>hidden  </a:t>
            </a:r>
            <a:r>
              <a:rPr dirty="0" sz="2000" b="1" i="1">
                <a:latin typeface="Times New Roman"/>
                <a:cs typeface="Times New Roman"/>
              </a:rPr>
              <a:t>reserves.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03501" y="608203"/>
            <a:ext cx="493395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Valuation </a:t>
            </a:r>
            <a:r>
              <a:rPr dirty="0" spc="-10"/>
              <a:t>with </a:t>
            </a:r>
            <a:r>
              <a:rPr dirty="0" spc="-5"/>
              <a:t>Hidden</a:t>
            </a:r>
            <a:r>
              <a:rPr dirty="0" spc="30"/>
              <a:t> </a:t>
            </a:r>
            <a:r>
              <a:rPr dirty="0" spc="-5"/>
              <a:t>Reserves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69619" y="1751152"/>
            <a:ext cx="142240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Times New Roman"/>
                <a:cs typeface="Times New Roman"/>
              </a:rPr>
              <a:t>ReOI</a:t>
            </a:r>
            <a:r>
              <a:rPr dirty="0" sz="2400" spc="-7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value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986118" y="2882196"/>
            <a:ext cx="408305" cy="0"/>
          </a:xfrm>
          <a:custGeom>
            <a:avLst/>
            <a:gdLst/>
            <a:ahLst/>
            <a:cxnLst/>
            <a:rect l="l" t="t" r="r" b="b"/>
            <a:pathLst>
              <a:path w="408305" h="0">
                <a:moveTo>
                  <a:pt x="0" y="0"/>
                </a:moveTo>
                <a:lnTo>
                  <a:pt x="407825" y="0"/>
                </a:lnTo>
              </a:path>
            </a:pathLst>
          </a:custGeom>
          <a:ln w="1322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794406" y="2882196"/>
            <a:ext cx="389890" cy="0"/>
          </a:xfrm>
          <a:custGeom>
            <a:avLst/>
            <a:gdLst/>
            <a:ahLst/>
            <a:cxnLst/>
            <a:rect l="l" t="t" r="r" b="b"/>
            <a:pathLst>
              <a:path w="389889" h="0">
                <a:moveTo>
                  <a:pt x="0" y="0"/>
                </a:moveTo>
                <a:lnTo>
                  <a:pt x="389264" y="0"/>
                </a:lnTo>
              </a:path>
            </a:pathLst>
          </a:custGeom>
          <a:ln w="1322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584056" y="2882196"/>
            <a:ext cx="507365" cy="0"/>
          </a:xfrm>
          <a:custGeom>
            <a:avLst/>
            <a:gdLst/>
            <a:ahLst/>
            <a:cxnLst/>
            <a:rect l="l" t="t" r="r" b="b"/>
            <a:pathLst>
              <a:path w="507364" h="0">
                <a:moveTo>
                  <a:pt x="0" y="0"/>
                </a:moveTo>
                <a:lnTo>
                  <a:pt x="507089" y="0"/>
                </a:lnTo>
              </a:path>
            </a:pathLst>
          </a:custGeom>
          <a:ln w="1322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491726" y="2882196"/>
            <a:ext cx="525145" cy="0"/>
          </a:xfrm>
          <a:custGeom>
            <a:avLst/>
            <a:gdLst/>
            <a:ahLst/>
            <a:cxnLst/>
            <a:rect l="l" t="t" r="r" b="b"/>
            <a:pathLst>
              <a:path w="525145" h="0">
                <a:moveTo>
                  <a:pt x="0" y="0"/>
                </a:moveTo>
                <a:lnTo>
                  <a:pt x="525101" y="0"/>
                </a:lnTo>
              </a:path>
            </a:pathLst>
          </a:custGeom>
          <a:ln w="1322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417409" y="2882196"/>
            <a:ext cx="507365" cy="0"/>
          </a:xfrm>
          <a:custGeom>
            <a:avLst/>
            <a:gdLst/>
            <a:ahLst/>
            <a:cxnLst/>
            <a:rect l="l" t="t" r="r" b="b"/>
            <a:pathLst>
              <a:path w="507364" h="0">
                <a:moveTo>
                  <a:pt x="0" y="0"/>
                </a:moveTo>
                <a:lnTo>
                  <a:pt x="507089" y="0"/>
                </a:lnTo>
              </a:path>
            </a:pathLst>
          </a:custGeom>
          <a:ln w="1322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324883" y="2882196"/>
            <a:ext cx="429895" cy="0"/>
          </a:xfrm>
          <a:custGeom>
            <a:avLst/>
            <a:gdLst/>
            <a:ahLst/>
            <a:cxnLst/>
            <a:rect l="l" t="t" r="r" b="b"/>
            <a:pathLst>
              <a:path w="429895" h="0">
                <a:moveTo>
                  <a:pt x="0" y="0"/>
                </a:moveTo>
                <a:lnTo>
                  <a:pt x="429753" y="0"/>
                </a:lnTo>
              </a:path>
            </a:pathLst>
          </a:custGeom>
          <a:ln w="1322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2052633" y="2505662"/>
            <a:ext cx="259079" cy="34036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2050" spc="-105">
                <a:latin typeface="Times New Roman"/>
                <a:cs typeface="Times New Roman"/>
              </a:rPr>
              <a:t>1</a:t>
            </a:r>
            <a:r>
              <a:rPr dirty="0" sz="2050" spc="-110">
                <a:latin typeface="Times New Roman"/>
                <a:cs typeface="Times New Roman"/>
              </a:rPr>
              <a:t>8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837938" y="2505662"/>
            <a:ext cx="317500" cy="34036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2050" spc="-105">
                <a:latin typeface="Times New Roman"/>
                <a:cs typeface="Times New Roman"/>
              </a:rPr>
              <a:t>3</a:t>
            </a:r>
            <a:r>
              <a:rPr dirty="0" sz="2050" spc="-85">
                <a:latin typeface="Times New Roman"/>
                <a:cs typeface="Times New Roman"/>
              </a:rPr>
              <a:t>.1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617890" y="2505662"/>
            <a:ext cx="434975" cy="34036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2050" spc="-105">
                <a:latin typeface="Times New Roman"/>
                <a:cs typeface="Times New Roman"/>
              </a:rPr>
              <a:t>3</a:t>
            </a:r>
            <a:r>
              <a:rPr dirty="0" sz="2050" spc="-55">
                <a:latin typeface="Times New Roman"/>
                <a:cs typeface="Times New Roman"/>
              </a:rPr>
              <a:t>.</a:t>
            </a:r>
            <a:r>
              <a:rPr dirty="0" sz="2050" spc="-105">
                <a:latin typeface="Times New Roman"/>
                <a:cs typeface="Times New Roman"/>
              </a:rPr>
              <a:t>2</a:t>
            </a:r>
            <a:r>
              <a:rPr dirty="0" sz="2050" spc="-110">
                <a:latin typeface="Times New Roman"/>
                <a:cs typeface="Times New Roman"/>
              </a:rPr>
              <a:t>6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532839" y="2505662"/>
            <a:ext cx="1351915" cy="34036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  <a:tabLst>
                <a:tab pos="929640" algn="l"/>
              </a:tabLst>
            </a:pPr>
            <a:r>
              <a:rPr dirty="0" sz="2050" spc="-105">
                <a:latin typeface="Times New Roman"/>
                <a:cs typeface="Times New Roman"/>
              </a:rPr>
              <a:t>3</a:t>
            </a:r>
            <a:r>
              <a:rPr dirty="0" sz="2050" spc="-55">
                <a:latin typeface="Times New Roman"/>
                <a:cs typeface="Times New Roman"/>
              </a:rPr>
              <a:t>.</a:t>
            </a:r>
            <a:r>
              <a:rPr dirty="0" sz="2050" spc="-105">
                <a:latin typeface="Times New Roman"/>
                <a:cs typeface="Times New Roman"/>
              </a:rPr>
              <a:t>4</a:t>
            </a:r>
            <a:r>
              <a:rPr dirty="0" sz="2050" spc="-110">
                <a:latin typeface="Times New Roman"/>
                <a:cs typeface="Times New Roman"/>
              </a:rPr>
              <a:t>2</a:t>
            </a:r>
            <a:r>
              <a:rPr dirty="0" sz="2050">
                <a:latin typeface="Times New Roman"/>
                <a:cs typeface="Times New Roman"/>
              </a:rPr>
              <a:t>	</a:t>
            </a:r>
            <a:r>
              <a:rPr dirty="0" sz="2050" spc="-105">
                <a:latin typeface="Times New Roman"/>
                <a:cs typeface="Times New Roman"/>
              </a:rPr>
              <a:t>6</a:t>
            </a:r>
            <a:r>
              <a:rPr dirty="0" sz="2050" spc="-55">
                <a:latin typeface="Times New Roman"/>
                <a:cs typeface="Times New Roman"/>
              </a:rPr>
              <a:t>.</a:t>
            </a:r>
            <a:r>
              <a:rPr dirty="0" sz="2050" spc="-105">
                <a:latin typeface="Times New Roman"/>
                <a:cs typeface="Times New Roman"/>
              </a:rPr>
              <a:t>0</a:t>
            </a:r>
            <a:r>
              <a:rPr dirty="0" sz="2050" spc="-110">
                <a:latin typeface="Times New Roman"/>
                <a:cs typeface="Times New Roman"/>
              </a:rPr>
              <a:t>2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94951" y="2674057"/>
            <a:ext cx="702945" cy="34036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2050" spc="-125">
                <a:latin typeface="Times New Roman"/>
                <a:cs typeface="Times New Roman"/>
              </a:rPr>
              <a:t>= </a:t>
            </a:r>
            <a:r>
              <a:rPr dirty="0" sz="2050" spc="-110">
                <a:latin typeface="Times New Roman"/>
                <a:cs typeface="Times New Roman"/>
              </a:rPr>
              <a:t>360</a:t>
            </a:r>
            <a:r>
              <a:rPr dirty="0" sz="2050" spc="-55">
                <a:latin typeface="Times New Roman"/>
                <a:cs typeface="Times New Roman"/>
              </a:rPr>
              <a:t> </a:t>
            </a:r>
            <a:r>
              <a:rPr dirty="0" sz="2050" spc="-75">
                <a:latin typeface="Times New Roman"/>
                <a:cs typeface="Times New Roman"/>
              </a:rPr>
              <a:t>-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514651" y="2674057"/>
            <a:ext cx="156845" cy="34036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2050" spc="-125">
                <a:latin typeface="Times New Roman"/>
                <a:cs typeface="Times New Roman"/>
              </a:rPr>
              <a:t>+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304142" y="2674057"/>
            <a:ext cx="156845" cy="34036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2050" spc="-125">
                <a:latin typeface="Times New Roman"/>
                <a:cs typeface="Times New Roman"/>
              </a:rPr>
              <a:t>+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211405" y="2674058"/>
            <a:ext cx="156845" cy="34036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2050" spc="-125">
                <a:latin typeface="Times New Roman"/>
                <a:cs typeface="Times New Roman"/>
              </a:rPr>
              <a:t>+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136823" y="2674058"/>
            <a:ext cx="156845" cy="34036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2050" spc="-125">
                <a:latin typeface="Times New Roman"/>
                <a:cs typeface="Times New Roman"/>
              </a:rPr>
              <a:t>+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018686" y="2674058"/>
            <a:ext cx="1465580" cy="34036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5"/>
              </a:spcBef>
              <a:tabLst>
                <a:tab pos="311150" algn="l"/>
              </a:tabLst>
            </a:pPr>
            <a:r>
              <a:rPr dirty="0" sz="2050" spc="-125">
                <a:latin typeface="Times New Roman"/>
                <a:cs typeface="Times New Roman"/>
              </a:rPr>
              <a:t>+	</a:t>
            </a:r>
            <a:r>
              <a:rPr dirty="0" baseline="36585" sz="3075" spc="-142">
                <a:latin typeface="Times New Roman"/>
                <a:cs typeface="Times New Roman"/>
              </a:rPr>
              <a:t>7.29 </a:t>
            </a:r>
            <a:r>
              <a:rPr dirty="0" sz="2050" spc="-65">
                <a:latin typeface="Times New Roman"/>
                <a:cs typeface="Times New Roman"/>
              </a:rPr>
              <a:t>/</a:t>
            </a:r>
            <a:r>
              <a:rPr dirty="0" sz="2050" spc="-95">
                <a:latin typeface="Times New Roman"/>
                <a:cs typeface="Times New Roman"/>
              </a:rPr>
              <a:t> 1.611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962669" y="2882290"/>
            <a:ext cx="4787265" cy="34036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  <a:tabLst>
                <a:tab pos="819150" algn="l"/>
                <a:tab pos="1607820" algn="l"/>
                <a:tab pos="2513330" algn="l"/>
                <a:tab pos="3437254" algn="l"/>
                <a:tab pos="4364355" algn="l"/>
              </a:tabLst>
            </a:pPr>
            <a:r>
              <a:rPr dirty="0" sz="2050" spc="-105">
                <a:latin typeface="Times New Roman"/>
                <a:cs typeface="Times New Roman"/>
              </a:rPr>
              <a:t>1</a:t>
            </a:r>
            <a:r>
              <a:rPr dirty="0" sz="2050" spc="-55">
                <a:latin typeface="Times New Roman"/>
                <a:cs typeface="Times New Roman"/>
              </a:rPr>
              <a:t>.</a:t>
            </a:r>
            <a:r>
              <a:rPr dirty="0" sz="2050" spc="-105">
                <a:latin typeface="Times New Roman"/>
                <a:cs typeface="Times New Roman"/>
              </a:rPr>
              <a:t>1</a:t>
            </a:r>
            <a:r>
              <a:rPr dirty="0" sz="2050" spc="-110">
                <a:latin typeface="Times New Roman"/>
                <a:cs typeface="Times New Roman"/>
              </a:rPr>
              <a:t>0</a:t>
            </a:r>
            <a:r>
              <a:rPr dirty="0" sz="2050">
                <a:latin typeface="Times New Roman"/>
                <a:cs typeface="Times New Roman"/>
              </a:rPr>
              <a:t>	</a:t>
            </a:r>
            <a:r>
              <a:rPr dirty="0" sz="2050" spc="-105">
                <a:latin typeface="Times New Roman"/>
                <a:cs typeface="Times New Roman"/>
              </a:rPr>
              <a:t>1</a:t>
            </a:r>
            <a:r>
              <a:rPr dirty="0" sz="2050" spc="-55">
                <a:latin typeface="Times New Roman"/>
                <a:cs typeface="Times New Roman"/>
              </a:rPr>
              <a:t>.</a:t>
            </a:r>
            <a:r>
              <a:rPr dirty="0" sz="2050" spc="-105">
                <a:latin typeface="Times New Roman"/>
                <a:cs typeface="Times New Roman"/>
              </a:rPr>
              <a:t>2</a:t>
            </a:r>
            <a:r>
              <a:rPr dirty="0" sz="2050" spc="-110">
                <a:latin typeface="Times New Roman"/>
                <a:cs typeface="Times New Roman"/>
              </a:rPr>
              <a:t>1</a:t>
            </a:r>
            <a:r>
              <a:rPr dirty="0" sz="2050">
                <a:latin typeface="Times New Roman"/>
                <a:cs typeface="Times New Roman"/>
              </a:rPr>
              <a:t>	</a:t>
            </a:r>
            <a:r>
              <a:rPr dirty="0" sz="2050" spc="-105">
                <a:latin typeface="Times New Roman"/>
                <a:cs typeface="Times New Roman"/>
              </a:rPr>
              <a:t>1</a:t>
            </a:r>
            <a:r>
              <a:rPr dirty="0" sz="2050" spc="-55">
                <a:latin typeface="Times New Roman"/>
                <a:cs typeface="Times New Roman"/>
              </a:rPr>
              <a:t>.</a:t>
            </a:r>
            <a:r>
              <a:rPr dirty="0" sz="2050" spc="-105">
                <a:latin typeface="Times New Roman"/>
                <a:cs typeface="Times New Roman"/>
              </a:rPr>
              <a:t>33</a:t>
            </a:r>
            <a:r>
              <a:rPr dirty="0" sz="2050" spc="-110">
                <a:latin typeface="Times New Roman"/>
                <a:cs typeface="Times New Roman"/>
              </a:rPr>
              <a:t>1</a:t>
            </a:r>
            <a:r>
              <a:rPr dirty="0" sz="2050">
                <a:latin typeface="Times New Roman"/>
                <a:cs typeface="Times New Roman"/>
              </a:rPr>
              <a:t>	</a:t>
            </a:r>
            <a:r>
              <a:rPr dirty="0" sz="2050" spc="-105">
                <a:latin typeface="Times New Roman"/>
                <a:cs typeface="Times New Roman"/>
              </a:rPr>
              <a:t>1</a:t>
            </a:r>
            <a:r>
              <a:rPr dirty="0" sz="2050" spc="-55">
                <a:latin typeface="Times New Roman"/>
                <a:cs typeface="Times New Roman"/>
              </a:rPr>
              <a:t>.</a:t>
            </a:r>
            <a:r>
              <a:rPr dirty="0" sz="2050" spc="-105">
                <a:latin typeface="Times New Roman"/>
                <a:cs typeface="Times New Roman"/>
              </a:rPr>
              <a:t>46</a:t>
            </a:r>
            <a:r>
              <a:rPr dirty="0" sz="2050" spc="-110">
                <a:latin typeface="Times New Roman"/>
                <a:cs typeface="Times New Roman"/>
              </a:rPr>
              <a:t>4</a:t>
            </a:r>
            <a:r>
              <a:rPr dirty="0" sz="2050">
                <a:latin typeface="Times New Roman"/>
                <a:cs typeface="Times New Roman"/>
              </a:rPr>
              <a:t>	</a:t>
            </a:r>
            <a:r>
              <a:rPr dirty="0" sz="2050" spc="-105">
                <a:latin typeface="Times New Roman"/>
                <a:cs typeface="Times New Roman"/>
              </a:rPr>
              <a:t>1</a:t>
            </a:r>
            <a:r>
              <a:rPr dirty="0" sz="2050" spc="-55">
                <a:latin typeface="Times New Roman"/>
                <a:cs typeface="Times New Roman"/>
              </a:rPr>
              <a:t>.</a:t>
            </a:r>
            <a:r>
              <a:rPr dirty="0" sz="2050" spc="-105">
                <a:latin typeface="Times New Roman"/>
                <a:cs typeface="Times New Roman"/>
              </a:rPr>
              <a:t>61</a:t>
            </a:r>
            <a:r>
              <a:rPr dirty="0" sz="2050" spc="-110">
                <a:latin typeface="Times New Roman"/>
                <a:cs typeface="Times New Roman"/>
              </a:rPr>
              <a:t>1</a:t>
            </a:r>
            <a:r>
              <a:rPr dirty="0" sz="2050">
                <a:latin typeface="Times New Roman"/>
                <a:cs typeface="Times New Roman"/>
              </a:rPr>
              <a:t>	</a:t>
            </a:r>
            <a:r>
              <a:rPr dirty="0" sz="2050" spc="-105">
                <a:latin typeface="Times New Roman"/>
                <a:cs typeface="Times New Roman"/>
              </a:rPr>
              <a:t>0</a:t>
            </a:r>
            <a:r>
              <a:rPr dirty="0" sz="2050" spc="-55">
                <a:latin typeface="Times New Roman"/>
                <a:cs typeface="Times New Roman"/>
              </a:rPr>
              <a:t>.</a:t>
            </a:r>
            <a:r>
              <a:rPr dirty="0" sz="2050" spc="-105">
                <a:latin typeface="Times New Roman"/>
                <a:cs typeface="Times New Roman"/>
              </a:rPr>
              <a:t>1</a:t>
            </a:r>
            <a:r>
              <a:rPr dirty="0" sz="2050" spc="-110">
                <a:latin typeface="Times New Roman"/>
                <a:cs typeface="Times New Roman"/>
              </a:rPr>
              <a:t>0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194951" y="3624847"/>
            <a:ext cx="566420" cy="34036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2050" spc="-125">
                <a:latin typeface="Times New Roman"/>
                <a:cs typeface="Times New Roman"/>
              </a:rPr>
              <a:t>= </a:t>
            </a:r>
            <a:r>
              <a:rPr dirty="0" sz="2050" spc="-110">
                <a:latin typeface="Times New Roman"/>
                <a:cs typeface="Times New Roman"/>
              </a:rPr>
              <a:t>400</a:t>
            </a:r>
            <a:endParaRPr sz="2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6485" y="339293"/>
            <a:ext cx="294005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Valuation</a:t>
            </a:r>
            <a:r>
              <a:rPr dirty="0" spc="-60"/>
              <a:t> </a:t>
            </a:r>
            <a:r>
              <a:rPr dirty="0" spc="-5"/>
              <a:t>Fallacies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883" y="1418589"/>
            <a:ext cx="7228205" cy="46755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These </a:t>
            </a:r>
            <a:r>
              <a:rPr dirty="0" sz="2000" spc="-5">
                <a:latin typeface="Times New Roman"/>
                <a:cs typeface="Times New Roman"/>
              </a:rPr>
              <a:t>statements </a:t>
            </a:r>
            <a:r>
              <a:rPr dirty="0" sz="2000">
                <a:latin typeface="Times New Roman"/>
                <a:cs typeface="Times New Roman"/>
              </a:rPr>
              <a:t>are </a:t>
            </a:r>
            <a:r>
              <a:rPr dirty="0" sz="2000" spc="5">
                <a:latin typeface="Times New Roman"/>
                <a:cs typeface="Times New Roman"/>
              </a:rPr>
              <a:t>not </a:t>
            </a:r>
            <a:r>
              <a:rPr dirty="0" sz="2000">
                <a:latin typeface="Times New Roman"/>
                <a:cs typeface="Times New Roman"/>
              </a:rPr>
              <a:t>necessarily</a:t>
            </a:r>
            <a:r>
              <a:rPr dirty="0" sz="2000" spc="-114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true: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 spc="-5">
                <a:latin typeface="Times New Roman"/>
                <a:cs typeface="Times New Roman"/>
              </a:rPr>
              <a:t>Firms </a:t>
            </a:r>
            <a:r>
              <a:rPr dirty="0" sz="2000">
                <a:latin typeface="Times New Roman"/>
                <a:cs typeface="Times New Roman"/>
              </a:rPr>
              <a:t>with higher </a:t>
            </a:r>
            <a:r>
              <a:rPr dirty="0" sz="2000" spc="-5">
                <a:latin typeface="Times New Roman"/>
                <a:cs typeface="Times New Roman"/>
              </a:rPr>
              <a:t>anticipated </a:t>
            </a:r>
            <a:r>
              <a:rPr dirty="0" sz="2000">
                <a:latin typeface="Times New Roman"/>
                <a:cs typeface="Times New Roman"/>
              </a:rPr>
              <a:t>earnings growth are worth</a:t>
            </a:r>
            <a:r>
              <a:rPr dirty="0" sz="2000" spc="-17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more.</a:t>
            </a:r>
            <a:endParaRPr sz="2000">
              <a:latin typeface="Times New Roman"/>
              <a:cs typeface="Times New Roman"/>
            </a:endParaRPr>
          </a:p>
          <a:p>
            <a:pPr marL="218440">
              <a:lnSpc>
                <a:spcPct val="100000"/>
              </a:lnSpc>
              <a:spcBef>
                <a:spcPts val="600"/>
              </a:spcBef>
            </a:pPr>
            <a:r>
              <a:rPr dirty="0" sz="2000" i="1">
                <a:latin typeface="Times New Roman"/>
                <a:cs typeface="Times New Roman"/>
              </a:rPr>
              <a:t>Rejoinder: </a:t>
            </a:r>
            <a:r>
              <a:rPr dirty="0" sz="2000">
                <a:latin typeface="Times New Roman"/>
                <a:cs typeface="Times New Roman"/>
              </a:rPr>
              <a:t>Earnings growth can be created by accounting</a:t>
            </a:r>
            <a:r>
              <a:rPr dirty="0" sz="2000" spc="-17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methods.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 spc="-5">
                <a:latin typeface="Times New Roman"/>
                <a:cs typeface="Times New Roman"/>
              </a:rPr>
              <a:t>Firms </a:t>
            </a:r>
            <a:r>
              <a:rPr dirty="0" sz="2000">
                <a:latin typeface="Times New Roman"/>
                <a:cs typeface="Times New Roman"/>
              </a:rPr>
              <a:t>with high </a:t>
            </a:r>
            <a:r>
              <a:rPr dirty="0" sz="2000" spc="-5">
                <a:latin typeface="Times New Roman"/>
                <a:cs typeface="Times New Roman"/>
              </a:rPr>
              <a:t>anticipated </a:t>
            </a:r>
            <a:r>
              <a:rPr dirty="0" sz="2000">
                <a:latin typeface="Times New Roman"/>
                <a:cs typeface="Times New Roman"/>
              </a:rPr>
              <a:t>return on equity are worth</a:t>
            </a:r>
            <a:r>
              <a:rPr dirty="0" sz="2000" spc="-16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more.</a:t>
            </a:r>
            <a:endParaRPr sz="2000">
              <a:latin typeface="Times New Roman"/>
              <a:cs typeface="Times New Roman"/>
            </a:endParaRPr>
          </a:p>
          <a:p>
            <a:pPr marL="218440" marR="138430">
              <a:lnSpc>
                <a:spcPct val="100000"/>
              </a:lnSpc>
              <a:spcBef>
                <a:spcPts val="650"/>
              </a:spcBef>
            </a:pPr>
            <a:r>
              <a:rPr dirty="0" sz="2000" i="1">
                <a:latin typeface="Times New Roman"/>
                <a:cs typeface="Times New Roman"/>
              </a:rPr>
              <a:t>Rejoinder: </a:t>
            </a:r>
            <a:r>
              <a:rPr dirty="0" sz="2000">
                <a:latin typeface="Times New Roman"/>
                <a:cs typeface="Times New Roman"/>
              </a:rPr>
              <a:t>High return on equity </a:t>
            </a:r>
            <a:r>
              <a:rPr dirty="0" sz="2000" spc="-5">
                <a:latin typeface="Times New Roman"/>
                <a:cs typeface="Times New Roman"/>
              </a:rPr>
              <a:t>means </a:t>
            </a:r>
            <a:r>
              <a:rPr dirty="0" sz="2000">
                <a:latin typeface="Times New Roman"/>
                <a:cs typeface="Times New Roman"/>
              </a:rPr>
              <a:t>a higher </a:t>
            </a:r>
            <a:r>
              <a:rPr dirty="0" sz="2000" spc="-5">
                <a:latin typeface="Times New Roman"/>
                <a:cs typeface="Times New Roman"/>
              </a:rPr>
              <a:t>premium </a:t>
            </a:r>
            <a:r>
              <a:rPr dirty="0" sz="2000">
                <a:latin typeface="Times New Roman"/>
                <a:cs typeface="Times New Roman"/>
              </a:rPr>
              <a:t>but </a:t>
            </a:r>
            <a:r>
              <a:rPr dirty="0" sz="2000" spc="5">
                <a:latin typeface="Times New Roman"/>
                <a:cs typeface="Times New Roman"/>
              </a:rPr>
              <a:t>not</a:t>
            </a:r>
            <a:r>
              <a:rPr dirty="0" sz="2000" spc="-204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  higher value; ROCE can be created by the</a:t>
            </a:r>
            <a:r>
              <a:rPr dirty="0" sz="2000" spc="-114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accounting.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218440" indent="-205740">
              <a:lnSpc>
                <a:spcPts val="2375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Increasing residual earnings indicates a firm that is adding </a:t>
            </a:r>
            <a:r>
              <a:rPr dirty="0" sz="2000" spc="-5">
                <a:latin typeface="Times New Roman"/>
                <a:cs typeface="Times New Roman"/>
              </a:rPr>
              <a:t>more</a:t>
            </a:r>
            <a:r>
              <a:rPr dirty="0" sz="2000" spc="-2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and</a:t>
            </a:r>
            <a:endParaRPr sz="2000">
              <a:latin typeface="Times New Roman"/>
              <a:cs typeface="Times New Roman"/>
            </a:endParaRPr>
          </a:p>
          <a:p>
            <a:pPr marL="218440">
              <a:lnSpc>
                <a:spcPts val="2375"/>
              </a:lnSpc>
            </a:pPr>
            <a:r>
              <a:rPr dirty="0" sz="2000" spc="-5">
                <a:latin typeface="Times New Roman"/>
                <a:cs typeface="Times New Roman"/>
              </a:rPr>
              <a:t>more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value.</a:t>
            </a:r>
            <a:endParaRPr sz="2000">
              <a:latin typeface="Times New Roman"/>
              <a:cs typeface="Times New Roman"/>
            </a:endParaRPr>
          </a:p>
          <a:p>
            <a:pPr marL="218440" marR="5080">
              <a:lnSpc>
                <a:spcPts val="2350"/>
              </a:lnSpc>
              <a:spcBef>
                <a:spcPts val="770"/>
              </a:spcBef>
            </a:pPr>
            <a:r>
              <a:rPr dirty="0" sz="2000" i="1">
                <a:latin typeface="Times New Roman"/>
                <a:cs typeface="Times New Roman"/>
              </a:rPr>
              <a:t>Rejoinder: </a:t>
            </a:r>
            <a:r>
              <a:rPr dirty="0" sz="2000">
                <a:latin typeface="Times New Roman"/>
                <a:cs typeface="Times New Roman"/>
              </a:rPr>
              <a:t>Probably, </a:t>
            </a:r>
            <a:r>
              <a:rPr dirty="0" sz="2000" spc="5">
                <a:latin typeface="Times New Roman"/>
                <a:cs typeface="Times New Roman"/>
              </a:rPr>
              <a:t>but </a:t>
            </a:r>
            <a:r>
              <a:rPr dirty="0" sz="2000">
                <a:latin typeface="Times New Roman"/>
                <a:cs typeface="Times New Roman"/>
              </a:rPr>
              <a:t>growth in residual earnings can be</a:t>
            </a:r>
            <a:r>
              <a:rPr dirty="0" sz="2000" spc="-229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induced  with conservative</a:t>
            </a:r>
            <a:r>
              <a:rPr dirty="0" sz="2000" spc="-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accounting.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43936" y="339293"/>
            <a:ext cx="410972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Valuation </a:t>
            </a:r>
            <a:r>
              <a:rPr dirty="0" spc="-5"/>
              <a:t>Fallacies</a:t>
            </a:r>
            <a:r>
              <a:rPr dirty="0" spc="-35"/>
              <a:t> </a:t>
            </a:r>
            <a:r>
              <a:rPr dirty="0"/>
              <a:t>(Cont.)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883" y="1223010"/>
            <a:ext cx="7314565" cy="50158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900" spc="-5">
                <a:latin typeface="Times New Roman"/>
                <a:cs typeface="Times New Roman"/>
              </a:rPr>
              <a:t>These statements are not necessarily true:</a:t>
            </a: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050">
              <a:latin typeface="Times New Roman"/>
              <a:cs typeface="Times New Roman"/>
            </a:endParaRPr>
          </a:p>
          <a:p>
            <a:pPr marL="218440" marR="5080" indent="-205740">
              <a:lnSpc>
                <a:spcPts val="223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1900" spc="-5">
                <a:latin typeface="Times New Roman"/>
                <a:cs typeface="Times New Roman"/>
              </a:rPr>
              <a:t>If a firm is earning an RNOA that is higher than the cost of capital, it will  add value by investing</a:t>
            </a:r>
            <a:r>
              <a:rPr dirty="0" sz="1900">
                <a:latin typeface="Times New Roman"/>
                <a:cs typeface="Times New Roman"/>
              </a:rPr>
              <a:t> </a:t>
            </a:r>
            <a:r>
              <a:rPr dirty="0" sz="1900" spc="-10">
                <a:latin typeface="Times New Roman"/>
                <a:cs typeface="Times New Roman"/>
              </a:rPr>
              <a:t>more.</a:t>
            </a:r>
            <a:endParaRPr sz="1900">
              <a:latin typeface="Times New Roman"/>
              <a:cs typeface="Times New Roman"/>
            </a:endParaRPr>
          </a:p>
          <a:p>
            <a:pPr marL="218440">
              <a:lnSpc>
                <a:spcPts val="2260"/>
              </a:lnSpc>
              <a:spcBef>
                <a:spcPts val="550"/>
              </a:spcBef>
            </a:pPr>
            <a:r>
              <a:rPr dirty="0" sz="1900" spc="-5" i="1">
                <a:latin typeface="Times New Roman"/>
                <a:cs typeface="Times New Roman"/>
              </a:rPr>
              <a:t>Rejoinder: </a:t>
            </a:r>
            <a:r>
              <a:rPr dirty="0" sz="1900" spc="-5">
                <a:latin typeface="Times New Roman"/>
                <a:cs typeface="Times New Roman"/>
              </a:rPr>
              <a:t>A firm can create a high </a:t>
            </a:r>
            <a:r>
              <a:rPr dirty="0" sz="1900" spc="-10">
                <a:latin typeface="Times New Roman"/>
                <a:cs typeface="Times New Roman"/>
              </a:rPr>
              <a:t>RNOA </a:t>
            </a:r>
            <a:r>
              <a:rPr dirty="0" sz="1900" spc="-5">
                <a:latin typeface="Times New Roman"/>
                <a:cs typeface="Times New Roman"/>
              </a:rPr>
              <a:t>through accounting</a:t>
            </a:r>
            <a:r>
              <a:rPr dirty="0" sz="1900" spc="130">
                <a:latin typeface="Times New Roman"/>
                <a:cs typeface="Times New Roman"/>
              </a:rPr>
              <a:t> </a:t>
            </a:r>
            <a:r>
              <a:rPr dirty="0" sz="1900" spc="-10">
                <a:latin typeface="Times New Roman"/>
                <a:cs typeface="Times New Roman"/>
              </a:rPr>
              <a:t>methods</a:t>
            </a:r>
            <a:endParaRPr sz="1900">
              <a:latin typeface="Times New Roman"/>
              <a:cs typeface="Times New Roman"/>
            </a:endParaRPr>
          </a:p>
          <a:p>
            <a:pPr marL="218440">
              <a:lnSpc>
                <a:spcPts val="2260"/>
              </a:lnSpc>
            </a:pPr>
            <a:r>
              <a:rPr dirty="0" sz="1900" spc="-5">
                <a:latin typeface="Times New Roman"/>
                <a:cs typeface="Times New Roman"/>
              </a:rPr>
              <a:t>but </a:t>
            </a:r>
            <a:r>
              <a:rPr dirty="0" sz="1900" spc="-10">
                <a:latin typeface="Times New Roman"/>
                <a:cs typeface="Times New Roman"/>
              </a:rPr>
              <a:t>may </a:t>
            </a:r>
            <a:r>
              <a:rPr dirty="0" sz="1900" spc="-5">
                <a:latin typeface="Times New Roman"/>
                <a:cs typeface="Times New Roman"/>
              </a:rPr>
              <a:t>not be able to add value through</a:t>
            </a:r>
            <a:r>
              <a:rPr dirty="0" sz="190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investment.</a:t>
            </a: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18440" marR="145415" indent="-205740">
              <a:lnSpc>
                <a:spcPts val="224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1900" spc="-5">
                <a:latin typeface="Times New Roman"/>
                <a:cs typeface="Times New Roman"/>
              </a:rPr>
              <a:t>If </a:t>
            </a:r>
            <a:r>
              <a:rPr dirty="0" sz="1900" spc="-10">
                <a:latin typeface="Times New Roman"/>
                <a:cs typeface="Times New Roman"/>
              </a:rPr>
              <a:t>RNOA </a:t>
            </a:r>
            <a:r>
              <a:rPr dirty="0" sz="1900" spc="-5">
                <a:latin typeface="Times New Roman"/>
                <a:cs typeface="Times New Roman"/>
              </a:rPr>
              <a:t>is higher than the cost of capital, a reduction in </a:t>
            </a:r>
            <a:r>
              <a:rPr dirty="0" sz="1900" spc="-10">
                <a:latin typeface="Times New Roman"/>
                <a:cs typeface="Times New Roman"/>
              </a:rPr>
              <a:t>investment </a:t>
            </a:r>
            <a:r>
              <a:rPr dirty="0" sz="1900" spc="-5">
                <a:latin typeface="Times New Roman"/>
                <a:cs typeface="Times New Roman"/>
              </a:rPr>
              <a:t>(or  slowing of its growth rate) reduces residual</a:t>
            </a:r>
            <a:r>
              <a:rPr dirty="0" sz="1900" spc="3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earnings.</a:t>
            </a:r>
            <a:endParaRPr sz="1900">
              <a:latin typeface="Times New Roman"/>
              <a:cs typeface="Times New Roman"/>
            </a:endParaRPr>
          </a:p>
          <a:p>
            <a:pPr marL="218440">
              <a:lnSpc>
                <a:spcPts val="2260"/>
              </a:lnSpc>
              <a:spcBef>
                <a:spcPts val="550"/>
              </a:spcBef>
            </a:pPr>
            <a:r>
              <a:rPr dirty="0" sz="1900" spc="-5" i="1">
                <a:latin typeface="Times New Roman"/>
                <a:cs typeface="Times New Roman"/>
              </a:rPr>
              <a:t>Rejoinder: </a:t>
            </a:r>
            <a:r>
              <a:rPr dirty="0" sz="1900" spc="-5">
                <a:latin typeface="Times New Roman"/>
                <a:cs typeface="Times New Roman"/>
              </a:rPr>
              <a:t>A reduction of investment can create residual earnings</a:t>
            </a:r>
            <a:r>
              <a:rPr dirty="0" sz="1900" spc="4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if</a:t>
            </a:r>
            <a:endParaRPr sz="1900">
              <a:latin typeface="Times New Roman"/>
              <a:cs typeface="Times New Roman"/>
            </a:endParaRPr>
          </a:p>
          <a:p>
            <a:pPr marL="218440">
              <a:lnSpc>
                <a:spcPts val="2260"/>
              </a:lnSpc>
            </a:pPr>
            <a:r>
              <a:rPr dirty="0" sz="1900" spc="-5">
                <a:latin typeface="Times New Roman"/>
                <a:cs typeface="Times New Roman"/>
              </a:rPr>
              <a:t>conservative accounting has created hidden</a:t>
            </a:r>
            <a:r>
              <a:rPr dirty="0" sz="1900" spc="-1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reserves.</a:t>
            </a: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1900" spc="-5">
                <a:latin typeface="Times New Roman"/>
                <a:cs typeface="Times New Roman"/>
              </a:rPr>
              <a:t>Low profit </a:t>
            </a:r>
            <a:r>
              <a:rPr dirty="0" sz="1900" spc="-10">
                <a:latin typeface="Times New Roman"/>
                <a:cs typeface="Times New Roman"/>
              </a:rPr>
              <a:t>margins mean </a:t>
            </a:r>
            <a:r>
              <a:rPr dirty="0" sz="1900" spc="-5">
                <a:latin typeface="Times New Roman"/>
                <a:cs typeface="Times New Roman"/>
              </a:rPr>
              <a:t>a firm cannot generate </a:t>
            </a:r>
            <a:r>
              <a:rPr dirty="0" sz="1900" spc="-10">
                <a:latin typeface="Times New Roman"/>
                <a:cs typeface="Times New Roman"/>
              </a:rPr>
              <a:t>much </a:t>
            </a:r>
            <a:r>
              <a:rPr dirty="0" sz="1900" spc="-5">
                <a:latin typeface="Times New Roman"/>
                <a:cs typeface="Times New Roman"/>
              </a:rPr>
              <a:t>value from</a:t>
            </a:r>
            <a:r>
              <a:rPr dirty="0" sz="1900" spc="15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sales.</a:t>
            </a:r>
            <a:endParaRPr sz="1900">
              <a:latin typeface="Times New Roman"/>
              <a:cs typeface="Times New Roman"/>
            </a:endParaRPr>
          </a:p>
          <a:p>
            <a:pPr marL="218440">
              <a:lnSpc>
                <a:spcPts val="2265"/>
              </a:lnSpc>
              <a:spcBef>
                <a:spcPts val="610"/>
              </a:spcBef>
            </a:pPr>
            <a:r>
              <a:rPr dirty="0" sz="1900" spc="-5" i="1">
                <a:latin typeface="Times New Roman"/>
                <a:cs typeface="Times New Roman"/>
              </a:rPr>
              <a:t>Rejoinder: </a:t>
            </a:r>
            <a:r>
              <a:rPr dirty="0" sz="1900" spc="-5">
                <a:latin typeface="Times New Roman"/>
                <a:cs typeface="Times New Roman"/>
              </a:rPr>
              <a:t>Low </a:t>
            </a:r>
            <a:r>
              <a:rPr dirty="0" sz="1900">
                <a:latin typeface="Times New Roman"/>
                <a:cs typeface="Times New Roman"/>
              </a:rPr>
              <a:t>profit </a:t>
            </a:r>
            <a:r>
              <a:rPr dirty="0" sz="1900" spc="-5">
                <a:latin typeface="Times New Roman"/>
                <a:cs typeface="Times New Roman"/>
              </a:rPr>
              <a:t>margins </a:t>
            </a:r>
            <a:r>
              <a:rPr dirty="0" sz="1900" spc="-10">
                <a:latin typeface="Times New Roman"/>
                <a:cs typeface="Times New Roman"/>
              </a:rPr>
              <a:t>may </a:t>
            </a:r>
            <a:r>
              <a:rPr dirty="0" sz="1900" spc="-5">
                <a:latin typeface="Times New Roman"/>
                <a:cs typeface="Times New Roman"/>
              </a:rPr>
              <a:t>be induced by</a:t>
            </a:r>
            <a:r>
              <a:rPr dirty="0" sz="1900" spc="6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conservative</a:t>
            </a:r>
            <a:endParaRPr sz="1900">
              <a:latin typeface="Times New Roman"/>
              <a:cs typeface="Times New Roman"/>
            </a:endParaRPr>
          </a:p>
          <a:p>
            <a:pPr marL="218440">
              <a:lnSpc>
                <a:spcPts val="2265"/>
              </a:lnSpc>
            </a:pPr>
            <a:r>
              <a:rPr dirty="0" sz="1900" spc="-5">
                <a:latin typeface="Times New Roman"/>
                <a:cs typeface="Times New Roman"/>
              </a:rPr>
              <a:t>accounting if net assets are growing.</a:t>
            </a:r>
            <a:endParaRPr sz="1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43936" y="339293"/>
            <a:ext cx="410972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Valuation </a:t>
            </a:r>
            <a:r>
              <a:rPr dirty="0" spc="-5"/>
              <a:t>Fallacies</a:t>
            </a:r>
            <a:r>
              <a:rPr dirty="0" spc="-35"/>
              <a:t> </a:t>
            </a:r>
            <a:r>
              <a:rPr dirty="0"/>
              <a:t>(Cont.)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6195">
              <a:lnSpc>
                <a:spcPct val="100000"/>
              </a:lnSpc>
              <a:spcBef>
                <a:spcPts val="105"/>
              </a:spcBef>
            </a:pPr>
            <a:r>
              <a:rPr dirty="0"/>
              <a:t>These </a:t>
            </a:r>
            <a:r>
              <a:rPr dirty="0" spc="-5"/>
              <a:t>statements </a:t>
            </a:r>
            <a:r>
              <a:rPr dirty="0"/>
              <a:t>are </a:t>
            </a:r>
            <a:r>
              <a:rPr dirty="0" spc="5"/>
              <a:t>not </a:t>
            </a:r>
            <a:r>
              <a:rPr dirty="0"/>
              <a:t>necessarily</a:t>
            </a:r>
            <a:r>
              <a:rPr dirty="0" spc="-114"/>
              <a:t> </a:t>
            </a:r>
            <a:r>
              <a:rPr dirty="0"/>
              <a:t>true:</a:t>
            </a:r>
          </a:p>
          <a:p>
            <a:pPr marL="23495">
              <a:lnSpc>
                <a:spcPct val="100000"/>
              </a:lnSpc>
              <a:spcBef>
                <a:spcPts val="45"/>
              </a:spcBef>
            </a:pPr>
            <a:endParaRPr sz="3050"/>
          </a:p>
          <a:p>
            <a:pPr marL="241935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42570" algn="l"/>
              </a:tabLst>
            </a:pPr>
            <a:r>
              <a:rPr dirty="0"/>
              <a:t>High asset turnovers </a:t>
            </a:r>
            <a:r>
              <a:rPr dirty="0" spc="-5"/>
              <a:t>mean </a:t>
            </a:r>
            <a:r>
              <a:rPr dirty="0"/>
              <a:t>a firm is </a:t>
            </a:r>
            <a:r>
              <a:rPr dirty="0" spc="-5"/>
              <a:t>efficient </a:t>
            </a:r>
            <a:r>
              <a:rPr dirty="0"/>
              <a:t>in generating</a:t>
            </a:r>
            <a:r>
              <a:rPr dirty="0" spc="-155"/>
              <a:t> </a:t>
            </a:r>
            <a:r>
              <a:rPr dirty="0" spc="-5"/>
              <a:t>sales.</a:t>
            </a:r>
          </a:p>
          <a:p>
            <a:pPr marL="241935" marR="29209">
              <a:lnSpc>
                <a:spcPts val="2350"/>
              </a:lnSpc>
              <a:spcBef>
                <a:spcPts val="770"/>
              </a:spcBef>
            </a:pPr>
            <a:r>
              <a:rPr dirty="0" i="1">
                <a:latin typeface="Times New Roman"/>
                <a:cs typeface="Times New Roman"/>
              </a:rPr>
              <a:t>Rejoinder: </a:t>
            </a:r>
            <a:r>
              <a:rPr dirty="0"/>
              <a:t>High turnovers can be produced by keeping asset</a:t>
            </a:r>
            <a:r>
              <a:rPr dirty="0" spc="-180"/>
              <a:t> </a:t>
            </a:r>
            <a:r>
              <a:rPr dirty="0"/>
              <a:t>values  low </a:t>
            </a:r>
            <a:r>
              <a:rPr dirty="0" spc="-5"/>
              <a:t>with </a:t>
            </a:r>
            <a:r>
              <a:rPr dirty="0"/>
              <a:t>conservative</a:t>
            </a:r>
            <a:r>
              <a:rPr dirty="0" spc="-55"/>
              <a:t> </a:t>
            </a:r>
            <a:r>
              <a:rPr dirty="0"/>
              <a:t>accounting.</a:t>
            </a:r>
          </a:p>
          <a:p>
            <a:pPr marL="23495">
              <a:lnSpc>
                <a:spcPct val="100000"/>
              </a:lnSpc>
              <a:spcBef>
                <a:spcPts val="25"/>
              </a:spcBef>
            </a:pPr>
            <a:endParaRPr sz="3050"/>
          </a:p>
          <a:p>
            <a:pPr marL="241935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42570" algn="l"/>
              </a:tabLst>
            </a:pPr>
            <a:r>
              <a:rPr dirty="0"/>
              <a:t>Hidden reserves always </a:t>
            </a:r>
            <a:r>
              <a:rPr dirty="0" spc="-5"/>
              <a:t>mean </a:t>
            </a:r>
            <a:r>
              <a:rPr dirty="0"/>
              <a:t>higher </a:t>
            </a:r>
            <a:r>
              <a:rPr dirty="0" spc="-5"/>
              <a:t>profits</a:t>
            </a:r>
            <a:r>
              <a:rPr dirty="0" spc="-135"/>
              <a:t> </a:t>
            </a:r>
            <a:r>
              <a:rPr dirty="0" spc="-5"/>
              <a:t>later.</a:t>
            </a:r>
          </a:p>
          <a:p>
            <a:pPr marL="241935" marR="5080">
              <a:lnSpc>
                <a:spcPts val="2350"/>
              </a:lnSpc>
              <a:spcBef>
                <a:spcPts val="770"/>
              </a:spcBef>
            </a:pPr>
            <a:r>
              <a:rPr dirty="0" i="1">
                <a:latin typeface="Times New Roman"/>
                <a:cs typeface="Times New Roman"/>
              </a:rPr>
              <a:t>Rejoinder: </a:t>
            </a:r>
            <a:r>
              <a:rPr dirty="0"/>
              <a:t>Hidden reserves created by conservative accounting</a:t>
            </a:r>
            <a:r>
              <a:rPr dirty="0" spc="-225"/>
              <a:t> </a:t>
            </a:r>
            <a:r>
              <a:rPr dirty="0"/>
              <a:t>will  </a:t>
            </a:r>
            <a:r>
              <a:rPr dirty="0" spc="5"/>
              <a:t>not </a:t>
            </a:r>
            <a:r>
              <a:rPr dirty="0"/>
              <a:t>be </a:t>
            </a:r>
            <a:r>
              <a:rPr dirty="0" spc="-5"/>
              <a:t>realized </a:t>
            </a:r>
            <a:r>
              <a:rPr dirty="0"/>
              <a:t>if a firm continues to grow </a:t>
            </a:r>
            <a:r>
              <a:rPr dirty="0" spc="-5"/>
              <a:t>its </a:t>
            </a:r>
            <a:r>
              <a:rPr dirty="0"/>
              <a:t>net operating</a:t>
            </a:r>
            <a:r>
              <a:rPr dirty="0" spc="-185"/>
              <a:t> </a:t>
            </a:r>
            <a:r>
              <a:rPr dirty="0" spc="-5"/>
              <a:t>assets.</a:t>
            </a:r>
          </a:p>
          <a:p>
            <a:pPr marL="23495">
              <a:lnSpc>
                <a:spcPct val="100000"/>
              </a:lnSpc>
              <a:spcBef>
                <a:spcPts val="20"/>
              </a:spcBef>
            </a:pPr>
            <a:endParaRPr sz="3200"/>
          </a:p>
          <a:p>
            <a:pPr marL="241935" marR="319405" indent="-205740">
              <a:lnSpc>
                <a:spcPts val="2350"/>
              </a:lnSpc>
              <a:buClr>
                <a:srgbClr val="001F5F"/>
              </a:buClr>
              <a:buChar char="•"/>
              <a:tabLst>
                <a:tab pos="242570" algn="l"/>
              </a:tabLst>
            </a:pPr>
            <a:r>
              <a:rPr dirty="0"/>
              <a:t>Conservative accounting reduces </a:t>
            </a:r>
            <a:r>
              <a:rPr dirty="0" spc="-5"/>
              <a:t>profits </a:t>
            </a:r>
            <a:r>
              <a:rPr dirty="0"/>
              <a:t>and results in higher</a:t>
            </a:r>
            <a:r>
              <a:rPr dirty="0" spc="-240"/>
              <a:t> </a:t>
            </a:r>
            <a:r>
              <a:rPr dirty="0"/>
              <a:t>P/E  </a:t>
            </a:r>
            <a:r>
              <a:rPr dirty="0" spc="-5"/>
              <a:t>ratios.</a:t>
            </a:r>
          </a:p>
          <a:p>
            <a:pPr marL="241935">
              <a:lnSpc>
                <a:spcPct val="100000"/>
              </a:lnSpc>
              <a:spcBef>
                <a:spcPts val="580"/>
              </a:spcBef>
            </a:pPr>
            <a:r>
              <a:rPr dirty="0" i="1">
                <a:latin typeface="Times New Roman"/>
                <a:cs typeface="Times New Roman"/>
              </a:rPr>
              <a:t>Rejoinder: </a:t>
            </a:r>
            <a:r>
              <a:rPr dirty="0" spc="5"/>
              <a:t>Not </a:t>
            </a:r>
            <a:r>
              <a:rPr dirty="0"/>
              <a:t>always; only if </a:t>
            </a:r>
            <a:r>
              <a:rPr dirty="0" spc="-5"/>
              <a:t>investments </a:t>
            </a:r>
            <a:r>
              <a:rPr dirty="0"/>
              <a:t>are</a:t>
            </a:r>
            <a:r>
              <a:rPr dirty="0" spc="-140"/>
              <a:t> </a:t>
            </a:r>
            <a:r>
              <a:rPr dirty="0"/>
              <a:t>growing.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90342" y="222630"/>
            <a:ext cx="418401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Summary of Accounting</a:t>
            </a:r>
            <a:r>
              <a:rPr dirty="0" sz="2400" spc="30"/>
              <a:t> </a:t>
            </a:r>
            <a:r>
              <a:rPr dirty="0" sz="2400" spc="-5"/>
              <a:t>Effects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521268" y="907307"/>
            <a:ext cx="0" cy="22860"/>
          </a:xfrm>
          <a:custGeom>
            <a:avLst/>
            <a:gdLst/>
            <a:ahLst/>
            <a:cxnLst/>
            <a:rect l="l" t="t" r="r" b="b"/>
            <a:pathLst>
              <a:path w="0" h="22859">
                <a:moveTo>
                  <a:pt x="0" y="0"/>
                </a:moveTo>
                <a:lnTo>
                  <a:pt x="0" y="2254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18159" y="903677"/>
            <a:ext cx="20320" cy="7620"/>
          </a:xfrm>
          <a:custGeom>
            <a:avLst/>
            <a:gdLst/>
            <a:ahLst/>
            <a:cxnLst/>
            <a:rect l="l" t="t" r="r" b="b"/>
            <a:pathLst>
              <a:path w="20320" h="7619">
                <a:moveTo>
                  <a:pt x="0" y="7517"/>
                </a:moveTo>
                <a:lnTo>
                  <a:pt x="20035" y="7517"/>
                </a:lnTo>
                <a:lnTo>
                  <a:pt x="20035" y="0"/>
                </a:lnTo>
                <a:lnTo>
                  <a:pt x="0" y="0"/>
                </a:lnTo>
                <a:lnTo>
                  <a:pt x="0" y="751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02789" y="2084850"/>
            <a:ext cx="869780" cy="1792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02789" y="2263991"/>
            <a:ext cx="869780" cy="3588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38195" y="2084850"/>
            <a:ext cx="1004150" cy="89502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622134" y="2084850"/>
            <a:ext cx="836614" cy="17923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622134" y="2263991"/>
            <a:ext cx="836614" cy="35884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552359" y="2084850"/>
            <a:ext cx="975807" cy="89502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607967" y="2084850"/>
            <a:ext cx="1034199" cy="17923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607967" y="2263991"/>
            <a:ext cx="1034199" cy="35884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538261" y="2084850"/>
            <a:ext cx="1172010" cy="89502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3789657" y="2084850"/>
            <a:ext cx="1032470" cy="17923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3789657" y="2263991"/>
            <a:ext cx="1032470" cy="35884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3720227" y="2084850"/>
            <a:ext cx="1173389" cy="895022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4973420" y="2084850"/>
            <a:ext cx="1033853" cy="179234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4973420" y="2263991"/>
            <a:ext cx="1033853" cy="35884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4903713" y="2084850"/>
            <a:ext cx="1171593" cy="895022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6155109" y="2084850"/>
            <a:ext cx="1032470" cy="179234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6155109" y="2263991"/>
            <a:ext cx="1032470" cy="358842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6085402" y="2084850"/>
            <a:ext cx="1173665" cy="895022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7338596" y="2084850"/>
            <a:ext cx="1034199" cy="179234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7338596" y="2263991"/>
            <a:ext cx="1034199" cy="358842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7268751" y="2084850"/>
            <a:ext cx="1167311" cy="895022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602789" y="3003944"/>
            <a:ext cx="869780" cy="179638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602789" y="3183599"/>
            <a:ext cx="869780" cy="356867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538195" y="3003882"/>
            <a:ext cx="1004150" cy="895022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1622134" y="3003944"/>
            <a:ext cx="836614" cy="179638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1622134" y="3183599"/>
            <a:ext cx="836614" cy="356867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1552359" y="3003882"/>
            <a:ext cx="975807" cy="895022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2607967" y="3003944"/>
            <a:ext cx="1034199" cy="179638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2607967" y="3183599"/>
            <a:ext cx="1034199" cy="356867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2538261" y="3003882"/>
            <a:ext cx="1172010" cy="895022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3789657" y="3003944"/>
            <a:ext cx="1032470" cy="179638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3789657" y="3183599"/>
            <a:ext cx="1032470" cy="356867"/>
          </a:xfrm>
          <a:prstGeom prst="rect">
            <a:avLst/>
          </a:prstGeom>
          <a:blipFill>
            <a:blip r:embed="rId3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3720227" y="3003882"/>
            <a:ext cx="1173389" cy="895022"/>
          </a:xfrm>
          <a:prstGeom prst="rect">
            <a:avLst/>
          </a:prstGeom>
          <a:blipFill>
            <a:blip r:embed="rId3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4973420" y="3003944"/>
            <a:ext cx="1033853" cy="179638"/>
          </a:xfrm>
          <a:prstGeom prst="rect">
            <a:avLst/>
          </a:prstGeom>
          <a:blipFill>
            <a:blip r:embed="rId3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4973420" y="3183599"/>
            <a:ext cx="1033853" cy="356867"/>
          </a:xfrm>
          <a:prstGeom prst="rect">
            <a:avLst/>
          </a:prstGeom>
          <a:blipFill>
            <a:blip r:embed="rId3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4903713" y="3003882"/>
            <a:ext cx="1171593" cy="895022"/>
          </a:xfrm>
          <a:prstGeom prst="rect">
            <a:avLst/>
          </a:prstGeom>
          <a:blipFill>
            <a:blip r:embed="rId3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6155109" y="3003944"/>
            <a:ext cx="1032470" cy="179638"/>
          </a:xfrm>
          <a:prstGeom prst="rect">
            <a:avLst/>
          </a:prstGeom>
          <a:blipFill>
            <a:blip r:embed="rId3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6155109" y="3183599"/>
            <a:ext cx="1032470" cy="356867"/>
          </a:xfrm>
          <a:prstGeom prst="rect">
            <a:avLst/>
          </a:prstGeom>
          <a:blipFill>
            <a:blip r:embed="rId3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6085402" y="3003882"/>
            <a:ext cx="1173665" cy="895022"/>
          </a:xfrm>
          <a:prstGeom prst="rect">
            <a:avLst/>
          </a:prstGeom>
          <a:blipFill>
            <a:blip r:embed="rId4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7338596" y="3003944"/>
            <a:ext cx="1034199" cy="179638"/>
          </a:xfrm>
          <a:prstGeom prst="rect">
            <a:avLst/>
          </a:prstGeom>
          <a:blipFill>
            <a:blip r:embed="rId4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7338596" y="3183599"/>
            <a:ext cx="1034199" cy="356867"/>
          </a:xfrm>
          <a:prstGeom prst="rect">
            <a:avLst/>
          </a:prstGeom>
          <a:blipFill>
            <a:blip r:embed="rId4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7268751" y="3003882"/>
            <a:ext cx="1167311" cy="895022"/>
          </a:xfrm>
          <a:prstGeom prst="rect">
            <a:avLst/>
          </a:prstGeom>
          <a:blipFill>
            <a:blip r:embed="rId4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602789" y="3921515"/>
            <a:ext cx="869780" cy="179234"/>
          </a:xfrm>
          <a:prstGeom prst="rect">
            <a:avLst/>
          </a:prstGeom>
          <a:blipFill>
            <a:blip r:embed="rId4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602789" y="4100719"/>
            <a:ext cx="869780" cy="358935"/>
          </a:xfrm>
          <a:prstGeom prst="rect">
            <a:avLst/>
          </a:prstGeom>
          <a:blipFill>
            <a:blip r:embed="rId4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538195" y="3921515"/>
            <a:ext cx="1004150" cy="895022"/>
          </a:xfrm>
          <a:prstGeom prst="rect">
            <a:avLst/>
          </a:prstGeom>
          <a:blipFill>
            <a:blip r:embed="rId4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1622134" y="3921515"/>
            <a:ext cx="836614" cy="179234"/>
          </a:xfrm>
          <a:prstGeom prst="rect">
            <a:avLst/>
          </a:prstGeom>
          <a:blipFill>
            <a:blip r:embed="rId4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1622134" y="4100719"/>
            <a:ext cx="836614" cy="358935"/>
          </a:xfrm>
          <a:prstGeom prst="rect">
            <a:avLst/>
          </a:prstGeom>
          <a:blipFill>
            <a:blip r:embed="rId4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1552359" y="3921515"/>
            <a:ext cx="975807" cy="895022"/>
          </a:xfrm>
          <a:prstGeom prst="rect">
            <a:avLst/>
          </a:prstGeom>
          <a:blipFill>
            <a:blip r:embed="rId4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2607967" y="3921515"/>
            <a:ext cx="1034199" cy="179234"/>
          </a:xfrm>
          <a:prstGeom prst="rect">
            <a:avLst/>
          </a:prstGeom>
          <a:blipFill>
            <a:blip r:embed="rId5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2607967" y="4100719"/>
            <a:ext cx="1034199" cy="358935"/>
          </a:xfrm>
          <a:prstGeom prst="rect">
            <a:avLst/>
          </a:prstGeom>
          <a:blipFill>
            <a:blip r:embed="rId5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2538261" y="3921515"/>
            <a:ext cx="1172010" cy="895022"/>
          </a:xfrm>
          <a:prstGeom prst="rect">
            <a:avLst/>
          </a:prstGeom>
          <a:blipFill>
            <a:blip r:embed="rId5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3789657" y="3921515"/>
            <a:ext cx="1032470" cy="179234"/>
          </a:xfrm>
          <a:prstGeom prst="rect">
            <a:avLst/>
          </a:prstGeom>
          <a:blipFill>
            <a:blip r:embed="rId5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3789657" y="4100719"/>
            <a:ext cx="1032470" cy="358935"/>
          </a:xfrm>
          <a:prstGeom prst="rect">
            <a:avLst/>
          </a:prstGeom>
          <a:blipFill>
            <a:blip r:embed="rId5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3720227" y="3921515"/>
            <a:ext cx="1173389" cy="895022"/>
          </a:xfrm>
          <a:prstGeom prst="rect">
            <a:avLst/>
          </a:prstGeom>
          <a:blipFill>
            <a:blip r:embed="rId5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4973420" y="3921515"/>
            <a:ext cx="1033853" cy="179234"/>
          </a:xfrm>
          <a:prstGeom prst="rect">
            <a:avLst/>
          </a:prstGeom>
          <a:blipFill>
            <a:blip r:embed="rId5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4973420" y="4100719"/>
            <a:ext cx="1033853" cy="358935"/>
          </a:xfrm>
          <a:prstGeom prst="rect">
            <a:avLst/>
          </a:prstGeom>
          <a:blipFill>
            <a:blip r:embed="rId5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4903714" y="3921515"/>
            <a:ext cx="1171593" cy="895022"/>
          </a:xfrm>
          <a:prstGeom prst="rect">
            <a:avLst/>
          </a:prstGeom>
          <a:blipFill>
            <a:blip r:embed="rId5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6155109" y="3921515"/>
            <a:ext cx="1032470" cy="179234"/>
          </a:xfrm>
          <a:prstGeom prst="rect">
            <a:avLst/>
          </a:prstGeom>
          <a:blipFill>
            <a:blip r:embed="rId5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6155109" y="4100719"/>
            <a:ext cx="1032470" cy="358935"/>
          </a:xfrm>
          <a:prstGeom prst="rect">
            <a:avLst/>
          </a:prstGeom>
          <a:blipFill>
            <a:blip r:embed="rId6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6085402" y="3921515"/>
            <a:ext cx="1173665" cy="895022"/>
          </a:xfrm>
          <a:prstGeom prst="rect">
            <a:avLst/>
          </a:prstGeom>
          <a:blipFill>
            <a:blip r:embed="rId6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7338596" y="3921515"/>
            <a:ext cx="1034199" cy="179234"/>
          </a:xfrm>
          <a:prstGeom prst="rect">
            <a:avLst/>
          </a:prstGeom>
          <a:blipFill>
            <a:blip r:embed="rId6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7338596" y="4100719"/>
            <a:ext cx="1034199" cy="358935"/>
          </a:xfrm>
          <a:prstGeom prst="rect">
            <a:avLst/>
          </a:prstGeom>
          <a:blipFill>
            <a:blip r:embed="rId6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7268751" y="3921515"/>
            <a:ext cx="1167311" cy="895022"/>
          </a:xfrm>
          <a:prstGeom prst="rect">
            <a:avLst/>
          </a:prstGeom>
          <a:blipFill>
            <a:blip r:embed="rId6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graphicFrame>
        <p:nvGraphicFramePr>
          <p:cNvPr id="68" name="object 68"/>
          <p:cNvGraphicFramePr>
            <a:graphicFrameLocks noGrp="1"/>
          </p:cNvGraphicFramePr>
          <p:nvPr/>
        </p:nvGraphicFramePr>
        <p:xfrm>
          <a:off x="524723" y="911219"/>
          <a:ext cx="7927975" cy="39204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9175"/>
                <a:gridCol w="985519"/>
                <a:gridCol w="1181734"/>
                <a:gridCol w="1183004"/>
                <a:gridCol w="1181100"/>
                <a:gridCol w="1183004"/>
                <a:gridCol w="1181100"/>
              </a:tblGrid>
              <a:tr h="775501">
                <a:tc gridSpan="7">
                  <a:txBody>
                    <a:bodyPr/>
                    <a:lstStyle/>
                    <a:p>
                      <a:pPr algn="ctr" marR="7620">
                        <a:lnSpc>
                          <a:spcPct val="100000"/>
                        </a:lnSpc>
                        <a:spcBef>
                          <a:spcPts val="1690"/>
                        </a:spcBef>
                      </a:pPr>
                      <a:r>
                        <a:rPr dirty="0" sz="2150" spc="-100" b="1">
                          <a:latin typeface="Times New Roman"/>
                          <a:cs typeface="Times New Roman"/>
                        </a:rPr>
                        <a:t>Accounting </a:t>
                      </a:r>
                      <a:r>
                        <a:rPr dirty="0" sz="2150" spc="-85" b="1">
                          <a:latin typeface="Times New Roman"/>
                          <a:cs typeface="Times New Roman"/>
                        </a:rPr>
                        <a:t>Effects </a:t>
                      </a:r>
                      <a:r>
                        <a:rPr dirty="0" sz="2150" spc="-95" b="1">
                          <a:latin typeface="Times New Roman"/>
                          <a:cs typeface="Times New Roman"/>
                        </a:rPr>
                        <a:t>for </a:t>
                      </a:r>
                      <a:r>
                        <a:rPr dirty="0" sz="2150" spc="-114" b="1">
                          <a:latin typeface="Times New Roman"/>
                          <a:cs typeface="Times New Roman"/>
                        </a:rPr>
                        <a:t>a Firm</a:t>
                      </a:r>
                      <a:r>
                        <a:rPr dirty="0" sz="2150" spc="5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150" spc="-95" b="1">
                          <a:latin typeface="Times New Roman"/>
                          <a:cs typeface="Times New Roman"/>
                        </a:rPr>
                        <a:t>with </a:t>
                      </a:r>
                      <a:r>
                        <a:rPr dirty="0" sz="2150" spc="-110" b="1">
                          <a:latin typeface="Times New Roman"/>
                          <a:cs typeface="Times New Roman"/>
                        </a:rPr>
                        <a:t>Zero </a:t>
                      </a:r>
                      <a:r>
                        <a:rPr dirty="0" sz="2150" spc="-105" b="1">
                          <a:latin typeface="Times New Roman"/>
                          <a:cs typeface="Times New Roman"/>
                        </a:rPr>
                        <a:t>Value </a:t>
                      </a:r>
                      <a:r>
                        <a:rPr dirty="0" sz="2150" spc="-120" b="1">
                          <a:latin typeface="Times New Roman"/>
                          <a:cs typeface="Times New Roman"/>
                        </a:rPr>
                        <a:t>Added</a:t>
                      </a:r>
                      <a:endParaRPr sz="21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46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82074">
                <a:tc>
                  <a:txBody>
                    <a:bodyPr/>
                    <a:lstStyle/>
                    <a:p>
                      <a:pPr marL="248285" marR="194310" indent="-104775">
                        <a:lnSpc>
                          <a:spcPts val="1410"/>
                        </a:lnSpc>
                        <a:spcBef>
                          <a:spcPts val="105"/>
                        </a:spcBef>
                      </a:pP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cc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un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g  </a:t>
                      </a:r>
                      <a:r>
                        <a:rPr dirty="0" sz="1200" spc="-65" b="1">
                          <a:latin typeface="Times New Roman"/>
                          <a:cs typeface="Times New Roman"/>
                        </a:rPr>
                        <a:t>Method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335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52095" marR="153670" indent="-81915">
                        <a:lnSpc>
                          <a:spcPts val="1410"/>
                        </a:lnSpc>
                        <a:spcBef>
                          <a:spcPts val="105"/>
                        </a:spcBef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200" spc="-15" b="1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t  </a:t>
                      </a:r>
                      <a:r>
                        <a:rPr dirty="0" sz="1200" spc="-55" b="1">
                          <a:latin typeface="Times New Roman"/>
                          <a:cs typeface="Times New Roman"/>
                        </a:rPr>
                        <a:t>Pattern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33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73380" marR="281940" indent="-86360">
                        <a:lnSpc>
                          <a:spcPts val="1410"/>
                        </a:lnSpc>
                        <a:spcBef>
                          <a:spcPts val="105"/>
                        </a:spcBef>
                      </a:pPr>
                      <a:r>
                        <a:rPr dirty="0" sz="1200" spc="15" b="1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er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at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g  </a:t>
                      </a: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Income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33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5580" marR="191135" indent="137160">
                        <a:lnSpc>
                          <a:spcPts val="1410"/>
                        </a:lnSpc>
                        <a:spcBef>
                          <a:spcPts val="105"/>
                        </a:spcBef>
                      </a:pPr>
                      <a:r>
                        <a:rPr dirty="0" sz="1200" spc="-60" b="1">
                          <a:latin typeface="Times New Roman"/>
                          <a:cs typeface="Times New Roman"/>
                        </a:rPr>
                        <a:t>Residual  </a:t>
                      </a: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Income</a:t>
                      </a:r>
                      <a:r>
                        <a:rPr dirty="0" sz="1200" spc="-9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60" b="1">
                          <a:latin typeface="Times New Roman"/>
                          <a:cs typeface="Times New Roman"/>
                        </a:rPr>
                        <a:t>Level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33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32715" marR="128270" indent="200660">
                        <a:lnSpc>
                          <a:spcPts val="1410"/>
                        </a:lnSpc>
                        <a:spcBef>
                          <a:spcPts val="105"/>
                        </a:spcBef>
                      </a:pPr>
                      <a:r>
                        <a:rPr dirty="0" sz="1200" spc="-60" b="1">
                          <a:latin typeface="Times New Roman"/>
                          <a:cs typeface="Times New Roman"/>
                        </a:rPr>
                        <a:t>Residual  </a:t>
                      </a: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Income</a:t>
                      </a:r>
                      <a:r>
                        <a:rPr dirty="0" sz="1200" spc="-10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5" b="1">
                          <a:latin typeface="Times New Roman"/>
                          <a:cs typeface="Times New Roman"/>
                        </a:rPr>
                        <a:t>Pattern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33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P/B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P/E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919343">
                <a:tc>
                  <a:txBody>
                    <a:bodyPr/>
                    <a:lstStyle/>
                    <a:p>
                      <a:pPr algn="ctr" marR="6223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200" spc="-60" b="1">
                          <a:latin typeface="Times New Roman"/>
                          <a:cs typeface="Times New Roman"/>
                        </a:rPr>
                        <a:t>Neutral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74295" marR="161925">
                        <a:lnSpc>
                          <a:spcPct val="195200"/>
                        </a:lnSpc>
                        <a:spcBef>
                          <a:spcPts val="15"/>
                        </a:spcBef>
                      </a:pP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er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vat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e  </a:t>
                      </a:r>
                      <a:r>
                        <a:rPr dirty="0" sz="1200" spc="-60" b="1">
                          <a:latin typeface="Times New Roman"/>
                          <a:cs typeface="Times New Roman"/>
                        </a:rPr>
                        <a:t>Liberal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200" spc="-60" b="1">
                          <a:latin typeface="Times New Roman"/>
                          <a:cs typeface="Times New Roman"/>
                        </a:rPr>
                        <a:t>Constant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17170" marR="212725" indent="11430">
                        <a:lnSpc>
                          <a:spcPct val="195200"/>
                        </a:lnSpc>
                        <a:spcBef>
                          <a:spcPts val="15"/>
                        </a:spcBef>
                      </a:pP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ta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t  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ta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512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65125" marR="360045">
                        <a:lnSpc>
                          <a:spcPct val="195200"/>
                        </a:lnSpc>
                        <a:spcBef>
                          <a:spcPts val="15"/>
                        </a:spcBef>
                      </a:pP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200" spc="-15" b="1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l  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200" spc="-15" b="1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200" spc="-75" b="1">
                          <a:latin typeface="Times New Roman"/>
                          <a:cs typeface="Times New Roman"/>
                        </a:rPr>
                        <a:t>Zero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31470" marR="329565" indent="1905">
                        <a:lnSpc>
                          <a:spcPct val="195200"/>
                        </a:lnSpc>
                        <a:spcBef>
                          <a:spcPts val="15"/>
                        </a:spcBef>
                      </a:pPr>
                      <a:r>
                        <a:rPr dirty="0" sz="1200" spc="-55" b="1">
                          <a:latin typeface="Times New Roman"/>
                          <a:cs typeface="Times New Roman"/>
                        </a:rPr>
                        <a:t>Positive  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gat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1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200" spc="-60" b="1">
                          <a:latin typeface="Times New Roman"/>
                          <a:cs typeface="Times New Roman"/>
                        </a:rPr>
                        <a:t>Constant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21945" marR="315595">
                        <a:lnSpc>
                          <a:spcPct val="195200"/>
                        </a:lnSpc>
                        <a:spcBef>
                          <a:spcPts val="15"/>
                        </a:spcBef>
                      </a:pP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ta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t  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ta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159385" marR="156845">
                        <a:lnSpc>
                          <a:spcPct val="195200"/>
                        </a:lnSpc>
                        <a:spcBef>
                          <a:spcPts val="15"/>
                        </a:spcBef>
                      </a:pP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Above</a:t>
                      </a:r>
                      <a:r>
                        <a:rPr dirty="0" sz="1200" spc="-9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  </a:t>
                      </a:r>
                      <a:r>
                        <a:rPr dirty="0" sz="1200" spc="-65" b="1">
                          <a:latin typeface="Times New Roman"/>
                          <a:cs typeface="Times New Roman"/>
                        </a:rPr>
                        <a:t>Below</a:t>
                      </a:r>
                      <a:r>
                        <a:rPr dirty="0" sz="1200" spc="-8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512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65125" marR="360045">
                        <a:lnSpc>
                          <a:spcPct val="195200"/>
                        </a:lnSpc>
                        <a:spcBef>
                          <a:spcPts val="15"/>
                        </a:spcBef>
                      </a:pP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200" spc="-15" b="1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l  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200" spc="-15" b="1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17519">
                <a:tc>
                  <a:txBody>
                    <a:bodyPr/>
                    <a:lstStyle/>
                    <a:p>
                      <a:pPr algn="ctr" marR="6223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200" spc="-60" b="1">
                          <a:latin typeface="Times New Roman"/>
                          <a:cs typeface="Times New Roman"/>
                        </a:rPr>
                        <a:t>Neutral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74295" marR="161925">
                        <a:lnSpc>
                          <a:spcPts val="2830"/>
                        </a:lnSpc>
                        <a:spcBef>
                          <a:spcPts val="310"/>
                        </a:spcBef>
                      </a:pP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er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vat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e  </a:t>
                      </a:r>
                      <a:r>
                        <a:rPr dirty="0" sz="1200" spc="-60" b="1">
                          <a:latin typeface="Times New Roman"/>
                          <a:cs typeface="Times New Roman"/>
                        </a:rPr>
                        <a:t>Liberal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Growing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28600" marR="228600">
                        <a:lnSpc>
                          <a:spcPts val="2830"/>
                        </a:lnSpc>
                        <a:spcBef>
                          <a:spcPts val="310"/>
                        </a:spcBef>
                      </a:pP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Gr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25" b="1"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g  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Gr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25" b="1"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159385" marR="154940" indent="-635">
                        <a:lnSpc>
                          <a:spcPts val="2830"/>
                        </a:lnSpc>
                        <a:spcBef>
                          <a:spcPts val="310"/>
                        </a:spcBef>
                      </a:pPr>
                      <a:r>
                        <a:rPr dirty="0" sz="1200" spc="-65" b="1">
                          <a:latin typeface="Times New Roman"/>
                          <a:cs typeface="Times New Roman"/>
                        </a:rPr>
                        <a:t>Below </a:t>
                      </a: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  Above</a:t>
                      </a:r>
                      <a:r>
                        <a:rPr dirty="0" sz="1200" spc="-9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200" spc="-75" b="1">
                          <a:latin typeface="Times New Roman"/>
                          <a:cs typeface="Times New Roman"/>
                        </a:rPr>
                        <a:t>Zero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31470" marR="329565" indent="1905">
                        <a:lnSpc>
                          <a:spcPts val="2830"/>
                        </a:lnSpc>
                        <a:spcBef>
                          <a:spcPts val="310"/>
                        </a:spcBef>
                      </a:pPr>
                      <a:r>
                        <a:rPr dirty="0" sz="1200" spc="-55" b="1">
                          <a:latin typeface="Times New Roman"/>
                          <a:cs typeface="Times New Roman"/>
                        </a:rPr>
                        <a:t>Positive  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gat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1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200" spc="-60" b="1">
                          <a:latin typeface="Times New Roman"/>
                          <a:cs typeface="Times New Roman"/>
                        </a:rPr>
                        <a:t>Constant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9880" marR="306705" indent="17780">
                        <a:lnSpc>
                          <a:spcPts val="2830"/>
                        </a:lnSpc>
                        <a:spcBef>
                          <a:spcPts val="310"/>
                        </a:spcBef>
                      </a:pP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Growing  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ec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li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159385" marR="156845">
                        <a:lnSpc>
                          <a:spcPts val="2830"/>
                        </a:lnSpc>
                        <a:spcBef>
                          <a:spcPts val="310"/>
                        </a:spcBef>
                      </a:pP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Above</a:t>
                      </a:r>
                      <a:r>
                        <a:rPr dirty="0" sz="1200" spc="-9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  </a:t>
                      </a:r>
                      <a:r>
                        <a:rPr dirty="0" sz="1200" spc="-65" b="1">
                          <a:latin typeface="Times New Roman"/>
                          <a:cs typeface="Times New Roman"/>
                        </a:rPr>
                        <a:t>Below</a:t>
                      </a:r>
                      <a:r>
                        <a:rPr dirty="0" sz="1200" spc="-8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158750" marR="154940">
                        <a:lnSpc>
                          <a:spcPts val="2830"/>
                        </a:lnSpc>
                        <a:spcBef>
                          <a:spcPts val="310"/>
                        </a:spcBef>
                      </a:pP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Above</a:t>
                      </a:r>
                      <a:r>
                        <a:rPr dirty="0" sz="1200" spc="-9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  </a:t>
                      </a:r>
                      <a:r>
                        <a:rPr dirty="0" sz="1200" spc="-65" b="1">
                          <a:latin typeface="Times New Roman"/>
                          <a:cs typeface="Times New Roman"/>
                        </a:rPr>
                        <a:t>Below</a:t>
                      </a:r>
                      <a:r>
                        <a:rPr dirty="0" sz="1200" spc="-8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91642">
                <a:tc>
                  <a:txBody>
                    <a:bodyPr/>
                    <a:lstStyle/>
                    <a:p>
                      <a:pPr algn="ctr" marR="6223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60" b="1">
                          <a:latin typeface="Times New Roman"/>
                          <a:cs typeface="Times New Roman"/>
                        </a:rPr>
                        <a:t>Neutral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109220" marR="127635">
                        <a:lnSpc>
                          <a:spcPts val="2830"/>
                        </a:lnSpc>
                        <a:spcBef>
                          <a:spcPts val="315"/>
                        </a:spcBef>
                      </a:pP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er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vat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e  </a:t>
                      </a:r>
                      <a:r>
                        <a:rPr dirty="0" sz="1200" spc="-60" b="1">
                          <a:latin typeface="Times New Roman"/>
                          <a:cs typeface="Times New Roman"/>
                        </a:rPr>
                        <a:t>Liberal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60" b="1">
                          <a:latin typeface="Times New Roman"/>
                          <a:cs typeface="Times New Roman"/>
                        </a:rPr>
                        <a:t>Declining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17170" marR="191770" indent="11430">
                        <a:lnSpc>
                          <a:spcPts val="2830"/>
                        </a:lnSpc>
                        <a:spcBef>
                          <a:spcPts val="315"/>
                        </a:spcBef>
                      </a:pP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ec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li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g  </a:t>
                      </a:r>
                      <a:r>
                        <a:rPr dirty="0" sz="1200" spc="-60" b="1">
                          <a:latin typeface="Times New Roman"/>
                          <a:cs typeface="Times New Roman"/>
                        </a:rPr>
                        <a:t>Declining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159385" marR="154940">
                        <a:lnSpc>
                          <a:spcPts val="2830"/>
                        </a:lnSpc>
                        <a:spcBef>
                          <a:spcPts val="315"/>
                        </a:spcBef>
                      </a:pP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Above</a:t>
                      </a:r>
                      <a:r>
                        <a:rPr dirty="0" sz="1200" spc="-9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  </a:t>
                      </a:r>
                      <a:r>
                        <a:rPr dirty="0" sz="1200" spc="-65" b="1">
                          <a:latin typeface="Times New Roman"/>
                          <a:cs typeface="Times New Roman"/>
                        </a:rPr>
                        <a:t>Below</a:t>
                      </a:r>
                      <a:r>
                        <a:rPr dirty="0" sz="1200" spc="-8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75" b="1">
                          <a:latin typeface="Times New Roman"/>
                          <a:cs typeface="Times New Roman"/>
                        </a:rPr>
                        <a:t>Zero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31470" marR="329565" indent="1905">
                        <a:lnSpc>
                          <a:spcPts val="2830"/>
                        </a:lnSpc>
                        <a:spcBef>
                          <a:spcPts val="315"/>
                        </a:spcBef>
                      </a:pPr>
                      <a:r>
                        <a:rPr dirty="0" sz="1200" spc="-55" b="1">
                          <a:latin typeface="Times New Roman"/>
                          <a:cs typeface="Times New Roman"/>
                        </a:rPr>
                        <a:t>Positive  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gat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194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60" b="1">
                          <a:latin typeface="Times New Roman"/>
                          <a:cs typeface="Times New Roman"/>
                        </a:rPr>
                        <a:t>Constant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28295" marR="306705" indent="-18415">
                        <a:lnSpc>
                          <a:spcPts val="2830"/>
                        </a:lnSpc>
                        <a:spcBef>
                          <a:spcPts val="315"/>
                        </a:spcBef>
                      </a:pP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ec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li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g  </a:t>
                      </a:r>
                      <a:r>
                        <a:rPr dirty="0" sz="1200" spc="-65" b="1">
                          <a:latin typeface="Times New Roman"/>
                          <a:cs typeface="Times New Roman"/>
                        </a:rPr>
                        <a:t>Growing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159385" marR="156845">
                        <a:lnSpc>
                          <a:spcPts val="2830"/>
                        </a:lnSpc>
                        <a:spcBef>
                          <a:spcPts val="315"/>
                        </a:spcBef>
                      </a:pP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Above</a:t>
                      </a:r>
                      <a:r>
                        <a:rPr dirty="0" sz="1200" spc="-9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  </a:t>
                      </a:r>
                      <a:r>
                        <a:rPr dirty="0" sz="1200" spc="-65" b="1">
                          <a:latin typeface="Times New Roman"/>
                          <a:cs typeface="Times New Roman"/>
                        </a:rPr>
                        <a:t>Below</a:t>
                      </a:r>
                      <a:r>
                        <a:rPr dirty="0" sz="1200" spc="-8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158750" marR="154940">
                        <a:lnSpc>
                          <a:spcPts val="2830"/>
                        </a:lnSpc>
                        <a:spcBef>
                          <a:spcPts val="315"/>
                        </a:spcBef>
                      </a:pPr>
                      <a:r>
                        <a:rPr dirty="0" sz="1200" spc="-65" b="1">
                          <a:latin typeface="Times New Roman"/>
                          <a:cs typeface="Times New Roman"/>
                        </a:rPr>
                        <a:t>Below </a:t>
                      </a: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  Above</a:t>
                      </a:r>
                      <a:r>
                        <a:rPr dirty="0" sz="1200" spc="-9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70" b="1">
                          <a:latin typeface="Times New Roman"/>
                          <a:cs typeface="Times New Roman"/>
                        </a:rPr>
                        <a:t>Normal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9" name="object 69"/>
          <p:cNvSpPr txBox="1"/>
          <p:nvPr/>
        </p:nvSpPr>
        <p:spPr>
          <a:xfrm>
            <a:off x="596290" y="4981194"/>
            <a:ext cx="4613910" cy="8489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Constant residual </a:t>
            </a:r>
            <a:r>
              <a:rPr dirty="0" sz="1800" spc="-5">
                <a:latin typeface="Times New Roman"/>
                <a:cs typeface="Times New Roman"/>
              </a:rPr>
              <a:t>income </a:t>
            </a:r>
            <a:r>
              <a:rPr dirty="0" sz="1800">
                <a:latin typeface="Times New Roman"/>
                <a:cs typeface="Times New Roman"/>
              </a:rPr>
              <a:t>implies zero </a:t>
            </a:r>
            <a:r>
              <a:rPr dirty="0" sz="1800" spc="-5">
                <a:latin typeface="Times New Roman"/>
                <a:cs typeface="Times New Roman"/>
              </a:rPr>
              <a:t>AOIG  Growing </a:t>
            </a:r>
            <a:r>
              <a:rPr dirty="0" sz="1800">
                <a:latin typeface="Times New Roman"/>
                <a:cs typeface="Times New Roman"/>
              </a:rPr>
              <a:t>residual </a:t>
            </a:r>
            <a:r>
              <a:rPr dirty="0" sz="1800" spc="-5">
                <a:latin typeface="Times New Roman"/>
                <a:cs typeface="Times New Roman"/>
              </a:rPr>
              <a:t>income </a:t>
            </a:r>
            <a:r>
              <a:rPr dirty="0" sz="1800">
                <a:latin typeface="Times New Roman"/>
                <a:cs typeface="Times New Roman"/>
              </a:rPr>
              <a:t>implies positive </a:t>
            </a:r>
            <a:r>
              <a:rPr dirty="0" sz="1800" spc="-5">
                <a:latin typeface="Times New Roman"/>
                <a:cs typeface="Times New Roman"/>
              </a:rPr>
              <a:t>AOIG  </a:t>
            </a:r>
            <a:r>
              <a:rPr dirty="0" sz="1800">
                <a:latin typeface="Times New Roman"/>
                <a:cs typeface="Times New Roman"/>
              </a:rPr>
              <a:t>Declining residual </a:t>
            </a:r>
            <a:r>
              <a:rPr dirty="0" sz="1800" spc="-5">
                <a:latin typeface="Times New Roman"/>
                <a:cs typeface="Times New Roman"/>
              </a:rPr>
              <a:t>income implies </a:t>
            </a:r>
            <a:r>
              <a:rPr dirty="0" sz="1800">
                <a:latin typeface="Times New Roman"/>
                <a:cs typeface="Times New Roman"/>
              </a:rPr>
              <a:t>negative</a:t>
            </a:r>
            <a:r>
              <a:rPr dirty="0" sz="1800" spc="-15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AOIG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5880" y="339293"/>
            <a:ext cx="49510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Big Picture </a:t>
            </a:r>
            <a:r>
              <a:rPr dirty="0"/>
              <a:t>for this</a:t>
            </a:r>
            <a:r>
              <a:rPr dirty="0" spc="-40"/>
              <a:t> </a:t>
            </a:r>
            <a:r>
              <a:rPr dirty="0" spc="-5"/>
              <a:t>Chapter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9060" y="1300988"/>
            <a:ext cx="7138670" cy="3379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0480" marR="5080" indent="-18415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Times New Roman"/>
                <a:cs typeface="Times New Roman"/>
              </a:rPr>
              <a:t>Accounting methods affect accounting numbers and the</a:t>
            </a:r>
            <a:r>
              <a:rPr dirty="0" sz="2000" spc="-19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measures  </a:t>
            </a:r>
            <a:r>
              <a:rPr dirty="0" sz="2000" spc="-5" b="1">
                <a:latin typeface="Times New Roman"/>
                <a:cs typeface="Times New Roman"/>
              </a:rPr>
              <a:t>like </a:t>
            </a:r>
            <a:r>
              <a:rPr dirty="0" sz="2000" b="1">
                <a:latin typeface="Times New Roman"/>
                <a:cs typeface="Times New Roman"/>
              </a:rPr>
              <a:t>RNOA and</a:t>
            </a:r>
            <a:r>
              <a:rPr dirty="0" sz="2000" spc="-3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growth</a:t>
            </a:r>
            <a:endParaRPr sz="2000">
              <a:latin typeface="Times New Roman"/>
              <a:cs typeface="Times New Roman"/>
            </a:endParaRPr>
          </a:p>
          <a:p>
            <a:pPr marL="332867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But----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algn="ctr" marL="255904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Accounting methods </a:t>
            </a: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do not</a:t>
            </a:r>
            <a:r>
              <a:rPr dirty="0" sz="2000" b="1">
                <a:latin typeface="Times New Roman"/>
                <a:cs typeface="Times New Roman"/>
              </a:rPr>
              <a:t> affect</a:t>
            </a:r>
            <a:r>
              <a:rPr dirty="0" sz="2000" spc="-14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value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30480" marR="231775" indent="-1841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Residual income valuation </a:t>
            </a:r>
            <a:r>
              <a:rPr dirty="0" sz="2000" spc="-5" b="1">
                <a:latin typeface="Times New Roman"/>
                <a:cs typeface="Times New Roman"/>
              </a:rPr>
              <a:t>builds </a:t>
            </a:r>
            <a:r>
              <a:rPr dirty="0" sz="2000" b="1">
                <a:latin typeface="Times New Roman"/>
                <a:cs typeface="Times New Roman"/>
              </a:rPr>
              <a:t>in protection from</a:t>
            </a:r>
            <a:r>
              <a:rPr dirty="0" sz="2000" spc="-17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accounting  methods.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algn="ctr" marL="1876425" marR="161226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Accounting methods </a:t>
            </a: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do not</a:t>
            </a:r>
            <a:r>
              <a:rPr dirty="0" sz="2000" spc="-114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affect  residual income</a:t>
            </a:r>
            <a:r>
              <a:rPr dirty="0" sz="2000" spc="-6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valuation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1688" y="200024"/>
            <a:ext cx="65462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Typical Conservative Accounting</a:t>
            </a:r>
            <a:r>
              <a:rPr dirty="0" spc="15"/>
              <a:t> </a:t>
            </a:r>
            <a:r>
              <a:rPr dirty="0" spc="-5"/>
              <a:t>Practices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20990" y="1167224"/>
            <a:ext cx="7164070" cy="46297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650" spc="15">
                <a:latin typeface="Times New Roman"/>
                <a:cs typeface="Times New Roman"/>
              </a:rPr>
              <a:t>Practices that </a:t>
            </a:r>
            <a:r>
              <a:rPr dirty="0" sz="1650" spc="20">
                <a:latin typeface="Times New Roman"/>
                <a:cs typeface="Times New Roman"/>
              </a:rPr>
              <a:t>decrease </a:t>
            </a:r>
            <a:r>
              <a:rPr dirty="0" sz="1650" spc="25">
                <a:latin typeface="Times New Roman"/>
                <a:cs typeface="Times New Roman"/>
              </a:rPr>
              <a:t>book</a:t>
            </a:r>
            <a:r>
              <a:rPr dirty="0" sz="1650" spc="-20">
                <a:latin typeface="Times New Roman"/>
                <a:cs typeface="Times New Roman"/>
              </a:rPr>
              <a:t> </a:t>
            </a:r>
            <a:r>
              <a:rPr dirty="0" sz="1650" spc="15">
                <a:latin typeface="Times New Roman"/>
                <a:cs typeface="Times New Roman"/>
              </a:rPr>
              <a:t>values:</a:t>
            </a:r>
            <a:endParaRPr sz="16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700">
              <a:latin typeface="Times New Roman"/>
              <a:cs typeface="Times New Roman"/>
            </a:endParaRPr>
          </a:p>
          <a:p>
            <a:pPr marL="902335" indent="-324485">
              <a:lnSpc>
                <a:spcPct val="100000"/>
              </a:lnSpc>
              <a:buFont typeface="Symbol"/>
              <a:buChar char=""/>
              <a:tabLst>
                <a:tab pos="902335" algn="l"/>
                <a:tab pos="902969" algn="l"/>
              </a:tabLst>
            </a:pPr>
            <a:r>
              <a:rPr dirty="0" sz="1650" spc="15">
                <a:latin typeface="Times New Roman"/>
                <a:cs typeface="Times New Roman"/>
              </a:rPr>
              <a:t>Accelerated depreciation </a:t>
            </a:r>
            <a:r>
              <a:rPr dirty="0" sz="1650" spc="20">
                <a:latin typeface="Times New Roman"/>
                <a:cs typeface="Times New Roman"/>
              </a:rPr>
              <a:t>of </a:t>
            </a:r>
            <a:r>
              <a:rPr dirty="0" sz="1650" spc="15">
                <a:latin typeface="Times New Roman"/>
                <a:cs typeface="Times New Roman"/>
              </a:rPr>
              <a:t>tangible</a:t>
            </a:r>
            <a:r>
              <a:rPr dirty="0" sz="1650" spc="20">
                <a:latin typeface="Times New Roman"/>
                <a:cs typeface="Times New Roman"/>
              </a:rPr>
              <a:t> </a:t>
            </a:r>
            <a:r>
              <a:rPr dirty="0" sz="1650" spc="15">
                <a:latin typeface="Times New Roman"/>
                <a:cs typeface="Times New Roman"/>
              </a:rPr>
              <a:t>assets</a:t>
            </a:r>
            <a:endParaRPr sz="1650">
              <a:latin typeface="Times New Roman"/>
              <a:cs typeface="Times New Roman"/>
            </a:endParaRPr>
          </a:p>
          <a:p>
            <a:pPr marL="900430" marR="5080" indent="-321945">
              <a:lnSpc>
                <a:spcPts val="1889"/>
              </a:lnSpc>
              <a:spcBef>
                <a:spcPts val="185"/>
              </a:spcBef>
              <a:buFont typeface="Symbol"/>
              <a:buChar char=""/>
              <a:tabLst>
                <a:tab pos="902335" algn="l"/>
                <a:tab pos="902969" algn="l"/>
              </a:tabLst>
            </a:pPr>
            <a:r>
              <a:rPr dirty="0" sz="1650" spc="15">
                <a:latin typeface="Times New Roman"/>
                <a:cs typeface="Times New Roman"/>
              </a:rPr>
              <a:t>Accelerated </a:t>
            </a:r>
            <a:r>
              <a:rPr dirty="0" sz="1650" spc="20">
                <a:latin typeface="Times New Roman"/>
                <a:cs typeface="Times New Roman"/>
              </a:rPr>
              <a:t>amortization of </a:t>
            </a:r>
            <a:r>
              <a:rPr dirty="0" sz="1650" spc="15">
                <a:latin typeface="Times New Roman"/>
                <a:cs typeface="Times New Roman"/>
              </a:rPr>
              <a:t>intangible assets </a:t>
            </a:r>
            <a:r>
              <a:rPr dirty="0" sz="1650" spc="20">
                <a:latin typeface="Times New Roman"/>
                <a:cs typeface="Times New Roman"/>
              </a:rPr>
              <a:t>such </a:t>
            </a:r>
            <a:r>
              <a:rPr dirty="0" sz="1650" spc="15">
                <a:latin typeface="Times New Roman"/>
                <a:cs typeface="Times New Roman"/>
              </a:rPr>
              <a:t>as patents, copyrights  </a:t>
            </a:r>
            <a:r>
              <a:rPr dirty="0" sz="1650" spc="20">
                <a:latin typeface="Times New Roman"/>
                <a:cs typeface="Times New Roman"/>
              </a:rPr>
              <a:t>and </a:t>
            </a:r>
            <a:r>
              <a:rPr dirty="0" sz="1650" spc="15">
                <a:latin typeface="Times New Roman"/>
                <a:cs typeface="Times New Roman"/>
              </a:rPr>
              <a:t>purchased</a:t>
            </a:r>
            <a:r>
              <a:rPr dirty="0" sz="1650" spc="10">
                <a:latin typeface="Times New Roman"/>
                <a:cs typeface="Times New Roman"/>
              </a:rPr>
              <a:t> </a:t>
            </a:r>
            <a:r>
              <a:rPr dirty="0" sz="1650" spc="15">
                <a:latin typeface="Times New Roman"/>
                <a:cs typeface="Times New Roman"/>
              </a:rPr>
              <a:t>goodwill</a:t>
            </a:r>
            <a:endParaRPr sz="1650">
              <a:latin typeface="Times New Roman"/>
              <a:cs typeface="Times New Roman"/>
            </a:endParaRPr>
          </a:p>
          <a:p>
            <a:pPr marL="902335" indent="-324485">
              <a:lnSpc>
                <a:spcPct val="100000"/>
              </a:lnSpc>
              <a:spcBef>
                <a:spcPts val="20"/>
              </a:spcBef>
              <a:buFont typeface="Symbol"/>
              <a:buChar char=""/>
              <a:tabLst>
                <a:tab pos="902335" algn="l"/>
                <a:tab pos="902969" algn="l"/>
              </a:tabLst>
            </a:pPr>
            <a:r>
              <a:rPr dirty="0" sz="1650" spc="20">
                <a:latin typeface="Times New Roman"/>
                <a:cs typeface="Times New Roman"/>
              </a:rPr>
              <a:t>LIFO inventory</a:t>
            </a:r>
            <a:r>
              <a:rPr dirty="0" sz="1650" spc="-40">
                <a:latin typeface="Times New Roman"/>
                <a:cs typeface="Times New Roman"/>
              </a:rPr>
              <a:t> </a:t>
            </a:r>
            <a:r>
              <a:rPr dirty="0" sz="1650" spc="20">
                <a:latin typeface="Times New Roman"/>
                <a:cs typeface="Times New Roman"/>
              </a:rPr>
              <a:t>methods</a:t>
            </a:r>
            <a:endParaRPr sz="1650">
              <a:latin typeface="Times New Roman"/>
              <a:cs typeface="Times New Roman"/>
            </a:endParaRPr>
          </a:p>
          <a:p>
            <a:pPr marL="902335" indent="-324485">
              <a:lnSpc>
                <a:spcPct val="100000"/>
              </a:lnSpc>
              <a:spcBef>
                <a:spcPts val="45"/>
              </a:spcBef>
              <a:buFont typeface="Symbol"/>
              <a:buChar char=""/>
              <a:tabLst>
                <a:tab pos="902335" algn="l"/>
                <a:tab pos="902969" algn="l"/>
              </a:tabLst>
            </a:pPr>
            <a:r>
              <a:rPr dirty="0" sz="1650" spc="15">
                <a:latin typeface="Times New Roman"/>
                <a:cs typeface="Times New Roman"/>
              </a:rPr>
              <a:t>Underestimates</a:t>
            </a:r>
            <a:r>
              <a:rPr dirty="0" sz="1650" spc="5">
                <a:latin typeface="Times New Roman"/>
                <a:cs typeface="Times New Roman"/>
              </a:rPr>
              <a:t> </a:t>
            </a:r>
            <a:r>
              <a:rPr dirty="0" sz="1650" spc="20">
                <a:latin typeface="Times New Roman"/>
                <a:cs typeface="Times New Roman"/>
              </a:rPr>
              <a:t>of</a:t>
            </a:r>
            <a:endParaRPr sz="1650">
              <a:latin typeface="Times New Roman"/>
              <a:cs typeface="Times New Roman"/>
            </a:endParaRPr>
          </a:p>
          <a:p>
            <a:pPr lvl="1" marL="1550035" indent="-324485">
              <a:lnSpc>
                <a:spcPct val="100000"/>
              </a:lnSpc>
              <a:spcBef>
                <a:spcPts val="60"/>
              </a:spcBef>
              <a:buFont typeface="Symbol"/>
              <a:buChar char=""/>
              <a:tabLst>
                <a:tab pos="1550035" algn="l"/>
                <a:tab pos="1550670" algn="l"/>
              </a:tabLst>
            </a:pPr>
            <a:r>
              <a:rPr dirty="0" sz="1650" spc="15">
                <a:latin typeface="Times New Roman"/>
                <a:cs typeface="Times New Roman"/>
              </a:rPr>
              <a:t>net accounts </a:t>
            </a:r>
            <a:r>
              <a:rPr dirty="0" sz="1650" spc="20">
                <a:latin typeface="Times New Roman"/>
                <a:cs typeface="Times New Roman"/>
              </a:rPr>
              <a:t>receivable (high bad </a:t>
            </a:r>
            <a:r>
              <a:rPr dirty="0" sz="1650" spc="25">
                <a:latin typeface="Times New Roman"/>
                <a:cs typeface="Times New Roman"/>
              </a:rPr>
              <a:t>debt</a:t>
            </a:r>
            <a:r>
              <a:rPr dirty="0" sz="1650" spc="-35">
                <a:latin typeface="Times New Roman"/>
                <a:cs typeface="Times New Roman"/>
              </a:rPr>
              <a:t> </a:t>
            </a:r>
            <a:r>
              <a:rPr dirty="0" sz="1650" spc="15">
                <a:latin typeface="Times New Roman"/>
                <a:cs typeface="Times New Roman"/>
              </a:rPr>
              <a:t>estimates)</a:t>
            </a:r>
            <a:endParaRPr sz="1650">
              <a:latin typeface="Times New Roman"/>
              <a:cs typeface="Times New Roman"/>
            </a:endParaRPr>
          </a:p>
          <a:p>
            <a:pPr lvl="1" marL="1550035" indent="-324485">
              <a:lnSpc>
                <a:spcPct val="100000"/>
              </a:lnSpc>
              <a:spcBef>
                <a:spcPts val="45"/>
              </a:spcBef>
              <a:buFont typeface="Symbol"/>
              <a:buChar char=""/>
              <a:tabLst>
                <a:tab pos="1550035" algn="l"/>
                <a:tab pos="1550670" algn="l"/>
              </a:tabLst>
            </a:pPr>
            <a:r>
              <a:rPr dirty="0" sz="1650" spc="20">
                <a:latin typeface="Times New Roman"/>
                <a:cs typeface="Times New Roman"/>
              </a:rPr>
              <a:t>impairment</a:t>
            </a:r>
            <a:r>
              <a:rPr dirty="0" sz="1650" spc="5">
                <a:latin typeface="Times New Roman"/>
                <a:cs typeface="Times New Roman"/>
              </a:rPr>
              <a:t> </a:t>
            </a:r>
            <a:r>
              <a:rPr dirty="0" sz="1650" spc="15">
                <a:latin typeface="Times New Roman"/>
                <a:cs typeface="Times New Roman"/>
              </a:rPr>
              <a:t>values</a:t>
            </a:r>
            <a:endParaRPr sz="1650">
              <a:latin typeface="Times New Roman"/>
              <a:cs typeface="Times New Roman"/>
            </a:endParaRPr>
          </a:p>
          <a:p>
            <a:pPr marL="902335" indent="-324485">
              <a:lnSpc>
                <a:spcPct val="100000"/>
              </a:lnSpc>
              <a:spcBef>
                <a:spcPts val="45"/>
              </a:spcBef>
              <a:buFont typeface="Symbol"/>
              <a:buChar char=""/>
              <a:tabLst>
                <a:tab pos="902335" algn="l"/>
                <a:tab pos="902969" algn="l"/>
              </a:tabLst>
            </a:pPr>
            <a:r>
              <a:rPr dirty="0" sz="1650" spc="15">
                <a:latin typeface="Times New Roman"/>
                <a:cs typeface="Times New Roman"/>
              </a:rPr>
              <a:t>Overestimates</a:t>
            </a:r>
            <a:r>
              <a:rPr dirty="0" sz="1650" spc="5">
                <a:latin typeface="Times New Roman"/>
                <a:cs typeface="Times New Roman"/>
              </a:rPr>
              <a:t> </a:t>
            </a:r>
            <a:r>
              <a:rPr dirty="0" sz="1650" spc="20">
                <a:latin typeface="Times New Roman"/>
                <a:cs typeface="Times New Roman"/>
              </a:rPr>
              <a:t>of</a:t>
            </a:r>
            <a:endParaRPr sz="1650">
              <a:latin typeface="Times New Roman"/>
              <a:cs typeface="Times New Roman"/>
            </a:endParaRPr>
          </a:p>
          <a:p>
            <a:pPr lvl="1" marL="1550035" indent="-324485">
              <a:lnSpc>
                <a:spcPct val="100000"/>
              </a:lnSpc>
              <a:spcBef>
                <a:spcPts val="50"/>
              </a:spcBef>
              <a:buFont typeface="Symbol"/>
              <a:buChar char=""/>
              <a:tabLst>
                <a:tab pos="1550035" algn="l"/>
                <a:tab pos="1550670" algn="l"/>
              </a:tabLst>
            </a:pPr>
            <a:r>
              <a:rPr dirty="0" sz="1650" spc="20">
                <a:latin typeface="Times New Roman"/>
                <a:cs typeface="Times New Roman"/>
              </a:rPr>
              <a:t>pension and postemployment </a:t>
            </a:r>
            <a:r>
              <a:rPr dirty="0" sz="1650" spc="15">
                <a:latin typeface="Times New Roman"/>
                <a:cs typeface="Times New Roman"/>
              </a:rPr>
              <a:t>benefits</a:t>
            </a:r>
            <a:r>
              <a:rPr dirty="0" sz="1650" spc="-20">
                <a:latin typeface="Times New Roman"/>
                <a:cs typeface="Times New Roman"/>
              </a:rPr>
              <a:t> </a:t>
            </a:r>
            <a:r>
              <a:rPr dirty="0" sz="1650" spc="15">
                <a:latin typeface="Times New Roman"/>
                <a:cs typeface="Times New Roman"/>
              </a:rPr>
              <a:t>liabilities</a:t>
            </a:r>
            <a:endParaRPr sz="1650">
              <a:latin typeface="Times New Roman"/>
              <a:cs typeface="Times New Roman"/>
            </a:endParaRPr>
          </a:p>
          <a:p>
            <a:pPr lvl="1" marL="1550035" indent="-324485">
              <a:lnSpc>
                <a:spcPct val="100000"/>
              </a:lnSpc>
              <a:spcBef>
                <a:spcPts val="45"/>
              </a:spcBef>
              <a:buFont typeface="Symbol"/>
              <a:buChar char=""/>
              <a:tabLst>
                <a:tab pos="1550035" algn="l"/>
                <a:tab pos="1550670" algn="l"/>
              </a:tabLst>
            </a:pPr>
            <a:r>
              <a:rPr dirty="0" sz="1650" spc="20">
                <a:latin typeface="Times New Roman"/>
                <a:cs typeface="Times New Roman"/>
              </a:rPr>
              <a:t>warranty</a:t>
            </a:r>
            <a:r>
              <a:rPr dirty="0" sz="1650" spc="-30">
                <a:latin typeface="Times New Roman"/>
                <a:cs typeface="Times New Roman"/>
              </a:rPr>
              <a:t> </a:t>
            </a:r>
            <a:r>
              <a:rPr dirty="0" sz="1650" spc="15">
                <a:latin typeface="Times New Roman"/>
                <a:cs typeface="Times New Roman"/>
              </a:rPr>
              <a:t>liabilities</a:t>
            </a:r>
            <a:endParaRPr sz="1650">
              <a:latin typeface="Times New Roman"/>
              <a:cs typeface="Times New Roman"/>
            </a:endParaRPr>
          </a:p>
          <a:p>
            <a:pPr lvl="1" marL="1550035" indent="-324485">
              <a:lnSpc>
                <a:spcPct val="100000"/>
              </a:lnSpc>
              <a:spcBef>
                <a:spcPts val="45"/>
              </a:spcBef>
              <a:buFont typeface="Symbol"/>
              <a:buChar char=""/>
              <a:tabLst>
                <a:tab pos="1550035" algn="l"/>
                <a:tab pos="1550670" algn="l"/>
              </a:tabLst>
            </a:pPr>
            <a:r>
              <a:rPr dirty="0" sz="1650" spc="20">
                <a:latin typeface="Times New Roman"/>
                <a:cs typeface="Times New Roman"/>
              </a:rPr>
              <a:t>provisions </a:t>
            </a:r>
            <a:r>
              <a:rPr dirty="0" sz="1650" spc="15">
                <a:latin typeface="Times New Roman"/>
                <a:cs typeface="Times New Roman"/>
              </a:rPr>
              <a:t>for restructuring </a:t>
            </a:r>
            <a:r>
              <a:rPr dirty="0" sz="1650" spc="20">
                <a:latin typeface="Times New Roman"/>
                <a:cs typeface="Times New Roman"/>
              </a:rPr>
              <a:t>and other </a:t>
            </a:r>
            <a:r>
              <a:rPr dirty="0" sz="1650" spc="15">
                <a:latin typeface="Times New Roman"/>
                <a:cs typeface="Times New Roman"/>
              </a:rPr>
              <a:t>future</a:t>
            </a:r>
            <a:r>
              <a:rPr dirty="0" sz="1650" spc="-60">
                <a:latin typeface="Times New Roman"/>
                <a:cs typeface="Times New Roman"/>
              </a:rPr>
              <a:t> </a:t>
            </a:r>
            <a:r>
              <a:rPr dirty="0" sz="1650" spc="20">
                <a:latin typeface="Times New Roman"/>
                <a:cs typeface="Times New Roman"/>
              </a:rPr>
              <a:t>events</a:t>
            </a:r>
            <a:endParaRPr sz="1650">
              <a:latin typeface="Times New Roman"/>
              <a:cs typeface="Times New Roman"/>
            </a:endParaRPr>
          </a:p>
          <a:p>
            <a:pPr lvl="1" marL="1550035" indent="-324485">
              <a:lnSpc>
                <a:spcPct val="100000"/>
              </a:lnSpc>
              <a:spcBef>
                <a:spcPts val="65"/>
              </a:spcBef>
              <a:buFont typeface="Symbol"/>
              <a:buChar char=""/>
              <a:tabLst>
                <a:tab pos="1550035" algn="l"/>
                <a:tab pos="1550670" algn="l"/>
              </a:tabLst>
            </a:pPr>
            <a:r>
              <a:rPr dirty="0" sz="1650" spc="15">
                <a:latin typeface="Times New Roman"/>
                <a:cs typeface="Times New Roman"/>
              </a:rPr>
              <a:t>deferred</a:t>
            </a:r>
            <a:r>
              <a:rPr dirty="0" sz="1650" spc="5">
                <a:latin typeface="Times New Roman"/>
                <a:cs typeface="Times New Roman"/>
              </a:rPr>
              <a:t> </a:t>
            </a:r>
            <a:r>
              <a:rPr dirty="0" sz="1650" spc="20">
                <a:latin typeface="Times New Roman"/>
                <a:cs typeface="Times New Roman"/>
              </a:rPr>
              <a:t>revenue</a:t>
            </a:r>
            <a:endParaRPr sz="1650">
              <a:latin typeface="Times New Roman"/>
              <a:cs typeface="Times New Roman"/>
            </a:endParaRPr>
          </a:p>
          <a:p>
            <a:pPr marL="902335" indent="-324485">
              <a:lnSpc>
                <a:spcPct val="100000"/>
              </a:lnSpc>
              <a:spcBef>
                <a:spcPts val="45"/>
              </a:spcBef>
              <a:buFont typeface="Symbol"/>
              <a:buChar char=""/>
              <a:tabLst>
                <a:tab pos="902335" algn="l"/>
                <a:tab pos="902969" algn="l"/>
              </a:tabLst>
            </a:pPr>
            <a:r>
              <a:rPr dirty="0" sz="1650" spc="20">
                <a:latin typeface="Times New Roman"/>
                <a:cs typeface="Times New Roman"/>
              </a:rPr>
              <a:t>Conservative </a:t>
            </a:r>
            <a:r>
              <a:rPr dirty="0" sz="1650" spc="15">
                <a:latin typeface="Times New Roman"/>
                <a:cs typeface="Times New Roman"/>
              </a:rPr>
              <a:t>(high) </a:t>
            </a:r>
            <a:r>
              <a:rPr dirty="0" sz="1650" spc="20">
                <a:latin typeface="Times New Roman"/>
                <a:cs typeface="Times New Roman"/>
              </a:rPr>
              <a:t>estimates</a:t>
            </a:r>
            <a:r>
              <a:rPr dirty="0" sz="1650" spc="-10">
                <a:latin typeface="Times New Roman"/>
                <a:cs typeface="Times New Roman"/>
              </a:rPr>
              <a:t> </a:t>
            </a:r>
            <a:r>
              <a:rPr dirty="0" sz="1650" spc="20">
                <a:latin typeface="Times New Roman"/>
                <a:cs typeface="Times New Roman"/>
              </a:rPr>
              <a:t>of</a:t>
            </a:r>
            <a:endParaRPr sz="1650">
              <a:latin typeface="Times New Roman"/>
              <a:cs typeface="Times New Roman"/>
            </a:endParaRPr>
          </a:p>
          <a:p>
            <a:pPr lvl="1" marL="1550035" indent="-324485">
              <a:lnSpc>
                <a:spcPct val="100000"/>
              </a:lnSpc>
              <a:spcBef>
                <a:spcPts val="45"/>
              </a:spcBef>
              <a:buFont typeface="Symbol"/>
              <a:buChar char=""/>
              <a:tabLst>
                <a:tab pos="1550035" algn="l"/>
                <a:tab pos="1550670" algn="l"/>
              </a:tabLst>
            </a:pPr>
            <a:r>
              <a:rPr dirty="0" sz="1650" spc="20">
                <a:latin typeface="Times New Roman"/>
                <a:cs typeface="Times New Roman"/>
              </a:rPr>
              <a:t>pension and post-employment </a:t>
            </a:r>
            <a:r>
              <a:rPr dirty="0" sz="1650" spc="15">
                <a:latin typeface="Times New Roman"/>
                <a:cs typeface="Times New Roman"/>
              </a:rPr>
              <a:t>benefit</a:t>
            </a:r>
            <a:r>
              <a:rPr dirty="0" sz="1650" spc="-10">
                <a:latin typeface="Times New Roman"/>
                <a:cs typeface="Times New Roman"/>
              </a:rPr>
              <a:t> </a:t>
            </a:r>
            <a:r>
              <a:rPr dirty="0" sz="1650" spc="15">
                <a:latin typeface="Times New Roman"/>
                <a:cs typeface="Times New Roman"/>
              </a:rPr>
              <a:t>liabilities</a:t>
            </a:r>
            <a:endParaRPr sz="1650">
              <a:latin typeface="Times New Roman"/>
              <a:cs typeface="Times New Roman"/>
            </a:endParaRPr>
          </a:p>
          <a:p>
            <a:pPr lvl="1" marL="1550035" indent="-324485">
              <a:lnSpc>
                <a:spcPct val="100000"/>
              </a:lnSpc>
              <a:spcBef>
                <a:spcPts val="50"/>
              </a:spcBef>
              <a:buFont typeface="Symbol"/>
              <a:buChar char=""/>
              <a:tabLst>
                <a:tab pos="1550035" algn="l"/>
                <a:tab pos="1550670" algn="l"/>
              </a:tabLst>
            </a:pPr>
            <a:r>
              <a:rPr dirty="0" sz="1650" spc="20">
                <a:latin typeface="Times New Roman"/>
                <a:cs typeface="Times New Roman"/>
              </a:rPr>
              <a:t>warranty</a:t>
            </a:r>
            <a:r>
              <a:rPr dirty="0" sz="1650" spc="-15">
                <a:latin typeface="Times New Roman"/>
                <a:cs typeface="Times New Roman"/>
              </a:rPr>
              <a:t> </a:t>
            </a:r>
            <a:r>
              <a:rPr dirty="0" sz="1650" spc="20">
                <a:latin typeface="Times New Roman"/>
                <a:cs typeface="Times New Roman"/>
              </a:rPr>
              <a:t>expenses</a:t>
            </a:r>
            <a:endParaRPr sz="1650">
              <a:latin typeface="Times New Roman"/>
              <a:cs typeface="Times New Roman"/>
            </a:endParaRPr>
          </a:p>
          <a:p>
            <a:pPr lvl="1" marL="1550035" indent="-324485">
              <a:lnSpc>
                <a:spcPct val="100000"/>
              </a:lnSpc>
              <a:spcBef>
                <a:spcPts val="45"/>
              </a:spcBef>
              <a:buFont typeface="Symbol"/>
              <a:buChar char=""/>
              <a:tabLst>
                <a:tab pos="1550035" algn="l"/>
                <a:tab pos="1550670" algn="l"/>
              </a:tabLst>
            </a:pPr>
            <a:r>
              <a:rPr dirty="0" sz="1650" spc="20">
                <a:latin typeface="Times New Roman"/>
                <a:cs typeface="Times New Roman"/>
              </a:rPr>
              <a:t>provisions </a:t>
            </a:r>
            <a:r>
              <a:rPr dirty="0" sz="1650" spc="15">
                <a:latin typeface="Times New Roman"/>
                <a:cs typeface="Times New Roman"/>
              </a:rPr>
              <a:t>for restructurings </a:t>
            </a:r>
            <a:r>
              <a:rPr dirty="0" sz="1650" spc="20">
                <a:latin typeface="Times New Roman"/>
                <a:cs typeface="Times New Roman"/>
              </a:rPr>
              <a:t>and other </a:t>
            </a:r>
            <a:r>
              <a:rPr dirty="0" sz="1650" spc="15">
                <a:latin typeface="Times New Roman"/>
                <a:cs typeface="Times New Roman"/>
              </a:rPr>
              <a:t>future</a:t>
            </a:r>
            <a:r>
              <a:rPr dirty="0" sz="1650" spc="-45">
                <a:latin typeface="Times New Roman"/>
                <a:cs typeface="Times New Roman"/>
              </a:rPr>
              <a:t> </a:t>
            </a:r>
            <a:r>
              <a:rPr dirty="0" sz="1650" spc="20">
                <a:latin typeface="Times New Roman"/>
                <a:cs typeface="Times New Roman"/>
              </a:rPr>
              <a:t>events</a:t>
            </a:r>
            <a:endParaRPr sz="16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1688" y="447802"/>
            <a:ext cx="65462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Typical Conservative Accounting</a:t>
            </a:r>
            <a:r>
              <a:rPr dirty="0" spc="15"/>
              <a:t> </a:t>
            </a:r>
            <a:r>
              <a:rPr dirty="0" spc="-5"/>
              <a:t>Practices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4526" y="1951835"/>
            <a:ext cx="6805930" cy="150939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900" spc="10">
                <a:latin typeface="Times New Roman"/>
                <a:cs typeface="Times New Roman"/>
              </a:rPr>
              <a:t>Practices that record no </a:t>
            </a:r>
            <a:r>
              <a:rPr dirty="0" sz="1900" spc="15">
                <a:latin typeface="Times New Roman"/>
                <a:cs typeface="Times New Roman"/>
              </a:rPr>
              <a:t>book value </a:t>
            </a:r>
            <a:r>
              <a:rPr dirty="0" sz="1900" spc="5">
                <a:latin typeface="Times New Roman"/>
                <a:cs typeface="Times New Roman"/>
              </a:rPr>
              <a:t>at</a:t>
            </a:r>
            <a:r>
              <a:rPr dirty="0" sz="1900" spc="105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Times New Roman"/>
                <a:cs typeface="Times New Roman"/>
              </a:rPr>
              <a:t>all:</a:t>
            </a: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50">
              <a:latin typeface="Times New Roman"/>
              <a:cs typeface="Times New Roman"/>
            </a:endParaRPr>
          </a:p>
          <a:p>
            <a:pPr marL="1313180" indent="-372110">
              <a:lnSpc>
                <a:spcPct val="100000"/>
              </a:lnSpc>
              <a:buFont typeface="Symbol"/>
              <a:buChar char=""/>
              <a:tabLst>
                <a:tab pos="1313180" algn="l"/>
                <a:tab pos="1313815" algn="l"/>
              </a:tabLst>
            </a:pPr>
            <a:r>
              <a:rPr dirty="0" sz="1900" spc="15">
                <a:latin typeface="Times New Roman"/>
                <a:cs typeface="Times New Roman"/>
              </a:rPr>
              <a:t>Expensing </a:t>
            </a:r>
            <a:r>
              <a:rPr dirty="0" sz="1900" spc="20">
                <a:latin typeface="Times New Roman"/>
                <a:cs typeface="Times New Roman"/>
              </a:rPr>
              <a:t>R&amp;D</a:t>
            </a:r>
            <a:r>
              <a:rPr dirty="0" sz="1900" spc="10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Times New Roman"/>
                <a:cs typeface="Times New Roman"/>
              </a:rPr>
              <a:t>expenditures</a:t>
            </a:r>
            <a:endParaRPr sz="1900">
              <a:latin typeface="Times New Roman"/>
              <a:cs typeface="Times New Roman"/>
            </a:endParaRPr>
          </a:p>
          <a:p>
            <a:pPr marL="1313180" indent="-372110">
              <a:lnSpc>
                <a:spcPct val="100000"/>
              </a:lnSpc>
              <a:spcBef>
                <a:spcPts val="95"/>
              </a:spcBef>
              <a:buFont typeface="Symbol"/>
              <a:buChar char=""/>
              <a:tabLst>
                <a:tab pos="1313180" algn="l"/>
                <a:tab pos="1313815" algn="l"/>
              </a:tabLst>
            </a:pPr>
            <a:r>
              <a:rPr dirty="0" sz="1900" spc="15">
                <a:latin typeface="Times New Roman"/>
                <a:cs typeface="Times New Roman"/>
              </a:rPr>
              <a:t>Expensing advertising expenditures </a:t>
            </a:r>
            <a:r>
              <a:rPr dirty="0" sz="1900" spc="10">
                <a:latin typeface="Times New Roman"/>
                <a:cs typeface="Times New Roman"/>
              </a:rPr>
              <a:t>("brand assets")</a:t>
            </a:r>
            <a:endParaRPr sz="1900">
              <a:latin typeface="Times New Roman"/>
              <a:cs typeface="Times New Roman"/>
            </a:endParaRPr>
          </a:p>
          <a:p>
            <a:pPr marL="1313180" indent="-372110">
              <a:lnSpc>
                <a:spcPct val="100000"/>
              </a:lnSpc>
              <a:spcBef>
                <a:spcPts val="95"/>
              </a:spcBef>
              <a:buFont typeface="Symbol"/>
              <a:buChar char=""/>
              <a:tabLst>
                <a:tab pos="1313180" algn="l"/>
                <a:tab pos="1313815" algn="l"/>
              </a:tabLst>
            </a:pPr>
            <a:r>
              <a:rPr dirty="0" sz="1900" spc="15">
                <a:latin typeface="Times New Roman"/>
                <a:cs typeface="Times New Roman"/>
              </a:rPr>
              <a:t>Expensing investment </a:t>
            </a:r>
            <a:r>
              <a:rPr dirty="0" sz="1900" spc="10">
                <a:latin typeface="Times New Roman"/>
                <a:cs typeface="Times New Roman"/>
              </a:rPr>
              <a:t>in intellectual and </a:t>
            </a:r>
            <a:r>
              <a:rPr dirty="0" sz="1900" spc="15">
                <a:latin typeface="Times New Roman"/>
                <a:cs typeface="Times New Roman"/>
              </a:rPr>
              <a:t>human</a:t>
            </a:r>
            <a:r>
              <a:rPr dirty="0" sz="1900" spc="114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Times New Roman"/>
                <a:cs typeface="Times New Roman"/>
              </a:rPr>
              <a:t>capital</a:t>
            </a:r>
            <a:endParaRPr sz="1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7552" y="619124"/>
            <a:ext cx="567753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Typical Liberal Accounting Practices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7151" y="1668250"/>
            <a:ext cx="8221345" cy="31369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850" spc="5">
                <a:latin typeface="Times New Roman"/>
                <a:cs typeface="Times New Roman"/>
              </a:rPr>
              <a:t>Practices that increase </a:t>
            </a:r>
            <a:r>
              <a:rPr dirty="0" sz="1850" spc="10">
                <a:latin typeface="Times New Roman"/>
                <a:cs typeface="Times New Roman"/>
              </a:rPr>
              <a:t>book</a:t>
            </a:r>
            <a:r>
              <a:rPr dirty="0" sz="1850" spc="4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values:</a:t>
            </a:r>
            <a:endParaRPr sz="18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950">
              <a:latin typeface="Times New Roman"/>
              <a:cs typeface="Times New Roman"/>
            </a:endParaRPr>
          </a:p>
          <a:p>
            <a:pPr marL="819785" indent="-449580">
              <a:lnSpc>
                <a:spcPct val="100000"/>
              </a:lnSpc>
              <a:buFont typeface="Symbol"/>
              <a:buChar char=""/>
              <a:tabLst>
                <a:tab pos="819785" algn="l"/>
                <a:tab pos="820419" algn="l"/>
              </a:tabLst>
            </a:pPr>
            <a:r>
              <a:rPr dirty="0" sz="1850" spc="10">
                <a:latin typeface="Times New Roman"/>
                <a:cs typeface="Times New Roman"/>
              </a:rPr>
              <a:t>Revaluing </a:t>
            </a:r>
            <a:r>
              <a:rPr dirty="0" sz="1850" spc="5">
                <a:latin typeface="Times New Roman"/>
                <a:cs typeface="Times New Roman"/>
              </a:rPr>
              <a:t>tangible assets upwards</a:t>
            </a:r>
            <a:r>
              <a:rPr dirty="0" sz="1850" spc="1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(UK)</a:t>
            </a:r>
            <a:endParaRPr sz="1850">
              <a:latin typeface="Times New Roman"/>
              <a:cs typeface="Times New Roman"/>
            </a:endParaRPr>
          </a:p>
          <a:p>
            <a:pPr marL="819785" indent="-449580">
              <a:lnSpc>
                <a:spcPct val="100000"/>
              </a:lnSpc>
              <a:spcBef>
                <a:spcPts val="70"/>
              </a:spcBef>
              <a:buFont typeface="Symbol"/>
              <a:buChar char=""/>
              <a:tabLst>
                <a:tab pos="819785" algn="l"/>
                <a:tab pos="820419" algn="l"/>
              </a:tabLst>
            </a:pPr>
            <a:r>
              <a:rPr dirty="0" sz="1850" spc="10">
                <a:latin typeface="Times New Roman"/>
                <a:cs typeface="Times New Roman"/>
              </a:rPr>
              <a:t>Booking </a:t>
            </a:r>
            <a:r>
              <a:rPr dirty="0" sz="1850" spc="5">
                <a:latin typeface="Times New Roman"/>
                <a:cs typeface="Times New Roman"/>
              </a:rPr>
              <a:t>brand-name assets</a:t>
            </a:r>
            <a:r>
              <a:rPr dirty="0" sz="185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(UK)</a:t>
            </a:r>
            <a:endParaRPr sz="1850">
              <a:latin typeface="Times New Roman"/>
              <a:cs typeface="Times New Roman"/>
            </a:endParaRPr>
          </a:p>
          <a:p>
            <a:pPr marL="819785" indent="-449580">
              <a:lnSpc>
                <a:spcPct val="100000"/>
              </a:lnSpc>
              <a:spcBef>
                <a:spcPts val="75"/>
              </a:spcBef>
              <a:buFont typeface="Symbol"/>
              <a:buChar char=""/>
              <a:tabLst>
                <a:tab pos="819785" algn="l"/>
                <a:tab pos="820419" algn="l"/>
              </a:tabLst>
            </a:pPr>
            <a:r>
              <a:rPr dirty="0" sz="1850" spc="5">
                <a:latin typeface="Times New Roman"/>
                <a:cs typeface="Times New Roman"/>
              </a:rPr>
              <a:t>Charging no depreciation (some firms </a:t>
            </a:r>
            <a:r>
              <a:rPr dirty="0" sz="1850">
                <a:latin typeface="Times New Roman"/>
                <a:cs typeface="Times New Roman"/>
              </a:rPr>
              <a:t>in</a:t>
            </a:r>
            <a:r>
              <a:rPr dirty="0" sz="1850" spc="55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UK)</a:t>
            </a:r>
            <a:endParaRPr sz="1850">
              <a:latin typeface="Times New Roman"/>
              <a:cs typeface="Times New Roman"/>
            </a:endParaRPr>
          </a:p>
          <a:p>
            <a:pPr marL="819785" indent="-449580">
              <a:lnSpc>
                <a:spcPct val="100000"/>
              </a:lnSpc>
              <a:spcBef>
                <a:spcPts val="70"/>
              </a:spcBef>
              <a:buFont typeface="Symbol"/>
              <a:buChar char=""/>
              <a:tabLst>
                <a:tab pos="819785" algn="l"/>
                <a:tab pos="820419" algn="l"/>
              </a:tabLst>
            </a:pPr>
            <a:r>
              <a:rPr dirty="0" sz="1850" spc="5">
                <a:latin typeface="Times New Roman"/>
                <a:cs typeface="Times New Roman"/>
              </a:rPr>
              <a:t>Overstating </a:t>
            </a:r>
            <a:r>
              <a:rPr dirty="0" sz="1850">
                <a:latin typeface="Times New Roman"/>
                <a:cs typeface="Times New Roman"/>
              </a:rPr>
              <a:t>deferred tax </a:t>
            </a:r>
            <a:r>
              <a:rPr dirty="0" sz="1850" spc="5">
                <a:latin typeface="Times New Roman"/>
                <a:cs typeface="Times New Roman"/>
              </a:rPr>
              <a:t>assets through valuation allowances</a:t>
            </a:r>
            <a:r>
              <a:rPr dirty="0" sz="1850" spc="114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(US)</a:t>
            </a:r>
            <a:endParaRPr sz="18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Symbol"/>
              <a:buChar char=""/>
            </a:pP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850" spc="5">
                <a:latin typeface="Times New Roman"/>
                <a:cs typeface="Times New Roman"/>
              </a:rPr>
              <a:t>Practices that </a:t>
            </a:r>
            <a:r>
              <a:rPr dirty="0" sz="1850">
                <a:latin typeface="Times New Roman"/>
                <a:cs typeface="Times New Roman"/>
              </a:rPr>
              <a:t>record </a:t>
            </a:r>
            <a:r>
              <a:rPr dirty="0" sz="1850" spc="5">
                <a:latin typeface="Times New Roman"/>
                <a:cs typeface="Times New Roman"/>
              </a:rPr>
              <a:t>no </a:t>
            </a:r>
            <a:r>
              <a:rPr dirty="0" sz="1850" spc="10">
                <a:latin typeface="Times New Roman"/>
                <a:cs typeface="Times New Roman"/>
              </a:rPr>
              <a:t>book </a:t>
            </a:r>
            <a:r>
              <a:rPr dirty="0" sz="1850" spc="5">
                <a:latin typeface="Times New Roman"/>
                <a:cs typeface="Times New Roman"/>
              </a:rPr>
              <a:t>value </a:t>
            </a:r>
            <a:r>
              <a:rPr dirty="0" sz="1850" spc="15">
                <a:latin typeface="Times New Roman"/>
                <a:cs typeface="Times New Roman"/>
              </a:rPr>
              <a:t>at</a:t>
            </a:r>
            <a:r>
              <a:rPr dirty="0" sz="1850" spc="8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all:</a:t>
            </a:r>
            <a:endParaRPr sz="18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050">
              <a:latin typeface="Times New Roman"/>
              <a:cs typeface="Times New Roman"/>
            </a:endParaRPr>
          </a:p>
          <a:p>
            <a:pPr marL="788035" marR="5080" indent="-417830">
              <a:lnSpc>
                <a:spcPts val="2140"/>
              </a:lnSpc>
              <a:buFont typeface="Symbol"/>
              <a:buChar char=""/>
              <a:tabLst>
                <a:tab pos="819785" algn="l"/>
                <a:tab pos="820419" algn="l"/>
              </a:tabLst>
            </a:pPr>
            <a:r>
              <a:rPr dirty="0"/>
              <a:t>	</a:t>
            </a:r>
            <a:r>
              <a:rPr dirty="0" sz="1850" spc="10">
                <a:latin typeface="Times New Roman"/>
                <a:cs typeface="Times New Roman"/>
              </a:rPr>
              <a:t>Omitting </a:t>
            </a:r>
            <a:r>
              <a:rPr dirty="0" sz="1850" spc="5">
                <a:latin typeface="Times New Roman"/>
                <a:cs typeface="Times New Roman"/>
              </a:rPr>
              <a:t>contingent liabilities </a:t>
            </a:r>
            <a:r>
              <a:rPr dirty="0" sz="1850">
                <a:latin typeface="Times New Roman"/>
                <a:cs typeface="Times New Roman"/>
              </a:rPr>
              <a:t>(for </a:t>
            </a:r>
            <a:r>
              <a:rPr dirty="0" sz="1850" spc="10">
                <a:latin typeface="Times New Roman"/>
                <a:cs typeface="Times New Roman"/>
              </a:rPr>
              <a:t>environmental </a:t>
            </a:r>
            <a:r>
              <a:rPr dirty="0" sz="1850" spc="5">
                <a:latin typeface="Times New Roman"/>
                <a:cs typeface="Times New Roman"/>
              </a:rPr>
              <a:t>damage, lawsuits and stock  </a:t>
            </a:r>
            <a:r>
              <a:rPr dirty="0" sz="1850" spc="10">
                <a:latin typeface="Times New Roman"/>
                <a:cs typeface="Times New Roman"/>
              </a:rPr>
              <a:t>compensation, </a:t>
            </a:r>
            <a:r>
              <a:rPr dirty="0" sz="1850">
                <a:latin typeface="Times New Roman"/>
                <a:cs typeface="Times New Roman"/>
              </a:rPr>
              <a:t>for </a:t>
            </a:r>
            <a:r>
              <a:rPr dirty="0" sz="1850" spc="10">
                <a:latin typeface="Times New Roman"/>
                <a:cs typeface="Times New Roman"/>
              </a:rPr>
              <a:t>example)</a:t>
            </a:r>
            <a:endParaRPr sz="1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10080" y="180543"/>
            <a:ext cx="637159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5"/>
              <a:t>Two </a:t>
            </a:r>
            <a:r>
              <a:rPr dirty="0" spc="-5"/>
              <a:t>Accounting Treatments </a:t>
            </a:r>
            <a:r>
              <a:rPr dirty="0"/>
              <a:t>for </a:t>
            </a:r>
            <a:r>
              <a:rPr dirty="0" spc="-5"/>
              <a:t>a</a:t>
            </a:r>
            <a:r>
              <a:rPr dirty="0" spc="50"/>
              <a:t> </a:t>
            </a:r>
            <a:r>
              <a:rPr dirty="0" spc="-5"/>
              <a:t>Project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2684" y="823924"/>
            <a:ext cx="2095500" cy="7575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Font typeface="Times New Roman"/>
              <a:buChar char="•"/>
              <a:tabLst>
                <a:tab pos="217804" algn="l"/>
                <a:tab pos="218440" algn="l"/>
              </a:tabLst>
            </a:pPr>
            <a:r>
              <a:rPr dirty="0" sz="1600" spc="-5" b="1">
                <a:latin typeface="Times New Roman"/>
                <a:cs typeface="Times New Roman"/>
              </a:rPr>
              <a:t>Investment in</a:t>
            </a:r>
            <a:r>
              <a:rPr dirty="0" sz="1600" spc="5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project</a:t>
            </a:r>
            <a:endParaRPr sz="16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  <a:tabLst>
                <a:tab pos="217804" algn="l"/>
                <a:tab pos="218440" algn="l"/>
              </a:tabLst>
            </a:pPr>
            <a:r>
              <a:rPr dirty="0" sz="1600" spc="-10" b="1">
                <a:latin typeface="Times New Roman"/>
                <a:cs typeface="Times New Roman"/>
              </a:rPr>
              <a:t>Required</a:t>
            </a:r>
            <a:r>
              <a:rPr dirty="0" sz="1600" spc="10" b="1">
                <a:latin typeface="Times New Roman"/>
                <a:cs typeface="Times New Roman"/>
              </a:rPr>
              <a:t> </a:t>
            </a:r>
            <a:r>
              <a:rPr dirty="0" sz="1600" spc="-10" b="1">
                <a:latin typeface="Times New Roman"/>
                <a:cs typeface="Times New Roman"/>
              </a:rPr>
              <a:t>return</a:t>
            </a:r>
            <a:endParaRPr sz="16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7804" algn="l"/>
                <a:tab pos="218440" algn="l"/>
              </a:tabLst>
            </a:pPr>
            <a:r>
              <a:rPr dirty="0" sz="1600" spc="-5" b="1">
                <a:latin typeface="Times New Roman"/>
                <a:cs typeface="Times New Roman"/>
              </a:rPr>
              <a:t>Project</a:t>
            </a:r>
            <a:r>
              <a:rPr dirty="0" sz="1600" spc="15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life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43810" y="823924"/>
            <a:ext cx="691515" cy="7575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8595">
              <a:lnSpc>
                <a:spcPct val="100000"/>
              </a:lnSpc>
              <a:spcBef>
                <a:spcPts val="95"/>
              </a:spcBef>
            </a:pPr>
            <a:r>
              <a:rPr dirty="0" baseline="26455" sz="1575" b="1">
                <a:latin typeface="Times New Roman"/>
                <a:cs typeface="Times New Roman"/>
              </a:rPr>
              <a:t>$</a:t>
            </a:r>
            <a:r>
              <a:rPr dirty="0" sz="1600" b="1">
                <a:latin typeface="Times New Roman"/>
                <a:cs typeface="Times New Roman"/>
              </a:rPr>
              <a:t>400</a:t>
            </a:r>
            <a:endParaRPr sz="1600">
              <a:latin typeface="Times New Roman"/>
              <a:cs typeface="Times New Roman"/>
            </a:endParaRPr>
          </a:p>
          <a:p>
            <a:pPr marL="106045">
              <a:lnSpc>
                <a:spcPct val="100000"/>
              </a:lnSpc>
              <a:spcBef>
                <a:spcPts val="5"/>
              </a:spcBef>
            </a:pPr>
            <a:r>
              <a:rPr dirty="0" sz="1600" b="1">
                <a:latin typeface="Times New Roman"/>
                <a:cs typeface="Times New Roman"/>
              </a:rPr>
              <a:t>10%</a:t>
            </a:r>
            <a:endParaRPr sz="16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</a:pPr>
            <a:r>
              <a:rPr dirty="0" sz="1600" spc="-5" b="1">
                <a:latin typeface="Times New Roman"/>
                <a:cs typeface="Times New Roman"/>
              </a:rPr>
              <a:t>2</a:t>
            </a:r>
            <a:r>
              <a:rPr dirty="0" sz="1600" spc="-45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years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303019" y="1603246"/>
            <a:ext cx="6537959" cy="52257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0285" y="233883"/>
            <a:ext cx="778002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410460" marR="5080" indent="-239839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Neutral </a:t>
            </a:r>
            <a:r>
              <a:rPr dirty="0"/>
              <a:t>Accounting, Conservative Accounting, and  </a:t>
            </a:r>
            <a:r>
              <a:rPr dirty="0" spc="-5"/>
              <a:t>Liberal</a:t>
            </a:r>
            <a:r>
              <a:rPr dirty="0" spc="-10"/>
              <a:t> </a:t>
            </a:r>
            <a:r>
              <a:rPr dirty="0" spc="-5"/>
              <a:t>Accounting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4481" y="1543938"/>
            <a:ext cx="7847330" cy="3379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marR="447040" indent="-206375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19075" algn="l"/>
              </a:tabLst>
            </a:pP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Neutral (Unbiased or Normal) Accounting</a:t>
            </a:r>
            <a:r>
              <a:rPr dirty="0" sz="2000" b="1">
                <a:latin typeface="Times New Roman"/>
                <a:cs typeface="Times New Roman"/>
              </a:rPr>
              <a:t>: yields expected</a:t>
            </a:r>
            <a:r>
              <a:rPr dirty="0" sz="2000" spc="-15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RNOA  equal to the cost of capital </a:t>
            </a:r>
            <a:r>
              <a:rPr dirty="0" sz="2000" spc="-5" b="1">
                <a:latin typeface="Times New Roman"/>
                <a:cs typeface="Times New Roman"/>
              </a:rPr>
              <a:t>when </a:t>
            </a:r>
            <a:r>
              <a:rPr dirty="0" sz="2000" b="1">
                <a:latin typeface="Times New Roman"/>
                <a:cs typeface="Times New Roman"/>
              </a:rPr>
              <a:t>operations add no</a:t>
            </a:r>
            <a:r>
              <a:rPr dirty="0" sz="2000" spc="-18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value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18440" indent="-206375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9075" algn="l"/>
              </a:tabLst>
            </a:pP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Conservative Accounting</a:t>
            </a:r>
            <a:r>
              <a:rPr dirty="0" sz="2000" b="1">
                <a:latin typeface="Times New Roman"/>
                <a:cs typeface="Times New Roman"/>
              </a:rPr>
              <a:t>: yields expected RNOA greater than the</a:t>
            </a:r>
            <a:r>
              <a:rPr dirty="0" sz="2000" spc="-17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cost</a:t>
            </a:r>
            <a:endParaRPr sz="2000">
              <a:latin typeface="Times New Roman"/>
              <a:cs typeface="Times New Roman"/>
            </a:endParaRPr>
          </a:p>
          <a:p>
            <a:pPr marL="21844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of capital </a:t>
            </a:r>
            <a:r>
              <a:rPr dirty="0" sz="2000" spc="-5" b="1">
                <a:latin typeface="Times New Roman"/>
                <a:cs typeface="Times New Roman"/>
              </a:rPr>
              <a:t>when </a:t>
            </a:r>
            <a:r>
              <a:rPr dirty="0" sz="2000" b="1">
                <a:latin typeface="Times New Roman"/>
                <a:cs typeface="Times New Roman"/>
              </a:rPr>
              <a:t>operations add no value (writing down net</a:t>
            </a:r>
            <a:r>
              <a:rPr dirty="0" sz="2000" spc="-17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assets)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218440" marR="762000" indent="-206375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9075" algn="l"/>
              </a:tabLst>
            </a:pP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Liberal Accounting</a:t>
            </a:r>
            <a:r>
              <a:rPr dirty="0" sz="2000" b="1">
                <a:latin typeface="Times New Roman"/>
                <a:cs typeface="Times New Roman"/>
              </a:rPr>
              <a:t>: yields expected RNOA </a:t>
            </a:r>
            <a:r>
              <a:rPr dirty="0" sz="2000" spc="-5" b="1">
                <a:latin typeface="Times New Roman"/>
                <a:cs typeface="Times New Roman"/>
              </a:rPr>
              <a:t>less </a:t>
            </a:r>
            <a:r>
              <a:rPr dirty="0" sz="2000" b="1">
                <a:latin typeface="Times New Roman"/>
                <a:cs typeface="Times New Roman"/>
              </a:rPr>
              <a:t>than the cost</a:t>
            </a:r>
            <a:r>
              <a:rPr dirty="0" sz="2000" spc="-17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of  capital </a:t>
            </a:r>
            <a:r>
              <a:rPr dirty="0" sz="2000" spc="-5" b="1">
                <a:latin typeface="Times New Roman"/>
                <a:cs typeface="Times New Roman"/>
              </a:rPr>
              <a:t>when </a:t>
            </a:r>
            <a:r>
              <a:rPr dirty="0" sz="2000" b="1">
                <a:latin typeface="Times New Roman"/>
                <a:cs typeface="Times New Roman"/>
              </a:rPr>
              <a:t>operations add no value (writing up net</a:t>
            </a:r>
            <a:r>
              <a:rPr dirty="0" sz="2000" spc="-16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assets)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218440" marR="314325" indent="-1524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The funny thing about conservative accounting: it makes firms</a:t>
            </a:r>
            <a:r>
              <a:rPr dirty="0" sz="2000" spc="-24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look  more profitable than they</a:t>
            </a:r>
            <a:r>
              <a:rPr dirty="0" sz="2000" spc="-10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are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2302" y="361645"/>
            <a:ext cx="773684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Projects: Accounting Effects </a:t>
            </a:r>
            <a:r>
              <a:rPr dirty="0"/>
              <a:t>and Valuation</a:t>
            </a:r>
            <a:r>
              <a:rPr dirty="0" spc="10"/>
              <a:t> </a:t>
            </a:r>
            <a:r>
              <a:rPr dirty="0" spc="-5"/>
              <a:t>Effects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5277" y="1278737"/>
            <a:ext cx="8164195" cy="526923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80"/>
              </a:spcBef>
              <a:buClr>
                <a:srgbClr val="001F5F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 b="1">
                <a:latin typeface="Times New Roman"/>
                <a:cs typeface="Times New Roman"/>
              </a:rPr>
              <a:t>Accounting</a:t>
            </a:r>
            <a:r>
              <a:rPr dirty="0" sz="2000" spc="-5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Effects:</a:t>
            </a:r>
            <a:endParaRPr sz="2000">
              <a:latin typeface="Times New Roman"/>
              <a:cs typeface="Times New Roman"/>
            </a:endParaRPr>
          </a:p>
          <a:p>
            <a:pPr lvl="1" marL="741045" indent="-34353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741045" algn="l"/>
                <a:tab pos="741680" algn="l"/>
              </a:tabLst>
            </a:pPr>
            <a:r>
              <a:rPr dirty="0" sz="2000">
                <a:latin typeface="Times New Roman"/>
                <a:cs typeface="Times New Roman"/>
              </a:rPr>
              <a:t>Residual earnings and RNOA can be created by the</a:t>
            </a:r>
            <a:r>
              <a:rPr dirty="0" sz="2000" spc="-1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accounting</a:t>
            </a:r>
            <a:endParaRPr sz="2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Font typeface="Wingdings"/>
              <a:buChar char=""/>
            </a:pPr>
            <a:endParaRPr sz="25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 b="1">
                <a:latin typeface="Times New Roman"/>
                <a:cs typeface="Times New Roman"/>
              </a:rPr>
              <a:t>Valuation</a:t>
            </a:r>
            <a:r>
              <a:rPr dirty="0" sz="2000" spc="-4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Effects:</a:t>
            </a:r>
            <a:endParaRPr sz="2000">
              <a:latin typeface="Times New Roman"/>
              <a:cs typeface="Times New Roman"/>
            </a:endParaRPr>
          </a:p>
          <a:p>
            <a:pPr lvl="1" marL="741045" indent="-34353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741045" algn="l"/>
                <a:tab pos="741680" algn="l"/>
              </a:tabLst>
            </a:pPr>
            <a:r>
              <a:rPr dirty="0" sz="2000">
                <a:latin typeface="Times New Roman"/>
                <a:cs typeface="Times New Roman"/>
              </a:rPr>
              <a:t>Residual earnings created by the accounting does </a:t>
            </a:r>
            <a:r>
              <a:rPr dirty="0" sz="2000" spc="5">
                <a:latin typeface="Times New Roman"/>
                <a:cs typeface="Times New Roman"/>
              </a:rPr>
              <a:t>not </a:t>
            </a:r>
            <a:r>
              <a:rPr dirty="0" sz="2000">
                <a:latin typeface="Times New Roman"/>
                <a:cs typeface="Times New Roman"/>
              </a:rPr>
              <a:t>affect the</a:t>
            </a:r>
            <a:r>
              <a:rPr dirty="0" sz="2000" spc="-2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valuation</a:t>
            </a:r>
            <a:endParaRPr sz="2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Font typeface="Wingdings"/>
              <a:buChar char=""/>
            </a:pPr>
            <a:endParaRPr sz="25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000" b="1">
                <a:latin typeface="Times New Roman"/>
                <a:cs typeface="Times New Roman"/>
              </a:rPr>
              <a:t>Distinguish:</a:t>
            </a:r>
            <a:endParaRPr sz="2000">
              <a:latin typeface="Times New Roman"/>
              <a:cs typeface="Times New Roman"/>
            </a:endParaRPr>
          </a:p>
          <a:p>
            <a:pPr lvl="1" marL="741045" indent="-34353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741045" algn="l"/>
                <a:tab pos="741680" algn="l"/>
              </a:tabLst>
            </a:pPr>
            <a:r>
              <a:rPr dirty="0" sz="2000">
                <a:latin typeface="Times New Roman"/>
                <a:cs typeface="Times New Roman"/>
              </a:rPr>
              <a:t>Economic value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added</a:t>
            </a:r>
            <a:endParaRPr sz="2000">
              <a:latin typeface="Times New Roman"/>
              <a:cs typeface="Times New Roman"/>
            </a:endParaRPr>
          </a:p>
          <a:p>
            <a:pPr lvl="1" marL="741045" indent="-343535">
              <a:lnSpc>
                <a:spcPct val="100000"/>
              </a:lnSpc>
              <a:spcBef>
                <a:spcPts val="484"/>
              </a:spcBef>
              <a:buFont typeface="Wingdings"/>
              <a:buChar char=""/>
              <a:tabLst>
                <a:tab pos="741045" algn="l"/>
                <a:tab pos="741680" algn="l"/>
              </a:tabLst>
            </a:pPr>
            <a:r>
              <a:rPr dirty="0" sz="2000">
                <a:latin typeface="Times New Roman"/>
                <a:cs typeface="Times New Roman"/>
              </a:rPr>
              <a:t>Accounting value</a:t>
            </a:r>
            <a:r>
              <a:rPr dirty="0" sz="2000" spc="-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added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38100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Economic value added is measured with residual earnings</a:t>
            </a:r>
            <a:r>
              <a:rPr dirty="0" sz="2000" spc="-19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techniques</a:t>
            </a:r>
            <a:endParaRPr sz="2000">
              <a:latin typeface="Times New Roman"/>
              <a:cs typeface="Times New Roman"/>
            </a:endParaRPr>
          </a:p>
          <a:p>
            <a:pPr marL="405765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irrespective </a:t>
            </a:r>
            <a:r>
              <a:rPr dirty="0" sz="2000" spc="5">
                <a:latin typeface="Times New Roman"/>
                <a:cs typeface="Times New Roman"/>
              </a:rPr>
              <a:t>of </a:t>
            </a:r>
            <a:r>
              <a:rPr dirty="0" sz="2000">
                <a:latin typeface="Times New Roman"/>
                <a:cs typeface="Times New Roman"/>
              </a:rPr>
              <a:t>the accounting: the </a:t>
            </a:r>
            <a:r>
              <a:rPr dirty="0" sz="2000" b="1" i="1">
                <a:latin typeface="Times New Roman"/>
                <a:cs typeface="Times New Roman"/>
              </a:rPr>
              <a:t>value conservation</a:t>
            </a:r>
            <a:r>
              <a:rPr dirty="0" sz="2000" spc="-245" b="1" i="1">
                <a:latin typeface="Times New Roman"/>
                <a:cs typeface="Times New Roman"/>
              </a:rPr>
              <a:t> </a:t>
            </a:r>
            <a:r>
              <a:rPr dirty="0" sz="2000" b="1" i="1">
                <a:latin typeface="Times New Roman"/>
                <a:cs typeface="Times New Roman"/>
              </a:rPr>
              <a:t>principle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403860" marR="644525">
              <a:lnSpc>
                <a:spcPct val="100000"/>
              </a:lnSpc>
            </a:pPr>
            <a:r>
              <a:rPr dirty="0" sz="2000" b="1" i="1">
                <a:latin typeface="Times New Roman"/>
                <a:cs typeface="Times New Roman"/>
              </a:rPr>
              <a:t>Valuations using residual income techniques are not affected by</a:t>
            </a:r>
            <a:r>
              <a:rPr dirty="0" sz="2000" spc="-140" b="1" i="1">
                <a:latin typeface="Times New Roman"/>
                <a:cs typeface="Times New Roman"/>
              </a:rPr>
              <a:t> </a:t>
            </a:r>
            <a:r>
              <a:rPr dirty="0" sz="2000" b="1" i="1">
                <a:latin typeface="Times New Roman"/>
                <a:cs typeface="Times New Roman"/>
              </a:rPr>
              <a:t>the  </a:t>
            </a:r>
            <a:r>
              <a:rPr dirty="0" sz="2000" b="1" i="1">
                <a:latin typeface="Times New Roman"/>
                <a:cs typeface="Times New Roman"/>
              </a:rPr>
              <a:t>accounting for current </a:t>
            </a:r>
            <a:r>
              <a:rPr dirty="0" sz="2000" spc="5" b="1" i="1">
                <a:latin typeface="Times New Roman"/>
                <a:cs typeface="Times New Roman"/>
              </a:rPr>
              <a:t>book</a:t>
            </a:r>
            <a:r>
              <a:rPr dirty="0" sz="2000" spc="-120" b="1" i="1">
                <a:latin typeface="Times New Roman"/>
                <a:cs typeface="Times New Roman"/>
              </a:rPr>
              <a:t> </a:t>
            </a:r>
            <a:r>
              <a:rPr dirty="0" sz="2000" b="1" i="1">
                <a:latin typeface="Times New Roman"/>
                <a:cs typeface="Times New Roman"/>
              </a:rPr>
              <a:t>value.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2064" y="48513"/>
            <a:ext cx="662432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818639" marR="5080" indent="-180657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Going Concerns </a:t>
            </a:r>
            <a:r>
              <a:rPr dirty="0" spc="-10"/>
              <a:t>with </a:t>
            </a:r>
            <a:r>
              <a:rPr dirty="0" spc="-5"/>
              <a:t>Constant Investment:  Neutral</a:t>
            </a:r>
            <a:r>
              <a:rPr dirty="0" spc="5"/>
              <a:t> </a:t>
            </a:r>
            <a:r>
              <a:rPr dirty="0" spc="-5"/>
              <a:t>Accounting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6780" y="1109928"/>
            <a:ext cx="6250940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-25">
                <a:latin typeface="Times New Roman"/>
                <a:cs typeface="Times New Roman"/>
              </a:rPr>
              <a:t>A </a:t>
            </a:r>
            <a:r>
              <a:rPr dirty="0" sz="1700" spc="-20">
                <a:latin typeface="Times New Roman"/>
                <a:cs typeface="Times New Roman"/>
              </a:rPr>
              <a:t>firm </a:t>
            </a:r>
            <a:r>
              <a:rPr dirty="0" sz="1700" spc="-15">
                <a:latin typeface="Times New Roman"/>
                <a:cs typeface="Times New Roman"/>
              </a:rPr>
              <a:t>investing </a:t>
            </a:r>
            <a:r>
              <a:rPr dirty="0" sz="1700" spc="-20">
                <a:latin typeface="Times New Roman"/>
                <a:cs typeface="Times New Roman"/>
              </a:rPr>
              <a:t>$400 each </a:t>
            </a:r>
            <a:r>
              <a:rPr dirty="0" sz="1700" spc="-25">
                <a:latin typeface="Times New Roman"/>
                <a:cs typeface="Times New Roman"/>
              </a:rPr>
              <a:t>year </a:t>
            </a:r>
            <a:r>
              <a:rPr dirty="0" sz="1700" spc="-20">
                <a:latin typeface="Times New Roman"/>
                <a:cs typeface="Times New Roman"/>
              </a:rPr>
              <a:t>with no </a:t>
            </a:r>
            <a:r>
              <a:rPr dirty="0" sz="1700" spc="-15">
                <a:latin typeface="Times New Roman"/>
                <a:cs typeface="Times New Roman"/>
              </a:rPr>
              <a:t>value </a:t>
            </a:r>
            <a:r>
              <a:rPr dirty="0" sz="1700" spc="-20">
                <a:latin typeface="Times New Roman"/>
                <a:cs typeface="Times New Roman"/>
              </a:rPr>
              <a:t>added: neutral</a:t>
            </a:r>
            <a:r>
              <a:rPr dirty="0" sz="1700" spc="130">
                <a:latin typeface="Times New Roman"/>
                <a:cs typeface="Times New Roman"/>
              </a:rPr>
              <a:t> </a:t>
            </a:r>
            <a:r>
              <a:rPr dirty="0" sz="1700" spc="-15">
                <a:latin typeface="Times New Roman"/>
                <a:cs typeface="Times New Roman"/>
              </a:rPr>
              <a:t>accounting</a:t>
            </a:r>
            <a:endParaRPr sz="17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57730" y="1651972"/>
          <a:ext cx="8136255" cy="48285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17800"/>
                <a:gridCol w="1042670"/>
                <a:gridCol w="1190625"/>
                <a:gridCol w="1190625"/>
                <a:gridCol w="1190625"/>
                <a:gridCol w="805179"/>
              </a:tblGrid>
              <a:tr h="3115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09575">
                        <a:lnSpc>
                          <a:spcPts val="1560"/>
                        </a:lnSpc>
                      </a:pP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dirty="0" u="sng" sz="140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60"/>
                        </a:lnSpc>
                      </a:pPr>
                      <a:r>
                        <a:rPr dirty="0" u="sng" sz="14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09575">
                        <a:lnSpc>
                          <a:spcPts val="1560"/>
                        </a:lnSpc>
                      </a:pP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60"/>
                        </a:lnSpc>
                      </a:pPr>
                      <a:r>
                        <a:rPr dirty="0" u="sng" sz="14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560"/>
                        </a:lnSpc>
                      </a:pP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524506">
                <a:tc>
                  <a:txBody>
                    <a:bodyPr/>
                    <a:lstStyle/>
                    <a:p>
                      <a:pPr marL="31750">
                        <a:lnSpc>
                          <a:spcPts val="1660"/>
                        </a:lnSpc>
                        <a:spcBef>
                          <a:spcPts val="740"/>
                        </a:spcBef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Sales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20014">
                        <a:lnSpc>
                          <a:spcPts val="1625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From investments 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in 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400" spc="-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2010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398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645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240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ts val="1645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220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0680">
                <a:tc>
                  <a:txBody>
                    <a:bodyPr/>
                    <a:lstStyle/>
                    <a:p>
                      <a:pPr marL="1620520">
                        <a:lnSpc>
                          <a:spcPts val="1560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4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2011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560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240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60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220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0680">
                <a:tc>
                  <a:txBody>
                    <a:bodyPr/>
                    <a:lstStyle/>
                    <a:p>
                      <a:pPr marL="1620520">
                        <a:lnSpc>
                          <a:spcPts val="1560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4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2012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60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240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ts val="1560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220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0680">
                <a:tc>
                  <a:txBody>
                    <a:bodyPr/>
                    <a:lstStyle/>
                    <a:p>
                      <a:pPr marL="1620520">
                        <a:lnSpc>
                          <a:spcPts val="1560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4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2013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13384">
                        <a:lnSpc>
                          <a:spcPts val="1560"/>
                        </a:lnSpc>
                        <a:tabLst>
                          <a:tab pos="305435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ts val="1560"/>
                        </a:lnSpc>
                        <a:tabLst>
                          <a:tab pos="344805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13384">
                        <a:lnSpc>
                          <a:spcPts val="1560"/>
                        </a:lnSpc>
                        <a:tabLst>
                          <a:tab pos="305435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ts val="1560"/>
                        </a:lnSpc>
                        <a:tabLst>
                          <a:tab pos="345440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ts val="1560"/>
                        </a:lnSpc>
                      </a:pP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240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4168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610"/>
                        </a:lnSpc>
                        <a:spcBef>
                          <a:spcPts val="5"/>
                        </a:spcBef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Operating expenses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(depreciation)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95"/>
                        </a:lnSpc>
                      </a:pPr>
                      <a:r>
                        <a:rPr dirty="0" u="sng" sz="14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240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595"/>
                        </a:lnSpc>
                      </a:pPr>
                      <a:r>
                        <a:rPr dirty="0" u="sng" sz="14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460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95"/>
                        </a:lnSpc>
                      </a:pPr>
                      <a:r>
                        <a:rPr dirty="0" u="sng" sz="14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460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ts val="1595"/>
                        </a:lnSpc>
                      </a:pP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460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2967">
                <a:tc>
                  <a:txBody>
                    <a:bodyPr/>
                    <a:lstStyle/>
                    <a:p>
                      <a:pPr marL="120014">
                        <a:lnSpc>
                          <a:spcPts val="1525"/>
                        </a:lnSpc>
                        <a:tabLst>
                          <a:tab pos="1593215" algn="l"/>
                        </a:tabLst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For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investments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 in	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2010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25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200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525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200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0680">
                <a:tc>
                  <a:txBody>
                    <a:bodyPr/>
                    <a:lstStyle/>
                    <a:p>
                      <a:pPr marL="1576070">
                        <a:lnSpc>
                          <a:spcPts val="1560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2011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560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200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60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200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0954">
                <a:tc>
                  <a:txBody>
                    <a:bodyPr/>
                    <a:lstStyle/>
                    <a:p>
                      <a:pPr marL="1576070">
                        <a:lnSpc>
                          <a:spcPts val="1560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2012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60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200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ts val="1560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200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0954">
                <a:tc>
                  <a:txBody>
                    <a:bodyPr/>
                    <a:lstStyle/>
                    <a:p>
                      <a:pPr marL="1576070">
                        <a:lnSpc>
                          <a:spcPts val="1560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2013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ts val="1560"/>
                        </a:lnSpc>
                        <a:tabLst>
                          <a:tab pos="344805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13384">
                        <a:lnSpc>
                          <a:spcPts val="1560"/>
                        </a:lnSpc>
                        <a:tabLst>
                          <a:tab pos="305435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ts val="1560"/>
                        </a:lnSpc>
                        <a:tabLst>
                          <a:tab pos="345440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ts val="1560"/>
                        </a:lnSpc>
                      </a:pP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0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60"/>
                        </a:lnSpc>
                      </a:pPr>
                      <a:r>
                        <a:rPr dirty="0" u="sng" sz="14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560"/>
                        </a:lnSpc>
                      </a:pPr>
                      <a:r>
                        <a:rPr dirty="0" u="sng" sz="14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60"/>
                        </a:lnSpc>
                      </a:pPr>
                      <a:r>
                        <a:rPr dirty="0" u="sng" sz="14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ts val="1560"/>
                        </a:lnSpc>
                      </a:pP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420217">
                <a:tc>
                  <a:txBody>
                    <a:bodyPr/>
                    <a:lstStyle/>
                    <a:p>
                      <a:pPr marL="31750">
                        <a:lnSpc>
                          <a:spcPts val="1595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income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95"/>
                        </a:lnSpc>
                      </a:pPr>
                      <a:r>
                        <a:rPr dirty="0" u="dbl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4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595"/>
                        </a:lnSpc>
                      </a:pPr>
                      <a:r>
                        <a:rPr dirty="0" u="dbl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4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95"/>
                        </a:lnSpc>
                      </a:pPr>
                      <a:r>
                        <a:rPr dirty="0" u="dbl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4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ts val="1595"/>
                        </a:lnSpc>
                      </a:pPr>
                      <a:r>
                        <a:rPr dirty="0" u="dbl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420217">
                <a:tc>
                  <a:txBody>
                    <a:bodyPr/>
                    <a:lstStyle/>
                    <a:p>
                      <a:pPr marL="31750">
                        <a:lnSpc>
                          <a:spcPts val="1575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Net operating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assets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20014">
                        <a:lnSpc>
                          <a:spcPts val="1635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For investments 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in 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400" spc="-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2010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314960">
                        <a:lnSpc>
                          <a:spcPts val="1645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400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645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200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0680">
                <a:tc>
                  <a:txBody>
                    <a:bodyPr/>
                    <a:lstStyle/>
                    <a:p>
                      <a:pPr marL="1531620">
                        <a:lnSpc>
                          <a:spcPts val="1560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2011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60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400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560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200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9583">
                <a:tc>
                  <a:txBody>
                    <a:bodyPr/>
                    <a:lstStyle/>
                    <a:p>
                      <a:pPr marL="1531620">
                        <a:lnSpc>
                          <a:spcPts val="1550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2012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550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400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50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200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9583">
                <a:tc>
                  <a:txBody>
                    <a:bodyPr/>
                    <a:lstStyle/>
                    <a:p>
                      <a:pPr marL="1531620">
                        <a:lnSpc>
                          <a:spcPts val="1550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2013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50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400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ts val="1550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200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0680">
                <a:tc>
                  <a:txBody>
                    <a:bodyPr/>
                    <a:lstStyle/>
                    <a:p>
                      <a:pPr marL="1531620">
                        <a:lnSpc>
                          <a:spcPts val="1560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2014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13384">
                        <a:lnSpc>
                          <a:spcPts val="1560"/>
                        </a:lnSpc>
                        <a:tabLst>
                          <a:tab pos="305435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ts val="1560"/>
                        </a:lnSpc>
                        <a:tabLst>
                          <a:tab pos="344805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13384">
                        <a:lnSpc>
                          <a:spcPts val="1560"/>
                        </a:lnSpc>
                        <a:tabLst>
                          <a:tab pos="305435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ts val="1560"/>
                        </a:lnSpc>
                        <a:tabLst>
                          <a:tab pos="345440" algn="l"/>
                        </a:tabLst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ts val="1560"/>
                        </a:lnSpc>
                      </a:pP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61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14960">
                        <a:lnSpc>
                          <a:spcPts val="1525"/>
                        </a:lnSpc>
                      </a:pPr>
                      <a:r>
                        <a:rPr dirty="0" u="dbl" sz="14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25"/>
                        </a:lnSpc>
                      </a:pPr>
                      <a:r>
                        <a:rPr dirty="0" u="dbl" sz="14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525"/>
                        </a:lnSpc>
                      </a:pPr>
                      <a:r>
                        <a:rPr dirty="0" u="dbl" sz="14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25"/>
                        </a:lnSpc>
                      </a:pPr>
                      <a:r>
                        <a:rPr dirty="0" u="dbl" sz="14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ts val="1525"/>
                        </a:lnSpc>
                      </a:pPr>
                      <a:r>
                        <a:rPr dirty="0" u="dbl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2064" y="48513"/>
            <a:ext cx="662432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818639" marR="5080" indent="-180657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Going Concerns </a:t>
            </a:r>
            <a:r>
              <a:rPr dirty="0" spc="-10"/>
              <a:t>with </a:t>
            </a:r>
            <a:r>
              <a:rPr dirty="0" spc="-5"/>
              <a:t>Constant Investment:  Neutral</a:t>
            </a:r>
            <a:r>
              <a:rPr dirty="0" spc="5"/>
              <a:t> </a:t>
            </a:r>
            <a:r>
              <a:rPr dirty="0" spc="-5"/>
              <a:t>Accounting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8198" y="1389180"/>
            <a:ext cx="6289675" cy="29083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750" spc="-55">
                <a:latin typeface="Times New Roman"/>
                <a:cs typeface="Times New Roman"/>
              </a:rPr>
              <a:t>A </a:t>
            </a:r>
            <a:r>
              <a:rPr dirty="0" sz="1750" spc="-35">
                <a:latin typeface="Times New Roman"/>
                <a:cs typeface="Times New Roman"/>
              </a:rPr>
              <a:t>firm investing </a:t>
            </a:r>
            <a:r>
              <a:rPr dirty="0" sz="1750" spc="-40">
                <a:latin typeface="Times New Roman"/>
                <a:cs typeface="Times New Roman"/>
              </a:rPr>
              <a:t>$400 </a:t>
            </a:r>
            <a:r>
              <a:rPr dirty="0" sz="1750" spc="-35">
                <a:latin typeface="Times New Roman"/>
                <a:cs typeface="Times New Roman"/>
              </a:rPr>
              <a:t>each </a:t>
            </a:r>
            <a:r>
              <a:rPr dirty="0" sz="1750" spc="-45">
                <a:latin typeface="Times New Roman"/>
                <a:cs typeface="Times New Roman"/>
              </a:rPr>
              <a:t>year </a:t>
            </a:r>
            <a:r>
              <a:rPr dirty="0" sz="1750" spc="-35">
                <a:latin typeface="Times New Roman"/>
                <a:cs typeface="Times New Roman"/>
              </a:rPr>
              <a:t>with </a:t>
            </a:r>
            <a:r>
              <a:rPr dirty="0" sz="1750" spc="-40">
                <a:latin typeface="Times New Roman"/>
                <a:cs typeface="Times New Roman"/>
              </a:rPr>
              <a:t>no </a:t>
            </a:r>
            <a:r>
              <a:rPr dirty="0" sz="1750" spc="-35">
                <a:latin typeface="Times New Roman"/>
                <a:cs typeface="Times New Roman"/>
              </a:rPr>
              <a:t>value added: neutral</a:t>
            </a:r>
            <a:r>
              <a:rPr dirty="0" sz="1750" spc="245">
                <a:latin typeface="Times New Roman"/>
                <a:cs typeface="Times New Roman"/>
              </a:rPr>
              <a:t> </a:t>
            </a:r>
            <a:r>
              <a:rPr dirty="0" sz="1750" spc="-35">
                <a:latin typeface="Times New Roman"/>
                <a:cs typeface="Times New Roman"/>
              </a:rPr>
              <a:t>accounting</a:t>
            </a:r>
            <a:endParaRPr sz="175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79148" y="1934907"/>
          <a:ext cx="8237220" cy="3595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6610"/>
                <a:gridCol w="1677669"/>
                <a:gridCol w="1216025"/>
                <a:gridCol w="1196975"/>
                <a:gridCol w="1196975"/>
                <a:gridCol w="860425"/>
              </a:tblGrid>
              <a:tr h="314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3700">
                        <a:lnSpc>
                          <a:spcPts val="1580"/>
                        </a:lnSpc>
                      </a:pPr>
                      <a:r>
                        <a:rPr dirty="0" u="sng" sz="14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</a:t>
                      </a:r>
                      <a:r>
                        <a:rPr dirty="0" u="sng" sz="14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6510">
                        <a:lnSpc>
                          <a:spcPts val="1580"/>
                        </a:lnSpc>
                      </a:pPr>
                      <a:r>
                        <a:rPr dirty="0" u="sng" sz="1450" spc="-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2011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12115">
                        <a:lnSpc>
                          <a:spcPts val="1580"/>
                        </a:lnSpc>
                      </a:pPr>
                      <a:r>
                        <a:rPr dirty="0" u="sng" sz="14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</a:t>
                      </a:r>
                      <a:r>
                        <a:rPr dirty="0" u="sng" sz="14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80"/>
                        </a:lnSpc>
                      </a:pPr>
                      <a:r>
                        <a:rPr dirty="0" u="sng" sz="145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2013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75565">
                        <a:lnSpc>
                          <a:spcPts val="1580"/>
                        </a:lnSpc>
                      </a:pPr>
                      <a:r>
                        <a:rPr dirty="0" u="sng" sz="14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201</a:t>
                      </a:r>
                      <a:r>
                        <a:rPr dirty="0" u="sng" sz="14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17517">
                <a:tc>
                  <a:txBody>
                    <a:bodyPr/>
                    <a:lstStyle/>
                    <a:p>
                      <a:pPr marL="31750">
                        <a:lnSpc>
                          <a:spcPts val="1689"/>
                        </a:lnSpc>
                        <a:spcBef>
                          <a:spcPts val="710"/>
                        </a:spcBef>
                      </a:pPr>
                      <a:r>
                        <a:rPr dirty="0" sz="1450" spc="-30">
                          <a:latin typeface="Times New Roman"/>
                          <a:cs typeface="Times New Roman"/>
                        </a:rPr>
                        <a:t>Investment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37515">
                        <a:lnSpc>
                          <a:spcPts val="1689"/>
                        </a:lnSpc>
                        <a:spcBef>
                          <a:spcPts val="710"/>
                        </a:spcBef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400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780">
                        <a:lnSpc>
                          <a:spcPts val="1689"/>
                        </a:lnSpc>
                        <a:spcBef>
                          <a:spcPts val="710"/>
                        </a:spcBef>
                      </a:pP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400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689"/>
                        </a:lnSpc>
                        <a:spcBef>
                          <a:spcPts val="710"/>
                        </a:spcBef>
                      </a:pP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400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9"/>
                        </a:lnSpc>
                        <a:spcBef>
                          <a:spcPts val="710"/>
                        </a:spcBef>
                      </a:pP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400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9380">
                        <a:lnSpc>
                          <a:spcPts val="1689"/>
                        </a:lnSpc>
                        <a:spcBef>
                          <a:spcPts val="710"/>
                        </a:spcBef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400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</a:tr>
              <a:tr h="317333">
                <a:tc>
                  <a:txBody>
                    <a:bodyPr/>
                    <a:lstStyle/>
                    <a:p>
                      <a:pPr marL="31750">
                        <a:lnSpc>
                          <a:spcPts val="1605"/>
                        </a:lnSpc>
                      </a:pPr>
                      <a:r>
                        <a:rPr dirty="0" sz="1450" spc="-30">
                          <a:latin typeface="Times New Roman"/>
                          <a:cs typeface="Times New Roman"/>
                        </a:rPr>
                        <a:t>Free cash</a:t>
                      </a:r>
                      <a:r>
                        <a:rPr dirty="0" sz="145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50" spc="-30">
                          <a:latin typeface="Times New Roman"/>
                          <a:cs typeface="Times New Roman"/>
                        </a:rPr>
                        <a:t>flow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79095">
                        <a:lnSpc>
                          <a:spcPts val="1605"/>
                        </a:lnSpc>
                      </a:pPr>
                      <a:r>
                        <a:rPr dirty="0" sz="145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450" spc="5">
                          <a:latin typeface="Times New Roman"/>
                          <a:cs typeface="Times New Roman"/>
                        </a:rPr>
                        <a:t>400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)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5875">
                        <a:lnSpc>
                          <a:spcPts val="1605"/>
                        </a:lnSpc>
                      </a:pP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(160)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0805">
                        <a:lnSpc>
                          <a:spcPts val="1605"/>
                        </a:lnSpc>
                      </a:pP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60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88265">
                        <a:lnSpc>
                          <a:spcPts val="1605"/>
                        </a:lnSpc>
                      </a:pP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60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9380">
                        <a:lnSpc>
                          <a:spcPts val="1605"/>
                        </a:lnSpc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60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18439">
                <a:tc>
                  <a:txBody>
                    <a:bodyPr/>
                    <a:lstStyle/>
                    <a:p>
                      <a:pPr marL="31750">
                        <a:lnSpc>
                          <a:spcPts val="1700"/>
                        </a:lnSpc>
                        <a:spcBef>
                          <a:spcPts val="710"/>
                        </a:spcBef>
                      </a:pPr>
                      <a:r>
                        <a:rPr dirty="0" sz="1450" spc="-45">
                          <a:latin typeface="Times New Roman"/>
                          <a:cs typeface="Times New Roman"/>
                        </a:rPr>
                        <a:t>RNOA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145">
                        <a:lnSpc>
                          <a:spcPts val="1700"/>
                        </a:lnSpc>
                        <a:spcBef>
                          <a:spcPts val="710"/>
                        </a:spcBef>
                      </a:pPr>
                      <a:r>
                        <a:rPr dirty="0" sz="1450" spc="-30">
                          <a:latin typeface="Times New Roman"/>
                          <a:cs typeface="Times New Roman"/>
                        </a:rPr>
                        <a:t>10.0%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60680">
                        <a:lnSpc>
                          <a:spcPts val="1700"/>
                        </a:lnSpc>
                        <a:spcBef>
                          <a:spcPts val="710"/>
                        </a:spcBef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45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%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61950">
                        <a:lnSpc>
                          <a:spcPts val="1700"/>
                        </a:lnSpc>
                        <a:spcBef>
                          <a:spcPts val="710"/>
                        </a:spcBef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45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%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700"/>
                        </a:lnSpc>
                        <a:spcBef>
                          <a:spcPts val="710"/>
                        </a:spcBef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45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%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</a:tr>
              <a:tr h="212477">
                <a:tc>
                  <a:txBody>
                    <a:bodyPr/>
                    <a:lstStyle/>
                    <a:p>
                      <a:pPr marL="31750">
                        <a:lnSpc>
                          <a:spcPts val="1575"/>
                        </a:lnSpc>
                      </a:pP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Profit</a:t>
                      </a:r>
                      <a:r>
                        <a:rPr dirty="0" sz="145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50" spc="-30">
                          <a:latin typeface="Times New Roman"/>
                          <a:cs typeface="Times New Roman"/>
                        </a:rPr>
                        <a:t>margin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145">
                        <a:lnSpc>
                          <a:spcPts val="1575"/>
                        </a:lnSpc>
                      </a:pPr>
                      <a:r>
                        <a:rPr dirty="0" sz="1450" spc="-30">
                          <a:latin typeface="Times New Roman"/>
                          <a:cs typeface="Times New Roman"/>
                        </a:rPr>
                        <a:t>16.7%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60680">
                        <a:lnSpc>
                          <a:spcPts val="1575"/>
                        </a:lnSpc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13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45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%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61950">
                        <a:lnSpc>
                          <a:spcPts val="1575"/>
                        </a:lnSpc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13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45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%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575"/>
                        </a:lnSpc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13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45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%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2477">
                <a:tc>
                  <a:txBody>
                    <a:bodyPr/>
                    <a:lstStyle/>
                    <a:p>
                      <a:pPr marL="31750">
                        <a:lnSpc>
                          <a:spcPts val="1575"/>
                        </a:lnSpc>
                      </a:pPr>
                      <a:r>
                        <a:rPr dirty="0" sz="1450" spc="-30">
                          <a:latin typeface="Times New Roman"/>
                          <a:cs typeface="Times New Roman"/>
                        </a:rPr>
                        <a:t>Asset</a:t>
                      </a:r>
                      <a:r>
                        <a:rPr dirty="0" sz="145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turnover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07314">
                        <a:lnSpc>
                          <a:spcPts val="1575"/>
                        </a:lnSpc>
                      </a:pP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0.60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89255">
                        <a:lnSpc>
                          <a:spcPts val="1575"/>
                        </a:lnSpc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450" spc="5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7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0525">
                        <a:lnSpc>
                          <a:spcPts val="1575"/>
                        </a:lnSpc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450" spc="5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7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ts val="1575"/>
                        </a:lnSpc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450" spc="5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7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1187">
                <a:tc>
                  <a:txBody>
                    <a:bodyPr/>
                    <a:lstStyle/>
                    <a:p>
                      <a:pPr marL="31750">
                        <a:lnSpc>
                          <a:spcPts val="1565"/>
                        </a:lnSpc>
                      </a:pPr>
                      <a:r>
                        <a:rPr dirty="0" sz="1450" spc="-30">
                          <a:latin typeface="Times New Roman"/>
                          <a:cs typeface="Times New Roman"/>
                        </a:rPr>
                        <a:t>Growth </a:t>
                      </a: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dirty="0" sz="145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50" spc="-40">
                          <a:latin typeface="Times New Roman"/>
                          <a:cs typeface="Times New Roman"/>
                        </a:rPr>
                        <a:t>NOA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145">
                        <a:lnSpc>
                          <a:spcPts val="1565"/>
                        </a:lnSpc>
                      </a:pPr>
                      <a:r>
                        <a:rPr dirty="0" sz="1450" spc="-35">
                          <a:latin typeface="Times New Roman"/>
                          <a:cs typeface="Times New Roman"/>
                        </a:rPr>
                        <a:t>50%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565"/>
                        </a:lnSpc>
                      </a:pPr>
                      <a:r>
                        <a:rPr dirty="0" sz="1450">
                          <a:latin typeface="Times New Roman"/>
                          <a:cs typeface="Times New Roman"/>
                        </a:rPr>
                        <a:t>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65"/>
                        </a:lnSpc>
                      </a:pPr>
                      <a:r>
                        <a:rPr dirty="0" sz="1450">
                          <a:latin typeface="Times New Roman"/>
                          <a:cs typeface="Times New Roman"/>
                        </a:rPr>
                        <a:t>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54355">
                        <a:lnSpc>
                          <a:spcPts val="1565"/>
                        </a:lnSpc>
                      </a:pPr>
                      <a:r>
                        <a:rPr dirty="0" sz="1450">
                          <a:latin typeface="Times New Roman"/>
                          <a:cs typeface="Times New Roman"/>
                        </a:rPr>
                        <a:t>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1187">
                <a:tc>
                  <a:txBody>
                    <a:bodyPr/>
                    <a:lstStyle/>
                    <a:p>
                      <a:pPr marL="31750">
                        <a:lnSpc>
                          <a:spcPts val="1565"/>
                        </a:lnSpc>
                      </a:pPr>
                      <a:r>
                        <a:rPr dirty="0" sz="1450" spc="-35">
                          <a:latin typeface="Times New Roman"/>
                          <a:cs typeface="Times New Roman"/>
                        </a:rPr>
                        <a:t>ReOI</a:t>
                      </a:r>
                      <a:r>
                        <a:rPr dirty="0" sz="14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(.10)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6510">
                        <a:lnSpc>
                          <a:spcPts val="1565"/>
                        </a:lnSpc>
                      </a:pPr>
                      <a:r>
                        <a:rPr dirty="0" sz="1450">
                          <a:latin typeface="Times New Roman"/>
                          <a:cs typeface="Times New Roman"/>
                        </a:rPr>
                        <a:t>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565"/>
                        </a:lnSpc>
                      </a:pPr>
                      <a:r>
                        <a:rPr dirty="0" sz="1450">
                          <a:latin typeface="Times New Roman"/>
                          <a:cs typeface="Times New Roman"/>
                        </a:rPr>
                        <a:t>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65"/>
                        </a:lnSpc>
                      </a:pPr>
                      <a:r>
                        <a:rPr dirty="0" sz="1450">
                          <a:latin typeface="Times New Roman"/>
                          <a:cs typeface="Times New Roman"/>
                        </a:rPr>
                        <a:t>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54355">
                        <a:lnSpc>
                          <a:spcPts val="1565"/>
                        </a:lnSpc>
                      </a:pPr>
                      <a:r>
                        <a:rPr dirty="0" sz="1450">
                          <a:latin typeface="Times New Roman"/>
                          <a:cs typeface="Times New Roman"/>
                        </a:rPr>
                        <a:t>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18697">
                <a:tc>
                  <a:txBody>
                    <a:bodyPr/>
                    <a:lstStyle/>
                    <a:p>
                      <a:pPr marL="31750">
                        <a:lnSpc>
                          <a:spcPts val="1614"/>
                        </a:lnSpc>
                      </a:pPr>
                      <a:r>
                        <a:rPr dirty="0" sz="1450" spc="-45">
                          <a:latin typeface="Times New Roman"/>
                          <a:cs typeface="Times New Roman"/>
                        </a:rPr>
                        <a:t>AOIG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614"/>
                        </a:lnSpc>
                      </a:pPr>
                      <a:r>
                        <a:rPr dirty="0" sz="1450">
                          <a:latin typeface="Times New Roman"/>
                          <a:cs typeface="Times New Roman"/>
                        </a:rPr>
                        <a:t>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4"/>
                        </a:lnSpc>
                      </a:pPr>
                      <a:r>
                        <a:rPr dirty="0" sz="1450">
                          <a:latin typeface="Times New Roman"/>
                          <a:cs typeface="Times New Roman"/>
                        </a:rPr>
                        <a:t>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54355">
                        <a:lnSpc>
                          <a:spcPts val="1614"/>
                        </a:lnSpc>
                      </a:pPr>
                      <a:r>
                        <a:rPr dirty="0" sz="1450">
                          <a:latin typeface="Times New Roman"/>
                          <a:cs typeface="Times New Roman"/>
                        </a:rPr>
                        <a:t>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18697">
                <a:tc>
                  <a:txBody>
                    <a:bodyPr/>
                    <a:lstStyle/>
                    <a:p>
                      <a:pPr marL="31750">
                        <a:lnSpc>
                          <a:spcPts val="1700"/>
                        </a:lnSpc>
                        <a:spcBef>
                          <a:spcPts val="710"/>
                        </a:spcBef>
                      </a:pPr>
                      <a:r>
                        <a:rPr dirty="0" sz="1450" spc="-35">
                          <a:latin typeface="Times New Roman"/>
                          <a:cs typeface="Times New Roman"/>
                        </a:rPr>
                        <a:t>Value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37515">
                        <a:lnSpc>
                          <a:spcPts val="1700"/>
                        </a:lnSpc>
                        <a:spcBef>
                          <a:spcPts val="710"/>
                        </a:spcBef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400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780">
                        <a:lnSpc>
                          <a:spcPts val="1700"/>
                        </a:lnSpc>
                        <a:spcBef>
                          <a:spcPts val="710"/>
                        </a:spcBef>
                      </a:pP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600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700"/>
                        </a:lnSpc>
                        <a:spcBef>
                          <a:spcPts val="710"/>
                        </a:spcBef>
                      </a:pP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600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spcBef>
                          <a:spcPts val="710"/>
                        </a:spcBef>
                      </a:pP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600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9380">
                        <a:lnSpc>
                          <a:spcPts val="1700"/>
                        </a:lnSpc>
                        <a:spcBef>
                          <a:spcPts val="710"/>
                        </a:spcBef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600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</a:tr>
              <a:tr h="212292">
                <a:tc>
                  <a:txBody>
                    <a:bodyPr/>
                    <a:lstStyle/>
                    <a:p>
                      <a:pPr marL="31750">
                        <a:lnSpc>
                          <a:spcPts val="1570"/>
                        </a:lnSpc>
                      </a:pPr>
                      <a:r>
                        <a:rPr dirty="0" sz="1450" spc="-35">
                          <a:latin typeface="Times New Roman"/>
                          <a:cs typeface="Times New Roman"/>
                        </a:rPr>
                        <a:t>Premium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053465">
                        <a:lnSpc>
                          <a:spcPts val="1570"/>
                        </a:lnSpc>
                      </a:pPr>
                      <a:r>
                        <a:rPr dirty="0" sz="1450">
                          <a:latin typeface="Times New Roman"/>
                          <a:cs typeface="Times New Roman"/>
                        </a:rPr>
                        <a:t>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6510">
                        <a:lnSpc>
                          <a:spcPts val="1570"/>
                        </a:lnSpc>
                      </a:pPr>
                      <a:r>
                        <a:rPr dirty="0" sz="1450">
                          <a:latin typeface="Times New Roman"/>
                          <a:cs typeface="Times New Roman"/>
                        </a:rPr>
                        <a:t>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570"/>
                        </a:lnSpc>
                      </a:pPr>
                      <a:r>
                        <a:rPr dirty="0" sz="1450">
                          <a:latin typeface="Times New Roman"/>
                          <a:cs typeface="Times New Roman"/>
                        </a:rPr>
                        <a:t>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0"/>
                        </a:lnSpc>
                      </a:pPr>
                      <a:r>
                        <a:rPr dirty="0" sz="1450">
                          <a:latin typeface="Times New Roman"/>
                          <a:cs typeface="Times New Roman"/>
                        </a:rPr>
                        <a:t>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54355">
                        <a:lnSpc>
                          <a:spcPts val="1570"/>
                        </a:lnSpc>
                      </a:pPr>
                      <a:r>
                        <a:rPr dirty="0" sz="1450">
                          <a:latin typeface="Times New Roman"/>
                          <a:cs typeface="Times New Roman"/>
                        </a:rPr>
                        <a:t>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1187">
                <a:tc>
                  <a:txBody>
                    <a:bodyPr/>
                    <a:lstStyle/>
                    <a:p>
                      <a:pPr marL="31750">
                        <a:lnSpc>
                          <a:spcPts val="1565"/>
                        </a:lnSpc>
                      </a:pPr>
                      <a:r>
                        <a:rPr dirty="0" sz="1450" spc="-30">
                          <a:latin typeface="Times New Roman"/>
                          <a:cs typeface="Times New Roman"/>
                        </a:rPr>
                        <a:t>P/B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38784">
                        <a:lnSpc>
                          <a:spcPts val="1565"/>
                        </a:lnSpc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.0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0960">
                        <a:lnSpc>
                          <a:spcPts val="1565"/>
                        </a:lnSpc>
                      </a:pP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1.0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4450">
                        <a:lnSpc>
                          <a:spcPts val="1565"/>
                        </a:lnSpc>
                      </a:pP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1.0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1910">
                        <a:lnSpc>
                          <a:spcPts val="1565"/>
                        </a:lnSpc>
                      </a:pP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1.0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0650">
                        <a:lnSpc>
                          <a:spcPts val="1565"/>
                        </a:lnSpc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.0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1408">
                <a:tc>
                  <a:txBody>
                    <a:bodyPr/>
                    <a:lstStyle/>
                    <a:p>
                      <a:pPr marL="31750">
                        <a:lnSpc>
                          <a:spcPts val="1565"/>
                        </a:lnSpc>
                      </a:pP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Trailing</a:t>
                      </a:r>
                      <a:r>
                        <a:rPr dirty="0" sz="1450" spc="-30">
                          <a:latin typeface="Times New Roman"/>
                          <a:cs typeface="Times New Roman"/>
                        </a:rPr>
                        <a:t> P/E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4925">
                        <a:lnSpc>
                          <a:spcPts val="1565"/>
                        </a:lnSpc>
                      </a:pP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11.0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25450">
                        <a:lnSpc>
                          <a:spcPts val="1565"/>
                        </a:lnSpc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11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.0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6510">
                        <a:lnSpc>
                          <a:spcPts val="1565"/>
                        </a:lnSpc>
                      </a:pP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11.0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8900">
                        <a:lnSpc>
                          <a:spcPts val="1565"/>
                        </a:lnSpc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11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.0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7998">
                <a:tc>
                  <a:txBody>
                    <a:bodyPr/>
                    <a:lstStyle/>
                    <a:p>
                      <a:pPr marL="31750">
                        <a:lnSpc>
                          <a:spcPts val="1540"/>
                        </a:lnSpc>
                      </a:pPr>
                      <a:r>
                        <a:rPr dirty="0" sz="1450" spc="-30">
                          <a:latin typeface="Times New Roman"/>
                          <a:cs typeface="Times New Roman"/>
                        </a:rPr>
                        <a:t>Forward</a:t>
                      </a:r>
                      <a:r>
                        <a:rPr dirty="0" sz="14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50" spc="-30">
                          <a:latin typeface="Times New Roman"/>
                          <a:cs typeface="Times New Roman"/>
                        </a:rPr>
                        <a:t>P/E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15925">
                        <a:lnSpc>
                          <a:spcPts val="1540"/>
                        </a:lnSpc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.0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8415">
                        <a:lnSpc>
                          <a:spcPts val="1540"/>
                        </a:lnSpc>
                      </a:pP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10.0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540"/>
                        </a:lnSpc>
                      </a:pP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10.0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</a:pP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10.0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7155">
                        <a:lnSpc>
                          <a:spcPts val="1540"/>
                        </a:lnSpc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.0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510898" y="5737135"/>
            <a:ext cx="8149590" cy="0"/>
          </a:xfrm>
          <a:custGeom>
            <a:avLst/>
            <a:gdLst/>
            <a:ahLst/>
            <a:cxnLst/>
            <a:rect l="l" t="t" r="r" b="b"/>
            <a:pathLst>
              <a:path w="8149590" h="0">
                <a:moveTo>
                  <a:pt x="0" y="0"/>
                </a:moveTo>
                <a:lnTo>
                  <a:pt x="8149365" y="0"/>
                </a:lnTo>
              </a:path>
            </a:pathLst>
          </a:custGeom>
          <a:ln w="70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10898" y="5726831"/>
            <a:ext cx="8147050" cy="0"/>
          </a:xfrm>
          <a:custGeom>
            <a:avLst/>
            <a:gdLst/>
            <a:ahLst/>
            <a:cxnLst/>
            <a:rect l="l" t="t" r="r" b="b"/>
            <a:pathLst>
              <a:path w="8147050" h="0">
                <a:moveTo>
                  <a:pt x="0" y="0"/>
                </a:moveTo>
                <a:lnTo>
                  <a:pt x="8146945" y="0"/>
                </a:lnTo>
              </a:path>
            </a:pathLst>
          </a:custGeom>
          <a:ln w="884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8354" y="291465"/>
            <a:ext cx="692277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594610" marR="5080" indent="-258254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Valuation: Constant Investment </a:t>
            </a:r>
            <a:r>
              <a:rPr dirty="0" spc="-10"/>
              <a:t>with </a:t>
            </a:r>
            <a:r>
              <a:rPr dirty="0" spc="-5"/>
              <a:t>Neutral  Accounting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91641" y="1865452"/>
            <a:ext cx="223139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Times New Roman"/>
                <a:cs typeface="Times New Roman"/>
              </a:rPr>
              <a:t>ReOI </a:t>
            </a:r>
            <a:r>
              <a:rPr dirty="0" sz="2400" spc="-55">
                <a:latin typeface="Times New Roman"/>
                <a:cs typeface="Times New Roman"/>
              </a:rPr>
              <a:t>Value </a:t>
            </a:r>
            <a:r>
              <a:rPr dirty="0" sz="2400">
                <a:latin typeface="Times New Roman"/>
                <a:cs typeface="Times New Roman"/>
              </a:rPr>
              <a:t>=</a:t>
            </a:r>
            <a:r>
              <a:rPr dirty="0" sz="2400" spc="-7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400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87902" y="1865452"/>
            <a:ext cx="157607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(book</a:t>
            </a:r>
            <a:r>
              <a:rPr dirty="0" sz="2400" spc="-8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value)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91641" y="2963417"/>
            <a:ext cx="264795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Times New Roman"/>
                <a:cs typeface="Times New Roman"/>
              </a:rPr>
              <a:t>AOIG </a:t>
            </a:r>
            <a:r>
              <a:rPr dirty="0" sz="2400" spc="-55">
                <a:latin typeface="Times New Roman"/>
                <a:cs typeface="Times New Roman"/>
              </a:rPr>
              <a:t>Value </a:t>
            </a:r>
            <a:r>
              <a:rPr dirty="0" sz="2400">
                <a:latin typeface="Times New Roman"/>
                <a:cs typeface="Times New Roman"/>
              </a:rPr>
              <a:t>=</a:t>
            </a:r>
            <a:r>
              <a:rPr dirty="0" sz="2400" spc="-5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40/0.1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87902" y="2963417"/>
            <a:ext cx="369570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Times New Roman"/>
                <a:cs typeface="Times New Roman"/>
              </a:rPr>
              <a:t>(capitalized forward</a:t>
            </a:r>
            <a:r>
              <a:rPr dirty="0" sz="2400" spc="-5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earnings)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92120" y="4060952"/>
            <a:ext cx="73088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=</a:t>
            </a:r>
            <a:r>
              <a:rPr dirty="0" sz="2400" spc="-9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400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Nir Yehuda</dc:creator>
  <dc:subject>Chapter 16</dc:subject>
  <dc:title>Financial Statement Analysis and Security Valuation</dc:title>
  <dcterms:created xsi:type="dcterms:W3CDTF">2022-10-08T03:44:10Z</dcterms:created>
  <dcterms:modified xsi:type="dcterms:W3CDTF">2022-10-08T03:44:10Z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2021-05-07T00:00:00Z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2022-10-08T00:00:00Z</vt:filetime>
  </property>
</Properties>
</file>