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95883" y="1378402"/>
            <a:ext cx="3453765" cy="4490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380744" y="2133600"/>
            <a:ext cx="7234428" cy="15742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3283" y="294843"/>
            <a:ext cx="8117433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2726" y="1078814"/>
            <a:ext cx="7178547" cy="1976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apers.ssrn.com/sol3/papers.cfm?abstract_id=318967" TargetMode="Externa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65" y="188721"/>
            <a:ext cx="869886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173854" marR="5080" indent="-416179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How Accounting </a:t>
            </a:r>
            <a:r>
              <a:rPr dirty="0" sz="2400"/>
              <a:t>Manipulation </a:t>
            </a:r>
            <a:r>
              <a:rPr dirty="0" sz="2400" spc="-5"/>
              <a:t>Leaves a Trail in the </a:t>
            </a:r>
            <a:r>
              <a:rPr dirty="0" sz="2400"/>
              <a:t>Balance </a:t>
            </a:r>
            <a:r>
              <a:rPr dirty="0" sz="2400" spc="-5"/>
              <a:t>Sheet  </a:t>
            </a:r>
            <a:r>
              <a:rPr dirty="0" sz="2400"/>
              <a:t>(4)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037512" y="1820764"/>
            <a:ext cx="603885" cy="110489"/>
          </a:xfrm>
          <a:custGeom>
            <a:avLst/>
            <a:gdLst/>
            <a:ahLst/>
            <a:cxnLst/>
            <a:rect l="l" t="t" r="r" b="b"/>
            <a:pathLst>
              <a:path w="603885" h="110489">
                <a:moveTo>
                  <a:pt x="0" y="109924"/>
                </a:moveTo>
                <a:lnTo>
                  <a:pt x="603624" y="109924"/>
                </a:lnTo>
                <a:lnTo>
                  <a:pt x="603624" y="0"/>
                </a:lnTo>
                <a:lnTo>
                  <a:pt x="0" y="0"/>
                </a:lnTo>
                <a:lnTo>
                  <a:pt x="0" y="109924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37512" y="1930689"/>
            <a:ext cx="603885" cy="44450"/>
          </a:xfrm>
          <a:custGeom>
            <a:avLst/>
            <a:gdLst/>
            <a:ahLst/>
            <a:cxnLst/>
            <a:rect l="l" t="t" r="r" b="b"/>
            <a:pathLst>
              <a:path w="603885" h="44450">
                <a:moveTo>
                  <a:pt x="0" y="43872"/>
                </a:moveTo>
                <a:lnTo>
                  <a:pt x="603624" y="43872"/>
                </a:lnTo>
                <a:lnTo>
                  <a:pt x="603624" y="0"/>
                </a:lnTo>
                <a:lnTo>
                  <a:pt x="0" y="0"/>
                </a:lnTo>
                <a:lnTo>
                  <a:pt x="0" y="43872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372021" y="1930689"/>
            <a:ext cx="603885" cy="44450"/>
          </a:xfrm>
          <a:custGeom>
            <a:avLst/>
            <a:gdLst/>
            <a:ahLst/>
            <a:cxnLst/>
            <a:rect l="l" t="t" r="r" b="b"/>
            <a:pathLst>
              <a:path w="603885" h="44450">
                <a:moveTo>
                  <a:pt x="0" y="43872"/>
                </a:moveTo>
                <a:lnTo>
                  <a:pt x="603360" y="43872"/>
                </a:lnTo>
                <a:lnTo>
                  <a:pt x="603360" y="0"/>
                </a:lnTo>
                <a:lnTo>
                  <a:pt x="0" y="0"/>
                </a:lnTo>
                <a:lnTo>
                  <a:pt x="0" y="43872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037512" y="1974561"/>
            <a:ext cx="603885" cy="59055"/>
          </a:xfrm>
          <a:custGeom>
            <a:avLst/>
            <a:gdLst/>
            <a:ahLst/>
            <a:cxnLst/>
            <a:rect l="l" t="t" r="r" b="b"/>
            <a:pathLst>
              <a:path w="603885" h="59055">
                <a:moveTo>
                  <a:pt x="0" y="58496"/>
                </a:moveTo>
                <a:lnTo>
                  <a:pt x="603624" y="58496"/>
                </a:lnTo>
                <a:lnTo>
                  <a:pt x="603624" y="0"/>
                </a:lnTo>
                <a:lnTo>
                  <a:pt x="0" y="0"/>
                </a:lnTo>
                <a:lnTo>
                  <a:pt x="0" y="58496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93781" y="1974561"/>
            <a:ext cx="603885" cy="59055"/>
          </a:xfrm>
          <a:custGeom>
            <a:avLst/>
            <a:gdLst/>
            <a:ahLst/>
            <a:cxnLst/>
            <a:rect l="l" t="t" r="r" b="b"/>
            <a:pathLst>
              <a:path w="603885" h="59055">
                <a:moveTo>
                  <a:pt x="0" y="58496"/>
                </a:moveTo>
                <a:lnTo>
                  <a:pt x="603624" y="58496"/>
                </a:lnTo>
                <a:lnTo>
                  <a:pt x="603624" y="0"/>
                </a:lnTo>
                <a:lnTo>
                  <a:pt x="0" y="0"/>
                </a:lnTo>
                <a:lnTo>
                  <a:pt x="0" y="58496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372021" y="1974561"/>
            <a:ext cx="603885" cy="59055"/>
          </a:xfrm>
          <a:custGeom>
            <a:avLst/>
            <a:gdLst/>
            <a:ahLst/>
            <a:cxnLst/>
            <a:rect l="l" t="t" r="r" b="b"/>
            <a:pathLst>
              <a:path w="603885" h="59055">
                <a:moveTo>
                  <a:pt x="0" y="58496"/>
                </a:moveTo>
                <a:lnTo>
                  <a:pt x="603360" y="58496"/>
                </a:lnTo>
                <a:lnTo>
                  <a:pt x="603360" y="0"/>
                </a:lnTo>
                <a:lnTo>
                  <a:pt x="0" y="0"/>
                </a:lnTo>
                <a:lnTo>
                  <a:pt x="0" y="58496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037512" y="2033058"/>
            <a:ext cx="603885" cy="271145"/>
          </a:xfrm>
          <a:custGeom>
            <a:avLst/>
            <a:gdLst/>
            <a:ahLst/>
            <a:cxnLst/>
            <a:rect l="l" t="t" r="r" b="b"/>
            <a:pathLst>
              <a:path w="603885" h="271144">
                <a:moveTo>
                  <a:pt x="0" y="271034"/>
                </a:moveTo>
                <a:lnTo>
                  <a:pt x="603624" y="271034"/>
                </a:lnTo>
                <a:lnTo>
                  <a:pt x="603624" y="0"/>
                </a:lnTo>
                <a:lnTo>
                  <a:pt x="0" y="0"/>
                </a:lnTo>
                <a:lnTo>
                  <a:pt x="0" y="271034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815858" y="2033058"/>
            <a:ext cx="603885" cy="271145"/>
          </a:xfrm>
          <a:custGeom>
            <a:avLst/>
            <a:gdLst/>
            <a:ahLst/>
            <a:cxnLst/>
            <a:rect l="l" t="t" r="r" b="b"/>
            <a:pathLst>
              <a:path w="603885" h="271144">
                <a:moveTo>
                  <a:pt x="0" y="271034"/>
                </a:moveTo>
                <a:lnTo>
                  <a:pt x="603360" y="271034"/>
                </a:lnTo>
                <a:lnTo>
                  <a:pt x="603360" y="0"/>
                </a:lnTo>
                <a:lnTo>
                  <a:pt x="0" y="0"/>
                </a:lnTo>
                <a:lnTo>
                  <a:pt x="0" y="271034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93781" y="2033058"/>
            <a:ext cx="603885" cy="271145"/>
          </a:xfrm>
          <a:custGeom>
            <a:avLst/>
            <a:gdLst/>
            <a:ahLst/>
            <a:cxnLst/>
            <a:rect l="l" t="t" r="r" b="b"/>
            <a:pathLst>
              <a:path w="603885" h="271144">
                <a:moveTo>
                  <a:pt x="0" y="271034"/>
                </a:moveTo>
                <a:lnTo>
                  <a:pt x="603624" y="271034"/>
                </a:lnTo>
                <a:lnTo>
                  <a:pt x="603624" y="0"/>
                </a:lnTo>
                <a:lnTo>
                  <a:pt x="0" y="0"/>
                </a:lnTo>
                <a:lnTo>
                  <a:pt x="0" y="271034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372021" y="2033058"/>
            <a:ext cx="603885" cy="271145"/>
          </a:xfrm>
          <a:custGeom>
            <a:avLst/>
            <a:gdLst/>
            <a:ahLst/>
            <a:cxnLst/>
            <a:rect l="l" t="t" r="r" b="b"/>
            <a:pathLst>
              <a:path w="603885" h="271144">
                <a:moveTo>
                  <a:pt x="0" y="271034"/>
                </a:moveTo>
                <a:lnTo>
                  <a:pt x="603360" y="271034"/>
                </a:lnTo>
                <a:lnTo>
                  <a:pt x="603360" y="0"/>
                </a:lnTo>
                <a:lnTo>
                  <a:pt x="0" y="0"/>
                </a:lnTo>
                <a:lnTo>
                  <a:pt x="0" y="271034"/>
                </a:lnTo>
                <a:close/>
              </a:path>
            </a:pathLst>
          </a:custGeom>
          <a:solidFill>
            <a:srgbClr val="99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037512" y="4976900"/>
            <a:ext cx="603885" cy="344170"/>
          </a:xfrm>
          <a:custGeom>
            <a:avLst/>
            <a:gdLst/>
            <a:ahLst/>
            <a:cxnLst/>
            <a:rect l="l" t="t" r="r" b="b"/>
            <a:pathLst>
              <a:path w="603885" h="344170">
                <a:moveTo>
                  <a:pt x="0" y="344145"/>
                </a:moveTo>
                <a:lnTo>
                  <a:pt x="603624" y="344145"/>
                </a:lnTo>
                <a:lnTo>
                  <a:pt x="603624" y="0"/>
                </a:lnTo>
                <a:lnTo>
                  <a:pt x="0" y="0"/>
                </a:lnTo>
                <a:lnTo>
                  <a:pt x="0" y="34414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15858" y="4976900"/>
            <a:ext cx="603885" cy="344170"/>
          </a:xfrm>
          <a:custGeom>
            <a:avLst/>
            <a:gdLst/>
            <a:ahLst/>
            <a:cxnLst/>
            <a:rect l="l" t="t" r="r" b="b"/>
            <a:pathLst>
              <a:path w="603885" h="344170">
                <a:moveTo>
                  <a:pt x="0" y="344145"/>
                </a:moveTo>
                <a:lnTo>
                  <a:pt x="603360" y="344145"/>
                </a:lnTo>
                <a:lnTo>
                  <a:pt x="603360" y="0"/>
                </a:lnTo>
                <a:lnTo>
                  <a:pt x="0" y="0"/>
                </a:lnTo>
                <a:lnTo>
                  <a:pt x="0" y="34414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037512" y="5321045"/>
            <a:ext cx="603885" cy="241935"/>
          </a:xfrm>
          <a:custGeom>
            <a:avLst/>
            <a:gdLst/>
            <a:ahLst/>
            <a:cxnLst/>
            <a:rect l="l" t="t" r="r" b="b"/>
            <a:pathLst>
              <a:path w="603885" h="241935">
                <a:moveTo>
                  <a:pt x="0" y="241785"/>
                </a:moveTo>
                <a:lnTo>
                  <a:pt x="603624" y="241785"/>
                </a:lnTo>
                <a:lnTo>
                  <a:pt x="603624" y="0"/>
                </a:lnTo>
                <a:lnTo>
                  <a:pt x="0" y="0"/>
                </a:lnTo>
                <a:lnTo>
                  <a:pt x="0" y="24178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815858" y="5321045"/>
            <a:ext cx="603885" cy="241935"/>
          </a:xfrm>
          <a:custGeom>
            <a:avLst/>
            <a:gdLst/>
            <a:ahLst/>
            <a:cxnLst/>
            <a:rect l="l" t="t" r="r" b="b"/>
            <a:pathLst>
              <a:path w="603885" h="241935">
                <a:moveTo>
                  <a:pt x="0" y="241785"/>
                </a:moveTo>
                <a:lnTo>
                  <a:pt x="603360" y="241785"/>
                </a:lnTo>
                <a:lnTo>
                  <a:pt x="603360" y="0"/>
                </a:lnTo>
                <a:lnTo>
                  <a:pt x="0" y="0"/>
                </a:lnTo>
                <a:lnTo>
                  <a:pt x="0" y="24178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37644" y="3080342"/>
            <a:ext cx="595630" cy="1311275"/>
          </a:xfrm>
          <a:prstGeom prst="rect">
            <a:avLst/>
          </a:prstGeom>
          <a:solidFill>
            <a:srgbClr val="FF6600"/>
          </a:solidFill>
          <a:ln w="1585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98120">
              <a:lnSpc>
                <a:spcPct val="100000"/>
              </a:lnSpc>
              <a:spcBef>
                <a:spcPts val="780"/>
              </a:spcBef>
            </a:pP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15858" y="2948530"/>
            <a:ext cx="595630" cy="1442720"/>
          </a:xfrm>
          <a:prstGeom prst="rect">
            <a:avLst/>
          </a:prstGeom>
          <a:solidFill>
            <a:srgbClr val="FF6600"/>
          </a:solidFill>
          <a:ln w="1585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98120">
              <a:lnSpc>
                <a:spcPct val="100000"/>
              </a:lnSpc>
              <a:spcBef>
                <a:spcPts val="670"/>
              </a:spcBef>
            </a:pP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105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93781" y="2552898"/>
            <a:ext cx="595630" cy="1838325"/>
          </a:xfrm>
          <a:prstGeom prst="rect">
            <a:avLst/>
          </a:prstGeom>
          <a:solidFill>
            <a:srgbClr val="FF6600"/>
          </a:solidFill>
          <a:ln w="1611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11125">
              <a:lnSpc>
                <a:spcPct val="100000"/>
              </a:lnSpc>
            </a:pPr>
            <a:r>
              <a:rPr dirty="0" sz="900" spc="45" b="1">
                <a:solidFill>
                  <a:srgbClr val="FFFFFF"/>
                </a:solidFill>
                <a:latin typeface="Arial"/>
                <a:cs typeface="Arial"/>
              </a:rPr>
              <a:t>120.25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72021" y="2684808"/>
            <a:ext cx="595630" cy="1706880"/>
          </a:xfrm>
          <a:prstGeom prst="rect">
            <a:avLst/>
          </a:prstGeom>
          <a:solidFill>
            <a:srgbClr val="FF6600"/>
          </a:solidFill>
          <a:ln w="1585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marL="111125">
              <a:lnSpc>
                <a:spcPct val="100000"/>
              </a:lnSpc>
              <a:spcBef>
                <a:spcPts val="5"/>
              </a:spcBef>
            </a:pPr>
            <a:r>
              <a:rPr dirty="0" sz="900" spc="45" b="1">
                <a:solidFill>
                  <a:srgbClr val="FFFFFF"/>
                </a:solidFill>
                <a:latin typeface="Arial"/>
                <a:cs typeface="Arial"/>
              </a:rPr>
              <a:t>115.76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41808" y="2071494"/>
            <a:ext cx="27051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9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900" spc="55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9004" y="3660652"/>
            <a:ext cx="104965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40" b="1">
                <a:latin typeface="Arial"/>
                <a:cs typeface="Arial"/>
              </a:rPr>
              <a:t>Net operating</a:t>
            </a:r>
            <a:r>
              <a:rPr dirty="0" sz="750" spc="-50" b="1">
                <a:latin typeface="Arial"/>
                <a:cs typeface="Arial"/>
              </a:rPr>
              <a:t> </a:t>
            </a:r>
            <a:r>
              <a:rPr dirty="0" sz="750" spc="15" b="1">
                <a:latin typeface="Arial"/>
                <a:cs typeface="Arial"/>
              </a:rPr>
              <a:t>assets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9004" y="2056870"/>
            <a:ext cx="80264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40" b="1">
                <a:latin typeface="Arial"/>
                <a:cs typeface="Arial"/>
              </a:rPr>
              <a:t>Free </a:t>
            </a:r>
            <a:r>
              <a:rPr dirty="0" sz="750" spc="20" b="1">
                <a:latin typeface="Arial"/>
                <a:cs typeface="Arial"/>
              </a:rPr>
              <a:t>Cash</a:t>
            </a:r>
            <a:r>
              <a:rPr dirty="0" sz="750" spc="30" b="1">
                <a:latin typeface="Arial"/>
                <a:cs typeface="Arial"/>
              </a:rPr>
              <a:t> </a:t>
            </a:r>
            <a:r>
              <a:rPr dirty="0" sz="750" spc="40" b="1">
                <a:latin typeface="Arial"/>
                <a:cs typeface="Arial"/>
              </a:rPr>
              <a:t>Flow</a:t>
            </a:r>
            <a:endParaRPr sz="7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55272" y="2071494"/>
            <a:ext cx="16891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73032" y="2071494"/>
            <a:ext cx="9652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55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63885" y="2071494"/>
            <a:ext cx="27051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9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900" spc="6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 sz="900" spc="55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045754" y="2289468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30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823783" y="2289468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29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601706" y="2289468"/>
            <a:ext cx="596265" cy="15240"/>
          </a:xfrm>
          <a:custGeom>
            <a:avLst/>
            <a:gdLst/>
            <a:ahLst/>
            <a:cxnLst/>
            <a:rect l="l" t="t" r="r" b="b"/>
            <a:pathLst>
              <a:path w="596264" h="15239">
                <a:moveTo>
                  <a:pt x="0" y="14624"/>
                </a:moveTo>
                <a:lnTo>
                  <a:pt x="595699" y="14624"/>
                </a:lnTo>
                <a:lnTo>
                  <a:pt x="595699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593781" y="1967249"/>
            <a:ext cx="0" cy="337185"/>
          </a:xfrm>
          <a:custGeom>
            <a:avLst/>
            <a:gdLst/>
            <a:ahLst/>
            <a:cxnLst/>
            <a:rect l="l" t="t" r="r" b="b"/>
            <a:pathLst>
              <a:path w="0" h="337185">
                <a:moveTo>
                  <a:pt x="0" y="0"/>
                </a:moveTo>
                <a:lnTo>
                  <a:pt x="0" y="336842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189349" y="1981873"/>
            <a:ext cx="0" cy="322580"/>
          </a:xfrm>
          <a:custGeom>
            <a:avLst/>
            <a:gdLst/>
            <a:ahLst/>
            <a:cxnLst/>
            <a:rect l="l" t="t" r="r" b="b"/>
            <a:pathLst>
              <a:path w="0" h="322580">
                <a:moveTo>
                  <a:pt x="0" y="0"/>
                </a:moveTo>
                <a:lnTo>
                  <a:pt x="0" y="322218"/>
                </a:lnTo>
              </a:path>
            </a:pathLst>
          </a:custGeom>
          <a:ln w="161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372021" y="1923133"/>
            <a:ext cx="0" cy="381000"/>
          </a:xfrm>
          <a:custGeom>
            <a:avLst/>
            <a:gdLst/>
            <a:ahLst/>
            <a:cxnLst/>
            <a:rect l="l" t="t" r="r" b="b"/>
            <a:pathLst>
              <a:path w="0" h="381000">
                <a:moveTo>
                  <a:pt x="0" y="0"/>
                </a:moveTo>
                <a:lnTo>
                  <a:pt x="0" y="380959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967457" y="1938001"/>
            <a:ext cx="0" cy="366395"/>
          </a:xfrm>
          <a:custGeom>
            <a:avLst/>
            <a:gdLst/>
            <a:ahLst/>
            <a:cxnLst/>
            <a:rect l="l" t="t" r="r" b="b"/>
            <a:pathLst>
              <a:path w="0" h="366394">
                <a:moveTo>
                  <a:pt x="0" y="0"/>
                </a:moveTo>
                <a:lnTo>
                  <a:pt x="0" y="366091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815858" y="2025746"/>
            <a:ext cx="0" cy="278765"/>
          </a:xfrm>
          <a:custGeom>
            <a:avLst/>
            <a:gdLst/>
            <a:ahLst/>
            <a:cxnLst/>
            <a:rect l="l" t="t" r="r" b="b"/>
            <a:pathLst>
              <a:path w="0" h="278764">
                <a:moveTo>
                  <a:pt x="0" y="0"/>
                </a:moveTo>
                <a:lnTo>
                  <a:pt x="0" y="278346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411294" y="2040370"/>
            <a:ext cx="0" cy="264160"/>
          </a:xfrm>
          <a:custGeom>
            <a:avLst/>
            <a:gdLst/>
            <a:ahLst/>
            <a:cxnLst/>
            <a:rect l="l" t="t" r="r" b="b"/>
            <a:pathLst>
              <a:path w="0" h="264160">
                <a:moveTo>
                  <a:pt x="0" y="0"/>
                </a:moveTo>
                <a:lnTo>
                  <a:pt x="0" y="263722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037644" y="1813452"/>
            <a:ext cx="0" cy="490855"/>
          </a:xfrm>
          <a:custGeom>
            <a:avLst/>
            <a:gdLst/>
            <a:ahLst/>
            <a:cxnLst/>
            <a:rect l="l" t="t" r="r" b="b"/>
            <a:pathLst>
              <a:path w="0" h="490855">
                <a:moveTo>
                  <a:pt x="0" y="0"/>
                </a:moveTo>
                <a:lnTo>
                  <a:pt x="0" y="490640"/>
                </a:lnTo>
              </a:path>
            </a:pathLst>
          </a:custGeom>
          <a:ln w="161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633265" y="1828076"/>
            <a:ext cx="0" cy="476250"/>
          </a:xfrm>
          <a:custGeom>
            <a:avLst/>
            <a:gdLst/>
            <a:ahLst/>
            <a:cxnLst/>
            <a:rect l="l" t="t" r="r" b="b"/>
            <a:pathLst>
              <a:path w="0" h="476250">
                <a:moveTo>
                  <a:pt x="0" y="0"/>
                </a:moveTo>
                <a:lnTo>
                  <a:pt x="0" y="476016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045754" y="4969588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30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045754" y="5548207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30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823783" y="5548207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29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037644" y="4969578"/>
            <a:ext cx="0" cy="593725"/>
          </a:xfrm>
          <a:custGeom>
            <a:avLst/>
            <a:gdLst/>
            <a:ahLst/>
            <a:cxnLst/>
            <a:rect l="l" t="t" r="r" b="b"/>
            <a:pathLst>
              <a:path w="0" h="593725">
                <a:moveTo>
                  <a:pt x="0" y="0"/>
                </a:moveTo>
                <a:lnTo>
                  <a:pt x="0" y="593253"/>
                </a:lnTo>
              </a:path>
            </a:pathLst>
          </a:custGeom>
          <a:ln w="161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633265" y="4984202"/>
            <a:ext cx="0" cy="579120"/>
          </a:xfrm>
          <a:custGeom>
            <a:avLst/>
            <a:gdLst/>
            <a:ahLst/>
            <a:cxnLst/>
            <a:rect l="l" t="t" r="r" b="b"/>
            <a:pathLst>
              <a:path w="0" h="579120">
                <a:moveTo>
                  <a:pt x="0" y="0"/>
                </a:moveTo>
                <a:lnTo>
                  <a:pt x="0" y="578628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815858" y="4969578"/>
            <a:ext cx="0" cy="593725"/>
          </a:xfrm>
          <a:custGeom>
            <a:avLst/>
            <a:gdLst/>
            <a:ahLst/>
            <a:cxnLst/>
            <a:rect l="l" t="t" r="r" b="b"/>
            <a:pathLst>
              <a:path w="0" h="593725">
                <a:moveTo>
                  <a:pt x="0" y="0"/>
                </a:moveTo>
                <a:lnTo>
                  <a:pt x="0" y="593253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411294" y="4984202"/>
            <a:ext cx="0" cy="579120"/>
          </a:xfrm>
          <a:custGeom>
            <a:avLst/>
            <a:gdLst/>
            <a:ahLst/>
            <a:cxnLst/>
            <a:rect l="l" t="t" r="r" b="b"/>
            <a:pathLst>
              <a:path w="0" h="579120">
                <a:moveTo>
                  <a:pt x="0" y="0"/>
                </a:moveTo>
                <a:lnTo>
                  <a:pt x="0" y="578628"/>
                </a:lnTo>
              </a:path>
            </a:pathLst>
          </a:custGeom>
          <a:ln w="15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045754" y="1813403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30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379946" y="1923133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29" h="15239">
                <a:moveTo>
                  <a:pt x="0" y="14867"/>
                </a:moveTo>
                <a:lnTo>
                  <a:pt x="595435" y="14867"/>
                </a:lnTo>
                <a:lnTo>
                  <a:pt x="595435" y="0"/>
                </a:lnTo>
                <a:lnTo>
                  <a:pt x="0" y="0"/>
                </a:lnTo>
                <a:lnTo>
                  <a:pt x="0" y="14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601706" y="1967249"/>
            <a:ext cx="596265" cy="15240"/>
          </a:xfrm>
          <a:custGeom>
            <a:avLst/>
            <a:gdLst/>
            <a:ahLst/>
            <a:cxnLst/>
            <a:rect l="l" t="t" r="r" b="b"/>
            <a:pathLst>
              <a:path w="596264" h="15239">
                <a:moveTo>
                  <a:pt x="0" y="14624"/>
                </a:moveTo>
                <a:lnTo>
                  <a:pt x="595699" y="14624"/>
                </a:lnTo>
                <a:lnTo>
                  <a:pt x="595699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823783" y="2025746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29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379946" y="2296780"/>
            <a:ext cx="595630" cy="0"/>
          </a:xfrm>
          <a:custGeom>
            <a:avLst/>
            <a:gdLst/>
            <a:ahLst/>
            <a:cxnLst/>
            <a:rect l="l" t="t" r="r" b="b"/>
            <a:pathLst>
              <a:path w="595629" h="0">
                <a:moveTo>
                  <a:pt x="0" y="0"/>
                </a:moveTo>
                <a:lnTo>
                  <a:pt x="595435" y="0"/>
                </a:lnTo>
              </a:path>
            </a:pathLst>
          </a:custGeom>
          <a:ln w="146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823783" y="4969588"/>
            <a:ext cx="595630" cy="15240"/>
          </a:xfrm>
          <a:custGeom>
            <a:avLst/>
            <a:gdLst/>
            <a:ahLst/>
            <a:cxnLst/>
            <a:rect l="l" t="t" r="r" b="b"/>
            <a:pathLst>
              <a:path w="595629" h="15239">
                <a:moveTo>
                  <a:pt x="0" y="14624"/>
                </a:moveTo>
                <a:lnTo>
                  <a:pt x="595435" y="14624"/>
                </a:lnTo>
                <a:lnTo>
                  <a:pt x="595435" y="0"/>
                </a:lnTo>
                <a:lnTo>
                  <a:pt x="0" y="0"/>
                </a:lnTo>
                <a:lnTo>
                  <a:pt x="0" y="146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1" name="object 51"/>
          <p:cNvGraphicFramePr>
            <a:graphicFrameLocks noGrp="1"/>
          </p:cNvGraphicFramePr>
          <p:nvPr/>
        </p:nvGraphicFramePr>
        <p:xfrm>
          <a:off x="679954" y="4661993"/>
          <a:ext cx="4295775" cy="1638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630"/>
                <a:gridCol w="595630"/>
                <a:gridCol w="182880"/>
                <a:gridCol w="595630"/>
                <a:gridCol w="182880"/>
                <a:gridCol w="596265"/>
                <a:gridCol w="183514"/>
                <a:gridCol w="596264"/>
              </a:tblGrid>
              <a:tr h="6692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750" spc="4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7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40" b="1">
                          <a:latin typeface="Arial"/>
                          <a:cs typeface="Arial"/>
                        </a:rPr>
                        <a:t>income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ts val="994"/>
                        </a:lnSpc>
                        <a:spcBef>
                          <a:spcPts val="725"/>
                        </a:spcBef>
                      </a:pPr>
                      <a:r>
                        <a:rPr dirty="0" sz="900" spc="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ts val="994"/>
                        </a:lnSpc>
                        <a:spcBef>
                          <a:spcPts val="725"/>
                        </a:spcBef>
                      </a:pPr>
                      <a:r>
                        <a:rPr dirty="0" sz="900" spc="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4604">
                        <a:lnSpc>
                          <a:spcPts val="994"/>
                        </a:lnSpc>
                        <a:spcBef>
                          <a:spcPts val="725"/>
                        </a:spcBef>
                      </a:pPr>
                      <a:r>
                        <a:rPr dirty="0" sz="900" spc="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22.6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24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900" spc="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3.23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463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80"/>
                    </a:solidFill>
                  </a:tcPr>
                </a:tc>
              </a:tr>
              <a:tr h="5051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35" b="1">
                          <a:latin typeface="Arial"/>
                          <a:cs typeface="Arial"/>
                        </a:rPr>
                        <a:t>Growth </a:t>
                      </a:r>
                      <a:r>
                        <a:rPr dirty="0" sz="750" spc="30" b="1">
                          <a:latin typeface="Arial"/>
                          <a:cs typeface="Arial"/>
                        </a:rPr>
                        <a:t>rate </a:t>
                      </a:r>
                      <a:r>
                        <a:rPr dirty="0" sz="750" spc="35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75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30" b="1">
                          <a:latin typeface="Arial"/>
                          <a:cs typeface="Arial"/>
                        </a:rPr>
                        <a:t>NOA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ct val="100000"/>
                        </a:lnSpc>
                      </a:pPr>
                      <a:r>
                        <a:rPr dirty="0" sz="750" spc="25" b="1">
                          <a:latin typeface="Arial"/>
                          <a:cs typeface="Arial"/>
                        </a:rPr>
                        <a:t>5%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L="19050">
                        <a:lnSpc>
                          <a:spcPct val="100000"/>
                        </a:lnSpc>
                      </a:pPr>
                      <a:r>
                        <a:rPr dirty="0" sz="750" spc="25" b="1">
                          <a:latin typeface="Arial"/>
                          <a:cs typeface="Arial"/>
                        </a:rPr>
                        <a:t>14.52%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L="27305">
                        <a:lnSpc>
                          <a:spcPct val="100000"/>
                        </a:lnSpc>
                      </a:pPr>
                      <a:r>
                        <a:rPr dirty="0" sz="750" spc="20" b="1">
                          <a:latin typeface="Arial"/>
                          <a:cs typeface="Arial"/>
                        </a:rPr>
                        <a:t>-3.73%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399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810"/>
                        </a:lnSpc>
                      </a:pPr>
                      <a:r>
                        <a:rPr dirty="0" sz="750" spc="30" b="1">
                          <a:latin typeface="Arial"/>
                          <a:cs typeface="Arial"/>
                        </a:rPr>
                        <a:t>RNOA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L="17780">
                        <a:lnSpc>
                          <a:spcPts val="810"/>
                        </a:lnSpc>
                      </a:pPr>
                      <a:r>
                        <a:rPr dirty="0" sz="750" spc="20" b="1">
                          <a:latin typeface="Arial"/>
                          <a:cs typeface="Arial"/>
                        </a:rPr>
                        <a:t>12%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L="19050">
                        <a:lnSpc>
                          <a:spcPts val="810"/>
                        </a:lnSpc>
                      </a:pPr>
                      <a:r>
                        <a:rPr dirty="0" sz="750" spc="25" b="1">
                          <a:latin typeface="Arial"/>
                          <a:cs typeface="Arial"/>
                        </a:rPr>
                        <a:t>21.52%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L="27305">
                        <a:lnSpc>
                          <a:spcPts val="810"/>
                        </a:lnSpc>
                      </a:pPr>
                      <a:r>
                        <a:rPr dirty="0" sz="750" spc="25" b="1">
                          <a:latin typeface="Arial"/>
                          <a:cs typeface="Arial"/>
                        </a:rPr>
                        <a:t>2.69%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2" name="object 52"/>
          <p:cNvSpPr txBox="1"/>
          <p:nvPr/>
        </p:nvSpPr>
        <p:spPr>
          <a:xfrm>
            <a:off x="672185" y="1147952"/>
            <a:ext cx="411861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 b="1" i="1">
                <a:latin typeface="Times New Roman"/>
                <a:cs typeface="Times New Roman"/>
              </a:rPr>
              <a:t>The </a:t>
            </a:r>
            <a:r>
              <a:rPr dirty="0" sz="1400" b="1" i="1">
                <a:latin typeface="Times New Roman"/>
                <a:cs typeface="Times New Roman"/>
              </a:rPr>
              <a:t>Case of Growth with </a:t>
            </a:r>
            <a:r>
              <a:rPr dirty="0" sz="1400" spc="5" b="1" i="1">
                <a:latin typeface="Times New Roman"/>
                <a:cs typeface="Times New Roman"/>
              </a:rPr>
              <a:t>Income</a:t>
            </a:r>
            <a:r>
              <a:rPr dirty="0" sz="1400" spc="-114" b="1" i="1">
                <a:latin typeface="Times New Roman"/>
                <a:cs typeface="Times New Roman"/>
              </a:rPr>
              <a:t> </a:t>
            </a:r>
            <a:r>
              <a:rPr dirty="0" sz="1400" spc="-5" b="1" i="1">
                <a:latin typeface="Times New Roman"/>
                <a:cs typeface="Times New Roman"/>
              </a:rPr>
              <a:t>Shifting</a:t>
            </a:r>
            <a:endParaRPr sz="1400">
              <a:latin typeface="Times New Roman"/>
              <a:cs typeface="Times New Roman"/>
            </a:endParaRPr>
          </a:p>
          <a:p>
            <a:pPr marL="1389380">
              <a:lnSpc>
                <a:spcPct val="100000"/>
              </a:lnSpc>
              <a:spcBef>
                <a:spcPts val="1260"/>
              </a:spcBef>
              <a:tabLst>
                <a:tab pos="2167255" algn="l"/>
                <a:tab pos="2945130" algn="l"/>
                <a:tab pos="3723004" algn="l"/>
              </a:tabLst>
            </a:pPr>
            <a:r>
              <a:rPr dirty="0" sz="750" spc="45" b="1">
                <a:latin typeface="Arial"/>
                <a:cs typeface="Arial"/>
              </a:rPr>
              <a:t>Year</a:t>
            </a:r>
            <a:r>
              <a:rPr dirty="0" sz="750" spc="35" b="1">
                <a:latin typeface="Arial"/>
                <a:cs typeface="Arial"/>
              </a:rPr>
              <a:t> </a:t>
            </a:r>
            <a:r>
              <a:rPr dirty="0" sz="750" spc="15" b="1">
                <a:latin typeface="Arial"/>
                <a:cs typeface="Arial"/>
              </a:rPr>
              <a:t>-2	</a:t>
            </a:r>
            <a:r>
              <a:rPr dirty="0" sz="750" spc="45" b="1">
                <a:latin typeface="Arial"/>
                <a:cs typeface="Arial"/>
              </a:rPr>
              <a:t>Year</a:t>
            </a:r>
            <a:r>
              <a:rPr dirty="0" sz="750" spc="35" b="1">
                <a:latin typeface="Arial"/>
                <a:cs typeface="Arial"/>
              </a:rPr>
              <a:t> </a:t>
            </a:r>
            <a:r>
              <a:rPr dirty="0" sz="750" spc="15" b="1">
                <a:latin typeface="Arial"/>
                <a:cs typeface="Arial"/>
              </a:rPr>
              <a:t>-1	</a:t>
            </a:r>
            <a:r>
              <a:rPr dirty="0" sz="750" spc="45" b="1">
                <a:latin typeface="Arial"/>
                <a:cs typeface="Arial"/>
              </a:rPr>
              <a:t>Year</a:t>
            </a:r>
            <a:r>
              <a:rPr dirty="0" sz="750" spc="35" b="1">
                <a:latin typeface="Arial"/>
                <a:cs typeface="Arial"/>
              </a:rPr>
              <a:t> </a:t>
            </a:r>
            <a:r>
              <a:rPr dirty="0" sz="750" spc="30" b="1">
                <a:latin typeface="Arial"/>
                <a:cs typeface="Arial"/>
              </a:rPr>
              <a:t>0	</a:t>
            </a:r>
            <a:r>
              <a:rPr dirty="0" sz="750" spc="45" b="1">
                <a:latin typeface="Arial"/>
                <a:cs typeface="Arial"/>
              </a:rPr>
              <a:t>Year</a:t>
            </a:r>
            <a:r>
              <a:rPr dirty="0" sz="750" spc="-30" b="1">
                <a:latin typeface="Arial"/>
                <a:cs typeface="Arial"/>
              </a:rPr>
              <a:t> </a:t>
            </a:r>
            <a:r>
              <a:rPr dirty="0" sz="750" spc="45" b="1">
                <a:latin typeface="Arial"/>
                <a:cs typeface="Arial"/>
              </a:rPr>
              <a:t>+1</a:t>
            </a:r>
            <a:endParaRPr sz="7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520054" y="2062733"/>
            <a:ext cx="3032125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b="1" i="1">
                <a:latin typeface="Times New Roman"/>
                <a:cs typeface="Times New Roman"/>
              </a:rPr>
              <a:t>Change in </a:t>
            </a:r>
            <a:r>
              <a:rPr dirty="0" sz="1400" spc="-5" b="1" i="1">
                <a:latin typeface="Times New Roman"/>
                <a:cs typeface="Times New Roman"/>
              </a:rPr>
              <a:t>NOA </a:t>
            </a:r>
            <a:r>
              <a:rPr dirty="0" sz="1400" b="1" i="1">
                <a:latin typeface="Times New Roman"/>
                <a:cs typeface="Times New Roman"/>
              </a:rPr>
              <a:t>– the trail left by</a:t>
            </a:r>
            <a:r>
              <a:rPr dirty="0" sz="1400" spc="-19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income  </a:t>
            </a:r>
            <a:r>
              <a:rPr dirty="0" sz="1400" spc="-5" b="1" i="1">
                <a:latin typeface="Times New Roman"/>
                <a:cs typeface="Times New Roman"/>
              </a:rPr>
              <a:t>shifting </a:t>
            </a:r>
            <a:r>
              <a:rPr dirty="0" sz="1400" b="1" i="1">
                <a:latin typeface="Times New Roman"/>
                <a:cs typeface="Times New Roman"/>
              </a:rPr>
              <a:t>– is the focus of quality</a:t>
            </a:r>
            <a:r>
              <a:rPr dirty="0" sz="1400" spc="-14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analysis.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520054" y="2916174"/>
            <a:ext cx="3091815" cy="8801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b="1" i="1">
                <a:latin typeface="Times New Roman"/>
                <a:cs typeface="Times New Roman"/>
              </a:rPr>
              <a:t>Normal business growth complicates the  </a:t>
            </a:r>
            <a:r>
              <a:rPr dirty="0" sz="1400" b="1" i="1">
                <a:latin typeface="Times New Roman"/>
                <a:cs typeface="Times New Roman"/>
              </a:rPr>
              <a:t>analysis, so any diagnostic for changes in  </a:t>
            </a:r>
            <a:r>
              <a:rPr dirty="0" sz="1400" spc="-5" b="1" i="1">
                <a:latin typeface="Times New Roman"/>
                <a:cs typeface="Times New Roman"/>
              </a:rPr>
              <a:t>NOA </a:t>
            </a:r>
            <a:r>
              <a:rPr dirty="0" sz="1400" spc="5" b="1" i="1">
                <a:latin typeface="Times New Roman"/>
                <a:cs typeface="Times New Roman"/>
              </a:rPr>
              <a:t>must </a:t>
            </a:r>
            <a:r>
              <a:rPr dirty="0" sz="1400" b="1" i="1">
                <a:latin typeface="Times New Roman"/>
                <a:cs typeface="Times New Roman"/>
              </a:rPr>
              <a:t>accommodate normal</a:t>
            </a:r>
            <a:r>
              <a:rPr dirty="0" sz="1400" spc="-23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business  growth.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4" y="294843"/>
            <a:ext cx="50514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Two </a:t>
            </a:r>
            <a:r>
              <a:rPr dirty="0" spc="-5"/>
              <a:t>Directions </a:t>
            </a:r>
            <a:r>
              <a:rPr dirty="0"/>
              <a:t>for</a:t>
            </a:r>
            <a:r>
              <a:rPr dirty="0" spc="-30"/>
              <a:t> </a:t>
            </a:r>
            <a:r>
              <a:rPr dirty="0"/>
              <a:t>Manipulation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31800" indent="-419734">
              <a:lnSpc>
                <a:spcPts val="2270"/>
              </a:lnSpc>
              <a:buClr>
                <a:srgbClr val="001F5F"/>
              </a:buClr>
              <a:buSzPct val="118750"/>
              <a:buAutoNum type="arabicPeriod"/>
              <a:tabLst>
                <a:tab pos="431165" algn="l"/>
                <a:tab pos="432434" algn="l"/>
              </a:tabLst>
            </a:pPr>
            <a:r>
              <a:rPr dirty="0"/>
              <a:t>Borrowing </a:t>
            </a:r>
            <a:r>
              <a:rPr dirty="0" spc="-5"/>
              <a:t>income from the</a:t>
            </a:r>
            <a:r>
              <a:rPr dirty="0" spc="20"/>
              <a:t> </a:t>
            </a:r>
            <a:r>
              <a:rPr dirty="0" spc="-5"/>
              <a:t>future</a:t>
            </a:r>
          </a:p>
          <a:p>
            <a:pPr lvl="1" marL="1273175" indent="-323850">
              <a:lnSpc>
                <a:spcPct val="100000"/>
              </a:lnSpc>
              <a:spcBef>
                <a:spcPts val="114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Increase in current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revenue</a:t>
            </a:r>
            <a:endParaRPr sz="1400">
              <a:latin typeface="Times New Roman"/>
              <a:cs typeface="Times New Roman"/>
            </a:endParaRPr>
          </a:p>
          <a:p>
            <a:pPr lvl="1" marL="1273175" indent="-323850">
              <a:lnSpc>
                <a:spcPct val="100000"/>
              </a:lnSpc>
              <a:spcBef>
                <a:spcPts val="170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Decrease in current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expenses</a:t>
            </a:r>
            <a:endParaRPr sz="1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</a:pPr>
            <a:endParaRPr sz="15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AFEF"/>
              </a:buClr>
              <a:buFont typeface="Wingdings"/>
              <a:buChar char=""/>
            </a:pPr>
            <a:endParaRPr sz="1250">
              <a:latin typeface="Times New Roman"/>
              <a:cs typeface="Times New Roman"/>
            </a:endParaRPr>
          </a:p>
          <a:p>
            <a:pPr marL="431800" indent="-419734">
              <a:lnSpc>
                <a:spcPct val="100000"/>
              </a:lnSpc>
              <a:buClr>
                <a:srgbClr val="001F5F"/>
              </a:buClr>
              <a:buSzPct val="118750"/>
              <a:buAutoNum type="arabicPeriod"/>
              <a:tabLst>
                <a:tab pos="431165" algn="l"/>
                <a:tab pos="432434" algn="l"/>
              </a:tabLst>
            </a:pPr>
            <a:r>
              <a:rPr dirty="0" spc="-5"/>
              <a:t>Banking income </a:t>
            </a:r>
            <a:r>
              <a:rPr dirty="0"/>
              <a:t>for </a:t>
            </a:r>
            <a:r>
              <a:rPr dirty="0" spc="-5"/>
              <a:t>the</a:t>
            </a:r>
            <a:r>
              <a:rPr dirty="0" spc="60"/>
              <a:t> </a:t>
            </a:r>
            <a:r>
              <a:rPr dirty="0" spc="-5"/>
              <a:t>future</a:t>
            </a:r>
          </a:p>
          <a:p>
            <a:pPr lvl="1" marL="1273175" indent="-323850">
              <a:lnSpc>
                <a:spcPct val="100000"/>
              </a:lnSpc>
              <a:spcBef>
                <a:spcPts val="114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Decrease current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revenue</a:t>
            </a:r>
            <a:endParaRPr sz="1400">
              <a:latin typeface="Times New Roman"/>
              <a:cs typeface="Times New Roman"/>
            </a:endParaRPr>
          </a:p>
          <a:p>
            <a:pPr lvl="1" marL="1273175" indent="-323850">
              <a:lnSpc>
                <a:spcPct val="100000"/>
              </a:lnSpc>
              <a:spcBef>
                <a:spcPts val="170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Increase current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expenses</a:t>
            </a:r>
            <a:endParaRPr sz="1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</a:pPr>
            <a:endParaRPr sz="15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00AFEF"/>
              </a:buClr>
              <a:buFont typeface="Wingdings"/>
              <a:buChar char=""/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pc="-5"/>
              <a:t>Distinguish:</a:t>
            </a:r>
          </a:p>
          <a:p>
            <a:pPr lvl="1" marL="1273175" indent="-323850">
              <a:lnSpc>
                <a:spcPct val="100000"/>
              </a:lnSpc>
              <a:spcBef>
                <a:spcPts val="180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Conservative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Accounting</a:t>
            </a:r>
            <a:endParaRPr sz="1400">
              <a:latin typeface="Times New Roman"/>
              <a:cs typeface="Times New Roman"/>
            </a:endParaRPr>
          </a:p>
          <a:p>
            <a:pPr marL="2086610">
              <a:lnSpc>
                <a:spcPct val="100000"/>
              </a:lnSpc>
              <a:spcBef>
                <a:spcPts val="165"/>
              </a:spcBef>
            </a:pPr>
            <a:r>
              <a:rPr dirty="0" sz="1400" spc="5" b="0">
                <a:latin typeface="Times New Roman"/>
                <a:cs typeface="Times New Roman"/>
              </a:rPr>
              <a:t>vs.</a:t>
            </a:r>
            <a:endParaRPr sz="1400">
              <a:latin typeface="Times New Roman"/>
              <a:cs typeface="Times New Roman"/>
            </a:endParaRPr>
          </a:p>
          <a:p>
            <a:pPr lvl="1" marL="1273175" indent="-323850">
              <a:lnSpc>
                <a:spcPct val="100000"/>
              </a:lnSpc>
              <a:spcBef>
                <a:spcPts val="170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Liberal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Accounting</a:t>
            </a:r>
            <a:endParaRPr sz="1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</a:pPr>
            <a:endParaRPr sz="15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00AFEF"/>
              </a:buClr>
              <a:buFont typeface="Wingdings"/>
              <a:buChar char=""/>
            </a:pPr>
            <a:endParaRPr sz="1850">
              <a:latin typeface="Times New Roman"/>
              <a:cs typeface="Times New Roman"/>
            </a:endParaRPr>
          </a:p>
          <a:p>
            <a:pPr lvl="1" marL="1273175" indent="-323850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Aggressive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Accounting</a:t>
            </a:r>
            <a:endParaRPr sz="1400">
              <a:latin typeface="Times New Roman"/>
              <a:cs typeface="Times New Roman"/>
            </a:endParaRPr>
          </a:p>
          <a:p>
            <a:pPr marL="2086610">
              <a:lnSpc>
                <a:spcPct val="100000"/>
              </a:lnSpc>
              <a:spcBef>
                <a:spcPts val="165"/>
              </a:spcBef>
            </a:pPr>
            <a:r>
              <a:rPr dirty="0" sz="1400" spc="5" b="0">
                <a:latin typeface="Times New Roman"/>
                <a:cs typeface="Times New Roman"/>
              </a:rPr>
              <a:t>vs.</a:t>
            </a:r>
            <a:endParaRPr sz="1400">
              <a:latin typeface="Times New Roman"/>
              <a:cs typeface="Times New Roman"/>
            </a:endParaRPr>
          </a:p>
          <a:p>
            <a:pPr lvl="1" marL="1273175" indent="-323850">
              <a:lnSpc>
                <a:spcPct val="100000"/>
              </a:lnSpc>
              <a:spcBef>
                <a:spcPts val="170"/>
              </a:spcBef>
              <a:buClr>
                <a:srgbClr val="00AFEF"/>
              </a:buClr>
              <a:buFont typeface="Wingdings"/>
              <a:buChar char=""/>
              <a:tabLst>
                <a:tab pos="1273175" algn="l"/>
                <a:tab pos="1273810" algn="l"/>
              </a:tabLst>
            </a:pPr>
            <a:r>
              <a:rPr dirty="0" sz="1400">
                <a:latin typeface="Times New Roman"/>
                <a:cs typeface="Times New Roman"/>
              </a:rPr>
              <a:t>Big Bath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Accounting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1652" y="1676780"/>
            <a:ext cx="225742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Both increase current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51652" y="2843911"/>
            <a:ext cx="21316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Both reduce current 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51652" y="4276090"/>
            <a:ext cx="25120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 </a:t>
            </a:r>
            <a:r>
              <a:rPr dirty="0" sz="1600" spc="-10">
                <a:latin typeface="Times New Roman"/>
                <a:cs typeface="Times New Roman"/>
              </a:rPr>
              <a:t>matter </a:t>
            </a:r>
            <a:r>
              <a:rPr dirty="0" sz="1600" spc="-5">
                <a:latin typeface="Times New Roman"/>
                <a:cs typeface="Times New Roman"/>
              </a:rPr>
              <a:t>of Accounting</a:t>
            </a:r>
            <a:r>
              <a:rPr dirty="0" sz="1600" spc="-11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Policy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1652" y="5331967"/>
            <a:ext cx="280860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 </a:t>
            </a:r>
            <a:r>
              <a:rPr dirty="0" sz="1600" spc="-10">
                <a:latin typeface="Times New Roman"/>
                <a:cs typeface="Times New Roman"/>
              </a:rPr>
              <a:t>matter </a:t>
            </a:r>
            <a:r>
              <a:rPr dirty="0" sz="1600" spc="-5">
                <a:latin typeface="Times New Roman"/>
                <a:cs typeface="Times New Roman"/>
              </a:rPr>
              <a:t>of short-term application  of accounting that will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reverse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92040" y="1517903"/>
            <a:ext cx="173990" cy="600710"/>
          </a:xfrm>
          <a:custGeom>
            <a:avLst/>
            <a:gdLst/>
            <a:ahLst/>
            <a:cxnLst/>
            <a:rect l="l" t="t" r="r" b="b"/>
            <a:pathLst>
              <a:path w="173989" h="600710">
                <a:moveTo>
                  <a:pt x="0" y="0"/>
                </a:moveTo>
                <a:lnTo>
                  <a:pt x="33825" y="3944"/>
                </a:lnTo>
                <a:lnTo>
                  <a:pt x="61436" y="14700"/>
                </a:lnTo>
                <a:lnTo>
                  <a:pt x="80045" y="30646"/>
                </a:lnTo>
                <a:lnTo>
                  <a:pt x="86868" y="50165"/>
                </a:lnTo>
                <a:lnTo>
                  <a:pt x="86868" y="250062"/>
                </a:lnTo>
                <a:lnTo>
                  <a:pt x="93690" y="269581"/>
                </a:lnTo>
                <a:lnTo>
                  <a:pt x="112299" y="285527"/>
                </a:lnTo>
                <a:lnTo>
                  <a:pt x="139910" y="296283"/>
                </a:lnTo>
                <a:lnTo>
                  <a:pt x="173736" y="300228"/>
                </a:lnTo>
                <a:lnTo>
                  <a:pt x="139910" y="304172"/>
                </a:lnTo>
                <a:lnTo>
                  <a:pt x="112299" y="314928"/>
                </a:lnTo>
                <a:lnTo>
                  <a:pt x="93690" y="330874"/>
                </a:lnTo>
                <a:lnTo>
                  <a:pt x="86868" y="350393"/>
                </a:lnTo>
                <a:lnTo>
                  <a:pt x="86868" y="550291"/>
                </a:lnTo>
                <a:lnTo>
                  <a:pt x="80045" y="569809"/>
                </a:lnTo>
                <a:lnTo>
                  <a:pt x="61436" y="585755"/>
                </a:lnTo>
                <a:lnTo>
                  <a:pt x="33825" y="596511"/>
                </a:lnTo>
                <a:lnTo>
                  <a:pt x="0" y="60045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890515" y="2662427"/>
            <a:ext cx="178435" cy="614680"/>
          </a:xfrm>
          <a:custGeom>
            <a:avLst/>
            <a:gdLst/>
            <a:ahLst/>
            <a:cxnLst/>
            <a:rect l="l" t="t" r="r" b="b"/>
            <a:pathLst>
              <a:path w="178435" h="614679">
                <a:moveTo>
                  <a:pt x="0" y="0"/>
                </a:moveTo>
                <a:lnTo>
                  <a:pt x="34718" y="4034"/>
                </a:lnTo>
                <a:lnTo>
                  <a:pt x="63055" y="15033"/>
                </a:lnTo>
                <a:lnTo>
                  <a:pt x="82153" y="31343"/>
                </a:lnTo>
                <a:lnTo>
                  <a:pt x="89154" y="51308"/>
                </a:lnTo>
                <a:lnTo>
                  <a:pt x="89154" y="255777"/>
                </a:lnTo>
                <a:lnTo>
                  <a:pt x="96154" y="275742"/>
                </a:lnTo>
                <a:lnTo>
                  <a:pt x="115252" y="292052"/>
                </a:lnTo>
                <a:lnTo>
                  <a:pt x="143589" y="303051"/>
                </a:lnTo>
                <a:lnTo>
                  <a:pt x="178308" y="307086"/>
                </a:lnTo>
                <a:lnTo>
                  <a:pt x="143589" y="311120"/>
                </a:lnTo>
                <a:lnTo>
                  <a:pt x="115252" y="322119"/>
                </a:lnTo>
                <a:lnTo>
                  <a:pt x="96154" y="338429"/>
                </a:lnTo>
                <a:lnTo>
                  <a:pt x="89154" y="358394"/>
                </a:lnTo>
                <a:lnTo>
                  <a:pt x="89154" y="562863"/>
                </a:lnTo>
                <a:lnTo>
                  <a:pt x="82153" y="582828"/>
                </a:lnTo>
                <a:lnTo>
                  <a:pt x="63055" y="599138"/>
                </a:lnTo>
                <a:lnTo>
                  <a:pt x="34718" y="610137"/>
                </a:lnTo>
                <a:lnTo>
                  <a:pt x="0" y="61417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919471" y="4073652"/>
            <a:ext cx="119380" cy="685800"/>
          </a:xfrm>
          <a:custGeom>
            <a:avLst/>
            <a:gdLst/>
            <a:ahLst/>
            <a:cxnLst/>
            <a:rect l="l" t="t" r="r" b="b"/>
            <a:pathLst>
              <a:path w="119379" h="685800">
                <a:moveTo>
                  <a:pt x="0" y="0"/>
                </a:moveTo>
                <a:lnTo>
                  <a:pt x="23110" y="4480"/>
                </a:lnTo>
                <a:lnTo>
                  <a:pt x="42005" y="16700"/>
                </a:lnTo>
                <a:lnTo>
                  <a:pt x="54756" y="34825"/>
                </a:lnTo>
                <a:lnTo>
                  <a:pt x="59436" y="57023"/>
                </a:lnTo>
                <a:lnTo>
                  <a:pt x="59436" y="285877"/>
                </a:lnTo>
                <a:lnTo>
                  <a:pt x="64115" y="308074"/>
                </a:lnTo>
                <a:lnTo>
                  <a:pt x="76866" y="326199"/>
                </a:lnTo>
                <a:lnTo>
                  <a:pt x="95761" y="338419"/>
                </a:lnTo>
                <a:lnTo>
                  <a:pt x="118872" y="342900"/>
                </a:lnTo>
                <a:lnTo>
                  <a:pt x="95761" y="347380"/>
                </a:lnTo>
                <a:lnTo>
                  <a:pt x="76866" y="359600"/>
                </a:lnTo>
                <a:lnTo>
                  <a:pt x="64115" y="377725"/>
                </a:lnTo>
                <a:lnTo>
                  <a:pt x="59436" y="399923"/>
                </a:lnTo>
                <a:lnTo>
                  <a:pt x="59436" y="628777"/>
                </a:lnTo>
                <a:lnTo>
                  <a:pt x="54756" y="650974"/>
                </a:lnTo>
                <a:lnTo>
                  <a:pt x="42005" y="669099"/>
                </a:lnTo>
                <a:lnTo>
                  <a:pt x="23110" y="681319"/>
                </a:lnTo>
                <a:lnTo>
                  <a:pt x="0" y="685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919471" y="5250179"/>
            <a:ext cx="119380" cy="685800"/>
          </a:xfrm>
          <a:custGeom>
            <a:avLst/>
            <a:gdLst/>
            <a:ahLst/>
            <a:cxnLst/>
            <a:rect l="l" t="t" r="r" b="b"/>
            <a:pathLst>
              <a:path w="119379" h="685800">
                <a:moveTo>
                  <a:pt x="0" y="0"/>
                </a:moveTo>
                <a:lnTo>
                  <a:pt x="23110" y="4480"/>
                </a:lnTo>
                <a:lnTo>
                  <a:pt x="42005" y="16700"/>
                </a:lnTo>
                <a:lnTo>
                  <a:pt x="54756" y="34825"/>
                </a:lnTo>
                <a:lnTo>
                  <a:pt x="59436" y="57023"/>
                </a:lnTo>
                <a:lnTo>
                  <a:pt x="59436" y="285877"/>
                </a:lnTo>
                <a:lnTo>
                  <a:pt x="64115" y="308074"/>
                </a:lnTo>
                <a:lnTo>
                  <a:pt x="76866" y="326199"/>
                </a:lnTo>
                <a:lnTo>
                  <a:pt x="95761" y="338419"/>
                </a:lnTo>
                <a:lnTo>
                  <a:pt x="118872" y="342900"/>
                </a:lnTo>
                <a:lnTo>
                  <a:pt x="95761" y="347383"/>
                </a:lnTo>
                <a:lnTo>
                  <a:pt x="76866" y="359610"/>
                </a:lnTo>
                <a:lnTo>
                  <a:pt x="64115" y="377747"/>
                </a:lnTo>
                <a:lnTo>
                  <a:pt x="59436" y="399961"/>
                </a:lnTo>
                <a:lnTo>
                  <a:pt x="59436" y="628738"/>
                </a:lnTo>
                <a:lnTo>
                  <a:pt x="54756" y="650947"/>
                </a:lnTo>
                <a:lnTo>
                  <a:pt x="42005" y="669085"/>
                </a:lnTo>
                <a:lnTo>
                  <a:pt x="23110" y="681315"/>
                </a:lnTo>
                <a:lnTo>
                  <a:pt x="0" y="685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4798" y="282702"/>
            <a:ext cx="44767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Prelude </a:t>
            </a:r>
            <a:r>
              <a:rPr dirty="0"/>
              <a:t>to </a:t>
            </a:r>
            <a:r>
              <a:rPr dirty="0" spc="-5"/>
              <a:t>a </a:t>
            </a:r>
            <a:r>
              <a:rPr dirty="0"/>
              <a:t>Quality</a:t>
            </a:r>
            <a:r>
              <a:rPr dirty="0" spc="-40"/>
              <a:t> </a:t>
            </a:r>
            <a:r>
              <a:rPr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3161"/>
            <a:ext cx="732599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Understand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business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Understand </a:t>
            </a:r>
            <a:r>
              <a:rPr dirty="0" sz="2400">
                <a:latin typeface="Times New Roman"/>
                <a:cs typeface="Times New Roman"/>
              </a:rPr>
              <a:t>the accounting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policy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Understand </a:t>
            </a: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business </a:t>
            </a:r>
            <a:r>
              <a:rPr dirty="0" sz="2400">
                <a:latin typeface="Times New Roman"/>
                <a:cs typeface="Times New Roman"/>
              </a:rPr>
              <a:t>areas where accounting quality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is  most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doubtful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marR="123952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Understand situations in which management </a:t>
            </a:r>
            <a:r>
              <a:rPr dirty="0" sz="2400">
                <a:latin typeface="Times New Roman"/>
                <a:cs typeface="Times New Roman"/>
              </a:rPr>
              <a:t>are  particularly </a:t>
            </a:r>
            <a:r>
              <a:rPr dirty="0" sz="2400" spc="-5">
                <a:latin typeface="Times New Roman"/>
                <a:cs typeface="Times New Roman"/>
              </a:rPr>
              <a:t>tempted to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manipulate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524" y="326847"/>
            <a:ext cx="883031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Flash </a:t>
            </a:r>
            <a:r>
              <a:rPr dirty="0" sz="2400" spc="-5"/>
              <a:t>Points: </a:t>
            </a:r>
            <a:r>
              <a:rPr dirty="0" sz="2400"/>
              <a:t>Accounting </a:t>
            </a:r>
            <a:r>
              <a:rPr dirty="0" sz="2400" spc="-5"/>
              <a:t>Areas where </a:t>
            </a:r>
            <a:r>
              <a:rPr dirty="0" sz="2400"/>
              <a:t>Manipulation is More</a:t>
            </a:r>
            <a:r>
              <a:rPr dirty="0" sz="2400" spc="-45"/>
              <a:t> </a:t>
            </a:r>
            <a:r>
              <a:rPr dirty="0" sz="2400"/>
              <a:t>Likely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44500" y="1149477"/>
            <a:ext cx="7029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Industry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73554" y="1149477"/>
            <a:ext cx="94741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Flash</a:t>
            </a:r>
            <a:r>
              <a:rPr dirty="0" u="sng" sz="16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1759457"/>
            <a:ext cx="7150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Banking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554" y="1759457"/>
            <a:ext cx="36385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Credit losses: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loan loss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provisions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500" y="2247137"/>
            <a:ext cx="1645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Computer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hardware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73554" y="2247137"/>
            <a:ext cx="48425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5">
                <a:latin typeface="Times New Roman"/>
                <a:cs typeface="Times New Roman"/>
              </a:rPr>
              <a:t>Technological </a:t>
            </a:r>
            <a:r>
              <a:rPr dirty="0" sz="1600" spc="-5">
                <a:latin typeface="Times New Roman"/>
                <a:cs typeface="Times New Roman"/>
              </a:rPr>
              <a:t>change: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receivables and</a:t>
            </a:r>
            <a:r>
              <a:rPr dirty="0" sz="1600" spc="1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inventory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4500" y="2734513"/>
            <a:ext cx="15906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Computer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software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73554" y="2734513"/>
            <a:ext cx="611251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Marketability of products: quality of capitalized research and</a:t>
            </a:r>
            <a:r>
              <a:rPr dirty="0" sz="1600" spc="29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development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Times New Roman"/>
                <a:cs typeface="Times New Roman"/>
              </a:rPr>
              <a:t>Revenue recognition: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receivables and deferred</a:t>
            </a:r>
            <a:r>
              <a:rPr dirty="0" sz="1600" spc="1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revenue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500" y="3466591"/>
            <a:ext cx="7696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Retailing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73554" y="3466591"/>
            <a:ext cx="519176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Credit losses: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net accounts</a:t>
            </a:r>
            <a:r>
              <a:rPr dirty="0" sz="1600" spc="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receivable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Inventory obsolescence: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carrying values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inventory  Rebate programs: quantity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sales and estimated</a:t>
            </a:r>
            <a:r>
              <a:rPr dirty="0" sz="1600" spc="19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4500" y="4442205"/>
            <a:ext cx="12325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Manufacturing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73554" y="4442205"/>
            <a:ext cx="388112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5">
                <a:latin typeface="Times New Roman"/>
                <a:cs typeface="Times New Roman"/>
              </a:rPr>
              <a:t>Warranties: </a:t>
            </a:r>
            <a:r>
              <a:rPr dirty="0" sz="1600" spc="-5">
                <a:latin typeface="Times New Roman"/>
                <a:cs typeface="Times New Roman"/>
              </a:rPr>
              <a:t>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warranty liabilities  Product liability: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10">
                <a:latin typeface="Times New Roman"/>
                <a:cs typeface="Times New Roman"/>
              </a:rPr>
              <a:t>estimated</a:t>
            </a:r>
            <a:r>
              <a:rPr dirty="0" sz="1600" spc="2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500" y="5173726"/>
            <a:ext cx="10712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Automobiles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73554" y="5173726"/>
            <a:ext cx="401827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Overcapacity: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depreciation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allowances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4500" y="5661152"/>
            <a:ext cx="17132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Telecommunications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73554" y="5661152"/>
            <a:ext cx="47110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Technological </a:t>
            </a:r>
            <a:r>
              <a:rPr dirty="0" sz="1600" spc="-5">
                <a:latin typeface="Times New Roman"/>
                <a:cs typeface="Times New Roman"/>
              </a:rPr>
              <a:t>change: quality of depreciation</a:t>
            </a:r>
            <a:r>
              <a:rPr dirty="0" sz="1600" spc="1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allowances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524" y="326847"/>
            <a:ext cx="883031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Flash </a:t>
            </a:r>
            <a:r>
              <a:rPr dirty="0" sz="2400" spc="-5"/>
              <a:t>Points: </a:t>
            </a:r>
            <a:r>
              <a:rPr dirty="0" sz="2400"/>
              <a:t>Accounting </a:t>
            </a:r>
            <a:r>
              <a:rPr dirty="0" sz="2400" spc="-5"/>
              <a:t>Areas where </a:t>
            </a:r>
            <a:r>
              <a:rPr dirty="0" sz="2400"/>
              <a:t>Manipulation is More</a:t>
            </a:r>
            <a:r>
              <a:rPr dirty="0" sz="2400" spc="-45"/>
              <a:t> </a:t>
            </a:r>
            <a:r>
              <a:rPr dirty="0" sz="2400"/>
              <a:t>Likely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82904" y="1149477"/>
            <a:ext cx="7029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Industry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2035" y="1149477"/>
            <a:ext cx="94741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Flash</a:t>
            </a:r>
            <a:r>
              <a:rPr dirty="0" u="sng" sz="16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2904" y="1759457"/>
            <a:ext cx="154622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Equipment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leasing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2035" y="1759457"/>
            <a:ext cx="40932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Lease values: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carrying values </a:t>
            </a:r>
            <a:r>
              <a:rPr dirty="0" sz="1600">
                <a:latin typeface="Times New Roman"/>
                <a:cs typeface="Times New Roman"/>
              </a:rPr>
              <a:t>for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leases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904" y="2247137"/>
            <a:ext cx="7105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20">
                <a:latin typeface="Times New Roman"/>
                <a:cs typeface="Times New Roman"/>
              </a:rPr>
              <a:t>T</a:t>
            </a:r>
            <a:r>
              <a:rPr dirty="0" sz="1600" spc="-5">
                <a:latin typeface="Times New Roman"/>
                <a:cs typeface="Times New Roman"/>
              </a:rPr>
              <a:t>obacco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2035" y="2247137"/>
            <a:ext cx="58445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Liabilities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health effects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smoking: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estimated</a:t>
            </a:r>
            <a:r>
              <a:rPr dirty="0" sz="1600" spc="2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2904" y="2734513"/>
            <a:ext cx="13538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Pharmaceuticals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2035" y="2734513"/>
            <a:ext cx="388112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R&amp;D: quality of R&amp;D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expenditures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Times New Roman"/>
                <a:cs typeface="Times New Roman"/>
              </a:rPr>
              <a:t>Product liability: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10">
                <a:latin typeface="Times New Roman"/>
                <a:cs typeface="Times New Roman"/>
              </a:rPr>
              <a:t>estimated</a:t>
            </a:r>
            <a:r>
              <a:rPr dirty="0" sz="1600" spc="2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liabilities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2904" y="3466591"/>
            <a:ext cx="9105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Real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estate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12035" y="3466591"/>
            <a:ext cx="48812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Property values: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carrying values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real</a:t>
            </a:r>
            <a:r>
              <a:rPr dirty="0" sz="1600" spc="1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property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2904" y="3954272"/>
            <a:ext cx="140589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Aircraft and ship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manufacturing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12035" y="3954272"/>
            <a:ext cx="509397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Revenue recognition: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estimates under percentage</a:t>
            </a:r>
            <a:r>
              <a:rPr dirty="0" sz="1600" spc="2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of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completion </a:t>
            </a:r>
            <a:r>
              <a:rPr dirty="0" sz="1600" spc="-10">
                <a:latin typeface="Times New Roman"/>
                <a:cs typeface="Times New Roman"/>
              </a:rPr>
              <a:t>method </a:t>
            </a:r>
            <a:r>
              <a:rPr dirty="0" sz="1600" spc="-5">
                <a:latin typeface="Times New Roman"/>
                <a:cs typeface="Times New Roman"/>
              </a:rPr>
              <a:t>and “program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accounting”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2904" y="4686046"/>
            <a:ext cx="16014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Subscriber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services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12035" y="4686046"/>
            <a:ext cx="574167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Development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10">
                <a:latin typeface="Times New Roman"/>
                <a:cs typeface="Times New Roman"/>
              </a:rPr>
              <a:t>customer </a:t>
            </a:r>
            <a:r>
              <a:rPr dirty="0" sz="1600" spc="-5">
                <a:latin typeface="Times New Roman"/>
                <a:cs typeface="Times New Roman"/>
              </a:rPr>
              <a:t>base: quality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capitalized </a:t>
            </a:r>
            <a:r>
              <a:rPr dirty="0" sz="1600" spc="-10">
                <a:latin typeface="Times New Roman"/>
                <a:cs typeface="Times New Roman"/>
              </a:rPr>
              <a:t>promotion </a:t>
            </a:r>
            <a:r>
              <a:rPr dirty="0" sz="1600" spc="-5">
                <a:latin typeface="Times New Roman"/>
                <a:cs typeface="Times New Roman"/>
              </a:rPr>
              <a:t>costs  Subscriptions paid in advance: quality of deferred</a:t>
            </a:r>
            <a:r>
              <a:rPr dirty="0" sz="1600" spc="114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revenue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7905" y="143967"/>
            <a:ext cx="7798434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Flash </a:t>
            </a:r>
            <a:r>
              <a:rPr dirty="0" sz="2400" spc="-5"/>
              <a:t>Points: </a:t>
            </a:r>
            <a:r>
              <a:rPr dirty="0" sz="2400"/>
              <a:t>Institutional Situations </a:t>
            </a:r>
            <a:r>
              <a:rPr dirty="0" sz="2400" spc="-5"/>
              <a:t>where </a:t>
            </a:r>
            <a:r>
              <a:rPr dirty="0" sz="2400"/>
              <a:t>Manipulation</a:t>
            </a:r>
            <a:r>
              <a:rPr dirty="0" sz="2400" spc="-80"/>
              <a:t> </a:t>
            </a:r>
            <a:r>
              <a:rPr dirty="0" sz="2400"/>
              <a:t>is</a:t>
            </a:r>
            <a:endParaRPr sz="2400"/>
          </a:p>
          <a:p>
            <a:pPr algn="ctr" marL="1270">
              <a:lnSpc>
                <a:spcPct val="100000"/>
              </a:lnSpc>
              <a:spcBef>
                <a:spcPts val="5"/>
              </a:spcBef>
            </a:pPr>
            <a:r>
              <a:rPr dirty="0" sz="2400"/>
              <a:t>More</a:t>
            </a:r>
            <a:r>
              <a:rPr dirty="0" sz="2400" spc="-5"/>
              <a:t> Likely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92684" y="1019679"/>
            <a:ext cx="8361045" cy="556768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530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The firm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in the </a:t>
            </a:r>
            <a:r>
              <a:rPr dirty="0" sz="1800" spc="-5">
                <a:latin typeface="Times New Roman"/>
                <a:cs typeface="Times New Roman"/>
              </a:rPr>
              <a:t>process </a:t>
            </a:r>
            <a:r>
              <a:rPr dirty="0" sz="1800">
                <a:latin typeface="Times New Roman"/>
                <a:cs typeface="Times New Roman"/>
              </a:rPr>
              <a:t>of raising capital or renegotiating borrowing. </a:t>
            </a:r>
            <a:r>
              <a:rPr dirty="0" sz="1800" spc="-5">
                <a:latin typeface="Times New Roman"/>
                <a:cs typeface="Times New Roman"/>
              </a:rPr>
              <a:t>Watch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</a:t>
            </a:r>
            <a:endParaRPr sz="1800">
              <a:latin typeface="Times New Roman"/>
              <a:cs typeface="Times New Roman"/>
            </a:endParaRPr>
          </a:p>
          <a:p>
            <a:pPr marL="217804">
              <a:lnSpc>
                <a:spcPct val="100000"/>
              </a:lnSpc>
              <a:spcBef>
                <a:spcPts val="430"/>
              </a:spcBef>
            </a:pPr>
            <a:r>
              <a:rPr dirty="0" sz="1800">
                <a:latin typeface="Times New Roman"/>
                <a:cs typeface="Times New Roman"/>
              </a:rPr>
              <a:t>offerings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Debt covenants are likely to be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violated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A management</a:t>
            </a:r>
            <a:r>
              <a:rPr dirty="0" sz="1800">
                <a:latin typeface="Times New Roman"/>
                <a:cs typeface="Times New Roman"/>
              </a:rPr>
              <a:t> change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An </a:t>
            </a:r>
            <a:r>
              <a:rPr dirty="0" sz="1800">
                <a:latin typeface="Times New Roman"/>
                <a:cs typeface="Times New Roman"/>
              </a:rPr>
              <a:t>auditor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Management </a:t>
            </a:r>
            <a:r>
              <a:rPr dirty="0" sz="1800">
                <a:latin typeface="Times New Roman"/>
                <a:cs typeface="Times New Roman"/>
              </a:rPr>
              <a:t>rewards (like </a:t>
            </a:r>
            <a:r>
              <a:rPr dirty="0" sz="1800" spc="-5">
                <a:latin typeface="Times New Roman"/>
                <a:cs typeface="Times New Roman"/>
              </a:rPr>
              <a:t>bonuses) </a:t>
            </a:r>
            <a:r>
              <a:rPr dirty="0" sz="1800">
                <a:latin typeface="Times New Roman"/>
                <a:cs typeface="Times New Roman"/>
              </a:rPr>
              <a:t>are tied 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earnings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Management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repricing executive stock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options</a:t>
            </a:r>
            <a:endParaRPr sz="1800">
              <a:latin typeface="Times New Roman"/>
              <a:cs typeface="Times New Roman"/>
            </a:endParaRPr>
          </a:p>
          <a:p>
            <a:pPr marL="217804" marR="263525" indent="-205740">
              <a:lnSpc>
                <a:spcPct val="120000"/>
              </a:lnSpc>
              <a:spcBef>
                <a:spcPts val="430"/>
              </a:spcBef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A </a:t>
            </a:r>
            <a:r>
              <a:rPr dirty="0" sz="1800">
                <a:latin typeface="Times New Roman"/>
                <a:cs typeface="Times New Roman"/>
              </a:rPr>
              <a:t>weak governance structure: inside </a:t>
            </a:r>
            <a:r>
              <a:rPr dirty="0" sz="1800" spc="-5">
                <a:latin typeface="Times New Roman"/>
                <a:cs typeface="Times New Roman"/>
              </a:rPr>
              <a:t>management dominate </a:t>
            </a:r>
            <a:r>
              <a:rPr dirty="0" sz="1800">
                <a:latin typeface="Times New Roman"/>
                <a:cs typeface="Times New Roman"/>
              </a:rPr>
              <a:t>the board; there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a </a:t>
            </a:r>
            <a:r>
              <a:rPr dirty="0" sz="1800" spc="-5">
                <a:latin typeface="Times New Roman"/>
                <a:cs typeface="Times New Roman"/>
              </a:rPr>
              <a:t>weak  </a:t>
            </a:r>
            <a:r>
              <a:rPr dirty="0" sz="1800">
                <a:latin typeface="Times New Roman"/>
                <a:cs typeface="Times New Roman"/>
              </a:rPr>
              <a:t>audit </a:t>
            </a:r>
            <a:r>
              <a:rPr dirty="0" sz="1800" spc="-5">
                <a:latin typeface="Times New Roman"/>
                <a:cs typeface="Times New Roman"/>
              </a:rPr>
              <a:t>committee </a:t>
            </a:r>
            <a:r>
              <a:rPr dirty="0" sz="1800">
                <a:latin typeface="Times New Roman"/>
                <a:cs typeface="Times New Roman"/>
              </a:rPr>
              <a:t>or none at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all</a:t>
            </a:r>
            <a:endParaRPr sz="1800">
              <a:latin typeface="Times New Roman"/>
              <a:cs typeface="Times New Roman"/>
            </a:endParaRPr>
          </a:p>
          <a:p>
            <a:pPr marL="217804" marR="5080" indent="-205740">
              <a:lnSpc>
                <a:spcPct val="120000"/>
              </a:lnSpc>
              <a:spcBef>
                <a:spcPts val="434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Regulatory ratio requirements (like capital ratios for banks and insurance companies)</a:t>
            </a:r>
            <a:r>
              <a:rPr dirty="0" sz="1800" spc="-1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are  likely to be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violated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Transactions are with related parties rather than at arm's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length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Special events such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union negotiations and proxy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fights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The firm </a:t>
            </a:r>
            <a:r>
              <a:rPr dirty="0" sz="1800" spc="-5">
                <a:latin typeface="Times New Roman"/>
                <a:cs typeface="Times New Roman"/>
              </a:rPr>
              <a:t>is "in </a:t>
            </a:r>
            <a:r>
              <a:rPr dirty="0" sz="1800">
                <a:latin typeface="Times New Roman"/>
                <a:cs typeface="Times New Roman"/>
              </a:rPr>
              <a:t>play"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a takeover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target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The firm engages in exotic arrangements (structured off-balance-sheet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vehicles)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8183" y="1208659"/>
            <a:ext cx="7501255" cy="514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A change in accounting principles </a:t>
            </a:r>
            <a:r>
              <a:rPr dirty="0" sz="1600">
                <a:latin typeface="Times New Roman"/>
                <a:cs typeface="Times New Roman"/>
              </a:rPr>
              <a:t>or</a:t>
            </a:r>
            <a:r>
              <a:rPr dirty="0" sz="1600" spc="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estimates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10">
                <a:latin typeface="Times New Roman"/>
                <a:cs typeface="Times New Roman"/>
              </a:rPr>
              <a:t>An </a:t>
            </a:r>
            <a:r>
              <a:rPr dirty="0" sz="1600" spc="-5">
                <a:latin typeface="Times New Roman"/>
                <a:cs typeface="Times New Roman"/>
              </a:rPr>
              <a:t>earnings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surprise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A drop in </a:t>
            </a:r>
            <a:r>
              <a:rPr dirty="0" sz="1600">
                <a:latin typeface="Times New Roman"/>
                <a:cs typeface="Times New Roman"/>
              </a:rPr>
              <a:t>profitability </a:t>
            </a:r>
            <a:r>
              <a:rPr dirty="0" sz="1600" spc="-5">
                <a:latin typeface="Times New Roman"/>
                <a:cs typeface="Times New Roman"/>
              </a:rPr>
              <a:t>after a period </a:t>
            </a:r>
            <a:r>
              <a:rPr dirty="0" sz="1600">
                <a:latin typeface="Times New Roman"/>
                <a:cs typeface="Times New Roman"/>
              </a:rPr>
              <a:t>of good</a:t>
            </a:r>
            <a:r>
              <a:rPr dirty="0" sz="1600" spc="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profitability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Constant sales </a:t>
            </a:r>
            <a:r>
              <a:rPr dirty="0" sz="1600">
                <a:latin typeface="Times New Roman"/>
                <a:cs typeface="Times New Roman"/>
              </a:rPr>
              <a:t>or </a:t>
            </a:r>
            <a:r>
              <a:rPr dirty="0" sz="1600" spc="-5">
                <a:latin typeface="Times New Roman"/>
                <a:cs typeface="Times New Roman"/>
              </a:rPr>
              <a:t>falling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sales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Earnings </a:t>
            </a:r>
            <a:r>
              <a:rPr dirty="0" sz="1600">
                <a:latin typeface="Times New Roman"/>
                <a:cs typeface="Times New Roman"/>
              </a:rPr>
              <a:t>growing </a:t>
            </a:r>
            <a:r>
              <a:rPr dirty="0" sz="1600" spc="-5">
                <a:latin typeface="Times New Roman"/>
                <a:cs typeface="Times New Roman"/>
              </a:rPr>
              <a:t>faster than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sales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Very low </a:t>
            </a:r>
            <a:r>
              <a:rPr dirty="0" sz="1600">
                <a:latin typeface="Times New Roman"/>
                <a:cs typeface="Times New Roman"/>
              </a:rPr>
              <a:t>earnings </a:t>
            </a:r>
            <a:r>
              <a:rPr dirty="0" sz="1600" spc="-5">
                <a:latin typeface="Times New Roman"/>
                <a:cs typeface="Times New Roman"/>
              </a:rPr>
              <a:t>(that </a:t>
            </a:r>
            <a:r>
              <a:rPr dirty="0" sz="1600" spc="-10">
                <a:latin typeface="Times New Roman"/>
                <a:cs typeface="Times New Roman"/>
              </a:rPr>
              <a:t>might </a:t>
            </a:r>
            <a:r>
              <a:rPr dirty="0" sz="1600">
                <a:latin typeface="Times New Roman"/>
                <a:cs typeface="Times New Roman"/>
              </a:rPr>
              <a:t>be </a:t>
            </a:r>
            <a:r>
              <a:rPr dirty="0" sz="1600" spc="-5">
                <a:latin typeface="Times New Roman"/>
                <a:cs typeface="Times New Roman"/>
              </a:rPr>
              <a:t>a loss without</a:t>
            </a:r>
            <a:r>
              <a:rPr dirty="0" sz="1600" spc="1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manipulation)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10">
                <a:latin typeface="Times New Roman"/>
                <a:cs typeface="Times New Roman"/>
              </a:rPr>
              <a:t>Small </a:t>
            </a:r>
            <a:r>
              <a:rPr dirty="0" sz="1600">
                <a:latin typeface="Times New Roman"/>
                <a:cs typeface="Times New Roman"/>
              </a:rPr>
              <a:t>or </a:t>
            </a:r>
            <a:r>
              <a:rPr dirty="0" sz="1600" spc="-5">
                <a:latin typeface="Times New Roman"/>
                <a:cs typeface="Times New Roman"/>
              </a:rPr>
              <a:t>zero increases in profit </a:t>
            </a:r>
            <a:r>
              <a:rPr dirty="0" sz="1600" spc="-10">
                <a:latin typeface="Times New Roman"/>
                <a:cs typeface="Times New Roman"/>
              </a:rPr>
              <a:t>margins </a:t>
            </a:r>
            <a:r>
              <a:rPr dirty="0" sz="1600" spc="-5">
                <a:latin typeface="Times New Roman"/>
                <a:cs typeface="Times New Roman"/>
              </a:rPr>
              <a:t>(that </a:t>
            </a:r>
            <a:r>
              <a:rPr dirty="0" sz="1600" spc="-10">
                <a:latin typeface="Times New Roman"/>
                <a:cs typeface="Times New Roman"/>
              </a:rPr>
              <a:t>might </a:t>
            </a:r>
            <a:r>
              <a:rPr dirty="0" sz="1600">
                <a:latin typeface="Times New Roman"/>
                <a:cs typeface="Times New Roman"/>
              </a:rPr>
              <a:t>be </a:t>
            </a:r>
            <a:r>
              <a:rPr dirty="0" sz="1600" spc="-5">
                <a:latin typeface="Times New Roman"/>
                <a:cs typeface="Times New Roman"/>
              </a:rPr>
              <a:t>a decrease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without manipulation)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A firm </a:t>
            </a:r>
            <a:r>
              <a:rPr dirty="0" sz="1600" spc="-10">
                <a:latin typeface="Times New Roman"/>
                <a:cs typeface="Times New Roman"/>
              </a:rPr>
              <a:t>meets </a:t>
            </a:r>
            <a:r>
              <a:rPr dirty="0" sz="1600" spc="-5">
                <a:latin typeface="Times New Roman"/>
                <a:cs typeface="Times New Roman"/>
              </a:rPr>
              <a:t>analysts’ earnings expectations, </a:t>
            </a:r>
            <a:r>
              <a:rPr dirty="0" sz="1600">
                <a:latin typeface="Times New Roman"/>
                <a:cs typeface="Times New Roman"/>
              </a:rPr>
              <a:t>but </a:t>
            </a:r>
            <a:r>
              <a:rPr dirty="0" sz="1600" spc="-5">
                <a:latin typeface="Times New Roman"/>
                <a:cs typeface="Times New Roman"/>
              </a:rPr>
              <a:t>just</a:t>
            </a:r>
            <a:r>
              <a:rPr dirty="0" sz="1600" spc="20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so.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Differences in expenses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tax reporting and financial</a:t>
            </a:r>
            <a:r>
              <a:rPr dirty="0" sz="1600" spc="1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reporting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Financial reports are used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other purposes, like tax reporting and union</a:t>
            </a:r>
            <a:r>
              <a:rPr dirty="0" sz="1600" spc="3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negotiations.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har char="•"/>
              <a:tabLst>
                <a:tab pos="217804" algn="l"/>
                <a:tab pos="218440" algn="l"/>
              </a:tabLst>
            </a:pPr>
            <a:r>
              <a:rPr dirty="0" sz="1600" spc="-5">
                <a:latin typeface="Times New Roman"/>
                <a:cs typeface="Times New Roman"/>
              </a:rPr>
              <a:t>Accounting adjustments in the last quarter </a:t>
            </a:r>
            <a:r>
              <a:rPr dirty="0" sz="1600">
                <a:latin typeface="Times New Roman"/>
                <a:cs typeface="Times New Roman"/>
              </a:rPr>
              <a:t>of </a:t>
            </a:r>
            <a:r>
              <a:rPr dirty="0" sz="1600" spc="-5">
                <a:latin typeface="Times New Roman"/>
                <a:cs typeface="Times New Roman"/>
              </a:rPr>
              <a:t>the</a:t>
            </a:r>
            <a:r>
              <a:rPr dirty="0" sz="1600" spc="1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year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786" y="189433"/>
            <a:ext cx="856805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Flash </a:t>
            </a:r>
            <a:r>
              <a:rPr dirty="0" sz="2400" spc="-5"/>
              <a:t>Points: Financial </a:t>
            </a:r>
            <a:r>
              <a:rPr dirty="0" sz="2400"/>
              <a:t>Statement Indicators that Manipulation</a:t>
            </a:r>
            <a:r>
              <a:rPr dirty="0" sz="2400" spc="-45"/>
              <a:t> </a:t>
            </a:r>
            <a:r>
              <a:rPr dirty="0" sz="2400"/>
              <a:t>is</a:t>
            </a:r>
            <a:endParaRPr sz="2400"/>
          </a:p>
          <a:p>
            <a:pPr algn="ctr" marL="635">
              <a:lnSpc>
                <a:spcPct val="100000"/>
              </a:lnSpc>
              <a:spcBef>
                <a:spcPts val="5"/>
              </a:spcBef>
            </a:pPr>
            <a:r>
              <a:rPr dirty="0" sz="2400"/>
              <a:t>More</a:t>
            </a:r>
            <a:r>
              <a:rPr dirty="0" sz="2400" spc="-5"/>
              <a:t> Likely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6648" y="294843"/>
            <a:ext cx="36239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IPOs </a:t>
            </a:r>
            <a:r>
              <a:rPr dirty="0"/>
              <a:t>and</a:t>
            </a:r>
            <a:r>
              <a:rPr dirty="0" spc="-80"/>
              <a:t> </a:t>
            </a:r>
            <a:r>
              <a:rPr dirty="0"/>
              <a:t>Manipulation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6389" y="2833521"/>
          <a:ext cx="5674360" cy="1166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6255"/>
                <a:gridCol w="654049"/>
                <a:gridCol w="694054"/>
                <a:gridCol w="802639"/>
                <a:gridCol w="466089"/>
              </a:tblGrid>
              <a:tr h="229280">
                <a:tc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dirty="0" sz="1550" spc="20">
                          <a:latin typeface="Times New Roman"/>
                          <a:cs typeface="Times New Roman"/>
                        </a:rPr>
                        <a:t>Net</a:t>
                      </a:r>
                      <a:r>
                        <a:rPr dirty="0" sz="15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50" spc="20">
                          <a:latin typeface="Times New Roman"/>
                          <a:cs typeface="Times New Roman"/>
                        </a:rPr>
                        <a:t>income/sales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0810">
                        <a:lnSpc>
                          <a:spcPts val="1705"/>
                        </a:lnSpc>
                      </a:pPr>
                      <a:r>
                        <a:rPr dirty="0" sz="1550" spc="1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550">
                          <a:latin typeface="Times New Roman"/>
                          <a:cs typeface="Times New Roman"/>
                        </a:rPr>
                        <a:t>.6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ts val="1705"/>
                        </a:lnSpc>
                      </a:pPr>
                      <a:r>
                        <a:rPr dirty="0" sz="1550" spc="15">
                          <a:latin typeface="Times New Roman"/>
                          <a:cs typeface="Times New Roman"/>
                        </a:rPr>
                        <a:t>2.8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ts val="1705"/>
                        </a:lnSpc>
                      </a:pPr>
                      <a:r>
                        <a:rPr dirty="0" sz="1550" spc="1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550">
                          <a:latin typeface="Times New Roman"/>
                          <a:cs typeface="Times New Roman"/>
                        </a:rPr>
                        <a:t>.1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705"/>
                        </a:lnSpc>
                      </a:pPr>
                      <a:r>
                        <a:rPr dirty="0" sz="1550" spc="15">
                          <a:latin typeface="Times New Roman"/>
                          <a:cs typeface="Times New Roman"/>
                        </a:rPr>
                        <a:t>1.6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53734">
                <a:tc>
                  <a:txBody>
                    <a:bodyPr/>
                    <a:lstStyle/>
                    <a:p>
                      <a:pPr marL="31750">
                        <a:lnSpc>
                          <a:spcPts val="1770"/>
                        </a:lnSpc>
                      </a:pPr>
                      <a:r>
                        <a:rPr dirty="0" sz="1550" spc="2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550" spc="20">
                          <a:latin typeface="Times New Roman"/>
                          <a:cs typeface="Times New Roman"/>
                        </a:rPr>
                        <a:t>accruals/book</a:t>
                      </a:r>
                      <a:r>
                        <a:rPr dirty="0" sz="15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50" spc="20">
                          <a:latin typeface="Times New Roman"/>
                          <a:cs typeface="Times New Roman"/>
                        </a:rPr>
                        <a:t>value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ts val="1770"/>
                        </a:lnSpc>
                      </a:pPr>
                      <a:r>
                        <a:rPr dirty="0" sz="1550" spc="1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550">
                          <a:latin typeface="Times New Roman"/>
                          <a:cs typeface="Times New Roman"/>
                        </a:rPr>
                        <a:t>.5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1770"/>
                        </a:lnSpc>
                      </a:pPr>
                      <a:r>
                        <a:rPr dirty="0" sz="1550" spc="15">
                          <a:latin typeface="Times New Roman"/>
                          <a:cs typeface="Times New Roman"/>
                        </a:rPr>
                        <a:t>1.6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ts val="1770"/>
                        </a:lnSpc>
                      </a:pPr>
                      <a:r>
                        <a:rPr dirty="0" sz="1550" spc="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550" spc="1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550">
                          <a:latin typeface="Times New Roman"/>
                          <a:cs typeface="Times New Roman"/>
                        </a:rPr>
                        <a:t>.4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83048">
                <a:tc>
                  <a:txBody>
                    <a:bodyPr/>
                    <a:lstStyle/>
                    <a:p>
                      <a:pPr marL="287020" marR="165735" indent="-255904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1550" spc="20">
                          <a:latin typeface="Times New Roman"/>
                          <a:cs typeface="Times New Roman"/>
                        </a:rPr>
                        <a:t>Allowance </a:t>
                      </a:r>
                      <a:r>
                        <a:rPr dirty="0" sz="1550" spc="25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dirty="0" sz="1550" spc="20">
                          <a:latin typeface="Times New Roman"/>
                          <a:cs typeface="Times New Roman"/>
                        </a:rPr>
                        <a:t>uncollectibles/gross  accounts</a:t>
                      </a:r>
                      <a:r>
                        <a:rPr dirty="0" sz="15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50" spc="20">
                          <a:latin typeface="Times New Roman"/>
                          <a:cs typeface="Times New Roman"/>
                        </a:rPr>
                        <a:t>receivable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66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173355">
                        <a:lnSpc>
                          <a:spcPts val="1795"/>
                        </a:lnSpc>
                      </a:pPr>
                      <a:r>
                        <a:rPr dirty="0" sz="1550" spc="20">
                          <a:latin typeface="Times New Roman"/>
                          <a:cs typeface="Times New Roman"/>
                        </a:rPr>
                        <a:t>2.9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45439" y="3977838"/>
            <a:ext cx="2899410" cy="66230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spc="25">
                <a:latin typeface="Times New Roman"/>
                <a:cs typeface="Times New Roman"/>
              </a:rPr>
              <a:t>____________________________</a:t>
            </a:r>
            <a:endParaRPr sz="1550">
              <a:latin typeface="Times New Roman"/>
              <a:cs typeface="Times New Roman"/>
            </a:endParaRPr>
          </a:p>
          <a:p>
            <a:pPr marL="569595" marR="555625" indent="-557530">
              <a:lnSpc>
                <a:spcPts val="1550"/>
              </a:lnSpc>
              <a:spcBef>
                <a:spcPts val="65"/>
              </a:spcBef>
            </a:pPr>
            <a:r>
              <a:rPr dirty="0" sz="1300" spc="10">
                <a:latin typeface="Times New Roman"/>
                <a:cs typeface="Times New Roman"/>
              </a:rPr>
              <a:t>Source: </a:t>
            </a:r>
            <a:r>
              <a:rPr dirty="0" sz="1300" spc="5">
                <a:latin typeface="Times New Roman"/>
                <a:cs typeface="Times New Roman"/>
              </a:rPr>
              <a:t>S. </a:t>
            </a:r>
            <a:r>
              <a:rPr dirty="0" sz="1300" spc="15">
                <a:latin typeface="Times New Roman"/>
                <a:cs typeface="Times New Roman"/>
              </a:rPr>
              <a:t>Teoh, </a:t>
            </a:r>
            <a:r>
              <a:rPr dirty="0" sz="1300" spc="20">
                <a:latin typeface="Times New Roman"/>
                <a:cs typeface="Times New Roman"/>
              </a:rPr>
              <a:t>T. Wong </a:t>
            </a:r>
            <a:r>
              <a:rPr dirty="0" sz="1300" spc="15">
                <a:latin typeface="Times New Roman"/>
                <a:cs typeface="Times New Roman"/>
              </a:rPr>
              <a:t>and G.  </a:t>
            </a:r>
            <a:r>
              <a:rPr dirty="0" u="sng" sz="13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Accounting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Stud</a:t>
            </a:r>
            <a:r>
              <a:rPr dirty="0" sz="1300" spc="10">
                <a:latin typeface="Times New Roman"/>
                <a:cs typeface="Times New Roman"/>
              </a:rPr>
              <a:t>ies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5439" y="1579626"/>
            <a:ext cx="8030845" cy="1250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39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Medians from 1,682 </a:t>
            </a:r>
            <a:r>
              <a:rPr dirty="0" sz="1800" spc="-5">
                <a:latin typeface="Times New Roman"/>
                <a:cs typeface="Times New Roman"/>
              </a:rPr>
              <a:t>IPOs </a:t>
            </a:r>
            <a:r>
              <a:rPr dirty="0" sz="1800">
                <a:latin typeface="Times New Roman"/>
                <a:cs typeface="Times New Roman"/>
              </a:rPr>
              <a:t>between 1980 and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1990.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60"/>
              </a:lnSpc>
              <a:spcBef>
                <a:spcPts val="45"/>
              </a:spcBef>
            </a:pPr>
            <a:r>
              <a:rPr dirty="0" sz="1550" spc="25">
                <a:latin typeface="Times New Roman"/>
                <a:cs typeface="Times New Roman"/>
              </a:rPr>
              <a:t>______________________________________________________________________________</a:t>
            </a:r>
            <a:endParaRPr sz="1550">
              <a:latin typeface="Times New Roman"/>
              <a:cs typeface="Times New Roman"/>
            </a:endParaRPr>
          </a:p>
          <a:p>
            <a:pPr marL="3086735">
              <a:lnSpc>
                <a:spcPts val="1860"/>
              </a:lnSpc>
              <a:tabLst>
                <a:tab pos="5546725" algn="l"/>
                <a:tab pos="7207884" algn="l"/>
              </a:tabLst>
            </a:pPr>
            <a:r>
              <a:rPr dirty="0" sz="1550" spc="20">
                <a:latin typeface="Times New Roman"/>
                <a:cs typeface="Times New Roman"/>
              </a:rPr>
              <a:t>Year </a:t>
            </a:r>
            <a:r>
              <a:rPr dirty="0" sz="1550" spc="25">
                <a:latin typeface="Times New Roman"/>
                <a:cs typeface="Times New Roman"/>
              </a:rPr>
              <a:t>of</a:t>
            </a:r>
            <a:r>
              <a:rPr dirty="0" sz="1550" spc="20">
                <a:latin typeface="Times New Roman"/>
                <a:cs typeface="Times New Roman"/>
              </a:rPr>
              <a:t> </a:t>
            </a:r>
            <a:r>
              <a:rPr dirty="0" sz="1550" spc="25">
                <a:latin typeface="Times New Roman"/>
                <a:cs typeface="Times New Roman"/>
              </a:rPr>
              <a:t>_____</a:t>
            </a:r>
            <a:r>
              <a:rPr dirty="0" u="sng" sz="155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u="sng" sz="155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 </a:t>
            </a:r>
            <a:r>
              <a:rPr dirty="0" u="sng" sz="155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after</a:t>
            </a:r>
            <a:r>
              <a:rPr dirty="0" u="sng" sz="155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55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IPO	</a:t>
            </a: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ts val="1855"/>
              </a:lnSpc>
              <a:tabLst>
                <a:tab pos="3243580" algn="l"/>
                <a:tab pos="3830954" algn="l"/>
                <a:tab pos="4752975" algn="l"/>
                <a:tab pos="5368925" algn="l"/>
                <a:tab pos="5982970" algn="l"/>
                <a:tab pos="6598284" algn="l"/>
              </a:tabLst>
            </a:pPr>
            <a:r>
              <a:rPr dirty="0" sz="1550" spc="20">
                <a:latin typeface="Times New Roman"/>
                <a:cs typeface="Times New Roman"/>
              </a:rPr>
              <a:t>Diagnostic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 spc="20">
                <a:latin typeface="Times New Roman"/>
                <a:cs typeface="Times New Roman"/>
              </a:rPr>
              <a:t>(%)	</a:t>
            </a:r>
            <a:r>
              <a:rPr dirty="0" sz="1550" spc="15">
                <a:latin typeface="Times New Roman"/>
                <a:cs typeface="Times New Roman"/>
              </a:rPr>
              <a:t>IPO	1	2	3	4	5</a:t>
            </a: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ts val="1855"/>
              </a:lnSpc>
            </a:pPr>
            <a:r>
              <a:rPr dirty="0" sz="1550" spc="25">
                <a:latin typeface="Times New Roman"/>
                <a:cs typeface="Times New Roman"/>
              </a:rPr>
              <a:t>______________________________________________________________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1402" y="294843"/>
            <a:ext cx="73018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Overview of </a:t>
            </a:r>
            <a:r>
              <a:rPr dirty="0"/>
              <a:t>Diagnostics </a:t>
            </a:r>
            <a:r>
              <a:rPr dirty="0" spc="-5"/>
              <a:t>to Detect</a:t>
            </a:r>
            <a:r>
              <a:rPr dirty="0" spc="-35"/>
              <a:t> </a:t>
            </a:r>
            <a:r>
              <a:rPr dirty="0"/>
              <a:t>Manipulation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1277" y="809502"/>
            <a:ext cx="12153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5">
                <a:latin typeface="Times New Roman"/>
                <a:cs typeface="Times New Roman"/>
              </a:rPr>
              <a:t>To </a:t>
            </a:r>
            <a:r>
              <a:rPr dirty="0" sz="800">
                <a:latin typeface="Times New Roman"/>
                <a:cs typeface="Times New Roman"/>
              </a:rPr>
              <a:t>Detect Manipulated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Sales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14249" y="893431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 h="0">
                <a:moveTo>
                  <a:pt x="0" y="0"/>
                </a:moveTo>
                <a:lnTo>
                  <a:pt x="121834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14863" y="891588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 h="0">
                <a:moveTo>
                  <a:pt x="0" y="0"/>
                </a:moveTo>
                <a:lnTo>
                  <a:pt x="12056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37271" y="89097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37271" y="89097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37885" y="891588"/>
            <a:ext cx="3810" cy="0"/>
          </a:xfrm>
          <a:custGeom>
            <a:avLst/>
            <a:gdLst/>
            <a:ahLst/>
            <a:cxnLst/>
            <a:rect l="l" t="t" r="r" b="b"/>
            <a:pathLst>
              <a:path w="3810" h="0">
                <a:moveTo>
                  <a:pt x="0" y="0"/>
                </a:moveTo>
                <a:lnTo>
                  <a:pt x="36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937271" y="1013782"/>
            <a:ext cx="5080" cy="59055"/>
          </a:xfrm>
          <a:custGeom>
            <a:avLst/>
            <a:gdLst/>
            <a:ahLst/>
            <a:cxnLst/>
            <a:rect l="l" t="t" r="r" b="b"/>
            <a:pathLst>
              <a:path w="5079" h="59055">
                <a:moveTo>
                  <a:pt x="0" y="58947"/>
                </a:moveTo>
                <a:lnTo>
                  <a:pt x="4912" y="58947"/>
                </a:lnTo>
                <a:lnTo>
                  <a:pt x="4912" y="0"/>
                </a:lnTo>
                <a:lnTo>
                  <a:pt x="0" y="0"/>
                </a:lnTo>
                <a:lnTo>
                  <a:pt x="0" y="589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937271" y="107273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942183" y="1075186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942798" y="1073344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942183" y="1256941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942798" y="1255099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937271" y="1377600"/>
            <a:ext cx="5080" cy="59055"/>
          </a:xfrm>
          <a:custGeom>
            <a:avLst/>
            <a:gdLst/>
            <a:ahLst/>
            <a:cxnLst/>
            <a:rect l="l" t="t" r="r" b="b"/>
            <a:pathLst>
              <a:path w="5079" h="59055">
                <a:moveTo>
                  <a:pt x="0" y="58947"/>
                </a:moveTo>
                <a:lnTo>
                  <a:pt x="4912" y="58947"/>
                </a:lnTo>
                <a:lnTo>
                  <a:pt x="4912" y="0"/>
                </a:lnTo>
                <a:lnTo>
                  <a:pt x="0" y="0"/>
                </a:lnTo>
                <a:lnTo>
                  <a:pt x="0" y="589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7271" y="1436548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942183" y="1439004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942798" y="1437162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942183" y="1620759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942798" y="1618917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939728" y="1741112"/>
            <a:ext cx="0" cy="475615"/>
          </a:xfrm>
          <a:custGeom>
            <a:avLst/>
            <a:gdLst/>
            <a:ahLst/>
            <a:cxnLst/>
            <a:rect l="l" t="t" r="r" b="b"/>
            <a:pathLst>
              <a:path w="0" h="475614">
                <a:moveTo>
                  <a:pt x="0" y="475264"/>
                </a:moveTo>
                <a:lnTo>
                  <a:pt x="0" y="0"/>
                </a:lnTo>
                <a:lnTo>
                  <a:pt x="0" y="4752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942183" y="1801287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942798" y="1799445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4132132" y="931818"/>
            <a:ext cx="2613660" cy="1169670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800">
                <a:latin typeface="Times New Roman"/>
                <a:cs typeface="Times New Roman"/>
              </a:rPr>
              <a:t>Net Sales/ Cash </a:t>
            </a:r>
            <a:r>
              <a:rPr dirty="0" sz="800" spc="5">
                <a:latin typeface="Times New Roman"/>
                <a:cs typeface="Times New Roman"/>
              </a:rPr>
              <a:t>From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Sales</a:t>
            </a:r>
            <a:endParaRPr sz="800">
              <a:latin typeface="Times New Roman"/>
              <a:cs typeface="Times New Roman"/>
            </a:endParaRPr>
          </a:p>
          <a:p>
            <a:pPr marL="12700" marR="1111250">
              <a:lnSpc>
                <a:spcPts val="1430"/>
              </a:lnSpc>
              <a:spcBef>
                <a:spcPts val="125"/>
              </a:spcBef>
            </a:pPr>
            <a:r>
              <a:rPr dirty="0" sz="800">
                <a:latin typeface="Times New Roman"/>
                <a:cs typeface="Times New Roman"/>
              </a:rPr>
              <a:t>Net Sales/ Net Accounts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Receivable  Net Sales/ Unearned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Revenue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00">
                <a:latin typeface="Times New Roman"/>
                <a:cs typeface="Times New Roman"/>
              </a:rPr>
              <a:t>Net Sales/ Warranty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Liabilities</a:t>
            </a:r>
            <a:endParaRPr sz="800">
              <a:latin typeface="Times New Roman"/>
              <a:cs typeface="Times New Roman"/>
            </a:endParaRPr>
          </a:p>
          <a:p>
            <a:pPr marL="160020" marR="5080" indent="-147955">
              <a:lnSpc>
                <a:spcPts val="919"/>
              </a:lnSpc>
              <a:spcBef>
                <a:spcPts val="535"/>
              </a:spcBef>
            </a:pPr>
            <a:r>
              <a:rPr dirty="0" sz="800" spc="-5">
                <a:latin typeface="Times New Roman"/>
                <a:cs typeface="Times New Roman"/>
              </a:rPr>
              <a:t>Compare </a:t>
            </a:r>
            <a:r>
              <a:rPr dirty="0" sz="800">
                <a:latin typeface="Times New Roman"/>
                <a:cs typeface="Times New Roman"/>
              </a:rPr>
              <a:t>% Change in Sales to % Changes in Net Receivables,  Unearned Revenue and Warranty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Liabilities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05"/>
              </a:lnSpc>
            </a:pPr>
            <a:r>
              <a:rPr dirty="0" sz="800">
                <a:latin typeface="Times New Roman"/>
                <a:cs typeface="Times New Roman"/>
              </a:rPr>
              <a:t>Bad Debt </a:t>
            </a:r>
            <a:r>
              <a:rPr dirty="0" sz="800" spc="-5">
                <a:latin typeface="Times New Roman"/>
                <a:cs typeface="Times New Roman"/>
              </a:rPr>
              <a:t>and </a:t>
            </a:r>
            <a:r>
              <a:rPr dirty="0" sz="800">
                <a:latin typeface="Times New Roman"/>
                <a:cs typeface="Times New Roman"/>
              </a:rPr>
              <a:t>Warranty Expense Ratios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942183" y="2037078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942798" y="2035235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2460120" y="2194057"/>
            <a:ext cx="1197610" cy="2660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406400" marR="5080" indent="-394335">
              <a:lnSpc>
                <a:spcPts val="930"/>
              </a:lnSpc>
              <a:spcBef>
                <a:spcPts val="155"/>
              </a:spcBef>
            </a:pPr>
            <a:r>
              <a:rPr dirty="0" sz="800" spc="5">
                <a:latin typeface="Times New Roman"/>
                <a:cs typeface="Times New Roman"/>
              </a:rPr>
              <a:t>To </a:t>
            </a:r>
            <a:r>
              <a:rPr dirty="0" sz="800">
                <a:latin typeface="Times New Roman"/>
                <a:cs typeface="Times New Roman"/>
              </a:rPr>
              <a:t>Detect Manipulated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Core  Expenses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814249" y="233816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62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814863" y="2336319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 h="0">
                <a:moveTo>
                  <a:pt x="0" y="0"/>
                </a:moveTo>
                <a:lnTo>
                  <a:pt x="121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937271" y="2335705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937271" y="2458513"/>
            <a:ext cx="5080" cy="65405"/>
          </a:xfrm>
          <a:custGeom>
            <a:avLst/>
            <a:gdLst/>
            <a:ahLst/>
            <a:cxnLst/>
            <a:rect l="l" t="t" r="r" b="b"/>
            <a:pathLst>
              <a:path w="5079" h="65405">
                <a:moveTo>
                  <a:pt x="0" y="65088"/>
                </a:moveTo>
                <a:lnTo>
                  <a:pt x="4912" y="65088"/>
                </a:lnTo>
                <a:lnTo>
                  <a:pt x="4912" y="0"/>
                </a:lnTo>
                <a:lnTo>
                  <a:pt x="0" y="0"/>
                </a:lnTo>
                <a:lnTo>
                  <a:pt x="0" y="650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4132132" y="2435988"/>
            <a:ext cx="151828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Apply a Normalized Asset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Turnover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79512" y="2561252"/>
            <a:ext cx="228981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3679" indent="-22161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33679" algn="l"/>
                <a:tab pos="234315" algn="l"/>
              </a:tabLst>
            </a:pPr>
            <a:r>
              <a:rPr dirty="0" sz="800">
                <a:latin typeface="Times New Roman"/>
                <a:cs typeface="Times New Roman"/>
              </a:rPr>
              <a:t>Normalized Operating Income/ Operating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Income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937271" y="252360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942184" y="2526057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942798" y="2524215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4132132" y="2749148"/>
            <a:ext cx="1552575" cy="271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Investigate Changes in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ATO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Watch For </a:t>
            </a:r>
            <a:r>
              <a:rPr dirty="0" sz="800" spc="-5">
                <a:latin typeface="Times New Roman"/>
                <a:cs typeface="Times New Roman"/>
              </a:rPr>
              <a:t>Declines </a:t>
            </a:r>
            <a:r>
              <a:rPr dirty="0" sz="800">
                <a:latin typeface="Times New Roman"/>
                <a:cs typeface="Times New Roman"/>
              </a:rPr>
              <a:t>in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279512" y="2998448"/>
            <a:ext cx="19335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3679" indent="-22161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33679" algn="l"/>
                <a:tab pos="234315" algn="l"/>
              </a:tabLst>
            </a:pPr>
            <a:r>
              <a:rPr dirty="0" sz="800">
                <a:latin typeface="Times New Roman"/>
                <a:cs typeface="Times New Roman"/>
              </a:rPr>
              <a:t>Investigate Changes in Individual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ATO’s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942184" y="2833077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3942798" y="2831234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937271" y="3138868"/>
            <a:ext cx="5080" cy="59055"/>
          </a:xfrm>
          <a:custGeom>
            <a:avLst/>
            <a:gdLst/>
            <a:ahLst/>
            <a:cxnLst/>
            <a:rect l="l" t="t" r="r" b="b"/>
            <a:pathLst>
              <a:path w="5079" h="59055">
                <a:moveTo>
                  <a:pt x="0" y="58947"/>
                </a:moveTo>
                <a:lnTo>
                  <a:pt x="4912" y="58947"/>
                </a:lnTo>
                <a:lnTo>
                  <a:pt x="4912" y="0"/>
                </a:lnTo>
                <a:lnTo>
                  <a:pt x="0" y="0"/>
                </a:lnTo>
                <a:lnTo>
                  <a:pt x="0" y="589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937271" y="3197816"/>
            <a:ext cx="5080" cy="69215"/>
          </a:xfrm>
          <a:custGeom>
            <a:avLst/>
            <a:gdLst/>
            <a:ahLst/>
            <a:cxnLst/>
            <a:rect l="l" t="t" r="r" b="b"/>
            <a:pathLst>
              <a:path w="5079" h="69214">
                <a:moveTo>
                  <a:pt x="0" y="68772"/>
                </a:moveTo>
                <a:lnTo>
                  <a:pt x="4912" y="68772"/>
                </a:lnTo>
                <a:lnTo>
                  <a:pt x="4912" y="0"/>
                </a:lnTo>
                <a:lnTo>
                  <a:pt x="0" y="0"/>
                </a:lnTo>
                <a:lnTo>
                  <a:pt x="0" y="687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4132132" y="3175291"/>
            <a:ext cx="173672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Challenge Depreciation and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Amortization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279512" y="3300862"/>
            <a:ext cx="1689100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3679" indent="-22161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33679" algn="l"/>
                <a:tab pos="234315" algn="l"/>
              </a:tabLst>
            </a:pPr>
            <a:r>
              <a:rPr dirty="0" sz="800" spc="-5">
                <a:latin typeface="Times New Roman"/>
                <a:cs typeface="Times New Roman"/>
              </a:rPr>
              <a:t>Adjusted</a:t>
            </a:r>
            <a:r>
              <a:rPr dirty="0" sz="800">
                <a:latin typeface="Times New Roman"/>
                <a:cs typeface="Times New Roman"/>
              </a:rPr>
              <a:t> EBITDA</a:t>
            </a:r>
            <a:endParaRPr sz="800">
              <a:latin typeface="Times New Roman"/>
              <a:cs typeface="Times New Roman"/>
            </a:endParaRPr>
          </a:p>
          <a:p>
            <a:pPr marL="233679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233679" algn="l"/>
                <a:tab pos="234315" algn="l"/>
              </a:tabLst>
            </a:pPr>
            <a:r>
              <a:rPr dirty="0" sz="800">
                <a:latin typeface="Times New Roman"/>
                <a:cs typeface="Times New Roman"/>
              </a:rPr>
              <a:t>Depreciation/ Capital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Expenditures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937271" y="3266588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942184" y="3269044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942798" y="3267202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4132132" y="3601741"/>
            <a:ext cx="98488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Challenge </a:t>
            </a:r>
            <a:r>
              <a:rPr dirty="0" sz="800" spc="-5">
                <a:latin typeface="Times New Roman"/>
                <a:cs typeface="Times New Roman"/>
              </a:rPr>
              <a:t>All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Accruals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942184" y="3685670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942798" y="3683827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942184" y="4237077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942798" y="4235234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3942184" y="4664652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942798" y="4662810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939728" y="5095707"/>
            <a:ext cx="0" cy="123189"/>
          </a:xfrm>
          <a:custGeom>
            <a:avLst/>
            <a:gdLst/>
            <a:ahLst/>
            <a:cxnLst/>
            <a:rect l="l" t="t" r="r" b="b"/>
            <a:pathLst>
              <a:path w="0" h="123189">
                <a:moveTo>
                  <a:pt x="0" y="122807"/>
                </a:moveTo>
                <a:lnTo>
                  <a:pt x="0" y="0"/>
                </a:lnTo>
                <a:lnTo>
                  <a:pt x="0" y="1228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4128447" y="5132130"/>
            <a:ext cx="119761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Challenge the Balance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Sheet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132132" y="3727005"/>
            <a:ext cx="2172335" cy="2052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" indent="-22161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Cash </a:t>
            </a:r>
            <a:r>
              <a:rPr dirty="0" sz="800" spc="5">
                <a:latin typeface="Times New Roman"/>
                <a:cs typeface="Times New Roman"/>
              </a:rPr>
              <a:t>From </a:t>
            </a:r>
            <a:r>
              <a:rPr dirty="0" sz="800">
                <a:latin typeface="Times New Roman"/>
                <a:cs typeface="Times New Roman"/>
              </a:rPr>
              <a:t>Operations/ Operating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Income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Cash </a:t>
            </a:r>
            <a:r>
              <a:rPr dirty="0" sz="800" spc="5">
                <a:latin typeface="Times New Roman"/>
                <a:cs typeface="Times New Roman"/>
              </a:rPr>
              <a:t>From </a:t>
            </a:r>
            <a:r>
              <a:rPr dirty="0" sz="800">
                <a:latin typeface="Times New Roman"/>
                <a:cs typeface="Times New Roman"/>
              </a:rPr>
              <a:t>Operations/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NOA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30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Accruals/ Change in Sales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Times New Roman"/>
                <a:cs typeface="Times New Roman"/>
              </a:rPr>
              <a:t>Challenge Expenses That </a:t>
            </a:r>
            <a:r>
              <a:rPr dirty="0" sz="800" spc="-5">
                <a:latin typeface="Times New Roman"/>
                <a:cs typeface="Times New Roman"/>
              </a:rPr>
              <a:t>Are </a:t>
            </a:r>
            <a:r>
              <a:rPr dirty="0" sz="800">
                <a:latin typeface="Times New Roman"/>
                <a:cs typeface="Times New Roman"/>
              </a:rPr>
              <a:t>Sensitive to</a:t>
            </a:r>
            <a:r>
              <a:rPr dirty="0" sz="800" spc="-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Estimates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Pension Expense/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SG&amp;A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Other Employment Expense/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SG&amp;A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latin typeface="Times New Roman"/>
                <a:cs typeface="Times New Roman"/>
              </a:rPr>
              <a:t>Challenge Tax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Expense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 spc="-5">
                <a:latin typeface="Times New Roman"/>
                <a:cs typeface="Times New Roman"/>
              </a:rPr>
              <a:t>Effective </a:t>
            </a:r>
            <a:r>
              <a:rPr dirty="0" sz="800">
                <a:latin typeface="Times New Roman"/>
                <a:cs typeface="Times New Roman"/>
              </a:rPr>
              <a:t>Tax Rate on Operating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Income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15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Deferred Tax</a:t>
            </a:r>
            <a:r>
              <a:rPr dirty="0" sz="800" spc="-5">
                <a:latin typeface="Times New Roman"/>
                <a:cs typeface="Times New Roman"/>
              </a:rPr>
              <a:t> Components</a:t>
            </a:r>
            <a:endParaRPr sz="800">
              <a:latin typeface="Times New Roman"/>
              <a:cs typeface="Times New Roman"/>
            </a:endParaRPr>
          </a:p>
          <a:p>
            <a:pPr marL="381000" indent="-221615">
              <a:lnSpc>
                <a:spcPct val="100000"/>
              </a:lnSpc>
              <a:spcBef>
                <a:spcPts val="30"/>
              </a:spcBef>
              <a:buFont typeface="Symbol"/>
              <a:buChar char=""/>
              <a:tabLst>
                <a:tab pos="381000" algn="l"/>
                <a:tab pos="381635" algn="l"/>
              </a:tabLst>
            </a:pPr>
            <a:r>
              <a:rPr dirty="0" sz="800">
                <a:latin typeface="Times New Roman"/>
                <a:cs typeface="Times New Roman"/>
              </a:rPr>
              <a:t>Valuation Allowances</a:t>
            </a: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377190" indent="-22161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377190" algn="l"/>
                <a:tab pos="377825" algn="l"/>
              </a:tabLst>
            </a:pPr>
            <a:r>
              <a:rPr dirty="0" sz="800" spc="-5">
                <a:latin typeface="Times New Roman"/>
                <a:cs typeface="Times New Roman"/>
              </a:rPr>
              <a:t>Carrying </a:t>
            </a:r>
            <a:r>
              <a:rPr dirty="0" sz="800">
                <a:latin typeface="Times New Roman"/>
                <a:cs typeface="Times New Roman"/>
              </a:rPr>
              <a:t>Values </a:t>
            </a:r>
            <a:r>
              <a:rPr dirty="0" sz="800" spc="-5">
                <a:latin typeface="Times New Roman"/>
                <a:cs typeface="Times New Roman"/>
              </a:rPr>
              <a:t>Above </a:t>
            </a:r>
            <a:r>
              <a:rPr dirty="0" sz="800">
                <a:latin typeface="Times New Roman"/>
                <a:cs typeface="Times New Roman"/>
              </a:rPr>
              <a:t>Market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Value</a:t>
            </a:r>
            <a:endParaRPr sz="800">
              <a:latin typeface="Times New Roman"/>
              <a:cs typeface="Times New Roman"/>
            </a:endParaRPr>
          </a:p>
          <a:p>
            <a:pPr marL="377190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377190" algn="l"/>
                <a:tab pos="377825" algn="l"/>
              </a:tabLst>
            </a:pPr>
            <a:r>
              <a:rPr dirty="0" sz="800" spc="-5">
                <a:latin typeface="Times New Roman"/>
                <a:cs typeface="Times New Roman"/>
              </a:rPr>
              <a:t>Carrying </a:t>
            </a:r>
            <a:r>
              <a:rPr dirty="0" sz="800">
                <a:latin typeface="Times New Roman"/>
                <a:cs typeface="Times New Roman"/>
              </a:rPr>
              <a:t>Values Sensitive to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Estimates</a:t>
            </a:r>
            <a:endParaRPr sz="800">
              <a:latin typeface="Times New Roman"/>
              <a:cs typeface="Times New Roman"/>
            </a:endParaRPr>
          </a:p>
          <a:p>
            <a:pPr marL="377190" indent="-221615">
              <a:lnSpc>
                <a:spcPct val="100000"/>
              </a:lnSpc>
              <a:spcBef>
                <a:spcPts val="15"/>
              </a:spcBef>
              <a:buFont typeface="Symbol"/>
              <a:buChar char=""/>
              <a:tabLst>
                <a:tab pos="377190" algn="l"/>
                <a:tab pos="377825" algn="l"/>
              </a:tabLst>
            </a:pPr>
            <a:r>
              <a:rPr dirty="0" sz="800">
                <a:latin typeface="Times New Roman"/>
                <a:cs typeface="Times New Roman"/>
              </a:rPr>
              <a:t>Estimated Liabilities</a:t>
            </a:r>
            <a:endParaRPr sz="800">
              <a:latin typeface="Times New Roman"/>
              <a:cs typeface="Times New Roman"/>
            </a:endParaRPr>
          </a:p>
          <a:p>
            <a:pPr marL="377190" indent="-22161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377190" algn="l"/>
                <a:tab pos="377825" algn="l"/>
              </a:tabLst>
            </a:pPr>
            <a:r>
              <a:rPr dirty="0" sz="800">
                <a:latin typeface="Times New Roman"/>
                <a:cs typeface="Times New Roman"/>
              </a:rPr>
              <a:t>Off-Balance-Sheet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Liabilities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3937323" y="890882"/>
            <a:ext cx="0" cy="4328160"/>
          </a:xfrm>
          <a:custGeom>
            <a:avLst/>
            <a:gdLst/>
            <a:ahLst/>
            <a:cxnLst/>
            <a:rect l="l" t="t" r="r" b="b"/>
            <a:pathLst>
              <a:path w="0" h="4328160">
                <a:moveTo>
                  <a:pt x="0" y="0"/>
                </a:moveTo>
                <a:lnTo>
                  <a:pt x="0" y="432763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942184" y="5216059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 h="0">
                <a:moveTo>
                  <a:pt x="0" y="0"/>
                </a:moveTo>
                <a:lnTo>
                  <a:pt x="140011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942798" y="5214217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7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327893" y="6009643"/>
            <a:ext cx="7620" cy="5080"/>
          </a:xfrm>
          <a:custGeom>
            <a:avLst/>
            <a:gdLst/>
            <a:ahLst/>
            <a:cxnLst/>
            <a:rect l="l" t="t" r="r" b="b"/>
            <a:pathLst>
              <a:path w="7620" h="5079">
                <a:moveTo>
                  <a:pt x="0" y="4912"/>
                </a:moveTo>
                <a:lnTo>
                  <a:pt x="7369" y="4912"/>
                </a:lnTo>
                <a:lnTo>
                  <a:pt x="7369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3328508" y="6010257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14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 txBox="1"/>
          <p:nvPr/>
        </p:nvSpPr>
        <p:spPr>
          <a:xfrm>
            <a:off x="2388641" y="6050978"/>
            <a:ext cx="1339850" cy="2660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558165" marR="5080" indent="-546100">
              <a:lnSpc>
                <a:spcPts val="930"/>
              </a:lnSpc>
              <a:spcBef>
                <a:spcPts val="155"/>
              </a:spcBef>
            </a:pPr>
            <a:r>
              <a:rPr dirty="0" sz="800" spc="5">
                <a:latin typeface="Times New Roman"/>
                <a:cs typeface="Times New Roman"/>
              </a:rPr>
              <a:t>To </a:t>
            </a:r>
            <a:r>
              <a:rPr dirty="0" sz="800">
                <a:latin typeface="Times New Roman"/>
                <a:cs typeface="Times New Roman"/>
              </a:rPr>
              <a:t>Detect Manipulated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Unusual  </a:t>
            </a:r>
            <a:r>
              <a:rPr dirty="0" sz="800" spc="-5">
                <a:latin typeface="Times New Roman"/>
                <a:cs typeface="Times New Roman"/>
              </a:rPr>
              <a:t>Items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814249" y="6195082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 h="0">
                <a:moveTo>
                  <a:pt x="0" y="0"/>
                </a:moveTo>
                <a:lnTo>
                  <a:pt x="121834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814863" y="6193240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 h="0">
                <a:moveTo>
                  <a:pt x="0" y="0"/>
                </a:moveTo>
                <a:lnTo>
                  <a:pt x="12056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936657" y="6193240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0" y="0"/>
                </a:moveTo>
                <a:lnTo>
                  <a:pt x="0" y="368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3937271" y="619262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3937885" y="6193240"/>
            <a:ext cx="3810" cy="0"/>
          </a:xfrm>
          <a:custGeom>
            <a:avLst/>
            <a:gdLst/>
            <a:ahLst/>
            <a:cxnLst/>
            <a:rect l="l" t="t" r="r" b="b"/>
            <a:pathLst>
              <a:path w="3810" h="0">
                <a:moveTo>
                  <a:pt x="0" y="0"/>
                </a:moveTo>
                <a:lnTo>
                  <a:pt x="36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937271" y="619262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4912"/>
                </a:moveTo>
                <a:lnTo>
                  <a:pt x="4912" y="4912"/>
                </a:lnTo>
                <a:lnTo>
                  <a:pt x="4912" y="0"/>
                </a:lnTo>
                <a:lnTo>
                  <a:pt x="0" y="0"/>
                </a:lnTo>
                <a:lnTo>
                  <a:pt x="0" y="4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937885" y="6193240"/>
            <a:ext cx="3810" cy="0"/>
          </a:xfrm>
          <a:custGeom>
            <a:avLst/>
            <a:gdLst/>
            <a:ahLst/>
            <a:cxnLst/>
            <a:rect l="l" t="t" r="r" b="b"/>
            <a:pathLst>
              <a:path w="3810" h="0">
                <a:moveTo>
                  <a:pt x="0" y="0"/>
                </a:moveTo>
                <a:lnTo>
                  <a:pt x="36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3938141" y="6192524"/>
            <a:ext cx="0" cy="124460"/>
          </a:xfrm>
          <a:custGeom>
            <a:avLst/>
            <a:gdLst/>
            <a:ahLst/>
            <a:cxnLst/>
            <a:rect l="l" t="t" r="r" b="b"/>
            <a:pathLst>
              <a:path w="0" h="124460">
                <a:moveTo>
                  <a:pt x="0" y="0"/>
                </a:moveTo>
                <a:lnTo>
                  <a:pt x="0" y="12413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937885" y="6317276"/>
            <a:ext cx="0" cy="57150"/>
          </a:xfrm>
          <a:custGeom>
            <a:avLst/>
            <a:gdLst/>
            <a:ahLst/>
            <a:cxnLst/>
            <a:rect l="l" t="t" r="r" b="b"/>
            <a:pathLst>
              <a:path w="0" h="57150">
                <a:moveTo>
                  <a:pt x="0" y="0"/>
                </a:moveTo>
                <a:lnTo>
                  <a:pt x="0" y="567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4132132" y="6294383"/>
            <a:ext cx="138176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Challenge Restructuring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Charges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3937885" y="6375241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0" y="0"/>
                </a:moveTo>
                <a:lnTo>
                  <a:pt x="0" y="368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3942184" y="6377084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3942798" y="6375241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3939727" y="6316662"/>
            <a:ext cx="0" cy="304165"/>
          </a:xfrm>
          <a:custGeom>
            <a:avLst/>
            <a:gdLst/>
            <a:ahLst/>
            <a:cxnLst/>
            <a:rect l="l" t="t" r="r" b="b"/>
            <a:pathLst>
              <a:path w="0" h="304165">
                <a:moveTo>
                  <a:pt x="0" y="0"/>
                </a:moveTo>
                <a:lnTo>
                  <a:pt x="0" y="30358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3937885" y="6380154"/>
            <a:ext cx="0" cy="116839"/>
          </a:xfrm>
          <a:custGeom>
            <a:avLst/>
            <a:gdLst/>
            <a:ahLst/>
            <a:cxnLst/>
            <a:rect l="l" t="t" r="r" b="b"/>
            <a:pathLst>
              <a:path w="0" h="116839">
                <a:moveTo>
                  <a:pt x="0" y="0"/>
                </a:moveTo>
                <a:lnTo>
                  <a:pt x="0" y="11666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3937885" y="6498049"/>
            <a:ext cx="0" cy="57785"/>
          </a:xfrm>
          <a:custGeom>
            <a:avLst/>
            <a:gdLst/>
            <a:ahLst/>
            <a:cxnLst/>
            <a:rect l="l" t="t" r="r" b="b"/>
            <a:pathLst>
              <a:path w="0" h="57784">
                <a:moveTo>
                  <a:pt x="0" y="0"/>
                </a:moveTo>
                <a:lnTo>
                  <a:pt x="0" y="577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937885" y="6556997"/>
            <a:ext cx="0" cy="57785"/>
          </a:xfrm>
          <a:custGeom>
            <a:avLst/>
            <a:gdLst/>
            <a:ahLst/>
            <a:cxnLst/>
            <a:rect l="l" t="t" r="r" b="b"/>
            <a:pathLst>
              <a:path w="0" h="57784">
                <a:moveTo>
                  <a:pt x="0" y="0"/>
                </a:moveTo>
                <a:lnTo>
                  <a:pt x="0" y="577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 txBox="1"/>
          <p:nvPr/>
        </p:nvSpPr>
        <p:spPr>
          <a:xfrm>
            <a:off x="4132132" y="6533858"/>
            <a:ext cx="11264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Challenge Merger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Charges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3937629" y="661533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79">
                <a:moveTo>
                  <a:pt x="0" y="0"/>
                </a:moveTo>
                <a:lnTo>
                  <a:pt x="0" y="491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942184" y="6617787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696" y="0"/>
                </a:lnTo>
              </a:path>
            </a:pathLst>
          </a:custGeom>
          <a:ln w="49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942798" y="6615945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4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780" y="290575"/>
            <a:ext cx="61087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Diagnostics to Detect Manipulated</a:t>
            </a:r>
            <a:r>
              <a:rPr dirty="0" spc="25"/>
              <a:t> </a:t>
            </a:r>
            <a:r>
              <a:rPr dirty="0"/>
              <a:t>Sales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025" y="1259839"/>
            <a:ext cx="8345805" cy="460756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55600" marR="421640" indent="-342900">
              <a:lnSpc>
                <a:spcPts val="2520"/>
              </a:lnSpc>
              <a:spcBef>
                <a:spcPts val="85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are of good quality if they are unbiased </a:t>
            </a:r>
            <a:r>
              <a:rPr dirty="0" sz="2000" spc="-5">
                <a:latin typeface="Times New Roman"/>
                <a:cs typeface="Times New Roman"/>
              </a:rPr>
              <a:t>estimates </a:t>
            </a:r>
            <a:r>
              <a:rPr dirty="0" sz="2000">
                <a:latin typeface="Times New Roman"/>
                <a:cs typeface="Times New Roman"/>
              </a:rPr>
              <a:t>of the cash that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will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generate.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355600" marR="865505" indent="-342900">
              <a:lnSpc>
                <a:spcPct val="105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Focus on net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after allowances for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returns, credit losses,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  unearned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revenue: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2300">
              <a:latin typeface="Times New Roman"/>
              <a:cs typeface="Times New Roman"/>
            </a:endParaRPr>
          </a:p>
          <a:p>
            <a:pPr algn="ctr" marL="227329">
              <a:lnSpc>
                <a:spcPts val="2375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Net Sales = Cash from Sales + </a:t>
            </a:r>
            <a:r>
              <a:rPr dirty="0" sz="2000" b="1">
                <a:latin typeface="Symbol"/>
                <a:cs typeface="Symbol"/>
              </a:rPr>
              <a:t></a:t>
            </a:r>
            <a:r>
              <a:rPr dirty="0" sz="20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Net Accounts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Receivable</a:t>
            </a:r>
            <a:endParaRPr sz="2000">
              <a:latin typeface="Times New Roman"/>
              <a:cs typeface="Times New Roman"/>
            </a:endParaRPr>
          </a:p>
          <a:p>
            <a:pPr algn="ctr" marL="1453515">
              <a:lnSpc>
                <a:spcPts val="2375"/>
              </a:lnSpc>
            </a:pPr>
            <a:r>
              <a:rPr dirty="0" sz="2000" b="1">
                <a:latin typeface="Times New Roman"/>
                <a:cs typeface="Times New Roman"/>
              </a:rPr>
              <a:t>- </a:t>
            </a:r>
            <a:r>
              <a:rPr dirty="0" sz="2000" b="1">
                <a:latin typeface="Symbol"/>
                <a:cs typeface="Symbol"/>
              </a:rPr>
              <a:t></a:t>
            </a:r>
            <a:r>
              <a:rPr dirty="0" sz="20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Allowance for </a:t>
            </a:r>
            <a:r>
              <a:rPr dirty="0" sz="2000" spc="-5" b="1">
                <a:latin typeface="Times New Roman"/>
                <a:cs typeface="Times New Roman"/>
              </a:rPr>
              <a:t>sales </a:t>
            </a:r>
            <a:r>
              <a:rPr dirty="0" sz="2000" b="1">
                <a:latin typeface="Times New Roman"/>
                <a:cs typeface="Times New Roman"/>
              </a:rPr>
              <a:t>returns - </a:t>
            </a:r>
            <a:r>
              <a:rPr dirty="0" sz="2000" b="1">
                <a:latin typeface="Symbol"/>
                <a:cs typeface="Symbol"/>
              </a:rPr>
              <a:t></a:t>
            </a:r>
            <a:r>
              <a:rPr dirty="0" sz="20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Unearned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revenue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5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latin typeface="Times New Roman"/>
                <a:cs typeface="Times New Roman"/>
              </a:rPr>
              <a:t>Quality question arises from accruals that affect changes in net receivables (that are</a:t>
            </a:r>
            <a:r>
              <a:rPr dirty="0" sz="1800" spc="-1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net  of </a:t>
            </a:r>
            <a:r>
              <a:rPr dirty="0" sz="1800" spc="-5">
                <a:latin typeface="Times New Roman"/>
                <a:cs typeface="Times New Roman"/>
              </a:rPr>
              <a:t>estimated </a:t>
            </a:r>
            <a:r>
              <a:rPr dirty="0" sz="1800">
                <a:latin typeface="Times New Roman"/>
                <a:cs typeface="Times New Roman"/>
              </a:rPr>
              <a:t>bad debts), allowances for sales returns and discounts, and unearned  revenue.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latin typeface="Times New Roman"/>
                <a:cs typeface="Times New Roman"/>
              </a:rPr>
              <a:t>Manipulation diagnostics look for </a:t>
            </a:r>
            <a:r>
              <a:rPr dirty="0" sz="1800" b="1">
                <a:latin typeface="Times New Roman"/>
                <a:cs typeface="Times New Roman"/>
              </a:rPr>
              <a:t>Δ</a:t>
            </a:r>
            <a:r>
              <a:rPr dirty="0" sz="1800">
                <a:latin typeface="Times New Roman"/>
                <a:cs typeface="Times New Roman"/>
              </a:rPr>
              <a:t>Sales relative to cash generated by sales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10"/>
              </a:spcBef>
            </a:pPr>
            <a:r>
              <a:rPr dirty="0" sz="1800" b="1">
                <a:latin typeface="Times New Roman"/>
                <a:cs typeface="Times New Roman"/>
              </a:rPr>
              <a:t>Δ</a:t>
            </a:r>
            <a:r>
              <a:rPr dirty="0" sz="1800">
                <a:latin typeface="Times New Roman"/>
                <a:cs typeface="Times New Roman"/>
              </a:rPr>
              <a:t>Sales relative to </a:t>
            </a:r>
            <a:r>
              <a:rPr dirty="0" sz="1800" spc="-5" b="1">
                <a:latin typeface="Times New Roman"/>
                <a:cs typeface="Times New Roman"/>
              </a:rPr>
              <a:t>Δ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that relate to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sales.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1929" y="282702"/>
            <a:ext cx="1170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</a:t>
            </a:r>
            <a:r>
              <a:rPr dirty="0"/>
              <a:t>l</a:t>
            </a:r>
            <a:r>
              <a:rPr dirty="0" spc="-5"/>
              <a:t>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2756" y="1195577"/>
            <a:ext cx="6677659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b="1">
                <a:latin typeface="Times New Roman"/>
                <a:cs typeface="Times New Roman"/>
              </a:rPr>
              <a:t>Five questions about Accounting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Quality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b="1">
                <a:latin typeface="Times New Roman"/>
                <a:cs typeface="Times New Roman"/>
              </a:rPr>
              <a:t>Detecting Income Shifting: The Accounting Leaves a</a:t>
            </a:r>
            <a:r>
              <a:rPr dirty="0" sz="2000" spc="-16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Trail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Two </a:t>
            </a:r>
            <a:r>
              <a:rPr dirty="0" sz="2000" b="1">
                <a:latin typeface="Times New Roman"/>
                <a:cs typeface="Times New Roman"/>
              </a:rPr>
              <a:t>Directions for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Manipulation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b="1">
                <a:latin typeface="Times New Roman"/>
                <a:cs typeface="Times New Roman"/>
              </a:rPr>
              <a:t>Diagnostics to Detect Manipulation in Operating</a:t>
            </a:r>
            <a:r>
              <a:rPr dirty="0" sz="2000" spc="-1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b="1">
                <a:latin typeface="Times New Roman"/>
                <a:cs typeface="Times New Roman"/>
              </a:rPr>
              <a:t>Frustrations </a:t>
            </a:r>
            <a:r>
              <a:rPr dirty="0" sz="2000" spc="-5" b="1">
                <a:latin typeface="Times New Roman"/>
                <a:cs typeface="Times New Roman"/>
              </a:rPr>
              <a:t>with </a:t>
            </a:r>
            <a:r>
              <a:rPr dirty="0" sz="2000" b="1">
                <a:latin typeface="Times New Roman"/>
                <a:cs typeface="Times New Roman"/>
              </a:rPr>
              <a:t>Disclosure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Quality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 b="1">
                <a:latin typeface="Times New Roman"/>
                <a:cs typeface="Times New Roman"/>
              </a:rPr>
              <a:t>Composite Quality</a:t>
            </a:r>
            <a:r>
              <a:rPr dirty="0" sz="2000" spc="-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Scoring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Core</a:t>
            </a:r>
            <a:r>
              <a:rPr dirty="0" spc="-25"/>
              <a:t> </a:t>
            </a:r>
            <a:r>
              <a:rPr dirty="0" spc="-5"/>
              <a:t>Expenses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394206"/>
            <a:ext cx="7428865" cy="49231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31165" algn="l"/>
              </a:tabLst>
            </a:pPr>
            <a:r>
              <a:rPr dirty="0" sz="2000" b="1">
                <a:solidFill>
                  <a:srgbClr val="001F5F"/>
                </a:solidFill>
                <a:latin typeface="Times New Roman"/>
                <a:cs typeface="Times New Roman"/>
              </a:rPr>
              <a:t>1.	</a:t>
            </a:r>
            <a:r>
              <a:rPr dirty="0" sz="2000" b="1">
                <a:latin typeface="Times New Roman"/>
                <a:cs typeface="Times New Roman"/>
              </a:rPr>
              <a:t>Investigate </a:t>
            </a:r>
            <a:r>
              <a:rPr dirty="0" sz="2000" spc="5" b="1">
                <a:latin typeface="Times New Roman"/>
                <a:cs typeface="Times New Roman"/>
              </a:rPr>
              <a:t>Changes </a:t>
            </a:r>
            <a:r>
              <a:rPr dirty="0" sz="2000" b="1">
                <a:latin typeface="Times New Roman"/>
                <a:cs typeface="Times New Roman"/>
              </a:rPr>
              <a:t>in NOA with Normalized</a:t>
            </a:r>
            <a:r>
              <a:rPr dirty="0" sz="2000" spc="-1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ATO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50">
              <a:latin typeface="Times New Roman"/>
              <a:cs typeface="Times New Roman"/>
            </a:endParaRPr>
          </a:p>
          <a:p>
            <a:pPr marL="94996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OI = </a:t>
            </a:r>
            <a:r>
              <a:rPr dirty="0" sz="1800" spc="-5">
                <a:latin typeface="Times New Roman"/>
                <a:cs typeface="Times New Roman"/>
              </a:rPr>
              <a:t>Free </a:t>
            </a:r>
            <a:r>
              <a:rPr dirty="0" sz="1800">
                <a:latin typeface="Times New Roman"/>
                <a:cs typeface="Times New Roman"/>
              </a:rPr>
              <a:t>Cash </a:t>
            </a:r>
            <a:r>
              <a:rPr dirty="0" sz="1800" spc="-5">
                <a:latin typeface="Times New Roman"/>
                <a:cs typeface="Times New Roman"/>
              </a:rPr>
              <a:t>Flow </a:t>
            </a:r>
            <a:r>
              <a:rPr dirty="0" sz="1800">
                <a:latin typeface="Times New Roman"/>
                <a:cs typeface="Times New Roman"/>
              </a:rPr>
              <a:t>+ </a:t>
            </a:r>
            <a:r>
              <a:rPr dirty="0" sz="1800">
                <a:latin typeface="Symbol"/>
                <a:cs typeface="Symbol"/>
              </a:rPr>
              <a:t>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NOA</a:t>
            </a:r>
            <a:endParaRPr sz="1800">
              <a:latin typeface="Times New Roman"/>
              <a:cs typeface="Times New Roman"/>
            </a:endParaRPr>
          </a:p>
          <a:p>
            <a:pPr marL="1849120">
              <a:lnSpc>
                <a:spcPct val="100000"/>
              </a:lnSpc>
              <a:spcBef>
                <a:spcPts val="195"/>
              </a:spcBef>
              <a:tabLst>
                <a:tab pos="3196590" algn="l"/>
              </a:tabLst>
            </a:pPr>
            <a:r>
              <a:rPr dirty="0" sz="1500" spc="-5">
                <a:latin typeface="Times New Roman"/>
                <a:cs typeface="Times New Roman"/>
              </a:rPr>
              <a:t>“Hard”	</a:t>
            </a:r>
            <a:r>
              <a:rPr dirty="0" sz="1500">
                <a:latin typeface="Times New Roman"/>
                <a:cs typeface="Times New Roman"/>
              </a:rPr>
              <a:t>“Soft”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50">
              <a:latin typeface="Times New Roman"/>
              <a:cs typeface="Times New Roman"/>
            </a:endParaRPr>
          </a:p>
          <a:p>
            <a:pPr marL="457200">
              <a:lnSpc>
                <a:spcPct val="100000"/>
              </a:lnSpc>
            </a:pPr>
            <a:r>
              <a:rPr dirty="0" sz="2000" spc="5" b="1">
                <a:latin typeface="Times New Roman"/>
                <a:cs typeface="Times New Roman"/>
              </a:rPr>
              <a:t>So, </a:t>
            </a:r>
            <a:r>
              <a:rPr dirty="0" sz="2000" b="1">
                <a:latin typeface="Symbol"/>
                <a:cs typeface="Symbol"/>
              </a:rPr>
              <a:t></a:t>
            </a:r>
            <a:r>
              <a:rPr dirty="0" sz="20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NOA is to be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investigated: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Times New Roman"/>
              <a:cs typeface="Times New Roman"/>
            </a:endParaRPr>
          </a:p>
          <a:p>
            <a:pPr marL="1006475">
              <a:lnSpc>
                <a:spcPct val="100000"/>
              </a:lnSpc>
            </a:pPr>
            <a:r>
              <a:rPr dirty="0" sz="1800" spc="-5">
                <a:latin typeface="Symbol"/>
                <a:cs typeface="Symbol"/>
              </a:rPr>
              <a:t>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= </a:t>
            </a:r>
            <a:r>
              <a:rPr dirty="0" sz="1800" spc="-5">
                <a:latin typeface="Times New Roman"/>
                <a:cs typeface="Times New Roman"/>
              </a:rPr>
              <a:t>Cash </a:t>
            </a:r>
            <a:r>
              <a:rPr dirty="0" sz="1800">
                <a:latin typeface="Times New Roman"/>
                <a:cs typeface="Times New Roman"/>
              </a:rPr>
              <a:t>investment + new operating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accruals</a:t>
            </a:r>
            <a:endParaRPr sz="1800">
              <a:latin typeface="Times New Roman"/>
              <a:cs typeface="Times New Roman"/>
            </a:endParaRPr>
          </a:p>
          <a:p>
            <a:pPr algn="ctr" marR="342900">
              <a:lnSpc>
                <a:spcPct val="100000"/>
              </a:lnSpc>
              <a:spcBef>
                <a:spcPts val="195"/>
              </a:spcBef>
              <a:tabLst>
                <a:tab pos="1929130" algn="l"/>
              </a:tabLst>
            </a:pPr>
            <a:r>
              <a:rPr dirty="0" sz="1500" spc="-5">
                <a:latin typeface="Times New Roman"/>
                <a:cs typeface="Times New Roman"/>
              </a:rPr>
              <a:t>“Hard”	</a:t>
            </a:r>
            <a:r>
              <a:rPr dirty="0" sz="1500">
                <a:latin typeface="Times New Roman"/>
                <a:cs typeface="Times New Roman"/>
              </a:rPr>
              <a:t>“Soft”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Times New Roman"/>
              <a:cs typeface="Times New Roman"/>
            </a:endParaRPr>
          </a:p>
          <a:p>
            <a:pPr marL="949960">
              <a:lnSpc>
                <a:spcPct val="100000"/>
              </a:lnSpc>
            </a:pP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Diagnostic</a:t>
            </a:r>
            <a:r>
              <a:rPr dirty="0" sz="1800">
                <a:latin typeface="Times New Roman"/>
                <a:cs typeface="Times New Roman"/>
              </a:rPr>
              <a:t>: </a:t>
            </a:r>
            <a:r>
              <a:rPr dirty="0" sz="1800" spc="-5">
                <a:latin typeface="Times New Roman"/>
                <a:cs typeface="Times New Roman"/>
              </a:rPr>
              <a:t>Normalized OI/OI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=1?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949960">
              <a:lnSpc>
                <a:spcPct val="100000"/>
              </a:lnSpc>
            </a:pPr>
            <a:r>
              <a:rPr dirty="0" sz="1800" spc="-5">
                <a:latin typeface="Times New Roman"/>
                <a:cs typeface="Times New Roman"/>
              </a:rPr>
              <a:t>NOA=Sales/ATO</a:t>
            </a:r>
            <a:endParaRPr sz="1800">
              <a:latin typeface="Times New Roman"/>
              <a:cs typeface="Times New Roman"/>
            </a:endParaRPr>
          </a:p>
          <a:p>
            <a:pPr marL="949960">
              <a:lnSpc>
                <a:spcPct val="100000"/>
              </a:lnSpc>
              <a:spcBef>
                <a:spcPts val="220"/>
              </a:spcBef>
            </a:pPr>
            <a:r>
              <a:rPr dirty="0" sz="1800" spc="-5">
                <a:latin typeface="Times New Roman"/>
                <a:cs typeface="Times New Roman"/>
              </a:rPr>
              <a:t>Normalized OI = Free Cash Flow </a:t>
            </a:r>
            <a:r>
              <a:rPr dirty="0" sz="1800">
                <a:latin typeface="Times New Roman"/>
                <a:cs typeface="Times New Roman"/>
              </a:rPr>
              <a:t>+</a:t>
            </a:r>
            <a:r>
              <a:rPr dirty="0" sz="1800">
                <a:latin typeface="Symbol"/>
                <a:cs typeface="Symbol"/>
              </a:rPr>
              <a:t></a:t>
            </a:r>
            <a:r>
              <a:rPr dirty="0" sz="1800">
                <a:latin typeface="Times New Roman"/>
                <a:cs typeface="Times New Roman"/>
              </a:rPr>
              <a:t>Sales/Normal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ATO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Times New Roman"/>
              <a:cs typeface="Times New Roman"/>
            </a:endParaRPr>
          </a:p>
          <a:p>
            <a:pPr marL="82550" marR="5080">
              <a:lnSpc>
                <a:spcPct val="110000"/>
              </a:lnSpc>
            </a:pPr>
            <a:r>
              <a:rPr dirty="0" sz="1800">
                <a:latin typeface="Times New Roman"/>
                <a:cs typeface="Times New Roman"/>
              </a:rPr>
              <a:t>If </a:t>
            </a:r>
            <a:r>
              <a:rPr dirty="0" sz="1800" spc="-5">
                <a:latin typeface="Times New Roman"/>
                <a:cs typeface="Times New Roman"/>
              </a:rPr>
              <a:t>ΔNOA </a:t>
            </a:r>
            <a:r>
              <a:rPr dirty="0" sz="1800">
                <a:latin typeface="Times New Roman"/>
                <a:cs typeface="Times New Roman"/>
              </a:rPr>
              <a:t>&gt; </a:t>
            </a:r>
            <a:r>
              <a:rPr dirty="0" sz="1800" spc="-10">
                <a:latin typeface="Times New Roman"/>
                <a:cs typeface="Times New Roman"/>
              </a:rPr>
              <a:t>ΔNOA </a:t>
            </a:r>
            <a:r>
              <a:rPr dirty="0" sz="1800">
                <a:latin typeface="Times New Roman"/>
                <a:cs typeface="Times New Roman"/>
              </a:rPr>
              <a:t>expected from </a:t>
            </a:r>
            <a:r>
              <a:rPr dirty="0" sz="1800" spc="-5">
                <a:latin typeface="Times New Roman"/>
                <a:cs typeface="Times New Roman"/>
              </a:rPr>
              <a:t>Δsales, suspect </a:t>
            </a:r>
            <a:r>
              <a:rPr dirty="0" sz="1800">
                <a:latin typeface="Times New Roman"/>
                <a:cs typeface="Times New Roman"/>
              </a:rPr>
              <a:t>manipulation of the expenses.  This </a:t>
            </a:r>
            <a:r>
              <a:rPr dirty="0" sz="1800" spc="-5">
                <a:latin typeface="Times New Roman"/>
                <a:cs typeface="Times New Roman"/>
              </a:rPr>
              <a:t>works </a:t>
            </a:r>
            <a:r>
              <a:rPr dirty="0" sz="1800">
                <a:latin typeface="Times New Roman"/>
                <a:cs typeface="Times New Roman"/>
              </a:rPr>
              <a:t>if </a:t>
            </a:r>
            <a:r>
              <a:rPr dirty="0" sz="1800" spc="-5">
                <a:latin typeface="Times New Roman"/>
                <a:cs typeface="Times New Roman"/>
              </a:rPr>
              <a:t>sales </a:t>
            </a:r>
            <a:r>
              <a:rPr dirty="0" sz="1800">
                <a:latin typeface="Times New Roman"/>
                <a:cs typeface="Times New Roman"/>
              </a:rPr>
              <a:t>are not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manipulated.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8385" y="1192479"/>
            <a:ext cx="7387590" cy="36556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31800" indent="-419100">
              <a:lnSpc>
                <a:spcPct val="100000"/>
              </a:lnSpc>
              <a:spcBef>
                <a:spcPts val="105"/>
              </a:spcBef>
              <a:buAutoNum type="arabicPeriod" startAt="2"/>
              <a:tabLst>
                <a:tab pos="431165" algn="l"/>
                <a:tab pos="431800" algn="l"/>
              </a:tabLst>
            </a:pPr>
            <a:r>
              <a:rPr dirty="0" sz="2000" b="1">
                <a:latin typeface="Times New Roman"/>
                <a:cs typeface="Times New Roman"/>
              </a:rPr>
              <a:t>Investigate Changes in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ATO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2"/>
            </a:pPr>
            <a:endParaRPr sz="2450">
              <a:latin typeface="Times New Roman"/>
              <a:cs typeface="Times New Roman"/>
            </a:endParaRPr>
          </a:p>
          <a:p>
            <a:pPr lvl="1" marL="875030" marR="508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Manipulation of operating expenses always changes both </a:t>
            </a:r>
            <a:r>
              <a:rPr dirty="0" sz="1800" spc="-10">
                <a:latin typeface="Times New Roman"/>
                <a:cs typeface="Times New Roman"/>
              </a:rPr>
              <a:t>PM </a:t>
            </a:r>
            <a:r>
              <a:rPr dirty="0" sz="1800">
                <a:latin typeface="Times New Roman"/>
                <a:cs typeface="Times New Roman"/>
              </a:rPr>
              <a:t>and  </a:t>
            </a:r>
            <a:r>
              <a:rPr dirty="0" sz="1800" spc="-5">
                <a:latin typeface="Times New Roman"/>
                <a:cs typeface="Times New Roman"/>
              </a:rPr>
              <a:t>ATO, </a:t>
            </a:r>
            <a:r>
              <a:rPr dirty="0" sz="1800">
                <a:latin typeface="Times New Roman"/>
                <a:cs typeface="Times New Roman"/>
              </a:rPr>
              <a:t>but in opposite directions: Lower expenses </a:t>
            </a:r>
            <a:r>
              <a:rPr dirty="0" sz="1800" spc="-5">
                <a:latin typeface="Times New Roman"/>
                <a:cs typeface="Times New Roman"/>
              </a:rPr>
              <a:t>mean </a:t>
            </a:r>
            <a:r>
              <a:rPr dirty="0" sz="1800">
                <a:latin typeface="Times New Roman"/>
                <a:cs typeface="Times New Roman"/>
              </a:rPr>
              <a:t>higher </a:t>
            </a:r>
            <a:r>
              <a:rPr dirty="0" sz="1800" spc="-5">
                <a:latin typeface="Times New Roman"/>
                <a:cs typeface="Times New Roman"/>
              </a:rPr>
              <a:t>income 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sales </a:t>
            </a:r>
            <a:r>
              <a:rPr dirty="0" sz="1800">
                <a:latin typeface="Times New Roman"/>
                <a:cs typeface="Times New Roman"/>
              </a:rPr>
              <a:t>but, </a:t>
            </a:r>
            <a:r>
              <a:rPr dirty="0" sz="1800" spc="-5">
                <a:latin typeface="Times New Roman"/>
                <a:cs typeface="Times New Roman"/>
              </a:rPr>
              <a:t>as NOA </a:t>
            </a:r>
            <a:r>
              <a:rPr dirty="0" sz="1800">
                <a:latin typeface="Times New Roman"/>
                <a:cs typeface="Times New Roman"/>
              </a:rPr>
              <a:t>increase, lower expenses also </a:t>
            </a:r>
            <a:r>
              <a:rPr dirty="0" sz="1800" spc="-5">
                <a:latin typeface="Times New Roman"/>
                <a:cs typeface="Times New Roman"/>
              </a:rPr>
              <a:t>mean </a:t>
            </a:r>
            <a:r>
              <a:rPr dirty="0" sz="1800">
                <a:latin typeface="Times New Roman"/>
                <a:cs typeface="Times New Roman"/>
              </a:rPr>
              <a:t>lower sales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  </a:t>
            </a:r>
            <a:r>
              <a:rPr dirty="0" sz="1800" spc="-5">
                <a:latin typeface="Times New Roman"/>
                <a:cs typeface="Times New Roman"/>
              </a:rPr>
              <a:t>NOA.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503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 spc="-5">
                <a:latin typeface="Times New Roman"/>
                <a:cs typeface="Times New Roman"/>
              </a:rPr>
              <a:t>A </a:t>
            </a:r>
            <a:r>
              <a:rPr dirty="0" sz="1800">
                <a:latin typeface="Times New Roman"/>
                <a:cs typeface="Times New Roman"/>
              </a:rPr>
              <a:t>change in </a:t>
            </a:r>
            <a:r>
              <a:rPr dirty="0" sz="1800" spc="-5">
                <a:latin typeface="Times New Roman"/>
                <a:cs typeface="Times New Roman"/>
              </a:rPr>
              <a:t>ATO may </a:t>
            </a:r>
            <a:r>
              <a:rPr dirty="0" sz="1800">
                <a:latin typeface="Times New Roman"/>
                <a:cs typeface="Times New Roman"/>
              </a:rPr>
              <a:t>indicate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manipulation.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5030" marR="34925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If </a:t>
            </a:r>
            <a:r>
              <a:rPr dirty="0" sz="1800" spc="-5">
                <a:latin typeface="Times New Roman"/>
                <a:cs typeface="Times New Roman"/>
              </a:rPr>
              <a:t>firms </a:t>
            </a:r>
            <a:r>
              <a:rPr dirty="0" sz="1800">
                <a:latin typeface="Times New Roman"/>
                <a:cs typeface="Times New Roman"/>
              </a:rPr>
              <a:t>are </a:t>
            </a:r>
            <a:r>
              <a:rPr dirty="0" sz="1800" spc="-5">
                <a:latin typeface="Times New Roman"/>
                <a:cs typeface="Times New Roman"/>
              </a:rPr>
              <a:t>using </a:t>
            </a:r>
            <a:r>
              <a:rPr dirty="0" sz="1800">
                <a:latin typeface="Times New Roman"/>
                <a:cs typeface="Times New Roman"/>
              </a:rPr>
              <a:t>manipulation to increase or </a:t>
            </a:r>
            <a:r>
              <a:rPr dirty="0" sz="1800" spc="-5">
                <a:latin typeface="Times New Roman"/>
                <a:cs typeface="Times New Roman"/>
              </a:rPr>
              <a:t>maintain </a:t>
            </a:r>
            <a:r>
              <a:rPr dirty="0" sz="1800" spc="-10">
                <a:latin typeface="Times New Roman"/>
                <a:cs typeface="Times New Roman"/>
              </a:rPr>
              <a:t>PM, </a:t>
            </a:r>
            <a:r>
              <a:rPr dirty="0" sz="1800">
                <a:latin typeface="Times New Roman"/>
                <a:cs typeface="Times New Roman"/>
              </a:rPr>
              <a:t>the  corresponding ↓ in </a:t>
            </a:r>
            <a:r>
              <a:rPr dirty="0" sz="1800" spc="-5">
                <a:latin typeface="Times New Roman"/>
                <a:cs typeface="Times New Roman"/>
              </a:rPr>
              <a:t>ATO will signal </a:t>
            </a:r>
            <a:r>
              <a:rPr dirty="0" sz="1800">
                <a:latin typeface="Times New Roman"/>
                <a:cs typeface="Times New Roman"/>
              </a:rPr>
              <a:t>a </a:t>
            </a:r>
            <a:r>
              <a:rPr dirty="0" sz="1800" spc="-5">
                <a:latin typeface="Times New Roman"/>
                <a:cs typeface="Times New Roman"/>
              </a:rPr>
              <a:t>subsequent </a:t>
            </a:r>
            <a:r>
              <a:rPr dirty="0" sz="1800">
                <a:latin typeface="Times New Roman"/>
                <a:cs typeface="Times New Roman"/>
              </a:rPr>
              <a:t>↓ in future </a:t>
            </a:r>
            <a:r>
              <a:rPr dirty="0" sz="1800" spc="-5">
                <a:latin typeface="Times New Roman"/>
                <a:cs typeface="Times New Roman"/>
              </a:rPr>
              <a:t>PM </a:t>
            </a:r>
            <a:r>
              <a:rPr dirty="0" sz="1800">
                <a:latin typeface="Times New Roman"/>
                <a:cs typeface="Times New Roman"/>
              </a:rPr>
              <a:t>as the  accounting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reverses.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Core</a:t>
            </a:r>
            <a:r>
              <a:rPr dirty="0" spc="-25"/>
              <a:t> </a:t>
            </a:r>
            <a:r>
              <a:rPr dirty="0" spc="-5"/>
              <a:t>Expenses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8385" y="1192479"/>
            <a:ext cx="7301865" cy="37655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31800" indent="-4191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 startAt="2"/>
              <a:tabLst>
                <a:tab pos="431165" algn="l"/>
                <a:tab pos="431800" algn="l"/>
              </a:tabLst>
            </a:pPr>
            <a:r>
              <a:rPr dirty="0" sz="2000" b="1">
                <a:latin typeface="Times New Roman"/>
                <a:cs typeface="Times New Roman"/>
              </a:rPr>
              <a:t>Investigate Changes in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ATO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AutoNum type="arabicPeriod" startAt="2"/>
            </a:pPr>
            <a:endParaRPr sz="2450">
              <a:latin typeface="Times New Roman"/>
              <a:cs typeface="Times New Roman"/>
            </a:endParaRPr>
          </a:p>
          <a:p>
            <a:pPr lvl="1" marL="87503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 spc="-5">
                <a:latin typeface="Times New Roman"/>
                <a:cs typeface="Times New Roman"/>
              </a:rPr>
              <a:t>Compare </a:t>
            </a:r>
            <a:r>
              <a:rPr dirty="0" sz="1800">
                <a:latin typeface="Times New Roman"/>
                <a:cs typeface="Times New Roman"/>
              </a:rPr>
              <a:t>changes in sales to changes in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ATO.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5030" marR="508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>
                <a:latin typeface="Times New Roman"/>
                <a:cs typeface="Times New Roman"/>
              </a:rPr>
              <a:t>Watch </a:t>
            </a: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>
                <a:latin typeface="Times New Roman"/>
                <a:cs typeface="Times New Roman"/>
              </a:rPr>
              <a:t>cases </a:t>
            </a:r>
            <a:r>
              <a:rPr dirty="0" sz="1800" spc="-5">
                <a:latin typeface="Times New Roman"/>
                <a:cs typeface="Times New Roman"/>
              </a:rPr>
              <a:t>where PM </a:t>
            </a:r>
            <a:r>
              <a:rPr dirty="0" sz="1800">
                <a:latin typeface="Times New Roman"/>
                <a:cs typeface="Times New Roman"/>
              </a:rPr>
              <a:t>increase or are constant but ATO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declines.  </a:t>
            </a:r>
            <a:r>
              <a:rPr dirty="0" sz="1800" spc="-5">
                <a:latin typeface="Times New Roman"/>
                <a:cs typeface="Times New Roman"/>
              </a:rPr>
              <a:t>May be the </a:t>
            </a:r>
            <a:r>
              <a:rPr dirty="0" sz="1800">
                <a:latin typeface="Times New Roman"/>
                <a:cs typeface="Times New Roman"/>
              </a:rPr>
              <a:t>case of a firm experiencing falling </a:t>
            </a:r>
            <a:r>
              <a:rPr dirty="0" sz="1800" spc="-5">
                <a:latin typeface="Times New Roman"/>
                <a:cs typeface="Times New Roman"/>
              </a:rPr>
              <a:t>margins </a:t>
            </a:r>
            <a:r>
              <a:rPr dirty="0" sz="1800">
                <a:latin typeface="Times New Roman"/>
                <a:cs typeface="Times New Roman"/>
              </a:rPr>
              <a:t>but </a:t>
            </a:r>
            <a:r>
              <a:rPr dirty="0" sz="1800" spc="-5">
                <a:latin typeface="Times New Roman"/>
                <a:cs typeface="Times New Roman"/>
              </a:rPr>
              <a:t>wants </a:t>
            </a:r>
            <a:r>
              <a:rPr dirty="0" sz="1800">
                <a:latin typeface="Times New Roman"/>
                <a:cs typeface="Times New Roman"/>
              </a:rPr>
              <a:t>to  maintain </a:t>
            </a:r>
            <a:r>
              <a:rPr dirty="0" sz="1800" spc="-5">
                <a:latin typeface="Times New Roman"/>
                <a:cs typeface="Times New Roman"/>
              </a:rPr>
              <a:t>PM </a:t>
            </a: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-5">
                <a:latin typeface="Times New Roman"/>
                <a:cs typeface="Times New Roman"/>
              </a:rPr>
              <a:t>RNOA </a:t>
            </a:r>
            <a:r>
              <a:rPr dirty="0" sz="1800">
                <a:latin typeface="Times New Roman"/>
                <a:cs typeface="Times New Roman"/>
              </a:rPr>
              <a:t>at previous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levels.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503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 spc="-5">
                <a:latin typeface="Times New Roman"/>
                <a:cs typeface="Times New Roman"/>
              </a:rPr>
              <a:t>Watch </a:t>
            </a:r>
            <a:r>
              <a:rPr dirty="0" sz="1800">
                <a:latin typeface="Times New Roman"/>
                <a:cs typeface="Times New Roman"/>
              </a:rPr>
              <a:t>for cases where there </a:t>
            </a:r>
            <a:r>
              <a:rPr dirty="0" sz="1800" spc="-5">
                <a:latin typeface="Times New Roman"/>
                <a:cs typeface="Times New Roman"/>
              </a:rPr>
              <a:t>has </a:t>
            </a:r>
            <a:r>
              <a:rPr dirty="0" sz="1800">
                <a:latin typeface="Times New Roman"/>
                <a:cs typeface="Times New Roman"/>
              </a:rPr>
              <a:t>been a large increase in 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but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endParaRPr sz="1800">
              <a:latin typeface="Times New Roman"/>
              <a:cs typeface="Times New Roman"/>
            </a:endParaRPr>
          </a:p>
          <a:p>
            <a:pPr marL="875030">
              <a:lnSpc>
                <a:spcPct val="100000"/>
              </a:lnSpc>
            </a:pPr>
            <a:r>
              <a:rPr dirty="0" sz="1800" spc="-5">
                <a:latin typeface="Times New Roman"/>
                <a:cs typeface="Times New Roman"/>
              </a:rPr>
              <a:t>small </a:t>
            </a:r>
            <a:r>
              <a:rPr dirty="0" sz="1800">
                <a:latin typeface="Times New Roman"/>
                <a:cs typeface="Times New Roman"/>
              </a:rPr>
              <a:t>or negative change in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ATO.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lvl="1" marL="875030" indent="-419734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875030" algn="l"/>
                <a:tab pos="875665" algn="l"/>
              </a:tabLst>
            </a:pPr>
            <a:r>
              <a:rPr dirty="0" sz="1800" spc="-5">
                <a:latin typeface="Times New Roman"/>
                <a:cs typeface="Times New Roman"/>
              </a:rPr>
              <a:t>Watch </a:t>
            </a:r>
            <a:r>
              <a:rPr dirty="0" sz="1800">
                <a:latin typeface="Times New Roman"/>
                <a:cs typeface="Times New Roman"/>
              </a:rPr>
              <a:t>for declines in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turnovers.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Core</a:t>
            </a:r>
            <a:r>
              <a:rPr dirty="0" spc="-25"/>
              <a:t> </a:t>
            </a:r>
            <a:r>
              <a:rPr dirty="0" spc="-5"/>
              <a:t>Expenses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0240" y="1246762"/>
            <a:ext cx="7784465" cy="439420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590"/>
              </a:spcBef>
              <a:buAutoNum type="arabicPeriod" startAt="3"/>
              <a:tabLst>
                <a:tab pos="469900" algn="l"/>
                <a:tab pos="470534" algn="l"/>
              </a:tabLst>
            </a:pPr>
            <a:r>
              <a:rPr dirty="0" sz="2000" b="1">
                <a:latin typeface="Times New Roman"/>
                <a:cs typeface="Times New Roman"/>
              </a:rPr>
              <a:t>Investigate </a:t>
            </a:r>
            <a:r>
              <a:rPr dirty="0" sz="2000" spc="-5" b="1">
                <a:latin typeface="Times New Roman"/>
                <a:cs typeface="Times New Roman"/>
              </a:rPr>
              <a:t>Line </a:t>
            </a:r>
            <a:r>
              <a:rPr dirty="0" sz="2000" b="1">
                <a:latin typeface="Times New Roman"/>
                <a:cs typeface="Times New Roman"/>
              </a:rPr>
              <a:t>Items</a:t>
            </a:r>
            <a:r>
              <a:rPr dirty="0" sz="2000" spc="-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Directly</a:t>
            </a:r>
            <a:endParaRPr sz="2000">
              <a:latin typeface="Times New Roman"/>
              <a:cs typeface="Times New Roman"/>
            </a:endParaRPr>
          </a:p>
          <a:p>
            <a:pPr lvl="1" marL="817244" indent="-285750">
              <a:lnSpc>
                <a:spcPct val="100000"/>
              </a:lnSpc>
              <a:spcBef>
                <a:spcPts val="440"/>
              </a:spcBef>
              <a:buClr>
                <a:srgbClr val="001F5F"/>
              </a:buClr>
              <a:buFont typeface="Wingdings"/>
              <a:buChar char=""/>
              <a:tabLst>
                <a:tab pos="817880" algn="l"/>
              </a:tabLst>
            </a:pPr>
            <a:r>
              <a:rPr dirty="0" sz="1800">
                <a:latin typeface="Times New Roman"/>
                <a:cs typeface="Times New Roman"/>
              </a:rPr>
              <a:t>Challenge depreciation and amortization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expense</a:t>
            </a:r>
            <a:endParaRPr sz="1800">
              <a:latin typeface="Times New Roman"/>
              <a:cs typeface="Times New Roman"/>
            </a:endParaRPr>
          </a:p>
          <a:p>
            <a:pPr lvl="2" marL="1259205" marR="5080" indent="-287020">
              <a:lnSpc>
                <a:spcPct val="100000"/>
              </a:lnSpc>
              <a:spcBef>
                <a:spcPts val="395"/>
              </a:spcBef>
              <a:buClr>
                <a:srgbClr val="001F5F"/>
              </a:buClr>
              <a:buFont typeface="Arial"/>
              <a:buChar char="•"/>
              <a:tabLst>
                <a:tab pos="1259205" algn="l"/>
                <a:tab pos="125984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Low depreciation or amortization usually means there will be future </a:t>
            </a:r>
            <a:r>
              <a:rPr dirty="0" sz="1600" spc="5" i="1">
                <a:latin typeface="Times New Roman"/>
                <a:cs typeface="Times New Roman"/>
              </a:rPr>
              <a:t>write-  </a:t>
            </a:r>
            <a:r>
              <a:rPr dirty="0" sz="1600" spc="-5" i="1">
                <a:latin typeface="Times New Roman"/>
                <a:cs typeface="Times New Roman"/>
              </a:rPr>
              <a:t>downs of assets, usually through restructuring charges or losses on disposals of  assets. Too high depreciation or amortization results in later gains from asset  disposals.</a:t>
            </a:r>
            <a:endParaRPr sz="16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Arial"/>
              <a:buChar char="•"/>
            </a:pPr>
            <a:endParaRPr sz="2350">
              <a:latin typeface="Times New Roman"/>
              <a:cs typeface="Times New Roman"/>
            </a:endParaRPr>
          </a:p>
          <a:p>
            <a:pPr lvl="1" marL="817244" indent="-28575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817880" algn="l"/>
              </a:tabLst>
            </a:pPr>
            <a:r>
              <a:rPr dirty="0" sz="1800">
                <a:latin typeface="Times New Roman"/>
                <a:cs typeface="Times New Roman"/>
              </a:rPr>
              <a:t>Challenge total accruals &amp; individual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accruals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"/>
            </a:pPr>
            <a:endParaRPr sz="2350">
              <a:latin typeface="Times New Roman"/>
              <a:cs typeface="Times New Roman"/>
            </a:endParaRPr>
          </a:p>
          <a:p>
            <a:pPr lvl="1" marL="817244" indent="-28575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"/>
              <a:tabLst>
                <a:tab pos="817880" algn="l"/>
              </a:tabLst>
            </a:pPr>
            <a:r>
              <a:rPr dirty="0" sz="1800">
                <a:latin typeface="Times New Roman"/>
                <a:cs typeface="Times New Roman"/>
              </a:rPr>
              <a:t>Challenge expense components that depend on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estimates</a:t>
            </a:r>
            <a:endParaRPr sz="1800">
              <a:latin typeface="Times New Roman"/>
              <a:cs typeface="Times New Roman"/>
            </a:endParaRPr>
          </a:p>
          <a:p>
            <a:pPr lvl="2" marL="1259205" marR="235585" indent="-287020">
              <a:lnSpc>
                <a:spcPct val="100000"/>
              </a:lnSpc>
              <a:spcBef>
                <a:spcPts val="390"/>
              </a:spcBef>
              <a:buClr>
                <a:srgbClr val="001F5F"/>
              </a:buClr>
              <a:buFont typeface="Arial"/>
              <a:buChar char="•"/>
              <a:tabLst>
                <a:tab pos="1259205" algn="l"/>
                <a:tab pos="125984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Pensions and other employment expenses can be manipulated by changing  </a:t>
            </a:r>
            <a:r>
              <a:rPr dirty="0" sz="1600" spc="-5" i="1">
                <a:latin typeface="Times New Roman"/>
                <a:cs typeface="Times New Roman"/>
              </a:rPr>
              <a:t>actuarial estimates of projected payouts and discount rates for the liabilities,  and by changing the expected return on plan</a:t>
            </a:r>
            <a:r>
              <a:rPr dirty="0" sz="1600" spc="45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assets.</a:t>
            </a:r>
            <a:endParaRPr sz="16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Arial"/>
              <a:buChar char="•"/>
            </a:pPr>
            <a:endParaRPr sz="2350">
              <a:latin typeface="Times New Roman"/>
              <a:cs typeface="Times New Roman"/>
            </a:endParaRPr>
          </a:p>
          <a:p>
            <a:pPr lvl="1" marL="817244" indent="-285750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817880" algn="l"/>
              </a:tabLst>
            </a:pPr>
            <a:r>
              <a:rPr dirty="0" sz="1800">
                <a:latin typeface="Times New Roman"/>
                <a:cs typeface="Times New Roman"/>
              </a:rPr>
              <a:t>Challenge tax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expenses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Core</a:t>
            </a:r>
            <a:r>
              <a:rPr dirty="0" spc="-25"/>
              <a:t> </a:t>
            </a:r>
            <a:r>
              <a:rPr dirty="0" spc="-5"/>
              <a:t>Expenses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7568" y="1141603"/>
            <a:ext cx="7479665" cy="5293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1800" indent="-419100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431165" algn="l"/>
                <a:tab pos="4318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Investigate </a:t>
            </a:r>
            <a:r>
              <a:rPr dirty="0" sz="1800" b="1">
                <a:latin typeface="Times New Roman"/>
                <a:cs typeface="Times New Roman"/>
              </a:rPr>
              <a:t>Balance </a:t>
            </a:r>
            <a:r>
              <a:rPr dirty="0" sz="1800" spc="-5" b="1">
                <a:latin typeface="Times New Roman"/>
                <a:cs typeface="Times New Roman"/>
              </a:rPr>
              <a:t>Sheet </a:t>
            </a:r>
            <a:r>
              <a:rPr dirty="0" sz="1800" b="1">
                <a:latin typeface="Times New Roman"/>
                <a:cs typeface="Times New Roman"/>
              </a:rPr>
              <a:t>Line </a:t>
            </a:r>
            <a:r>
              <a:rPr dirty="0" sz="1800" spc="-5" b="1">
                <a:latin typeface="Times New Roman"/>
                <a:cs typeface="Times New Roman"/>
              </a:rPr>
              <a:t>Items</a:t>
            </a:r>
            <a:r>
              <a:rPr dirty="0" sz="1800" spc="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Directly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4"/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latin typeface="Times New Roman"/>
                <a:cs typeface="Times New Roman"/>
              </a:rPr>
              <a:t>Particular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suspects:</a:t>
            </a:r>
            <a:endParaRPr sz="1800">
              <a:latin typeface="Times New Roman"/>
              <a:cs typeface="Times New Roman"/>
            </a:endParaRPr>
          </a:p>
          <a:p>
            <a:pPr lvl="1" marL="878205" marR="302260" indent="-332740">
              <a:lnSpc>
                <a:spcPct val="100000"/>
              </a:lnSpc>
              <a:spcBef>
                <a:spcPts val="434"/>
              </a:spcBef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 spc="-5">
                <a:latin typeface="Times New Roman"/>
                <a:cs typeface="Times New Roman"/>
              </a:rPr>
              <a:t>Assets whose </a:t>
            </a:r>
            <a:r>
              <a:rPr dirty="0" sz="1800">
                <a:latin typeface="Times New Roman"/>
                <a:cs typeface="Times New Roman"/>
              </a:rPr>
              <a:t>carrying values are above their </a:t>
            </a:r>
            <a:r>
              <a:rPr dirty="0" sz="1800" spc="-5">
                <a:latin typeface="Times New Roman"/>
                <a:cs typeface="Times New Roman"/>
              </a:rPr>
              <a:t>MV: </a:t>
            </a:r>
            <a:r>
              <a:rPr dirty="0" sz="1800">
                <a:latin typeface="Times New Roman"/>
                <a:cs typeface="Times New Roman"/>
              </a:rPr>
              <a:t>likely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impairment  candidates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AFE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8205" indent="-33274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 spc="-5">
                <a:latin typeface="Times New Roman"/>
                <a:cs typeface="Times New Roman"/>
              </a:rPr>
              <a:t>Assets whose </a:t>
            </a:r>
            <a:r>
              <a:rPr dirty="0" sz="1800">
                <a:latin typeface="Times New Roman"/>
                <a:cs typeface="Times New Roman"/>
              </a:rPr>
              <a:t>carrying values and amortization rates are subject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endParaRPr sz="1800">
              <a:latin typeface="Times New Roman"/>
              <a:cs typeface="Times New Roman"/>
            </a:endParaRPr>
          </a:p>
          <a:p>
            <a:pPr marL="878205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estimate, e.g. intangible assets, </a:t>
            </a:r>
            <a:r>
              <a:rPr dirty="0" sz="1800" spc="-5">
                <a:latin typeface="Times New Roman"/>
                <a:cs typeface="Times New Roman"/>
              </a:rPr>
              <a:t>goodwill, </a:t>
            </a:r>
            <a:r>
              <a:rPr dirty="0" sz="1800">
                <a:latin typeface="Times New Roman"/>
                <a:cs typeface="Times New Roman"/>
              </a:rPr>
              <a:t>start-up cost,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etc.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lvl="1" marL="878205" indent="-33274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recorded at estimated fair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values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AFE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8205" indent="-33274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>
                <a:latin typeface="Times New Roman"/>
                <a:cs typeface="Times New Roman"/>
              </a:rPr>
              <a:t>Estimated liabilities, e.g. pension liabilities, deferred revenue,</a:t>
            </a:r>
            <a:r>
              <a:rPr dirty="0" sz="1800" spc="-1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estimated</a:t>
            </a:r>
            <a:endParaRPr sz="1800">
              <a:latin typeface="Times New Roman"/>
              <a:cs typeface="Times New Roman"/>
            </a:endParaRPr>
          </a:p>
          <a:p>
            <a:pPr marL="87820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Times New Roman"/>
                <a:cs typeface="Times New Roman"/>
              </a:rPr>
              <a:t>merger </a:t>
            </a:r>
            <a:r>
              <a:rPr dirty="0" sz="1800">
                <a:latin typeface="Times New Roman"/>
                <a:cs typeface="Times New Roman"/>
              </a:rPr>
              <a:t>and restructuring </a:t>
            </a:r>
            <a:r>
              <a:rPr dirty="0" sz="1800" spc="-5">
                <a:latin typeface="Times New Roman"/>
                <a:cs typeface="Times New Roman"/>
              </a:rPr>
              <a:t>costs,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etc.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lvl="1" marL="878205" indent="-33274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>
                <a:latin typeface="Times New Roman"/>
                <a:cs typeface="Times New Roman"/>
              </a:rPr>
              <a:t>Environmental liabilities (for clean up of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pollution)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00AFEF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lvl="1" marL="878205" indent="-33274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878205" algn="l"/>
                <a:tab pos="878840" algn="l"/>
              </a:tabLst>
            </a:pPr>
            <a:r>
              <a:rPr dirty="0" sz="1800">
                <a:latin typeface="Times New Roman"/>
                <a:cs typeface="Times New Roman"/>
              </a:rPr>
              <a:t>………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Core</a:t>
            </a:r>
            <a:r>
              <a:rPr dirty="0" spc="-25"/>
              <a:t> </a:t>
            </a:r>
            <a:r>
              <a:rPr dirty="0" spc="-5"/>
              <a:t>Expenses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7451" y="1141603"/>
            <a:ext cx="7893050" cy="4031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7180" marR="324485" indent="-28511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297815" algn="l"/>
              </a:tabLst>
            </a:pPr>
            <a:r>
              <a:rPr dirty="0" sz="1800" spc="-5">
                <a:latin typeface="Times New Roman"/>
                <a:cs typeface="Times New Roman"/>
              </a:rPr>
              <a:t>Unusual </a:t>
            </a:r>
            <a:r>
              <a:rPr dirty="0" sz="1800">
                <a:latin typeface="Times New Roman"/>
                <a:cs typeface="Times New Roman"/>
              </a:rPr>
              <a:t>items are isolated to identify core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in order to improve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earnings  quality.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297180" indent="-28511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7815" algn="l"/>
              </a:tabLst>
            </a:pPr>
            <a:r>
              <a:rPr dirty="0" sz="1800">
                <a:latin typeface="Times New Roman"/>
                <a:cs typeface="Times New Roman"/>
              </a:rPr>
              <a:t>Be careful that </a:t>
            </a:r>
            <a:r>
              <a:rPr dirty="0" sz="1800" spc="-5">
                <a:latin typeface="Times New Roman"/>
                <a:cs typeface="Times New Roman"/>
              </a:rPr>
              <a:t>unusual </a:t>
            </a:r>
            <a:r>
              <a:rPr dirty="0" sz="1800">
                <a:latin typeface="Times New Roman"/>
                <a:cs typeface="Times New Roman"/>
              </a:rPr>
              <a:t>items identified indeed have no implications for the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future.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297180" indent="-285115">
              <a:lnSpc>
                <a:spcPct val="100000"/>
              </a:lnSpc>
              <a:buFont typeface="Wingdings"/>
              <a:buChar char=""/>
              <a:tabLst>
                <a:tab pos="297815" algn="l"/>
              </a:tabLst>
            </a:pPr>
            <a:r>
              <a:rPr dirty="0" sz="1800" spc="-5">
                <a:latin typeface="Times New Roman"/>
                <a:cs typeface="Times New Roman"/>
              </a:rPr>
              <a:t>A </a:t>
            </a:r>
            <a:r>
              <a:rPr dirty="0" sz="1800">
                <a:latin typeface="Times New Roman"/>
                <a:cs typeface="Times New Roman"/>
              </a:rPr>
              <a:t>quality </a:t>
            </a:r>
            <a:r>
              <a:rPr dirty="0" sz="1800" spc="-5">
                <a:latin typeface="Times New Roman"/>
                <a:cs typeface="Times New Roman"/>
              </a:rPr>
              <a:t>issue </a:t>
            </a:r>
            <a:r>
              <a:rPr dirty="0" sz="1800">
                <a:latin typeface="Times New Roman"/>
                <a:cs typeface="Times New Roman"/>
              </a:rPr>
              <a:t>arises if </a:t>
            </a:r>
            <a:r>
              <a:rPr dirty="0" sz="1800" spc="-5">
                <a:latin typeface="Times New Roman"/>
                <a:cs typeface="Times New Roman"/>
              </a:rPr>
              <a:t>unusual </a:t>
            </a:r>
            <a:r>
              <a:rPr dirty="0" sz="1800">
                <a:latin typeface="Times New Roman"/>
                <a:cs typeface="Times New Roman"/>
              </a:rPr>
              <a:t>items involve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estimates.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297180" indent="-285115">
              <a:lnSpc>
                <a:spcPct val="100000"/>
              </a:lnSpc>
              <a:buFont typeface="Wingdings"/>
              <a:buChar char=""/>
              <a:tabLst>
                <a:tab pos="297815" algn="l"/>
              </a:tabLst>
            </a:pP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>
                <a:latin typeface="Times New Roman"/>
                <a:cs typeface="Times New Roman"/>
              </a:rPr>
              <a:t>estimated restructuring charges and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impairments: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2250">
              <a:latin typeface="Times New Roman"/>
              <a:cs typeface="Times New Roman"/>
            </a:endParaRPr>
          </a:p>
          <a:p>
            <a:pPr lvl="1" marL="631190" marR="5080" indent="-287020">
              <a:lnSpc>
                <a:spcPct val="100000"/>
              </a:lnSpc>
              <a:buFont typeface="Arial"/>
              <a:buChar char="•"/>
              <a:tabLst>
                <a:tab pos="631190" algn="l"/>
                <a:tab pos="631825" algn="l"/>
              </a:tabLst>
            </a:pPr>
            <a:r>
              <a:rPr dirty="0" sz="1800" spc="-5">
                <a:latin typeface="Times New Roman"/>
                <a:cs typeface="Times New Roman"/>
              </a:rPr>
              <a:t>Firms may </a:t>
            </a:r>
            <a:r>
              <a:rPr dirty="0" sz="1800">
                <a:latin typeface="Times New Roman"/>
                <a:cs typeface="Times New Roman"/>
              </a:rPr>
              <a:t>decide to restructure in the future but </a:t>
            </a:r>
            <a:r>
              <a:rPr dirty="0" sz="1800" spc="-5">
                <a:latin typeface="Times New Roman"/>
                <a:cs typeface="Times New Roman"/>
              </a:rPr>
              <a:t>will </a:t>
            </a:r>
            <a:r>
              <a:rPr dirty="0" sz="1800">
                <a:latin typeface="Times New Roman"/>
                <a:cs typeface="Times New Roman"/>
              </a:rPr>
              <a:t>include an estimate of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  cost in current </a:t>
            </a:r>
            <a:r>
              <a:rPr dirty="0" sz="1800" spc="-5">
                <a:latin typeface="Times New Roman"/>
                <a:cs typeface="Times New Roman"/>
              </a:rPr>
              <a:t>income, </a:t>
            </a:r>
            <a:r>
              <a:rPr dirty="0" sz="1800">
                <a:latin typeface="Times New Roman"/>
                <a:cs typeface="Times New Roman"/>
              </a:rPr>
              <a:t>along with an estimated liability in the balance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sheet.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lvl="1" marL="631190" indent="-287020">
              <a:lnSpc>
                <a:spcPct val="100000"/>
              </a:lnSpc>
              <a:buFont typeface="Arial"/>
              <a:buChar char="•"/>
              <a:tabLst>
                <a:tab pos="631190" algn="l"/>
                <a:tab pos="631825" algn="l"/>
              </a:tabLst>
            </a:pPr>
            <a:r>
              <a:rPr dirty="0" sz="1800">
                <a:latin typeface="Times New Roman"/>
                <a:cs typeface="Times New Roman"/>
              </a:rPr>
              <a:t>They </a:t>
            </a:r>
            <a:r>
              <a:rPr dirty="0" sz="1800" spc="-5">
                <a:latin typeface="Times New Roman"/>
                <a:cs typeface="Times New Roman"/>
              </a:rPr>
              <a:t>may </a:t>
            </a:r>
            <a:r>
              <a:rPr dirty="0" sz="1800">
                <a:latin typeface="Times New Roman"/>
                <a:cs typeface="Times New Roman"/>
              </a:rPr>
              <a:t>overestimate the liability, take a bath, and bleed back </a:t>
            </a:r>
            <a:r>
              <a:rPr dirty="0" sz="1800" spc="-5">
                <a:latin typeface="Times New Roman"/>
                <a:cs typeface="Times New Roman"/>
              </a:rPr>
              <a:t>income</a:t>
            </a:r>
            <a:r>
              <a:rPr dirty="0" sz="1800" spc="-1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endParaRPr sz="1800">
              <a:latin typeface="Times New Roman"/>
              <a:cs typeface="Times New Roman"/>
            </a:endParaRPr>
          </a:p>
          <a:p>
            <a:pPr marL="63119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Times New Roman"/>
                <a:cs typeface="Times New Roman"/>
              </a:rPr>
              <a:t>income statements </a:t>
            </a:r>
            <a:r>
              <a:rPr dirty="0" sz="1800">
                <a:latin typeface="Times New Roman"/>
                <a:cs typeface="Times New Roman"/>
              </a:rPr>
              <a:t>in the future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actual expenses are less than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anticipated.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6724" y="294843"/>
            <a:ext cx="80454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Diagnostics </a:t>
            </a:r>
            <a:r>
              <a:rPr dirty="0" spc="-5"/>
              <a:t>to Detect </a:t>
            </a:r>
            <a:r>
              <a:rPr dirty="0"/>
              <a:t>Manipulation </a:t>
            </a:r>
            <a:r>
              <a:rPr dirty="0" spc="-5"/>
              <a:t>of Unusual</a:t>
            </a:r>
            <a:r>
              <a:rPr dirty="0" spc="-15"/>
              <a:t> </a:t>
            </a:r>
            <a:r>
              <a:rPr dirty="0" spc="-5"/>
              <a:t>Items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1936" y="294843"/>
            <a:ext cx="55841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Frustrations </a:t>
            </a:r>
            <a:r>
              <a:rPr dirty="0" spc="-10"/>
              <a:t>with </a:t>
            </a:r>
            <a:r>
              <a:rPr dirty="0" spc="-5"/>
              <a:t>Disclosure</a:t>
            </a:r>
            <a:r>
              <a:rPr dirty="0" spc="45"/>
              <a:t> </a:t>
            </a:r>
            <a:r>
              <a:rPr dirty="0" spc="-5"/>
              <a:t>Quality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0725" y="1108328"/>
            <a:ext cx="8420100" cy="4497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Consolidation accounting often </a:t>
            </a:r>
            <a:r>
              <a:rPr dirty="0" sz="1800" spc="-5">
                <a:latin typeface="Times New Roman"/>
                <a:cs typeface="Times New Roman"/>
              </a:rPr>
              <a:t>makes </a:t>
            </a:r>
            <a:r>
              <a:rPr dirty="0" sz="1800">
                <a:latin typeface="Times New Roman"/>
                <a:cs typeface="Times New Roman"/>
              </a:rPr>
              <a:t>the source of profitability hard to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discover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2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Line of </a:t>
            </a:r>
            <a:r>
              <a:rPr dirty="0" sz="1800" spc="-5">
                <a:latin typeface="Times New Roman"/>
                <a:cs typeface="Times New Roman"/>
              </a:rPr>
              <a:t>business </a:t>
            </a:r>
            <a:r>
              <a:rPr dirty="0" sz="1800">
                <a:latin typeface="Times New Roman"/>
                <a:cs typeface="Times New Roman"/>
              </a:rPr>
              <a:t>and geographical </a:t>
            </a:r>
            <a:r>
              <a:rPr dirty="0" sz="1800" spc="-5">
                <a:latin typeface="Times New Roman"/>
                <a:cs typeface="Times New Roman"/>
              </a:rPr>
              <a:t>segment </a:t>
            </a:r>
            <a:r>
              <a:rPr dirty="0" sz="1800">
                <a:latin typeface="Times New Roman"/>
                <a:cs typeface="Times New Roman"/>
              </a:rPr>
              <a:t>reporting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often not detailed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enough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algn="just" marL="218440" marR="6350" indent="-205740">
              <a:lnSpc>
                <a:spcPct val="901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Earnings in </a:t>
            </a:r>
            <a:r>
              <a:rPr dirty="0" sz="1800" spc="-5">
                <a:latin typeface="Times New Roman"/>
                <a:cs typeface="Times New Roman"/>
              </a:rPr>
              <a:t>unconsolidated </a:t>
            </a:r>
            <a:r>
              <a:rPr dirty="0" sz="1800">
                <a:latin typeface="Times New Roman"/>
                <a:cs typeface="Times New Roman"/>
              </a:rPr>
              <a:t>subsidiaries are hard </a:t>
            </a:r>
            <a:r>
              <a:rPr dirty="0" sz="1800" spc="-5">
                <a:latin typeface="Times New Roman"/>
                <a:cs typeface="Times New Roman"/>
              </a:rPr>
              <a:t>to analyze. </a:t>
            </a:r>
            <a:r>
              <a:rPr dirty="0" sz="1800">
                <a:latin typeface="Times New Roman"/>
                <a:cs typeface="Times New Roman"/>
              </a:rPr>
              <a:t>(Think </a:t>
            </a:r>
            <a:r>
              <a:rPr dirty="0" sz="1800" spc="-5">
                <a:latin typeface="Times New Roman"/>
                <a:cs typeface="Times New Roman"/>
              </a:rPr>
              <a:t>of </a:t>
            </a:r>
            <a:r>
              <a:rPr dirty="0" sz="1800">
                <a:latin typeface="Times New Roman"/>
                <a:cs typeface="Times New Roman"/>
              </a:rPr>
              <a:t>a firm </a:t>
            </a:r>
            <a:r>
              <a:rPr dirty="0" sz="1800" spc="-5">
                <a:latin typeface="Times New Roman"/>
                <a:cs typeface="Times New Roman"/>
              </a:rPr>
              <a:t>that </a:t>
            </a:r>
            <a:r>
              <a:rPr dirty="0" sz="1800">
                <a:latin typeface="Times New Roman"/>
                <a:cs typeface="Times New Roman"/>
              </a:rPr>
              <a:t>has </a:t>
            </a:r>
            <a:r>
              <a:rPr dirty="0" sz="1800" spc="-5">
                <a:latin typeface="Times New Roman"/>
                <a:cs typeface="Times New Roman"/>
              </a:rPr>
              <a:t>all  its earnings </a:t>
            </a:r>
            <a:r>
              <a:rPr dirty="0" sz="1800">
                <a:latin typeface="Times New Roman"/>
                <a:cs typeface="Times New Roman"/>
              </a:rPr>
              <a:t>in subsidiaries in which it </a:t>
            </a:r>
            <a:r>
              <a:rPr dirty="0" sz="1800" spc="-5">
                <a:latin typeface="Times New Roman"/>
                <a:cs typeface="Times New Roman"/>
              </a:rPr>
              <a:t>has </a:t>
            </a:r>
            <a:r>
              <a:rPr dirty="0" sz="1800">
                <a:latin typeface="Times New Roman"/>
                <a:cs typeface="Times New Roman"/>
              </a:rPr>
              <a:t>&lt;50% </a:t>
            </a:r>
            <a:r>
              <a:rPr dirty="0" sz="1800" spc="-5">
                <a:latin typeface="Times New Roman"/>
                <a:cs typeface="Times New Roman"/>
              </a:rPr>
              <a:t>ownership: </a:t>
            </a:r>
            <a:r>
              <a:rPr dirty="0" sz="1800">
                <a:latin typeface="Times New Roman"/>
                <a:cs typeface="Times New Roman"/>
              </a:rPr>
              <a:t>core </a:t>
            </a:r>
            <a:r>
              <a:rPr dirty="0" sz="1800" spc="-5">
                <a:latin typeface="Times New Roman"/>
                <a:cs typeface="Times New Roman"/>
              </a:rPr>
              <a:t>PM </a:t>
            </a:r>
            <a:r>
              <a:rPr dirty="0" sz="1800">
                <a:latin typeface="Times New Roman"/>
                <a:cs typeface="Times New Roman"/>
              </a:rPr>
              <a:t>are </a:t>
            </a:r>
            <a:r>
              <a:rPr dirty="0" sz="1800" spc="-5">
                <a:latin typeface="Times New Roman"/>
                <a:cs typeface="Times New Roman"/>
              </a:rPr>
              <a:t>not  </a:t>
            </a:r>
            <a:r>
              <a:rPr dirty="0" sz="1800">
                <a:latin typeface="Times New Roman"/>
                <a:cs typeface="Times New Roman"/>
              </a:rPr>
              <a:t>transparent!)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ts val="2050"/>
              </a:lnSpc>
              <a:spcBef>
                <a:spcPts val="173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Disclosure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reconcile FCF </a:t>
            </a:r>
            <a:r>
              <a:rPr dirty="0" sz="1800">
                <a:latin typeface="Times New Roman"/>
                <a:cs typeface="Times New Roman"/>
              </a:rPr>
              <a:t>in the cash flow statement to </a:t>
            </a:r>
            <a:r>
              <a:rPr dirty="0" sz="1800" spc="-10">
                <a:latin typeface="Times New Roman"/>
                <a:cs typeface="Times New Roman"/>
              </a:rPr>
              <a:t>FCF </a:t>
            </a:r>
            <a:r>
              <a:rPr dirty="0" sz="1800" spc="-5">
                <a:latin typeface="Times New Roman"/>
                <a:cs typeface="Times New Roman"/>
              </a:rPr>
              <a:t>calculated (as OI</a:t>
            </a:r>
            <a:r>
              <a:rPr dirty="0" sz="1800" spc="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  <a:p>
            <a:pPr marL="218440">
              <a:lnSpc>
                <a:spcPts val="1945"/>
              </a:lnSpc>
              <a:tabLst>
                <a:tab pos="5357495" algn="l"/>
              </a:tabLst>
            </a:pPr>
            <a:r>
              <a:rPr dirty="0" sz="1800" spc="-5">
                <a:latin typeface="Symbol"/>
                <a:cs typeface="Symbol"/>
              </a:rPr>
              <a:t></a:t>
            </a:r>
            <a:r>
              <a:rPr dirty="0" sz="1800" spc="-5">
                <a:latin typeface="Times New Roman"/>
                <a:cs typeface="Times New Roman"/>
              </a:rPr>
              <a:t>NOA) </a:t>
            </a:r>
            <a:r>
              <a:rPr dirty="0" sz="1800">
                <a:latin typeface="Times New Roman"/>
                <a:cs typeface="Times New Roman"/>
              </a:rPr>
              <a:t>from the </a:t>
            </a:r>
            <a:r>
              <a:rPr dirty="0" sz="1800" spc="-5">
                <a:latin typeface="Times New Roman"/>
                <a:cs typeface="Times New Roman"/>
              </a:rPr>
              <a:t>income statement </a:t>
            </a: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8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balance</a:t>
            </a:r>
            <a:r>
              <a:rPr dirty="0" sz="1800" spc="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sheet.	</a:t>
            </a:r>
            <a:r>
              <a:rPr dirty="0" sz="1800" spc="-5">
                <a:latin typeface="Times New Roman"/>
                <a:cs typeface="Times New Roman"/>
              </a:rPr>
              <a:t>Some </a:t>
            </a:r>
            <a:r>
              <a:rPr dirty="0" sz="1800">
                <a:latin typeface="Times New Roman"/>
                <a:cs typeface="Times New Roman"/>
              </a:rPr>
              <a:t>of the </a:t>
            </a:r>
            <a:r>
              <a:rPr dirty="0" sz="1800" spc="-5">
                <a:latin typeface="Times New Roman"/>
                <a:cs typeface="Times New Roman"/>
              </a:rPr>
              <a:t>problems arise</a:t>
            </a:r>
            <a:r>
              <a:rPr dirty="0" sz="1800" spc="3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from</a:t>
            </a:r>
            <a:endParaRPr sz="1800">
              <a:latin typeface="Times New Roman"/>
              <a:cs typeface="Times New Roman"/>
            </a:endParaRPr>
          </a:p>
          <a:p>
            <a:pPr marL="218440">
              <a:lnSpc>
                <a:spcPts val="2050"/>
              </a:lnSpc>
            </a:pPr>
            <a:r>
              <a:rPr dirty="0" sz="1800">
                <a:latin typeface="Times New Roman"/>
                <a:cs typeface="Times New Roman"/>
              </a:rPr>
              <a:t>uncertainty about items to </a:t>
            </a:r>
            <a:r>
              <a:rPr dirty="0" sz="1800" spc="-5">
                <a:latin typeface="Times New Roman"/>
                <a:cs typeface="Times New Roman"/>
              </a:rPr>
              <a:t>be </a:t>
            </a:r>
            <a:r>
              <a:rPr dirty="0" sz="1800">
                <a:latin typeface="Times New Roman"/>
                <a:cs typeface="Times New Roman"/>
              </a:rPr>
              <a:t>included in </a:t>
            </a:r>
            <a:r>
              <a:rPr dirty="0" sz="1800" spc="-5">
                <a:latin typeface="Times New Roman"/>
                <a:cs typeface="Times New Roman"/>
              </a:rPr>
              <a:t>OI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NOA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Disclosures </a:t>
            </a:r>
            <a:r>
              <a:rPr dirty="0" sz="1800">
                <a:latin typeface="Times New Roman"/>
                <a:cs typeface="Times New Roman"/>
              </a:rPr>
              <a:t>to calculate stock compensation expense are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algn="just" marL="218440" marR="5715" indent="-205740">
              <a:lnSpc>
                <a:spcPts val="1939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 spc="-5">
                <a:latin typeface="Times New Roman"/>
                <a:cs typeface="Times New Roman"/>
              </a:rPr>
              <a:t>Information is </a:t>
            </a:r>
            <a:r>
              <a:rPr dirty="0" sz="1800">
                <a:latin typeface="Times New Roman"/>
                <a:cs typeface="Times New Roman"/>
              </a:rPr>
              <a:t>often not </a:t>
            </a:r>
            <a:r>
              <a:rPr dirty="0" sz="1800" spc="-5">
                <a:latin typeface="Times New Roman"/>
                <a:cs typeface="Times New Roman"/>
              </a:rPr>
              <a:t>available </a:t>
            </a:r>
            <a:r>
              <a:rPr dirty="0" sz="1800">
                <a:latin typeface="Times New Roman"/>
                <a:cs typeface="Times New Roman"/>
              </a:rPr>
              <a:t>to </a:t>
            </a:r>
            <a:r>
              <a:rPr dirty="0" sz="1800" spc="-5">
                <a:latin typeface="Times New Roman"/>
                <a:cs typeface="Times New Roman"/>
              </a:rPr>
              <a:t>calculate losses </a:t>
            </a:r>
            <a:r>
              <a:rPr dirty="0" sz="1800">
                <a:latin typeface="Times New Roman"/>
                <a:cs typeface="Times New Roman"/>
              </a:rPr>
              <a:t>on conversion of </a:t>
            </a:r>
            <a:r>
              <a:rPr dirty="0" sz="1800" spc="-5">
                <a:latin typeface="Times New Roman"/>
                <a:cs typeface="Times New Roman"/>
              </a:rPr>
              <a:t>convertible </a:t>
            </a:r>
            <a:r>
              <a:rPr dirty="0" sz="1800">
                <a:latin typeface="Times New Roman"/>
                <a:cs typeface="Times New Roman"/>
              </a:rPr>
              <a:t>claims  into </a:t>
            </a:r>
            <a:r>
              <a:rPr dirty="0" sz="1800" spc="-5">
                <a:latin typeface="Times New Roman"/>
                <a:cs typeface="Times New Roman"/>
              </a:rPr>
              <a:t>common </a:t>
            </a:r>
            <a:r>
              <a:rPr dirty="0" sz="1800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Details on selling, general and administrative expenses are often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scare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8697" y="339293"/>
            <a:ext cx="41402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Composite Quality</a:t>
            </a:r>
            <a:r>
              <a:rPr dirty="0" spc="-50"/>
              <a:t> </a:t>
            </a:r>
            <a:r>
              <a:rPr dirty="0" spc="-5"/>
              <a:t>Scoring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83791" y="1308516"/>
            <a:ext cx="6558280" cy="200850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38100" marR="605155">
              <a:lnSpc>
                <a:spcPts val="2210"/>
              </a:lnSpc>
              <a:spcBef>
                <a:spcPts val="254"/>
              </a:spcBef>
            </a:pPr>
            <a:r>
              <a:rPr dirty="0" sz="1900" spc="15">
                <a:latin typeface="Times New Roman"/>
                <a:cs typeface="Times New Roman"/>
              </a:rPr>
              <a:t>A </a:t>
            </a:r>
            <a:r>
              <a:rPr dirty="0" sz="1900" spc="10">
                <a:latin typeface="Times New Roman"/>
                <a:cs typeface="Times New Roman"/>
              </a:rPr>
              <a:t>composite </a:t>
            </a:r>
            <a:r>
              <a:rPr dirty="0" sz="1900" spc="5">
                <a:latin typeface="Times New Roman"/>
                <a:cs typeface="Times New Roman"/>
              </a:rPr>
              <a:t>score </a:t>
            </a:r>
            <a:r>
              <a:rPr dirty="0" sz="1900" spc="10">
                <a:latin typeface="Times New Roman"/>
                <a:cs typeface="Times New Roman"/>
              </a:rPr>
              <a:t>weights a number of diagnostics into one  metric, as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Times New Roman"/>
                <a:cs typeface="Times New Roman"/>
              </a:rPr>
              <a:t>follows: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0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900" spc="10">
                <a:latin typeface="Times New Roman"/>
                <a:cs typeface="Times New Roman"/>
              </a:rPr>
              <a:t>Composite </a:t>
            </a:r>
            <a:r>
              <a:rPr dirty="0" sz="1900" spc="5">
                <a:latin typeface="Times New Roman"/>
                <a:cs typeface="Times New Roman"/>
              </a:rPr>
              <a:t>score </a:t>
            </a:r>
            <a:r>
              <a:rPr dirty="0" sz="1900" spc="15">
                <a:latin typeface="Times New Roman"/>
                <a:cs typeface="Times New Roman"/>
              </a:rPr>
              <a:t>= </a:t>
            </a:r>
            <a:r>
              <a:rPr dirty="0" sz="1900" spc="20">
                <a:latin typeface="Times New Roman"/>
                <a:cs typeface="Times New Roman"/>
              </a:rPr>
              <a:t>w</a:t>
            </a:r>
            <a:r>
              <a:rPr dirty="0" baseline="-11574" sz="1800" spc="30">
                <a:latin typeface="Times New Roman"/>
                <a:cs typeface="Times New Roman"/>
              </a:rPr>
              <a:t>1</a:t>
            </a:r>
            <a:r>
              <a:rPr dirty="0" sz="1900" spc="20">
                <a:latin typeface="Times New Roman"/>
                <a:cs typeface="Times New Roman"/>
              </a:rPr>
              <a:t>D</a:t>
            </a:r>
            <a:r>
              <a:rPr dirty="0" baseline="-11574" sz="1800" spc="30">
                <a:latin typeface="Times New Roman"/>
                <a:cs typeface="Times New Roman"/>
              </a:rPr>
              <a:t>1 </a:t>
            </a:r>
            <a:r>
              <a:rPr dirty="0" sz="1900" spc="15">
                <a:latin typeface="Times New Roman"/>
                <a:cs typeface="Times New Roman"/>
              </a:rPr>
              <a:t>+ w</a:t>
            </a:r>
            <a:r>
              <a:rPr dirty="0" baseline="-11574" sz="1800" spc="22">
                <a:latin typeface="Times New Roman"/>
                <a:cs typeface="Times New Roman"/>
              </a:rPr>
              <a:t>2</a:t>
            </a:r>
            <a:r>
              <a:rPr dirty="0" sz="1900" spc="15">
                <a:latin typeface="Times New Roman"/>
                <a:cs typeface="Times New Roman"/>
              </a:rPr>
              <a:t>D</a:t>
            </a:r>
            <a:r>
              <a:rPr dirty="0" baseline="-11574" sz="1800" spc="22">
                <a:latin typeface="Times New Roman"/>
                <a:cs typeface="Times New Roman"/>
              </a:rPr>
              <a:t>2 </a:t>
            </a:r>
            <a:r>
              <a:rPr dirty="0" sz="1900" spc="15">
                <a:latin typeface="Times New Roman"/>
                <a:cs typeface="Times New Roman"/>
              </a:rPr>
              <a:t>+ w</a:t>
            </a:r>
            <a:r>
              <a:rPr dirty="0" baseline="-11574" sz="1800" spc="22">
                <a:latin typeface="Times New Roman"/>
                <a:cs typeface="Times New Roman"/>
              </a:rPr>
              <a:t>3</a:t>
            </a:r>
            <a:r>
              <a:rPr dirty="0" sz="1900" spc="15">
                <a:latin typeface="Times New Roman"/>
                <a:cs typeface="Times New Roman"/>
              </a:rPr>
              <a:t>D</a:t>
            </a:r>
            <a:r>
              <a:rPr dirty="0" baseline="-11574" sz="1800" spc="22">
                <a:latin typeface="Times New Roman"/>
                <a:cs typeface="Times New Roman"/>
              </a:rPr>
              <a:t>3 </a:t>
            </a:r>
            <a:r>
              <a:rPr dirty="0" sz="1900" spc="15">
                <a:latin typeface="Times New Roman"/>
                <a:cs typeface="Times New Roman"/>
              </a:rPr>
              <a:t>+ </a:t>
            </a:r>
            <a:r>
              <a:rPr dirty="0" sz="1900" spc="25">
                <a:latin typeface="Times New Roman"/>
                <a:cs typeface="Times New Roman"/>
              </a:rPr>
              <a:t>… </a:t>
            </a:r>
            <a:r>
              <a:rPr dirty="0" sz="1900" spc="15">
                <a:latin typeface="Times New Roman"/>
                <a:cs typeface="Times New Roman"/>
              </a:rPr>
              <a:t>+</a:t>
            </a:r>
            <a:r>
              <a:rPr dirty="0" sz="1900" spc="-215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Times New Roman"/>
                <a:cs typeface="Times New Roman"/>
              </a:rPr>
              <a:t>w</a:t>
            </a:r>
            <a:r>
              <a:rPr dirty="0" baseline="-11574" sz="1800" spc="22">
                <a:latin typeface="Times New Roman"/>
                <a:cs typeface="Times New Roman"/>
              </a:rPr>
              <a:t>n</a:t>
            </a:r>
            <a:r>
              <a:rPr dirty="0" sz="1900" spc="15">
                <a:latin typeface="Times New Roman"/>
                <a:cs typeface="Times New Roman"/>
              </a:rPr>
              <a:t>D</a:t>
            </a:r>
            <a:r>
              <a:rPr dirty="0" baseline="-11574" sz="1800" spc="22">
                <a:latin typeface="Times New Roman"/>
                <a:cs typeface="Times New Roman"/>
              </a:rPr>
              <a:t>n</a:t>
            </a:r>
            <a:endParaRPr baseline="-11574"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50">
              <a:latin typeface="Times New Roman"/>
              <a:cs typeface="Times New Roman"/>
            </a:endParaRPr>
          </a:p>
          <a:p>
            <a:pPr marL="38100" marR="17780">
              <a:lnSpc>
                <a:spcPts val="2220"/>
              </a:lnSpc>
            </a:pPr>
            <a:r>
              <a:rPr dirty="0" sz="1900" spc="10">
                <a:latin typeface="Times New Roman"/>
                <a:cs typeface="Times New Roman"/>
              </a:rPr>
              <a:t>Where </a:t>
            </a:r>
            <a:r>
              <a:rPr dirty="0" sz="1900" spc="15">
                <a:latin typeface="Times New Roman"/>
                <a:cs typeface="Times New Roman"/>
              </a:rPr>
              <a:t>D </a:t>
            </a:r>
            <a:r>
              <a:rPr dirty="0" sz="1900" spc="5">
                <a:latin typeface="Times New Roman"/>
                <a:cs typeface="Times New Roman"/>
              </a:rPr>
              <a:t>is </a:t>
            </a:r>
            <a:r>
              <a:rPr dirty="0" sz="1900" spc="10">
                <a:latin typeface="Times New Roman"/>
                <a:cs typeface="Times New Roman"/>
              </a:rPr>
              <a:t>a </a:t>
            </a:r>
            <a:r>
              <a:rPr dirty="0" sz="1900" spc="5">
                <a:latin typeface="Times New Roman"/>
                <a:cs typeface="Times New Roman"/>
              </a:rPr>
              <a:t>diagnostic </a:t>
            </a:r>
            <a:r>
              <a:rPr dirty="0" sz="1900" spc="10">
                <a:latin typeface="Times New Roman"/>
                <a:cs typeface="Times New Roman"/>
              </a:rPr>
              <a:t>and </a:t>
            </a:r>
            <a:r>
              <a:rPr dirty="0" sz="1900" spc="15">
                <a:latin typeface="Times New Roman"/>
                <a:cs typeface="Times New Roman"/>
              </a:rPr>
              <a:t>w </a:t>
            </a:r>
            <a:r>
              <a:rPr dirty="0" sz="1900" spc="5">
                <a:latin typeface="Times New Roman"/>
                <a:cs typeface="Times New Roman"/>
              </a:rPr>
              <a:t>is </a:t>
            </a:r>
            <a:r>
              <a:rPr dirty="0" sz="1900" spc="10">
                <a:latin typeface="Times New Roman"/>
                <a:cs typeface="Times New Roman"/>
              </a:rPr>
              <a:t>the </a:t>
            </a:r>
            <a:r>
              <a:rPr dirty="0" sz="1900" spc="5">
                <a:latin typeface="Times New Roman"/>
                <a:cs typeface="Times New Roman"/>
              </a:rPr>
              <a:t>weight </a:t>
            </a:r>
            <a:r>
              <a:rPr dirty="0" sz="1900" spc="10">
                <a:latin typeface="Times New Roman"/>
                <a:cs typeface="Times New Roman"/>
              </a:rPr>
              <a:t>given to each </a:t>
            </a:r>
            <a:r>
              <a:rPr dirty="0" sz="1900" spc="20">
                <a:latin typeface="Times New Roman"/>
                <a:cs typeface="Times New Roman"/>
              </a:rPr>
              <a:t>of </a:t>
            </a:r>
            <a:r>
              <a:rPr dirty="0" sz="1900" spc="10">
                <a:latin typeface="Times New Roman"/>
                <a:cs typeface="Times New Roman"/>
              </a:rPr>
              <a:t>the n  diagnostics included in the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Times New Roman"/>
                <a:cs typeface="Times New Roman"/>
              </a:rPr>
              <a:t>composite.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9191" y="4123952"/>
            <a:ext cx="5087620" cy="11633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2245"/>
              </a:lnSpc>
              <a:spcBef>
                <a:spcPts val="125"/>
              </a:spcBef>
            </a:pPr>
            <a:r>
              <a:rPr dirty="0" sz="1900" spc="10">
                <a:latin typeface="Times New Roman"/>
                <a:cs typeface="Times New Roman"/>
              </a:rPr>
              <a:t>Advantages:</a:t>
            </a:r>
            <a:endParaRPr sz="1900">
              <a:latin typeface="Times New Roman"/>
              <a:cs typeface="Times New Roman"/>
            </a:endParaRPr>
          </a:p>
          <a:p>
            <a:pPr marL="991869" indent="-490220">
              <a:lnSpc>
                <a:spcPts val="2245"/>
              </a:lnSpc>
              <a:buAutoNum type="arabicParenBoth"/>
              <a:tabLst>
                <a:tab pos="991869" algn="l"/>
                <a:tab pos="992505" algn="l"/>
              </a:tabLst>
            </a:pPr>
            <a:r>
              <a:rPr dirty="0" sz="1900" spc="10">
                <a:latin typeface="Times New Roman"/>
                <a:cs typeface="Times New Roman"/>
              </a:rPr>
              <a:t>Redundancy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Times New Roman"/>
                <a:cs typeface="Times New Roman"/>
              </a:rPr>
              <a:t>reduced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arenBoth"/>
            </a:pPr>
            <a:endParaRPr sz="1850">
              <a:latin typeface="Times New Roman"/>
              <a:cs typeface="Times New Roman"/>
            </a:endParaRPr>
          </a:p>
          <a:p>
            <a:pPr marL="1033144" indent="-531495">
              <a:lnSpc>
                <a:spcPct val="100000"/>
              </a:lnSpc>
              <a:buAutoNum type="arabicParenBoth"/>
              <a:tabLst>
                <a:tab pos="1033144" algn="l"/>
                <a:tab pos="1033780" algn="l"/>
              </a:tabLst>
            </a:pPr>
            <a:r>
              <a:rPr dirty="0" sz="1900" spc="10">
                <a:latin typeface="Times New Roman"/>
                <a:cs typeface="Times New Roman"/>
              </a:rPr>
              <a:t>Provides </a:t>
            </a:r>
            <a:r>
              <a:rPr dirty="0" sz="1900" spc="5">
                <a:latin typeface="Times New Roman"/>
                <a:cs typeface="Times New Roman"/>
              </a:rPr>
              <a:t>an overall assessment </a:t>
            </a:r>
            <a:r>
              <a:rPr dirty="0" sz="1900" spc="10">
                <a:latin typeface="Times New Roman"/>
                <a:cs typeface="Times New Roman"/>
              </a:rPr>
              <a:t>of</a:t>
            </a:r>
            <a:r>
              <a:rPr dirty="0" sz="1900" spc="35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Times New Roman"/>
                <a:cs typeface="Times New Roman"/>
              </a:rPr>
              <a:t>quality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8948" y="339293"/>
            <a:ext cx="46755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Examples of Composite</a:t>
            </a:r>
            <a:r>
              <a:rPr dirty="0" spc="5"/>
              <a:t> </a:t>
            </a:r>
            <a:r>
              <a:rPr dirty="0" spc="-5"/>
              <a:t>Scores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67584" y="1108587"/>
            <a:ext cx="5139690" cy="50628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425"/>
              </a:lnSpc>
              <a:spcBef>
                <a:spcPts val="130"/>
              </a:spcBef>
            </a:pPr>
            <a:r>
              <a:rPr dirty="0" sz="1200" spc="10">
                <a:latin typeface="Times New Roman"/>
                <a:cs typeface="Times New Roman"/>
              </a:rPr>
              <a:t>M-Scores: Detects manipulation that </a:t>
            </a:r>
            <a:r>
              <a:rPr dirty="0" sz="1200" spc="5">
                <a:latin typeface="Times New Roman"/>
                <a:cs typeface="Times New Roman"/>
              </a:rPr>
              <a:t>is </a:t>
            </a:r>
            <a:r>
              <a:rPr dirty="0" sz="1200" spc="10">
                <a:latin typeface="Times New Roman"/>
                <a:cs typeface="Times New Roman"/>
              </a:rPr>
              <a:t>likely to result in an </a:t>
            </a:r>
            <a:r>
              <a:rPr dirty="0" sz="1200" spc="15">
                <a:latin typeface="Times New Roman"/>
                <a:cs typeface="Times New Roman"/>
              </a:rPr>
              <a:t>SEC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investigation:</a:t>
            </a:r>
            <a:endParaRPr sz="1200">
              <a:latin typeface="Times New Roman"/>
              <a:cs typeface="Times New Roman"/>
            </a:endParaRPr>
          </a:p>
          <a:p>
            <a:pPr marL="793115" marR="181610">
              <a:lnSpc>
                <a:spcPts val="1420"/>
              </a:lnSpc>
              <a:spcBef>
                <a:spcPts val="50"/>
              </a:spcBef>
            </a:pPr>
            <a:r>
              <a:rPr dirty="0" sz="1200" spc="10">
                <a:latin typeface="Times New Roman"/>
                <a:cs typeface="Times New Roman"/>
              </a:rPr>
              <a:t>M. Beneish, “The Detection of Earnings Manipulation,” </a:t>
            </a:r>
            <a:r>
              <a:rPr dirty="0" sz="1200" spc="10" i="1">
                <a:latin typeface="Times New Roman"/>
                <a:cs typeface="Times New Roman"/>
              </a:rPr>
              <a:t>Financial  </a:t>
            </a:r>
            <a:r>
              <a:rPr dirty="0" sz="1200" spc="10" i="1">
                <a:latin typeface="Times New Roman"/>
                <a:cs typeface="Times New Roman"/>
              </a:rPr>
              <a:t>Analysts Journal</a:t>
            </a:r>
            <a:r>
              <a:rPr dirty="0" sz="1200" spc="10">
                <a:latin typeface="Times New Roman"/>
                <a:cs typeface="Times New Roman"/>
              </a:rPr>
              <a:t>, 1999, pp.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24-36.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425"/>
              </a:lnSpc>
            </a:pPr>
            <a:r>
              <a:rPr dirty="0" sz="1200" spc="10">
                <a:latin typeface="Times New Roman"/>
                <a:cs typeface="Times New Roman"/>
              </a:rPr>
              <a:t>F-Scores: Discriminates </a:t>
            </a:r>
            <a:r>
              <a:rPr dirty="0" sz="1200" spc="15">
                <a:latin typeface="Times New Roman"/>
                <a:cs typeface="Times New Roman"/>
              </a:rPr>
              <a:t>on </a:t>
            </a:r>
            <a:r>
              <a:rPr dirty="0" sz="1200" spc="5">
                <a:latin typeface="Times New Roman"/>
                <a:cs typeface="Times New Roman"/>
              </a:rPr>
              <a:t>financial </a:t>
            </a:r>
            <a:r>
              <a:rPr dirty="0" sz="1200" spc="10">
                <a:latin typeface="Times New Roman"/>
                <a:cs typeface="Times New Roman"/>
              </a:rPr>
              <a:t>health </a:t>
            </a:r>
            <a:r>
              <a:rPr dirty="0" sz="1200" spc="15">
                <a:latin typeface="Times New Roman"/>
                <a:cs typeface="Times New Roman"/>
              </a:rPr>
              <a:t>among </a:t>
            </a:r>
            <a:r>
              <a:rPr dirty="0" sz="1200" spc="10">
                <a:latin typeface="Times New Roman"/>
                <a:cs typeface="Times New Roman"/>
              </a:rPr>
              <a:t>low price-to-book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firms:</a:t>
            </a:r>
            <a:endParaRPr sz="1200">
              <a:latin typeface="Times New Roman"/>
              <a:cs typeface="Times New Roman"/>
            </a:endParaRPr>
          </a:p>
          <a:p>
            <a:pPr marL="753745" marR="31115" indent="38735">
              <a:lnSpc>
                <a:spcPct val="98300"/>
              </a:lnSpc>
              <a:spcBef>
                <a:spcPts val="15"/>
              </a:spcBef>
            </a:pPr>
            <a:r>
              <a:rPr dirty="0" sz="1200" spc="10">
                <a:latin typeface="Times New Roman"/>
                <a:cs typeface="Times New Roman"/>
              </a:rPr>
              <a:t>J. </a:t>
            </a:r>
            <a:r>
              <a:rPr dirty="0" sz="1200" spc="5">
                <a:latin typeface="Times New Roman"/>
                <a:cs typeface="Times New Roman"/>
              </a:rPr>
              <a:t>Piotroski, </a:t>
            </a:r>
            <a:r>
              <a:rPr dirty="0" sz="1200" spc="10">
                <a:latin typeface="Times New Roman"/>
                <a:cs typeface="Times New Roman"/>
              </a:rPr>
              <a:t>“Value </a:t>
            </a:r>
            <a:r>
              <a:rPr dirty="0" sz="1200" spc="5">
                <a:latin typeface="Times New Roman"/>
                <a:cs typeface="Times New Roman"/>
              </a:rPr>
              <a:t>Investing: </a:t>
            </a:r>
            <a:r>
              <a:rPr dirty="0" sz="1200" spc="15">
                <a:latin typeface="Times New Roman"/>
                <a:cs typeface="Times New Roman"/>
              </a:rPr>
              <a:t>The </a:t>
            </a:r>
            <a:r>
              <a:rPr dirty="0" sz="1200" spc="10">
                <a:latin typeface="Times New Roman"/>
                <a:cs typeface="Times New Roman"/>
              </a:rPr>
              <a:t>Use of </a:t>
            </a:r>
            <a:r>
              <a:rPr dirty="0" sz="1200" spc="5">
                <a:latin typeface="Times New Roman"/>
                <a:cs typeface="Times New Roman"/>
              </a:rPr>
              <a:t>Historical </a:t>
            </a:r>
            <a:r>
              <a:rPr dirty="0" sz="1200" spc="10">
                <a:latin typeface="Times New Roman"/>
                <a:cs typeface="Times New Roman"/>
              </a:rPr>
              <a:t>Financial  Statement Information to Separate Winners </a:t>
            </a:r>
            <a:r>
              <a:rPr dirty="0" sz="1200" spc="15">
                <a:latin typeface="Times New Roman"/>
                <a:cs typeface="Times New Roman"/>
              </a:rPr>
              <a:t>from </a:t>
            </a:r>
            <a:r>
              <a:rPr dirty="0" sz="1200" spc="10">
                <a:latin typeface="Times New Roman"/>
                <a:cs typeface="Times New Roman"/>
              </a:rPr>
              <a:t>Losers,” </a:t>
            </a:r>
            <a:r>
              <a:rPr dirty="0" sz="1200" spc="10" i="1">
                <a:latin typeface="Times New Roman"/>
                <a:cs typeface="Times New Roman"/>
              </a:rPr>
              <a:t>Journal of  </a:t>
            </a:r>
            <a:r>
              <a:rPr dirty="0" sz="1200" spc="10" i="1">
                <a:latin typeface="Times New Roman"/>
                <a:cs typeface="Times New Roman"/>
              </a:rPr>
              <a:t>Accounting </a:t>
            </a:r>
            <a:r>
              <a:rPr dirty="0" sz="1200" spc="10">
                <a:latin typeface="Times New Roman"/>
                <a:cs typeface="Times New Roman"/>
              </a:rPr>
              <a:t>Research, Supplement 2000,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pp.1-41.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marL="636905" marR="273685" indent="-624840">
              <a:lnSpc>
                <a:spcPts val="1410"/>
              </a:lnSpc>
            </a:pPr>
            <a:r>
              <a:rPr dirty="0" sz="1200" spc="10">
                <a:latin typeface="Times New Roman"/>
                <a:cs typeface="Times New Roman"/>
              </a:rPr>
              <a:t>Q-Scores: Scores </a:t>
            </a:r>
            <a:r>
              <a:rPr dirty="0" sz="1200" spc="15">
                <a:latin typeface="Times New Roman"/>
                <a:cs typeface="Times New Roman"/>
              </a:rPr>
              <a:t>how </a:t>
            </a:r>
            <a:r>
              <a:rPr dirty="0" sz="1200" spc="10">
                <a:latin typeface="Times New Roman"/>
                <a:cs typeface="Times New Roman"/>
              </a:rPr>
              <a:t>earnings are affected </a:t>
            </a:r>
            <a:r>
              <a:rPr dirty="0" sz="1200" spc="20">
                <a:latin typeface="Times New Roman"/>
                <a:cs typeface="Times New Roman"/>
              </a:rPr>
              <a:t>by </a:t>
            </a:r>
            <a:r>
              <a:rPr dirty="0" sz="1200" spc="15">
                <a:latin typeface="Times New Roman"/>
                <a:cs typeface="Times New Roman"/>
              </a:rPr>
              <a:t>the </a:t>
            </a:r>
            <a:r>
              <a:rPr dirty="0" sz="1200" spc="10">
                <a:latin typeface="Times New Roman"/>
                <a:cs typeface="Times New Roman"/>
              </a:rPr>
              <a:t>release of hidden</a:t>
            </a:r>
            <a:r>
              <a:rPr dirty="0" sz="1200" spc="-11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reserves  when conservative accounting </a:t>
            </a:r>
            <a:r>
              <a:rPr dirty="0" sz="1200" spc="5">
                <a:latin typeface="Times New Roman"/>
                <a:cs typeface="Times New Roman"/>
              </a:rPr>
              <a:t>is </a:t>
            </a:r>
            <a:r>
              <a:rPr dirty="0" sz="1200" spc="10">
                <a:latin typeface="Times New Roman"/>
                <a:cs typeface="Times New Roman"/>
              </a:rPr>
              <a:t>being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used:</a:t>
            </a:r>
            <a:endParaRPr sz="1200">
              <a:latin typeface="Times New Roman"/>
              <a:cs typeface="Times New Roman"/>
            </a:endParaRPr>
          </a:p>
          <a:p>
            <a:pPr marL="793115" marR="57785">
              <a:lnSpc>
                <a:spcPts val="1410"/>
              </a:lnSpc>
              <a:spcBef>
                <a:spcPts val="10"/>
              </a:spcBef>
            </a:pPr>
            <a:r>
              <a:rPr dirty="0" sz="1200" spc="10">
                <a:latin typeface="Times New Roman"/>
                <a:cs typeface="Times New Roman"/>
              </a:rPr>
              <a:t>S. </a:t>
            </a:r>
            <a:r>
              <a:rPr dirty="0" sz="1200" spc="15">
                <a:latin typeface="Times New Roman"/>
                <a:cs typeface="Times New Roman"/>
              </a:rPr>
              <a:t>Penman </a:t>
            </a:r>
            <a:r>
              <a:rPr dirty="0" sz="1200" spc="10">
                <a:latin typeface="Times New Roman"/>
                <a:cs typeface="Times New Roman"/>
              </a:rPr>
              <a:t>and X. </a:t>
            </a:r>
            <a:r>
              <a:rPr dirty="0" sz="1200" spc="5">
                <a:latin typeface="Times New Roman"/>
                <a:cs typeface="Times New Roman"/>
              </a:rPr>
              <a:t>Zhang, </a:t>
            </a:r>
            <a:r>
              <a:rPr dirty="0" sz="1200" spc="10">
                <a:latin typeface="Times New Roman"/>
                <a:cs typeface="Times New Roman"/>
              </a:rPr>
              <a:t>“Accounting Conservatism, the Quality of  </a:t>
            </a:r>
            <a:r>
              <a:rPr dirty="0" sz="1200" spc="5">
                <a:latin typeface="Times New Roman"/>
                <a:cs typeface="Times New Roman"/>
              </a:rPr>
              <a:t>Earnings, </a:t>
            </a:r>
            <a:r>
              <a:rPr dirty="0" sz="1200" spc="15">
                <a:latin typeface="Times New Roman"/>
                <a:cs typeface="Times New Roman"/>
              </a:rPr>
              <a:t>and </a:t>
            </a:r>
            <a:r>
              <a:rPr dirty="0" sz="1200" spc="10">
                <a:latin typeface="Times New Roman"/>
                <a:cs typeface="Times New Roman"/>
              </a:rPr>
              <a:t>Stock Returns,” </a:t>
            </a:r>
            <a:r>
              <a:rPr dirty="0" sz="1200" spc="10" i="1">
                <a:latin typeface="Times New Roman"/>
                <a:cs typeface="Times New Roman"/>
              </a:rPr>
              <a:t>The Accounting Review</a:t>
            </a:r>
            <a:r>
              <a:rPr dirty="0" sz="1200" spc="10">
                <a:latin typeface="Times New Roman"/>
                <a:cs typeface="Times New Roman"/>
              </a:rPr>
              <a:t>, April </a:t>
            </a:r>
            <a:r>
              <a:rPr dirty="0" sz="1200" spc="15">
                <a:latin typeface="Times New Roman"/>
                <a:cs typeface="Times New Roman"/>
              </a:rPr>
              <a:t>2002,  </a:t>
            </a:r>
            <a:r>
              <a:rPr dirty="0" sz="1200" spc="10">
                <a:latin typeface="Times New Roman"/>
                <a:cs typeface="Times New Roman"/>
              </a:rPr>
              <a:t>pp.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237-264.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675640" marR="13335" indent="-663575">
              <a:lnSpc>
                <a:spcPts val="1420"/>
              </a:lnSpc>
            </a:pPr>
            <a:r>
              <a:rPr dirty="0" sz="1200" spc="10">
                <a:latin typeface="Times New Roman"/>
                <a:cs typeface="Times New Roman"/>
              </a:rPr>
              <a:t>S-Scores: </a:t>
            </a:r>
            <a:r>
              <a:rPr dirty="0" sz="1200" spc="15">
                <a:latin typeface="Times New Roman"/>
                <a:cs typeface="Times New Roman"/>
              </a:rPr>
              <a:t>The </a:t>
            </a:r>
            <a:r>
              <a:rPr dirty="0" sz="1200" spc="10">
                <a:latin typeface="Times New Roman"/>
                <a:cs typeface="Times New Roman"/>
              </a:rPr>
              <a:t>composite score indicates whether operating income </a:t>
            </a:r>
            <a:r>
              <a:rPr dirty="0" sz="1200" spc="5">
                <a:latin typeface="Times New Roman"/>
                <a:cs typeface="Times New Roman"/>
              </a:rPr>
              <a:t>is </a:t>
            </a:r>
            <a:r>
              <a:rPr dirty="0" sz="1200" spc="10">
                <a:latin typeface="Times New Roman"/>
                <a:cs typeface="Times New Roman"/>
              </a:rPr>
              <a:t>sustainable  or will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reverse:</a:t>
            </a:r>
            <a:endParaRPr sz="1200">
              <a:latin typeface="Times New Roman"/>
              <a:cs typeface="Times New Roman"/>
            </a:endParaRPr>
          </a:p>
          <a:p>
            <a:pPr marL="793115">
              <a:lnSpc>
                <a:spcPts val="1355"/>
              </a:lnSpc>
            </a:pPr>
            <a:r>
              <a:rPr dirty="0" sz="1200" spc="10">
                <a:latin typeface="Times New Roman"/>
                <a:cs typeface="Times New Roman"/>
              </a:rPr>
              <a:t>S. </a:t>
            </a:r>
            <a:r>
              <a:rPr dirty="0" sz="1200" spc="15">
                <a:latin typeface="Times New Roman"/>
                <a:cs typeface="Times New Roman"/>
              </a:rPr>
              <a:t>Penman </a:t>
            </a:r>
            <a:r>
              <a:rPr dirty="0" sz="1200" spc="10">
                <a:latin typeface="Times New Roman"/>
                <a:cs typeface="Times New Roman"/>
              </a:rPr>
              <a:t>and X. </a:t>
            </a:r>
            <a:r>
              <a:rPr dirty="0" sz="1200" spc="5">
                <a:latin typeface="Times New Roman"/>
                <a:cs typeface="Times New Roman"/>
              </a:rPr>
              <a:t>Zhang, </a:t>
            </a:r>
            <a:r>
              <a:rPr dirty="0" sz="1200" spc="15">
                <a:latin typeface="Times New Roman"/>
                <a:cs typeface="Times New Roman"/>
              </a:rPr>
              <a:t>Modeling </a:t>
            </a:r>
            <a:r>
              <a:rPr dirty="0" sz="1200" spc="10">
                <a:latin typeface="Times New Roman"/>
                <a:cs typeface="Times New Roman"/>
              </a:rPr>
              <a:t>Sustainable Earnings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and</a:t>
            </a:r>
            <a:endParaRPr sz="1200">
              <a:latin typeface="Times New Roman"/>
              <a:cs typeface="Times New Roman"/>
            </a:endParaRPr>
          </a:p>
          <a:p>
            <a:pPr marL="754380" marR="59055" indent="-635">
              <a:lnSpc>
                <a:spcPts val="1410"/>
              </a:lnSpc>
              <a:spcBef>
                <a:spcPts val="60"/>
              </a:spcBef>
            </a:pPr>
            <a:r>
              <a:rPr dirty="0" sz="1200" spc="10">
                <a:latin typeface="Times New Roman"/>
                <a:cs typeface="Times New Roman"/>
              </a:rPr>
              <a:t>P/E </a:t>
            </a:r>
            <a:r>
              <a:rPr dirty="0" sz="1200" spc="5">
                <a:latin typeface="Times New Roman"/>
                <a:cs typeface="Times New Roman"/>
              </a:rPr>
              <a:t>ratios </a:t>
            </a:r>
            <a:r>
              <a:rPr dirty="0" sz="1200" spc="10">
                <a:latin typeface="Times New Roman"/>
                <a:cs typeface="Times New Roman"/>
              </a:rPr>
              <a:t>Using Financial Statement </a:t>
            </a:r>
            <a:r>
              <a:rPr dirty="0" sz="1200" spc="5">
                <a:latin typeface="Times New Roman"/>
                <a:cs typeface="Times New Roman"/>
              </a:rPr>
              <a:t>Information, </a:t>
            </a:r>
            <a:r>
              <a:rPr dirty="0" sz="1200" spc="10">
                <a:latin typeface="Times New Roman"/>
                <a:cs typeface="Times New Roman"/>
              </a:rPr>
              <a:t>2005. Available </a:t>
            </a:r>
            <a:r>
              <a:rPr dirty="0" sz="1200" spc="5">
                <a:latin typeface="Times New Roman"/>
                <a:cs typeface="Times New Roman"/>
              </a:rPr>
              <a:t>at  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http://papers.ssrn.com/sol3/papers.cfm?abstract_id=318967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715010" marR="34925" indent="-702945">
              <a:lnSpc>
                <a:spcPts val="1410"/>
              </a:lnSpc>
            </a:pPr>
            <a:r>
              <a:rPr dirty="0" sz="1200" spc="10">
                <a:latin typeface="Times New Roman"/>
                <a:cs typeface="Times New Roman"/>
              </a:rPr>
              <a:t>Abnormal accrual models: Models have been developed </a:t>
            </a:r>
            <a:r>
              <a:rPr dirty="0" sz="1200" spc="5">
                <a:latin typeface="Times New Roman"/>
                <a:cs typeface="Times New Roman"/>
              </a:rPr>
              <a:t>that </a:t>
            </a:r>
            <a:r>
              <a:rPr dirty="0" sz="1200" spc="10">
                <a:latin typeface="Times New Roman"/>
                <a:cs typeface="Times New Roman"/>
              </a:rPr>
              <a:t>estimate the amount  of accruals that </a:t>
            </a:r>
            <a:r>
              <a:rPr dirty="0" sz="1200" spc="5">
                <a:latin typeface="Times New Roman"/>
                <a:cs typeface="Times New Roman"/>
              </a:rPr>
              <a:t>are </a:t>
            </a:r>
            <a:r>
              <a:rPr dirty="0" sz="1200" spc="15">
                <a:latin typeface="Times New Roman"/>
                <a:cs typeface="Times New Roman"/>
              </a:rPr>
              <a:t>deemed </a:t>
            </a:r>
            <a:r>
              <a:rPr dirty="0" sz="1200" spc="10">
                <a:latin typeface="Times New Roman"/>
                <a:cs typeface="Times New Roman"/>
              </a:rPr>
              <a:t>to be abnormal. For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example:</a:t>
            </a:r>
            <a:endParaRPr sz="1200">
              <a:latin typeface="Times New Roman"/>
              <a:cs typeface="Times New Roman"/>
            </a:endParaRPr>
          </a:p>
          <a:p>
            <a:pPr marL="872490" marR="5080" indent="-1270">
              <a:lnSpc>
                <a:spcPts val="1410"/>
              </a:lnSpc>
              <a:spcBef>
                <a:spcPts val="10"/>
              </a:spcBef>
            </a:pPr>
            <a:r>
              <a:rPr dirty="0" sz="1200" spc="10">
                <a:latin typeface="Times New Roman"/>
                <a:cs typeface="Times New Roman"/>
              </a:rPr>
              <a:t>J. Jones, </a:t>
            </a:r>
            <a:r>
              <a:rPr dirty="0" sz="1200" spc="5">
                <a:latin typeface="Times New Roman"/>
                <a:cs typeface="Times New Roman"/>
              </a:rPr>
              <a:t>“Earnings </a:t>
            </a:r>
            <a:r>
              <a:rPr dirty="0" sz="1200" spc="10">
                <a:latin typeface="Times New Roman"/>
                <a:cs typeface="Times New Roman"/>
              </a:rPr>
              <a:t>Management During Import Relief  </a:t>
            </a:r>
            <a:r>
              <a:rPr dirty="0" sz="1200" spc="5">
                <a:latin typeface="Times New Roman"/>
                <a:cs typeface="Times New Roman"/>
              </a:rPr>
              <a:t>Investigations,” </a:t>
            </a:r>
            <a:r>
              <a:rPr dirty="0" sz="1200" spc="10" i="1">
                <a:latin typeface="Times New Roman"/>
                <a:cs typeface="Times New Roman"/>
              </a:rPr>
              <a:t>Journal of Accounting Research</a:t>
            </a:r>
            <a:r>
              <a:rPr dirty="0" sz="1200" spc="10">
                <a:latin typeface="Times New Roman"/>
                <a:cs typeface="Times New Roman"/>
              </a:rPr>
              <a:t>, </a:t>
            </a:r>
            <a:r>
              <a:rPr dirty="0" sz="1200" spc="15">
                <a:latin typeface="Times New Roman"/>
                <a:cs typeface="Times New Roman"/>
              </a:rPr>
              <a:t>Autumn </a:t>
            </a:r>
            <a:r>
              <a:rPr dirty="0" sz="1200" spc="10">
                <a:latin typeface="Times New Roman"/>
                <a:cs typeface="Times New Roman"/>
              </a:rPr>
              <a:t>1991,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pp.</a:t>
            </a:r>
            <a:endParaRPr sz="1200">
              <a:latin typeface="Times New Roman"/>
              <a:cs typeface="Times New Roman"/>
            </a:endParaRPr>
          </a:p>
          <a:p>
            <a:pPr marL="871219" marR="193675">
              <a:lnSpc>
                <a:spcPts val="1410"/>
              </a:lnSpc>
              <a:spcBef>
                <a:spcPts val="10"/>
              </a:spcBef>
            </a:pPr>
            <a:r>
              <a:rPr dirty="0" sz="1200" spc="10">
                <a:latin typeface="Times New Roman"/>
                <a:cs typeface="Times New Roman"/>
              </a:rPr>
              <a:t>193-223 and P. Dechow, R. Sloan, and A. Sweeney, “Detecting  Earnings Management,” </a:t>
            </a:r>
            <a:r>
              <a:rPr dirty="0" sz="1200" spc="10" i="1">
                <a:latin typeface="Times New Roman"/>
                <a:cs typeface="Times New Roman"/>
              </a:rPr>
              <a:t>The Accounting Review</a:t>
            </a:r>
            <a:r>
              <a:rPr dirty="0" sz="1200" spc="10">
                <a:latin typeface="Times New Roman"/>
                <a:cs typeface="Times New Roman"/>
              </a:rPr>
              <a:t>, April 1995, pp.  193-225.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9690" y="339293"/>
            <a:ext cx="69361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Detecting </a:t>
            </a:r>
            <a:r>
              <a:rPr dirty="0"/>
              <a:t>Sustainable </a:t>
            </a:r>
            <a:r>
              <a:rPr dirty="0" spc="-10"/>
              <a:t>RNOA with </a:t>
            </a:r>
            <a:r>
              <a:rPr dirty="0" spc="-5"/>
              <a:t>an</a:t>
            </a:r>
            <a:r>
              <a:rPr dirty="0" spc="65"/>
              <a:t> </a:t>
            </a:r>
            <a:r>
              <a:rPr dirty="0"/>
              <a:t>S-Score</a:t>
            </a:r>
          </a:p>
        </p:txBody>
      </p:sp>
      <p:sp>
        <p:nvSpPr>
          <p:cNvPr id="3" name="object 3"/>
          <p:cNvSpPr/>
          <p:nvPr/>
        </p:nvSpPr>
        <p:spPr>
          <a:xfrm>
            <a:off x="2175091" y="2768660"/>
            <a:ext cx="4987290" cy="3165475"/>
          </a:xfrm>
          <a:custGeom>
            <a:avLst/>
            <a:gdLst/>
            <a:ahLst/>
            <a:cxnLst/>
            <a:rect l="l" t="t" r="r" b="b"/>
            <a:pathLst>
              <a:path w="4987290" h="3165475">
                <a:moveTo>
                  <a:pt x="0" y="3165322"/>
                </a:moveTo>
                <a:lnTo>
                  <a:pt x="4986883" y="3165322"/>
                </a:lnTo>
                <a:lnTo>
                  <a:pt x="4986883" y="0"/>
                </a:lnTo>
                <a:lnTo>
                  <a:pt x="0" y="0"/>
                </a:lnTo>
                <a:lnTo>
                  <a:pt x="0" y="31653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75091" y="2768660"/>
            <a:ext cx="4987290" cy="3165475"/>
          </a:xfrm>
          <a:custGeom>
            <a:avLst/>
            <a:gdLst/>
            <a:ahLst/>
            <a:cxnLst/>
            <a:rect l="l" t="t" r="r" b="b"/>
            <a:pathLst>
              <a:path w="4987290" h="3165475">
                <a:moveTo>
                  <a:pt x="0" y="3165322"/>
                </a:moveTo>
                <a:lnTo>
                  <a:pt x="4986883" y="3165322"/>
                </a:lnTo>
                <a:lnTo>
                  <a:pt x="4986883" y="0"/>
                </a:lnTo>
                <a:lnTo>
                  <a:pt x="0" y="0"/>
                </a:lnTo>
                <a:lnTo>
                  <a:pt x="0" y="3165322"/>
                </a:lnTo>
              </a:path>
            </a:pathLst>
          </a:custGeom>
          <a:ln w="993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78757" y="4963467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78756" y="4654795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78756" y="4346506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78756" y="4028028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678756" y="3719342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78756" y="3410788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699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78756" y="3410788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700" y="0"/>
                </a:lnTo>
              </a:path>
            </a:pathLst>
          </a:custGeom>
          <a:ln w="992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219410" y="3410788"/>
            <a:ext cx="0" cy="1851660"/>
          </a:xfrm>
          <a:custGeom>
            <a:avLst/>
            <a:gdLst/>
            <a:ahLst/>
            <a:cxnLst/>
            <a:rect l="l" t="t" r="r" b="b"/>
            <a:pathLst>
              <a:path w="0" h="1851660">
                <a:moveTo>
                  <a:pt x="0" y="0"/>
                </a:moveTo>
                <a:lnTo>
                  <a:pt x="0" y="1851375"/>
                </a:lnTo>
              </a:path>
            </a:pathLst>
          </a:custGeom>
          <a:ln w="995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688710" y="5272087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700" y="0"/>
                </a:lnTo>
              </a:path>
            </a:pathLst>
          </a:custGeom>
          <a:ln w="992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678756" y="3420712"/>
            <a:ext cx="0" cy="1851660"/>
          </a:xfrm>
          <a:custGeom>
            <a:avLst/>
            <a:gdLst/>
            <a:ahLst/>
            <a:cxnLst/>
            <a:rect l="l" t="t" r="r" b="b"/>
            <a:pathLst>
              <a:path w="0" h="1851660">
                <a:moveTo>
                  <a:pt x="0" y="0"/>
                </a:moveTo>
                <a:lnTo>
                  <a:pt x="0" y="1851375"/>
                </a:lnTo>
              </a:path>
            </a:pathLst>
          </a:custGeom>
          <a:ln w="995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678756" y="3410788"/>
            <a:ext cx="0" cy="1851660"/>
          </a:xfrm>
          <a:custGeom>
            <a:avLst/>
            <a:gdLst/>
            <a:ahLst/>
            <a:cxnLst/>
            <a:rect l="l" t="t" r="r" b="b"/>
            <a:pathLst>
              <a:path w="0" h="1851660">
                <a:moveTo>
                  <a:pt x="0" y="0"/>
                </a:moveTo>
                <a:lnTo>
                  <a:pt x="0" y="1851375"/>
                </a:lnTo>
              </a:path>
            </a:pathLst>
          </a:custGeom>
          <a:ln w="99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38941" y="5267126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638941" y="4958506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638941" y="4649833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638941" y="4341544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638941" y="4023066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638941" y="3714381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638941" y="3405826"/>
            <a:ext cx="30480" cy="10160"/>
          </a:xfrm>
          <a:custGeom>
            <a:avLst/>
            <a:gdLst/>
            <a:ahLst/>
            <a:cxnLst/>
            <a:rect l="l" t="t" r="r" b="b"/>
            <a:pathLst>
              <a:path w="30480" h="10160">
                <a:moveTo>
                  <a:pt x="0" y="9923"/>
                </a:moveTo>
                <a:lnTo>
                  <a:pt x="29861" y="9923"/>
                </a:lnTo>
                <a:lnTo>
                  <a:pt x="29861" y="0"/>
                </a:lnTo>
                <a:lnTo>
                  <a:pt x="0" y="0"/>
                </a:lnTo>
                <a:lnTo>
                  <a:pt x="0" y="9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678757" y="5272087"/>
            <a:ext cx="3531235" cy="0"/>
          </a:xfrm>
          <a:custGeom>
            <a:avLst/>
            <a:gdLst/>
            <a:ahLst/>
            <a:cxnLst/>
            <a:rect l="l" t="t" r="r" b="b"/>
            <a:pathLst>
              <a:path w="3531235" h="0">
                <a:moveTo>
                  <a:pt x="0" y="0"/>
                </a:moveTo>
                <a:lnTo>
                  <a:pt x="3530700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673780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992967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322108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641295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960482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279669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608810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927997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246918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566105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895246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214433" y="5282011"/>
            <a:ext cx="10160" cy="29845"/>
          </a:xfrm>
          <a:custGeom>
            <a:avLst/>
            <a:gdLst/>
            <a:ahLst/>
            <a:cxnLst/>
            <a:rect l="l" t="t" r="r" b="b"/>
            <a:pathLst>
              <a:path w="10160" h="29845">
                <a:moveTo>
                  <a:pt x="0" y="29770"/>
                </a:moveTo>
                <a:lnTo>
                  <a:pt x="9953" y="29770"/>
                </a:lnTo>
                <a:lnTo>
                  <a:pt x="9953" y="0"/>
                </a:lnTo>
                <a:lnTo>
                  <a:pt x="0" y="0"/>
                </a:lnTo>
                <a:lnTo>
                  <a:pt x="0" y="2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838350" y="4316471"/>
            <a:ext cx="309245" cy="69850"/>
          </a:xfrm>
          <a:custGeom>
            <a:avLst/>
            <a:gdLst/>
            <a:ahLst/>
            <a:cxnLst/>
            <a:rect l="l" t="t" r="r" b="b"/>
            <a:pathLst>
              <a:path w="309244" h="69850">
                <a:moveTo>
                  <a:pt x="0" y="69728"/>
                </a:moveTo>
                <a:lnTo>
                  <a:pt x="309233" y="0"/>
                </a:lnTo>
              </a:path>
            </a:pathLst>
          </a:custGeom>
          <a:ln w="992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157537" y="4237083"/>
            <a:ext cx="319405" cy="80010"/>
          </a:xfrm>
          <a:custGeom>
            <a:avLst/>
            <a:gdLst/>
            <a:ahLst/>
            <a:cxnLst/>
            <a:rect l="l" t="t" r="r" b="b"/>
            <a:pathLst>
              <a:path w="319404" h="80010">
                <a:moveTo>
                  <a:pt x="0" y="79387"/>
                </a:moveTo>
                <a:lnTo>
                  <a:pt x="319253" y="0"/>
                </a:lnTo>
              </a:path>
            </a:pathLst>
          </a:custGeom>
          <a:ln w="992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486744" y="4227159"/>
            <a:ext cx="309245" cy="10160"/>
          </a:xfrm>
          <a:custGeom>
            <a:avLst/>
            <a:gdLst/>
            <a:ahLst/>
            <a:cxnLst/>
            <a:rect l="l" t="t" r="r" b="b"/>
            <a:pathLst>
              <a:path w="309245" h="10160">
                <a:moveTo>
                  <a:pt x="0" y="9923"/>
                </a:moveTo>
                <a:lnTo>
                  <a:pt x="309100" y="0"/>
                </a:lnTo>
              </a:path>
            </a:pathLst>
          </a:custGeom>
          <a:ln w="992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805799" y="4117604"/>
            <a:ext cx="309880" cy="109855"/>
          </a:xfrm>
          <a:custGeom>
            <a:avLst/>
            <a:gdLst/>
            <a:ahLst/>
            <a:cxnLst/>
            <a:rect l="l" t="t" r="r" b="b"/>
            <a:pathLst>
              <a:path w="309879" h="109854">
                <a:moveTo>
                  <a:pt x="0" y="109555"/>
                </a:moveTo>
                <a:lnTo>
                  <a:pt x="309365" y="0"/>
                </a:lnTo>
              </a:path>
            </a:pathLst>
          </a:custGeom>
          <a:ln w="992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125118" y="4117604"/>
            <a:ext cx="319405" cy="328930"/>
          </a:xfrm>
          <a:custGeom>
            <a:avLst/>
            <a:gdLst/>
            <a:ahLst/>
            <a:cxnLst/>
            <a:rect l="l" t="t" r="r" b="b"/>
            <a:pathLst>
              <a:path w="319404" h="328929">
                <a:moveTo>
                  <a:pt x="0" y="0"/>
                </a:moveTo>
                <a:lnTo>
                  <a:pt x="319187" y="328533"/>
                </a:lnTo>
              </a:path>
            </a:pathLst>
          </a:custGeom>
          <a:ln w="993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454259" y="4456060"/>
            <a:ext cx="319405" cy="607060"/>
          </a:xfrm>
          <a:custGeom>
            <a:avLst/>
            <a:gdLst/>
            <a:ahLst/>
            <a:cxnLst/>
            <a:rect l="l" t="t" r="r" b="b"/>
            <a:pathLst>
              <a:path w="319404" h="607060">
                <a:moveTo>
                  <a:pt x="0" y="0"/>
                </a:moveTo>
                <a:lnTo>
                  <a:pt x="319187" y="606972"/>
                </a:lnTo>
              </a:path>
            </a:pathLst>
          </a:custGeom>
          <a:ln w="9947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773447" y="5033262"/>
            <a:ext cx="309245" cy="40005"/>
          </a:xfrm>
          <a:custGeom>
            <a:avLst/>
            <a:gdLst/>
            <a:ahLst/>
            <a:cxnLst/>
            <a:rect l="l" t="t" r="r" b="b"/>
            <a:pathLst>
              <a:path w="309245" h="40004">
                <a:moveTo>
                  <a:pt x="0" y="39693"/>
                </a:moveTo>
                <a:lnTo>
                  <a:pt x="308835" y="0"/>
                </a:lnTo>
              </a:path>
            </a:pathLst>
          </a:custGeom>
          <a:ln w="992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092235" y="4923774"/>
            <a:ext cx="309245" cy="109855"/>
          </a:xfrm>
          <a:custGeom>
            <a:avLst/>
            <a:gdLst/>
            <a:ahLst/>
            <a:cxnLst/>
            <a:rect l="l" t="t" r="r" b="b"/>
            <a:pathLst>
              <a:path w="309245" h="109854">
                <a:moveTo>
                  <a:pt x="0" y="109488"/>
                </a:moveTo>
                <a:lnTo>
                  <a:pt x="309233" y="0"/>
                </a:lnTo>
              </a:path>
            </a:pathLst>
          </a:custGeom>
          <a:ln w="992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411422" y="4863902"/>
            <a:ext cx="319405" cy="60325"/>
          </a:xfrm>
          <a:custGeom>
            <a:avLst/>
            <a:gdLst/>
            <a:ahLst/>
            <a:cxnLst/>
            <a:rect l="l" t="t" r="r" b="b"/>
            <a:pathLst>
              <a:path w="319404" h="60325">
                <a:moveTo>
                  <a:pt x="0" y="59871"/>
                </a:moveTo>
                <a:lnTo>
                  <a:pt x="319187" y="0"/>
                </a:lnTo>
              </a:path>
            </a:pathLst>
          </a:custGeom>
          <a:ln w="992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740563" y="4784514"/>
            <a:ext cx="309245" cy="80010"/>
          </a:xfrm>
          <a:custGeom>
            <a:avLst/>
            <a:gdLst/>
            <a:ahLst/>
            <a:cxnLst/>
            <a:rect l="l" t="t" r="r" b="b"/>
            <a:pathLst>
              <a:path w="309245" h="80010">
                <a:moveTo>
                  <a:pt x="0" y="79387"/>
                </a:moveTo>
                <a:lnTo>
                  <a:pt x="309233" y="0"/>
                </a:lnTo>
              </a:path>
            </a:pathLst>
          </a:custGeom>
          <a:ln w="992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838350" y="3888703"/>
            <a:ext cx="309245" cy="109220"/>
          </a:xfrm>
          <a:custGeom>
            <a:avLst/>
            <a:gdLst/>
            <a:ahLst/>
            <a:cxnLst/>
            <a:rect l="l" t="t" r="r" b="b"/>
            <a:pathLst>
              <a:path w="309244" h="109220">
                <a:moveTo>
                  <a:pt x="0" y="0"/>
                </a:moveTo>
                <a:lnTo>
                  <a:pt x="309233" y="109158"/>
                </a:lnTo>
              </a:path>
            </a:pathLst>
          </a:custGeom>
          <a:ln w="99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157537" y="3997861"/>
            <a:ext cx="319405" cy="139700"/>
          </a:xfrm>
          <a:custGeom>
            <a:avLst/>
            <a:gdLst/>
            <a:ahLst/>
            <a:cxnLst/>
            <a:rect l="l" t="t" r="r" b="b"/>
            <a:pathLst>
              <a:path w="319404" h="139700">
                <a:moveTo>
                  <a:pt x="0" y="0"/>
                </a:moveTo>
                <a:lnTo>
                  <a:pt x="319253" y="139590"/>
                </a:lnTo>
              </a:path>
            </a:pathLst>
          </a:custGeom>
          <a:ln w="99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486744" y="4137451"/>
            <a:ext cx="309245" cy="169545"/>
          </a:xfrm>
          <a:custGeom>
            <a:avLst/>
            <a:gdLst/>
            <a:ahLst/>
            <a:cxnLst/>
            <a:rect l="l" t="t" r="r" b="b"/>
            <a:pathLst>
              <a:path w="309245" h="169545">
                <a:moveTo>
                  <a:pt x="0" y="0"/>
                </a:moveTo>
                <a:lnTo>
                  <a:pt x="309100" y="169095"/>
                </a:lnTo>
              </a:path>
            </a:pathLst>
          </a:custGeom>
          <a:ln w="993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805799" y="4306547"/>
            <a:ext cx="309880" cy="249554"/>
          </a:xfrm>
          <a:custGeom>
            <a:avLst/>
            <a:gdLst/>
            <a:ahLst/>
            <a:cxnLst/>
            <a:rect l="l" t="t" r="r" b="b"/>
            <a:pathLst>
              <a:path w="309879" h="249554">
                <a:moveTo>
                  <a:pt x="0" y="0"/>
                </a:moveTo>
                <a:lnTo>
                  <a:pt x="309365" y="249012"/>
                </a:lnTo>
              </a:path>
            </a:pathLst>
          </a:custGeom>
          <a:ln w="99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4125118" y="4456060"/>
            <a:ext cx="319405" cy="109855"/>
          </a:xfrm>
          <a:custGeom>
            <a:avLst/>
            <a:gdLst/>
            <a:ahLst/>
            <a:cxnLst/>
            <a:rect l="l" t="t" r="r" b="b"/>
            <a:pathLst>
              <a:path w="319404" h="109854">
                <a:moveTo>
                  <a:pt x="0" y="109422"/>
                </a:moveTo>
                <a:lnTo>
                  <a:pt x="319187" y="0"/>
                </a:lnTo>
              </a:path>
            </a:pathLst>
          </a:custGeom>
          <a:ln w="99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454259" y="3818974"/>
            <a:ext cx="319405" cy="637540"/>
          </a:xfrm>
          <a:custGeom>
            <a:avLst/>
            <a:gdLst/>
            <a:ahLst/>
            <a:cxnLst/>
            <a:rect l="l" t="t" r="r" b="b"/>
            <a:pathLst>
              <a:path w="319404" h="637539">
                <a:moveTo>
                  <a:pt x="0" y="637086"/>
                </a:moveTo>
                <a:lnTo>
                  <a:pt x="319187" y="0"/>
                </a:lnTo>
              </a:path>
            </a:pathLst>
          </a:custGeom>
          <a:ln w="9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773447" y="3809050"/>
            <a:ext cx="309245" cy="10160"/>
          </a:xfrm>
          <a:custGeom>
            <a:avLst/>
            <a:gdLst/>
            <a:ahLst/>
            <a:cxnLst/>
            <a:rect l="l" t="t" r="r" b="b"/>
            <a:pathLst>
              <a:path w="309245" h="10160">
                <a:moveTo>
                  <a:pt x="0" y="0"/>
                </a:moveTo>
                <a:lnTo>
                  <a:pt x="308835" y="9923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5092235" y="3818974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5" h="0">
                <a:moveTo>
                  <a:pt x="0" y="0"/>
                </a:moveTo>
                <a:lnTo>
                  <a:pt x="309233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411422" y="3818974"/>
            <a:ext cx="319405" cy="50165"/>
          </a:xfrm>
          <a:custGeom>
            <a:avLst/>
            <a:gdLst/>
            <a:ahLst/>
            <a:cxnLst/>
            <a:rect l="l" t="t" r="r" b="b"/>
            <a:pathLst>
              <a:path w="319404" h="50164">
                <a:moveTo>
                  <a:pt x="0" y="0"/>
                </a:moveTo>
                <a:lnTo>
                  <a:pt x="319187" y="49617"/>
                </a:lnTo>
              </a:path>
            </a:pathLst>
          </a:custGeom>
          <a:ln w="99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740563" y="3858667"/>
            <a:ext cx="309245" cy="10160"/>
          </a:xfrm>
          <a:custGeom>
            <a:avLst/>
            <a:gdLst/>
            <a:ahLst/>
            <a:cxnLst/>
            <a:rect l="l" t="t" r="r" b="b"/>
            <a:pathLst>
              <a:path w="309245" h="10160">
                <a:moveTo>
                  <a:pt x="0" y="9923"/>
                </a:moveTo>
                <a:lnTo>
                  <a:pt x="309233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803519" y="4351459"/>
            <a:ext cx="69661" cy="69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3122706" y="4281731"/>
            <a:ext cx="69661" cy="69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451913" y="4201946"/>
            <a:ext cx="69661" cy="698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775937" y="4196992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29861" y="0"/>
                </a:moveTo>
                <a:lnTo>
                  <a:pt x="0" y="30167"/>
                </a:lnTo>
                <a:lnTo>
                  <a:pt x="29861" y="59937"/>
                </a:lnTo>
                <a:lnTo>
                  <a:pt x="59855" y="30167"/>
                </a:lnTo>
                <a:lnTo>
                  <a:pt x="2986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775937" y="4196992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29861" y="0"/>
                </a:moveTo>
                <a:lnTo>
                  <a:pt x="59855" y="30167"/>
                </a:lnTo>
                <a:lnTo>
                  <a:pt x="29861" y="59937"/>
                </a:lnTo>
                <a:lnTo>
                  <a:pt x="0" y="30167"/>
                </a:lnTo>
                <a:lnTo>
                  <a:pt x="29861" y="0"/>
                </a:lnTo>
                <a:close/>
              </a:path>
            </a:pathLst>
          </a:custGeom>
          <a:ln w="993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4090287" y="4082600"/>
            <a:ext cx="69661" cy="697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424398" y="4425893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29861" y="0"/>
                </a:moveTo>
                <a:lnTo>
                  <a:pt x="0" y="30167"/>
                </a:lnTo>
                <a:lnTo>
                  <a:pt x="29861" y="59937"/>
                </a:lnTo>
                <a:lnTo>
                  <a:pt x="59723" y="30167"/>
                </a:lnTo>
                <a:lnTo>
                  <a:pt x="2986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424398" y="4425893"/>
            <a:ext cx="60325" cy="60325"/>
          </a:xfrm>
          <a:custGeom>
            <a:avLst/>
            <a:gdLst/>
            <a:ahLst/>
            <a:cxnLst/>
            <a:rect l="l" t="t" r="r" b="b"/>
            <a:pathLst>
              <a:path w="60325" h="60325">
                <a:moveTo>
                  <a:pt x="29861" y="0"/>
                </a:moveTo>
                <a:lnTo>
                  <a:pt x="59723" y="30167"/>
                </a:lnTo>
                <a:lnTo>
                  <a:pt x="29861" y="59937"/>
                </a:lnTo>
                <a:lnTo>
                  <a:pt x="0" y="30167"/>
                </a:lnTo>
                <a:lnTo>
                  <a:pt x="29861" y="0"/>
                </a:lnTo>
                <a:close/>
              </a:path>
            </a:pathLst>
          </a:custGeom>
          <a:ln w="993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738217" y="5038217"/>
            <a:ext cx="70059" cy="694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057404" y="4998523"/>
            <a:ext cx="70059" cy="694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5376591" y="4889034"/>
            <a:ext cx="70059" cy="694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5705732" y="4829162"/>
            <a:ext cx="69661" cy="698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024919" y="4749444"/>
            <a:ext cx="69661" cy="6981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803512" y="385370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122698" y="3963129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3451840" y="4102454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771027" y="4271749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17"/>
                </a:moveTo>
                <a:lnTo>
                  <a:pt x="49769" y="49617"/>
                </a:lnTo>
                <a:lnTo>
                  <a:pt x="49769" y="0"/>
                </a:lnTo>
                <a:lnTo>
                  <a:pt x="0" y="0"/>
                </a:lnTo>
                <a:lnTo>
                  <a:pt x="0" y="49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4090214" y="4530487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4419355" y="4420932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4738276" y="3774252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17"/>
                </a:moveTo>
                <a:lnTo>
                  <a:pt x="50101" y="49617"/>
                </a:lnTo>
                <a:lnTo>
                  <a:pt x="50101" y="0"/>
                </a:lnTo>
                <a:lnTo>
                  <a:pt x="0" y="0"/>
                </a:lnTo>
                <a:lnTo>
                  <a:pt x="0" y="49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057463" y="3784175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17"/>
                </a:moveTo>
                <a:lnTo>
                  <a:pt x="50101" y="49617"/>
                </a:lnTo>
                <a:lnTo>
                  <a:pt x="50101" y="0"/>
                </a:lnTo>
                <a:lnTo>
                  <a:pt x="0" y="0"/>
                </a:lnTo>
                <a:lnTo>
                  <a:pt x="0" y="49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5376650" y="3784175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17"/>
                </a:moveTo>
                <a:lnTo>
                  <a:pt x="49769" y="49617"/>
                </a:lnTo>
                <a:lnTo>
                  <a:pt x="49769" y="0"/>
                </a:lnTo>
                <a:lnTo>
                  <a:pt x="0" y="0"/>
                </a:lnTo>
                <a:lnTo>
                  <a:pt x="0" y="49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705659" y="3833859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6024978" y="3823869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17"/>
                </a:moveTo>
                <a:lnTo>
                  <a:pt x="49769" y="49617"/>
                </a:lnTo>
                <a:lnTo>
                  <a:pt x="49769" y="0"/>
                </a:lnTo>
                <a:lnTo>
                  <a:pt x="0" y="0"/>
                </a:lnTo>
                <a:lnTo>
                  <a:pt x="0" y="49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2294869" y="3303815"/>
            <a:ext cx="289560" cy="205358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5"/>
              </a:spcBef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1</a:t>
            </a:r>
            <a:r>
              <a:rPr dirty="0" sz="1100" spc="-5">
                <a:latin typeface="Arial"/>
                <a:cs typeface="Arial"/>
              </a:rPr>
              <a:t>4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1</a:t>
            </a:r>
            <a:r>
              <a:rPr dirty="0" sz="1100" spc="-5">
                <a:latin typeface="Arial"/>
                <a:cs typeface="Arial"/>
              </a:rPr>
              <a:t>3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1</a:t>
            </a:r>
            <a:r>
              <a:rPr dirty="0" sz="1100" spc="-5">
                <a:latin typeface="Arial"/>
                <a:cs typeface="Arial"/>
              </a:rPr>
              <a:t>2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1</a:t>
            </a:r>
            <a:r>
              <a:rPr dirty="0" sz="1100" spc="-5"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-5"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-5">
                <a:latin typeface="Arial"/>
                <a:cs typeface="Arial"/>
              </a:rPr>
              <a:t>9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5">
                <a:latin typeface="Arial"/>
                <a:cs typeface="Arial"/>
              </a:rPr>
              <a:t>.</a:t>
            </a:r>
            <a:r>
              <a:rPr dirty="0" sz="1100" spc="10">
                <a:latin typeface="Arial"/>
                <a:cs typeface="Arial"/>
              </a:rPr>
              <a:t>0</a:t>
            </a:r>
            <a:r>
              <a:rPr dirty="0" sz="1100" spc="-5">
                <a:latin typeface="Arial"/>
                <a:cs typeface="Arial"/>
              </a:rPr>
              <a:t>8</a:t>
            </a:r>
            <a:endParaRPr sz="11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773650" y="5363915"/>
            <a:ext cx="1111250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318770" algn="l"/>
                <a:tab pos="647700" algn="l"/>
                <a:tab pos="967105" algn="l"/>
              </a:tabLst>
            </a:pPr>
            <a:r>
              <a:rPr dirty="0" sz="1100" spc="20">
                <a:latin typeface="Arial"/>
                <a:cs typeface="Arial"/>
              </a:rPr>
              <a:t>-</a:t>
            </a:r>
            <a:r>
              <a:rPr dirty="0" sz="1100" spc="-5">
                <a:latin typeface="Arial"/>
                <a:cs typeface="Arial"/>
              </a:rPr>
              <a:t>5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20">
                <a:latin typeface="Arial"/>
                <a:cs typeface="Arial"/>
              </a:rPr>
              <a:t>-</a:t>
            </a:r>
            <a:r>
              <a:rPr dirty="0" sz="1100" spc="-5">
                <a:latin typeface="Arial"/>
                <a:cs typeface="Arial"/>
              </a:rPr>
              <a:t>4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20">
                <a:latin typeface="Arial"/>
                <a:cs typeface="Arial"/>
              </a:rPr>
              <a:t>-</a:t>
            </a:r>
            <a:r>
              <a:rPr dirty="0" sz="1100" spc="-5">
                <a:latin typeface="Arial"/>
                <a:cs typeface="Arial"/>
              </a:rPr>
              <a:t>3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20">
                <a:latin typeface="Arial"/>
                <a:cs typeface="Arial"/>
              </a:rPr>
              <a:t>-2</a:t>
            </a:r>
            <a:endParaRPr sz="11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059954" y="5292201"/>
            <a:ext cx="2045970" cy="503555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60"/>
              </a:spcBef>
              <a:tabLst>
                <a:tab pos="348615" algn="l"/>
                <a:tab pos="668020" algn="l"/>
                <a:tab pos="986790" algn="l"/>
                <a:tab pos="1306195" algn="l"/>
                <a:tab pos="1635125" algn="l"/>
                <a:tab pos="1954530" algn="l"/>
              </a:tabLst>
            </a:pPr>
            <a:r>
              <a:rPr dirty="0" sz="1100" spc="20">
                <a:latin typeface="Arial"/>
                <a:cs typeface="Arial"/>
              </a:rPr>
              <a:t>-</a:t>
            </a:r>
            <a:r>
              <a:rPr dirty="0" sz="1100" spc="-5">
                <a:latin typeface="Arial"/>
                <a:cs typeface="Arial"/>
              </a:rPr>
              <a:t>1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0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1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2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3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4</a:t>
            </a:r>
            <a:r>
              <a:rPr dirty="0" sz="1100">
                <a:latin typeface="Arial"/>
                <a:cs typeface="Arial"/>
              </a:rPr>
              <a:t>	</a:t>
            </a:r>
            <a:r>
              <a:rPr dirty="0" sz="1100" spc="-5">
                <a:latin typeface="Arial"/>
                <a:cs typeface="Arial"/>
              </a:rPr>
              <a:t>5</a:t>
            </a:r>
            <a:endParaRPr sz="1100">
              <a:latin typeface="Arial"/>
              <a:cs typeface="Arial"/>
            </a:endParaRPr>
          </a:p>
          <a:p>
            <a:pPr marL="219710">
              <a:lnSpc>
                <a:spcPct val="100000"/>
              </a:lnSpc>
              <a:spcBef>
                <a:spcPts val="560"/>
              </a:spcBef>
            </a:pPr>
            <a:r>
              <a:rPr dirty="0" sz="1100" spc="35" b="1">
                <a:latin typeface="Arial"/>
                <a:cs typeface="Arial"/>
              </a:rPr>
              <a:t>Year</a:t>
            </a:r>
            <a:endParaRPr sz="1100">
              <a:latin typeface="Arial"/>
              <a:cs typeface="Arial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6324258" y="4112709"/>
            <a:ext cx="798195" cy="438150"/>
          </a:xfrm>
          <a:custGeom>
            <a:avLst/>
            <a:gdLst/>
            <a:ahLst/>
            <a:cxnLst/>
            <a:rect l="l" t="t" r="r" b="b"/>
            <a:pathLst>
              <a:path w="798195" h="438150">
                <a:moveTo>
                  <a:pt x="0" y="437955"/>
                </a:moveTo>
                <a:lnTo>
                  <a:pt x="797635" y="437955"/>
                </a:lnTo>
                <a:lnTo>
                  <a:pt x="797635" y="0"/>
                </a:lnTo>
                <a:lnTo>
                  <a:pt x="0" y="0"/>
                </a:lnTo>
                <a:lnTo>
                  <a:pt x="0" y="4379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378937" y="4237083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5" h="0">
                <a:moveTo>
                  <a:pt x="0" y="0"/>
                </a:moveTo>
                <a:lnTo>
                  <a:pt x="259463" y="0"/>
                </a:lnTo>
              </a:path>
            </a:pathLst>
          </a:custGeom>
          <a:ln w="992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473772" y="4201946"/>
            <a:ext cx="69661" cy="698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6378937" y="4456060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5" h="0">
                <a:moveTo>
                  <a:pt x="0" y="0"/>
                </a:moveTo>
                <a:lnTo>
                  <a:pt x="259463" y="0"/>
                </a:lnTo>
              </a:path>
            </a:pathLst>
          </a:custGeom>
          <a:ln w="99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473831" y="4420932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5" h="50164">
                <a:moveTo>
                  <a:pt x="0" y="49948"/>
                </a:moveTo>
                <a:lnTo>
                  <a:pt x="49769" y="49948"/>
                </a:lnTo>
                <a:lnTo>
                  <a:pt x="49769" y="0"/>
                </a:lnTo>
                <a:lnTo>
                  <a:pt x="0" y="0"/>
                </a:lnTo>
                <a:lnTo>
                  <a:pt x="0" y="499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 txBox="1"/>
          <p:nvPr/>
        </p:nvSpPr>
        <p:spPr>
          <a:xfrm>
            <a:off x="6324258" y="4112709"/>
            <a:ext cx="798195" cy="438150"/>
          </a:xfrm>
          <a:prstGeom prst="rect">
            <a:avLst/>
          </a:prstGeom>
          <a:ln w="9930">
            <a:solidFill>
              <a:srgbClr val="000000"/>
            </a:solidFill>
          </a:ln>
        </p:spPr>
        <p:txBody>
          <a:bodyPr wrap="square" lIns="0" tIns="29209" rIns="0" bIns="0" rtlCol="0" vert="horz">
            <a:spAutoFit/>
          </a:bodyPr>
          <a:lstStyle/>
          <a:p>
            <a:pPr marL="358775">
              <a:lnSpc>
                <a:spcPct val="100000"/>
              </a:lnSpc>
              <a:spcBef>
                <a:spcPts val="229"/>
              </a:spcBef>
            </a:pPr>
            <a:r>
              <a:rPr dirty="0" sz="1100" spc="5">
                <a:latin typeface="Arial"/>
                <a:cs typeface="Arial"/>
              </a:rPr>
              <a:t>Low</a:t>
            </a:r>
            <a:r>
              <a:rPr dirty="0" sz="1100" spc="-11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  <a:p>
            <a:pPr marL="358775">
              <a:lnSpc>
                <a:spcPct val="100000"/>
              </a:lnSpc>
              <a:spcBef>
                <a:spcPts val="405"/>
              </a:spcBef>
            </a:pPr>
            <a:r>
              <a:rPr dirty="0" sz="1100" spc="-25">
                <a:latin typeface="Arial"/>
                <a:cs typeface="Arial"/>
              </a:rPr>
              <a:t>High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2175091" y="2768660"/>
            <a:ext cx="4987290" cy="3165475"/>
          </a:xfrm>
          <a:custGeom>
            <a:avLst/>
            <a:gdLst/>
            <a:ahLst/>
            <a:cxnLst/>
            <a:rect l="l" t="t" r="r" b="b"/>
            <a:pathLst>
              <a:path w="4987290" h="3165475">
                <a:moveTo>
                  <a:pt x="0" y="3165322"/>
                </a:moveTo>
                <a:lnTo>
                  <a:pt x="4986883" y="3165322"/>
                </a:lnTo>
                <a:lnTo>
                  <a:pt x="4986883" y="0"/>
                </a:lnTo>
                <a:lnTo>
                  <a:pt x="0" y="0"/>
                </a:lnTo>
                <a:lnTo>
                  <a:pt x="0" y="3165322"/>
                </a:lnTo>
              </a:path>
            </a:pathLst>
          </a:custGeom>
          <a:ln w="993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 txBox="1"/>
          <p:nvPr/>
        </p:nvSpPr>
        <p:spPr>
          <a:xfrm>
            <a:off x="2111755" y="6190055"/>
            <a:ext cx="5985510" cy="36449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dirty="0" sz="1100" spc="10">
                <a:latin typeface="Times New Roman"/>
                <a:cs typeface="Times New Roman"/>
              </a:rPr>
              <a:t>Source: S. </a:t>
            </a:r>
            <a:r>
              <a:rPr dirty="0" sz="1100" spc="15">
                <a:latin typeface="Times New Roman"/>
                <a:cs typeface="Times New Roman"/>
              </a:rPr>
              <a:t>Penman </a:t>
            </a:r>
            <a:r>
              <a:rPr dirty="0" sz="1100" spc="10">
                <a:latin typeface="Times New Roman"/>
                <a:cs typeface="Times New Roman"/>
              </a:rPr>
              <a:t>and </a:t>
            </a:r>
            <a:r>
              <a:rPr dirty="0" sz="1100" spc="15">
                <a:latin typeface="Times New Roman"/>
                <a:cs typeface="Times New Roman"/>
              </a:rPr>
              <a:t>X. </a:t>
            </a:r>
            <a:r>
              <a:rPr dirty="0" sz="1100" spc="10">
                <a:latin typeface="Times New Roman"/>
                <a:cs typeface="Times New Roman"/>
              </a:rPr>
              <a:t>Zhang. </a:t>
            </a:r>
            <a:r>
              <a:rPr dirty="0" sz="1100" spc="15">
                <a:latin typeface="Times New Roman"/>
                <a:cs typeface="Times New Roman"/>
              </a:rPr>
              <a:t>2005. Modeling </a:t>
            </a:r>
            <a:r>
              <a:rPr dirty="0" sz="1100" spc="10">
                <a:latin typeface="Times New Roman"/>
                <a:cs typeface="Times New Roman"/>
              </a:rPr>
              <a:t>Sustainable Earnings and </a:t>
            </a:r>
            <a:r>
              <a:rPr dirty="0" sz="1100" spc="15">
                <a:latin typeface="Times New Roman"/>
                <a:cs typeface="Times New Roman"/>
              </a:rPr>
              <a:t>P/E </a:t>
            </a:r>
            <a:r>
              <a:rPr dirty="0" sz="1100" spc="10">
                <a:latin typeface="Times New Roman"/>
                <a:cs typeface="Times New Roman"/>
              </a:rPr>
              <a:t>ratios Using Financial  Statement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Information.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57962" y="974826"/>
            <a:ext cx="8493760" cy="209804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434"/>
              </a:spcBef>
              <a:buClr>
                <a:srgbClr val="001F5F"/>
              </a:buClr>
              <a:buChar char="•"/>
              <a:tabLst>
                <a:tab pos="217804" algn="l"/>
                <a:tab pos="218440" algn="l"/>
              </a:tabLst>
            </a:pPr>
            <a:r>
              <a:rPr dirty="0" sz="1400">
                <a:latin typeface="Times New Roman"/>
                <a:cs typeface="Times New Roman"/>
              </a:rPr>
              <a:t>S = </a:t>
            </a:r>
            <a:r>
              <a:rPr dirty="0" sz="1400" spc="-5">
                <a:latin typeface="Times New Roman"/>
                <a:cs typeface="Times New Roman"/>
              </a:rPr>
              <a:t>Probability </a:t>
            </a:r>
            <a:r>
              <a:rPr dirty="0" sz="1400">
                <a:latin typeface="Times New Roman"/>
                <a:cs typeface="Times New Roman"/>
              </a:rPr>
              <a:t>that </a:t>
            </a:r>
            <a:r>
              <a:rPr dirty="0" sz="1400" spc="-5">
                <a:latin typeface="Times New Roman"/>
                <a:cs typeface="Times New Roman"/>
              </a:rPr>
              <a:t>RNOA will </a:t>
            </a:r>
            <a:r>
              <a:rPr dirty="0" sz="1400">
                <a:latin typeface="Times New Roman"/>
                <a:cs typeface="Times New Roman"/>
              </a:rPr>
              <a:t>increase, ranges from 0 to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1.</a:t>
            </a:r>
            <a:endParaRPr sz="1400">
              <a:latin typeface="Times New Roman"/>
              <a:cs typeface="Times New Roman"/>
            </a:endParaRPr>
          </a:p>
          <a:p>
            <a:pPr lvl="1" marL="515620" indent="-21209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515620" algn="l"/>
              </a:tabLst>
            </a:pPr>
            <a:r>
              <a:rPr dirty="0" sz="1400">
                <a:latin typeface="Times New Roman"/>
                <a:cs typeface="Times New Roman"/>
              </a:rPr>
              <a:t>S = 0.5: current </a:t>
            </a:r>
            <a:r>
              <a:rPr dirty="0" sz="1400" spc="-5">
                <a:latin typeface="Times New Roman"/>
                <a:cs typeface="Times New Roman"/>
              </a:rPr>
              <a:t>RNOA will </a:t>
            </a:r>
            <a:r>
              <a:rPr dirty="0" sz="1400">
                <a:latin typeface="Times New Roman"/>
                <a:cs typeface="Times New Roman"/>
              </a:rPr>
              <a:t>be sustained in the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future.</a:t>
            </a:r>
            <a:endParaRPr sz="1400">
              <a:latin typeface="Times New Roman"/>
              <a:cs typeface="Times New Roman"/>
            </a:endParaRPr>
          </a:p>
          <a:p>
            <a:pPr lvl="1" marL="515620" indent="-21209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515620" algn="l"/>
              </a:tabLst>
            </a:pPr>
            <a:r>
              <a:rPr dirty="0" sz="1400">
                <a:latin typeface="Times New Roman"/>
                <a:cs typeface="Times New Roman"/>
              </a:rPr>
              <a:t>S &gt; 0.5: future </a:t>
            </a:r>
            <a:r>
              <a:rPr dirty="0" sz="1400" spc="-5">
                <a:latin typeface="Times New Roman"/>
                <a:cs typeface="Times New Roman"/>
              </a:rPr>
              <a:t>RNOA will </a:t>
            </a:r>
            <a:r>
              <a:rPr dirty="0" sz="1400">
                <a:latin typeface="Times New Roman"/>
                <a:cs typeface="Times New Roman"/>
              </a:rPr>
              <a:t>be above current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RNOA</a:t>
            </a:r>
            <a:endParaRPr sz="1400">
              <a:latin typeface="Times New Roman"/>
              <a:cs typeface="Times New Roman"/>
            </a:endParaRPr>
          </a:p>
          <a:p>
            <a:pPr lvl="1" marL="515620" indent="-21209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515620" algn="l"/>
              </a:tabLst>
            </a:pPr>
            <a:r>
              <a:rPr dirty="0" sz="1400">
                <a:latin typeface="Times New Roman"/>
                <a:cs typeface="Times New Roman"/>
              </a:rPr>
              <a:t>S &lt; 0.5:future </a:t>
            </a:r>
            <a:r>
              <a:rPr dirty="0" sz="1400" spc="-5">
                <a:latin typeface="Times New Roman"/>
                <a:cs typeface="Times New Roman"/>
              </a:rPr>
              <a:t>RNOA will </a:t>
            </a:r>
            <a:r>
              <a:rPr dirty="0" sz="1400">
                <a:latin typeface="Times New Roman"/>
                <a:cs typeface="Times New Roman"/>
              </a:rPr>
              <a:t>be below current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RNOA.</a:t>
            </a:r>
            <a:endParaRPr sz="1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340"/>
              </a:spcBef>
              <a:buClr>
                <a:srgbClr val="001F5F"/>
              </a:buClr>
              <a:buChar char="•"/>
              <a:tabLst>
                <a:tab pos="217804" algn="l"/>
                <a:tab pos="218440" algn="l"/>
              </a:tabLst>
            </a:pPr>
            <a:r>
              <a:rPr dirty="0" sz="1400">
                <a:latin typeface="Times New Roman"/>
                <a:cs typeface="Times New Roman"/>
              </a:rPr>
              <a:t>The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graph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plots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average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RNOA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top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third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of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S-scores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(High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S) and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bottom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third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(Low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S). Both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groups</a:t>
            </a:r>
            <a:endParaRPr sz="1400">
              <a:latin typeface="Times New Roman"/>
              <a:cs typeface="Times New Roman"/>
            </a:endParaRPr>
          </a:p>
          <a:p>
            <a:pPr marL="218440" marR="142875">
              <a:lnSpc>
                <a:spcPct val="120000"/>
              </a:lnSpc>
            </a:pPr>
            <a:r>
              <a:rPr dirty="0" sz="1400">
                <a:latin typeface="Times New Roman"/>
                <a:cs typeface="Times New Roman"/>
              </a:rPr>
              <a:t>have the </a:t>
            </a:r>
            <a:r>
              <a:rPr dirty="0" sz="1400" spc="-5">
                <a:latin typeface="Times New Roman"/>
                <a:cs typeface="Times New Roman"/>
              </a:rPr>
              <a:t>same RNOA </a:t>
            </a:r>
            <a:r>
              <a:rPr dirty="0" sz="1400">
                <a:latin typeface="Times New Roman"/>
                <a:cs typeface="Times New Roman"/>
              </a:rPr>
              <a:t>in the base </a:t>
            </a:r>
            <a:r>
              <a:rPr dirty="0" sz="1400" spc="-5">
                <a:latin typeface="Times New Roman"/>
                <a:cs typeface="Times New Roman"/>
              </a:rPr>
              <a:t>year, Year </a:t>
            </a:r>
            <a:r>
              <a:rPr dirty="0" sz="1400">
                <a:latin typeface="Times New Roman"/>
                <a:cs typeface="Times New Roman"/>
              </a:rPr>
              <a:t>0, </a:t>
            </a:r>
            <a:r>
              <a:rPr dirty="0" sz="1400" spc="-5">
                <a:latin typeface="Times New Roman"/>
                <a:cs typeface="Times New Roman"/>
              </a:rPr>
              <a:t>when </a:t>
            </a:r>
            <a:r>
              <a:rPr dirty="0" sz="1400">
                <a:latin typeface="Times New Roman"/>
                <a:cs typeface="Times New Roman"/>
              </a:rPr>
              <a:t>the </a:t>
            </a:r>
            <a:r>
              <a:rPr dirty="0" sz="1400" spc="5">
                <a:latin typeface="Times New Roman"/>
                <a:cs typeface="Times New Roman"/>
              </a:rPr>
              <a:t>S-score </a:t>
            </a:r>
            <a:r>
              <a:rPr dirty="0" sz="1400">
                <a:latin typeface="Times New Roman"/>
                <a:cs typeface="Times New Roman"/>
              </a:rPr>
              <a:t>is estimated, but </a:t>
            </a:r>
            <a:r>
              <a:rPr dirty="0" sz="1400" spc="-5">
                <a:latin typeface="Times New Roman"/>
                <a:cs typeface="Times New Roman"/>
              </a:rPr>
              <a:t>significantly </a:t>
            </a:r>
            <a:r>
              <a:rPr dirty="0" sz="1400">
                <a:latin typeface="Times New Roman"/>
                <a:cs typeface="Times New Roman"/>
              </a:rPr>
              <a:t>different </a:t>
            </a:r>
            <a:r>
              <a:rPr dirty="0" sz="1400" spc="-5">
                <a:latin typeface="Times New Roman"/>
                <a:cs typeface="Times New Roman"/>
              </a:rPr>
              <a:t>RNOA </a:t>
            </a:r>
            <a:r>
              <a:rPr dirty="0" sz="1400">
                <a:latin typeface="Times New Roman"/>
                <a:cs typeface="Times New Roman"/>
              </a:rPr>
              <a:t>in  subsequent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years.</a:t>
            </a:r>
            <a:endParaRPr sz="1400">
              <a:latin typeface="Times New Roman"/>
              <a:cs typeface="Times New Roman"/>
            </a:endParaRPr>
          </a:p>
          <a:p>
            <a:pPr algn="ctr" marL="343535">
              <a:lnSpc>
                <a:spcPct val="100000"/>
              </a:lnSpc>
              <a:spcBef>
                <a:spcPts val="700"/>
              </a:spcBef>
            </a:pPr>
            <a:r>
              <a:rPr dirty="0" sz="1250" spc="10" b="1">
                <a:latin typeface="Arial"/>
                <a:cs typeface="Arial"/>
              </a:rPr>
              <a:t>RNOA</a:t>
            </a:r>
            <a:endParaRPr sz="12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8508" y="1400682"/>
            <a:ext cx="8104505" cy="34531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Accounting quality analysis establishes the integrity of the accounting</a:t>
            </a:r>
            <a:r>
              <a:rPr dirty="0" sz="2000" spc="-2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used  for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forecasting.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How income shifting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works: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500380" indent="-27051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500380" algn="l"/>
                <a:tab pos="501015" algn="l"/>
              </a:tabLst>
            </a:pPr>
            <a:r>
              <a:rPr dirty="0" sz="2000" b="1">
                <a:latin typeface="Times New Roman"/>
                <a:cs typeface="Times New Roman"/>
              </a:rPr>
              <a:t>Accounting methods can be applied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to</a:t>
            </a:r>
            <a:endParaRPr sz="2000">
              <a:latin typeface="Times New Roman"/>
              <a:cs typeface="Times New Roman"/>
            </a:endParaRPr>
          </a:p>
          <a:p>
            <a:pPr lvl="1" marL="789940" indent="-268605">
              <a:lnSpc>
                <a:spcPct val="100000"/>
              </a:lnSpc>
              <a:spcBef>
                <a:spcPts val="440"/>
              </a:spcBef>
              <a:buClr>
                <a:srgbClr val="00AFEF"/>
              </a:buClr>
              <a:buFont typeface="Wingdings"/>
              <a:buChar char=""/>
              <a:tabLst>
                <a:tab pos="79057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borrow </a:t>
            </a:r>
            <a:r>
              <a:rPr dirty="0" sz="1800" b="1">
                <a:latin typeface="Times New Roman"/>
                <a:cs typeface="Times New Roman"/>
              </a:rPr>
              <a:t>income from </a:t>
            </a:r>
            <a:r>
              <a:rPr dirty="0" sz="1800" spc="-5" b="1">
                <a:latin typeface="Times New Roman"/>
                <a:cs typeface="Times New Roman"/>
              </a:rPr>
              <a:t>the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future</a:t>
            </a:r>
            <a:endParaRPr sz="1800">
              <a:latin typeface="Times New Roman"/>
              <a:cs typeface="Times New Roman"/>
            </a:endParaRPr>
          </a:p>
          <a:p>
            <a:pPr lvl="1" marL="789940" indent="-268605">
              <a:lnSpc>
                <a:spcPct val="100000"/>
              </a:lnSpc>
              <a:spcBef>
                <a:spcPts val="430"/>
              </a:spcBef>
              <a:buClr>
                <a:srgbClr val="00AFEF"/>
              </a:buClr>
              <a:buFont typeface="Wingdings"/>
              <a:buChar char=""/>
              <a:tabLst>
                <a:tab pos="79057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push </a:t>
            </a:r>
            <a:r>
              <a:rPr dirty="0" sz="1800" b="1">
                <a:latin typeface="Times New Roman"/>
                <a:cs typeface="Times New Roman"/>
              </a:rPr>
              <a:t>income from </a:t>
            </a:r>
            <a:r>
              <a:rPr dirty="0" sz="1800" spc="-5" b="1">
                <a:latin typeface="Times New Roman"/>
                <a:cs typeface="Times New Roman"/>
              </a:rPr>
              <a:t>the present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the</a:t>
            </a:r>
            <a:r>
              <a:rPr dirty="0" sz="1800" spc="-1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future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50">
              <a:latin typeface="Times New Roman"/>
              <a:cs typeface="Times New Roman"/>
            </a:endParaRPr>
          </a:p>
          <a:p>
            <a:pPr marL="12700" marR="2216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But, this income shifting leaves a trail that can be followed by the</a:t>
            </a:r>
            <a:r>
              <a:rPr dirty="0" sz="2000" spc="-2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quality  analyst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980" y="339293"/>
            <a:ext cx="64471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Rewards </a:t>
            </a:r>
            <a:r>
              <a:rPr dirty="0" spc="-5"/>
              <a:t>to </a:t>
            </a:r>
            <a:r>
              <a:rPr dirty="0"/>
              <a:t>Sustainable </a:t>
            </a:r>
            <a:r>
              <a:rPr dirty="0" spc="-5"/>
              <a:t>Earnings</a:t>
            </a:r>
            <a:r>
              <a:rPr dirty="0" spc="50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223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Returns to portfolio that goes long on </a:t>
            </a:r>
            <a:r>
              <a:rPr dirty="0" spc="-10"/>
              <a:t>firms </a:t>
            </a:r>
            <a:r>
              <a:rPr dirty="0" spc="-5"/>
              <a:t>with high </a:t>
            </a:r>
            <a:r>
              <a:rPr dirty="0"/>
              <a:t>S-Scores </a:t>
            </a:r>
            <a:r>
              <a:rPr dirty="0" spc="-5"/>
              <a:t>and </a:t>
            </a:r>
            <a:r>
              <a:rPr dirty="0"/>
              <a:t>short on </a:t>
            </a:r>
            <a:r>
              <a:rPr dirty="0" spc="-10"/>
              <a:t>firms</a:t>
            </a:r>
            <a:r>
              <a:rPr dirty="0" spc="335"/>
              <a:t> </a:t>
            </a:r>
            <a:r>
              <a:rPr dirty="0" spc="-5"/>
              <a:t>with</a:t>
            </a:r>
          </a:p>
          <a:p>
            <a:pPr marL="62230">
              <a:lnSpc>
                <a:spcPct val="100000"/>
              </a:lnSpc>
              <a:spcBef>
                <a:spcPts val="5"/>
              </a:spcBef>
            </a:pPr>
            <a:r>
              <a:rPr dirty="0" spc="-5"/>
              <a:t>low</a:t>
            </a:r>
            <a:r>
              <a:rPr dirty="0" spc="-10"/>
              <a:t> </a:t>
            </a:r>
            <a:r>
              <a:rPr dirty="0" spc="-5"/>
              <a:t>S-Scores.</a:t>
            </a:r>
          </a:p>
          <a:p>
            <a:pPr marL="49530">
              <a:lnSpc>
                <a:spcPct val="100000"/>
              </a:lnSpc>
              <a:spcBef>
                <a:spcPts val="20"/>
              </a:spcBef>
            </a:pPr>
            <a:endParaRPr sz="1650"/>
          </a:p>
          <a:p>
            <a:pPr marL="62230" marR="5080">
              <a:lnSpc>
                <a:spcPct val="100000"/>
              </a:lnSpc>
            </a:pPr>
            <a:r>
              <a:rPr dirty="0" spc="-5"/>
              <a:t>The returns are size-adjusted to subtract the part of the return that is related to risk  associated with firm size; that is, each firm 's return is reduced by the avg. return </a:t>
            </a:r>
            <a:r>
              <a:rPr dirty="0"/>
              <a:t>for </a:t>
            </a:r>
            <a:r>
              <a:rPr dirty="0" spc="-5"/>
              <a:t>its  size.</a:t>
            </a:r>
          </a:p>
          <a:p>
            <a:pPr marL="49530">
              <a:lnSpc>
                <a:spcPct val="100000"/>
              </a:lnSpc>
              <a:spcBef>
                <a:spcPts val="25"/>
              </a:spcBef>
            </a:pPr>
            <a:endParaRPr sz="1650"/>
          </a:p>
          <a:p>
            <a:pPr marL="62230">
              <a:lnSpc>
                <a:spcPct val="100000"/>
              </a:lnSpc>
            </a:pPr>
            <a:r>
              <a:rPr dirty="0" spc="-5"/>
              <a:t>The </a:t>
            </a:r>
            <a:r>
              <a:rPr dirty="0" spc="-10"/>
              <a:t>combined </a:t>
            </a:r>
            <a:r>
              <a:rPr dirty="0" spc="-5"/>
              <a:t>return to zero investment is positive in all but four</a:t>
            </a:r>
            <a:r>
              <a:rPr dirty="0" spc="235"/>
              <a:t> </a:t>
            </a:r>
            <a:r>
              <a:rPr dirty="0" spc="-5"/>
              <a:t>years.</a:t>
            </a:r>
          </a:p>
        </p:txBody>
      </p:sp>
      <p:sp>
        <p:nvSpPr>
          <p:cNvPr id="4" name="object 4"/>
          <p:cNvSpPr/>
          <p:nvPr/>
        </p:nvSpPr>
        <p:spPr>
          <a:xfrm>
            <a:off x="1020965" y="3147637"/>
            <a:ext cx="7276465" cy="3360420"/>
          </a:xfrm>
          <a:custGeom>
            <a:avLst/>
            <a:gdLst/>
            <a:ahLst/>
            <a:cxnLst/>
            <a:rect l="l" t="t" r="r" b="b"/>
            <a:pathLst>
              <a:path w="7276465" h="3360420">
                <a:moveTo>
                  <a:pt x="0" y="3359993"/>
                </a:moveTo>
                <a:lnTo>
                  <a:pt x="7276030" y="3359993"/>
                </a:lnTo>
                <a:lnTo>
                  <a:pt x="7276030" y="0"/>
                </a:lnTo>
                <a:lnTo>
                  <a:pt x="0" y="0"/>
                </a:lnTo>
                <a:lnTo>
                  <a:pt x="0" y="33599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830343" y="5969659"/>
            <a:ext cx="6353175" cy="0"/>
          </a:xfrm>
          <a:custGeom>
            <a:avLst/>
            <a:gdLst/>
            <a:ahLst/>
            <a:cxnLst/>
            <a:rect l="l" t="t" r="r" b="b"/>
            <a:pathLst>
              <a:path w="6353175" h="0">
                <a:moveTo>
                  <a:pt x="0" y="0"/>
                </a:moveTo>
                <a:lnTo>
                  <a:pt x="6352564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830343" y="5764105"/>
            <a:ext cx="6353175" cy="0"/>
          </a:xfrm>
          <a:custGeom>
            <a:avLst/>
            <a:gdLst/>
            <a:ahLst/>
            <a:cxnLst/>
            <a:rect l="l" t="t" r="r" b="b"/>
            <a:pathLst>
              <a:path w="6353175" h="0">
                <a:moveTo>
                  <a:pt x="0" y="0"/>
                </a:moveTo>
                <a:lnTo>
                  <a:pt x="6352564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111105" y="5558552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0" y="0"/>
                </a:moveTo>
                <a:lnTo>
                  <a:pt x="7180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009850" y="5558552"/>
            <a:ext cx="5993765" cy="0"/>
          </a:xfrm>
          <a:custGeom>
            <a:avLst/>
            <a:gdLst/>
            <a:ahLst/>
            <a:cxnLst/>
            <a:rect l="l" t="t" r="r" b="b"/>
            <a:pathLst>
              <a:path w="5993765" h="0">
                <a:moveTo>
                  <a:pt x="0" y="0"/>
                </a:moveTo>
                <a:lnTo>
                  <a:pt x="599354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830343" y="5558552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180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583672" y="5135803"/>
            <a:ext cx="599440" cy="0"/>
          </a:xfrm>
          <a:custGeom>
            <a:avLst/>
            <a:gdLst/>
            <a:ahLst/>
            <a:cxnLst/>
            <a:rect l="l" t="t" r="r" b="b"/>
            <a:pathLst>
              <a:path w="599440" h="0">
                <a:moveTo>
                  <a:pt x="0" y="0"/>
                </a:moveTo>
                <a:lnTo>
                  <a:pt x="59923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056480" y="5135803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 h="0">
                <a:moveTo>
                  <a:pt x="0" y="0"/>
                </a:moveTo>
                <a:lnTo>
                  <a:pt x="41908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780756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09" h="0">
                <a:moveTo>
                  <a:pt x="0" y="0"/>
                </a:moveTo>
                <a:lnTo>
                  <a:pt x="15565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517160" y="5135803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493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253005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605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989408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589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462056" y="5135803"/>
            <a:ext cx="419734" cy="0"/>
          </a:xfrm>
          <a:custGeom>
            <a:avLst/>
            <a:gdLst/>
            <a:ahLst/>
            <a:cxnLst/>
            <a:rect l="l" t="t" r="r" b="b"/>
            <a:pathLst>
              <a:path w="419735" h="0">
                <a:moveTo>
                  <a:pt x="0" y="0"/>
                </a:moveTo>
                <a:lnTo>
                  <a:pt x="41964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198300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605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658980" y="5135803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 h="0">
                <a:moveTo>
                  <a:pt x="0" y="0"/>
                </a:moveTo>
                <a:lnTo>
                  <a:pt x="43161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131707" y="5135803"/>
            <a:ext cx="419734" cy="0"/>
          </a:xfrm>
          <a:custGeom>
            <a:avLst/>
            <a:gdLst/>
            <a:ahLst/>
            <a:cxnLst/>
            <a:rect l="l" t="t" r="r" b="b"/>
            <a:pathLst>
              <a:path w="419735" h="0">
                <a:moveTo>
                  <a:pt x="0" y="0"/>
                </a:moveTo>
                <a:lnTo>
                  <a:pt x="41956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867951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565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340598" y="5135803"/>
            <a:ext cx="419734" cy="0"/>
          </a:xfrm>
          <a:custGeom>
            <a:avLst/>
            <a:gdLst/>
            <a:ahLst/>
            <a:cxnLst/>
            <a:rect l="l" t="t" r="r" b="b"/>
            <a:pathLst>
              <a:path w="419735" h="0">
                <a:moveTo>
                  <a:pt x="0" y="0"/>
                </a:moveTo>
                <a:lnTo>
                  <a:pt x="41924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077002" y="5135803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493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537203" y="5135803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 h="0">
                <a:moveTo>
                  <a:pt x="0" y="0"/>
                </a:moveTo>
                <a:lnTo>
                  <a:pt x="43169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273527" y="5135803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597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830343" y="5135803"/>
            <a:ext cx="335915" cy="0"/>
          </a:xfrm>
          <a:custGeom>
            <a:avLst/>
            <a:gdLst/>
            <a:ahLst/>
            <a:cxnLst/>
            <a:rect l="l" t="t" r="r" b="b"/>
            <a:pathLst>
              <a:path w="335914" h="0">
                <a:moveTo>
                  <a:pt x="0" y="0"/>
                </a:moveTo>
                <a:lnTo>
                  <a:pt x="33547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7583672" y="4930330"/>
            <a:ext cx="599440" cy="0"/>
          </a:xfrm>
          <a:custGeom>
            <a:avLst/>
            <a:gdLst/>
            <a:ahLst/>
            <a:cxnLst/>
            <a:rect l="l" t="t" r="r" b="b"/>
            <a:pathLst>
              <a:path w="599440" h="0">
                <a:moveTo>
                  <a:pt x="0" y="0"/>
                </a:moveTo>
                <a:lnTo>
                  <a:pt x="59923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056480" y="4930330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 h="0">
                <a:moveTo>
                  <a:pt x="0" y="0"/>
                </a:moveTo>
                <a:lnTo>
                  <a:pt x="41908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517160" y="4930330"/>
            <a:ext cx="419734" cy="0"/>
          </a:xfrm>
          <a:custGeom>
            <a:avLst/>
            <a:gdLst/>
            <a:ahLst/>
            <a:cxnLst/>
            <a:rect l="l" t="t" r="r" b="b"/>
            <a:pathLst>
              <a:path w="419734" h="0">
                <a:moveTo>
                  <a:pt x="0" y="0"/>
                </a:moveTo>
                <a:lnTo>
                  <a:pt x="41924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198300" y="4930330"/>
            <a:ext cx="1210945" cy="0"/>
          </a:xfrm>
          <a:custGeom>
            <a:avLst/>
            <a:gdLst/>
            <a:ahLst/>
            <a:cxnLst/>
            <a:rect l="l" t="t" r="r" b="b"/>
            <a:pathLst>
              <a:path w="1210945" h="0">
                <a:moveTo>
                  <a:pt x="0" y="0"/>
                </a:moveTo>
                <a:lnTo>
                  <a:pt x="1210756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131707" y="4930330"/>
            <a:ext cx="959485" cy="0"/>
          </a:xfrm>
          <a:custGeom>
            <a:avLst/>
            <a:gdLst/>
            <a:ahLst/>
            <a:cxnLst/>
            <a:rect l="l" t="t" r="r" b="b"/>
            <a:pathLst>
              <a:path w="959485" h="0">
                <a:moveTo>
                  <a:pt x="0" y="0"/>
                </a:moveTo>
                <a:lnTo>
                  <a:pt x="95888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867951" y="4930330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 h="0">
                <a:moveTo>
                  <a:pt x="0" y="0"/>
                </a:moveTo>
                <a:lnTo>
                  <a:pt x="155652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537203" y="4930330"/>
            <a:ext cx="1223010" cy="0"/>
          </a:xfrm>
          <a:custGeom>
            <a:avLst/>
            <a:gdLst/>
            <a:ahLst/>
            <a:cxnLst/>
            <a:rect l="l" t="t" r="r" b="b"/>
            <a:pathLst>
              <a:path w="1223010" h="0">
                <a:moveTo>
                  <a:pt x="0" y="0"/>
                </a:moveTo>
                <a:lnTo>
                  <a:pt x="1222644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830343" y="4930330"/>
            <a:ext cx="599440" cy="0"/>
          </a:xfrm>
          <a:custGeom>
            <a:avLst/>
            <a:gdLst/>
            <a:ahLst/>
            <a:cxnLst/>
            <a:rect l="l" t="t" r="r" b="b"/>
            <a:pathLst>
              <a:path w="599439" h="0">
                <a:moveTo>
                  <a:pt x="0" y="0"/>
                </a:moveTo>
                <a:lnTo>
                  <a:pt x="59915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7583672" y="4724777"/>
            <a:ext cx="599440" cy="0"/>
          </a:xfrm>
          <a:custGeom>
            <a:avLst/>
            <a:gdLst/>
            <a:ahLst/>
            <a:cxnLst/>
            <a:rect l="l" t="t" r="r" b="b"/>
            <a:pathLst>
              <a:path w="599440" h="0">
                <a:moveTo>
                  <a:pt x="0" y="0"/>
                </a:moveTo>
                <a:lnTo>
                  <a:pt x="59923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7056480" y="4724777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 h="0">
                <a:moveTo>
                  <a:pt x="0" y="0"/>
                </a:moveTo>
                <a:lnTo>
                  <a:pt x="41908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198300" y="4724777"/>
            <a:ext cx="1738630" cy="0"/>
          </a:xfrm>
          <a:custGeom>
            <a:avLst/>
            <a:gdLst/>
            <a:ahLst/>
            <a:cxnLst/>
            <a:rect l="l" t="t" r="r" b="b"/>
            <a:pathLst>
              <a:path w="1738629" h="0">
                <a:moveTo>
                  <a:pt x="0" y="0"/>
                </a:moveTo>
                <a:lnTo>
                  <a:pt x="1738109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537203" y="4724777"/>
            <a:ext cx="2553970" cy="0"/>
          </a:xfrm>
          <a:custGeom>
            <a:avLst/>
            <a:gdLst/>
            <a:ahLst/>
            <a:cxnLst/>
            <a:rect l="l" t="t" r="r" b="b"/>
            <a:pathLst>
              <a:path w="2553970" h="0">
                <a:moveTo>
                  <a:pt x="0" y="0"/>
                </a:moveTo>
                <a:lnTo>
                  <a:pt x="255339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830343" y="4724777"/>
            <a:ext cx="599440" cy="0"/>
          </a:xfrm>
          <a:custGeom>
            <a:avLst/>
            <a:gdLst/>
            <a:ahLst/>
            <a:cxnLst/>
            <a:rect l="l" t="t" r="r" b="b"/>
            <a:pathLst>
              <a:path w="599439" h="0">
                <a:moveTo>
                  <a:pt x="0" y="0"/>
                </a:moveTo>
                <a:lnTo>
                  <a:pt x="59915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056480" y="4519223"/>
            <a:ext cx="1126490" cy="0"/>
          </a:xfrm>
          <a:custGeom>
            <a:avLst/>
            <a:gdLst/>
            <a:ahLst/>
            <a:cxnLst/>
            <a:rect l="l" t="t" r="r" b="b"/>
            <a:pathLst>
              <a:path w="1126490" h="0">
                <a:moveTo>
                  <a:pt x="0" y="0"/>
                </a:moveTo>
                <a:lnTo>
                  <a:pt x="112642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830343" y="4519223"/>
            <a:ext cx="5106670" cy="0"/>
          </a:xfrm>
          <a:custGeom>
            <a:avLst/>
            <a:gdLst/>
            <a:ahLst/>
            <a:cxnLst/>
            <a:rect l="l" t="t" r="r" b="b"/>
            <a:pathLst>
              <a:path w="5106670" h="0">
                <a:moveTo>
                  <a:pt x="0" y="0"/>
                </a:moveTo>
                <a:lnTo>
                  <a:pt x="510606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056480" y="4301626"/>
            <a:ext cx="1126490" cy="0"/>
          </a:xfrm>
          <a:custGeom>
            <a:avLst/>
            <a:gdLst/>
            <a:ahLst/>
            <a:cxnLst/>
            <a:rect l="l" t="t" r="r" b="b"/>
            <a:pathLst>
              <a:path w="1126490" h="0">
                <a:moveTo>
                  <a:pt x="0" y="0"/>
                </a:moveTo>
                <a:lnTo>
                  <a:pt x="112642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830343" y="4301626"/>
            <a:ext cx="5106670" cy="0"/>
          </a:xfrm>
          <a:custGeom>
            <a:avLst/>
            <a:gdLst/>
            <a:ahLst/>
            <a:cxnLst/>
            <a:rect l="l" t="t" r="r" b="b"/>
            <a:pathLst>
              <a:path w="5106670" h="0">
                <a:moveTo>
                  <a:pt x="0" y="0"/>
                </a:moveTo>
                <a:lnTo>
                  <a:pt x="510606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056480" y="4096394"/>
            <a:ext cx="1126490" cy="0"/>
          </a:xfrm>
          <a:custGeom>
            <a:avLst/>
            <a:gdLst/>
            <a:ahLst/>
            <a:cxnLst/>
            <a:rect l="l" t="t" r="r" b="b"/>
            <a:pathLst>
              <a:path w="1126490" h="0">
                <a:moveTo>
                  <a:pt x="0" y="0"/>
                </a:moveTo>
                <a:lnTo>
                  <a:pt x="1126428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830343" y="4096394"/>
            <a:ext cx="5106670" cy="0"/>
          </a:xfrm>
          <a:custGeom>
            <a:avLst/>
            <a:gdLst/>
            <a:ahLst/>
            <a:cxnLst/>
            <a:rect l="l" t="t" r="r" b="b"/>
            <a:pathLst>
              <a:path w="5106670" h="0">
                <a:moveTo>
                  <a:pt x="0" y="0"/>
                </a:moveTo>
                <a:lnTo>
                  <a:pt x="5106065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830343" y="3884819"/>
            <a:ext cx="6353175" cy="12065"/>
          </a:xfrm>
          <a:custGeom>
            <a:avLst/>
            <a:gdLst/>
            <a:ahLst/>
            <a:cxnLst/>
            <a:rect l="l" t="t" r="r" b="b"/>
            <a:pathLst>
              <a:path w="6353175" h="12064">
                <a:moveTo>
                  <a:pt x="0" y="12044"/>
                </a:moveTo>
                <a:lnTo>
                  <a:pt x="6352564" y="12044"/>
                </a:lnTo>
                <a:lnTo>
                  <a:pt x="6352564" y="0"/>
                </a:lnTo>
                <a:lnTo>
                  <a:pt x="0" y="0"/>
                </a:lnTo>
                <a:lnTo>
                  <a:pt x="0" y="12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830343" y="3884819"/>
            <a:ext cx="6353175" cy="12065"/>
          </a:xfrm>
          <a:custGeom>
            <a:avLst/>
            <a:gdLst/>
            <a:ahLst/>
            <a:cxnLst/>
            <a:rect l="l" t="t" r="r" b="b"/>
            <a:pathLst>
              <a:path w="6353175" h="12064">
                <a:moveTo>
                  <a:pt x="0" y="12044"/>
                </a:moveTo>
                <a:lnTo>
                  <a:pt x="6352564" y="12044"/>
                </a:lnTo>
                <a:lnTo>
                  <a:pt x="6352564" y="0"/>
                </a:lnTo>
                <a:lnTo>
                  <a:pt x="0" y="0"/>
                </a:lnTo>
                <a:lnTo>
                  <a:pt x="0" y="12044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194874" y="3890841"/>
            <a:ext cx="0" cy="2066925"/>
          </a:xfrm>
          <a:custGeom>
            <a:avLst/>
            <a:gdLst/>
            <a:ahLst/>
            <a:cxnLst/>
            <a:rect l="l" t="t" r="r" b="b"/>
            <a:pathLst>
              <a:path w="0" h="2066925">
                <a:moveTo>
                  <a:pt x="0" y="0"/>
                </a:moveTo>
                <a:lnTo>
                  <a:pt x="0" y="2066774"/>
                </a:lnTo>
              </a:path>
            </a:pathLst>
          </a:custGeom>
          <a:ln w="1196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842310" y="5969659"/>
            <a:ext cx="6353175" cy="0"/>
          </a:xfrm>
          <a:custGeom>
            <a:avLst/>
            <a:gdLst/>
            <a:ahLst/>
            <a:cxnLst/>
            <a:rect l="l" t="t" r="r" b="b"/>
            <a:pathLst>
              <a:path w="6353175" h="0">
                <a:moveTo>
                  <a:pt x="6352564" y="0"/>
                </a:moveTo>
                <a:lnTo>
                  <a:pt x="0" y="0"/>
                </a:lnTo>
              </a:path>
            </a:pathLst>
          </a:custGeom>
          <a:ln w="12044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830343" y="3902885"/>
            <a:ext cx="0" cy="2066925"/>
          </a:xfrm>
          <a:custGeom>
            <a:avLst/>
            <a:gdLst/>
            <a:ahLst/>
            <a:cxnLst/>
            <a:rect l="l" t="t" r="r" b="b"/>
            <a:pathLst>
              <a:path w="0" h="2066925">
                <a:moveTo>
                  <a:pt x="0" y="2066774"/>
                </a:moveTo>
                <a:lnTo>
                  <a:pt x="0" y="0"/>
                </a:lnTo>
              </a:path>
            </a:pathLst>
          </a:custGeom>
          <a:ln w="1196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902146" y="5340955"/>
            <a:ext cx="107950" cy="241935"/>
          </a:xfrm>
          <a:custGeom>
            <a:avLst/>
            <a:gdLst/>
            <a:ahLst/>
            <a:cxnLst/>
            <a:rect l="l" t="t" r="r" b="b"/>
            <a:pathLst>
              <a:path w="107950" h="241935">
                <a:moveTo>
                  <a:pt x="0" y="241685"/>
                </a:moveTo>
                <a:lnTo>
                  <a:pt x="107704" y="241685"/>
                </a:lnTo>
                <a:lnTo>
                  <a:pt x="107704" y="0"/>
                </a:lnTo>
                <a:lnTo>
                  <a:pt x="0" y="0"/>
                </a:lnTo>
                <a:lnTo>
                  <a:pt x="0" y="24168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902146" y="5340955"/>
            <a:ext cx="107950" cy="241935"/>
          </a:xfrm>
          <a:custGeom>
            <a:avLst/>
            <a:gdLst/>
            <a:ahLst/>
            <a:cxnLst/>
            <a:rect l="l" t="t" r="r" b="b"/>
            <a:pathLst>
              <a:path w="107950" h="241935">
                <a:moveTo>
                  <a:pt x="0" y="241685"/>
                </a:moveTo>
                <a:lnTo>
                  <a:pt x="107704" y="241685"/>
                </a:lnTo>
                <a:lnTo>
                  <a:pt x="107704" y="0"/>
                </a:lnTo>
                <a:lnTo>
                  <a:pt x="0" y="0"/>
                </a:lnTo>
                <a:lnTo>
                  <a:pt x="0" y="241685"/>
                </a:lnTo>
                <a:close/>
              </a:path>
            </a:pathLst>
          </a:custGeom>
          <a:ln w="119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165823" y="5063137"/>
            <a:ext cx="107950" cy="278130"/>
          </a:xfrm>
          <a:custGeom>
            <a:avLst/>
            <a:gdLst/>
            <a:ahLst/>
            <a:cxnLst/>
            <a:rect l="l" t="t" r="r" b="b"/>
            <a:pathLst>
              <a:path w="107950" h="278129">
                <a:moveTo>
                  <a:pt x="0" y="277818"/>
                </a:moveTo>
                <a:lnTo>
                  <a:pt x="107704" y="277818"/>
                </a:lnTo>
                <a:lnTo>
                  <a:pt x="107704" y="0"/>
                </a:lnTo>
                <a:lnTo>
                  <a:pt x="0" y="0"/>
                </a:lnTo>
                <a:lnTo>
                  <a:pt x="0" y="27781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165822" y="5063137"/>
            <a:ext cx="107950" cy="278130"/>
          </a:xfrm>
          <a:custGeom>
            <a:avLst/>
            <a:gdLst/>
            <a:ahLst/>
            <a:cxnLst/>
            <a:rect l="l" t="t" r="r" b="b"/>
            <a:pathLst>
              <a:path w="107950" h="278129">
                <a:moveTo>
                  <a:pt x="0" y="277818"/>
                </a:moveTo>
                <a:lnTo>
                  <a:pt x="107704" y="277818"/>
                </a:lnTo>
                <a:lnTo>
                  <a:pt x="107704" y="0"/>
                </a:lnTo>
                <a:lnTo>
                  <a:pt x="0" y="0"/>
                </a:lnTo>
                <a:lnTo>
                  <a:pt x="0" y="277818"/>
                </a:lnTo>
                <a:close/>
              </a:path>
            </a:pathLst>
          </a:custGeom>
          <a:ln w="119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429499" y="4627942"/>
            <a:ext cx="107950" cy="713105"/>
          </a:xfrm>
          <a:custGeom>
            <a:avLst/>
            <a:gdLst/>
            <a:ahLst/>
            <a:cxnLst/>
            <a:rect l="l" t="t" r="r" b="b"/>
            <a:pathLst>
              <a:path w="107950" h="713104">
                <a:moveTo>
                  <a:pt x="0" y="713013"/>
                </a:moveTo>
                <a:lnTo>
                  <a:pt x="107704" y="713013"/>
                </a:lnTo>
                <a:lnTo>
                  <a:pt x="107704" y="0"/>
                </a:lnTo>
                <a:lnTo>
                  <a:pt x="0" y="0"/>
                </a:lnTo>
                <a:lnTo>
                  <a:pt x="0" y="71301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429499" y="4627942"/>
            <a:ext cx="107950" cy="713105"/>
          </a:xfrm>
          <a:custGeom>
            <a:avLst/>
            <a:gdLst/>
            <a:ahLst/>
            <a:cxnLst/>
            <a:rect l="l" t="t" r="r" b="b"/>
            <a:pathLst>
              <a:path w="107950" h="713104">
                <a:moveTo>
                  <a:pt x="0" y="713013"/>
                </a:moveTo>
                <a:lnTo>
                  <a:pt x="107704" y="713013"/>
                </a:lnTo>
                <a:lnTo>
                  <a:pt x="107704" y="0"/>
                </a:lnTo>
                <a:lnTo>
                  <a:pt x="0" y="0"/>
                </a:lnTo>
                <a:lnTo>
                  <a:pt x="0" y="713013"/>
                </a:lnTo>
                <a:close/>
              </a:path>
            </a:pathLst>
          </a:custGeom>
          <a:ln w="119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693175" y="5365244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 h="0">
                <a:moveTo>
                  <a:pt x="0" y="0"/>
                </a:moveTo>
                <a:lnTo>
                  <a:pt x="120070" y="0"/>
                </a:lnTo>
              </a:path>
            </a:pathLst>
          </a:custGeom>
          <a:ln w="48578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2693175" y="5340955"/>
            <a:ext cx="120650" cy="48895"/>
          </a:xfrm>
          <a:custGeom>
            <a:avLst/>
            <a:gdLst/>
            <a:ahLst/>
            <a:cxnLst/>
            <a:rect l="l" t="t" r="r" b="b"/>
            <a:pathLst>
              <a:path w="120650" h="48895">
                <a:moveTo>
                  <a:pt x="0" y="48578"/>
                </a:moveTo>
                <a:lnTo>
                  <a:pt x="120070" y="48578"/>
                </a:lnTo>
                <a:lnTo>
                  <a:pt x="120070" y="0"/>
                </a:lnTo>
                <a:lnTo>
                  <a:pt x="0" y="0"/>
                </a:lnTo>
                <a:lnTo>
                  <a:pt x="0" y="48578"/>
                </a:lnTo>
                <a:close/>
              </a:path>
            </a:pathLst>
          </a:custGeom>
          <a:ln w="120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968898" y="4990470"/>
            <a:ext cx="108585" cy="350520"/>
          </a:xfrm>
          <a:custGeom>
            <a:avLst/>
            <a:gdLst/>
            <a:ahLst/>
            <a:cxnLst/>
            <a:rect l="l" t="t" r="r" b="b"/>
            <a:pathLst>
              <a:path w="108585" h="350520">
                <a:moveTo>
                  <a:pt x="0" y="350484"/>
                </a:moveTo>
                <a:lnTo>
                  <a:pt x="108103" y="350484"/>
                </a:lnTo>
                <a:lnTo>
                  <a:pt x="108103" y="0"/>
                </a:lnTo>
                <a:lnTo>
                  <a:pt x="0" y="0"/>
                </a:lnTo>
                <a:lnTo>
                  <a:pt x="0" y="35048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2968898" y="4990470"/>
            <a:ext cx="108585" cy="350520"/>
          </a:xfrm>
          <a:custGeom>
            <a:avLst/>
            <a:gdLst/>
            <a:ahLst/>
            <a:cxnLst/>
            <a:rect l="l" t="t" r="r" b="b"/>
            <a:pathLst>
              <a:path w="108585" h="350520">
                <a:moveTo>
                  <a:pt x="0" y="350484"/>
                </a:moveTo>
                <a:lnTo>
                  <a:pt x="108103" y="350484"/>
                </a:lnTo>
                <a:lnTo>
                  <a:pt x="108103" y="0"/>
                </a:lnTo>
                <a:lnTo>
                  <a:pt x="0" y="0"/>
                </a:lnTo>
                <a:lnTo>
                  <a:pt x="0" y="350484"/>
                </a:lnTo>
                <a:close/>
              </a:path>
            </a:pathLst>
          </a:custGeom>
          <a:ln w="119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232495" y="5087225"/>
            <a:ext cx="108585" cy="254000"/>
          </a:xfrm>
          <a:custGeom>
            <a:avLst/>
            <a:gdLst/>
            <a:ahLst/>
            <a:cxnLst/>
            <a:rect l="l" t="t" r="r" b="b"/>
            <a:pathLst>
              <a:path w="108585" h="254000">
                <a:moveTo>
                  <a:pt x="0" y="253729"/>
                </a:moveTo>
                <a:lnTo>
                  <a:pt x="108103" y="253729"/>
                </a:lnTo>
                <a:lnTo>
                  <a:pt x="108103" y="0"/>
                </a:lnTo>
                <a:lnTo>
                  <a:pt x="0" y="0"/>
                </a:lnTo>
                <a:lnTo>
                  <a:pt x="0" y="25372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232495" y="5087225"/>
            <a:ext cx="108585" cy="254000"/>
          </a:xfrm>
          <a:custGeom>
            <a:avLst/>
            <a:gdLst/>
            <a:ahLst/>
            <a:cxnLst/>
            <a:rect l="l" t="t" r="r" b="b"/>
            <a:pathLst>
              <a:path w="108585" h="254000">
                <a:moveTo>
                  <a:pt x="0" y="253729"/>
                </a:moveTo>
                <a:lnTo>
                  <a:pt x="108103" y="253729"/>
                </a:lnTo>
                <a:lnTo>
                  <a:pt x="108103" y="0"/>
                </a:lnTo>
                <a:lnTo>
                  <a:pt x="0" y="0"/>
                </a:lnTo>
                <a:lnTo>
                  <a:pt x="0" y="253729"/>
                </a:lnTo>
                <a:close/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3496251" y="5159891"/>
            <a:ext cx="108585" cy="181610"/>
          </a:xfrm>
          <a:custGeom>
            <a:avLst/>
            <a:gdLst/>
            <a:ahLst/>
            <a:cxnLst/>
            <a:rect l="l" t="t" r="r" b="b"/>
            <a:pathLst>
              <a:path w="108585" h="181610">
                <a:moveTo>
                  <a:pt x="0" y="181063"/>
                </a:moveTo>
                <a:lnTo>
                  <a:pt x="108103" y="181063"/>
                </a:lnTo>
                <a:lnTo>
                  <a:pt x="108103" y="0"/>
                </a:lnTo>
                <a:lnTo>
                  <a:pt x="0" y="0"/>
                </a:lnTo>
                <a:lnTo>
                  <a:pt x="0" y="18106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3496251" y="5159891"/>
            <a:ext cx="108585" cy="181610"/>
          </a:xfrm>
          <a:custGeom>
            <a:avLst/>
            <a:gdLst/>
            <a:ahLst/>
            <a:cxnLst/>
            <a:rect l="l" t="t" r="r" b="b"/>
            <a:pathLst>
              <a:path w="108585" h="181610">
                <a:moveTo>
                  <a:pt x="0" y="181063"/>
                </a:moveTo>
                <a:lnTo>
                  <a:pt x="108103" y="181063"/>
                </a:lnTo>
                <a:lnTo>
                  <a:pt x="108103" y="0"/>
                </a:lnTo>
                <a:lnTo>
                  <a:pt x="0" y="0"/>
                </a:lnTo>
                <a:lnTo>
                  <a:pt x="0" y="181063"/>
                </a:lnTo>
                <a:close/>
              </a:path>
            </a:pathLst>
          </a:custGeom>
          <a:ln w="119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3759848" y="4869627"/>
            <a:ext cx="108585" cy="471805"/>
          </a:xfrm>
          <a:custGeom>
            <a:avLst/>
            <a:gdLst/>
            <a:ahLst/>
            <a:cxnLst/>
            <a:rect l="l" t="t" r="r" b="b"/>
            <a:pathLst>
              <a:path w="108585" h="471804">
                <a:moveTo>
                  <a:pt x="0" y="471327"/>
                </a:moveTo>
                <a:lnTo>
                  <a:pt x="108103" y="471327"/>
                </a:lnTo>
                <a:lnTo>
                  <a:pt x="108103" y="0"/>
                </a:lnTo>
                <a:lnTo>
                  <a:pt x="0" y="0"/>
                </a:lnTo>
                <a:lnTo>
                  <a:pt x="0" y="471327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759848" y="4869627"/>
            <a:ext cx="108585" cy="471805"/>
          </a:xfrm>
          <a:custGeom>
            <a:avLst/>
            <a:gdLst/>
            <a:ahLst/>
            <a:cxnLst/>
            <a:rect l="l" t="t" r="r" b="b"/>
            <a:pathLst>
              <a:path w="108585" h="471804">
                <a:moveTo>
                  <a:pt x="0" y="471327"/>
                </a:moveTo>
                <a:lnTo>
                  <a:pt x="108103" y="471327"/>
                </a:lnTo>
                <a:lnTo>
                  <a:pt x="108103" y="0"/>
                </a:lnTo>
                <a:lnTo>
                  <a:pt x="0" y="0"/>
                </a:lnTo>
                <a:lnTo>
                  <a:pt x="0" y="471327"/>
                </a:lnTo>
                <a:close/>
              </a:path>
            </a:pathLst>
          </a:custGeom>
          <a:ln w="119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4023604" y="4773274"/>
            <a:ext cx="108585" cy="567690"/>
          </a:xfrm>
          <a:custGeom>
            <a:avLst/>
            <a:gdLst/>
            <a:ahLst/>
            <a:cxnLst/>
            <a:rect l="l" t="t" r="r" b="b"/>
            <a:pathLst>
              <a:path w="108585" h="567689">
                <a:moveTo>
                  <a:pt x="0" y="567680"/>
                </a:moveTo>
                <a:lnTo>
                  <a:pt x="108103" y="567680"/>
                </a:lnTo>
                <a:lnTo>
                  <a:pt x="108103" y="0"/>
                </a:lnTo>
                <a:lnTo>
                  <a:pt x="0" y="0"/>
                </a:lnTo>
                <a:lnTo>
                  <a:pt x="0" y="56768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023604" y="4773274"/>
            <a:ext cx="108585" cy="567690"/>
          </a:xfrm>
          <a:custGeom>
            <a:avLst/>
            <a:gdLst/>
            <a:ahLst/>
            <a:cxnLst/>
            <a:rect l="l" t="t" r="r" b="b"/>
            <a:pathLst>
              <a:path w="108585" h="567689">
                <a:moveTo>
                  <a:pt x="0" y="567680"/>
                </a:moveTo>
                <a:lnTo>
                  <a:pt x="108103" y="567680"/>
                </a:lnTo>
                <a:lnTo>
                  <a:pt x="108103" y="0"/>
                </a:lnTo>
                <a:lnTo>
                  <a:pt x="0" y="0"/>
                </a:lnTo>
                <a:lnTo>
                  <a:pt x="0" y="567680"/>
                </a:lnTo>
                <a:close/>
              </a:path>
            </a:pathLst>
          </a:custGeom>
          <a:ln w="119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4287200" y="5316866"/>
            <a:ext cx="108585" cy="24130"/>
          </a:xfrm>
          <a:custGeom>
            <a:avLst/>
            <a:gdLst/>
            <a:ahLst/>
            <a:cxnLst/>
            <a:rect l="l" t="t" r="r" b="b"/>
            <a:pathLst>
              <a:path w="108585" h="24129">
                <a:moveTo>
                  <a:pt x="0" y="24088"/>
                </a:moveTo>
                <a:lnTo>
                  <a:pt x="108103" y="24088"/>
                </a:lnTo>
                <a:lnTo>
                  <a:pt x="108103" y="0"/>
                </a:lnTo>
                <a:lnTo>
                  <a:pt x="0" y="0"/>
                </a:lnTo>
                <a:lnTo>
                  <a:pt x="0" y="2408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4281216" y="5310844"/>
            <a:ext cx="120650" cy="36195"/>
          </a:xfrm>
          <a:custGeom>
            <a:avLst/>
            <a:gdLst/>
            <a:ahLst/>
            <a:cxnLst/>
            <a:rect l="l" t="t" r="r" b="b"/>
            <a:pathLst>
              <a:path w="120650" h="36195">
                <a:moveTo>
                  <a:pt x="0" y="36132"/>
                </a:moveTo>
                <a:lnTo>
                  <a:pt x="120070" y="36132"/>
                </a:lnTo>
                <a:lnTo>
                  <a:pt x="120070" y="0"/>
                </a:lnTo>
                <a:lnTo>
                  <a:pt x="0" y="0"/>
                </a:lnTo>
                <a:lnTo>
                  <a:pt x="0" y="361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4551275" y="5123759"/>
            <a:ext cx="107950" cy="217804"/>
          </a:xfrm>
          <a:custGeom>
            <a:avLst/>
            <a:gdLst/>
            <a:ahLst/>
            <a:cxnLst/>
            <a:rect l="l" t="t" r="r" b="b"/>
            <a:pathLst>
              <a:path w="107950" h="217804">
                <a:moveTo>
                  <a:pt x="0" y="217195"/>
                </a:moveTo>
                <a:lnTo>
                  <a:pt x="107704" y="217195"/>
                </a:lnTo>
                <a:lnTo>
                  <a:pt x="107704" y="0"/>
                </a:lnTo>
                <a:lnTo>
                  <a:pt x="0" y="0"/>
                </a:lnTo>
                <a:lnTo>
                  <a:pt x="0" y="21719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551275" y="5123759"/>
            <a:ext cx="107950" cy="217804"/>
          </a:xfrm>
          <a:custGeom>
            <a:avLst/>
            <a:gdLst/>
            <a:ahLst/>
            <a:cxnLst/>
            <a:rect l="l" t="t" r="r" b="b"/>
            <a:pathLst>
              <a:path w="107950" h="217804">
                <a:moveTo>
                  <a:pt x="0" y="217195"/>
                </a:moveTo>
                <a:lnTo>
                  <a:pt x="107704" y="217195"/>
                </a:lnTo>
                <a:lnTo>
                  <a:pt x="107704" y="0"/>
                </a:lnTo>
                <a:lnTo>
                  <a:pt x="0" y="0"/>
                </a:lnTo>
                <a:lnTo>
                  <a:pt x="0" y="217195"/>
                </a:lnTo>
                <a:close/>
              </a:path>
            </a:pathLst>
          </a:custGeom>
          <a:ln w="119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815032" y="5159891"/>
            <a:ext cx="120014" cy="181610"/>
          </a:xfrm>
          <a:custGeom>
            <a:avLst/>
            <a:gdLst/>
            <a:ahLst/>
            <a:cxnLst/>
            <a:rect l="l" t="t" r="r" b="b"/>
            <a:pathLst>
              <a:path w="120014" h="181610">
                <a:moveTo>
                  <a:pt x="0" y="181063"/>
                </a:moveTo>
                <a:lnTo>
                  <a:pt x="119671" y="181063"/>
                </a:lnTo>
                <a:lnTo>
                  <a:pt x="119671" y="0"/>
                </a:lnTo>
                <a:lnTo>
                  <a:pt x="0" y="0"/>
                </a:lnTo>
                <a:lnTo>
                  <a:pt x="0" y="18106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4815031" y="5159891"/>
            <a:ext cx="120014" cy="181610"/>
          </a:xfrm>
          <a:custGeom>
            <a:avLst/>
            <a:gdLst/>
            <a:ahLst/>
            <a:cxnLst/>
            <a:rect l="l" t="t" r="r" b="b"/>
            <a:pathLst>
              <a:path w="120014" h="181610">
                <a:moveTo>
                  <a:pt x="0" y="181063"/>
                </a:moveTo>
                <a:lnTo>
                  <a:pt x="119671" y="181063"/>
                </a:lnTo>
                <a:lnTo>
                  <a:pt x="119671" y="0"/>
                </a:lnTo>
                <a:lnTo>
                  <a:pt x="0" y="0"/>
                </a:lnTo>
                <a:lnTo>
                  <a:pt x="0" y="181063"/>
                </a:lnTo>
                <a:close/>
              </a:path>
            </a:pathLst>
          </a:custGeom>
          <a:ln w="1199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090595" y="4700608"/>
            <a:ext cx="107950" cy="640715"/>
          </a:xfrm>
          <a:custGeom>
            <a:avLst/>
            <a:gdLst/>
            <a:ahLst/>
            <a:cxnLst/>
            <a:rect l="l" t="t" r="r" b="b"/>
            <a:pathLst>
              <a:path w="107950" h="640714">
                <a:moveTo>
                  <a:pt x="0" y="640346"/>
                </a:moveTo>
                <a:lnTo>
                  <a:pt x="107704" y="640346"/>
                </a:lnTo>
                <a:lnTo>
                  <a:pt x="107704" y="0"/>
                </a:lnTo>
                <a:lnTo>
                  <a:pt x="0" y="0"/>
                </a:lnTo>
                <a:lnTo>
                  <a:pt x="0" y="64034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5090595" y="4700608"/>
            <a:ext cx="107950" cy="640715"/>
          </a:xfrm>
          <a:custGeom>
            <a:avLst/>
            <a:gdLst/>
            <a:ahLst/>
            <a:cxnLst/>
            <a:rect l="l" t="t" r="r" b="b"/>
            <a:pathLst>
              <a:path w="107950" h="640714">
                <a:moveTo>
                  <a:pt x="0" y="640346"/>
                </a:moveTo>
                <a:lnTo>
                  <a:pt x="107704" y="640346"/>
                </a:lnTo>
                <a:lnTo>
                  <a:pt x="107704" y="0"/>
                </a:lnTo>
                <a:lnTo>
                  <a:pt x="0" y="0"/>
                </a:lnTo>
                <a:lnTo>
                  <a:pt x="0" y="640346"/>
                </a:lnTo>
                <a:close/>
              </a:path>
            </a:pathLst>
          </a:custGeom>
          <a:ln w="119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354351" y="5027004"/>
            <a:ext cx="107950" cy="314325"/>
          </a:xfrm>
          <a:custGeom>
            <a:avLst/>
            <a:gdLst/>
            <a:ahLst/>
            <a:cxnLst/>
            <a:rect l="l" t="t" r="r" b="b"/>
            <a:pathLst>
              <a:path w="107950" h="314325">
                <a:moveTo>
                  <a:pt x="0" y="313950"/>
                </a:moveTo>
                <a:lnTo>
                  <a:pt x="107704" y="313950"/>
                </a:lnTo>
                <a:lnTo>
                  <a:pt x="107704" y="0"/>
                </a:lnTo>
                <a:lnTo>
                  <a:pt x="0" y="0"/>
                </a:lnTo>
                <a:lnTo>
                  <a:pt x="0" y="31395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5354351" y="5027004"/>
            <a:ext cx="107950" cy="314325"/>
          </a:xfrm>
          <a:custGeom>
            <a:avLst/>
            <a:gdLst/>
            <a:ahLst/>
            <a:cxnLst/>
            <a:rect l="l" t="t" r="r" b="b"/>
            <a:pathLst>
              <a:path w="107950" h="314325">
                <a:moveTo>
                  <a:pt x="0" y="313950"/>
                </a:moveTo>
                <a:lnTo>
                  <a:pt x="107704" y="313950"/>
                </a:lnTo>
                <a:lnTo>
                  <a:pt x="107704" y="0"/>
                </a:lnTo>
                <a:lnTo>
                  <a:pt x="0" y="0"/>
                </a:lnTo>
                <a:lnTo>
                  <a:pt x="0" y="313950"/>
                </a:lnTo>
                <a:close/>
              </a:path>
            </a:pathLst>
          </a:custGeom>
          <a:ln w="119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617948" y="5316866"/>
            <a:ext cx="107950" cy="24130"/>
          </a:xfrm>
          <a:custGeom>
            <a:avLst/>
            <a:gdLst/>
            <a:ahLst/>
            <a:cxnLst/>
            <a:rect l="l" t="t" r="r" b="b"/>
            <a:pathLst>
              <a:path w="107950" h="24129">
                <a:moveTo>
                  <a:pt x="0" y="24088"/>
                </a:moveTo>
                <a:lnTo>
                  <a:pt x="107704" y="24088"/>
                </a:lnTo>
                <a:lnTo>
                  <a:pt x="107704" y="0"/>
                </a:lnTo>
                <a:lnTo>
                  <a:pt x="0" y="0"/>
                </a:lnTo>
                <a:lnTo>
                  <a:pt x="0" y="2408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5611964" y="5310845"/>
            <a:ext cx="120014" cy="36195"/>
          </a:xfrm>
          <a:custGeom>
            <a:avLst/>
            <a:gdLst/>
            <a:ahLst/>
            <a:cxnLst/>
            <a:rect l="l" t="t" r="r" b="b"/>
            <a:pathLst>
              <a:path w="120014" h="36195">
                <a:moveTo>
                  <a:pt x="0" y="36132"/>
                </a:moveTo>
                <a:lnTo>
                  <a:pt x="119671" y="36132"/>
                </a:lnTo>
                <a:lnTo>
                  <a:pt x="119671" y="0"/>
                </a:lnTo>
                <a:lnTo>
                  <a:pt x="0" y="0"/>
                </a:lnTo>
                <a:lnTo>
                  <a:pt x="0" y="361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5881704" y="5075181"/>
            <a:ext cx="107950" cy="266065"/>
          </a:xfrm>
          <a:custGeom>
            <a:avLst/>
            <a:gdLst/>
            <a:ahLst/>
            <a:cxnLst/>
            <a:rect l="l" t="t" r="r" b="b"/>
            <a:pathLst>
              <a:path w="107950" h="266064">
                <a:moveTo>
                  <a:pt x="0" y="265774"/>
                </a:moveTo>
                <a:lnTo>
                  <a:pt x="107704" y="265774"/>
                </a:lnTo>
                <a:lnTo>
                  <a:pt x="107704" y="0"/>
                </a:lnTo>
                <a:lnTo>
                  <a:pt x="0" y="0"/>
                </a:lnTo>
                <a:lnTo>
                  <a:pt x="0" y="26577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5881704" y="5075181"/>
            <a:ext cx="107950" cy="266065"/>
          </a:xfrm>
          <a:custGeom>
            <a:avLst/>
            <a:gdLst/>
            <a:ahLst/>
            <a:cxnLst/>
            <a:rect l="l" t="t" r="r" b="b"/>
            <a:pathLst>
              <a:path w="107950" h="266064">
                <a:moveTo>
                  <a:pt x="0" y="265774"/>
                </a:moveTo>
                <a:lnTo>
                  <a:pt x="107704" y="265774"/>
                </a:lnTo>
                <a:lnTo>
                  <a:pt x="107704" y="0"/>
                </a:lnTo>
                <a:lnTo>
                  <a:pt x="0" y="0"/>
                </a:lnTo>
                <a:lnTo>
                  <a:pt x="0" y="265774"/>
                </a:lnTo>
                <a:close/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6145300" y="5051093"/>
            <a:ext cx="107950" cy="290195"/>
          </a:xfrm>
          <a:custGeom>
            <a:avLst/>
            <a:gdLst/>
            <a:ahLst/>
            <a:cxnLst/>
            <a:rect l="l" t="t" r="r" b="b"/>
            <a:pathLst>
              <a:path w="107950" h="290195">
                <a:moveTo>
                  <a:pt x="0" y="289862"/>
                </a:moveTo>
                <a:lnTo>
                  <a:pt x="107704" y="289862"/>
                </a:lnTo>
                <a:lnTo>
                  <a:pt x="107704" y="0"/>
                </a:lnTo>
                <a:lnTo>
                  <a:pt x="0" y="0"/>
                </a:lnTo>
                <a:lnTo>
                  <a:pt x="0" y="28986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145300" y="5051093"/>
            <a:ext cx="107950" cy="290195"/>
          </a:xfrm>
          <a:custGeom>
            <a:avLst/>
            <a:gdLst/>
            <a:ahLst/>
            <a:cxnLst/>
            <a:rect l="l" t="t" r="r" b="b"/>
            <a:pathLst>
              <a:path w="107950" h="290195">
                <a:moveTo>
                  <a:pt x="0" y="289862"/>
                </a:moveTo>
                <a:lnTo>
                  <a:pt x="107704" y="289862"/>
                </a:lnTo>
                <a:lnTo>
                  <a:pt x="107704" y="0"/>
                </a:lnTo>
                <a:lnTo>
                  <a:pt x="0" y="0"/>
                </a:lnTo>
                <a:lnTo>
                  <a:pt x="0" y="289862"/>
                </a:lnTo>
                <a:close/>
              </a:path>
            </a:pathLst>
          </a:custGeom>
          <a:ln w="119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409056" y="4857583"/>
            <a:ext cx="108585" cy="483870"/>
          </a:xfrm>
          <a:custGeom>
            <a:avLst/>
            <a:gdLst/>
            <a:ahLst/>
            <a:cxnLst/>
            <a:rect l="l" t="t" r="r" b="b"/>
            <a:pathLst>
              <a:path w="108584" h="483870">
                <a:moveTo>
                  <a:pt x="0" y="483371"/>
                </a:moveTo>
                <a:lnTo>
                  <a:pt x="108103" y="483371"/>
                </a:lnTo>
                <a:lnTo>
                  <a:pt x="108103" y="0"/>
                </a:lnTo>
                <a:lnTo>
                  <a:pt x="0" y="0"/>
                </a:lnTo>
                <a:lnTo>
                  <a:pt x="0" y="48337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409056" y="4857584"/>
            <a:ext cx="108585" cy="483870"/>
          </a:xfrm>
          <a:custGeom>
            <a:avLst/>
            <a:gdLst/>
            <a:ahLst/>
            <a:cxnLst/>
            <a:rect l="l" t="t" r="r" b="b"/>
            <a:pathLst>
              <a:path w="108584" h="483870">
                <a:moveTo>
                  <a:pt x="0" y="483371"/>
                </a:moveTo>
                <a:lnTo>
                  <a:pt x="108103" y="483371"/>
                </a:lnTo>
                <a:lnTo>
                  <a:pt x="108103" y="0"/>
                </a:lnTo>
                <a:lnTo>
                  <a:pt x="0" y="0"/>
                </a:lnTo>
                <a:lnTo>
                  <a:pt x="0" y="483371"/>
                </a:lnTo>
                <a:close/>
              </a:path>
            </a:pathLst>
          </a:custGeom>
          <a:ln w="119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6672653" y="5123759"/>
            <a:ext cx="108585" cy="217804"/>
          </a:xfrm>
          <a:custGeom>
            <a:avLst/>
            <a:gdLst/>
            <a:ahLst/>
            <a:cxnLst/>
            <a:rect l="l" t="t" r="r" b="b"/>
            <a:pathLst>
              <a:path w="108584" h="217804">
                <a:moveTo>
                  <a:pt x="0" y="217195"/>
                </a:moveTo>
                <a:lnTo>
                  <a:pt x="108103" y="217195"/>
                </a:lnTo>
                <a:lnTo>
                  <a:pt x="108103" y="0"/>
                </a:lnTo>
                <a:lnTo>
                  <a:pt x="0" y="0"/>
                </a:lnTo>
                <a:lnTo>
                  <a:pt x="0" y="21719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672653" y="5123759"/>
            <a:ext cx="108585" cy="217804"/>
          </a:xfrm>
          <a:custGeom>
            <a:avLst/>
            <a:gdLst/>
            <a:ahLst/>
            <a:cxnLst/>
            <a:rect l="l" t="t" r="r" b="b"/>
            <a:pathLst>
              <a:path w="108584" h="217804">
                <a:moveTo>
                  <a:pt x="0" y="217195"/>
                </a:moveTo>
                <a:lnTo>
                  <a:pt x="108103" y="217195"/>
                </a:lnTo>
                <a:lnTo>
                  <a:pt x="108103" y="0"/>
                </a:lnTo>
                <a:lnTo>
                  <a:pt x="0" y="0"/>
                </a:lnTo>
                <a:lnTo>
                  <a:pt x="0" y="217195"/>
                </a:lnTo>
                <a:close/>
              </a:path>
            </a:pathLst>
          </a:custGeom>
          <a:ln w="119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936409" y="4071904"/>
            <a:ext cx="120650" cy="1269365"/>
          </a:xfrm>
          <a:custGeom>
            <a:avLst/>
            <a:gdLst/>
            <a:ahLst/>
            <a:cxnLst/>
            <a:rect l="l" t="t" r="r" b="b"/>
            <a:pathLst>
              <a:path w="120650" h="1269364">
                <a:moveTo>
                  <a:pt x="0" y="1269050"/>
                </a:moveTo>
                <a:lnTo>
                  <a:pt x="120070" y="1269050"/>
                </a:lnTo>
                <a:lnTo>
                  <a:pt x="120070" y="0"/>
                </a:lnTo>
                <a:lnTo>
                  <a:pt x="0" y="0"/>
                </a:lnTo>
                <a:lnTo>
                  <a:pt x="0" y="126905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6936409" y="4071904"/>
            <a:ext cx="120650" cy="1269365"/>
          </a:xfrm>
          <a:custGeom>
            <a:avLst/>
            <a:gdLst/>
            <a:ahLst/>
            <a:cxnLst/>
            <a:rect l="l" t="t" r="r" b="b"/>
            <a:pathLst>
              <a:path w="120650" h="1269364">
                <a:moveTo>
                  <a:pt x="0" y="1269050"/>
                </a:moveTo>
                <a:lnTo>
                  <a:pt x="120070" y="1269050"/>
                </a:lnTo>
                <a:lnTo>
                  <a:pt x="120070" y="0"/>
                </a:lnTo>
                <a:lnTo>
                  <a:pt x="0" y="0"/>
                </a:lnTo>
                <a:lnTo>
                  <a:pt x="0" y="1269050"/>
                </a:lnTo>
                <a:close/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211972" y="5147847"/>
            <a:ext cx="108585" cy="193675"/>
          </a:xfrm>
          <a:custGeom>
            <a:avLst/>
            <a:gdLst/>
            <a:ahLst/>
            <a:cxnLst/>
            <a:rect l="l" t="t" r="r" b="b"/>
            <a:pathLst>
              <a:path w="108584" h="193675">
                <a:moveTo>
                  <a:pt x="0" y="193107"/>
                </a:moveTo>
                <a:lnTo>
                  <a:pt x="108103" y="193107"/>
                </a:lnTo>
                <a:lnTo>
                  <a:pt x="108103" y="0"/>
                </a:lnTo>
                <a:lnTo>
                  <a:pt x="0" y="0"/>
                </a:lnTo>
                <a:lnTo>
                  <a:pt x="0" y="193107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211972" y="5147847"/>
            <a:ext cx="108585" cy="193675"/>
          </a:xfrm>
          <a:custGeom>
            <a:avLst/>
            <a:gdLst/>
            <a:ahLst/>
            <a:cxnLst/>
            <a:rect l="l" t="t" r="r" b="b"/>
            <a:pathLst>
              <a:path w="108584" h="193675">
                <a:moveTo>
                  <a:pt x="0" y="193107"/>
                </a:moveTo>
                <a:lnTo>
                  <a:pt x="108103" y="193107"/>
                </a:lnTo>
                <a:lnTo>
                  <a:pt x="108103" y="0"/>
                </a:lnTo>
                <a:lnTo>
                  <a:pt x="0" y="0"/>
                </a:lnTo>
                <a:lnTo>
                  <a:pt x="0" y="193107"/>
                </a:lnTo>
                <a:close/>
              </a:path>
            </a:pathLst>
          </a:custGeom>
          <a:ln w="119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475570" y="4567721"/>
            <a:ext cx="108585" cy="773430"/>
          </a:xfrm>
          <a:custGeom>
            <a:avLst/>
            <a:gdLst/>
            <a:ahLst/>
            <a:cxnLst/>
            <a:rect l="l" t="t" r="r" b="b"/>
            <a:pathLst>
              <a:path w="108584" h="773429">
                <a:moveTo>
                  <a:pt x="0" y="773233"/>
                </a:moveTo>
                <a:lnTo>
                  <a:pt x="108103" y="773233"/>
                </a:lnTo>
                <a:lnTo>
                  <a:pt x="108103" y="0"/>
                </a:lnTo>
                <a:lnTo>
                  <a:pt x="0" y="0"/>
                </a:lnTo>
                <a:lnTo>
                  <a:pt x="0" y="77323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475569" y="4567721"/>
            <a:ext cx="108585" cy="773430"/>
          </a:xfrm>
          <a:custGeom>
            <a:avLst/>
            <a:gdLst/>
            <a:ahLst/>
            <a:cxnLst/>
            <a:rect l="l" t="t" r="r" b="b"/>
            <a:pathLst>
              <a:path w="108584" h="773429">
                <a:moveTo>
                  <a:pt x="0" y="773233"/>
                </a:moveTo>
                <a:lnTo>
                  <a:pt x="108103" y="773233"/>
                </a:lnTo>
                <a:lnTo>
                  <a:pt x="108103" y="0"/>
                </a:lnTo>
                <a:lnTo>
                  <a:pt x="0" y="0"/>
                </a:lnTo>
                <a:lnTo>
                  <a:pt x="0" y="773233"/>
                </a:lnTo>
                <a:close/>
              </a:path>
            </a:pathLst>
          </a:custGeom>
          <a:ln w="119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739326" y="5359222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4" h="0">
                <a:moveTo>
                  <a:pt x="0" y="0"/>
                </a:moveTo>
                <a:lnTo>
                  <a:pt x="108103" y="0"/>
                </a:lnTo>
              </a:path>
            </a:pathLst>
          </a:custGeom>
          <a:ln w="36533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739325" y="5340955"/>
            <a:ext cx="108585" cy="36830"/>
          </a:xfrm>
          <a:custGeom>
            <a:avLst/>
            <a:gdLst/>
            <a:ahLst/>
            <a:cxnLst/>
            <a:rect l="l" t="t" r="r" b="b"/>
            <a:pathLst>
              <a:path w="108584" h="36829">
                <a:moveTo>
                  <a:pt x="0" y="36533"/>
                </a:moveTo>
                <a:lnTo>
                  <a:pt x="108103" y="36533"/>
                </a:lnTo>
                <a:lnTo>
                  <a:pt x="108103" y="0"/>
                </a:lnTo>
                <a:lnTo>
                  <a:pt x="0" y="0"/>
                </a:lnTo>
                <a:lnTo>
                  <a:pt x="0" y="36533"/>
                </a:lnTo>
                <a:close/>
              </a:path>
            </a:pathLst>
          </a:custGeom>
          <a:ln w="120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003400" y="5340955"/>
            <a:ext cx="107950" cy="375285"/>
          </a:xfrm>
          <a:custGeom>
            <a:avLst/>
            <a:gdLst/>
            <a:ahLst/>
            <a:cxnLst/>
            <a:rect l="l" t="t" r="r" b="b"/>
            <a:pathLst>
              <a:path w="107950" h="375285">
                <a:moveTo>
                  <a:pt x="0" y="374974"/>
                </a:moveTo>
                <a:lnTo>
                  <a:pt x="107704" y="374974"/>
                </a:lnTo>
                <a:lnTo>
                  <a:pt x="107704" y="0"/>
                </a:lnTo>
                <a:lnTo>
                  <a:pt x="0" y="0"/>
                </a:lnTo>
                <a:lnTo>
                  <a:pt x="0" y="37497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8003400" y="5340955"/>
            <a:ext cx="107950" cy="375285"/>
          </a:xfrm>
          <a:custGeom>
            <a:avLst/>
            <a:gdLst/>
            <a:ahLst/>
            <a:cxnLst/>
            <a:rect l="l" t="t" r="r" b="b"/>
            <a:pathLst>
              <a:path w="107950" h="375285">
                <a:moveTo>
                  <a:pt x="0" y="374974"/>
                </a:moveTo>
                <a:lnTo>
                  <a:pt x="107704" y="374974"/>
                </a:lnTo>
                <a:lnTo>
                  <a:pt x="107704" y="0"/>
                </a:lnTo>
                <a:lnTo>
                  <a:pt x="0" y="0"/>
                </a:lnTo>
                <a:lnTo>
                  <a:pt x="0" y="374974"/>
                </a:lnTo>
                <a:close/>
              </a:path>
            </a:pathLst>
          </a:custGeom>
          <a:ln w="119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830343" y="3890840"/>
            <a:ext cx="0" cy="2066925"/>
          </a:xfrm>
          <a:custGeom>
            <a:avLst/>
            <a:gdLst/>
            <a:ahLst/>
            <a:cxnLst/>
            <a:rect l="l" t="t" r="r" b="b"/>
            <a:pathLst>
              <a:path w="0" h="2066925">
                <a:moveTo>
                  <a:pt x="0" y="0"/>
                </a:moveTo>
                <a:lnTo>
                  <a:pt x="0" y="2066774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1782076" y="5969659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1782076" y="5764105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1782076" y="5558552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1782076" y="5340955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1782076" y="513580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1782076" y="493033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1782076" y="472477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1782076" y="451922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782076" y="430162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782076" y="4096394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82076" y="3890841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01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830343" y="5340955"/>
            <a:ext cx="6353175" cy="0"/>
          </a:xfrm>
          <a:custGeom>
            <a:avLst/>
            <a:gdLst/>
            <a:ahLst/>
            <a:cxnLst/>
            <a:rect l="l" t="t" r="r" b="b"/>
            <a:pathLst>
              <a:path w="6353175" h="0">
                <a:moveTo>
                  <a:pt x="0" y="0"/>
                </a:moveTo>
                <a:lnTo>
                  <a:pt x="6352564" y="0"/>
                </a:lnTo>
              </a:path>
            </a:pathLst>
          </a:custGeom>
          <a:ln w="120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2094020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2357696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2621372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2897095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160692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424448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688045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951801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4215397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4479153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742750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5018473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5282548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5546145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5809901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6073497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6337253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6600850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6864606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140170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403766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667522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931278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8194874" y="5353401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36132"/>
                </a:moveTo>
                <a:lnTo>
                  <a:pt x="0" y="0"/>
                </a:lnTo>
              </a:path>
            </a:pathLst>
          </a:custGeom>
          <a:ln w="119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 txBox="1"/>
          <p:nvPr/>
        </p:nvSpPr>
        <p:spPr>
          <a:xfrm>
            <a:off x="1849970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1979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2377322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1981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2917121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1983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3444473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1985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3971826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1987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4499179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1989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038339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1991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565851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1993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093204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1995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6620875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1997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7160195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1999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7687548" y="5442680"/>
            <a:ext cx="200025" cy="36449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Arial"/>
                <a:cs typeface="Arial"/>
              </a:rPr>
              <a:t>2001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20965" y="3147637"/>
            <a:ext cx="7276465" cy="3360420"/>
          </a:xfrm>
          <a:prstGeom prst="rect">
            <a:avLst/>
          </a:prstGeom>
          <a:ln w="12030">
            <a:solidFill>
              <a:srgbClr val="000000"/>
            </a:solidFill>
          </a:ln>
        </p:spPr>
        <p:txBody>
          <a:bodyPr wrap="square" lIns="0" tIns="123189" rIns="0" bIns="0" rtlCol="0" vert="horz">
            <a:spAutoFit/>
          </a:bodyPr>
          <a:lstStyle/>
          <a:p>
            <a:pPr algn="ctr" marL="17145">
              <a:lnSpc>
                <a:spcPct val="100000"/>
              </a:lnSpc>
              <a:spcBef>
                <a:spcPts val="969"/>
              </a:spcBef>
            </a:pPr>
            <a:r>
              <a:rPr dirty="0" sz="1500" b="1">
                <a:latin typeface="Arial"/>
                <a:cs typeface="Arial"/>
              </a:rPr>
              <a:t>Mean </a:t>
            </a:r>
            <a:r>
              <a:rPr dirty="0" sz="1500" spc="5" b="1">
                <a:latin typeface="Arial"/>
                <a:cs typeface="Arial"/>
              </a:rPr>
              <a:t>Size-adjusted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5" b="1">
                <a:latin typeface="Arial"/>
                <a:cs typeface="Arial"/>
              </a:rPr>
              <a:t>Return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00">
              <a:latin typeface="Times New Roman"/>
              <a:cs typeface="Times New Roman"/>
            </a:endParaRPr>
          </a:p>
          <a:p>
            <a:pPr algn="r" marR="6582409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75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80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275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75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75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80"/>
              </a:spcBef>
            </a:pP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algn="r" marR="6581775">
              <a:lnSpc>
                <a:spcPct val="100000"/>
              </a:lnSpc>
              <a:spcBef>
                <a:spcPts val="180"/>
              </a:spcBef>
            </a:pPr>
            <a:r>
              <a:rPr dirty="0" sz="1200" spc="15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270"/>
              </a:spcBef>
            </a:pPr>
            <a:r>
              <a:rPr dirty="0" sz="1200" spc="-30">
                <a:latin typeface="Arial"/>
                <a:cs typeface="Arial"/>
              </a:rPr>
              <a:t>-</a:t>
            </a: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80"/>
              </a:spcBef>
            </a:pPr>
            <a:r>
              <a:rPr dirty="0" sz="1200" spc="-30">
                <a:latin typeface="Arial"/>
                <a:cs typeface="Arial"/>
              </a:rPr>
              <a:t>-</a:t>
            </a: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algn="r" marR="6582409">
              <a:lnSpc>
                <a:spcPct val="100000"/>
              </a:lnSpc>
              <a:spcBef>
                <a:spcPts val="175"/>
              </a:spcBef>
            </a:pPr>
            <a:r>
              <a:rPr dirty="0" sz="1200" spc="-30">
                <a:latin typeface="Arial"/>
                <a:cs typeface="Arial"/>
              </a:rPr>
              <a:t>-</a:t>
            </a:r>
            <a:r>
              <a:rPr dirty="0" sz="1200" spc="-10">
                <a:latin typeface="Arial"/>
                <a:cs typeface="Arial"/>
              </a:rPr>
              <a:t>0</a:t>
            </a:r>
            <a:r>
              <a:rPr dirty="0" sz="1200" spc="35">
                <a:latin typeface="Arial"/>
                <a:cs typeface="Arial"/>
              </a:rPr>
              <a:t>.</a:t>
            </a:r>
            <a:r>
              <a:rPr dirty="0" sz="1200" spc="15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algn="ctr" marL="695325">
              <a:lnSpc>
                <a:spcPct val="100000"/>
              </a:lnSpc>
              <a:spcBef>
                <a:spcPts val="655"/>
              </a:spcBef>
            </a:pPr>
            <a:r>
              <a:rPr dirty="0" sz="1200" spc="30" b="1">
                <a:latin typeface="Arial"/>
                <a:cs typeface="Arial"/>
              </a:rPr>
              <a:t>Year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179011" y="4200547"/>
            <a:ext cx="200025" cy="1582420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200" spc="15" b="1">
                <a:latin typeface="Arial"/>
                <a:cs typeface="Arial"/>
              </a:rPr>
              <a:t>Size-adjusted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Return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5033" y="294843"/>
            <a:ext cx="63684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Five Questions About Accounting</a:t>
            </a:r>
            <a:r>
              <a:rPr dirty="0" spc="60"/>
              <a:t> </a:t>
            </a:r>
            <a:r>
              <a:rPr dirty="0" spc="-5"/>
              <a:t>Quality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9798" y="1123220"/>
            <a:ext cx="8009890" cy="5280660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GAAP quality: </a:t>
            </a:r>
            <a:r>
              <a:rPr dirty="0" sz="1800" b="1">
                <a:latin typeface="Times New Roman"/>
                <a:cs typeface="Times New Roman"/>
              </a:rPr>
              <a:t>is </a:t>
            </a:r>
            <a:r>
              <a:rPr dirty="0" sz="1800" spc="-5" b="1">
                <a:latin typeface="Times New Roman"/>
                <a:cs typeface="Times New Roman"/>
              </a:rPr>
              <a:t>GAAP accounting</a:t>
            </a:r>
            <a:r>
              <a:rPr dirty="0" sz="1800" spc="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deficient?</a:t>
            </a:r>
            <a:endParaRPr sz="18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9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E.g. GAAP fails to capture the expense of stock compensation</a:t>
            </a:r>
            <a:r>
              <a:rPr dirty="0" sz="1600" spc="1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comprehensively</a:t>
            </a:r>
            <a:endParaRPr sz="1600">
              <a:latin typeface="Times New Roman"/>
              <a:cs typeface="Times New Roman"/>
            </a:endParaRPr>
          </a:p>
          <a:p>
            <a:pPr algn="r" marL="342265" marR="574675" indent="-342265">
              <a:lnSpc>
                <a:spcPct val="100000"/>
              </a:lnSpc>
              <a:spcBef>
                <a:spcPts val="530"/>
              </a:spcBef>
              <a:buClr>
                <a:srgbClr val="001F5F"/>
              </a:buClr>
              <a:buAutoNum type="arabicPeriod"/>
              <a:tabLst>
                <a:tab pos="3422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Audit </a:t>
            </a:r>
            <a:r>
              <a:rPr dirty="0" sz="1800" b="1">
                <a:latin typeface="Times New Roman"/>
                <a:cs typeface="Times New Roman"/>
              </a:rPr>
              <a:t>quality: </a:t>
            </a:r>
            <a:r>
              <a:rPr dirty="0" sz="1800" spc="-5" b="1">
                <a:latin typeface="Times New Roman"/>
                <a:cs typeface="Times New Roman"/>
              </a:rPr>
              <a:t>is the </a:t>
            </a:r>
            <a:r>
              <a:rPr dirty="0" sz="1800" b="1">
                <a:latin typeface="Times New Roman"/>
                <a:cs typeface="Times New Roman"/>
              </a:rPr>
              <a:t>firm violating </a:t>
            </a:r>
            <a:r>
              <a:rPr dirty="0" sz="1800" spc="-5" b="1">
                <a:latin typeface="Times New Roman"/>
                <a:cs typeface="Times New Roman"/>
              </a:rPr>
              <a:t>GAAP </a:t>
            </a:r>
            <a:r>
              <a:rPr dirty="0" sz="1800" b="1">
                <a:latin typeface="Times New Roman"/>
                <a:cs typeface="Times New Roman"/>
              </a:rPr>
              <a:t>or committing outright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fraud?</a:t>
            </a:r>
            <a:endParaRPr sz="1800">
              <a:latin typeface="Times New Roman"/>
              <a:cs typeface="Times New Roman"/>
            </a:endParaRPr>
          </a:p>
          <a:p>
            <a:pPr algn="r" lvl="1" marL="210820" marR="608965" indent="-210820">
              <a:lnSpc>
                <a:spcPct val="100000"/>
              </a:lnSpc>
              <a:spcBef>
                <a:spcPts val="489"/>
              </a:spcBef>
              <a:buClr>
                <a:srgbClr val="001F5F"/>
              </a:buClr>
              <a:buFont typeface="Wingdings"/>
              <a:buChar char=""/>
              <a:tabLst>
                <a:tab pos="210820" algn="l"/>
              </a:tabLst>
            </a:pPr>
            <a:r>
              <a:rPr dirty="0" sz="1600" spc="-5">
                <a:latin typeface="Times New Roman"/>
                <a:cs typeface="Times New Roman"/>
              </a:rPr>
              <a:t>Sensitive to the possibility of audit failure / when auditors have a conflict of</a:t>
            </a:r>
            <a:r>
              <a:rPr dirty="0" sz="1600" spc="3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interest</a:t>
            </a:r>
            <a:endParaRPr sz="1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Clr>
                <a:srgbClr val="001F5F"/>
              </a:buClr>
              <a:buAutoNum type="arabicPeriod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GAAP application </a:t>
            </a:r>
            <a:r>
              <a:rPr dirty="0" sz="1800" b="1">
                <a:latin typeface="Times New Roman"/>
                <a:cs typeface="Times New Roman"/>
              </a:rPr>
              <a:t>quality: is the firm </a:t>
            </a:r>
            <a:r>
              <a:rPr dirty="0" sz="1800" spc="-5" b="1">
                <a:latin typeface="Times New Roman"/>
                <a:cs typeface="Times New Roman"/>
              </a:rPr>
              <a:t>using GAAP accounting </a:t>
            </a:r>
            <a:r>
              <a:rPr dirty="0" sz="1800" b="1">
                <a:latin typeface="Times New Roman"/>
                <a:cs typeface="Times New Roman"/>
              </a:rPr>
              <a:t>to</a:t>
            </a:r>
            <a:r>
              <a:rPr dirty="0" sz="1800" spc="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manipulate</a:t>
            </a:r>
            <a:endParaRPr sz="1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 sz="1800" b="1">
                <a:latin typeface="Times New Roman"/>
                <a:cs typeface="Times New Roman"/>
              </a:rPr>
              <a:t>reports?</a:t>
            </a:r>
            <a:endParaRPr sz="18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Especially when estimates of bad debts, pension costs, restructuring costs, etc. are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involved</a:t>
            </a:r>
            <a:endParaRPr sz="1600">
              <a:latin typeface="Times New Roman"/>
              <a:cs typeface="Times New Roman"/>
            </a:endParaRPr>
          </a:p>
          <a:p>
            <a:pPr marL="355600" marR="338455" indent="-342900">
              <a:lnSpc>
                <a:spcPct val="100000"/>
              </a:lnSpc>
              <a:spcBef>
                <a:spcPts val="535"/>
              </a:spcBef>
              <a:buClr>
                <a:srgbClr val="001F5F"/>
              </a:buClr>
              <a:buAutoNum type="arabicPeriod" startAt="4"/>
              <a:tabLst>
                <a:tab pos="354965" algn="l"/>
                <a:tab pos="355600" algn="l"/>
              </a:tabLst>
            </a:pPr>
            <a:r>
              <a:rPr dirty="0" sz="1800" b="1">
                <a:latin typeface="Times New Roman"/>
                <a:cs typeface="Times New Roman"/>
              </a:rPr>
              <a:t>Transaction quality: </a:t>
            </a:r>
            <a:r>
              <a:rPr dirty="0" sz="1800" spc="-5" b="1">
                <a:latin typeface="Times New Roman"/>
                <a:cs typeface="Times New Roman"/>
              </a:rPr>
              <a:t>is the </a:t>
            </a:r>
            <a:r>
              <a:rPr dirty="0" sz="1800" b="1">
                <a:latin typeface="Times New Roman"/>
                <a:cs typeface="Times New Roman"/>
              </a:rPr>
              <a:t>firm </a:t>
            </a:r>
            <a:r>
              <a:rPr dirty="0" sz="1800" spc="-5" b="1">
                <a:latin typeface="Times New Roman"/>
                <a:cs typeface="Times New Roman"/>
              </a:rPr>
              <a:t>manipulating business </a:t>
            </a:r>
            <a:r>
              <a:rPr dirty="0" sz="1800" b="1">
                <a:latin typeface="Times New Roman"/>
                <a:cs typeface="Times New Roman"/>
              </a:rPr>
              <a:t>to accommodate </a:t>
            </a:r>
            <a:r>
              <a:rPr dirty="0" sz="1800" spc="-5" b="1">
                <a:latin typeface="Times New Roman"/>
                <a:cs typeface="Times New Roman"/>
              </a:rPr>
              <a:t>the  accounting?</a:t>
            </a:r>
            <a:endParaRPr sz="18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Transaction timing: revenue </a:t>
            </a:r>
            <a:r>
              <a:rPr dirty="0" sz="1600">
                <a:latin typeface="Times New Roman"/>
                <a:cs typeface="Times New Roman"/>
              </a:rPr>
              <a:t>and/or expenditure</a:t>
            </a:r>
            <a:r>
              <a:rPr dirty="0" sz="1600" spc="10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timing</a:t>
            </a:r>
            <a:endParaRPr sz="1600">
              <a:latin typeface="Times New Roman"/>
              <a:cs typeface="Times New Roman"/>
            </a:endParaRPr>
          </a:p>
          <a:p>
            <a:pPr lvl="1" marL="550545" marR="5080" indent="-210820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Transaction structuring: business transactions are structured to take a form that receives the  desired accounting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treatment</a:t>
            </a:r>
            <a:endParaRPr sz="1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Clr>
                <a:srgbClr val="001F5F"/>
              </a:buClr>
              <a:buAutoNum type="arabicPeriod" startAt="4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Disclosure quality: are disclosures adequate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analyze the</a:t>
            </a:r>
            <a:r>
              <a:rPr dirty="0" sz="1800" spc="6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business?</a:t>
            </a:r>
            <a:endParaRPr sz="18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9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Disclosures that distinguish operating </a:t>
            </a:r>
            <a:r>
              <a:rPr dirty="0" sz="1600" spc="-10">
                <a:latin typeface="Times New Roman"/>
                <a:cs typeface="Times New Roman"/>
              </a:rPr>
              <a:t>items </a:t>
            </a:r>
            <a:r>
              <a:rPr dirty="0" sz="1600" spc="-5">
                <a:latin typeface="Times New Roman"/>
                <a:cs typeface="Times New Roman"/>
              </a:rPr>
              <a:t>from a financial </a:t>
            </a:r>
            <a:r>
              <a:rPr dirty="0" sz="1600" spc="-10">
                <a:latin typeface="Times New Roman"/>
                <a:cs typeface="Times New Roman"/>
              </a:rPr>
              <a:t>items </a:t>
            </a:r>
            <a:r>
              <a:rPr dirty="0" sz="1600" spc="-5">
                <a:latin typeface="Times New Roman"/>
                <a:cs typeface="Times New Roman"/>
              </a:rPr>
              <a:t>in the</a:t>
            </a:r>
            <a:r>
              <a:rPr dirty="0" sz="1600" spc="3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statements</a:t>
            </a:r>
            <a:endParaRPr sz="16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Disclosures that distinguish core operating profitability </a:t>
            </a:r>
            <a:r>
              <a:rPr dirty="0" sz="1600">
                <a:latin typeface="Times New Roman"/>
                <a:cs typeface="Times New Roman"/>
              </a:rPr>
              <a:t>from </a:t>
            </a:r>
            <a:r>
              <a:rPr dirty="0" sz="1600" spc="-5">
                <a:latin typeface="Times New Roman"/>
                <a:cs typeface="Times New Roman"/>
              </a:rPr>
              <a:t>unusual</a:t>
            </a:r>
            <a:r>
              <a:rPr dirty="0" sz="1600" spc="16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items</a:t>
            </a:r>
            <a:endParaRPr sz="16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Disclosures that reveal the drivers of core</a:t>
            </a:r>
            <a:r>
              <a:rPr dirty="0" sz="1600" spc="1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profitability</a:t>
            </a:r>
            <a:endParaRPr sz="1600">
              <a:latin typeface="Times New Roman"/>
              <a:cs typeface="Times New Roman"/>
            </a:endParaRPr>
          </a:p>
          <a:p>
            <a:pPr lvl="1" marL="550545" indent="-21082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"/>
              <a:tabLst>
                <a:tab pos="551180" algn="l"/>
              </a:tabLst>
            </a:pPr>
            <a:r>
              <a:rPr dirty="0" sz="1600" spc="-5">
                <a:latin typeface="Times New Roman"/>
                <a:cs typeface="Times New Roman"/>
              </a:rPr>
              <a:t>Disclosures about the accounting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used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169" y="339293"/>
            <a:ext cx="88614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Detecting Income </a:t>
            </a:r>
            <a:r>
              <a:rPr dirty="0"/>
              <a:t>Shifting: </a:t>
            </a:r>
            <a:r>
              <a:rPr dirty="0" spc="-10"/>
              <a:t>The </a:t>
            </a:r>
            <a:r>
              <a:rPr dirty="0" spc="-5"/>
              <a:t>Accounting Leaves a</a:t>
            </a:r>
            <a:r>
              <a:rPr dirty="0" spc="60"/>
              <a:t> </a:t>
            </a:r>
            <a:r>
              <a:rPr dirty="0" spc="-5"/>
              <a:t>Trail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1594" y="1181227"/>
            <a:ext cx="5525770" cy="984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One </a:t>
            </a:r>
            <a:r>
              <a:rPr dirty="0" sz="1800" b="1">
                <a:latin typeface="Times New Roman"/>
                <a:cs typeface="Times New Roman"/>
              </a:rPr>
              <a:t>trail: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>
              <a:latin typeface="Times New Roman"/>
              <a:cs typeface="Times New Roman"/>
            </a:endParaRPr>
          </a:p>
          <a:p>
            <a:pPr marL="2007235" marR="5080" indent="-1220470">
              <a:lnSpc>
                <a:spcPts val="1789"/>
              </a:lnSpc>
              <a:spcBef>
                <a:spcPts val="5"/>
              </a:spcBef>
              <a:tabLst>
                <a:tab pos="2727325" algn="l"/>
                <a:tab pos="3622040" algn="l"/>
              </a:tabLst>
            </a:pPr>
            <a:r>
              <a:rPr dirty="0" sz="1550" spc="5">
                <a:latin typeface="Times New Roman"/>
                <a:cs typeface="Times New Roman"/>
              </a:rPr>
              <a:t>Operating </a:t>
            </a:r>
            <a:r>
              <a:rPr dirty="0" sz="1550">
                <a:latin typeface="Times New Roman"/>
                <a:cs typeface="Times New Roman"/>
              </a:rPr>
              <a:t>income </a:t>
            </a:r>
            <a:r>
              <a:rPr dirty="0" sz="1550" spc="5">
                <a:latin typeface="Times New Roman"/>
                <a:cs typeface="Times New Roman"/>
              </a:rPr>
              <a:t>= Free </a:t>
            </a:r>
            <a:r>
              <a:rPr dirty="0" sz="1550">
                <a:latin typeface="Times New Roman"/>
                <a:cs typeface="Times New Roman"/>
              </a:rPr>
              <a:t>cash </a:t>
            </a:r>
            <a:r>
              <a:rPr dirty="0" sz="1550" spc="5">
                <a:latin typeface="Times New Roman"/>
                <a:cs typeface="Times New Roman"/>
              </a:rPr>
              <a:t>flow + </a:t>
            </a:r>
            <a:r>
              <a:rPr dirty="0" sz="1550">
                <a:latin typeface="Times New Roman"/>
                <a:cs typeface="Times New Roman"/>
              </a:rPr>
              <a:t>Change </a:t>
            </a:r>
            <a:r>
              <a:rPr dirty="0" sz="1550" spc="5">
                <a:latin typeface="Times New Roman"/>
                <a:cs typeface="Times New Roman"/>
              </a:rPr>
              <a:t>in </a:t>
            </a:r>
            <a:r>
              <a:rPr dirty="0" sz="1550">
                <a:latin typeface="Times New Roman"/>
                <a:cs typeface="Times New Roman"/>
              </a:rPr>
              <a:t>net </a:t>
            </a:r>
            <a:r>
              <a:rPr dirty="0" sz="1550" spc="5">
                <a:latin typeface="Times New Roman"/>
                <a:cs typeface="Times New Roman"/>
              </a:rPr>
              <a:t>operati  OI</a:t>
            </a:r>
            <a:r>
              <a:rPr dirty="0" sz="1550">
                <a:latin typeface="Times New Roman"/>
                <a:cs typeface="Times New Roman"/>
              </a:rPr>
              <a:t> </a:t>
            </a:r>
            <a:r>
              <a:rPr dirty="0" sz="1550" spc="5">
                <a:latin typeface="Times New Roman"/>
                <a:cs typeface="Times New Roman"/>
              </a:rPr>
              <a:t>=	</a:t>
            </a:r>
            <a:r>
              <a:rPr dirty="0" sz="1550" spc="10">
                <a:latin typeface="Times New Roman"/>
                <a:cs typeface="Times New Roman"/>
              </a:rPr>
              <a:t>C</a:t>
            </a:r>
            <a:r>
              <a:rPr dirty="0" sz="1550" spc="5">
                <a:latin typeface="Times New Roman"/>
                <a:cs typeface="Times New Roman"/>
              </a:rPr>
              <a:t> – I	+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88589" y="2206751"/>
            <a:ext cx="50800" cy="685800"/>
          </a:xfrm>
          <a:custGeom>
            <a:avLst/>
            <a:gdLst/>
            <a:ahLst/>
            <a:cxnLst/>
            <a:rect l="l" t="t" r="r" b="b"/>
            <a:pathLst>
              <a:path w="50800" h="685800">
                <a:moveTo>
                  <a:pt x="31750" y="38100"/>
                </a:moveTo>
                <a:lnTo>
                  <a:pt x="19050" y="38100"/>
                </a:lnTo>
                <a:lnTo>
                  <a:pt x="17653" y="685800"/>
                </a:lnTo>
                <a:lnTo>
                  <a:pt x="30353" y="685800"/>
                </a:lnTo>
                <a:lnTo>
                  <a:pt x="31750" y="38100"/>
                </a:lnTo>
                <a:close/>
              </a:path>
              <a:path w="50800" h="685800">
                <a:moveTo>
                  <a:pt x="25527" y="0"/>
                </a:moveTo>
                <a:lnTo>
                  <a:pt x="0" y="50800"/>
                </a:lnTo>
                <a:lnTo>
                  <a:pt x="19022" y="50800"/>
                </a:lnTo>
                <a:lnTo>
                  <a:pt x="19050" y="38100"/>
                </a:lnTo>
                <a:lnTo>
                  <a:pt x="44481" y="38100"/>
                </a:lnTo>
                <a:lnTo>
                  <a:pt x="25527" y="0"/>
                </a:lnTo>
                <a:close/>
              </a:path>
              <a:path w="50800" h="685800">
                <a:moveTo>
                  <a:pt x="44481" y="38100"/>
                </a:moveTo>
                <a:lnTo>
                  <a:pt x="31750" y="38100"/>
                </a:lnTo>
                <a:lnTo>
                  <a:pt x="31722" y="50800"/>
                </a:lnTo>
                <a:lnTo>
                  <a:pt x="50800" y="50800"/>
                </a:lnTo>
                <a:lnTo>
                  <a:pt x="444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758309" y="2226564"/>
            <a:ext cx="50800" cy="685800"/>
          </a:xfrm>
          <a:custGeom>
            <a:avLst/>
            <a:gdLst/>
            <a:ahLst/>
            <a:cxnLst/>
            <a:rect l="l" t="t" r="r" b="b"/>
            <a:pathLst>
              <a:path w="50800" h="685800">
                <a:moveTo>
                  <a:pt x="31750" y="38100"/>
                </a:moveTo>
                <a:lnTo>
                  <a:pt x="19050" y="38100"/>
                </a:lnTo>
                <a:lnTo>
                  <a:pt x="17652" y="685800"/>
                </a:lnTo>
                <a:lnTo>
                  <a:pt x="30352" y="685800"/>
                </a:lnTo>
                <a:lnTo>
                  <a:pt x="31750" y="38100"/>
                </a:lnTo>
                <a:close/>
              </a:path>
              <a:path w="50800" h="685800">
                <a:moveTo>
                  <a:pt x="25526" y="0"/>
                </a:moveTo>
                <a:lnTo>
                  <a:pt x="0" y="50800"/>
                </a:lnTo>
                <a:lnTo>
                  <a:pt x="19022" y="50800"/>
                </a:lnTo>
                <a:lnTo>
                  <a:pt x="19050" y="38100"/>
                </a:lnTo>
                <a:lnTo>
                  <a:pt x="44481" y="38100"/>
                </a:lnTo>
                <a:lnTo>
                  <a:pt x="25526" y="0"/>
                </a:lnTo>
                <a:close/>
              </a:path>
              <a:path w="50800" h="685800">
                <a:moveTo>
                  <a:pt x="44481" y="38100"/>
                </a:moveTo>
                <a:lnTo>
                  <a:pt x="31750" y="38100"/>
                </a:lnTo>
                <a:lnTo>
                  <a:pt x="31722" y="50800"/>
                </a:lnTo>
                <a:lnTo>
                  <a:pt x="50800" y="50800"/>
                </a:lnTo>
                <a:lnTo>
                  <a:pt x="444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035300" y="2994786"/>
            <a:ext cx="686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“Hard”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31923" y="3406267"/>
            <a:ext cx="27692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NOT </a:t>
            </a: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affected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by</a:t>
            </a:r>
            <a:r>
              <a:rPr dirty="0" sz="1800" spc="-8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accounting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0428" y="3007614"/>
            <a:ext cx="6089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Times New Roman"/>
                <a:cs typeface="Times New Roman"/>
              </a:rPr>
              <a:t>“Soft”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4091" y="3628390"/>
            <a:ext cx="5520690" cy="1185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A further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trail:</a:t>
            </a:r>
            <a:endParaRPr sz="2000">
              <a:latin typeface="Times New Roman"/>
              <a:cs typeface="Times New Roman"/>
            </a:endParaRPr>
          </a:p>
          <a:p>
            <a:pPr marL="489584">
              <a:lnSpc>
                <a:spcPct val="100000"/>
              </a:lnSpc>
              <a:spcBef>
                <a:spcPts val="1810"/>
              </a:spcBef>
            </a:pPr>
            <a:r>
              <a:rPr dirty="0" sz="1400" spc="10">
                <a:latin typeface="Times New Roman"/>
                <a:cs typeface="Times New Roman"/>
              </a:rPr>
              <a:t>Change </a:t>
            </a:r>
            <a:r>
              <a:rPr dirty="0" sz="1400" spc="5">
                <a:latin typeface="Times New Roman"/>
                <a:cs typeface="Times New Roman"/>
              </a:rPr>
              <a:t>in net operating assets </a:t>
            </a:r>
            <a:r>
              <a:rPr dirty="0" sz="1400" spc="10">
                <a:latin typeface="Times New Roman"/>
                <a:cs typeface="Times New Roman"/>
              </a:rPr>
              <a:t>= Cash </a:t>
            </a:r>
            <a:r>
              <a:rPr dirty="0" sz="1400" spc="5">
                <a:latin typeface="Times New Roman"/>
                <a:cs typeface="Times New Roman"/>
              </a:rPr>
              <a:t>investment </a:t>
            </a:r>
            <a:r>
              <a:rPr dirty="0" sz="1400" spc="10">
                <a:latin typeface="Times New Roman"/>
                <a:cs typeface="Times New Roman"/>
              </a:rPr>
              <a:t>+ Operating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accrua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440055">
              <a:lnSpc>
                <a:spcPct val="100000"/>
              </a:lnSpc>
            </a:pPr>
            <a:r>
              <a:rPr dirty="0" sz="1400" spc="10">
                <a:latin typeface="Times New Roman"/>
                <a:cs typeface="Times New Roman"/>
              </a:rPr>
              <a:t>ΔNOA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85996" y="4916423"/>
            <a:ext cx="50800" cy="686435"/>
          </a:xfrm>
          <a:custGeom>
            <a:avLst/>
            <a:gdLst/>
            <a:ahLst/>
            <a:cxnLst/>
            <a:rect l="l" t="t" r="r" b="b"/>
            <a:pathLst>
              <a:path w="50800" h="686435">
                <a:moveTo>
                  <a:pt x="31750" y="38100"/>
                </a:moveTo>
                <a:lnTo>
                  <a:pt x="19050" y="38100"/>
                </a:lnTo>
                <a:lnTo>
                  <a:pt x="17652" y="685787"/>
                </a:lnTo>
                <a:lnTo>
                  <a:pt x="30352" y="685812"/>
                </a:lnTo>
                <a:lnTo>
                  <a:pt x="31750" y="38100"/>
                </a:lnTo>
                <a:close/>
              </a:path>
              <a:path w="50800" h="686435">
                <a:moveTo>
                  <a:pt x="25526" y="0"/>
                </a:moveTo>
                <a:lnTo>
                  <a:pt x="0" y="50800"/>
                </a:lnTo>
                <a:lnTo>
                  <a:pt x="19022" y="50800"/>
                </a:lnTo>
                <a:lnTo>
                  <a:pt x="19050" y="38100"/>
                </a:lnTo>
                <a:lnTo>
                  <a:pt x="44481" y="38100"/>
                </a:lnTo>
                <a:lnTo>
                  <a:pt x="25526" y="0"/>
                </a:lnTo>
                <a:close/>
              </a:path>
              <a:path w="50800" h="686435">
                <a:moveTo>
                  <a:pt x="44481" y="38100"/>
                </a:moveTo>
                <a:lnTo>
                  <a:pt x="31750" y="38100"/>
                </a:lnTo>
                <a:lnTo>
                  <a:pt x="31722" y="50800"/>
                </a:lnTo>
                <a:lnTo>
                  <a:pt x="50800" y="50800"/>
                </a:lnTo>
                <a:lnTo>
                  <a:pt x="444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143880" y="4904232"/>
            <a:ext cx="50800" cy="686435"/>
          </a:xfrm>
          <a:custGeom>
            <a:avLst/>
            <a:gdLst/>
            <a:ahLst/>
            <a:cxnLst/>
            <a:rect l="l" t="t" r="r" b="b"/>
            <a:pathLst>
              <a:path w="50800" h="686435">
                <a:moveTo>
                  <a:pt x="31750" y="38100"/>
                </a:moveTo>
                <a:lnTo>
                  <a:pt x="19050" y="38100"/>
                </a:lnTo>
                <a:lnTo>
                  <a:pt x="17653" y="685787"/>
                </a:lnTo>
                <a:lnTo>
                  <a:pt x="30353" y="685812"/>
                </a:lnTo>
                <a:lnTo>
                  <a:pt x="31750" y="38100"/>
                </a:lnTo>
                <a:close/>
              </a:path>
              <a:path w="50800" h="686435">
                <a:moveTo>
                  <a:pt x="25527" y="0"/>
                </a:moveTo>
                <a:lnTo>
                  <a:pt x="0" y="50800"/>
                </a:lnTo>
                <a:lnTo>
                  <a:pt x="19022" y="50800"/>
                </a:lnTo>
                <a:lnTo>
                  <a:pt x="19050" y="38100"/>
                </a:lnTo>
                <a:lnTo>
                  <a:pt x="44481" y="38100"/>
                </a:lnTo>
                <a:lnTo>
                  <a:pt x="25527" y="0"/>
                </a:lnTo>
                <a:close/>
              </a:path>
              <a:path w="50800" h="686435">
                <a:moveTo>
                  <a:pt x="44481" y="38100"/>
                </a:moveTo>
                <a:lnTo>
                  <a:pt x="31750" y="38100"/>
                </a:lnTo>
                <a:lnTo>
                  <a:pt x="31722" y="50800"/>
                </a:lnTo>
                <a:lnTo>
                  <a:pt x="50800" y="50800"/>
                </a:lnTo>
                <a:lnTo>
                  <a:pt x="444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170047" y="5670296"/>
            <a:ext cx="116459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9400" marR="5080" indent="-266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Ca</a:t>
            </a:r>
            <a:r>
              <a:rPr dirty="0" sz="1600">
                <a:latin typeface="Times New Roman"/>
                <a:cs typeface="Times New Roman"/>
              </a:rPr>
              <a:t>p</a:t>
            </a:r>
            <a:r>
              <a:rPr dirty="0" sz="1600" spc="-5">
                <a:latin typeface="Times New Roman"/>
                <a:cs typeface="Times New Roman"/>
              </a:rPr>
              <a:t>italization  </a:t>
            </a:r>
            <a:r>
              <a:rPr dirty="0" sz="1600" spc="-5">
                <a:latin typeface="Times New Roman"/>
                <a:cs typeface="Times New Roman"/>
              </a:rPr>
              <a:t>Quality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62576" y="5671820"/>
            <a:ext cx="66738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209" marR="5080" indent="-17145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Acc</a:t>
            </a:r>
            <a:r>
              <a:rPr dirty="0" sz="1600" spc="-10">
                <a:latin typeface="Times New Roman"/>
                <a:cs typeface="Times New Roman"/>
              </a:rPr>
              <a:t>r</a:t>
            </a:r>
            <a:r>
              <a:rPr dirty="0" sz="1600" spc="-5">
                <a:latin typeface="Times New Roman"/>
                <a:cs typeface="Times New Roman"/>
              </a:rPr>
              <a:t>ual  </a:t>
            </a:r>
            <a:r>
              <a:rPr dirty="0" sz="1600" spc="-5">
                <a:latin typeface="Times New Roman"/>
                <a:cs typeface="Times New Roman"/>
              </a:rPr>
              <a:t>Quality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11496" y="2797302"/>
            <a:ext cx="318135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↑ in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NOA </a:t>
            </a: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→ ↑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OI </a:t>
            </a: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&amp;</a:t>
            </a:r>
            <a:r>
              <a:rPr dirty="0" sz="1800" spc="-14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↑RNOA</a:t>
            </a:r>
            <a:r>
              <a:rPr dirty="0" baseline="-20833" sz="1800" spc="-7" b="1">
                <a:solidFill>
                  <a:srgbClr val="990000"/>
                </a:solidFill>
                <a:latin typeface="Times New Roman"/>
                <a:cs typeface="Times New Roman"/>
              </a:rPr>
              <a:t>0</a:t>
            </a:r>
            <a:endParaRPr baseline="-20833" sz="18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40"/>
              </a:spcBef>
            </a:pP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↑ in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NOA </a:t>
            </a:r>
            <a:r>
              <a:rPr dirty="0" sz="1800" b="1">
                <a:solidFill>
                  <a:srgbClr val="990000"/>
                </a:solidFill>
                <a:latin typeface="Times New Roman"/>
                <a:cs typeface="Times New Roman"/>
              </a:rPr>
              <a:t>→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↑NOA</a:t>
            </a:r>
            <a:r>
              <a:rPr dirty="0" baseline="-20833" sz="1800" spc="-7" b="1">
                <a:solidFill>
                  <a:srgbClr val="990000"/>
                </a:solidFill>
                <a:latin typeface="Times New Roman"/>
                <a:cs typeface="Times New Roman"/>
              </a:rPr>
              <a:t>0</a:t>
            </a:r>
            <a:r>
              <a:rPr dirty="0" baseline="-20833" sz="180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990000"/>
                </a:solidFill>
                <a:latin typeface="Times New Roman"/>
                <a:cs typeface="Times New Roman"/>
              </a:rPr>
              <a:t>→↓RNOA</a:t>
            </a:r>
            <a:r>
              <a:rPr dirty="0" baseline="-20833" sz="1800" spc="-7" b="1">
                <a:solidFill>
                  <a:srgbClr val="990000"/>
                </a:solidFill>
                <a:latin typeface="Times New Roman"/>
                <a:cs typeface="Times New Roman"/>
              </a:rPr>
              <a:t>1</a:t>
            </a:r>
            <a:endParaRPr baseline="-20833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4472" y="294843"/>
            <a:ext cx="55562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Low Quality Accounting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RNOA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7151" y="1398778"/>
            <a:ext cx="7675880" cy="462407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63500" marR="55880">
              <a:lnSpc>
                <a:spcPts val="1939"/>
              </a:lnSpc>
              <a:spcBef>
                <a:spcPts val="345"/>
              </a:spcBef>
            </a:pP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>
                <a:latin typeface="Times New Roman"/>
                <a:cs typeface="Times New Roman"/>
              </a:rPr>
              <a:t>valuation, the analyst </a:t>
            </a:r>
            <a:r>
              <a:rPr dirty="0" sz="1800" spc="-5">
                <a:latin typeface="Times New Roman"/>
                <a:cs typeface="Times New Roman"/>
              </a:rPr>
              <a:t>wants </a:t>
            </a:r>
            <a:r>
              <a:rPr dirty="0" sz="1800">
                <a:latin typeface="Times New Roman"/>
                <a:cs typeface="Times New Roman"/>
              </a:rPr>
              <a:t>to forecast future </a:t>
            </a:r>
            <a:r>
              <a:rPr dirty="0" sz="1800" spc="-5">
                <a:latin typeface="Times New Roman"/>
                <a:cs typeface="Times New Roman"/>
              </a:rPr>
              <a:t>RNOA. </a:t>
            </a:r>
            <a:r>
              <a:rPr dirty="0" sz="1800">
                <a:latin typeface="Times New Roman"/>
                <a:cs typeface="Times New Roman"/>
              </a:rPr>
              <a:t>If there </a:t>
            </a:r>
            <a:r>
              <a:rPr dirty="0" sz="1800" spc="-5">
                <a:latin typeface="Times New Roman"/>
                <a:cs typeface="Times New Roman"/>
              </a:rPr>
              <a:t>is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manipulation,  current </a:t>
            </a:r>
            <a:r>
              <a:rPr dirty="0" sz="1800" spc="-5">
                <a:latin typeface="Times New Roman"/>
                <a:cs typeface="Times New Roman"/>
              </a:rPr>
              <a:t>RNOA </a:t>
            </a:r>
            <a:r>
              <a:rPr dirty="0" sz="1800">
                <a:latin typeface="Times New Roman"/>
                <a:cs typeface="Times New Roman"/>
              </a:rPr>
              <a:t>cannot be maintained in 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future.</a:t>
            </a:r>
            <a:endParaRPr sz="18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1710"/>
              </a:spcBef>
            </a:pPr>
            <a:r>
              <a:rPr dirty="0" sz="1800">
                <a:latin typeface="Times New Roman"/>
                <a:cs typeface="Times New Roman"/>
              </a:rPr>
              <a:t>Manipulation has the following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effects: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487045" marR="300990" indent="-205740">
              <a:lnSpc>
                <a:spcPts val="1939"/>
              </a:lnSpc>
              <a:buClr>
                <a:srgbClr val="001F5F"/>
              </a:buClr>
              <a:buChar char="•"/>
              <a:tabLst>
                <a:tab pos="487680" algn="l"/>
              </a:tabLst>
            </a:pPr>
            <a:r>
              <a:rPr dirty="0" sz="1800" spc="-5">
                <a:latin typeface="Times New Roman"/>
                <a:cs typeface="Times New Roman"/>
              </a:rPr>
              <a:t>As RNOA</a:t>
            </a:r>
            <a:r>
              <a:rPr dirty="0" baseline="-20833" sz="1800" spc="-7">
                <a:latin typeface="Times New Roman"/>
                <a:cs typeface="Times New Roman"/>
              </a:rPr>
              <a:t>0</a:t>
            </a:r>
            <a:r>
              <a:rPr dirty="0" sz="1800" spc="-5">
                <a:latin typeface="Times New Roman"/>
                <a:cs typeface="Times New Roman"/>
              </a:rPr>
              <a:t>= OI</a:t>
            </a:r>
            <a:r>
              <a:rPr dirty="0" baseline="-20833" sz="1800" spc="-7">
                <a:latin typeface="Times New Roman"/>
                <a:cs typeface="Times New Roman"/>
              </a:rPr>
              <a:t>0</a:t>
            </a:r>
            <a:r>
              <a:rPr dirty="0" sz="1800" spc="-5">
                <a:latin typeface="Times New Roman"/>
                <a:cs typeface="Times New Roman"/>
              </a:rPr>
              <a:t>/NOA</a:t>
            </a:r>
            <a:r>
              <a:rPr dirty="0" baseline="-20833" sz="1800" spc="-7">
                <a:latin typeface="Times New Roman"/>
                <a:cs typeface="Times New Roman"/>
              </a:rPr>
              <a:t>-1</a:t>
            </a:r>
            <a:r>
              <a:rPr dirty="0" sz="1800" spc="-5">
                <a:latin typeface="Times New Roman"/>
                <a:cs typeface="Times New Roman"/>
              </a:rPr>
              <a:t>, </a:t>
            </a:r>
            <a:r>
              <a:rPr dirty="0" sz="1800">
                <a:latin typeface="Times New Roman"/>
                <a:cs typeface="Times New Roman"/>
              </a:rPr>
              <a:t>manipulation involves adjusting current</a:t>
            </a:r>
            <a:r>
              <a:rPr dirty="0" sz="1800" spc="-1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operating  </a:t>
            </a:r>
            <a:r>
              <a:rPr dirty="0" sz="1800" spc="-5">
                <a:latin typeface="Times New Roman"/>
                <a:cs typeface="Times New Roman"/>
              </a:rPr>
              <a:t>income, OI</a:t>
            </a:r>
            <a:r>
              <a:rPr dirty="0" baseline="-20833" sz="1800" spc="-7">
                <a:latin typeface="Times New Roman"/>
                <a:cs typeface="Times New Roman"/>
              </a:rPr>
              <a:t>0</a:t>
            </a:r>
            <a:endParaRPr baseline="-20833"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marL="487045" indent="-206375">
              <a:lnSpc>
                <a:spcPts val="2055"/>
              </a:lnSpc>
              <a:buClr>
                <a:srgbClr val="001F5F"/>
              </a:buClr>
              <a:buChar char="•"/>
              <a:tabLst>
                <a:tab pos="487680" algn="l"/>
              </a:tabLst>
            </a:pPr>
            <a:r>
              <a:rPr dirty="0" sz="1800">
                <a:latin typeface="Times New Roman"/>
                <a:cs typeface="Times New Roman"/>
              </a:rPr>
              <a:t>But </a:t>
            </a:r>
            <a:r>
              <a:rPr dirty="0" sz="1800" spc="-5">
                <a:latin typeface="Times New Roman"/>
                <a:cs typeface="Times New Roman"/>
              </a:rPr>
              <a:t>OI</a:t>
            </a:r>
            <a:r>
              <a:rPr dirty="0" baseline="-20833" sz="1800" spc="-7">
                <a:latin typeface="Times New Roman"/>
                <a:cs typeface="Times New Roman"/>
              </a:rPr>
              <a:t>0 </a:t>
            </a:r>
            <a:r>
              <a:rPr dirty="0" sz="1800">
                <a:latin typeface="Times New Roman"/>
                <a:cs typeface="Times New Roman"/>
              </a:rPr>
              <a:t>= </a:t>
            </a:r>
            <a:r>
              <a:rPr dirty="0" sz="1800" spc="-5">
                <a:latin typeface="Times New Roman"/>
                <a:cs typeface="Times New Roman"/>
              </a:rPr>
              <a:t>Free </a:t>
            </a:r>
            <a:r>
              <a:rPr dirty="0" sz="1800">
                <a:latin typeface="Times New Roman"/>
                <a:cs typeface="Times New Roman"/>
              </a:rPr>
              <a:t>Cash </a:t>
            </a:r>
            <a:r>
              <a:rPr dirty="0" sz="1800" spc="-5">
                <a:latin typeface="Times New Roman"/>
                <a:cs typeface="Times New Roman"/>
              </a:rPr>
              <a:t>Flow</a:t>
            </a:r>
            <a:r>
              <a:rPr dirty="0" baseline="-20833" sz="1800" spc="-7">
                <a:latin typeface="Times New Roman"/>
                <a:cs typeface="Times New Roman"/>
              </a:rPr>
              <a:t>0 </a:t>
            </a:r>
            <a:r>
              <a:rPr dirty="0" sz="1800">
                <a:latin typeface="Times New Roman"/>
                <a:cs typeface="Times New Roman"/>
              </a:rPr>
              <a:t>+</a:t>
            </a:r>
            <a:r>
              <a:rPr dirty="0" sz="1800" spc="-3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Symbol"/>
                <a:cs typeface="Symbol"/>
              </a:rPr>
              <a:t></a:t>
            </a:r>
            <a:r>
              <a:rPr dirty="0" sz="1800" spc="-5">
                <a:latin typeface="Times New Roman"/>
                <a:cs typeface="Times New Roman"/>
              </a:rPr>
              <a:t>NOA</a:t>
            </a:r>
            <a:r>
              <a:rPr dirty="0" baseline="-20833" sz="1800" spc="-7">
                <a:latin typeface="Times New Roman"/>
                <a:cs typeface="Times New Roman"/>
              </a:rPr>
              <a:t>0</a:t>
            </a:r>
            <a:endParaRPr baseline="-20833" sz="1800">
              <a:latin typeface="Times New Roman"/>
              <a:cs typeface="Times New Roman"/>
            </a:endParaRPr>
          </a:p>
          <a:p>
            <a:pPr marL="1823720">
              <a:lnSpc>
                <a:spcPts val="2055"/>
              </a:lnSpc>
              <a:tabLst>
                <a:tab pos="3225165" algn="l"/>
              </a:tabLst>
            </a:pPr>
            <a:r>
              <a:rPr dirty="0" sz="1800" spc="-5">
                <a:latin typeface="Times New Roman"/>
                <a:cs typeface="Times New Roman"/>
              </a:rPr>
              <a:t>“Hard”	</a:t>
            </a:r>
            <a:r>
              <a:rPr dirty="0" sz="1800" spc="-10">
                <a:latin typeface="Times New Roman"/>
                <a:cs typeface="Times New Roman"/>
              </a:rPr>
              <a:t>“Soft”</a:t>
            </a:r>
            <a:endParaRPr sz="1800">
              <a:latin typeface="Times New Roman"/>
              <a:cs typeface="Times New Roman"/>
            </a:endParaRPr>
          </a:p>
          <a:p>
            <a:pPr marL="487045" indent="-206375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Char char="•"/>
              <a:tabLst>
                <a:tab pos="487680" algn="l"/>
              </a:tabLst>
            </a:pPr>
            <a:r>
              <a:rPr dirty="0" sz="1800" spc="-5">
                <a:latin typeface="Times New Roman"/>
                <a:cs typeface="Times New Roman"/>
              </a:rPr>
              <a:t>So </a:t>
            </a:r>
            <a:r>
              <a:rPr dirty="0" sz="1800">
                <a:latin typeface="Times New Roman"/>
                <a:cs typeface="Times New Roman"/>
              </a:rPr>
              <a:t>a change in OI</a:t>
            </a:r>
            <a:r>
              <a:rPr dirty="0" baseline="-20833" sz="1800">
                <a:latin typeface="Times New Roman"/>
                <a:cs typeface="Times New Roman"/>
              </a:rPr>
              <a:t>0 </a:t>
            </a:r>
            <a:r>
              <a:rPr dirty="0" sz="1800" spc="-5">
                <a:latin typeface="Times New Roman"/>
                <a:cs typeface="Times New Roman"/>
              </a:rPr>
              <a:t>must </a:t>
            </a:r>
            <a:r>
              <a:rPr dirty="0" sz="1800">
                <a:latin typeface="Times New Roman"/>
                <a:cs typeface="Times New Roman"/>
              </a:rPr>
              <a:t>also change </a:t>
            </a:r>
            <a:r>
              <a:rPr dirty="0" sz="1800" spc="-5">
                <a:latin typeface="Times New Roman"/>
                <a:cs typeface="Times New Roman"/>
              </a:rPr>
              <a:t>NOA</a:t>
            </a:r>
            <a:r>
              <a:rPr dirty="0" baseline="-20833" sz="1800" spc="-7">
                <a:latin typeface="Times New Roman"/>
                <a:cs typeface="Times New Roman"/>
              </a:rPr>
              <a:t>0 </a:t>
            </a:r>
            <a:r>
              <a:rPr dirty="0" sz="1800">
                <a:latin typeface="Times New Roman"/>
                <a:cs typeface="Times New Roman"/>
              </a:rPr>
              <a:t>by the </a:t>
            </a:r>
            <a:r>
              <a:rPr dirty="0" sz="1800" spc="-5">
                <a:latin typeface="Times New Roman"/>
                <a:cs typeface="Times New Roman"/>
              </a:rPr>
              <a:t>same</a:t>
            </a:r>
            <a:r>
              <a:rPr dirty="0" sz="1800" spc="-1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amount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/>
              <a:buChar char="•"/>
            </a:pPr>
            <a:endParaRPr sz="3150">
              <a:latin typeface="Times New Roman"/>
              <a:cs typeface="Times New Roman"/>
            </a:endParaRPr>
          </a:p>
          <a:p>
            <a:pPr marL="487045" indent="-206375">
              <a:lnSpc>
                <a:spcPct val="100000"/>
              </a:lnSpc>
              <a:buClr>
                <a:srgbClr val="001F5F"/>
              </a:buClr>
              <a:buChar char="•"/>
              <a:tabLst>
                <a:tab pos="487680" algn="l"/>
              </a:tabLst>
            </a:pPr>
            <a:r>
              <a:rPr dirty="0" sz="1800" spc="-5">
                <a:latin typeface="Times New Roman"/>
                <a:cs typeface="Times New Roman"/>
              </a:rPr>
              <a:t>So </a:t>
            </a:r>
            <a:r>
              <a:rPr dirty="0" sz="1800">
                <a:latin typeface="Times New Roman"/>
                <a:cs typeface="Times New Roman"/>
              </a:rPr>
              <a:t>future </a:t>
            </a:r>
            <a:r>
              <a:rPr dirty="0" sz="1800" spc="-5">
                <a:latin typeface="Times New Roman"/>
                <a:cs typeface="Times New Roman"/>
              </a:rPr>
              <a:t>RNOA</a:t>
            </a:r>
            <a:r>
              <a:rPr dirty="0" baseline="-20833" sz="1800" spc="-7">
                <a:latin typeface="Times New Roman"/>
                <a:cs typeface="Times New Roman"/>
              </a:rPr>
              <a:t>1</a:t>
            </a:r>
            <a:r>
              <a:rPr dirty="0" sz="1800" spc="-5">
                <a:latin typeface="Times New Roman"/>
                <a:cs typeface="Times New Roman"/>
              </a:rPr>
              <a:t>= OI</a:t>
            </a:r>
            <a:r>
              <a:rPr dirty="0" baseline="-20833" sz="1800" spc="-7">
                <a:latin typeface="Times New Roman"/>
                <a:cs typeface="Times New Roman"/>
              </a:rPr>
              <a:t>1</a:t>
            </a:r>
            <a:r>
              <a:rPr dirty="0" sz="1800" spc="-5">
                <a:latin typeface="Times New Roman"/>
                <a:cs typeface="Times New Roman"/>
              </a:rPr>
              <a:t>/NOA</a:t>
            </a:r>
            <a:r>
              <a:rPr dirty="0" baseline="-20833" sz="1800" spc="-7">
                <a:latin typeface="Times New Roman"/>
                <a:cs typeface="Times New Roman"/>
              </a:rPr>
              <a:t>0 </a:t>
            </a:r>
            <a:r>
              <a:rPr dirty="0" sz="1800" spc="-10">
                <a:latin typeface="Times New Roman"/>
                <a:cs typeface="Times New Roman"/>
              </a:rPr>
              <a:t>must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reduced: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lvl="1" marL="859155" indent="-161290">
              <a:lnSpc>
                <a:spcPct val="100000"/>
              </a:lnSpc>
              <a:buClr>
                <a:srgbClr val="00AFEF"/>
              </a:buClr>
              <a:buSzPct val="93750"/>
              <a:buFont typeface="Wingdings"/>
              <a:buChar char=""/>
              <a:tabLst>
                <a:tab pos="859790" algn="l"/>
              </a:tabLst>
            </a:pPr>
            <a:r>
              <a:rPr dirty="0" sz="1600" spc="-10">
                <a:latin typeface="Times New Roman"/>
                <a:cs typeface="Times New Roman"/>
              </a:rPr>
              <a:t>Denominator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effect</a:t>
            </a:r>
            <a:endParaRPr sz="1600">
              <a:latin typeface="Times New Roman"/>
              <a:cs typeface="Times New Roman"/>
            </a:endParaRPr>
          </a:p>
          <a:p>
            <a:pPr lvl="1" marL="859155" indent="-161290">
              <a:lnSpc>
                <a:spcPct val="100000"/>
              </a:lnSpc>
              <a:spcBef>
                <a:spcPts val="190"/>
              </a:spcBef>
              <a:buClr>
                <a:srgbClr val="00AFEF"/>
              </a:buClr>
              <a:buSzPct val="93750"/>
              <a:buFont typeface="Wingdings"/>
              <a:buChar char=""/>
              <a:tabLst>
                <a:tab pos="859790" algn="l"/>
              </a:tabLst>
            </a:pPr>
            <a:r>
              <a:rPr dirty="0" sz="1600" spc="-10">
                <a:latin typeface="Times New Roman"/>
                <a:cs typeface="Times New Roman"/>
              </a:rPr>
              <a:t>Numerator</a:t>
            </a:r>
            <a:r>
              <a:rPr dirty="0" sz="1600" spc="4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effect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65" y="188721"/>
            <a:ext cx="869886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173854" marR="5080" indent="-416179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How Accounting </a:t>
            </a:r>
            <a:r>
              <a:rPr dirty="0" sz="2400"/>
              <a:t>Manipulation </a:t>
            </a:r>
            <a:r>
              <a:rPr dirty="0" sz="2400" spc="-5"/>
              <a:t>Leaves a Trail in the </a:t>
            </a:r>
            <a:r>
              <a:rPr dirty="0" sz="2400"/>
              <a:t>Balance </a:t>
            </a:r>
            <a:r>
              <a:rPr dirty="0" sz="2400" spc="-5"/>
              <a:t>Sheet  </a:t>
            </a:r>
            <a:r>
              <a:rPr dirty="0" sz="2400"/>
              <a:t>(1)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585226" y="1237921"/>
            <a:ext cx="4154170" cy="5962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10" b="1" i="1">
                <a:latin typeface="Times New Roman"/>
                <a:cs typeface="Times New Roman"/>
              </a:rPr>
              <a:t>The </a:t>
            </a:r>
            <a:r>
              <a:rPr dirty="0" sz="1500" spc="5" b="1" i="1">
                <a:latin typeface="Times New Roman"/>
                <a:cs typeface="Times New Roman"/>
              </a:rPr>
              <a:t>Case of No Growth with No Income Shifting</a:t>
            </a:r>
            <a:endParaRPr sz="1500">
              <a:latin typeface="Times New Roman"/>
              <a:cs typeface="Times New Roman"/>
            </a:endParaRPr>
          </a:p>
          <a:p>
            <a:pPr marL="1768475">
              <a:lnSpc>
                <a:spcPct val="100000"/>
              </a:lnSpc>
              <a:spcBef>
                <a:spcPts val="1460"/>
              </a:spcBef>
              <a:tabLst>
                <a:tab pos="2762250" algn="l"/>
                <a:tab pos="3756660" algn="l"/>
              </a:tabLst>
            </a:pPr>
            <a:r>
              <a:rPr dirty="0" sz="1000" b="1">
                <a:latin typeface="Arial"/>
                <a:cs typeface="Arial"/>
              </a:rPr>
              <a:t>Year -2	Year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-1	Year</a:t>
            </a:r>
            <a:r>
              <a:rPr dirty="0" sz="1000" spc="-6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3573" y="1653647"/>
            <a:ext cx="483870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Year</a:t>
            </a:r>
            <a:r>
              <a:rPr dirty="0" sz="1000" spc="-6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+1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6865" y="3670044"/>
            <a:ext cx="128587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Net operating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assets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29345" y="2988800"/>
            <a:ext cx="761365" cy="1683385"/>
          </a:xfrm>
          <a:prstGeom prst="rect">
            <a:avLst/>
          </a:prstGeom>
          <a:solidFill>
            <a:srgbClr val="FF6600"/>
          </a:solidFill>
          <a:ln w="2469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55904">
              <a:lnSpc>
                <a:spcPct val="100000"/>
              </a:lnSpc>
              <a:spcBef>
                <a:spcPts val="86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23466" y="2988800"/>
            <a:ext cx="761365" cy="1683385"/>
          </a:xfrm>
          <a:prstGeom prst="rect">
            <a:avLst/>
          </a:prstGeom>
          <a:solidFill>
            <a:srgbClr val="FF6600"/>
          </a:solidFill>
          <a:ln w="2469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55904">
              <a:lnSpc>
                <a:spcPct val="100000"/>
              </a:lnSpc>
              <a:spcBef>
                <a:spcPts val="86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17330" y="2988800"/>
            <a:ext cx="761365" cy="1683385"/>
          </a:xfrm>
          <a:prstGeom prst="rect">
            <a:avLst/>
          </a:prstGeom>
          <a:solidFill>
            <a:srgbClr val="FF6600"/>
          </a:solidFill>
          <a:ln w="2469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56540">
              <a:lnSpc>
                <a:spcPct val="100000"/>
              </a:lnSpc>
              <a:spcBef>
                <a:spcPts val="86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3927" y="3001215"/>
            <a:ext cx="736600" cy="1658620"/>
          </a:xfrm>
          <a:prstGeom prst="rect">
            <a:avLst/>
          </a:prstGeom>
          <a:solidFill>
            <a:srgbClr val="FF6600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43840">
              <a:lnSpc>
                <a:spcPct val="100000"/>
              </a:lnSpc>
              <a:spcBef>
                <a:spcPts val="770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16865" y="5149662"/>
            <a:ext cx="111569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Operating</a:t>
            </a:r>
            <a:r>
              <a:rPr dirty="0" sz="1000" spc="-45" b="1">
                <a:latin typeface="Arial"/>
                <a:cs typeface="Arial"/>
              </a:rPr>
              <a:t> </a:t>
            </a:r>
            <a:r>
              <a:rPr dirty="0" sz="1000" spc="5" b="1">
                <a:latin typeface="Arial"/>
                <a:cs typeface="Arial"/>
              </a:rPr>
              <a:t>income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16865" y="5958187"/>
            <a:ext cx="403860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spc="5" b="1">
                <a:latin typeface="Arial"/>
                <a:cs typeface="Arial"/>
              </a:rPr>
              <a:t>RN</a:t>
            </a:r>
            <a:r>
              <a:rPr dirty="0" sz="1000" spc="10" b="1">
                <a:latin typeface="Arial"/>
                <a:cs typeface="Arial"/>
              </a:rPr>
              <a:t>O</a:t>
            </a:r>
            <a:r>
              <a:rPr dirty="0" sz="1000" spc="5" b="1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0036" y="5958187"/>
            <a:ext cx="28130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12%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4285" y="5958187"/>
            <a:ext cx="28130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12%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58407" y="5958187"/>
            <a:ext cx="28130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12%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23927" y="5180985"/>
            <a:ext cx="736600" cy="464184"/>
          </a:xfrm>
          <a:prstGeom prst="rect">
            <a:avLst/>
          </a:prstGeom>
          <a:solidFill>
            <a:srgbClr val="008080"/>
          </a:solidFill>
        </p:spPr>
        <p:txBody>
          <a:bodyPr wrap="square" lIns="0" tIns="123825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97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16865" y="2139641"/>
            <a:ext cx="97218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b="1">
                <a:latin typeface="Arial"/>
                <a:cs typeface="Arial"/>
              </a:rPr>
              <a:t>Free Cash</a:t>
            </a:r>
            <a:r>
              <a:rPr dirty="0" sz="1000" spc="-65" b="1">
                <a:latin typeface="Arial"/>
                <a:cs typeface="Arial"/>
              </a:rPr>
              <a:t> </a:t>
            </a:r>
            <a:r>
              <a:rPr dirty="0" sz="1000" spc="5" b="1">
                <a:latin typeface="Arial"/>
                <a:cs typeface="Arial"/>
              </a:rPr>
              <a:t>Flow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329345" y="5168570"/>
            <a:ext cx="761365" cy="488950"/>
          </a:xfrm>
          <a:prstGeom prst="rect">
            <a:avLst/>
          </a:prstGeom>
          <a:solidFill>
            <a:srgbClr val="008080"/>
          </a:solidFill>
          <a:ln w="24692">
            <a:solidFill>
              <a:srgbClr val="000000"/>
            </a:solidFill>
          </a:ln>
        </p:spPr>
        <p:txBody>
          <a:bodyPr wrap="square" lIns="0" tIns="135890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0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23467" y="5168570"/>
            <a:ext cx="761365" cy="488950"/>
          </a:xfrm>
          <a:prstGeom prst="rect">
            <a:avLst/>
          </a:prstGeom>
          <a:solidFill>
            <a:srgbClr val="008080"/>
          </a:solidFill>
          <a:ln w="24692">
            <a:solidFill>
              <a:srgbClr val="000000"/>
            </a:solidFill>
          </a:ln>
        </p:spPr>
        <p:txBody>
          <a:bodyPr wrap="square" lIns="0" tIns="135890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0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23927" y="2013966"/>
            <a:ext cx="736600" cy="464820"/>
          </a:xfrm>
          <a:prstGeom prst="rect">
            <a:avLst/>
          </a:prstGeom>
          <a:solidFill>
            <a:srgbClr val="993366"/>
          </a:solidFill>
        </p:spPr>
        <p:txBody>
          <a:bodyPr wrap="square" lIns="0" tIns="123825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97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29345" y="2001551"/>
            <a:ext cx="761365" cy="489584"/>
          </a:xfrm>
          <a:prstGeom prst="rect">
            <a:avLst/>
          </a:prstGeom>
          <a:solidFill>
            <a:srgbClr val="993366"/>
          </a:solidFill>
          <a:ln w="24692">
            <a:solidFill>
              <a:srgbClr val="000000"/>
            </a:solidFill>
          </a:ln>
        </p:spPr>
        <p:txBody>
          <a:bodyPr wrap="square" lIns="0" tIns="136525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23466" y="2001551"/>
            <a:ext cx="761365" cy="489584"/>
          </a:xfrm>
          <a:prstGeom prst="rect">
            <a:avLst/>
          </a:prstGeom>
          <a:solidFill>
            <a:srgbClr val="993366"/>
          </a:solidFill>
          <a:ln w="24692">
            <a:solidFill>
              <a:srgbClr val="000000"/>
            </a:solidFill>
          </a:ln>
        </p:spPr>
        <p:txBody>
          <a:bodyPr wrap="square" lIns="0" tIns="136525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17330" y="2001551"/>
            <a:ext cx="761365" cy="489584"/>
          </a:xfrm>
          <a:prstGeom prst="rect">
            <a:avLst/>
          </a:prstGeom>
          <a:solidFill>
            <a:srgbClr val="993366"/>
          </a:solidFill>
          <a:ln w="24692">
            <a:solidFill>
              <a:srgbClr val="000000"/>
            </a:solidFill>
          </a:ln>
        </p:spPr>
        <p:txBody>
          <a:bodyPr wrap="square" lIns="0" tIns="136525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5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17331" y="5168570"/>
            <a:ext cx="761365" cy="488950"/>
          </a:xfrm>
          <a:prstGeom prst="rect">
            <a:avLst/>
          </a:prstGeom>
          <a:solidFill>
            <a:srgbClr val="008080"/>
          </a:solidFill>
          <a:ln w="24692">
            <a:solidFill>
              <a:srgbClr val="000000"/>
            </a:solidFill>
          </a:ln>
        </p:spPr>
        <p:txBody>
          <a:bodyPr wrap="square" lIns="0" tIns="135890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1070"/>
              </a:spcBef>
            </a:pPr>
            <a:r>
              <a:rPr dirty="0" sz="1200" spc="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311581" y="1989085"/>
            <a:ext cx="0" cy="514350"/>
          </a:xfrm>
          <a:custGeom>
            <a:avLst/>
            <a:gdLst/>
            <a:ahLst/>
            <a:cxnLst/>
            <a:rect l="l" t="t" r="r" b="b"/>
            <a:pathLst>
              <a:path w="0" h="514350">
                <a:moveTo>
                  <a:pt x="0" y="0"/>
                </a:moveTo>
                <a:lnTo>
                  <a:pt x="0" y="513979"/>
                </a:lnTo>
              </a:path>
            </a:pathLst>
          </a:custGeom>
          <a:ln w="246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069582" y="2013915"/>
            <a:ext cx="0" cy="489584"/>
          </a:xfrm>
          <a:custGeom>
            <a:avLst/>
            <a:gdLst/>
            <a:ahLst/>
            <a:cxnLst/>
            <a:rect l="l" t="t" r="r" b="b"/>
            <a:pathLst>
              <a:path w="0" h="489585">
                <a:moveTo>
                  <a:pt x="0" y="0"/>
                </a:moveTo>
                <a:lnTo>
                  <a:pt x="0" y="489149"/>
                </a:lnTo>
              </a:path>
            </a:pathLst>
          </a:custGeom>
          <a:ln w="185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311581" y="2976385"/>
            <a:ext cx="0" cy="1708150"/>
          </a:xfrm>
          <a:custGeom>
            <a:avLst/>
            <a:gdLst/>
            <a:ahLst/>
            <a:cxnLst/>
            <a:rect l="l" t="t" r="r" b="b"/>
            <a:pathLst>
              <a:path w="0" h="1708150">
                <a:moveTo>
                  <a:pt x="0" y="0"/>
                </a:moveTo>
                <a:lnTo>
                  <a:pt x="0" y="1707704"/>
                </a:lnTo>
              </a:path>
            </a:pathLst>
          </a:custGeom>
          <a:ln w="246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069582" y="3001215"/>
            <a:ext cx="0" cy="1683385"/>
          </a:xfrm>
          <a:custGeom>
            <a:avLst/>
            <a:gdLst/>
            <a:ahLst/>
            <a:cxnLst/>
            <a:rect l="l" t="t" r="r" b="b"/>
            <a:pathLst>
              <a:path w="0" h="1683385">
                <a:moveTo>
                  <a:pt x="0" y="0"/>
                </a:moveTo>
                <a:lnTo>
                  <a:pt x="0" y="1682874"/>
                </a:lnTo>
              </a:path>
            </a:pathLst>
          </a:custGeom>
          <a:ln w="185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311581" y="5156155"/>
            <a:ext cx="0" cy="513715"/>
          </a:xfrm>
          <a:custGeom>
            <a:avLst/>
            <a:gdLst/>
            <a:ahLst/>
            <a:cxnLst/>
            <a:rect l="l" t="t" r="r" b="b"/>
            <a:pathLst>
              <a:path w="0" h="513714">
                <a:moveTo>
                  <a:pt x="0" y="0"/>
                </a:moveTo>
                <a:lnTo>
                  <a:pt x="0" y="513669"/>
                </a:lnTo>
              </a:path>
            </a:pathLst>
          </a:custGeom>
          <a:ln w="246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7069582" y="5180985"/>
            <a:ext cx="0" cy="488950"/>
          </a:xfrm>
          <a:custGeom>
            <a:avLst/>
            <a:gdLst/>
            <a:ahLst/>
            <a:cxnLst/>
            <a:rect l="l" t="t" r="r" b="b"/>
            <a:pathLst>
              <a:path w="0" h="488950">
                <a:moveTo>
                  <a:pt x="0" y="0"/>
                </a:moveTo>
                <a:lnTo>
                  <a:pt x="0" y="488839"/>
                </a:lnTo>
              </a:path>
            </a:pathLst>
          </a:custGeom>
          <a:ln w="185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323927" y="2001551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323927" y="2490649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323927" y="2988800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323927" y="4671674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323927" y="5168570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323927" y="5657409"/>
            <a:ext cx="755015" cy="0"/>
          </a:xfrm>
          <a:custGeom>
            <a:avLst/>
            <a:gdLst/>
            <a:ahLst/>
            <a:cxnLst/>
            <a:rect l="l" t="t" r="r" b="b"/>
            <a:pathLst>
              <a:path w="755015" h="0">
                <a:moveTo>
                  <a:pt x="0" y="0"/>
                </a:moveTo>
                <a:lnTo>
                  <a:pt x="754915" y="0"/>
                </a:lnTo>
              </a:path>
            </a:pathLst>
          </a:custGeom>
          <a:ln w="24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65" y="188721"/>
            <a:ext cx="869886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173854" marR="5080" indent="-416179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How Accounting </a:t>
            </a:r>
            <a:r>
              <a:rPr dirty="0" sz="2400"/>
              <a:t>Manipulation </a:t>
            </a:r>
            <a:r>
              <a:rPr dirty="0" sz="2400" spc="-5"/>
              <a:t>Leaves a Trail in the </a:t>
            </a:r>
            <a:r>
              <a:rPr dirty="0" sz="2400"/>
              <a:t>Balance </a:t>
            </a:r>
            <a:r>
              <a:rPr dirty="0" sz="2400" spc="-5"/>
              <a:t>Sheet  </a:t>
            </a:r>
            <a:r>
              <a:rPr dirty="0" sz="2400"/>
              <a:t>(2)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201727" y="1786466"/>
            <a:ext cx="4476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Year</a:t>
            </a:r>
            <a:r>
              <a:rPr dirty="0" sz="1000" spc="-7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-2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82821" y="1786466"/>
            <a:ext cx="4476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Year</a:t>
            </a:r>
            <a:r>
              <a:rPr dirty="0" sz="1000" spc="-7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-1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63662" y="1786466"/>
            <a:ext cx="4051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Year</a:t>
            </a:r>
            <a:r>
              <a:rPr dirty="0" sz="1000" spc="-7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44883" y="1786466"/>
            <a:ext cx="47815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Year</a:t>
            </a:r>
            <a:r>
              <a:rPr dirty="0" sz="1000" spc="-7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+1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9851" y="3866250"/>
            <a:ext cx="12693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Net operating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assets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90058" y="3293618"/>
            <a:ext cx="751205" cy="1479550"/>
          </a:xfrm>
          <a:prstGeom prst="rect">
            <a:avLst/>
          </a:prstGeom>
          <a:solidFill>
            <a:srgbClr val="FF6600"/>
          </a:solidFill>
          <a:ln w="2436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marL="252729">
              <a:lnSpc>
                <a:spcPct val="100000"/>
              </a:lnSpc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71152" y="3293618"/>
            <a:ext cx="751205" cy="1479550"/>
          </a:xfrm>
          <a:prstGeom prst="rect">
            <a:avLst/>
          </a:prstGeom>
          <a:solidFill>
            <a:srgbClr val="FF6600"/>
          </a:solidFill>
          <a:ln w="2436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marL="252729">
              <a:lnSpc>
                <a:spcPct val="100000"/>
              </a:lnSpc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51993" y="2997649"/>
            <a:ext cx="751840" cy="1775460"/>
          </a:xfrm>
          <a:prstGeom prst="rect">
            <a:avLst/>
          </a:prstGeom>
          <a:solidFill>
            <a:srgbClr val="FF6600"/>
          </a:solidFill>
          <a:ln w="2436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52729">
              <a:lnSpc>
                <a:spcPct val="100000"/>
              </a:lnSpc>
              <a:spcBef>
                <a:spcPts val="825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45399" y="3305812"/>
            <a:ext cx="727075" cy="1454785"/>
          </a:xfrm>
          <a:prstGeom prst="rect">
            <a:avLst/>
          </a:prstGeom>
          <a:solidFill>
            <a:srgbClr val="FF6600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99851" y="5471964"/>
            <a:ext cx="11017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Operating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income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45399" y="5672153"/>
            <a:ext cx="727075" cy="123825"/>
          </a:xfrm>
          <a:prstGeom prst="rect">
            <a:avLst/>
          </a:prstGeom>
          <a:solidFill>
            <a:srgbClr val="008080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10160">
              <a:lnSpc>
                <a:spcPts val="969"/>
              </a:lnSpc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99851" y="6075893"/>
            <a:ext cx="3987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RN</a:t>
            </a:r>
            <a:r>
              <a:rPr dirty="0" sz="1000" b="1">
                <a:latin typeface="Arial"/>
                <a:cs typeface="Arial"/>
              </a:rPr>
              <a:t>O</a:t>
            </a:r>
            <a:r>
              <a:rPr dirty="0" sz="1000" spc="-5" b="1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14324" y="6075893"/>
            <a:ext cx="2781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 b="1">
                <a:latin typeface="Arial"/>
                <a:cs typeface="Arial"/>
              </a:rPr>
              <a:t>12%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95545" y="6075893"/>
            <a:ext cx="2781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 b="1">
                <a:latin typeface="Arial"/>
                <a:cs typeface="Arial"/>
              </a:rPr>
              <a:t>22%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23333" y="6075893"/>
            <a:ext cx="38290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 b="1">
                <a:latin typeface="Arial"/>
                <a:cs typeface="Arial"/>
              </a:rPr>
              <a:t>1.82%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90058" y="5364244"/>
            <a:ext cx="751205" cy="443865"/>
          </a:xfrm>
          <a:prstGeom prst="rect">
            <a:avLst/>
          </a:prstGeom>
          <a:solidFill>
            <a:srgbClr val="008080"/>
          </a:solidFill>
          <a:ln w="24368">
            <a:solidFill>
              <a:srgbClr val="000000"/>
            </a:solidFill>
          </a:ln>
        </p:spPr>
        <p:txBody>
          <a:bodyPr wrap="square" lIns="0" tIns="112395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885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71152" y="5364244"/>
            <a:ext cx="751205" cy="443865"/>
          </a:xfrm>
          <a:prstGeom prst="rect">
            <a:avLst/>
          </a:prstGeom>
          <a:solidFill>
            <a:srgbClr val="008080"/>
          </a:solidFill>
          <a:ln w="24368">
            <a:solidFill>
              <a:srgbClr val="000000"/>
            </a:solidFill>
          </a:ln>
        </p:spPr>
        <p:txBody>
          <a:bodyPr wrap="square" lIns="0" tIns="112395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885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51993" y="5068288"/>
            <a:ext cx="751840" cy="739775"/>
          </a:xfrm>
          <a:prstGeom prst="rect">
            <a:avLst/>
          </a:prstGeom>
          <a:solidFill>
            <a:srgbClr val="008080"/>
          </a:solidFill>
          <a:ln w="2436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algn="ctr" marL="10795">
              <a:lnSpc>
                <a:spcPct val="100000"/>
              </a:lnSpc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45399" y="2270557"/>
            <a:ext cx="727075" cy="419734"/>
          </a:xfrm>
          <a:prstGeom prst="rect">
            <a:avLst/>
          </a:prstGeom>
          <a:solidFill>
            <a:srgbClr val="993366"/>
          </a:solidFill>
        </p:spPr>
        <p:txBody>
          <a:bodyPr wrap="square" lIns="0" tIns="100330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790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99851" y="2375228"/>
            <a:ext cx="95948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Arial"/>
                <a:cs typeface="Arial"/>
              </a:rPr>
              <a:t>Free Cash</a:t>
            </a:r>
            <a:r>
              <a:rPr dirty="0" sz="1000" spc="-75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Flow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90058" y="2258210"/>
            <a:ext cx="751205" cy="443865"/>
          </a:xfrm>
          <a:prstGeom prst="rect">
            <a:avLst/>
          </a:prstGeom>
          <a:solidFill>
            <a:srgbClr val="993366"/>
          </a:solidFill>
          <a:ln w="24368">
            <a:solidFill>
              <a:srgbClr val="000000"/>
            </a:solidFill>
          </a:ln>
        </p:spPr>
        <p:txBody>
          <a:bodyPr wrap="square" lIns="0" tIns="113030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890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71152" y="2258210"/>
            <a:ext cx="751205" cy="443865"/>
          </a:xfrm>
          <a:prstGeom prst="rect">
            <a:avLst/>
          </a:prstGeom>
          <a:solidFill>
            <a:srgbClr val="993366"/>
          </a:solidFill>
          <a:ln w="24368">
            <a:solidFill>
              <a:srgbClr val="000000"/>
            </a:solidFill>
          </a:ln>
        </p:spPr>
        <p:txBody>
          <a:bodyPr wrap="square" lIns="0" tIns="113030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890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51993" y="2258210"/>
            <a:ext cx="751840" cy="443865"/>
          </a:xfrm>
          <a:prstGeom prst="rect">
            <a:avLst/>
          </a:prstGeom>
          <a:solidFill>
            <a:srgbClr val="993366"/>
          </a:solidFill>
          <a:ln w="24368">
            <a:solidFill>
              <a:srgbClr val="000000"/>
            </a:solidFill>
          </a:ln>
        </p:spPr>
        <p:txBody>
          <a:bodyPr wrap="square" lIns="0" tIns="113030" rIns="0" bIns="0" rtlCol="0" vert="horz">
            <a:spAutoFit/>
          </a:bodyPr>
          <a:lstStyle/>
          <a:p>
            <a:pPr algn="ctr" marL="10795">
              <a:lnSpc>
                <a:spcPct val="100000"/>
              </a:lnSpc>
              <a:spcBef>
                <a:spcPts val="890"/>
              </a:spcBef>
            </a:pPr>
            <a:r>
              <a:rPr dirty="0" sz="1200" spc="-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133214" y="2245863"/>
            <a:ext cx="0" cy="468630"/>
          </a:xfrm>
          <a:custGeom>
            <a:avLst/>
            <a:gdLst/>
            <a:ahLst/>
            <a:cxnLst/>
            <a:rect l="l" t="t" r="r" b="b"/>
            <a:pathLst>
              <a:path w="0" h="468630">
                <a:moveTo>
                  <a:pt x="0" y="0"/>
                </a:moveTo>
                <a:lnTo>
                  <a:pt x="0" y="468265"/>
                </a:lnTo>
              </a:path>
            </a:pathLst>
          </a:custGeom>
          <a:ln w="24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881283" y="2270557"/>
            <a:ext cx="0" cy="443865"/>
          </a:xfrm>
          <a:custGeom>
            <a:avLst/>
            <a:gdLst/>
            <a:ahLst/>
            <a:cxnLst/>
            <a:rect l="l" t="t" r="r" b="b"/>
            <a:pathLst>
              <a:path w="0" h="443864">
                <a:moveTo>
                  <a:pt x="0" y="0"/>
                </a:moveTo>
                <a:lnTo>
                  <a:pt x="0" y="443572"/>
                </a:lnTo>
              </a:path>
            </a:pathLst>
          </a:custGeom>
          <a:ln w="182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133214" y="3281551"/>
            <a:ext cx="0" cy="1503680"/>
          </a:xfrm>
          <a:custGeom>
            <a:avLst/>
            <a:gdLst/>
            <a:ahLst/>
            <a:cxnLst/>
            <a:rect l="l" t="t" r="r" b="b"/>
            <a:pathLst>
              <a:path w="0" h="1503679">
                <a:moveTo>
                  <a:pt x="0" y="0"/>
                </a:moveTo>
                <a:lnTo>
                  <a:pt x="0" y="1503216"/>
                </a:lnTo>
              </a:path>
            </a:pathLst>
          </a:custGeom>
          <a:ln w="24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881283" y="3305940"/>
            <a:ext cx="0" cy="1478915"/>
          </a:xfrm>
          <a:custGeom>
            <a:avLst/>
            <a:gdLst/>
            <a:ahLst/>
            <a:cxnLst/>
            <a:rect l="l" t="t" r="r" b="b"/>
            <a:pathLst>
              <a:path w="0" h="1478914">
                <a:moveTo>
                  <a:pt x="0" y="0"/>
                </a:moveTo>
                <a:lnTo>
                  <a:pt x="0" y="1478827"/>
                </a:lnTo>
              </a:path>
            </a:pathLst>
          </a:custGeom>
          <a:ln w="182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133214" y="5647764"/>
            <a:ext cx="0" cy="172720"/>
          </a:xfrm>
          <a:custGeom>
            <a:avLst/>
            <a:gdLst/>
            <a:ahLst/>
            <a:cxnLst/>
            <a:rect l="l" t="t" r="r" b="b"/>
            <a:pathLst>
              <a:path w="0" h="172720">
                <a:moveTo>
                  <a:pt x="0" y="0"/>
                </a:moveTo>
                <a:lnTo>
                  <a:pt x="0" y="172246"/>
                </a:lnTo>
              </a:path>
            </a:pathLst>
          </a:custGeom>
          <a:ln w="24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881283" y="5672153"/>
            <a:ext cx="0" cy="147955"/>
          </a:xfrm>
          <a:custGeom>
            <a:avLst/>
            <a:gdLst/>
            <a:ahLst/>
            <a:cxnLst/>
            <a:rect l="l" t="t" r="r" b="b"/>
            <a:pathLst>
              <a:path w="0" h="147954">
                <a:moveTo>
                  <a:pt x="0" y="0"/>
                </a:moveTo>
                <a:lnTo>
                  <a:pt x="0" y="147857"/>
                </a:lnTo>
              </a:path>
            </a:pathLst>
          </a:custGeom>
          <a:ln w="182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145399" y="2258210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6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145399" y="2701935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3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145399" y="3293618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3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145399" y="4772573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3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145399" y="5659959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3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145399" y="5807816"/>
            <a:ext cx="745490" cy="0"/>
          </a:xfrm>
          <a:custGeom>
            <a:avLst/>
            <a:gdLst/>
            <a:ahLst/>
            <a:cxnLst/>
            <a:rect l="l" t="t" r="r" b="b"/>
            <a:pathLst>
              <a:path w="745490" h="0">
                <a:moveTo>
                  <a:pt x="0" y="0"/>
                </a:moveTo>
                <a:lnTo>
                  <a:pt x="745022" y="0"/>
                </a:lnTo>
              </a:path>
            </a:pathLst>
          </a:custGeom>
          <a:ln w="243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1601469" y="1266901"/>
            <a:ext cx="359727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" b="1" i="1">
                <a:latin typeface="Times New Roman"/>
                <a:cs typeface="Times New Roman"/>
              </a:rPr>
              <a:t>The Case </a:t>
            </a:r>
            <a:r>
              <a:rPr dirty="0" sz="1500" b="1" i="1">
                <a:latin typeface="Times New Roman"/>
                <a:cs typeface="Times New Roman"/>
              </a:rPr>
              <a:t>of </a:t>
            </a:r>
            <a:r>
              <a:rPr dirty="0" sz="1500" spc="-5" b="1" i="1">
                <a:latin typeface="Times New Roman"/>
                <a:cs typeface="Times New Roman"/>
              </a:rPr>
              <a:t>No Growth with Income</a:t>
            </a:r>
            <a:r>
              <a:rPr dirty="0" sz="1500" spc="10" b="1" i="1">
                <a:latin typeface="Times New Roman"/>
                <a:cs typeface="Times New Roman"/>
              </a:rPr>
              <a:t> </a:t>
            </a:r>
            <a:r>
              <a:rPr dirty="0" sz="1500" spc="-5" b="1" i="1">
                <a:latin typeface="Times New Roman"/>
                <a:cs typeface="Times New Roman"/>
              </a:rPr>
              <a:t>Shifting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65" y="188721"/>
            <a:ext cx="869886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173854" marR="5080" indent="-416179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How Accounting </a:t>
            </a:r>
            <a:r>
              <a:rPr dirty="0" sz="2400"/>
              <a:t>Manipulation </a:t>
            </a:r>
            <a:r>
              <a:rPr dirty="0" sz="2400" spc="-5"/>
              <a:t>Leaves a Trail in the </a:t>
            </a:r>
            <a:r>
              <a:rPr dirty="0" sz="2400"/>
              <a:t>Balance </a:t>
            </a:r>
            <a:r>
              <a:rPr dirty="0" sz="2400" spc="-5"/>
              <a:t>Sheet  </a:t>
            </a:r>
            <a:r>
              <a:rPr dirty="0" sz="2400"/>
              <a:t>(3)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542669" y="1175131"/>
            <a:ext cx="7020559" cy="5626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 b="1" i="1">
                <a:latin typeface="Times New Roman"/>
                <a:cs typeface="Times New Roman"/>
              </a:rPr>
              <a:t>The</a:t>
            </a:r>
            <a:r>
              <a:rPr dirty="0" sz="1400" b="1" i="1">
                <a:latin typeface="Times New Roman"/>
                <a:cs typeface="Times New Roman"/>
              </a:rPr>
              <a:t> Case</a:t>
            </a:r>
            <a:r>
              <a:rPr dirty="0" sz="1400" spc="-1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of</a:t>
            </a:r>
            <a:r>
              <a:rPr dirty="0" sz="1400" spc="-1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Growth</a:t>
            </a:r>
            <a:r>
              <a:rPr dirty="0" sz="1400" spc="-1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with</a:t>
            </a:r>
            <a:r>
              <a:rPr dirty="0" sz="1400" spc="-25" b="1" i="1">
                <a:latin typeface="Times New Roman"/>
                <a:cs typeface="Times New Roman"/>
              </a:rPr>
              <a:t> </a:t>
            </a:r>
            <a:r>
              <a:rPr dirty="0" sz="1400" spc="-5" b="1" i="1">
                <a:latin typeface="Times New Roman"/>
                <a:cs typeface="Times New Roman"/>
              </a:rPr>
              <a:t>No</a:t>
            </a:r>
            <a:r>
              <a:rPr dirty="0" sz="1400" spc="10" b="1" i="1">
                <a:latin typeface="Times New Roman"/>
                <a:cs typeface="Times New Roman"/>
              </a:rPr>
              <a:t> </a:t>
            </a:r>
            <a:r>
              <a:rPr dirty="0" sz="1400" spc="5" b="1" i="1">
                <a:latin typeface="Times New Roman"/>
                <a:cs typeface="Times New Roman"/>
              </a:rPr>
              <a:t>Income</a:t>
            </a:r>
            <a:r>
              <a:rPr dirty="0" sz="1400" spc="-35" b="1" i="1">
                <a:latin typeface="Times New Roman"/>
                <a:cs typeface="Times New Roman"/>
              </a:rPr>
              <a:t> </a:t>
            </a:r>
            <a:r>
              <a:rPr dirty="0" sz="1400" spc="-5" b="1" i="1">
                <a:latin typeface="Times New Roman"/>
                <a:cs typeface="Times New Roman"/>
              </a:rPr>
              <a:t>Shifting</a:t>
            </a:r>
            <a:r>
              <a:rPr dirty="0" sz="1400" spc="-35" b="1" i="1">
                <a:latin typeface="Times New Roman"/>
                <a:cs typeface="Times New Roman"/>
              </a:rPr>
              <a:t> </a:t>
            </a:r>
            <a:r>
              <a:rPr dirty="0" sz="1400" spc="-5" b="1" i="1">
                <a:latin typeface="Times New Roman"/>
                <a:cs typeface="Times New Roman"/>
              </a:rPr>
              <a:t>(NOA</a:t>
            </a:r>
            <a:r>
              <a:rPr dirty="0" sz="1400" spc="-7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can</a:t>
            </a:r>
            <a:r>
              <a:rPr dirty="0" sz="1400" spc="-1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increase</a:t>
            </a:r>
            <a:r>
              <a:rPr dirty="0" sz="1400" spc="-2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with</a:t>
            </a:r>
            <a:r>
              <a:rPr dirty="0" sz="1400" spc="-1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normal</a:t>
            </a:r>
            <a:r>
              <a:rPr dirty="0" sz="1400" spc="-35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business</a:t>
            </a:r>
            <a:r>
              <a:rPr dirty="0" sz="1400" spc="-30" b="1" i="1">
                <a:latin typeface="Times New Roman"/>
                <a:cs typeface="Times New Roman"/>
              </a:rPr>
              <a:t> </a:t>
            </a:r>
            <a:r>
              <a:rPr dirty="0" sz="1400" b="1" i="1">
                <a:latin typeface="Times New Roman"/>
                <a:cs typeface="Times New Roman"/>
              </a:rPr>
              <a:t>growth)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Times New Roman"/>
              <a:cs typeface="Times New Roman"/>
            </a:endParaRPr>
          </a:p>
          <a:p>
            <a:pPr marL="1567180">
              <a:lnSpc>
                <a:spcPct val="100000"/>
              </a:lnSpc>
              <a:tabLst>
                <a:tab pos="2456180" algn="l"/>
                <a:tab pos="3345815" algn="l"/>
                <a:tab pos="4235450" algn="l"/>
              </a:tabLst>
            </a:pPr>
            <a:r>
              <a:rPr dirty="0" sz="850" spc="55" b="1">
                <a:latin typeface="Arial"/>
                <a:cs typeface="Arial"/>
              </a:rPr>
              <a:t>Year</a:t>
            </a:r>
            <a:r>
              <a:rPr dirty="0" sz="850" spc="40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-2	</a:t>
            </a:r>
            <a:r>
              <a:rPr dirty="0" sz="850" spc="55" b="1">
                <a:latin typeface="Arial"/>
                <a:cs typeface="Arial"/>
              </a:rPr>
              <a:t>Year</a:t>
            </a:r>
            <a:r>
              <a:rPr dirty="0" sz="850" spc="45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-1	</a:t>
            </a:r>
            <a:r>
              <a:rPr dirty="0" sz="850" spc="55" b="1">
                <a:latin typeface="Arial"/>
                <a:cs typeface="Arial"/>
              </a:rPr>
              <a:t>Year</a:t>
            </a:r>
            <a:r>
              <a:rPr dirty="0" sz="850" spc="40" b="1">
                <a:latin typeface="Arial"/>
                <a:cs typeface="Arial"/>
              </a:rPr>
              <a:t> 0	</a:t>
            </a:r>
            <a:r>
              <a:rPr dirty="0" sz="850" spc="55" b="1">
                <a:latin typeface="Arial"/>
                <a:cs typeface="Arial"/>
              </a:rPr>
              <a:t>Year</a:t>
            </a:r>
            <a:r>
              <a:rPr dirty="0" sz="850" spc="40" b="1">
                <a:latin typeface="Arial"/>
                <a:cs typeface="Arial"/>
              </a:rPr>
              <a:t> </a:t>
            </a:r>
            <a:r>
              <a:rPr dirty="0" sz="850" spc="55" b="1">
                <a:latin typeface="Arial"/>
                <a:cs typeface="Arial"/>
              </a:rPr>
              <a:t>+1</a:t>
            </a:r>
            <a:endParaRPr sz="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2736" y="3174813"/>
            <a:ext cx="681355" cy="1564640"/>
          </a:xfrm>
          <a:prstGeom prst="rect">
            <a:avLst/>
          </a:prstGeom>
          <a:solidFill>
            <a:srgbClr val="FF6600"/>
          </a:solidFill>
          <a:ln w="1811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50">
              <a:latin typeface="Times New Roman"/>
              <a:cs typeface="Times New Roman"/>
            </a:endParaRPr>
          </a:p>
          <a:p>
            <a:pPr marL="226695">
              <a:lnSpc>
                <a:spcPct val="100000"/>
              </a:lnSpc>
            </a:pPr>
            <a:r>
              <a:rPr dirty="0" sz="1050" spc="55" b="1">
                <a:solidFill>
                  <a:srgbClr val="FFFFFF"/>
                </a:solidFill>
                <a:latin typeface="Arial"/>
                <a:cs typeface="Arial"/>
              </a:rPr>
              <a:t>100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72281" y="3024178"/>
            <a:ext cx="680720" cy="1715135"/>
          </a:xfrm>
          <a:prstGeom prst="rect">
            <a:avLst/>
          </a:prstGeom>
          <a:solidFill>
            <a:srgbClr val="FF6600"/>
          </a:solidFill>
          <a:ln w="1811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>
              <a:latin typeface="Times New Roman"/>
              <a:cs typeface="Times New Roman"/>
            </a:endParaRPr>
          </a:p>
          <a:p>
            <a:pPr marL="226695">
              <a:lnSpc>
                <a:spcPct val="100000"/>
              </a:lnSpc>
            </a:pPr>
            <a:r>
              <a:rPr dirty="0" sz="1050" spc="55" b="1">
                <a:solidFill>
                  <a:srgbClr val="FFFFFF"/>
                </a:solidFill>
                <a:latin typeface="Arial"/>
                <a:cs typeface="Arial"/>
              </a:rPr>
              <a:t>105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61493" y="2873876"/>
            <a:ext cx="681355" cy="1865630"/>
          </a:xfrm>
          <a:prstGeom prst="rect">
            <a:avLst/>
          </a:prstGeom>
          <a:solidFill>
            <a:srgbClr val="FF6600"/>
          </a:solidFill>
          <a:ln w="18419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0">
              <a:lnSpc>
                <a:spcPct val="100000"/>
              </a:lnSpc>
            </a:pPr>
            <a:r>
              <a:rPr dirty="0" sz="1050" spc="45" b="1">
                <a:solidFill>
                  <a:srgbClr val="FFFFFF"/>
                </a:solidFill>
                <a:latin typeface="Arial"/>
                <a:cs typeface="Arial"/>
              </a:rPr>
              <a:t>110.25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51068" y="2723352"/>
            <a:ext cx="680720" cy="2016125"/>
          </a:xfrm>
          <a:prstGeom prst="rect">
            <a:avLst/>
          </a:prstGeom>
          <a:solidFill>
            <a:srgbClr val="FF6600"/>
          </a:solidFill>
          <a:ln w="1811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0">
              <a:lnSpc>
                <a:spcPct val="100000"/>
              </a:lnSpc>
            </a:pPr>
            <a:r>
              <a:rPr dirty="0" sz="1050" spc="45" b="1">
                <a:solidFill>
                  <a:srgbClr val="FFFFFF"/>
                </a:solidFill>
                <a:latin typeface="Arial"/>
                <a:cs typeface="Arial"/>
              </a:rPr>
              <a:t>115.76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54407" y="5395208"/>
            <a:ext cx="105156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50" b="1">
                <a:latin typeface="Arial"/>
                <a:cs typeface="Arial"/>
              </a:rPr>
              <a:t>Operating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50" b="1">
                <a:latin typeface="Arial"/>
                <a:cs typeface="Arial"/>
              </a:rPr>
              <a:t>income</a:t>
            </a:r>
            <a:endParaRPr sz="8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2736" y="5223927"/>
            <a:ext cx="681355" cy="502284"/>
          </a:xfrm>
          <a:prstGeom prst="rect">
            <a:avLst/>
          </a:prstGeom>
          <a:solidFill>
            <a:srgbClr val="008080"/>
          </a:solidFill>
          <a:ln w="18117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L="8890">
              <a:lnSpc>
                <a:spcPct val="100000"/>
              </a:lnSpc>
              <a:spcBef>
                <a:spcPts val="5"/>
              </a:spcBef>
            </a:pPr>
            <a:r>
              <a:rPr dirty="0" sz="1050" spc="5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72281" y="5223927"/>
            <a:ext cx="680720" cy="502284"/>
          </a:xfrm>
          <a:prstGeom prst="rect">
            <a:avLst/>
          </a:prstGeom>
          <a:solidFill>
            <a:srgbClr val="008080"/>
          </a:solidFill>
          <a:ln w="18117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L="9525">
              <a:lnSpc>
                <a:spcPct val="100000"/>
              </a:lnSpc>
              <a:spcBef>
                <a:spcPts val="5"/>
              </a:spcBef>
            </a:pPr>
            <a:r>
              <a:rPr dirty="0" sz="1050" spc="5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61493" y="5132076"/>
            <a:ext cx="681355" cy="593725"/>
          </a:xfrm>
          <a:prstGeom prst="rect">
            <a:avLst/>
          </a:prstGeom>
          <a:solidFill>
            <a:srgbClr val="008080"/>
          </a:solidFill>
          <a:ln w="18419">
            <a:solidFill>
              <a:srgbClr val="000000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650">
              <a:latin typeface="Times New Roman"/>
              <a:cs typeface="Times New Roman"/>
            </a:endParaRPr>
          </a:p>
          <a:p>
            <a:pPr marL="208915">
              <a:lnSpc>
                <a:spcPct val="100000"/>
              </a:lnSpc>
            </a:pPr>
            <a:r>
              <a:rPr dirty="0" sz="1050" spc="35" b="1">
                <a:solidFill>
                  <a:srgbClr val="FFFFFF"/>
                </a:solidFill>
                <a:latin typeface="Arial"/>
                <a:cs typeface="Arial"/>
              </a:rPr>
              <a:t>12.6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51068" y="5031541"/>
            <a:ext cx="680720" cy="694690"/>
          </a:xfrm>
          <a:prstGeom prst="rect">
            <a:avLst/>
          </a:prstGeom>
          <a:solidFill>
            <a:srgbClr val="008080"/>
          </a:solidFill>
          <a:ln w="1811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050" spc="40" b="1">
                <a:solidFill>
                  <a:srgbClr val="FFFFFF"/>
                </a:solidFill>
                <a:latin typeface="Arial"/>
                <a:cs typeface="Arial"/>
              </a:rPr>
              <a:t>13.23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54407" y="5863615"/>
            <a:ext cx="11442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50" b="1">
                <a:latin typeface="Arial"/>
                <a:cs typeface="Arial"/>
              </a:rPr>
              <a:t>Growth </a:t>
            </a:r>
            <a:r>
              <a:rPr dirty="0" sz="850" spc="40" b="1">
                <a:latin typeface="Arial"/>
                <a:cs typeface="Arial"/>
              </a:rPr>
              <a:t>rate </a:t>
            </a:r>
            <a:r>
              <a:rPr dirty="0" sz="850" spc="45" b="1">
                <a:latin typeface="Arial"/>
                <a:cs typeface="Arial"/>
              </a:rPr>
              <a:t>in</a:t>
            </a:r>
            <a:r>
              <a:rPr dirty="0" sz="850" spc="35" b="1">
                <a:latin typeface="Arial"/>
                <a:cs typeface="Arial"/>
              </a:rPr>
              <a:t> </a:t>
            </a:r>
            <a:r>
              <a:rPr dirty="0" sz="850" spc="45" b="1">
                <a:latin typeface="Arial"/>
                <a:cs typeface="Arial"/>
              </a:rPr>
              <a:t>NOA</a:t>
            </a:r>
            <a:endParaRPr sz="8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31949" y="5863615"/>
            <a:ext cx="1917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5" b="1">
                <a:latin typeface="Arial"/>
                <a:cs typeface="Arial"/>
              </a:rPr>
              <a:t>5%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21162" y="5863615"/>
            <a:ext cx="1917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5" b="1">
                <a:latin typeface="Arial"/>
                <a:cs typeface="Arial"/>
              </a:rPr>
              <a:t>5%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10374" y="5863615"/>
            <a:ext cx="1917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5" b="1">
                <a:latin typeface="Arial"/>
                <a:cs typeface="Arial"/>
              </a:rPr>
              <a:t>5%</a:t>
            </a:r>
            <a:endParaRPr sz="8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54407" y="6147796"/>
            <a:ext cx="36576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25" b="1">
                <a:latin typeface="Arial"/>
                <a:cs typeface="Arial"/>
              </a:rPr>
              <a:t>RN</a:t>
            </a:r>
            <a:r>
              <a:rPr dirty="0" sz="850" spc="50" b="1">
                <a:latin typeface="Arial"/>
                <a:cs typeface="Arial"/>
              </a:rPr>
              <a:t>O</a:t>
            </a:r>
            <a:r>
              <a:rPr dirty="0" sz="850" spc="55" b="1">
                <a:latin typeface="Arial"/>
                <a:cs typeface="Arial"/>
              </a:rPr>
              <a:t>A</a:t>
            </a:r>
            <a:endParaRPr sz="8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95352" y="6147796"/>
            <a:ext cx="2552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0" b="1">
                <a:latin typeface="Arial"/>
                <a:cs typeface="Arial"/>
              </a:rPr>
              <a:t>12%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84927" y="6147796"/>
            <a:ext cx="2552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0" b="1">
                <a:latin typeface="Arial"/>
                <a:cs typeface="Arial"/>
              </a:rPr>
              <a:t>12%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74139" y="6147796"/>
            <a:ext cx="25527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30" b="1">
                <a:latin typeface="Arial"/>
                <a:cs typeface="Arial"/>
              </a:rPr>
              <a:t>12%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61493" y="2062581"/>
            <a:ext cx="681355" cy="368300"/>
          </a:xfrm>
          <a:prstGeom prst="rect">
            <a:avLst/>
          </a:prstGeom>
          <a:solidFill>
            <a:srgbClr val="993366"/>
          </a:solidFill>
          <a:ln w="18419">
            <a:solidFill>
              <a:srgbClr val="000000"/>
            </a:solidFill>
          </a:ln>
        </p:spPr>
        <p:txBody>
          <a:bodyPr wrap="square" lIns="0" tIns="125730" rIns="0" bIns="0" rtlCol="0" vert="horz">
            <a:spAutoFit/>
          </a:bodyPr>
          <a:lstStyle/>
          <a:p>
            <a:pPr marL="208915">
              <a:lnSpc>
                <a:spcPct val="100000"/>
              </a:lnSpc>
              <a:spcBef>
                <a:spcPts val="990"/>
              </a:spcBef>
            </a:pPr>
            <a:r>
              <a:rPr dirty="0" sz="1050" spc="35" b="1">
                <a:solidFill>
                  <a:srgbClr val="FFFFFF"/>
                </a:solidFill>
                <a:latin typeface="Arial"/>
                <a:cs typeface="Arial"/>
              </a:rPr>
              <a:t>7.35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51068" y="2012341"/>
            <a:ext cx="680720" cy="418465"/>
          </a:xfrm>
          <a:prstGeom prst="rect">
            <a:avLst/>
          </a:prstGeom>
          <a:solidFill>
            <a:srgbClr val="993366"/>
          </a:solidFill>
          <a:ln w="18117">
            <a:solidFill>
              <a:srgbClr val="000000"/>
            </a:solidFill>
          </a:ln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208279">
              <a:lnSpc>
                <a:spcPct val="100000"/>
              </a:lnSpc>
            </a:pPr>
            <a:r>
              <a:rPr dirty="0" sz="1050" spc="35" b="1">
                <a:solidFill>
                  <a:srgbClr val="FFFFFF"/>
                </a:solidFill>
                <a:latin typeface="Arial"/>
                <a:cs typeface="Arial"/>
              </a:rPr>
              <a:t>7.72</a:t>
            </a:r>
            <a:endParaRPr sz="10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54407" y="3872929"/>
            <a:ext cx="1195705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45" b="1">
                <a:latin typeface="Arial"/>
                <a:cs typeface="Arial"/>
              </a:rPr>
              <a:t>Net </a:t>
            </a:r>
            <a:r>
              <a:rPr dirty="0" sz="850" spc="50" b="1">
                <a:latin typeface="Arial"/>
                <a:cs typeface="Arial"/>
              </a:rPr>
              <a:t>operating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assets</a:t>
            </a:r>
            <a:endParaRPr sz="8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54407" y="2158376"/>
            <a:ext cx="913765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50" b="1">
                <a:latin typeface="Arial"/>
                <a:cs typeface="Arial"/>
              </a:rPr>
              <a:t>Free </a:t>
            </a:r>
            <a:r>
              <a:rPr dirty="0" sz="850" spc="30" b="1">
                <a:latin typeface="Arial"/>
                <a:cs typeface="Arial"/>
              </a:rPr>
              <a:t>Cash</a:t>
            </a:r>
            <a:r>
              <a:rPr dirty="0" sz="850" spc="40" b="1">
                <a:latin typeface="Arial"/>
                <a:cs typeface="Arial"/>
              </a:rPr>
              <a:t> </a:t>
            </a:r>
            <a:r>
              <a:rPr dirty="0" sz="850" spc="50" b="1">
                <a:latin typeface="Arial"/>
                <a:cs typeface="Arial"/>
              </a:rPr>
              <a:t>Flow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972281" y="2129381"/>
            <a:ext cx="680720" cy="301625"/>
          </a:xfrm>
          <a:prstGeom prst="rect">
            <a:avLst/>
          </a:prstGeom>
          <a:solidFill>
            <a:srgbClr val="993366"/>
          </a:solidFill>
          <a:ln w="18117">
            <a:solidFill>
              <a:srgbClr val="000000"/>
            </a:solidFill>
          </a:ln>
        </p:spPr>
        <p:txBody>
          <a:bodyPr wrap="square" lIns="0" tIns="58419" rIns="0" bIns="0" rtlCol="0" vert="horz">
            <a:spAutoFit/>
          </a:bodyPr>
          <a:lstStyle/>
          <a:p>
            <a:pPr algn="ctr" marL="16510">
              <a:lnSpc>
                <a:spcPct val="100000"/>
              </a:lnSpc>
              <a:spcBef>
                <a:spcPts val="459"/>
              </a:spcBef>
            </a:pPr>
            <a:r>
              <a:rPr dirty="0" sz="1050" spc="5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0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82736" y="1920295"/>
            <a:ext cx="681355" cy="510540"/>
          </a:xfrm>
          <a:prstGeom prst="rect">
            <a:avLst/>
          </a:prstGeom>
          <a:solidFill>
            <a:srgbClr val="993366"/>
          </a:solidFill>
          <a:ln w="1811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8890">
              <a:lnSpc>
                <a:spcPct val="100000"/>
              </a:lnSpc>
              <a:spcBef>
                <a:spcPts val="730"/>
              </a:spcBef>
            </a:pPr>
            <a:r>
              <a:rPr dirty="0" sz="1050" spc="55" b="1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Nir Yehuda</dc:creator>
  <dc:subject>Chapter 17</dc:subject>
  <dc:title>Financial Statement Analysis and Security Valuation</dc:title>
  <dcterms:created xsi:type="dcterms:W3CDTF">2022-10-08T03:44:08Z</dcterms:created>
  <dcterms:modified xsi:type="dcterms:W3CDTF">2022-10-08T03:44:08Z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